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9"/>
  </p:notesMasterIdLst>
  <p:handoutMasterIdLst>
    <p:handoutMasterId r:id="rId20"/>
  </p:handoutMasterIdLst>
  <p:sldIdLst>
    <p:sldId id="256" r:id="rId2"/>
    <p:sldId id="257" r:id="rId3"/>
    <p:sldId id="259" r:id="rId4"/>
    <p:sldId id="258" r:id="rId5"/>
    <p:sldId id="260" r:id="rId6"/>
    <p:sldId id="261" r:id="rId7"/>
    <p:sldId id="272" r:id="rId8"/>
    <p:sldId id="265" r:id="rId9"/>
    <p:sldId id="262" r:id="rId10"/>
    <p:sldId id="267" r:id="rId11"/>
    <p:sldId id="268" r:id="rId12"/>
    <p:sldId id="269" r:id="rId13"/>
    <p:sldId id="266" r:id="rId14"/>
    <p:sldId id="271" r:id="rId15"/>
    <p:sldId id="270" r:id="rId16"/>
    <p:sldId id="263" r:id="rId17"/>
    <p:sldId id="264" r:id="rId1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78E24-C41E-0548-9E8F-860BF20091AB}" v="72" dt="2023-02-04T22:38:19.886"/>
    <p1510:client id="{05C5B6D6-D213-5C71-85F9-5CF4B9E4A07E}" v="3114" dt="2023-02-06T22:55:29.596"/>
    <p1510:client id="{3F68D1D5-0E0E-7A23-B90C-AEEF6E4FFC8A}" v="155" dt="2023-02-07T13:45:08.037"/>
    <p1510:client id="{79D33E39-B838-9ADC-AA83-388728FD9987}" v="1" dt="2023-02-07T12:48:38.785"/>
    <p1510:client id="{7D593CDA-5F92-B21B-5641-0CF59E32D4D5}" v="92" dt="2023-02-06T14:32:06.897"/>
    <p1510:client id="{7E168B2B-45BB-4239-AA28-B2043F4023E4}" v="667" dt="2023-02-04T16:17:58.410"/>
    <p1510:client id="{84B39664-A27C-3EA0-5AAA-08595E593EED}" v="224" dt="2023-02-06T19:03:11.385"/>
    <p1510:client id="{9008B57D-E32D-6D68-F83C-B5D5DC466A81}" v="182" dt="2023-02-06T14:45:31.405"/>
    <p1510:client id="{A536C45D-B209-2F5E-A7ED-02DCE5AFB13F}" v="7" dt="2023-02-07T08:33:19.465"/>
    <p1510:client id="{BC7155E1-6B39-4446-EF00-EC9A9350CD42}" v="13" dt="2023-02-06T23:32:29.019"/>
    <p1510:client id="{C19C9C7B-64C5-67B1-C69E-4CF0230E2760}" v="65" dt="2023-02-07T12:57:50.337"/>
    <p1510:client id="{C23022CB-F503-43CE-2F23-57DF82A17AA7}" v="162" dt="2023-02-04T13:46:23.304"/>
    <p1510:client id="{C91FB122-1A3D-31BA-7473-7A455054973B}" v="11" dt="2023-02-04T22:10:42.277"/>
    <p1510:client id="{CECDDD49-5A70-C6EB-4EB2-C86D84260E52}" v="95" dt="2023-02-06T14:51:38.918"/>
    <p1510:client id="{D8CF714D-D2DD-6119-FC87-8F9E17511173}" v="1" dt="2023-02-04T22:11:18.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1639BA7-601A-4530-A149-6C6F87F963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E5507D67-C8ED-4279-9000-E1958A098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21CB53-6CE1-4B66-90F0-2C69284A838A}" type="datetimeFigureOut">
              <a:rPr lang="es-ES" smtClean="0"/>
              <a:t>07/02/2023</a:t>
            </a:fld>
            <a:endParaRPr lang="es-ES"/>
          </a:p>
        </p:txBody>
      </p:sp>
      <p:sp>
        <p:nvSpPr>
          <p:cNvPr id="4" name="Marcador de pie de página 3">
            <a:extLst>
              <a:ext uri="{FF2B5EF4-FFF2-40B4-BE49-F238E27FC236}">
                <a16:creationId xmlns:a16="http://schemas.microsoft.com/office/drawing/2014/main" id="{FA73BFEB-B569-438C-AAF0-AC56A3BAED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AA04F904-611B-4ED3-9BA9-D531BEF6F8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842517-5D0C-41CC-A884-9FBF161742B7}" type="slidenum">
              <a:rPr lang="es-ES" smtClean="0"/>
              <a:t>‹#›</a:t>
            </a:fld>
            <a:endParaRPr lang="es-ES"/>
          </a:p>
        </p:txBody>
      </p:sp>
    </p:spTree>
    <p:extLst>
      <p:ext uri="{BB962C8B-B14F-4D97-AF65-F5344CB8AC3E}">
        <p14:creationId xmlns:p14="http://schemas.microsoft.com/office/powerpoint/2010/main" val="37363138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9FD76-856F-4A0E-A8D8-990FFC0F217E}" type="datetimeFigureOut">
              <a:rPr lang="es-ES" noProof="0" smtClean="0"/>
              <a:t>07/02/2023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DA6A-6CE5-4D93-A92B-C2583B9B0CDE}" type="slidenum">
              <a:rPr lang="es-ES" noProof="0" smtClean="0"/>
              <a:t>‹#›</a:t>
            </a:fld>
            <a:endParaRPr lang="es-ES" noProof="0"/>
          </a:p>
        </p:txBody>
      </p:sp>
    </p:spTree>
    <p:extLst>
      <p:ext uri="{BB962C8B-B14F-4D97-AF65-F5344CB8AC3E}">
        <p14:creationId xmlns:p14="http://schemas.microsoft.com/office/powerpoint/2010/main" val="329935834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902DA6A-6CE5-4D93-A92B-C2583B9B0CDE}" type="slidenum">
              <a:rPr lang="es-ES" smtClean="0"/>
              <a:t>1</a:t>
            </a:fld>
            <a:endParaRPr lang="es-ES"/>
          </a:p>
        </p:txBody>
      </p:sp>
    </p:spTree>
    <p:extLst>
      <p:ext uri="{BB962C8B-B14F-4D97-AF65-F5344CB8AC3E}">
        <p14:creationId xmlns:p14="http://schemas.microsoft.com/office/powerpoint/2010/main" val="2488233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1116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9703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1288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33765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6106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6231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520431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865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18730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6266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848366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9184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7032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4746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97254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2/7/2023</a:t>
            </a:fld>
            <a:endParaRPr lang="en-US"/>
          </a:p>
        </p:txBody>
      </p:sp>
    </p:spTree>
    <p:extLst>
      <p:ext uri="{BB962C8B-B14F-4D97-AF65-F5344CB8AC3E}">
        <p14:creationId xmlns:p14="http://schemas.microsoft.com/office/powerpoint/2010/main" val="394758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7013619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08782" y="318106"/>
            <a:ext cx="8919007" cy="1646302"/>
          </a:xfrm>
        </p:spPr>
        <p:txBody>
          <a:bodyPr rtlCol="0"/>
          <a:lstStyle/>
          <a:p>
            <a:pPr algn="l"/>
            <a:r>
              <a:rPr lang="es-ES">
                <a:ea typeface="+mj-lt"/>
                <a:cs typeface="+mj-lt"/>
              </a:rPr>
              <a:t>High </a:t>
            </a:r>
            <a:r>
              <a:rPr lang="es-ES" err="1">
                <a:ea typeface="+mj-lt"/>
                <a:cs typeface="+mj-lt"/>
              </a:rPr>
              <a:t>Integrity</a:t>
            </a:r>
            <a:r>
              <a:rPr lang="es-ES">
                <a:ea typeface="+mj-lt"/>
                <a:cs typeface="+mj-lt"/>
              </a:rPr>
              <a:t> </a:t>
            </a:r>
            <a:r>
              <a:rPr lang="es-ES" err="1">
                <a:ea typeface="+mj-lt"/>
                <a:cs typeface="+mj-lt"/>
              </a:rPr>
              <a:t>Systems</a:t>
            </a:r>
            <a:r>
              <a:rPr lang="es-ES">
                <a:ea typeface="+mj-lt"/>
                <a:cs typeface="+mj-lt"/>
              </a:rPr>
              <a:t> Project:</a:t>
            </a:r>
            <a:endParaRPr lang="es-ES"/>
          </a:p>
        </p:txBody>
      </p:sp>
      <p:sp>
        <p:nvSpPr>
          <p:cNvPr id="3" name="Subtítulo 2"/>
          <p:cNvSpPr>
            <a:spLocks noGrp="1"/>
          </p:cNvSpPr>
          <p:nvPr>
            <p:ph type="subTitle" idx="1"/>
          </p:nvPr>
        </p:nvSpPr>
        <p:spPr>
          <a:xfrm>
            <a:off x="1824567" y="4241333"/>
            <a:ext cx="7991628" cy="1673282"/>
          </a:xfrm>
        </p:spPr>
        <p:txBody>
          <a:bodyPr rtlCol="0">
            <a:normAutofit/>
          </a:bodyPr>
          <a:lstStyle/>
          <a:p>
            <a:pPr algn="ctr"/>
            <a:r>
              <a:rPr lang="es-ES" err="1">
                <a:ea typeface="+mn-lt"/>
                <a:cs typeface="+mn-lt"/>
              </a:rPr>
              <a:t>Under</a:t>
            </a:r>
            <a:r>
              <a:rPr lang="es-ES">
                <a:ea typeface="+mn-lt"/>
                <a:cs typeface="+mn-lt"/>
              </a:rPr>
              <a:t> </a:t>
            </a:r>
            <a:r>
              <a:rPr lang="es-ES" err="1">
                <a:ea typeface="+mn-lt"/>
                <a:cs typeface="+mn-lt"/>
              </a:rPr>
              <a:t>the</a:t>
            </a:r>
            <a:r>
              <a:rPr lang="es-ES">
                <a:ea typeface="+mn-lt"/>
                <a:cs typeface="+mn-lt"/>
              </a:rPr>
              <a:t> </a:t>
            </a:r>
            <a:r>
              <a:rPr lang="es-ES" err="1">
                <a:ea typeface="+mn-lt"/>
                <a:cs typeface="+mn-lt"/>
              </a:rPr>
              <a:t>guidance</a:t>
            </a:r>
            <a:r>
              <a:rPr lang="es-ES">
                <a:ea typeface="+mn-lt"/>
                <a:cs typeface="+mn-lt"/>
              </a:rPr>
              <a:t> </a:t>
            </a:r>
            <a:r>
              <a:rPr lang="es-ES" err="1">
                <a:ea typeface="+mn-lt"/>
                <a:cs typeface="+mn-lt"/>
              </a:rPr>
              <a:t>of</a:t>
            </a:r>
            <a:r>
              <a:rPr lang="es-ES">
                <a:ea typeface="+mn-lt"/>
                <a:cs typeface="+mn-lt"/>
              </a:rPr>
              <a:t> : Prof. Dr. Oliver </a:t>
            </a:r>
            <a:r>
              <a:rPr lang="es-ES" err="1">
                <a:ea typeface="+mn-lt"/>
                <a:cs typeface="+mn-lt"/>
              </a:rPr>
              <a:t>Hahm</a:t>
            </a:r>
            <a:endParaRPr lang="es-ES">
              <a:ea typeface="+mn-lt"/>
              <a:cs typeface="+mn-lt"/>
            </a:endParaRPr>
          </a:p>
          <a:p>
            <a:r>
              <a:rPr lang="es-ES" err="1">
                <a:ea typeface="+mn-lt"/>
                <a:cs typeface="+mn-lt"/>
              </a:rPr>
              <a:t>Team</a:t>
            </a:r>
            <a:r>
              <a:rPr lang="es-ES">
                <a:ea typeface="+mn-lt"/>
                <a:cs typeface="+mn-lt"/>
              </a:rPr>
              <a:t> member:</a:t>
            </a:r>
          </a:p>
          <a:p>
            <a:r>
              <a:rPr lang="es-ES" err="1">
                <a:ea typeface="+mn-lt"/>
                <a:cs typeface="+mn-lt"/>
              </a:rPr>
              <a:t>Phuc</a:t>
            </a:r>
            <a:r>
              <a:rPr lang="es-ES">
                <a:ea typeface="+mn-lt"/>
                <a:cs typeface="+mn-lt"/>
              </a:rPr>
              <a:t> Hoc Tran - 1235133</a:t>
            </a:r>
            <a:endParaRPr lang="es-ES"/>
          </a:p>
          <a:p>
            <a:r>
              <a:rPr lang="es-ES">
                <a:ea typeface="+mn-lt"/>
                <a:cs typeface="+mn-lt"/>
              </a:rPr>
              <a:t>Jaime </a:t>
            </a:r>
            <a:r>
              <a:rPr lang="es-ES" err="1">
                <a:ea typeface="+mn-lt"/>
                <a:cs typeface="+mn-lt"/>
              </a:rPr>
              <a:t>Sanchez</a:t>
            </a:r>
            <a:r>
              <a:rPr lang="es-ES">
                <a:ea typeface="+mn-lt"/>
                <a:cs typeface="+mn-lt"/>
              </a:rPr>
              <a:t> </a:t>
            </a:r>
            <a:r>
              <a:rPr lang="es-ES" err="1">
                <a:ea typeface="+mn-lt"/>
                <a:cs typeface="+mn-lt"/>
              </a:rPr>
              <a:t>Cotta</a:t>
            </a:r>
            <a:r>
              <a:rPr lang="es-ES">
                <a:ea typeface="+mn-lt"/>
                <a:cs typeface="+mn-lt"/>
              </a:rPr>
              <a:t> - 1430488</a:t>
            </a:r>
            <a:endParaRPr lang="es-ES"/>
          </a:p>
        </p:txBody>
      </p:sp>
      <p:pic>
        <p:nvPicPr>
          <p:cNvPr id="4" name="Imagen 4" descr="Gráfico&#10;&#10;Descripción generada automáticamente">
            <a:extLst>
              <a:ext uri="{FF2B5EF4-FFF2-40B4-BE49-F238E27FC236}">
                <a16:creationId xmlns:a16="http://schemas.microsoft.com/office/drawing/2014/main" id="{C3DC82A5-A61C-2BD7-414A-6BE10BB6B289}"/>
              </a:ext>
            </a:extLst>
          </p:cNvPr>
          <p:cNvPicPr>
            <a:picLocks noChangeAspect="1"/>
          </p:cNvPicPr>
          <p:nvPr/>
        </p:nvPicPr>
        <p:blipFill>
          <a:blip r:embed="rId3"/>
          <a:stretch>
            <a:fillRect/>
          </a:stretch>
        </p:blipFill>
        <p:spPr>
          <a:xfrm>
            <a:off x="229089" y="6046487"/>
            <a:ext cx="1495670" cy="721880"/>
          </a:xfrm>
          <a:prstGeom prst="rect">
            <a:avLst/>
          </a:prstGeom>
        </p:spPr>
      </p:pic>
      <p:sp>
        <p:nvSpPr>
          <p:cNvPr id="5" name="TextBox 4">
            <a:extLst>
              <a:ext uri="{FF2B5EF4-FFF2-40B4-BE49-F238E27FC236}">
                <a16:creationId xmlns:a16="http://schemas.microsoft.com/office/drawing/2014/main" id="{86C6EF15-0F92-D138-7A13-8EFF29E93179}"/>
              </a:ext>
            </a:extLst>
          </p:cNvPr>
          <p:cNvSpPr txBox="1"/>
          <p:nvPr/>
        </p:nvSpPr>
        <p:spPr>
          <a:xfrm>
            <a:off x="2918970" y="2176128"/>
            <a:ext cx="6213230"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pPr>
            <a:r>
              <a:rPr lang="es-ES" sz="4000" err="1">
                <a:ea typeface="+mn-lt"/>
                <a:cs typeface="+mn-lt"/>
              </a:rPr>
              <a:t>IoT</a:t>
            </a:r>
            <a:r>
              <a:rPr lang="es-ES" sz="4000">
                <a:ea typeface="+mn-lt"/>
                <a:cs typeface="+mn-lt"/>
              </a:rPr>
              <a:t> - </a:t>
            </a:r>
            <a:r>
              <a:rPr lang="es-ES" sz="4000" err="1">
                <a:ea typeface="+mn-lt"/>
                <a:cs typeface="+mn-lt"/>
              </a:rPr>
              <a:t>From</a:t>
            </a:r>
            <a:r>
              <a:rPr lang="es-ES" sz="4000">
                <a:ea typeface="+mn-lt"/>
                <a:cs typeface="+mn-lt"/>
              </a:rPr>
              <a:t> </a:t>
            </a:r>
            <a:r>
              <a:rPr lang="es-ES" sz="4000" err="1">
                <a:ea typeface="+mn-lt"/>
                <a:cs typeface="+mn-lt"/>
              </a:rPr>
              <a:t>the</a:t>
            </a:r>
            <a:r>
              <a:rPr lang="es-ES" sz="4000">
                <a:ea typeface="+mn-lt"/>
                <a:cs typeface="+mn-lt"/>
              </a:rPr>
              <a:t> </a:t>
            </a:r>
            <a:r>
              <a:rPr lang="es-ES" sz="4000" err="1">
                <a:ea typeface="+mn-lt"/>
                <a:cs typeface="+mn-lt"/>
              </a:rPr>
              <a:t>Microcontroller</a:t>
            </a:r>
            <a:r>
              <a:rPr lang="es-ES" sz="4000">
                <a:ea typeface="+mn-lt"/>
                <a:cs typeface="+mn-lt"/>
              </a:rPr>
              <a:t> </a:t>
            </a:r>
            <a:r>
              <a:rPr lang="es-ES" sz="4000" err="1">
                <a:ea typeface="+mn-lt"/>
                <a:cs typeface="+mn-lt"/>
              </a:rPr>
              <a:t>to</a:t>
            </a:r>
            <a:r>
              <a:rPr lang="es-ES" sz="4000">
                <a:ea typeface="+mn-lt"/>
                <a:cs typeface="+mn-lt"/>
              </a:rPr>
              <a:t> </a:t>
            </a:r>
            <a:r>
              <a:rPr lang="es-ES" sz="4000" err="1">
                <a:ea typeface="+mn-lt"/>
                <a:cs typeface="+mn-lt"/>
              </a:rPr>
              <a:t>the</a:t>
            </a:r>
            <a:r>
              <a:rPr lang="es-ES" sz="4000">
                <a:ea typeface="+mn-lt"/>
                <a:cs typeface="+mn-lt"/>
              </a:rPr>
              <a:t> Cloud  </a:t>
            </a:r>
            <a:endParaRPr lang="en-US"/>
          </a:p>
          <a:p>
            <a:pPr algn="l"/>
            <a:endParaRPr lang="en-US"/>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1B49-D75A-8645-DD13-CF83F1E064FE}"/>
              </a:ext>
            </a:extLst>
          </p:cNvPr>
          <p:cNvSpPr>
            <a:spLocks noGrp="1"/>
          </p:cNvSpPr>
          <p:nvPr>
            <p:ph type="title"/>
          </p:nvPr>
        </p:nvSpPr>
        <p:spPr>
          <a:xfrm>
            <a:off x="605253" y="32951"/>
            <a:ext cx="9163019" cy="630882"/>
          </a:xfrm>
        </p:spPr>
        <p:txBody>
          <a:bodyPr>
            <a:normAutofit fontScale="90000"/>
          </a:bodyPr>
          <a:lstStyle/>
          <a:p>
            <a:r>
              <a:rPr lang="en-US"/>
              <a:t>4.1 </a:t>
            </a:r>
            <a:r>
              <a:rPr lang="en-US" err="1"/>
              <a:t>AwS</a:t>
            </a:r>
            <a:r>
              <a:rPr lang="en-US"/>
              <a:t> EC2 and IoT Core – The Data Acquisition</a:t>
            </a:r>
          </a:p>
        </p:txBody>
      </p:sp>
      <p:sp>
        <p:nvSpPr>
          <p:cNvPr id="3" name="Content Placeholder 2">
            <a:extLst>
              <a:ext uri="{FF2B5EF4-FFF2-40B4-BE49-F238E27FC236}">
                <a16:creationId xmlns:a16="http://schemas.microsoft.com/office/drawing/2014/main" id="{45247920-E2FC-9212-39E7-4C25A0C3CC2E}"/>
              </a:ext>
            </a:extLst>
          </p:cNvPr>
          <p:cNvSpPr>
            <a:spLocks noGrp="1"/>
          </p:cNvSpPr>
          <p:nvPr>
            <p:ph idx="1"/>
          </p:nvPr>
        </p:nvSpPr>
        <p:spPr>
          <a:xfrm>
            <a:off x="605253" y="543912"/>
            <a:ext cx="7906750" cy="2346476"/>
          </a:xfrm>
        </p:spPr>
        <p:txBody>
          <a:bodyPr vert="horz" lIns="91440" tIns="45720" rIns="91440" bIns="45720" rtlCol="0" anchor="t">
            <a:normAutofit/>
          </a:bodyPr>
          <a:lstStyle/>
          <a:p>
            <a:r>
              <a:rPr lang="en-US"/>
              <a:t>Setup MQTT Brokers on EC2 and IoT Core. </a:t>
            </a:r>
          </a:p>
          <a:p>
            <a:r>
              <a:rPr lang="en-US"/>
              <a:t>Broker on EC2 acts as an entry point to </a:t>
            </a:r>
            <a:r>
              <a:rPr lang="en-US" err="1"/>
              <a:t>AwS</a:t>
            </a:r>
            <a:r>
              <a:rPr lang="en-US"/>
              <a:t> ecosystem. </a:t>
            </a:r>
          </a:p>
          <a:p>
            <a:pPr lvl="1"/>
            <a:r>
              <a:rPr lang="en-US"/>
              <a:t>Port 1884: Listens to all,</a:t>
            </a:r>
          </a:p>
          <a:p>
            <a:pPr lvl="1"/>
            <a:r>
              <a:rPr lang="en-US"/>
              <a:t> Port 1883: Connecting to </a:t>
            </a:r>
            <a:r>
              <a:rPr lang="en-US" err="1"/>
              <a:t>AwS</a:t>
            </a:r>
            <a:r>
              <a:rPr lang="en-US"/>
              <a:t> IoT Core.</a:t>
            </a:r>
          </a:p>
          <a:p>
            <a:r>
              <a:rPr lang="en-US"/>
              <a:t>Publishing messages from Grenoble to IoT Core via EC2 by using MQTT Bridge between </a:t>
            </a:r>
            <a:r>
              <a:rPr lang="en-US" err="1"/>
              <a:t>AwS</a:t>
            </a:r>
            <a:r>
              <a:rPr lang="en-US"/>
              <a:t> EC2 and </a:t>
            </a:r>
            <a:r>
              <a:rPr lang="en-US" err="1"/>
              <a:t>AwS</a:t>
            </a:r>
            <a:r>
              <a:rPr lang="en-US"/>
              <a:t> IoT Core.</a:t>
            </a:r>
          </a:p>
          <a:p>
            <a:endParaRPr lang="en-US"/>
          </a:p>
          <a:p>
            <a:endParaRPr lang="en-US"/>
          </a:p>
          <a:p>
            <a:endParaRPr lang="en-US"/>
          </a:p>
          <a:p>
            <a:endParaRPr lang="en-US"/>
          </a:p>
        </p:txBody>
      </p:sp>
      <p:pic>
        <p:nvPicPr>
          <p:cNvPr id="5" name="Imagen 4" descr="Gráfico&#10;&#10;Descripción generada automáticamente">
            <a:extLst>
              <a:ext uri="{FF2B5EF4-FFF2-40B4-BE49-F238E27FC236}">
                <a16:creationId xmlns:a16="http://schemas.microsoft.com/office/drawing/2014/main" id="{8115F22A-5460-DF49-9F57-64633EA9DF55}"/>
              </a:ext>
            </a:extLst>
          </p:cNvPr>
          <p:cNvPicPr>
            <a:picLocks noChangeAspect="1"/>
          </p:cNvPicPr>
          <p:nvPr/>
        </p:nvPicPr>
        <p:blipFill>
          <a:blip r:embed="rId2"/>
          <a:stretch>
            <a:fillRect/>
          </a:stretch>
        </p:blipFill>
        <p:spPr>
          <a:xfrm>
            <a:off x="2548" y="6139163"/>
            <a:ext cx="1495670" cy="721880"/>
          </a:xfrm>
          <a:prstGeom prst="rect">
            <a:avLst/>
          </a:prstGeom>
        </p:spPr>
      </p:pic>
      <p:pic>
        <p:nvPicPr>
          <p:cNvPr id="6" name="Picture 6" descr="Text&#10;&#10;Description automatically generated">
            <a:extLst>
              <a:ext uri="{FF2B5EF4-FFF2-40B4-BE49-F238E27FC236}">
                <a16:creationId xmlns:a16="http://schemas.microsoft.com/office/drawing/2014/main" id="{7805FAC3-7B1D-59CA-8528-99A06F7EA17C}"/>
              </a:ext>
            </a:extLst>
          </p:cNvPr>
          <p:cNvPicPr>
            <a:picLocks noChangeAspect="1"/>
          </p:cNvPicPr>
          <p:nvPr/>
        </p:nvPicPr>
        <p:blipFill>
          <a:blip r:embed="rId3"/>
          <a:stretch>
            <a:fillRect/>
          </a:stretch>
        </p:blipFill>
        <p:spPr>
          <a:xfrm>
            <a:off x="80319" y="3280387"/>
            <a:ext cx="6244282" cy="22537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7" descr="Graphical user interface, text, application, email&#10;&#10;Description automatically generated">
            <a:extLst>
              <a:ext uri="{FF2B5EF4-FFF2-40B4-BE49-F238E27FC236}">
                <a16:creationId xmlns:a16="http://schemas.microsoft.com/office/drawing/2014/main" id="{E6FF53D9-B266-B4A2-1BBF-646CF4685874}"/>
              </a:ext>
            </a:extLst>
          </p:cNvPr>
          <p:cNvPicPr>
            <a:picLocks noChangeAspect="1"/>
          </p:cNvPicPr>
          <p:nvPr/>
        </p:nvPicPr>
        <p:blipFill>
          <a:blip r:embed="rId4"/>
          <a:stretch>
            <a:fillRect/>
          </a:stretch>
        </p:blipFill>
        <p:spPr>
          <a:xfrm>
            <a:off x="6495534" y="2629228"/>
            <a:ext cx="5533767" cy="36898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235F658-1A0E-4A9C-2B26-34B957D86748}"/>
              </a:ext>
            </a:extLst>
          </p:cNvPr>
          <p:cNvSpPr txBox="1"/>
          <p:nvPr/>
        </p:nvSpPr>
        <p:spPr>
          <a:xfrm>
            <a:off x="112333" y="5627941"/>
            <a:ext cx="61559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Fig 6: EC2 </a:t>
            </a:r>
            <a:r>
              <a:rPr lang="en-US" err="1"/>
              <a:t>Mosquitto</a:t>
            </a:r>
            <a:r>
              <a:rPr lang="en-US"/>
              <a:t> Broker Output Log</a:t>
            </a:r>
          </a:p>
        </p:txBody>
      </p:sp>
      <p:sp>
        <p:nvSpPr>
          <p:cNvPr id="8" name="TextBox 7">
            <a:extLst>
              <a:ext uri="{FF2B5EF4-FFF2-40B4-BE49-F238E27FC236}">
                <a16:creationId xmlns:a16="http://schemas.microsoft.com/office/drawing/2014/main" id="{CD94A631-3B27-71B6-F85F-BCD1A8F81073}"/>
              </a:ext>
            </a:extLst>
          </p:cNvPr>
          <p:cNvSpPr txBox="1"/>
          <p:nvPr/>
        </p:nvSpPr>
        <p:spPr>
          <a:xfrm>
            <a:off x="6463893" y="6274799"/>
            <a:ext cx="54257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Fig 7: IoT Core Broker subscribes to the topic and message received</a:t>
            </a:r>
          </a:p>
        </p:txBody>
      </p:sp>
    </p:spTree>
    <p:extLst>
      <p:ext uri="{BB962C8B-B14F-4D97-AF65-F5344CB8AC3E}">
        <p14:creationId xmlns:p14="http://schemas.microsoft.com/office/powerpoint/2010/main" val="75607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9A90-ADBD-E141-F857-8FD6EE486247}"/>
              </a:ext>
            </a:extLst>
          </p:cNvPr>
          <p:cNvSpPr>
            <a:spLocks noGrp="1"/>
          </p:cNvSpPr>
          <p:nvPr>
            <p:ph type="title"/>
          </p:nvPr>
        </p:nvSpPr>
        <p:spPr>
          <a:xfrm>
            <a:off x="677334" y="135924"/>
            <a:ext cx="9039451" cy="754449"/>
          </a:xfrm>
        </p:spPr>
        <p:txBody>
          <a:bodyPr>
            <a:normAutofit fontScale="90000"/>
          </a:bodyPr>
          <a:lstStyle/>
          <a:p>
            <a:r>
              <a:rPr lang="en-US"/>
              <a:t>4.2 </a:t>
            </a:r>
            <a:r>
              <a:rPr lang="en-US" err="1"/>
              <a:t>AwS</a:t>
            </a:r>
            <a:r>
              <a:rPr lang="en-US"/>
              <a:t> IoT Analytics and S3 – The Data Storage</a:t>
            </a:r>
          </a:p>
        </p:txBody>
      </p:sp>
      <p:sp>
        <p:nvSpPr>
          <p:cNvPr id="3" name="Content Placeholder 2">
            <a:extLst>
              <a:ext uri="{FF2B5EF4-FFF2-40B4-BE49-F238E27FC236}">
                <a16:creationId xmlns:a16="http://schemas.microsoft.com/office/drawing/2014/main" id="{A3BCE645-C780-0D4D-5F58-3A13691ED08F}"/>
              </a:ext>
            </a:extLst>
          </p:cNvPr>
          <p:cNvSpPr>
            <a:spLocks noGrp="1"/>
          </p:cNvSpPr>
          <p:nvPr>
            <p:ph idx="1"/>
          </p:nvPr>
        </p:nvSpPr>
        <p:spPr>
          <a:xfrm>
            <a:off x="677334" y="698373"/>
            <a:ext cx="10367802" cy="4333854"/>
          </a:xfrm>
        </p:spPr>
        <p:txBody>
          <a:bodyPr vert="horz" lIns="91440" tIns="45720" rIns="91440" bIns="45720" rtlCol="0" anchor="t">
            <a:normAutofit/>
          </a:bodyPr>
          <a:lstStyle/>
          <a:p>
            <a:r>
              <a:rPr lang="en-US"/>
              <a:t>On </a:t>
            </a:r>
            <a:r>
              <a:rPr lang="en-US" err="1"/>
              <a:t>AwS</a:t>
            </a:r>
            <a:r>
              <a:rPr lang="en-US"/>
              <a:t> S3: Needs to create 3 different buckets for IoT Analytics-channels, -datastore, and –dataset.</a:t>
            </a:r>
          </a:p>
          <a:p>
            <a:r>
              <a:rPr lang="en-US"/>
              <a:t>On </a:t>
            </a:r>
            <a:r>
              <a:rPr lang="en-US" err="1"/>
              <a:t>AwS</a:t>
            </a:r>
            <a:r>
              <a:rPr lang="en-US"/>
              <a:t> IoT Analytics: Needs to create the Channel, Datastore, Pipeline, and Dataset (in this exact order). IoT Analytics dataset will query for new data every 1 minutes, but it comes with a cost that all previously saved message will be erased(Other </a:t>
            </a:r>
            <a:r>
              <a:rPr lang="en-US" err="1"/>
              <a:t>AwS</a:t>
            </a:r>
            <a:r>
              <a:rPr lang="en-US"/>
              <a:t> Service is recommended). </a:t>
            </a:r>
          </a:p>
          <a:p>
            <a:r>
              <a:rPr lang="en-US"/>
              <a:t>On </a:t>
            </a:r>
            <a:r>
              <a:rPr lang="en-US" err="1"/>
              <a:t>AwS</a:t>
            </a:r>
            <a:r>
              <a:rPr lang="en-US"/>
              <a:t> IoT Core: create Message Routing Rules to pipe the received messages via the IoT Analytics Channel to </a:t>
            </a:r>
            <a:r>
              <a:rPr lang="en-US" err="1"/>
              <a:t>AwS</a:t>
            </a:r>
            <a:r>
              <a:rPr lang="en-US"/>
              <a:t> S3. </a:t>
            </a:r>
          </a:p>
          <a:p>
            <a:r>
              <a:rPr lang="en-US" err="1"/>
              <a:t>AwS</a:t>
            </a:r>
            <a:r>
              <a:rPr lang="en-US"/>
              <a:t> S3 Dataset Bucket folder structure: </a:t>
            </a:r>
            <a:r>
              <a:rPr lang="en-US" err="1"/>
              <a:t>sensordatabucket</a:t>
            </a:r>
            <a:r>
              <a:rPr lang="en-US"/>
              <a:t>-dataset/output.csv.</a:t>
            </a:r>
          </a:p>
        </p:txBody>
      </p:sp>
      <p:pic>
        <p:nvPicPr>
          <p:cNvPr id="5" name="Imagen 4" descr="Gráfico&#10;&#10;Descripción generada automáticamente">
            <a:extLst>
              <a:ext uri="{FF2B5EF4-FFF2-40B4-BE49-F238E27FC236}">
                <a16:creationId xmlns:a16="http://schemas.microsoft.com/office/drawing/2014/main" id="{343AEE44-FB35-441E-942F-A78B31078B00}"/>
              </a:ext>
            </a:extLst>
          </p:cNvPr>
          <p:cNvPicPr>
            <a:picLocks noChangeAspect="1"/>
          </p:cNvPicPr>
          <p:nvPr/>
        </p:nvPicPr>
        <p:blipFill>
          <a:blip r:embed="rId2"/>
          <a:stretch>
            <a:fillRect/>
          </a:stretch>
        </p:blipFill>
        <p:spPr>
          <a:xfrm>
            <a:off x="10701440" y="6139163"/>
            <a:ext cx="1495670" cy="721880"/>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D662C928-333C-6AA4-835B-EE773E4C23D9}"/>
              </a:ext>
            </a:extLst>
          </p:cNvPr>
          <p:cNvPicPr>
            <a:picLocks noChangeAspect="1"/>
          </p:cNvPicPr>
          <p:nvPr/>
        </p:nvPicPr>
        <p:blipFill>
          <a:blip r:embed="rId3"/>
          <a:stretch>
            <a:fillRect/>
          </a:stretch>
        </p:blipFill>
        <p:spPr>
          <a:xfrm>
            <a:off x="343158" y="3431445"/>
            <a:ext cx="2588225" cy="27135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7" descr="Graphical user interface, text, application, email, timeline&#10;&#10;Description automatically generated">
            <a:extLst>
              <a:ext uri="{FF2B5EF4-FFF2-40B4-BE49-F238E27FC236}">
                <a16:creationId xmlns:a16="http://schemas.microsoft.com/office/drawing/2014/main" id="{FC1FE20D-6F36-D818-18C1-D699DFDEEBF9}"/>
              </a:ext>
            </a:extLst>
          </p:cNvPr>
          <p:cNvPicPr>
            <a:picLocks noChangeAspect="1"/>
          </p:cNvPicPr>
          <p:nvPr/>
        </p:nvPicPr>
        <p:blipFill>
          <a:blip r:embed="rId4"/>
          <a:stretch>
            <a:fillRect/>
          </a:stretch>
        </p:blipFill>
        <p:spPr>
          <a:xfrm>
            <a:off x="4971535" y="3426207"/>
            <a:ext cx="6326659" cy="25737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E62E993B-6D1C-7EBD-CD63-C9088ACE0E10}"/>
              </a:ext>
            </a:extLst>
          </p:cNvPr>
          <p:cNvSpPr txBox="1"/>
          <p:nvPr/>
        </p:nvSpPr>
        <p:spPr>
          <a:xfrm>
            <a:off x="296749" y="6208334"/>
            <a:ext cx="26510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Fig 8: </a:t>
            </a:r>
            <a:r>
              <a:rPr lang="en-US" err="1"/>
              <a:t>AwS</a:t>
            </a:r>
            <a:r>
              <a:rPr lang="en-US"/>
              <a:t> IoT Analytics' service offerings</a:t>
            </a:r>
          </a:p>
        </p:txBody>
      </p:sp>
      <p:sp>
        <p:nvSpPr>
          <p:cNvPr id="8" name="TextBox 7">
            <a:extLst>
              <a:ext uri="{FF2B5EF4-FFF2-40B4-BE49-F238E27FC236}">
                <a16:creationId xmlns:a16="http://schemas.microsoft.com/office/drawing/2014/main" id="{4EB270D8-D3F2-990E-109F-76AE9952AEDE}"/>
              </a:ext>
            </a:extLst>
          </p:cNvPr>
          <p:cNvSpPr txBox="1"/>
          <p:nvPr/>
        </p:nvSpPr>
        <p:spPr>
          <a:xfrm>
            <a:off x="4976403" y="6145614"/>
            <a:ext cx="62645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Fig 9: </a:t>
            </a:r>
            <a:r>
              <a:rPr lang="en-US" err="1"/>
              <a:t>AwS</a:t>
            </a:r>
            <a:r>
              <a:rPr lang="en-US"/>
              <a:t> IoT Core Message Routing Rule</a:t>
            </a:r>
          </a:p>
        </p:txBody>
      </p:sp>
    </p:spTree>
    <p:extLst>
      <p:ext uri="{BB962C8B-B14F-4D97-AF65-F5344CB8AC3E}">
        <p14:creationId xmlns:p14="http://schemas.microsoft.com/office/powerpoint/2010/main" val="3761871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0DAB-DFC4-E777-C4E5-E30DA59AF3AE}"/>
              </a:ext>
            </a:extLst>
          </p:cNvPr>
          <p:cNvSpPr>
            <a:spLocks noGrp="1"/>
          </p:cNvSpPr>
          <p:nvPr>
            <p:ph type="title"/>
          </p:nvPr>
        </p:nvSpPr>
        <p:spPr>
          <a:xfrm>
            <a:off x="564064" y="63843"/>
            <a:ext cx="9121830" cy="702963"/>
          </a:xfrm>
        </p:spPr>
        <p:txBody>
          <a:bodyPr/>
          <a:lstStyle/>
          <a:p>
            <a:r>
              <a:rPr lang="en-US"/>
              <a:t>4.3 </a:t>
            </a:r>
            <a:r>
              <a:rPr lang="en-US" err="1"/>
              <a:t>AwS</a:t>
            </a:r>
            <a:r>
              <a:rPr lang="en-US"/>
              <a:t> SageMaker – The Data Visualization</a:t>
            </a:r>
          </a:p>
        </p:txBody>
      </p:sp>
      <p:pic>
        <p:nvPicPr>
          <p:cNvPr id="6" name="Picture 6" descr="Chart&#10;&#10;Description automatically generated">
            <a:extLst>
              <a:ext uri="{FF2B5EF4-FFF2-40B4-BE49-F238E27FC236}">
                <a16:creationId xmlns:a16="http://schemas.microsoft.com/office/drawing/2014/main" id="{E4FB0088-CF84-BE51-BCBB-AC0DCA03A989}"/>
              </a:ext>
            </a:extLst>
          </p:cNvPr>
          <p:cNvPicPr>
            <a:picLocks noGrp="1" noChangeAspect="1"/>
          </p:cNvPicPr>
          <p:nvPr>
            <p:ph idx="1"/>
          </p:nvPr>
        </p:nvPicPr>
        <p:blipFill>
          <a:blip r:embed="rId2"/>
          <a:stretch>
            <a:fillRect/>
          </a:stretch>
        </p:blipFill>
        <p:spPr>
          <a:xfrm>
            <a:off x="7930606" y="1523305"/>
            <a:ext cx="4181475" cy="3219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descr="Gráfico&#10;&#10;Descripción generada automáticamente">
            <a:extLst>
              <a:ext uri="{FF2B5EF4-FFF2-40B4-BE49-F238E27FC236}">
                <a16:creationId xmlns:a16="http://schemas.microsoft.com/office/drawing/2014/main" id="{D18D132C-BD5E-7709-868F-3975EECC1D57}"/>
              </a:ext>
            </a:extLst>
          </p:cNvPr>
          <p:cNvPicPr>
            <a:picLocks noChangeAspect="1"/>
          </p:cNvPicPr>
          <p:nvPr/>
        </p:nvPicPr>
        <p:blipFill>
          <a:blip r:embed="rId3"/>
          <a:stretch>
            <a:fillRect/>
          </a:stretch>
        </p:blipFill>
        <p:spPr>
          <a:xfrm>
            <a:off x="10701440" y="6139163"/>
            <a:ext cx="1495670" cy="721880"/>
          </a:xfrm>
          <a:prstGeom prst="rect">
            <a:avLst/>
          </a:prstGeom>
        </p:spPr>
      </p:pic>
      <p:sp>
        <p:nvSpPr>
          <p:cNvPr id="7" name="CuadroTexto 8">
            <a:extLst>
              <a:ext uri="{FF2B5EF4-FFF2-40B4-BE49-F238E27FC236}">
                <a16:creationId xmlns:a16="http://schemas.microsoft.com/office/drawing/2014/main" id="{B4FA56BE-0C1D-56E8-E79C-30D79DBAAA33}"/>
              </a:ext>
            </a:extLst>
          </p:cNvPr>
          <p:cNvSpPr txBox="1"/>
          <p:nvPr/>
        </p:nvSpPr>
        <p:spPr>
          <a:xfrm>
            <a:off x="8162920" y="4894167"/>
            <a:ext cx="3609071"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 err="1"/>
              <a:t>Fig</a:t>
            </a:r>
            <a:r>
              <a:rPr lang="es-ES"/>
              <a:t> 11: Sensor </a:t>
            </a:r>
            <a:r>
              <a:rPr lang="es-ES" err="1"/>
              <a:t>values</a:t>
            </a:r>
            <a:r>
              <a:rPr lang="es-ES"/>
              <a:t> </a:t>
            </a:r>
            <a:r>
              <a:rPr lang="es-ES" err="1"/>
              <a:t>plot</a:t>
            </a:r>
            <a:r>
              <a:rPr lang="es-ES"/>
              <a:t> </a:t>
            </a:r>
            <a:r>
              <a:rPr lang="es-ES" err="1"/>
              <a:t>on</a:t>
            </a:r>
            <a:r>
              <a:rPr lang="es-ES"/>
              <a:t> </a:t>
            </a:r>
            <a:r>
              <a:rPr lang="es-ES" err="1"/>
              <a:t>AwS</a:t>
            </a:r>
            <a:r>
              <a:rPr lang="es-ES"/>
              <a:t> </a:t>
            </a:r>
            <a:r>
              <a:rPr lang="es-ES" err="1"/>
              <a:t>SageMaker</a:t>
            </a:r>
            <a:endParaRPr lang="es-ES" sz="1600" err="1"/>
          </a:p>
        </p:txBody>
      </p:sp>
      <p:sp>
        <p:nvSpPr>
          <p:cNvPr id="8" name="TextBox 7">
            <a:extLst>
              <a:ext uri="{FF2B5EF4-FFF2-40B4-BE49-F238E27FC236}">
                <a16:creationId xmlns:a16="http://schemas.microsoft.com/office/drawing/2014/main" id="{17D3BF56-130E-0A00-B6B6-55FDE751F90E}"/>
              </a:ext>
            </a:extLst>
          </p:cNvPr>
          <p:cNvSpPr txBox="1"/>
          <p:nvPr/>
        </p:nvSpPr>
        <p:spPr>
          <a:xfrm>
            <a:off x="561670" y="866845"/>
            <a:ext cx="684114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Mainly use for building, training and deploying machine learning models ==&gt;</a:t>
            </a:r>
            <a:r>
              <a:rPr lang="en-US"/>
              <a:t> An obvious overkill "just" for data visualization. </a:t>
            </a:r>
          </a:p>
          <a:p>
            <a:pPr marL="285750" indent="-285750">
              <a:buFont typeface="Arial"/>
              <a:buChar char="•"/>
            </a:pPr>
            <a:r>
              <a:rPr lang="en-US">
                <a:ea typeface="+mn-lt"/>
                <a:cs typeface="+mn-lt"/>
              </a:rPr>
              <a:t>A quick and dirty way to visualize and explore data.</a:t>
            </a:r>
            <a:endParaRPr lang="en-US"/>
          </a:p>
          <a:p>
            <a:pPr marL="285750" indent="-285750">
              <a:buFont typeface="Arial"/>
              <a:buChar char="•"/>
            </a:pPr>
            <a:r>
              <a:rPr lang="en-US"/>
              <a:t>Create a </a:t>
            </a:r>
            <a:r>
              <a:rPr lang="en-US" err="1"/>
              <a:t>JupyterLab</a:t>
            </a:r>
            <a:r>
              <a:rPr lang="en-US"/>
              <a:t> Notebook Instance and query the data from the earlier-created S3 dataset bucket.</a:t>
            </a:r>
          </a:p>
          <a:p>
            <a:pPr marL="285750" indent="-285750">
              <a:buFont typeface="Arial"/>
              <a:buChar char="•"/>
            </a:pPr>
            <a:r>
              <a:rPr lang="en-US"/>
              <a:t>More suitable to use with </a:t>
            </a:r>
            <a:r>
              <a:rPr lang="en-US" err="1"/>
              <a:t>AwS</a:t>
            </a:r>
            <a:r>
              <a:rPr lang="en-US"/>
              <a:t> Kinesis Firehose instead of the current architecture (real-time data streamline). </a:t>
            </a:r>
          </a:p>
          <a:p>
            <a:pPr marL="285750" indent="-285750">
              <a:buFont typeface="Arial"/>
              <a:buChar char="•"/>
            </a:pPr>
            <a:endParaRPr lang="en-US"/>
          </a:p>
          <a:p>
            <a:pPr marL="285750" indent="-285750">
              <a:buFont typeface="Arial"/>
              <a:buChar char="•"/>
            </a:pPr>
            <a:endParaRPr lang="en-US"/>
          </a:p>
        </p:txBody>
      </p:sp>
      <p:pic>
        <p:nvPicPr>
          <p:cNvPr id="3" name="Picture 3" descr="Table&#10;&#10;Description automatically generated">
            <a:extLst>
              <a:ext uri="{FF2B5EF4-FFF2-40B4-BE49-F238E27FC236}">
                <a16:creationId xmlns:a16="http://schemas.microsoft.com/office/drawing/2014/main" id="{2F21CB77-E64F-501F-471B-5B73B6A0521E}"/>
              </a:ext>
            </a:extLst>
          </p:cNvPr>
          <p:cNvPicPr>
            <a:picLocks noChangeAspect="1"/>
          </p:cNvPicPr>
          <p:nvPr/>
        </p:nvPicPr>
        <p:blipFill rotWithShape="1">
          <a:blip r:embed="rId4"/>
          <a:srcRect t="91" r="-901" b="30303"/>
          <a:stretch/>
        </p:blipFill>
        <p:spPr>
          <a:xfrm>
            <a:off x="564292" y="3171288"/>
            <a:ext cx="7134744" cy="3067710"/>
          </a:xfrm>
          <a:prstGeom prst="rect">
            <a:avLst/>
          </a:prstGeom>
        </p:spPr>
      </p:pic>
      <p:sp>
        <p:nvSpPr>
          <p:cNvPr id="4" name="TextBox 3">
            <a:extLst>
              <a:ext uri="{FF2B5EF4-FFF2-40B4-BE49-F238E27FC236}">
                <a16:creationId xmlns:a16="http://schemas.microsoft.com/office/drawing/2014/main" id="{FCE49295-63F3-51FA-2C0A-7D7076CB6D5E}"/>
              </a:ext>
            </a:extLst>
          </p:cNvPr>
          <p:cNvSpPr txBox="1"/>
          <p:nvPr/>
        </p:nvSpPr>
        <p:spPr>
          <a:xfrm>
            <a:off x="864036" y="6236418"/>
            <a:ext cx="65266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Fig 10: A code snippet from </a:t>
            </a:r>
            <a:r>
              <a:rPr lang="en-US" err="1"/>
              <a:t>JupyterLab</a:t>
            </a:r>
            <a:r>
              <a:rPr lang="en-US"/>
              <a:t> – Reading data from S3 bucket</a:t>
            </a:r>
          </a:p>
        </p:txBody>
      </p:sp>
    </p:spTree>
    <p:extLst>
      <p:ext uri="{BB962C8B-B14F-4D97-AF65-F5344CB8AC3E}">
        <p14:creationId xmlns:p14="http://schemas.microsoft.com/office/powerpoint/2010/main" val="432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B34531-4248-867A-A0AB-812A7CC6B56D}"/>
              </a:ext>
            </a:extLst>
          </p:cNvPr>
          <p:cNvSpPr>
            <a:spLocks noGrp="1"/>
          </p:cNvSpPr>
          <p:nvPr>
            <p:ph type="title"/>
          </p:nvPr>
        </p:nvSpPr>
        <p:spPr/>
        <p:txBody>
          <a:bodyPr/>
          <a:lstStyle/>
          <a:p>
            <a:r>
              <a:rPr lang="es-ES"/>
              <a:t>5. Challenges</a:t>
            </a:r>
          </a:p>
        </p:txBody>
      </p:sp>
      <p:pic>
        <p:nvPicPr>
          <p:cNvPr id="4" name="Imagen 5" descr="Diagrama&#10;&#10;Descripción generada automáticamente">
            <a:extLst>
              <a:ext uri="{FF2B5EF4-FFF2-40B4-BE49-F238E27FC236}">
                <a16:creationId xmlns:a16="http://schemas.microsoft.com/office/drawing/2014/main" id="{F3086CEA-EA6D-5BA7-DADC-1A70A9592DE1}"/>
              </a:ext>
            </a:extLst>
          </p:cNvPr>
          <p:cNvPicPr>
            <a:picLocks noGrp="1" noChangeAspect="1"/>
          </p:cNvPicPr>
          <p:nvPr>
            <p:ph idx="1"/>
          </p:nvPr>
        </p:nvPicPr>
        <p:blipFill>
          <a:blip r:embed="rId2"/>
          <a:stretch>
            <a:fillRect/>
          </a:stretch>
        </p:blipFill>
        <p:spPr>
          <a:xfrm>
            <a:off x="6093274" y="1556292"/>
            <a:ext cx="5722524" cy="2855702"/>
          </a:xfrm>
        </p:spPr>
      </p:pic>
      <p:sp>
        <p:nvSpPr>
          <p:cNvPr id="7" name="CuadroTexto 6">
            <a:extLst>
              <a:ext uri="{FF2B5EF4-FFF2-40B4-BE49-F238E27FC236}">
                <a16:creationId xmlns:a16="http://schemas.microsoft.com/office/drawing/2014/main" id="{171F4D1B-29EC-8566-5F13-456640B7153E}"/>
              </a:ext>
            </a:extLst>
          </p:cNvPr>
          <p:cNvSpPr txBox="1"/>
          <p:nvPr/>
        </p:nvSpPr>
        <p:spPr>
          <a:xfrm>
            <a:off x="6493920" y="4483728"/>
            <a:ext cx="49280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err="1"/>
              <a:t>Fig</a:t>
            </a:r>
            <a:r>
              <a:rPr lang="es-ES"/>
              <a:t> 13: Project </a:t>
            </a:r>
            <a:r>
              <a:rPr lang="es-ES" err="1"/>
              <a:t>Architecture</a:t>
            </a:r>
            <a:r>
              <a:rPr lang="es-ES"/>
              <a:t>: </a:t>
            </a:r>
            <a:r>
              <a:rPr lang="es-ES" err="1"/>
              <a:t>The</a:t>
            </a:r>
            <a:r>
              <a:rPr lang="es-ES"/>
              <a:t> "I </a:t>
            </a:r>
            <a:r>
              <a:rPr lang="es-ES" err="1"/>
              <a:t>thought</a:t>
            </a:r>
            <a:r>
              <a:rPr lang="es-ES"/>
              <a:t> </a:t>
            </a:r>
            <a:r>
              <a:rPr lang="es-ES" err="1"/>
              <a:t>this</a:t>
            </a:r>
            <a:r>
              <a:rPr lang="es-ES"/>
              <a:t> </a:t>
            </a:r>
            <a:r>
              <a:rPr lang="es-ES" err="1"/>
              <a:t>is</a:t>
            </a:r>
            <a:r>
              <a:rPr lang="es-ES"/>
              <a:t> </a:t>
            </a:r>
            <a:r>
              <a:rPr lang="es-ES" err="1"/>
              <a:t>gonna</a:t>
            </a:r>
            <a:r>
              <a:rPr lang="es-ES"/>
              <a:t> </a:t>
            </a:r>
            <a:r>
              <a:rPr lang="es-ES" err="1"/>
              <a:t>cut</a:t>
            </a:r>
            <a:r>
              <a:rPr lang="es-ES"/>
              <a:t>" Idea</a:t>
            </a:r>
          </a:p>
        </p:txBody>
      </p:sp>
      <p:sp>
        <p:nvSpPr>
          <p:cNvPr id="10" name="CuadroTexto 9">
            <a:extLst>
              <a:ext uri="{FF2B5EF4-FFF2-40B4-BE49-F238E27FC236}">
                <a16:creationId xmlns:a16="http://schemas.microsoft.com/office/drawing/2014/main" id="{4A7EB653-872C-8677-FB44-8C880BC62431}"/>
              </a:ext>
            </a:extLst>
          </p:cNvPr>
          <p:cNvSpPr txBox="1"/>
          <p:nvPr/>
        </p:nvSpPr>
        <p:spPr>
          <a:xfrm>
            <a:off x="760778" y="4483727"/>
            <a:ext cx="4583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err="1">
                <a:ea typeface="+mn-lt"/>
                <a:cs typeface="+mn-lt"/>
              </a:rPr>
              <a:t>Fig</a:t>
            </a:r>
            <a:r>
              <a:rPr lang="es-ES">
                <a:ea typeface="+mn-lt"/>
                <a:cs typeface="+mn-lt"/>
              </a:rPr>
              <a:t> 12:</a:t>
            </a:r>
            <a:r>
              <a:rPr lang="es-ES"/>
              <a:t> Project </a:t>
            </a:r>
            <a:r>
              <a:rPr lang="es-ES" err="1"/>
              <a:t>Architecture</a:t>
            </a:r>
            <a:r>
              <a:rPr lang="es-ES"/>
              <a:t>: </a:t>
            </a:r>
            <a:r>
              <a:rPr lang="es-ES" err="1"/>
              <a:t>Initial</a:t>
            </a:r>
            <a:r>
              <a:rPr lang="es-ES"/>
              <a:t> Idea</a:t>
            </a:r>
          </a:p>
        </p:txBody>
      </p:sp>
      <p:pic>
        <p:nvPicPr>
          <p:cNvPr id="11" name="Imagen 11" descr="Diagrama&#10;&#10;Descripción generada automáticamente">
            <a:extLst>
              <a:ext uri="{FF2B5EF4-FFF2-40B4-BE49-F238E27FC236}">
                <a16:creationId xmlns:a16="http://schemas.microsoft.com/office/drawing/2014/main" id="{D5ED1A1E-FEBC-DA7E-678E-4528C49ABD07}"/>
              </a:ext>
            </a:extLst>
          </p:cNvPr>
          <p:cNvPicPr>
            <a:picLocks noChangeAspect="1"/>
          </p:cNvPicPr>
          <p:nvPr/>
        </p:nvPicPr>
        <p:blipFill>
          <a:blip r:embed="rId3"/>
          <a:stretch>
            <a:fillRect/>
          </a:stretch>
        </p:blipFill>
        <p:spPr>
          <a:xfrm>
            <a:off x="67269" y="1551961"/>
            <a:ext cx="5723513" cy="2851123"/>
          </a:xfrm>
          <a:prstGeom prst="rect">
            <a:avLst/>
          </a:prstGeom>
        </p:spPr>
      </p:pic>
      <p:sp>
        <p:nvSpPr>
          <p:cNvPr id="6" name="Multiplication Sign 5">
            <a:extLst>
              <a:ext uri="{FF2B5EF4-FFF2-40B4-BE49-F238E27FC236}">
                <a16:creationId xmlns:a16="http://schemas.microsoft.com/office/drawing/2014/main" id="{369F32AE-FF4D-DCA2-BEE7-D135D7237C9D}"/>
              </a:ext>
            </a:extLst>
          </p:cNvPr>
          <p:cNvSpPr/>
          <p:nvPr/>
        </p:nvSpPr>
        <p:spPr>
          <a:xfrm>
            <a:off x="4703123" y="2942441"/>
            <a:ext cx="752928" cy="44449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B973E0BF-02E0-D9EA-90F7-97FF4D1EFB93}"/>
              </a:ext>
            </a:extLst>
          </p:cNvPr>
          <p:cNvSpPr/>
          <p:nvPr/>
        </p:nvSpPr>
        <p:spPr>
          <a:xfrm>
            <a:off x="10980551" y="2751941"/>
            <a:ext cx="752928" cy="44449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4A49CE6-48C7-33EE-A56A-5B522C734797}"/>
              </a:ext>
            </a:extLst>
          </p:cNvPr>
          <p:cNvSpPr/>
          <p:nvPr/>
        </p:nvSpPr>
        <p:spPr>
          <a:xfrm rot="4500000">
            <a:off x="4129697" y="4173741"/>
            <a:ext cx="2521854" cy="39914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8F3A5B4-FCA0-18F2-A523-282196A608D0}"/>
              </a:ext>
            </a:extLst>
          </p:cNvPr>
          <p:cNvSpPr/>
          <p:nvPr/>
        </p:nvSpPr>
        <p:spPr>
          <a:xfrm rot="8640000">
            <a:off x="7377952" y="4102642"/>
            <a:ext cx="4426854" cy="29935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83628A6-1344-49AB-6BE7-7D1134FDCD37}"/>
              </a:ext>
            </a:extLst>
          </p:cNvPr>
          <p:cNvSpPr/>
          <p:nvPr/>
        </p:nvSpPr>
        <p:spPr>
          <a:xfrm>
            <a:off x="5264726" y="5611090"/>
            <a:ext cx="2966357" cy="10795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Unable to create IAM Role</a:t>
            </a:r>
            <a:endParaRPr lang="en-US"/>
          </a:p>
        </p:txBody>
      </p:sp>
      <p:pic>
        <p:nvPicPr>
          <p:cNvPr id="8" name="Imagen 4" descr="Gráfico&#10;&#10;Descripción generada automáticamente">
            <a:extLst>
              <a:ext uri="{FF2B5EF4-FFF2-40B4-BE49-F238E27FC236}">
                <a16:creationId xmlns:a16="http://schemas.microsoft.com/office/drawing/2014/main" id="{58A244B6-C651-D247-E3A5-E5927E007511}"/>
              </a:ext>
            </a:extLst>
          </p:cNvPr>
          <p:cNvPicPr>
            <a:picLocks noChangeAspect="1"/>
          </p:cNvPicPr>
          <p:nvPr/>
        </p:nvPicPr>
        <p:blipFill>
          <a:blip r:embed="rId4"/>
          <a:stretch>
            <a:fillRect/>
          </a:stretch>
        </p:blipFill>
        <p:spPr>
          <a:xfrm>
            <a:off x="10701440" y="6139163"/>
            <a:ext cx="1495670" cy="721880"/>
          </a:xfrm>
          <a:prstGeom prst="rect">
            <a:avLst/>
          </a:prstGeom>
        </p:spPr>
      </p:pic>
    </p:spTree>
    <p:extLst>
      <p:ext uri="{BB962C8B-B14F-4D97-AF65-F5344CB8AC3E}">
        <p14:creationId xmlns:p14="http://schemas.microsoft.com/office/powerpoint/2010/main" val="261236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0CEEB-DB53-BFFF-AD02-7D1BD7FE83C1}"/>
              </a:ext>
            </a:extLst>
          </p:cNvPr>
          <p:cNvSpPr>
            <a:spLocks noGrp="1"/>
          </p:cNvSpPr>
          <p:nvPr>
            <p:ph type="title"/>
          </p:nvPr>
        </p:nvSpPr>
        <p:spPr>
          <a:xfrm>
            <a:off x="1333502" y="609600"/>
            <a:ext cx="8596668" cy="682368"/>
          </a:xfrm>
        </p:spPr>
        <p:txBody>
          <a:bodyPr>
            <a:normAutofit/>
          </a:bodyPr>
          <a:lstStyle/>
          <a:p>
            <a:r>
              <a:rPr lang="en-US"/>
              <a:t>5. Challenges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9AACD92-D3B4-B6EE-9DA0-4C4968A1E77E}"/>
              </a:ext>
            </a:extLst>
          </p:cNvPr>
          <p:cNvSpPr>
            <a:spLocks noGrp="1"/>
          </p:cNvSpPr>
          <p:nvPr>
            <p:ph idx="1"/>
          </p:nvPr>
        </p:nvSpPr>
        <p:spPr>
          <a:xfrm>
            <a:off x="1333502" y="1491265"/>
            <a:ext cx="8596668" cy="3880773"/>
          </a:xfrm>
        </p:spPr>
        <p:txBody>
          <a:bodyPr vert="horz" lIns="91440" tIns="45720" rIns="91440" bIns="45720" rtlCol="0" anchor="t">
            <a:normAutofit/>
          </a:bodyPr>
          <a:lstStyle/>
          <a:p>
            <a:pPr>
              <a:lnSpc>
                <a:spcPct val="90000"/>
              </a:lnSpc>
            </a:pPr>
            <a:r>
              <a:rPr lang="en-US"/>
              <a:t>Grenoble server is often unreliable (Need to reset a few times).</a:t>
            </a:r>
          </a:p>
          <a:p>
            <a:pPr>
              <a:lnSpc>
                <a:spcPct val="90000"/>
              </a:lnSpc>
            </a:pPr>
            <a:r>
              <a:rPr lang="en-US"/>
              <a:t>The usage of </a:t>
            </a:r>
            <a:r>
              <a:rPr lang="en-US" err="1"/>
              <a:t>time.h</a:t>
            </a:r>
            <a:r>
              <a:rPr lang="en-US"/>
              <a:t> library got interrupted by RIOT (RIOT triggers </a:t>
            </a:r>
            <a:r>
              <a:rPr lang="en-US" err="1"/>
              <a:t>xtimer</a:t>
            </a:r>
            <a:r>
              <a:rPr lang="en-US"/>
              <a:t> instead of using an RTC).  ==&gt; Unable to append the time when message was published to its content. </a:t>
            </a:r>
          </a:p>
          <a:p>
            <a:pPr>
              <a:lnSpc>
                <a:spcPct val="90000"/>
              </a:lnSpc>
            </a:pPr>
            <a:r>
              <a:rPr lang="en-US" err="1"/>
              <a:t>Paho</a:t>
            </a:r>
            <a:r>
              <a:rPr lang="en-US"/>
              <a:t> latest version does not widely use. Typically, the new name convention caused confusion while going through the tutorials/online sources/</a:t>
            </a:r>
            <a:r>
              <a:rPr lang="en-US" err="1"/>
              <a:t>Github</a:t>
            </a:r>
            <a:r>
              <a:rPr lang="en-US"/>
              <a:t> closed issues, in which they all used the old one. ==&gt; No choice but to use the old version, albeit the latest one offers much more improvement (building speed, more reliable, .</a:t>
            </a:r>
            <a:r>
              <a:rPr lang="en-US" err="1"/>
              <a:t>etc</a:t>
            </a:r>
            <a:r>
              <a:rPr lang="en-US"/>
              <a:t>).</a:t>
            </a:r>
          </a:p>
          <a:p>
            <a:pPr>
              <a:lnSpc>
                <a:spcPct val="90000"/>
              </a:lnSpc>
            </a:pPr>
            <a:r>
              <a:rPr lang="en-US"/>
              <a:t>Although all messages sent from Grenoble are received (and can be seen) on IoT Core. IoT Analytics is not cut out for streaming data. Messages were lost (because of incorrect rule setting, or possibly due to IoT Analytics setting) that only some messages are written into S3 dataset bucket. </a:t>
            </a:r>
          </a:p>
          <a:p>
            <a:pPr>
              <a:lnSpc>
                <a:spcPct val="90000"/>
              </a:lnSpc>
            </a:pPr>
            <a:endParaRPr lang="en-US"/>
          </a:p>
          <a:p>
            <a:pPr>
              <a:lnSpc>
                <a:spcPct val="90000"/>
              </a:lnSpc>
            </a:pPr>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Imagen 4" descr="Gráfico&#10;&#10;Descripción generada automáticamente">
            <a:extLst>
              <a:ext uri="{FF2B5EF4-FFF2-40B4-BE49-F238E27FC236}">
                <a16:creationId xmlns:a16="http://schemas.microsoft.com/office/drawing/2014/main" id="{1B79377D-2107-EEFD-02B3-85F0433C18E6}"/>
              </a:ext>
            </a:extLst>
          </p:cNvPr>
          <p:cNvPicPr>
            <a:picLocks noChangeAspect="1"/>
          </p:cNvPicPr>
          <p:nvPr/>
        </p:nvPicPr>
        <p:blipFill>
          <a:blip r:embed="rId2"/>
          <a:stretch>
            <a:fillRect/>
          </a:stretch>
        </p:blipFill>
        <p:spPr>
          <a:xfrm>
            <a:off x="10701440" y="6139163"/>
            <a:ext cx="1495670" cy="721880"/>
          </a:xfrm>
          <a:prstGeom prst="rect">
            <a:avLst/>
          </a:prstGeom>
        </p:spPr>
      </p:pic>
    </p:spTree>
    <p:extLst>
      <p:ext uri="{BB962C8B-B14F-4D97-AF65-F5344CB8AC3E}">
        <p14:creationId xmlns:p14="http://schemas.microsoft.com/office/powerpoint/2010/main" val="1226166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953F-BD7F-B2D7-8549-7CE896EC4B00}"/>
              </a:ext>
            </a:extLst>
          </p:cNvPr>
          <p:cNvSpPr>
            <a:spLocks noGrp="1"/>
          </p:cNvSpPr>
          <p:nvPr>
            <p:ph type="title"/>
          </p:nvPr>
        </p:nvSpPr>
        <p:spPr/>
        <p:txBody>
          <a:bodyPr/>
          <a:lstStyle/>
          <a:p>
            <a:r>
              <a:rPr lang="en-US"/>
              <a:t>6. Possible Improvements</a:t>
            </a:r>
          </a:p>
        </p:txBody>
      </p:sp>
      <p:sp>
        <p:nvSpPr>
          <p:cNvPr id="3" name="Content Placeholder 2">
            <a:extLst>
              <a:ext uri="{FF2B5EF4-FFF2-40B4-BE49-F238E27FC236}">
                <a16:creationId xmlns:a16="http://schemas.microsoft.com/office/drawing/2014/main" id="{E9383C5D-33CE-0FF3-FADE-FD5D857AB6AA}"/>
              </a:ext>
            </a:extLst>
          </p:cNvPr>
          <p:cNvSpPr>
            <a:spLocks noGrp="1"/>
          </p:cNvSpPr>
          <p:nvPr>
            <p:ph idx="1"/>
          </p:nvPr>
        </p:nvSpPr>
        <p:spPr>
          <a:xfrm>
            <a:off x="677334" y="1271844"/>
            <a:ext cx="10079478" cy="4457421"/>
          </a:xfrm>
        </p:spPr>
        <p:txBody>
          <a:bodyPr vert="horz" lIns="91440" tIns="45720" rIns="91440" bIns="45720" rtlCol="0" anchor="t">
            <a:normAutofit/>
          </a:bodyPr>
          <a:lstStyle/>
          <a:p>
            <a:r>
              <a:rPr lang="en-US" dirty="0"/>
              <a:t>An account with permission to create IAM Role. ==&gt; Opens up the opportunity to use </a:t>
            </a:r>
            <a:r>
              <a:rPr lang="en-US" dirty="0" err="1"/>
              <a:t>QuickSight</a:t>
            </a:r>
            <a:r>
              <a:rPr lang="en-US" dirty="0"/>
              <a:t> with IoT Analytics or </a:t>
            </a:r>
            <a:r>
              <a:rPr lang="en-US" dirty="0" err="1"/>
              <a:t>DynamDB</a:t>
            </a:r>
            <a:r>
              <a:rPr lang="en-US" dirty="0"/>
              <a:t> with Flask webpage for visualization. </a:t>
            </a:r>
          </a:p>
          <a:p>
            <a:r>
              <a:rPr lang="en-US" dirty="0"/>
              <a:t>Another </a:t>
            </a:r>
            <a:r>
              <a:rPr lang="en-US" dirty="0" err="1"/>
              <a:t>AwS</a:t>
            </a:r>
            <a:r>
              <a:rPr lang="en-US" dirty="0"/>
              <a:t> Service tailored for real-time data streaming (Propose: </a:t>
            </a:r>
            <a:r>
              <a:rPr lang="en-US" dirty="0" err="1"/>
              <a:t>AwS</a:t>
            </a:r>
            <a:r>
              <a:rPr lang="en-US" dirty="0"/>
              <a:t> Kinesis Firehose opt with </a:t>
            </a:r>
            <a:r>
              <a:rPr lang="en-US" dirty="0" err="1"/>
              <a:t>AwS</a:t>
            </a:r>
            <a:r>
              <a:rPr lang="en-US" dirty="0"/>
              <a:t> Athena for instant querying). </a:t>
            </a:r>
          </a:p>
          <a:p>
            <a:r>
              <a:rPr lang="en-US" dirty="0" err="1"/>
              <a:t>FiT</a:t>
            </a:r>
            <a:r>
              <a:rPr lang="en-US" dirty="0"/>
              <a:t>/IoT Lab's tutorials could be improved (replacing outdated commands (e.g. </a:t>
            </a:r>
            <a:r>
              <a:rPr lang="en-US" b="1" i="1" dirty="0" err="1">
                <a:ea typeface="+mn-lt"/>
                <a:cs typeface="+mn-lt"/>
              </a:rPr>
              <a:t>iotlab-ssh</a:t>
            </a:r>
            <a:r>
              <a:rPr lang="en-US" b="1" i="1" dirty="0">
                <a:ea typeface="+mn-lt"/>
                <a:cs typeface="+mn-lt"/>
              </a:rPr>
              <a:t> flash-m3</a:t>
            </a:r>
            <a:r>
              <a:rPr lang="en-US" dirty="0">
                <a:ea typeface="+mn-lt"/>
                <a:cs typeface="+mn-lt"/>
              </a:rPr>
              <a:t> in the tutorial[1]) with the currently supported ones). </a:t>
            </a:r>
          </a:p>
          <a:p>
            <a:endParaRPr lang="en-US"/>
          </a:p>
          <a:p>
            <a:endParaRPr lang="en-US"/>
          </a:p>
        </p:txBody>
      </p:sp>
      <p:pic>
        <p:nvPicPr>
          <p:cNvPr id="5" name="Imagen 4" descr="Gráfico&#10;&#10;Descripción generada automáticamente">
            <a:extLst>
              <a:ext uri="{FF2B5EF4-FFF2-40B4-BE49-F238E27FC236}">
                <a16:creationId xmlns:a16="http://schemas.microsoft.com/office/drawing/2014/main" id="{5E2F37B5-6C8A-0447-05F5-FCFE01FEC9FA}"/>
              </a:ext>
            </a:extLst>
          </p:cNvPr>
          <p:cNvPicPr>
            <a:picLocks noChangeAspect="1"/>
          </p:cNvPicPr>
          <p:nvPr/>
        </p:nvPicPr>
        <p:blipFill>
          <a:blip r:embed="rId2"/>
          <a:stretch>
            <a:fillRect/>
          </a:stretch>
        </p:blipFill>
        <p:spPr>
          <a:xfrm>
            <a:off x="10701440" y="6139163"/>
            <a:ext cx="1495670" cy="721880"/>
          </a:xfrm>
          <a:prstGeom prst="rect">
            <a:avLst/>
          </a:prstGeom>
        </p:spPr>
      </p:pic>
      <p:sp>
        <p:nvSpPr>
          <p:cNvPr id="4" name="Footer Placeholder 3">
            <a:extLst>
              <a:ext uri="{FF2B5EF4-FFF2-40B4-BE49-F238E27FC236}">
                <a16:creationId xmlns:a16="http://schemas.microsoft.com/office/drawing/2014/main" id="{0439979B-E69C-2BB3-1A25-01A1B8BF93FE}"/>
              </a:ext>
            </a:extLst>
          </p:cNvPr>
          <p:cNvSpPr>
            <a:spLocks noGrp="1"/>
          </p:cNvSpPr>
          <p:nvPr>
            <p:ph type="ftr" sz="quarter" idx="11"/>
          </p:nvPr>
        </p:nvSpPr>
        <p:spPr/>
        <p:txBody>
          <a:bodyPr/>
          <a:lstStyle/>
          <a:p>
            <a:r>
              <a:rPr lang="en-US"/>
              <a:t>[1]: https://www.iot-lab.info/learn/tutorials/riot/riot-mqtt-sn-a8-m3/</a:t>
            </a:r>
          </a:p>
        </p:txBody>
      </p:sp>
      <p:sp>
        <p:nvSpPr>
          <p:cNvPr id="7" name="TextBox 6">
            <a:extLst>
              <a:ext uri="{FF2B5EF4-FFF2-40B4-BE49-F238E27FC236}">
                <a16:creationId xmlns:a16="http://schemas.microsoft.com/office/drawing/2014/main" id="{C68F9075-38BE-DA62-FCAB-C8D41F3A8779}"/>
              </a:ext>
            </a:extLst>
          </p:cNvPr>
          <p:cNvSpPr txBox="1"/>
          <p:nvPr/>
        </p:nvSpPr>
        <p:spPr>
          <a:xfrm>
            <a:off x="679043" y="3790329"/>
            <a:ext cx="6557818" cy="7745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Bef>
                <a:spcPts val="1000"/>
              </a:spcBef>
            </a:pPr>
            <a:endParaRPr lang="en-US" dirty="0">
              <a:ea typeface="+mn-lt"/>
              <a:cs typeface="+mn-lt"/>
            </a:endParaRPr>
          </a:p>
          <a:p>
            <a:pPr marL="342900" indent="-342900">
              <a:spcBef>
                <a:spcPts val="1000"/>
              </a:spcBef>
              <a:buFont typeface="Arial"/>
              <a:buChar char="•"/>
            </a:pPr>
            <a:r>
              <a:rPr lang="en-US" dirty="0">
                <a:ea typeface="+mn-lt"/>
                <a:cs typeface="+mn-lt"/>
              </a:rPr>
              <a:t>An actual board with real sensors. </a:t>
            </a:r>
            <a:endParaRPr lang="en-US" dirty="0"/>
          </a:p>
        </p:txBody>
      </p:sp>
    </p:spTree>
    <p:extLst>
      <p:ext uri="{BB962C8B-B14F-4D97-AF65-F5344CB8AC3E}">
        <p14:creationId xmlns:p14="http://schemas.microsoft.com/office/powerpoint/2010/main" val="163498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7ECC8-F955-6803-E686-65AEFD2A0AFE}"/>
              </a:ext>
            </a:extLst>
          </p:cNvPr>
          <p:cNvSpPr>
            <a:spLocks noGrp="1"/>
          </p:cNvSpPr>
          <p:nvPr>
            <p:ph type="title"/>
          </p:nvPr>
        </p:nvSpPr>
        <p:spPr/>
        <p:txBody>
          <a:bodyPr/>
          <a:lstStyle/>
          <a:p>
            <a:r>
              <a:rPr lang="es-ES"/>
              <a:t>7. </a:t>
            </a:r>
            <a:r>
              <a:rPr lang="es-ES" err="1"/>
              <a:t>Demonstration</a:t>
            </a:r>
            <a:endParaRPr lang="es-ES"/>
          </a:p>
        </p:txBody>
      </p:sp>
      <p:sp>
        <p:nvSpPr>
          <p:cNvPr id="3" name="Marcador de contenido 2">
            <a:extLst>
              <a:ext uri="{FF2B5EF4-FFF2-40B4-BE49-F238E27FC236}">
                <a16:creationId xmlns:a16="http://schemas.microsoft.com/office/drawing/2014/main" id="{40888299-444E-907A-D967-247D48FD63A5}"/>
              </a:ext>
            </a:extLst>
          </p:cNvPr>
          <p:cNvSpPr>
            <a:spLocks noGrp="1"/>
          </p:cNvSpPr>
          <p:nvPr>
            <p:ph idx="1"/>
          </p:nvPr>
        </p:nvSpPr>
        <p:spPr>
          <a:xfrm>
            <a:off x="677334" y="1491265"/>
            <a:ext cx="8596668" cy="3880773"/>
          </a:xfrm>
        </p:spPr>
        <p:txBody>
          <a:bodyPr vert="horz" lIns="91440" tIns="45720" rIns="91440" bIns="45720" rtlCol="0" anchor="t">
            <a:normAutofit/>
          </a:bodyPr>
          <a:lstStyle/>
          <a:p>
            <a:r>
              <a:rPr lang="es-ES"/>
              <a:t>Video Demo </a:t>
            </a:r>
          </a:p>
        </p:txBody>
      </p:sp>
      <p:pic>
        <p:nvPicPr>
          <p:cNvPr id="6" name="Imagen 4" descr="Gráfico&#10;&#10;Descripción generada automáticamente">
            <a:extLst>
              <a:ext uri="{FF2B5EF4-FFF2-40B4-BE49-F238E27FC236}">
                <a16:creationId xmlns:a16="http://schemas.microsoft.com/office/drawing/2014/main" id="{66D8BD5D-B7C6-C35C-E47F-E00A398BD0B4}"/>
              </a:ext>
            </a:extLst>
          </p:cNvPr>
          <p:cNvPicPr>
            <a:picLocks noChangeAspect="1"/>
          </p:cNvPicPr>
          <p:nvPr/>
        </p:nvPicPr>
        <p:blipFill>
          <a:blip r:embed="rId2"/>
          <a:stretch>
            <a:fillRect/>
          </a:stretch>
        </p:blipFill>
        <p:spPr>
          <a:xfrm>
            <a:off x="10701440" y="6139163"/>
            <a:ext cx="1495670" cy="721880"/>
          </a:xfrm>
          <a:prstGeom prst="rect">
            <a:avLst/>
          </a:prstGeom>
        </p:spPr>
      </p:pic>
    </p:spTree>
    <p:extLst>
      <p:ext uri="{BB962C8B-B14F-4D97-AF65-F5344CB8AC3E}">
        <p14:creationId xmlns:p14="http://schemas.microsoft.com/office/powerpoint/2010/main" val="557847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8C584-0CA6-7015-A374-FC487ADDEC27}"/>
              </a:ext>
            </a:extLst>
          </p:cNvPr>
          <p:cNvSpPr>
            <a:spLocks noGrp="1"/>
          </p:cNvSpPr>
          <p:nvPr>
            <p:ph type="title"/>
          </p:nvPr>
        </p:nvSpPr>
        <p:spPr/>
        <p:txBody>
          <a:bodyPr/>
          <a:lstStyle/>
          <a:p>
            <a:r>
              <a:rPr lang="es-ES"/>
              <a:t>8. </a:t>
            </a:r>
            <a:r>
              <a:rPr lang="es-ES" err="1"/>
              <a:t>Outro</a:t>
            </a:r>
            <a:endParaRPr lang="es-ES"/>
          </a:p>
        </p:txBody>
      </p:sp>
      <p:sp>
        <p:nvSpPr>
          <p:cNvPr id="3" name="Marcador de contenido 2">
            <a:extLst>
              <a:ext uri="{FF2B5EF4-FFF2-40B4-BE49-F238E27FC236}">
                <a16:creationId xmlns:a16="http://schemas.microsoft.com/office/drawing/2014/main" id="{9F8EB877-A1FA-1803-1DA8-05CE78D698EA}"/>
              </a:ext>
            </a:extLst>
          </p:cNvPr>
          <p:cNvSpPr>
            <a:spLocks noGrp="1"/>
          </p:cNvSpPr>
          <p:nvPr>
            <p:ph idx="1"/>
          </p:nvPr>
        </p:nvSpPr>
        <p:spPr>
          <a:xfrm>
            <a:off x="1094620" y="2958875"/>
            <a:ext cx="8596668" cy="941631"/>
          </a:xfrm>
        </p:spPr>
        <p:txBody>
          <a:bodyPr vert="horz" lIns="91440" tIns="45720" rIns="91440" bIns="45720" rtlCol="0" anchor="t">
            <a:normAutofit/>
          </a:bodyPr>
          <a:lstStyle/>
          <a:p>
            <a:pPr marL="0" indent="0">
              <a:buNone/>
            </a:pPr>
            <a:r>
              <a:rPr lang="es-ES" sz="3600"/>
              <a:t>Thank you very much </a:t>
            </a:r>
            <a:r>
              <a:rPr lang="es-ES" sz="3600" err="1"/>
              <a:t>for</a:t>
            </a:r>
            <a:r>
              <a:rPr lang="es-ES" sz="3600"/>
              <a:t> your attention. </a:t>
            </a:r>
          </a:p>
          <a:p>
            <a:pPr marL="0" indent="0">
              <a:buNone/>
            </a:pPr>
            <a:endParaRPr lang="es-ES" sz="3600"/>
          </a:p>
          <a:p>
            <a:pPr marL="0" indent="0">
              <a:buNone/>
            </a:pPr>
            <a:endParaRPr lang="es-ES" sz="3600"/>
          </a:p>
        </p:txBody>
      </p:sp>
      <p:pic>
        <p:nvPicPr>
          <p:cNvPr id="6" name="Imagen 4" descr="Gráfico&#10;&#10;Descripción generada automáticamente">
            <a:extLst>
              <a:ext uri="{FF2B5EF4-FFF2-40B4-BE49-F238E27FC236}">
                <a16:creationId xmlns:a16="http://schemas.microsoft.com/office/drawing/2014/main" id="{35833FC2-4EBA-BC3E-96B5-45023B4286B5}"/>
              </a:ext>
            </a:extLst>
          </p:cNvPr>
          <p:cNvPicPr>
            <a:picLocks noChangeAspect="1"/>
          </p:cNvPicPr>
          <p:nvPr/>
        </p:nvPicPr>
        <p:blipFill>
          <a:blip r:embed="rId2"/>
          <a:stretch>
            <a:fillRect/>
          </a:stretch>
        </p:blipFill>
        <p:spPr>
          <a:xfrm>
            <a:off x="10701440" y="6139163"/>
            <a:ext cx="1495670" cy="721880"/>
          </a:xfrm>
          <a:prstGeom prst="rect">
            <a:avLst/>
          </a:prstGeom>
        </p:spPr>
      </p:pic>
    </p:spTree>
    <p:extLst>
      <p:ext uri="{BB962C8B-B14F-4D97-AF65-F5344CB8AC3E}">
        <p14:creationId xmlns:p14="http://schemas.microsoft.com/office/powerpoint/2010/main" val="26577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C535B-FB23-0AFA-1412-F297418AAD3C}"/>
              </a:ext>
            </a:extLst>
          </p:cNvPr>
          <p:cNvSpPr>
            <a:spLocks noGrp="1"/>
          </p:cNvSpPr>
          <p:nvPr>
            <p:ph type="title"/>
          </p:nvPr>
        </p:nvSpPr>
        <p:spPr/>
        <p:txBody>
          <a:bodyPr/>
          <a:lstStyle/>
          <a:p>
            <a:pPr algn="ctr"/>
            <a:r>
              <a:rPr lang="es-ES"/>
              <a:t>Agenda</a:t>
            </a:r>
          </a:p>
        </p:txBody>
      </p:sp>
      <p:sp>
        <p:nvSpPr>
          <p:cNvPr id="3" name="Marcador de contenido 2">
            <a:extLst>
              <a:ext uri="{FF2B5EF4-FFF2-40B4-BE49-F238E27FC236}">
                <a16:creationId xmlns:a16="http://schemas.microsoft.com/office/drawing/2014/main" id="{086A2689-9B0D-9E84-7C53-E0BAB13D97B0}"/>
              </a:ext>
            </a:extLst>
          </p:cNvPr>
          <p:cNvSpPr>
            <a:spLocks noGrp="1"/>
          </p:cNvSpPr>
          <p:nvPr>
            <p:ph idx="1"/>
          </p:nvPr>
        </p:nvSpPr>
        <p:spPr>
          <a:xfrm>
            <a:off x="677334" y="1325320"/>
            <a:ext cx="8596668" cy="4847926"/>
          </a:xfrm>
        </p:spPr>
        <p:txBody>
          <a:bodyPr vert="horz" lIns="91440" tIns="45720" rIns="91440" bIns="45720" rtlCol="0" anchor="t">
            <a:noAutofit/>
          </a:bodyPr>
          <a:lstStyle/>
          <a:p>
            <a:pPr marL="514350" indent="-514350">
              <a:buAutoNum type="arabicPeriod"/>
            </a:pPr>
            <a:r>
              <a:rPr lang="es-ES" sz="3500" err="1"/>
              <a:t>Introduction</a:t>
            </a:r>
            <a:endParaRPr lang="es-ES" sz="3500"/>
          </a:p>
          <a:p>
            <a:pPr marL="514350" indent="-514350">
              <a:buAutoNum type="arabicPeriod"/>
            </a:pPr>
            <a:r>
              <a:rPr lang="es-ES" sz="3500" err="1"/>
              <a:t>Architecture</a:t>
            </a:r>
            <a:endParaRPr lang="es-ES" sz="3500"/>
          </a:p>
          <a:p>
            <a:pPr marL="514350" indent="-514350">
              <a:buAutoNum type="arabicPeriod"/>
            </a:pPr>
            <a:r>
              <a:rPr lang="es-ES" sz="3500" err="1"/>
              <a:t>Grenoble</a:t>
            </a:r>
            <a:r>
              <a:rPr lang="es-ES" sz="3500"/>
              <a:t> Server </a:t>
            </a:r>
            <a:r>
              <a:rPr lang="es-ES" sz="3500" err="1"/>
              <a:t>Side</a:t>
            </a:r>
            <a:endParaRPr lang="es-ES" sz="3500"/>
          </a:p>
          <a:p>
            <a:pPr marL="514350" indent="-514350">
              <a:buAutoNum type="arabicPeriod"/>
            </a:pPr>
            <a:r>
              <a:rPr lang="es-ES" sz="3500" err="1"/>
              <a:t>AwS</a:t>
            </a:r>
            <a:r>
              <a:rPr lang="es-ES" sz="3500"/>
              <a:t> </a:t>
            </a:r>
            <a:r>
              <a:rPr lang="es-ES" sz="3500" err="1"/>
              <a:t>Services</a:t>
            </a:r>
            <a:endParaRPr lang="es-ES" sz="3500"/>
          </a:p>
          <a:p>
            <a:pPr marL="514350" indent="-514350">
              <a:buAutoNum type="arabicPeriod"/>
            </a:pPr>
            <a:r>
              <a:rPr lang="es-ES" sz="3500" err="1"/>
              <a:t>Challenges</a:t>
            </a:r>
          </a:p>
          <a:p>
            <a:pPr marL="514350" indent="-514350">
              <a:buAutoNum type="arabicPeriod"/>
            </a:pPr>
            <a:r>
              <a:rPr lang="es-ES" sz="3500" err="1"/>
              <a:t>Possible</a:t>
            </a:r>
            <a:r>
              <a:rPr lang="es-ES" sz="3500"/>
              <a:t> </a:t>
            </a:r>
            <a:r>
              <a:rPr lang="es-ES" sz="3500" err="1"/>
              <a:t>improvements</a:t>
            </a:r>
            <a:endParaRPr lang="es-ES" sz="3500"/>
          </a:p>
          <a:p>
            <a:pPr marL="514350" indent="-514350">
              <a:buAutoNum type="arabicPeriod"/>
            </a:pPr>
            <a:r>
              <a:rPr lang="es-ES" sz="3500" err="1">
                <a:ea typeface="+mn-lt"/>
                <a:cs typeface="+mn-lt"/>
              </a:rPr>
              <a:t>Demonstration</a:t>
            </a:r>
            <a:endParaRPr lang="es-ES" sz="3500" err="1"/>
          </a:p>
          <a:p>
            <a:pPr marL="514350" indent="-514350">
              <a:buAutoNum type="arabicPeriod"/>
            </a:pPr>
            <a:r>
              <a:rPr lang="es-ES" sz="3500" err="1"/>
              <a:t>Outro</a:t>
            </a:r>
            <a:endParaRPr lang="es-ES" sz="3500"/>
          </a:p>
          <a:p>
            <a:endParaRPr lang="es-ES"/>
          </a:p>
          <a:p>
            <a:endParaRPr lang="es-ES"/>
          </a:p>
        </p:txBody>
      </p:sp>
      <p:pic>
        <p:nvPicPr>
          <p:cNvPr id="6" name="Imagen 4" descr="Gráfico&#10;&#10;Descripción generada automáticamente">
            <a:extLst>
              <a:ext uri="{FF2B5EF4-FFF2-40B4-BE49-F238E27FC236}">
                <a16:creationId xmlns:a16="http://schemas.microsoft.com/office/drawing/2014/main" id="{6258EDF0-5662-EBFD-E7ED-FF3C879B4BEC}"/>
              </a:ext>
            </a:extLst>
          </p:cNvPr>
          <p:cNvPicPr>
            <a:picLocks noChangeAspect="1"/>
          </p:cNvPicPr>
          <p:nvPr/>
        </p:nvPicPr>
        <p:blipFill>
          <a:blip r:embed="rId2"/>
          <a:stretch>
            <a:fillRect/>
          </a:stretch>
        </p:blipFill>
        <p:spPr>
          <a:xfrm>
            <a:off x="10701440" y="6139163"/>
            <a:ext cx="1495670" cy="721880"/>
          </a:xfrm>
          <a:prstGeom prst="rect">
            <a:avLst/>
          </a:prstGeom>
        </p:spPr>
      </p:pic>
    </p:spTree>
    <p:extLst>
      <p:ext uri="{BB962C8B-B14F-4D97-AF65-F5344CB8AC3E}">
        <p14:creationId xmlns:p14="http://schemas.microsoft.com/office/powerpoint/2010/main" val="207548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DAA88-7C40-BD79-95F8-ADA6F3A28B26}"/>
              </a:ext>
            </a:extLst>
          </p:cNvPr>
          <p:cNvSpPr>
            <a:spLocks noGrp="1"/>
          </p:cNvSpPr>
          <p:nvPr>
            <p:ph type="title"/>
          </p:nvPr>
        </p:nvSpPr>
        <p:spPr>
          <a:xfrm>
            <a:off x="4755064" y="3111843"/>
            <a:ext cx="10831181" cy="1979827"/>
          </a:xfrm>
        </p:spPr>
        <p:txBody>
          <a:bodyPr>
            <a:normAutofit/>
          </a:bodyPr>
          <a:lstStyle/>
          <a:p>
            <a:r>
              <a:rPr lang="es-ES" sz="4800" err="1"/>
              <a:t>Kudos</a:t>
            </a:r>
          </a:p>
        </p:txBody>
      </p:sp>
      <p:pic>
        <p:nvPicPr>
          <p:cNvPr id="6" name="Imagen 4" descr="Gráfico&#10;&#10;Descripción generada automáticamente">
            <a:extLst>
              <a:ext uri="{FF2B5EF4-FFF2-40B4-BE49-F238E27FC236}">
                <a16:creationId xmlns:a16="http://schemas.microsoft.com/office/drawing/2014/main" id="{E36D8763-DD38-CE3A-E1AA-3E75642CE3C8}"/>
              </a:ext>
            </a:extLst>
          </p:cNvPr>
          <p:cNvPicPr>
            <a:picLocks noChangeAspect="1"/>
          </p:cNvPicPr>
          <p:nvPr/>
        </p:nvPicPr>
        <p:blipFill>
          <a:blip r:embed="rId2"/>
          <a:stretch>
            <a:fillRect/>
          </a:stretch>
        </p:blipFill>
        <p:spPr>
          <a:xfrm>
            <a:off x="10701440" y="6139163"/>
            <a:ext cx="1495670" cy="721880"/>
          </a:xfrm>
          <a:prstGeom prst="rect">
            <a:avLst/>
          </a:prstGeom>
        </p:spPr>
      </p:pic>
    </p:spTree>
    <p:extLst>
      <p:ext uri="{BB962C8B-B14F-4D97-AF65-F5344CB8AC3E}">
        <p14:creationId xmlns:p14="http://schemas.microsoft.com/office/powerpoint/2010/main" val="287372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A002BF-1665-E0BD-F4B0-1E733FD40885}"/>
              </a:ext>
            </a:extLst>
          </p:cNvPr>
          <p:cNvSpPr>
            <a:spLocks noGrp="1"/>
          </p:cNvSpPr>
          <p:nvPr>
            <p:ph type="title"/>
          </p:nvPr>
        </p:nvSpPr>
        <p:spPr/>
        <p:txBody>
          <a:bodyPr/>
          <a:lstStyle/>
          <a:p>
            <a:pPr marL="742950" indent="-742950">
              <a:buAutoNum type="arabicPeriod"/>
            </a:pPr>
            <a:r>
              <a:rPr lang="es-ES"/>
              <a:t>Introduction</a:t>
            </a:r>
            <a:endParaRPr lang="en-US"/>
          </a:p>
        </p:txBody>
      </p:sp>
      <p:sp>
        <p:nvSpPr>
          <p:cNvPr id="3" name="Marcador de contenido 2">
            <a:extLst>
              <a:ext uri="{FF2B5EF4-FFF2-40B4-BE49-F238E27FC236}">
                <a16:creationId xmlns:a16="http://schemas.microsoft.com/office/drawing/2014/main" id="{B2A931F9-AE6D-1399-54FC-BB0552A34FCA}"/>
              </a:ext>
            </a:extLst>
          </p:cNvPr>
          <p:cNvSpPr>
            <a:spLocks noGrp="1"/>
          </p:cNvSpPr>
          <p:nvPr>
            <p:ph idx="1"/>
          </p:nvPr>
        </p:nvSpPr>
        <p:spPr>
          <a:xfrm>
            <a:off x="677334" y="1400378"/>
            <a:ext cx="8596668" cy="1058154"/>
          </a:xfrm>
        </p:spPr>
        <p:txBody>
          <a:bodyPr vert="horz" lIns="91440" tIns="45720" rIns="91440" bIns="45720" rtlCol="0" anchor="t">
            <a:normAutofit/>
          </a:bodyPr>
          <a:lstStyle/>
          <a:p>
            <a:r>
              <a:rPr lang="es-ES" sz="2000" err="1"/>
              <a:t>Aim</a:t>
            </a:r>
            <a:r>
              <a:rPr lang="es-ES" sz="2000"/>
              <a:t> </a:t>
            </a:r>
            <a:r>
              <a:rPr lang="es-ES" sz="2000" err="1"/>
              <a:t>of</a:t>
            </a:r>
            <a:r>
              <a:rPr lang="es-ES" sz="2000"/>
              <a:t> </a:t>
            </a:r>
            <a:r>
              <a:rPr lang="es-ES" sz="2000" err="1"/>
              <a:t>the</a:t>
            </a:r>
            <a:r>
              <a:rPr lang="es-ES" sz="2000"/>
              <a:t> Project: </a:t>
            </a:r>
          </a:p>
          <a:p>
            <a:pPr marL="0" indent="0">
              <a:buNone/>
            </a:pPr>
            <a:r>
              <a:rPr lang="es-ES" sz="2000" err="1"/>
              <a:t>Send</a:t>
            </a:r>
            <a:r>
              <a:rPr lang="es-ES" sz="2000"/>
              <a:t> data </a:t>
            </a:r>
            <a:r>
              <a:rPr lang="es-ES" sz="2000" err="1"/>
              <a:t>from</a:t>
            </a:r>
            <a:r>
              <a:rPr lang="es-ES" sz="2000"/>
              <a:t> </a:t>
            </a:r>
            <a:r>
              <a:rPr lang="es-ES" sz="2000" err="1"/>
              <a:t>an</a:t>
            </a:r>
            <a:r>
              <a:rPr lang="es-ES" sz="2000"/>
              <a:t> </a:t>
            </a:r>
            <a:r>
              <a:rPr lang="es-ES" sz="2000" err="1"/>
              <a:t>IoT</a:t>
            </a:r>
            <a:r>
              <a:rPr lang="es-ES" sz="2000"/>
              <a:t> </a:t>
            </a:r>
            <a:r>
              <a:rPr lang="es-ES" sz="2000" err="1"/>
              <a:t>lab</a:t>
            </a:r>
            <a:r>
              <a:rPr lang="es-ES" sz="2000"/>
              <a:t> </a:t>
            </a:r>
            <a:r>
              <a:rPr lang="es-ES" sz="2000" err="1"/>
              <a:t>node</a:t>
            </a:r>
            <a:r>
              <a:rPr lang="es-ES" sz="2000"/>
              <a:t> </a:t>
            </a:r>
            <a:r>
              <a:rPr lang="es-ES" sz="2000" err="1"/>
              <a:t>to</a:t>
            </a:r>
            <a:r>
              <a:rPr lang="es-ES" sz="2000"/>
              <a:t> </a:t>
            </a:r>
            <a:r>
              <a:rPr lang="es-ES" sz="2000" err="1"/>
              <a:t>AwS</a:t>
            </a:r>
            <a:r>
              <a:rPr lang="es-ES" sz="2000"/>
              <a:t> </a:t>
            </a:r>
            <a:r>
              <a:rPr lang="es-ES" sz="2000" err="1"/>
              <a:t>cloud</a:t>
            </a:r>
          </a:p>
          <a:p>
            <a:pPr marL="0" indent="0">
              <a:buNone/>
            </a:pPr>
            <a:endParaRPr lang="es-ES" sz="2000"/>
          </a:p>
          <a:p>
            <a:pPr marL="0" indent="0">
              <a:buNone/>
            </a:pPr>
            <a:endParaRPr lang="es-ES" sz="2000"/>
          </a:p>
        </p:txBody>
      </p:sp>
      <p:pic>
        <p:nvPicPr>
          <p:cNvPr id="6" name="Imagen 7">
            <a:extLst>
              <a:ext uri="{FF2B5EF4-FFF2-40B4-BE49-F238E27FC236}">
                <a16:creationId xmlns:a16="http://schemas.microsoft.com/office/drawing/2014/main" id="{1CB6ED1C-4EDD-1001-0122-4CE7E445000C}"/>
              </a:ext>
            </a:extLst>
          </p:cNvPr>
          <p:cNvPicPr>
            <a:picLocks noChangeAspect="1"/>
          </p:cNvPicPr>
          <p:nvPr/>
        </p:nvPicPr>
        <p:blipFill>
          <a:blip r:embed="rId2"/>
          <a:stretch>
            <a:fillRect/>
          </a:stretch>
        </p:blipFill>
        <p:spPr>
          <a:xfrm>
            <a:off x="1261286" y="3874045"/>
            <a:ext cx="7873283" cy="2476363"/>
          </a:xfrm>
          <a:prstGeom prst="rect">
            <a:avLst/>
          </a:prstGeom>
        </p:spPr>
      </p:pic>
      <p:sp>
        <p:nvSpPr>
          <p:cNvPr id="9" name="Marcador de contenido 2">
            <a:extLst>
              <a:ext uri="{FF2B5EF4-FFF2-40B4-BE49-F238E27FC236}">
                <a16:creationId xmlns:a16="http://schemas.microsoft.com/office/drawing/2014/main" id="{09BEFD9C-D9D2-224A-A91B-0BF650FEF0EA}"/>
              </a:ext>
            </a:extLst>
          </p:cNvPr>
          <p:cNvSpPr txBox="1">
            <a:spLocks/>
          </p:cNvSpPr>
          <p:nvPr/>
        </p:nvSpPr>
        <p:spPr>
          <a:xfrm>
            <a:off x="670409" y="2357806"/>
            <a:ext cx="8596668" cy="171282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sz="2000" err="1"/>
              <a:t>Prerequisites</a:t>
            </a:r>
            <a:r>
              <a:rPr lang="es-ES" sz="2000"/>
              <a:t>: </a:t>
            </a:r>
          </a:p>
          <a:p>
            <a:pPr marL="0" indent="0">
              <a:buNone/>
            </a:pPr>
            <a:r>
              <a:rPr lang="es-ES" sz="2000"/>
              <a:t>RIOT </a:t>
            </a:r>
            <a:r>
              <a:rPr lang="es-ES" sz="2000" err="1"/>
              <a:t>application</a:t>
            </a:r>
            <a:r>
              <a:rPr lang="es-ES" sz="2000"/>
              <a:t>                 </a:t>
            </a:r>
            <a:r>
              <a:rPr lang="es-ES" sz="2000" err="1"/>
              <a:t>Fit</a:t>
            </a:r>
            <a:r>
              <a:rPr lang="es-ES" sz="2000"/>
              <a:t> </a:t>
            </a:r>
            <a:r>
              <a:rPr lang="es-ES" sz="2000" err="1"/>
              <a:t>IoT</a:t>
            </a:r>
            <a:r>
              <a:rPr lang="es-ES" sz="2000"/>
              <a:t> </a:t>
            </a:r>
            <a:r>
              <a:rPr lang="es-ES" sz="2000" err="1"/>
              <a:t>lab</a:t>
            </a:r>
            <a:r>
              <a:rPr lang="es-ES" sz="2000"/>
              <a:t>                             </a:t>
            </a:r>
            <a:endParaRPr lang="es-ES"/>
          </a:p>
          <a:p>
            <a:pPr marL="0" indent="0">
              <a:buNone/>
            </a:pPr>
            <a:r>
              <a:rPr lang="es-ES" sz="2000" err="1">
                <a:ea typeface="+mn-lt"/>
                <a:cs typeface="+mn-lt"/>
              </a:rPr>
              <a:t>Bash</a:t>
            </a:r>
            <a:r>
              <a:rPr lang="es-ES" sz="2000">
                <a:ea typeface="+mn-lt"/>
                <a:cs typeface="+mn-lt"/>
              </a:rPr>
              <a:t>/</a:t>
            </a:r>
            <a:r>
              <a:rPr lang="es-ES" sz="2000" err="1">
                <a:ea typeface="+mn-lt"/>
                <a:cs typeface="+mn-lt"/>
              </a:rPr>
              <a:t>shell</a:t>
            </a:r>
            <a:r>
              <a:rPr lang="es-ES" sz="2000">
                <a:ea typeface="+mn-lt"/>
                <a:cs typeface="+mn-lt"/>
              </a:rPr>
              <a:t> </a:t>
            </a:r>
            <a:r>
              <a:rPr lang="es-ES" sz="2000" err="1">
                <a:ea typeface="+mn-lt"/>
                <a:cs typeface="+mn-lt"/>
              </a:rPr>
              <a:t>knowledge</a:t>
            </a:r>
            <a:r>
              <a:rPr lang="es-ES" sz="2000">
                <a:ea typeface="+mn-lt"/>
                <a:cs typeface="+mn-lt"/>
              </a:rPr>
              <a:t>         C and Python </a:t>
            </a:r>
            <a:r>
              <a:rPr lang="es-ES" sz="2000" err="1">
                <a:ea typeface="+mn-lt"/>
                <a:cs typeface="+mn-lt"/>
              </a:rPr>
              <a:t>programming</a:t>
            </a:r>
            <a:r>
              <a:rPr lang="es-ES" sz="2000">
                <a:ea typeface="+mn-lt"/>
                <a:cs typeface="+mn-lt"/>
              </a:rPr>
              <a:t> </a:t>
            </a:r>
            <a:r>
              <a:rPr lang="es-ES" sz="2000" err="1">
                <a:ea typeface="+mn-lt"/>
                <a:cs typeface="+mn-lt"/>
              </a:rPr>
              <a:t>skills</a:t>
            </a:r>
            <a:endParaRPr lang="es-ES" err="1"/>
          </a:p>
          <a:p>
            <a:pPr marL="0" indent="0">
              <a:buNone/>
            </a:pPr>
            <a:endParaRPr lang="es-ES" sz="2000"/>
          </a:p>
          <a:p>
            <a:pPr marL="0" indent="0">
              <a:buNone/>
            </a:pPr>
            <a:endParaRPr lang="es-ES" sz="2000"/>
          </a:p>
        </p:txBody>
      </p:sp>
      <p:sp>
        <p:nvSpPr>
          <p:cNvPr id="5" name="CuadroTexto 4">
            <a:extLst>
              <a:ext uri="{FF2B5EF4-FFF2-40B4-BE49-F238E27FC236}">
                <a16:creationId xmlns:a16="http://schemas.microsoft.com/office/drawing/2014/main" id="{CC95A4A6-EF22-50CF-7D38-6B36E17AB74F}"/>
              </a:ext>
            </a:extLst>
          </p:cNvPr>
          <p:cNvSpPr txBox="1"/>
          <p:nvPr/>
        </p:nvSpPr>
        <p:spPr>
          <a:xfrm>
            <a:off x="3875767" y="6318250"/>
            <a:ext cx="32058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err="1"/>
              <a:t>Fig</a:t>
            </a:r>
            <a:r>
              <a:rPr lang="es-ES"/>
              <a:t> 1:RIOT Internet </a:t>
            </a:r>
            <a:r>
              <a:rPr lang="es-ES" err="1"/>
              <a:t>of</a:t>
            </a:r>
            <a:r>
              <a:rPr lang="es-ES"/>
              <a:t> </a:t>
            </a:r>
            <a:r>
              <a:rPr lang="es-ES" err="1"/>
              <a:t>things</a:t>
            </a:r>
            <a:endParaRPr lang="es-ES"/>
          </a:p>
        </p:txBody>
      </p:sp>
      <p:pic>
        <p:nvPicPr>
          <p:cNvPr id="8" name="Imagen 4" descr="Gráfico&#10;&#10;Descripción generada automáticamente">
            <a:extLst>
              <a:ext uri="{FF2B5EF4-FFF2-40B4-BE49-F238E27FC236}">
                <a16:creationId xmlns:a16="http://schemas.microsoft.com/office/drawing/2014/main" id="{3E51EF4D-47C1-2A5F-16A6-B9A54E919910}"/>
              </a:ext>
            </a:extLst>
          </p:cNvPr>
          <p:cNvPicPr>
            <a:picLocks noChangeAspect="1"/>
          </p:cNvPicPr>
          <p:nvPr/>
        </p:nvPicPr>
        <p:blipFill>
          <a:blip r:embed="rId3"/>
          <a:stretch>
            <a:fillRect/>
          </a:stretch>
        </p:blipFill>
        <p:spPr>
          <a:xfrm>
            <a:off x="10701440" y="6139163"/>
            <a:ext cx="1495670" cy="721880"/>
          </a:xfrm>
          <a:prstGeom prst="rect">
            <a:avLst/>
          </a:prstGeom>
        </p:spPr>
      </p:pic>
    </p:spTree>
    <p:extLst>
      <p:ext uri="{BB962C8B-B14F-4D97-AF65-F5344CB8AC3E}">
        <p14:creationId xmlns:p14="http://schemas.microsoft.com/office/powerpoint/2010/main" val="36350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DF0AD-19EF-E39D-5BCA-6D02CC426FCF}"/>
              </a:ext>
            </a:extLst>
          </p:cNvPr>
          <p:cNvSpPr>
            <a:spLocks noGrp="1"/>
          </p:cNvSpPr>
          <p:nvPr>
            <p:ph type="title"/>
          </p:nvPr>
        </p:nvSpPr>
        <p:spPr/>
        <p:txBody>
          <a:bodyPr/>
          <a:lstStyle/>
          <a:p>
            <a:r>
              <a:rPr lang="es-ES"/>
              <a:t>2. </a:t>
            </a:r>
            <a:r>
              <a:rPr lang="es-ES" err="1"/>
              <a:t>Architecture</a:t>
            </a:r>
          </a:p>
        </p:txBody>
      </p:sp>
      <p:sp>
        <p:nvSpPr>
          <p:cNvPr id="4" name="CuadroTexto 3">
            <a:extLst>
              <a:ext uri="{FF2B5EF4-FFF2-40B4-BE49-F238E27FC236}">
                <a16:creationId xmlns:a16="http://schemas.microsoft.com/office/drawing/2014/main" id="{8AE3AD08-8DD7-FD98-CDA7-71A3AD769ECE}"/>
              </a:ext>
            </a:extLst>
          </p:cNvPr>
          <p:cNvSpPr txBox="1"/>
          <p:nvPr/>
        </p:nvSpPr>
        <p:spPr>
          <a:xfrm>
            <a:off x="4492624" y="5765138"/>
            <a:ext cx="32058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err="1"/>
              <a:t>Fig</a:t>
            </a:r>
            <a:r>
              <a:rPr lang="es-ES"/>
              <a:t> 2: Project </a:t>
            </a:r>
            <a:r>
              <a:rPr lang="es-ES" err="1"/>
              <a:t>Architecture</a:t>
            </a:r>
            <a:r>
              <a:rPr lang="es-ES"/>
              <a:t> </a:t>
            </a:r>
            <a:endParaRPr lang="es-ES" sz="1600"/>
          </a:p>
        </p:txBody>
      </p:sp>
      <p:pic>
        <p:nvPicPr>
          <p:cNvPr id="7" name="Imagen 7" descr="Diagrama&#10;&#10;Descripción generada automáticamente">
            <a:extLst>
              <a:ext uri="{FF2B5EF4-FFF2-40B4-BE49-F238E27FC236}">
                <a16:creationId xmlns:a16="http://schemas.microsoft.com/office/drawing/2014/main" id="{3D6934F5-254C-FB6A-7EA4-6761415A1764}"/>
              </a:ext>
            </a:extLst>
          </p:cNvPr>
          <p:cNvPicPr>
            <a:picLocks noGrp="1" noChangeAspect="1"/>
          </p:cNvPicPr>
          <p:nvPr>
            <p:ph idx="1"/>
          </p:nvPr>
        </p:nvPicPr>
        <p:blipFill>
          <a:blip r:embed="rId2"/>
          <a:stretch>
            <a:fillRect/>
          </a:stretch>
        </p:blipFill>
        <p:spPr>
          <a:xfrm>
            <a:off x="1478210" y="1270670"/>
            <a:ext cx="8594105" cy="43203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n 4" descr="Gráfico&#10;&#10;Descripción generada automáticamente">
            <a:extLst>
              <a:ext uri="{FF2B5EF4-FFF2-40B4-BE49-F238E27FC236}">
                <a16:creationId xmlns:a16="http://schemas.microsoft.com/office/drawing/2014/main" id="{4F81DAEB-8CD5-5DE4-125F-2A1A9E763C39}"/>
              </a:ext>
            </a:extLst>
          </p:cNvPr>
          <p:cNvPicPr>
            <a:picLocks noChangeAspect="1"/>
          </p:cNvPicPr>
          <p:nvPr/>
        </p:nvPicPr>
        <p:blipFill>
          <a:blip r:embed="rId3"/>
          <a:stretch>
            <a:fillRect/>
          </a:stretch>
        </p:blipFill>
        <p:spPr>
          <a:xfrm>
            <a:off x="10701440" y="6139163"/>
            <a:ext cx="1495670" cy="721880"/>
          </a:xfrm>
          <a:prstGeom prst="rect">
            <a:avLst/>
          </a:prstGeom>
        </p:spPr>
      </p:pic>
    </p:spTree>
    <p:extLst>
      <p:ext uri="{BB962C8B-B14F-4D97-AF65-F5344CB8AC3E}">
        <p14:creationId xmlns:p14="http://schemas.microsoft.com/office/powerpoint/2010/main" val="372431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19F30F-A693-F6EB-3997-AF510EE5558E}"/>
              </a:ext>
            </a:extLst>
          </p:cNvPr>
          <p:cNvSpPr>
            <a:spLocks noGrp="1"/>
          </p:cNvSpPr>
          <p:nvPr>
            <p:ph type="title"/>
          </p:nvPr>
        </p:nvSpPr>
        <p:spPr>
          <a:xfrm>
            <a:off x="677334" y="25841"/>
            <a:ext cx="8596668" cy="1320800"/>
          </a:xfrm>
        </p:spPr>
        <p:txBody>
          <a:bodyPr>
            <a:normAutofit fontScale="90000"/>
          </a:bodyPr>
          <a:lstStyle/>
          <a:p>
            <a:r>
              <a:rPr lang="es-ES"/>
              <a:t>3. </a:t>
            </a:r>
            <a:r>
              <a:rPr lang="es-ES" err="1"/>
              <a:t>Grenoble</a:t>
            </a:r>
            <a:r>
              <a:rPr lang="es-ES"/>
              <a:t> Server </a:t>
            </a:r>
            <a:r>
              <a:rPr lang="es-ES" err="1"/>
              <a:t>Side</a:t>
            </a:r>
            <a:r>
              <a:rPr lang="es-ES"/>
              <a:t> - </a:t>
            </a:r>
            <a:r>
              <a:rPr lang="es-ES" err="1"/>
              <a:t>The</a:t>
            </a:r>
            <a:r>
              <a:rPr lang="es-ES"/>
              <a:t> Data </a:t>
            </a:r>
            <a:r>
              <a:rPr lang="es-ES" err="1"/>
              <a:t>Generator</a:t>
            </a:r>
            <a:r>
              <a:rPr lang="es-ES"/>
              <a:t> </a:t>
            </a:r>
            <a:br>
              <a:rPr lang="es-ES"/>
            </a:br>
            <a:r>
              <a:rPr lang="es-ES"/>
              <a:t>3.1. </a:t>
            </a:r>
            <a:r>
              <a:rPr lang="es-ES" err="1"/>
              <a:t>The</a:t>
            </a:r>
            <a:r>
              <a:rPr lang="es-ES"/>
              <a:t> </a:t>
            </a:r>
            <a:r>
              <a:rPr lang="es-ES" err="1"/>
              <a:t>ones</a:t>
            </a:r>
            <a:r>
              <a:rPr lang="es-ES"/>
              <a:t> </a:t>
            </a:r>
            <a:r>
              <a:rPr lang="es-ES" err="1"/>
              <a:t>with</a:t>
            </a:r>
            <a:r>
              <a:rPr lang="es-ES"/>
              <a:t> tutorial and </a:t>
            </a:r>
            <a:r>
              <a:rPr lang="es-ES" err="1"/>
              <a:t>source</a:t>
            </a:r>
            <a:r>
              <a:rPr lang="es-ES"/>
              <a:t> </a:t>
            </a:r>
            <a:r>
              <a:rPr lang="es-ES" err="1"/>
              <a:t>code</a:t>
            </a:r>
            <a:r>
              <a:rPr lang="es-ES"/>
              <a:t>:</a:t>
            </a:r>
          </a:p>
        </p:txBody>
      </p:sp>
      <p:sp>
        <p:nvSpPr>
          <p:cNvPr id="3" name="Marcador de contenido 2">
            <a:extLst>
              <a:ext uri="{FF2B5EF4-FFF2-40B4-BE49-F238E27FC236}">
                <a16:creationId xmlns:a16="http://schemas.microsoft.com/office/drawing/2014/main" id="{22A3586D-3747-D83E-B498-1BAD7F83D3BE}"/>
              </a:ext>
            </a:extLst>
          </p:cNvPr>
          <p:cNvSpPr>
            <a:spLocks noGrp="1"/>
          </p:cNvSpPr>
          <p:nvPr>
            <p:ph idx="1"/>
          </p:nvPr>
        </p:nvSpPr>
        <p:spPr>
          <a:xfrm>
            <a:off x="677334" y="1580018"/>
            <a:ext cx="5050438" cy="3880773"/>
          </a:xfrm>
        </p:spPr>
        <p:txBody>
          <a:bodyPr vert="horz" lIns="91440" tIns="45720" rIns="91440" bIns="45720" rtlCol="0" anchor="t">
            <a:normAutofit/>
          </a:bodyPr>
          <a:lstStyle/>
          <a:p>
            <a:pPr marL="285750" indent="-285750"/>
            <a:r>
              <a:rPr lang="es-ES" err="1"/>
              <a:t>Border</a:t>
            </a:r>
            <a:r>
              <a:rPr lang="es-ES"/>
              <a:t> </a:t>
            </a:r>
            <a:r>
              <a:rPr lang="es-ES" err="1"/>
              <a:t>router</a:t>
            </a:r>
            <a:r>
              <a:rPr lang="es-ES"/>
              <a:t>: </a:t>
            </a:r>
            <a:r>
              <a:rPr lang="es-ES" err="1"/>
              <a:t>Enables</a:t>
            </a:r>
            <a:r>
              <a:rPr lang="es-ES"/>
              <a:t> </a:t>
            </a:r>
            <a:r>
              <a:rPr lang="es-ES" err="1"/>
              <a:t>the</a:t>
            </a:r>
            <a:r>
              <a:rPr lang="es-ES"/>
              <a:t> </a:t>
            </a:r>
            <a:r>
              <a:rPr lang="es-ES" err="1"/>
              <a:t>connection</a:t>
            </a:r>
            <a:r>
              <a:rPr lang="es-ES"/>
              <a:t> </a:t>
            </a:r>
            <a:r>
              <a:rPr lang="es-ES" err="1"/>
              <a:t>between</a:t>
            </a:r>
            <a:r>
              <a:rPr lang="es-ES"/>
              <a:t> </a:t>
            </a:r>
            <a:r>
              <a:rPr lang="es-ES" err="1"/>
              <a:t>nodes</a:t>
            </a:r>
            <a:r>
              <a:rPr lang="es-ES"/>
              <a:t> </a:t>
            </a:r>
            <a:r>
              <a:rPr lang="es-ES" err="1"/>
              <a:t>inside</a:t>
            </a:r>
            <a:r>
              <a:rPr lang="es-ES"/>
              <a:t> </a:t>
            </a:r>
            <a:r>
              <a:rPr lang="es-ES" err="1"/>
              <a:t>Grenoble</a:t>
            </a:r>
            <a:r>
              <a:rPr lang="es-ES"/>
              <a:t> (</a:t>
            </a:r>
            <a:r>
              <a:rPr lang="es-ES" err="1"/>
              <a:t>by</a:t>
            </a:r>
            <a:r>
              <a:rPr lang="es-ES"/>
              <a:t> </a:t>
            </a:r>
            <a:r>
              <a:rPr lang="es-ES" err="1"/>
              <a:t>assigning</a:t>
            </a:r>
            <a:r>
              <a:rPr lang="es-ES"/>
              <a:t> IP </a:t>
            </a:r>
            <a:r>
              <a:rPr lang="es-ES" err="1"/>
              <a:t>address</a:t>
            </a:r>
            <a:r>
              <a:rPr lang="es-ES"/>
              <a:t> </a:t>
            </a:r>
            <a:r>
              <a:rPr lang="es-ES" err="1"/>
              <a:t>to</a:t>
            </a:r>
            <a:r>
              <a:rPr lang="es-ES"/>
              <a:t> </a:t>
            </a:r>
            <a:r>
              <a:rPr lang="es-ES" err="1"/>
              <a:t>each</a:t>
            </a:r>
            <a:r>
              <a:rPr lang="es-ES"/>
              <a:t> </a:t>
            </a:r>
            <a:r>
              <a:rPr lang="es-ES" err="1"/>
              <a:t>node</a:t>
            </a:r>
            <a:r>
              <a:rPr lang="es-ES"/>
              <a:t>) and </a:t>
            </a:r>
            <a:r>
              <a:rPr lang="es-ES" err="1"/>
              <a:t>the</a:t>
            </a:r>
            <a:r>
              <a:rPr lang="es-ES"/>
              <a:t> Internet.</a:t>
            </a:r>
            <a:endParaRPr lang="en-US"/>
          </a:p>
          <a:p>
            <a:pPr marL="0" indent="0">
              <a:buNone/>
            </a:pPr>
            <a:r>
              <a:rPr lang="es-ES"/>
              <a:t>      </a:t>
            </a:r>
          </a:p>
          <a:p>
            <a:r>
              <a:rPr lang="es-ES" err="1"/>
              <a:t>Sensors</a:t>
            </a:r>
            <a:r>
              <a:rPr lang="es-ES"/>
              <a:t> – Data </a:t>
            </a:r>
            <a:r>
              <a:rPr lang="es-ES" err="1"/>
              <a:t>Generator</a:t>
            </a:r>
            <a:r>
              <a:rPr lang="es-ES"/>
              <a:t>:</a:t>
            </a:r>
          </a:p>
          <a:p>
            <a:pPr marL="0" indent="0">
              <a:buNone/>
            </a:pPr>
            <a:r>
              <a:rPr lang="es-ES"/>
              <a:t>       - Zigzag </a:t>
            </a:r>
            <a:r>
              <a:rPr lang="es-ES" err="1"/>
              <a:t>function</a:t>
            </a:r>
            <a:endParaRPr lang="es-ES"/>
          </a:p>
          <a:p>
            <a:pPr marL="0" indent="0">
              <a:buNone/>
            </a:pPr>
            <a:r>
              <a:rPr lang="es-ES"/>
              <a:t>       - </a:t>
            </a:r>
            <a:r>
              <a:rPr lang="es-ES" err="1"/>
              <a:t>Emulated</a:t>
            </a:r>
            <a:r>
              <a:rPr lang="es-ES"/>
              <a:t> </a:t>
            </a:r>
            <a:r>
              <a:rPr lang="es-ES" err="1"/>
              <a:t>values</a:t>
            </a:r>
            <a:endParaRPr lang="es-ES"/>
          </a:p>
        </p:txBody>
      </p:sp>
      <p:pic>
        <p:nvPicPr>
          <p:cNvPr id="6" name="Imagen 6">
            <a:extLst>
              <a:ext uri="{FF2B5EF4-FFF2-40B4-BE49-F238E27FC236}">
                <a16:creationId xmlns:a16="http://schemas.microsoft.com/office/drawing/2014/main" id="{D689E1F5-FB0B-9DE9-D879-FE72A8A704C5}"/>
              </a:ext>
            </a:extLst>
          </p:cNvPr>
          <p:cNvPicPr>
            <a:picLocks noChangeAspect="1"/>
          </p:cNvPicPr>
          <p:nvPr/>
        </p:nvPicPr>
        <p:blipFill>
          <a:blip r:embed="rId2"/>
          <a:stretch>
            <a:fillRect/>
          </a:stretch>
        </p:blipFill>
        <p:spPr>
          <a:xfrm>
            <a:off x="4785732" y="2806235"/>
            <a:ext cx="4099728" cy="32821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6FBEE3AD-1F58-4C4C-2828-254CA3AB23DF}"/>
              </a:ext>
            </a:extLst>
          </p:cNvPr>
          <p:cNvSpPr txBox="1"/>
          <p:nvPr/>
        </p:nvSpPr>
        <p:spPr>
          <a:xfrm>
            <a:off x="4827626" y="6174409"/>
            <a:ext cx="44032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err="1"/>
              <a:t>Fig</a:t>
            </a:r>
            <a:r>
              <a:rPr lang="es-ES"/>
              <a:t> 3:Gnuplot </a:t>
            </a:r>
            <a:r>
              <a:rPr lang="es-ES" err="1"/>
              <a:t>from</a:t>
            </a:r>
            <a:r>
              <a:rPr lang="es-ES"/>
              <a:t> </a:t>
            </a:r>
            <a:r>
              <a:rPr lang="es-ES" err="1"/>
              <a:t>temperature</a:t>
            </a:r>
            <a:r>
              <a:rPr lang="es-ES"/>
              <a:t> sensor</a:t>
            </a:r>
            <a:endParaRPr lang="es-ES" sz="1600"/>
          </a:p>
        </p:txBody>
      </p:sp>
      <p:pic>
        <p:nvPicPr>
          <p:cNvPr id="11" name="Imagen 4" descr="Gráfico&#10;&#10;Descripción generada automáticamente">
            <a:extLst>
              <a:ext uri="{FF2B5EF4-FFF2-40B4-BE49-F238E27FC236}">
                <a16:creationId xmlns:a16="http://schemas.microsoft.com/office/drawing/2014/main" id="{105A8CE8-3E22-3D96-F230-8E790A0748D9}"/>
              </a:ext>
            </a:extLst>
          </p:cNvPr>
          <p:cNvPicPr>
            <a:picLocks noChangeAspect="1"/>
          </p:cNvPicPr>
          <p:nvPr/>
        </p:nvPicPr>
        <p:blipFill>
          <a:blip r:embed="rId3"/>
          <a:stretch>
            <a:fillRect/>
          </a:stretch>
        </p:blipFill>
        <p:spPr>
          <a:xfrm>
            <a:off x="10701440" y="6139163"/>
            <a:ext cx="1495670" cy="721880"/>
          </a:xfrm>
          <a:prstGeom prst="rect">
            <a:avLst/>
          </a:prstGeom>
        </p:spPr>
      </p:pic>
    </p:spTree>
    <p:extLst>
      <p:ext uri="{BB962C8B-B14F-4D97-AF65-F5344CB8AC3E}">
        <p14:creationId xmlns:p14="http://schemas.microsoft.com/office/powerpoint/2010/main" val="166523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613E-5A95-1866-937C-EAD65997E3E7}"/>
              </a:ext>
            </a:extLst>
          </p:cNvPr>
          <p:cNvSpPr>
            <a:spLocks noGrp="1"/>
          </p:cNvSpPr>
          <p:nvPr>
            <p:ph type="title"/>
          </p:nvPr>
        </p:nvSpPr>
        <p:spPr>
          <a:xfrm>
            <a:off x="677334" y="82785"/>
            <a:ext cx="9518593" cy="1320800"/>
          </a:xfrm>
        </p:spPr>
        <p:txBody>
          <a:bodyPr/>
          <a:lstStyle/>
          <a:p>
            <a:r>
              <a:rPr lang="es-ES">
                <a:ea typeface="+mj-lt"/>
                <a:cs typeface="+mj-lt"/>
              </a:rPr>
              <a:t>3.1. </a:t>
            </a:r>
            <a:r>
              <a:rPr lang="es-ES" err="1">
                <a:ea typeface="+mj-lt"/>
                <a:cs typeface="+mj-lt"/>
              </a:rPr>
              <a:t>The</a:t>
            </a:r>
            <a:r>
              <a:rPr lang="es-ES">
                <a:ea typeface="+mj-lt"/>
                <a:cs typeface="+mj-lt"/>
              </a:rPr>
              <a:t> </a:t>
            </a:r>
            <a:r>
              <a:rPr lang="es-ES" err="1">
                <a:ea typeface="+mj-lt"/>
                <a:cs typeface="+mj-lt"/>
              </a:rPr>
              <a:t>ones</a:t>
            </a:r>
            <a:r>
              <a:rPr lang="es-ES">
                <a:ea typeface="+mj-lt"/>
                <a:cs typeface="+mj-lt"/>
              </a:rPr>
              <a:t> </a:t>
            </a:r>
            <a:r>
              <a:rPr lang="es-ES" err="1">
                <a:ea typeface="+mj-lt"/>
                <a:cs typeface="+mj-lt"/>
              </a:rPr>
              <a:t>with</a:t>
            </a:r>
            <a:r>
              <a:rPr lang="es-ES">
                <a:ea typeface="+mj-lt"/>
                <a:cs typeface="+mj-lt"/>
              </a:rPr>
              <a:t> tutorial and </a:t>
            </a:r>
            <a:r>
              <a:rPr lang="es-ES" err="1">
                <a:ea typeface="+mj-lt"/>
                <a:cs typeface="+mj-lt"/>
              </a:rPr>
              <a:t>source</a:t>
            </a:r>
            <a:r>
              <a:rPr lang="es-ES">
                <a:ea typeface="+mj-lt"/>
                <a:cs typeface="+mj-lt"/>
              </a:rPr>
              <a:t> </a:t>
            </a:r>
            <a:r>
              <a:rPr lang="es-ES" err="1">
                <a:ea typeface="+mj-lt"/>
                <a:cs typeface="+mj-lt"/>
              </a:rPr>
              <a:t>code</a:t>
            </a:r>
            <a:r>
              <a:rPr lang="es-ES">
                <a:ea typeface="+mj-lt"/>
                <a:cs typeface="+mj-lt"/>
              </a:rPr>
              <a:t>:</a:t>
            </a:r>
            <a:endParaRPr lang="en-US"/>
          </a:p>
        </p:txBody>
      </p:sp>
      <p:sp>
        <p:nvSpPr>
          <p:cNvPr id="3" name="Content Placeholder 2">
            <a:extLst>
              <a:ext uri="{FF2B5EF4-FFF2-40B4-BE49-F238E27FC236}">
                <a16:creationId xmlns:a16="http://schemas.microsoft.com/office/drawing/2014/main" id="{01D66B28-7AF3-B306-5BD7-26EB326BA6FF}"/>
              </a:ext>
            </a:extLst>
          </p:cNvPr>
          <p:cNvSpPr>
            <a:spLocks noGrp="1"/>
          </p:cNvSpPr>
          <p:nvPr>
            <p:ph idx="1"/>
          </p:nvPr>
        </p:nvSpPr>
        <p:spPr>
          <a:xfrm>
            <a:off x="630297" y="899996"/>
            <a:ext cx="8596668" cy="3880773"/>
          </a:xfrm>
        </p:spPr>
        <p:txBody>
          <a:bodyPr vert="horz" lIns="91440" tIns="45720" rIns="91440" bIns="45720" rtlCol="0" anchor="t">
            <a:normAutofit/>
          </a:bodyPr>
          <a:lstStyle/>
          <a:p>
            <a:r>
              <a:rPr lang="en-US" dirty="0"/>
              <a:t>Sensor – Data Publisher:</a:t>
            </a:r>
            <a:endParaRPr lang="en-US"/>
          </a:p>
          <a:p>
            <a:pPr lvl="1"/>
            <a:r>
              <a:rPr lang="en-US" dirty="0"/>
              <a:t>Run command:</a:t>
            </a:r>
          </a:p>
          <a:p>
            <a:endParaRPr lang="en-US"/>
          </a:p>
          <a:p>
            <a:pPr lvl="1"/>
            <a:r>
              <a:rPr lang="en-US" dirty="0"/>
              <a:t>Predefined topic attached:</a:t>
            </a:r>
          </a:p>
          <a:p>
            <a:endParaRPr lang="en-US"/>
          </a:p>
          <a:p>
            <a:pPr lvl="1"/>
            <a:r>
              <a:rPr lang="en-US" dirty="0"/>
              <a:t>Automatically connects to, sends message to, and disconnects from the Gateway/Broker: </a:t>
            </a:r>
          </a:p>
          <a:p>
            <a:endParaRPr lang="en-US"/>
          </a:p>
          <a:p>
            <a:endParaRPr lang="en-US"/>
          </a:p>
          <a:p>
            <a:endParaRPr lang="en-US"/>
          </a:p>
        </p:txBody>
      </p:sp>
      <p:pic>
        <p:nvPicPr>
          <p:cNvPr id="4" name="Picture 4" descr="Text&#10;&#10;Description automatically generated">
            <a:extLst>
              <a:ext uri="{FF2B5EF4-FFF2-40B4-BE49-F238E27FC236}">
                <a16:creationId xmlns:a16="http://schemas.microsoft.com/office/drawing/2014/main" id="{E1FD3862-F7D7-CB3B-DEDC-104834D3ADB7}"/>
              </a:ext>
            </a:extLst>
          </p:cNvPr>
          <p:cNvPicPr>
            <a:picLocks noChangeAspect="1"/>
          </p:cNvPicPr>
          <p:nvPr/>
        </p:nvPicPr>
        <p:blipFill>
          <a:blip r:embed="rId2"/>
          <a:stretch>
            <a:fillRect/>
          </a:stretch>
        </p:blipFill>
        <p:spPr>
          <a:xfrm>
            <a:off x="2795882" y="1176898"/>
            <a:ext cx="5433718" cy="534280"/>
          </a:xfrm>
          <a:prstGeom prst="rect">
            <a:avLst/>
          </a:prstGeom>
        </p:spPr>
      </p:pic>
      <p:pic>
        <p:nvPicPr>
          <p:cNvPr id="5" name="Picture 5" descr="Text&#10;&#10;Description automatically generated">
            <a:extLst>
              <a:ext uri="{FF2B5EF4-FFF2-40B4-BE49-F238E27FC236}">
                <a16:creationId xmlns:a16="http://schemas.microsoft.com/office/drawing/2014/main" id="{8C21D8E4-1CFE-1120-F2C2-0635D3D482AE}"/>
              </a:ext>
            </a:extLst>
          </p:cNvPr>
          <p:cNvPicPr>
            <a:picLocks noChangeAspect="1"/>
          </p:cNvPicPr>
          <p:nvPr/>
        </p:nvPicPr>
        <p:blipFill>
          <a:blip r:embed="rId3"/>
          <a:stretch>
            <a:fillRect/>
          </a:stretch>
        </p:blipFill>
        <p:spPr>
          <a:xfrm>
            <a:off x="3934177" y="1912632"/>
            <a:ext cx="4568237" cy="727923"/>
          </a:xfrm>
          <a:prstGeom prst="rect">
            <a:avLst/>
          </a:prstGeom>
        </p:spPr>
      </p:pic>
      <p:pic>
        <p:nvPicPr>
          <p:cNvPr id="6" name="Picture 6" descr="Text&#10;&#10;Description automatically generated">
            <a:extLst>
              <a:ext uri="{FF2B5EF4-FFF2-40B4-BE49-F238E27FC236}">
                <a16:creationId xmlns:a16="http://schemas.microsoft.com/office/drawing/2014/main" id="{01713E51-A6B8-B69E-7FB9-A707313E1FE2}"/>
              </a:ext>
            </a:extLst>
          </p:cNvPr>
          <p:cNvPicPr>
            <a:picLocks noChangeAspect="1"/>
          </p:cNvPicPr>
          <p:nvPr/>
        </p:nvPicPr>
        <p:blipFill>
          <a:blip r:embed="rId4"/>
          <a:stretch>
            <a:fillRect/>
          </a:stretch>
        </p:blipFill>
        <p:spPr>
          <a:xfrm>
            <a:off x="3181586" y="3158331"/>
            <a:ext cx="7258755" cy="1576153"/>
          </a:xfrm>
          <a:prstGeom prst="rect">
            <a:avLst/>
          </a:prstGeom>
        </p:spPr>
      </p:pic>
      <p:pic>
        <p:nvPicPr>
          <p:cNvPr id="7" name="Picture 7">
            <a:extLst>
              <a:ext uri="{FF2B5EF4-FFF2-40B4-BE49-F238E27FC236}">
                <a16:creationId xmlns:a16="http://schemas.microsoft.com/office/drawing/2014/main" id="{908E9A0A-D478-1140-C55A-170B84044296}"/>
              </a:ext>
            </a:extLst>
          </p:cNvPr>
          <p:cNvPicPr>
            <a:picLocks noChangeAspect="1"/>
          </p:cNvPicPr>
          <p:nvPr/>
        </p:nvPicPr>
        <p:blipFill>
          <a:blip r:embed="rId5"/>
          <a:stretch>
            <a:fillRect/>
          </a:stretch>
        </p:blipFill>
        <p:spPr>
          <a:xfrm>
            <a:off x="3181584" y="4774597"/>
            <a:ext cx="7051793" cy="2059550"/>
          </a:xfrm>
          <a:prstGeom prst="rect">
            <a:avLst/>
          </a:prstGeom>
        </p:spPr>
      </p:pic>
      <p:pic>
        <p:nvPicPr>
          <p:cNvPr id="9" name="Imagen 4" descr="Gráfico&#10;&#10;Descripción generada automáticamente">
            <a:extLst>
              <a:ext uri="{FF2B5EF4-FFF2-40B4-BE49-F238E27FC236}">
                <a16:creationId xmlns:a16="http://schemas.microsoft.com/office/drawing/2014/main" id="{941FA839-483B-F0E9-8B73-75DE61F28BFC}"/>
              </a:ext>
            </a:extLst>
          </p:cNvPr>
          <p:cNvPicPr>
            <a:picLocks noChangeAspect="1"/>
          </p:cNvPicPr>
          <p:nvPr/>
        </p:nvPicPr>
        <p:blipFill>
          <a:blip r:embed="rId6"/>
          <a:stretch>
            <a:fillRect/>
          </a:stretch>
        </p:blipFill>
        <p:spPr>
          <a:xfrm>
            <a:off x="10701440" y="6139163"/>
            <a:ext cx="1495670" cy="721880"/>
          </a:xfrm>
          <a:prstGeom prst="rect">
            <a:avLst/>
          </a:prstGeom>
        </p:spPr>
      </p:pic>
    </p:spTree>
    <p:extLst>
      <p:ext uri="{BB962C8B-B14F-4D97-AF65-F5344CB8AC3E}">
        <p14:creationId xmlns:p14="http://schemas.microsoft.com/office/powerpoint/2010/main" val="105323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19F30F-A693-F6EB-3997-AF510EE5558E}"/>
              </a:ext>
            </a:extLst>
          </p:cNvPr>
          <p:cNvSpPr>
            <a:spLocks noGrp="1"/>
          </p:cNvSpPr>
          <p:nvPr>
            <p:ph type="title"/>
          </p:nvPr>
        </p:nvSpPr>
        <p:spPr/>
        <p:txBody>
          <a:bodyPr/>
          <a:lstStyle/>
          <a:p>
            <a:r>
              <a:rPr lang="es-ES"/>
              <a:t>3.2. </a:t>
            </a:r>
            <a:r>
              <a:rPr lang="es-ES" err="1"/>
              <a:t>The</a:t>
            </a:r>
            <a:r>
              <a:rPr lang="es-ES"/>
              <a:t> </a:t>
            </a:r>
            <a:r>
              <a:rPr lang="es-ES" err="1"/>
              <a:t>one</a:t>
            </a:r>
            <a:r>
              <a:rPr lang="es-ES"/>
              <a:t> </a:t>
            </a:r>
            <a:r>
              <a:rPr lang="es-ES" err="1"/>
              <a:t>that</a:t>
            </a:r>
            <a:r>
              <a:rPr lang="es-ES"/>
              <a:t> </a:t>
            </a:r>
            <a:r>
              <a:rPr lang="es-ES" err="1"/>
              <a:t>is</a:t>
            </a:r>
            <a:r>
              <a:rPr lang="es-ES"/>
              <a:t> quite </a:t>
            </a:r>
            <a:r>
              <a:rPr lang="es-ES" err="1"/>
              <a:t>problematic</a:t>
            </a:r>
          </a:p>
        </p:txBody>
      </p:sp>
      <p:sp>
        <p:nvSpPr>
          <p:cNvPr id="3" name="Marcador de contenido 2">
            <a:extLst>
              <a:ext uri="{FF2B5EF4-FFF2-40B4-BE49-F238E27FC236}">
                <a16:creationId xmlns:a16="http://schemas.microsoft.com/office/drawing/2014/main" id="{22A3586D-3747-D83E-B498-1BAD7F83D3BE}"/>
              </a:ext>
            </a:extLst>
          </p:cNvPr>
          <p:cNvSpPr>
            <a:spLocks noGrp="1"/>
          </p:cNvSpPr>
          <p:nvPr>
            <p:ph idx="1"/>
          </p:nvPr>
        </p:nvSpPr>
        <p:spPr>
          <a:xfrm>
            <a:off x="677334" y="1312288"/>
            <a:ext cx="6255221" cy="3880773"/>
          </a:xfrm>
        </p:spPr>
        <p:txBody>
          <a:bodyPr vert="horz" lIns="91440" tIns="45720" rIns="91440" bIns="45720" rtlCol="0" anchor="t">
            <a:normAutofit/>
          </a:bodyPr>
          <a:lstStyle/>
          <a:p>
            <a:r>
              <a:rPr lang="es-ES"/>
              <a:t>MQTT-SN Gateway.</a:t>
            </a:r>
            <a:endParaRPr lang="en-US"/>
          </a:p>
          <a:p>
            <a:pPr lvl="1"/>
            <a:r>
              <a:rPr lang="es-ES" err="1"/>
              <a:t>On</a:t>
            </a:r>
            <a:r>
              <a:rPr lang="es-ES"/>
              <a:t> </a:t>
            </a:r>
            <a:r>
              <a:rPr lang="es-ES" err="1"/>
              <a:t>FiT</a:t>
            </a:r>
            <a:r>
              <a:rPr lang="es-ES"/>
              <a:t>/</a:t>
            </a:r>
            <a:r>
              <a:rPr lang="es-ES" err="1"/>
              <a:t>IoT</a:t>
            </a:r>
            <a:r>
              <a:rPr lang="es-ES"/>
              <a:t> </a:t>
            </a:r>
            <a:r>
              <a:rPr lang="es-ES" err="1"/>
              <a:t>Lab's</a:t>
            </a:r>
            <a:r>
              <a:rPr lang="es-ES"/>
              <a:t> </a:t>
            </a:r>
            <a:r>
              <a:rPr lang="es-ES" err="1"/>
              <a:t>node</a:t>
            </a:r>
            <a:r>
              <a:rPr lang="es-ES"/>
              <a:t>: "</a:t>
            </a:r>
            <a:r>
              <a:rPr lang="es-ES" err="1"/>
              <a:t>ip</a:t>
            </a:r>
            <a:r>
              <a:rPr lang="es-ES"/>
              <a:t> –6 –o </a:t>
            </a:r>
            <a:r>
              <a:rPr lang="es-ES" err="1"/>
              <a:t>addr</a:t>
            </a:r>
            <a:r>
              <a:rPr lang="es-ES"/>
              <a:t> show eth0" </a:t>
            </a:r>
            <a:r>
              <a:rPr lang="es-ES" err="1"/>
              <a:t>to</a:t>
            </a:r>
            <a:r>
              <a:rPr lang="es-ES"/>
              <a:t> </a:t>
            </a:r>
            <a:r>
              <a:rPr lang="es-ES" err="1"/>
              <a:t>obtain</a:t>
            </a:r>
            <a:r>
              <a:rPr lang="es-ES"/>
              <a:t> </a:t>
            </a:r>
            <a:r>
              <a:rPr lang="es-ES" err="1"/>
              <a:t>its</a:t>
            </a:r>
            <a:r>
              <a:rPr lang="es-ES"/>
              <a:t> IPv6 </a:t>
            </a:r>
            <a:r>
              <a:rPr lang="es-ES" err="1"/>
              <a:t>address</a:t>
            </a:r>
            <a:r>
              <a:rPr lang="es-ES"/>
              <a:t>.</a:t>
            </a:r>
          </a:p>
          <a:p>
            <a:pPr lvl="1"/>
            <a:r>
              <a:rPr lang="es-ES" err="1"/>
              <a:t>Parameters</a:t>
            </a:r>
            <a:r>
              <a:rPr lang="es-ES"/>
              <a:t> </a:t>
            </a:r>
            <a:r>
              <a:rPr lang="es-ES" err="1"/>
              <a:t>need</a:t>
            </a:r>
            <a:r>
              <a:rPr lang="es-ES"/>
              <a:t> </a:t>
            </a:r>
            <a:r>
              <a:rPr lang="es-ES" err="1"/>
              <a:t>to</a:t>
            </a:r>
            <a:r>
              <a:rPr lang="es-ES"/>
              <a:t> be </a:t>
            </a:r>
            <a:r>
              <a:rPr lang="es-ES" err="1"/>
              <a:t>configured</a:t>
            </a:r>
            <a:r>
              <a:rPr lang="es-ES"/>
              <a:t>:</a:t>
            </a:r>
          </a:p>
          <a:p>
            <a:pPr lvl="2"/>
            <a:r>
              <a:rPr lang="es-ES" err="1"/>
              <a:t>BrokerName</a:t>
            </a:r>
            <a:endParaRPr lang="es-ES"/>
          </a:p>
          <a:p>
            <a:pPr lvl="2"/>
            <a:r>
              <a:rPr lang="es-ES" err="1"/>
              <a:t>BrokerPortNo</a:t>
            </a:r>
            <a:endParaRPr lang="es-ES"/>
          </a:p>
          <a:p>
            <a:pPr lvl="2"/>
            <a:r>
              <a:rPr lang="es-ES"/>
              <a:t>GatewayUDP6Bind</a:t>
            </a:r>
          </a:p>
          <a:p>
            <a:pPr lvl="2"/>
            <a:r>
              <a:rPr lang="es-ES"/>
              <a:t>GatewayUDP6Port</a:t>
            </a:r>
          </a:p>
          <a:p>
            <a:pPr lvl="1"/>
            <a:r>
              <a:rPr lang="es-ES"/>
              <a:t>Gateway </a:t>
            </a:r>
            <a:r>
              <a:rPr lang="es-ES" err="1"/>
              <a:t>is</a:t>
            </a:r>
            <a:r>
              <a:rPr lang="es-ES"/>
              <a:t> </a:t>
            </a:r>
            <a:r>
              <a:rPr lang="es-ES" err="1"/>
              <a:t>built</a:t>
            </a:r>
            <a:r>
              <a:rPr lang="es-ES"/>
              <a:t> and run </a:t>
            </a:r>
            <a:r>
              <a:rPr lang="es-ES" err="1"/>
              <a:t>whilst</a:t>
            </a:r>
            <a:r>
              <a:rPr lang="es-ES"/>
              <a:t> </a:t>
            </a:r>
            <a:r>
              <a:rPr lang="es-ES" err="1"/>
              <a:t>on</a:t>
            </a:r>
            <a:r>
              <a:rPr lang="es-ES"/>
              <a:t> </a:t>
            </a:r>
            <a:r>
              <a:rPr lang="es-ES" err="1"/>
              <a:t>the</a:t>
            </a:r>
            <a:r>
              <a:rPr lang="es-ES"/>
              <a:t> </a:t>
            </a:r>
            <a:r>
              <a:rPr lang="es-ES" err="1"/>
              <a:t>node</a:t>
            </a:r>
            <a:r>
              <a:rPr lang="es-ES"/>
              <a:t>. </a:t>
            </a:r>
          </a:p>
        </p:txBody>
      </p:sp>
      <p:pic>
        <p:nvPicPr>
          <p:cNvPr id="7" name="Imagen 4" descr="Gráfico&#10;&#10;Descripción generada automáticamente">
            <a:extLst>
              <a:ext uri="{FF2B5EF4-FFF2-40B4-BE49-F238E27FC236}">
                <a16:creationId xmlns:a16="http://schemas.microsoft.com/office/drawing/2014/main" id="{4D844CAD-139F-7F1C-6688-5A71F1B28C3D}"/>
              </a:ext>
            </a:extLst>
          </p:cNvPr>
          <p:cNvPicPr>
            <a:picLocks noChangeAspect="1"/>
          </p:cNvPicPr>
          <p:nvPr/>
        </p:nvPicPr>
        <p:blipFill>
          <a:blip r:embed="rId2"/>
          <a:stretch>
            <a:fillRect/>
          </a:stretch>
        </p:blipFill>
        <p:spPr>
          <a:xfrm>
            <a:off x="2548" y="6139163"/>
            <a:ext cx="1495670" cy="721880"/>
          </a:xfrm>
          <a:prstGeom prst="rect">
            <a:avLst/>
          </a:prstGeom>
        </p:spPr>
      </p:pic>
      <p:pic>
        <p:nvPicPr>
          <p:cNvPr id="8" name="Picture 8" descr="Text&#10;&#10;Description automatically generated">
            <a:extLst>
              <a:ext uri="{FF2B5EF4-FFF2-40B4-BE49-F238E27FC236}">
                <a16:creationId xmlns:a16="http://schemas.microsoft.com/office/drawing/2014/main" id="{D59A4D5D-380B-2F5B-41BF-8DD5839BD73D}"/>
              </a:ext>
            </a:extLst>
          </p:cNvPr>
          <p:cNvPicPr>
            <a:picLocks noChangeAspect="1"/>
          </p:cNvPicPr>
          <p:nvPr/>
        </p:nvPicPr>
        <p:blipFill>
          <a:blip r:embed="rId3"/>
          <a:stretch>
            <a:fillRect/>
          </a:stretch>
        </p:blipFill>
        <p:spPr>
          <a:xfrm>
            <a:off x="7401698" y="1271534"/>
            <a:ext cx="3989172" cy="16376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9" descr="Text&#10;&#10;Description automatically generated">
            <a:extLst>
              <a:ext uri="{FF2B5EF4-FFF2-40B4-BE49-F238E27FC236}">
                <a16:creationId xmlns:a16="http://schemas.microsoft.com/office/drawing/2014/main" id="{66829FF3-62EF-A480-CB1E-A08168922AE2}"/>
              </a:ext>
            </a:extLst>
          </p:cNvPr>
          <p:cNvPicPr>
            <a:picLocks noChangeAspect="1"/>
          </p:cNvPicPr>
          <p:nvPr/>
        </p:nvPicPr>
        <p:blipFill>
          <a:blip r:embed="rId4"/>
          <a:stretch>
            <a:fillRect/>
          </a:stretch>
        </p:blipFill>
        <p:spPr>
          <a:xfrm>
            <a:off x="7072184" y="3734709"/>
            <a:ext cx="4555524" cy="14274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0B0EAC76-FF79-CF88-1E73-B85CE464025D}"/>
              </a:ext>
            </a:extLst>
          </p:cNvPr>
          <p:cNvSpPr txBox="1"/>
          <p:nvPr/>
        </p:nvSpPr>
        <p:spPr>
          <a:xfrm>
            <a:off x="7492688" y="3006810"/>
            <a:ext cx="39429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4.1: </a:t>
            </a:r>
            <a:r>
              <a:rPr lang="en-US" err="1"/>
              <a:t>Paho</a:t>
            </a:r>
            <a:r>
              <a:rPr lang="en-US"/>
              <a:t> Gateway config file: EC2 Broker Address Initialization</a:t>
            </a:r>
          </a:p>
        </p:txBody>
      </p:sp>
      <p:sp>
        <p:nvSpPr>
          <p:cNvPr id="6" name="TextBox 5">
            <a:extLst>
              <a:ext uri="{FF2B5EF4-FFF2-40B4-BE49-F238E27FC236}">
                <a16:creationId xmlns:a16="http://schemas.microsoft.com/office/drawing/2014/main" id="{69122AF1-9D14-EB60-1157-40D78A7A0845}"/>
              </a:ext>
            </a:extLst>
          </p:cNvPr>
          <p:cNvSpPr txBox="1"/>
          <p:nvPr/>
        </p:nvSpPr>
        <p:spPr>
          <a:xfrm>
            <a:off x="7420607" y="5189837"/>
            <a:ext cx="39429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4.2: </a:t>
            </a:r>
            <a:r>
              <a:rPr lang="en-US" err="1"/>
              <a:t>Paho</a:t>
            </a:r>
            <a:r>
              <a:rPr lang="en-US"/>
              <a:t> Gateway config file: Gateway IP Address Initialization</a:t>
            </a:r>
          </a:p>
        </p:txBody>
      </p:sp>
    </p:spTree>
    <p:extLst>
      <p:ext uri="{BB962C8B-B14F-4D97-AF65-F5344CB8AC3E}">
        <p14:creationId xmlns:p14="http://schemas.microsoft.com/office/powerpoint/2010/main" val="350506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B34531-4248-867A-A0AB-812A7CC6B56D}"/>
              </a:ext>
            </a:extLst>
          </p:cNvPr>
          <p:cNvSpPr>
            <a:spLocks noGrp="1"/>
          </p:cNvSpPr>
          <p:nvPr>
            <p:ph type="title"/>
          </p:nvPr>
        </p:nvSpPr>
        <p:spPr/>
        <p:txBody>
          <a:bodyPr/>
          <a:lstStyle/>
          <a:p>
            <a:r>
              <a:rPr lang="es-ES"/>
              <a:t>4. </a:t>
            </a:r>
            <a:r>
              <a:rPr lang="es-ES" err="1"/>
              <a:t>AwS</a:t>
            </a:r>
            <a:r>
              <a:rPr lang="es-ES"/>
              <a:t> </a:t>
            </a:r>
            <a:r>
              <a:rPr lang="es-ES" err="1"/>
              <a:t>Services</a:t>
            </a:r>
          </a:p>
        </p:txBody>
      </p:sp>
      <p:sp>
        <p:nvSpPr>
          <p:cNvPr id="3" name="Marcador de contenido 2">
            <a:extLst>
              <a:ext uri="{FF2B5EF4-FFF2-40B4-BE49-F238E27FC236}">
                <a16:creationId xmlns:a16="http://schemas.microsoft.com/office/drawing/2014/main" id="{59C21286-6264-37EE-4DB6-BC28BDA09B41}"/>
              </a:ext>
            </a:extLst>
          </p:cNvPr>
          <p:cNvSpPr>
            <a:spLocks noGrp="1"/>
          </p:cNvSpPr>
          <p:nvPr>
            <p:ph idx="1"/>
          </p:nvPr>
        </p:nvSpPr>
        <p:spPr>
          <a:xfrm>
            <a:off x="731762" y="1931989"/>
            <a:ext cx="8542240" cy="4109373"/>
          </a:xfrm>
        </p:spPr>
        <p:txBody>
          <a:bodyPr vert="horz" lIns="91440" tIns="45720" rIns="91440" bIns="45720" rtlCol="0" anchor="t">
            <a:normAutofit/>
          </a:bodyPr>
          <a:lstStyle/>
          <a:p>
            <a:pPr>
              <a:buAutoNum type="arabicPeriod"/>
            </a:pPr>
            <a:r>
              <a:rPr lang="es-ES" err="1"/>
              <a:t>AwS</a:t>
            </a:r>
            <a:r>
              <a:rPr lang="es-ES"/>
              <a:t> EC2 and </a:t>
            </a:r>
            <a:r>
              <a:rPr lang="es-ES" err="1"/>
              <a:t>AwS</a:t>
            </a:r>
            <a:r>
              <a:rPr lang="es-ES"/>
              <a:t> </a:t>
            </a:r>
            <a:r>
              <a:rPr lang="es-ES" err="1"/>
              <a:t>IoT</a:t>
            </a:r>
            <a:r>
              <a:rPr lang="es-ES"/>
              <a:t> Core – </a:t>
            </a:r>
            <a:r>
              <a:rPr lang="es-ES" err="1"/>
              <a:t>The</a:t>
            </a:r>
            <a:r>
              <a:rPr lang="es-ES"/>
              <a:t> Data </a:t>
            </a:r>
            <a:r>
              <a:rPr lang="es-ES" err="1"/>
              <a:t>Acquisition</a:t>
            </a:r>
          </a:p>
          <a:p>
            <a:pPr>
              <a:buAutoNum type="arabicPeriod"/>
            </a:pPr>
            <a:r>
              <a:rPr lang="es-ES" err="1"/>
              <a:t>AwS</a:t>
            </a:r>
            <a:r>
              <a:rPr lang="es-ES"/>
              <a:t> </a:t>
            </a:r>
            <a:r>
              <a:rPr lang="es-ES" err="1"/>
              <a:t>IoT</a:t>
            </a:r>
            <a:r>
              <a:rPr lang="es-ES"/>
              <a:t> </a:t>
            </a:r>
            <a:r>
              <a:rPr lang="es-ES" err="1"/>
              <a:t>Analytics</a:t>
            </a:r>
            <a:r>
              <a:rPr lang="es-ES"/>
              <a:t> and S3 – </a:t>
            </a:r>
            <a:r>
              <a:rPr lang="es-ES" err="1"/>
              <a:t>The</a:t>
            </a:r>
            <a:r>
              <a:rPr lang="es-ES"/>
              <a:t> Data Storage</a:t>
            </a:r>
          </a:p>
          <a:p>
            <a:pPr>
              <a:buAutoNum type="arabicPeriod"/>
            </a:pPr>
            <a:r>
              <a:rPr lang="es-ES" err="1"/>
              <a:t>AwS</a:t>
            </a:r>
            <a:r>
              <a:rPr lang="es-ES"/>
              <a:t> </a:t>
            </a:r>
            <a:r>
              <a:rPr lang="es-ES" err="1"/>
              <a:t>SageMaker</a:t>
            </a:r>
            <a:r>
              <a:rPr lang="es-ES"/>
              <a:t> – </a:t>
            </a:r>
            <a:r>
              <a:rPr lang="es-ES" err="1"/>
              <a:t>The</a:t>
            </a:r>
            <a:r>
              <a:rPr lang="es-ES"/>
              <a:t> Data </a:t>
            </a:r>
            <a:r>
              <a:rPr lang="es-ES" err="1"/>
              <a:t>Visualization</a:t>
            </a:r>
          </a:p>
        </p:txBody>
      </p:sp>
      <p:pic>
        <p:nvPicPr>
          <p:cNvPr id="6" name="Imagen 7" descr="Diagrama&#10;&#10;Descripción generada automáticamente">
            <a:extLst>
              <a:ext uri="{FF2B5EF4-FFF2-40B4-BE49-F238E27FC236}">
                <a16:creationId xmlns:a16="http://schemas.microsoft.com/office/drawing/2014/main" id="{B3FBABE5-4928-1698-5488-DB27E8698372}"/>
              </a:ext>
            </a:extLst>
          </p:cNvPr>
          <p:cNvPicPr>
            <a:picLocks noChangeAspect="1"/>
          </p:cNvPicPr>
          <p:nvPr/>
        </p:nvPicPr>
        <p:blipFill rotWithShape="1">
          <a:blip r:embed="rId2"/>
          <a:srcRect l="33460" t="4786" r="3295" b="4534"/>
          <a:stretch/>
        </p:blipFill>
        <p:spPr>
          <a:xfrm>
            <a:off x="6559778" y="1320980"/>
            <a:ext cx="5435333" cy="39177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7FC89D56-C09E-DC1E-A978-3F4EF4659A85}"/>
              </a:ext>
            </a:extLst>
          </p:cNvPr>
          <p:cNvSpPr txBox="1"/>
          <p:nvPr/>
        </p:nvSpPr>
        <p:spPr>
          <a:xfrm>
            <a:off x="7078177" y="5403410"/>
            <a:ext cx="44032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err="1"/>
              <a:t>Fig</a:t>
            </a:r>
            <a:r>
              <a:rPr lang="es-ES"/>
              <a:t> 5: </a:t>
            </a:r>
            <a:r>
              <a:rPr lang="es-ES" err="1"/>
              <a:t>AwS</a:t>
            </a:r>
            <a:r>
              <a:rPr lang="es-ES"/>
              <a:t> </a:t>
            </a:r>
            <a:r>
              <a:rPr lang="es-ES" err="1"/>
              <a:t>Side</a:t>
            </a:r>
            <a:endParaRPr lang="es-ES"/>
          </a:p>
        </p:txBody>
      </p:sp>
      <p:pic>
        <p:nvPicPr>
          <p:cNvPr id="7" name="Imagen 4" descr="Gráfico&#10;&#10;Descripción generada automáticamente">
            <a:extLst>
              <a:ext uri="{FF2B5EF4-FFF2-40B4-BE49-F238E27FC236}">
                <a16:creationId xmlns:a16="http://schemas.microsoft.com/office/drawing/2014/main" id="{7731A6E0-E41B-A48D-B12D-F34E8FC76D34}"/>
              </a:ext>
            </a:extLst>
          </p:cNvPr>
          <p:cNvPicPr>
            <a:picLocks noChangeAspect="1"/>
          </p:cNvPicPr>
          <p:nvPr/>
        </p:nvPicPr>
        <p:blipFill>
          <a:blip r:embed="rId3"/>
          <a:stretch>
            <a:fillRect/>
          </a:stretch>
        </p:blipFill>
        <p:spPr>
          <a:xfrm>
            <a:off x="10701440" y="6139163"/>
            <a:ext cx="1495670" cy="721880"/>
          </a:xfrm>
          <a:prstGeom prst="rect">
            <a:avLst/>
          </a:prstGeom>
        </p:spPr>
      </p:pic>
    </p:spTree>
    <p:extLst>
      <p:ext uri="{BB962C8B-B14F-4D97-AF65-F5344CB8AC3E}">
        <p14:creationId xmlns:p14="http://schemas.microsoft.com/office/powerpoint/2010/main" val="31982729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17</Slides>
  <Notes>1</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High Integrity Systems Project:</vt:lpstr>
      <vt:lpstr>Agenda</vt:lpstr>
      <vt:lpstr>Kudos</vt:lpstr>
      <vt:lpstr>Introduction</vt:lpstr>
      <vt:lpstr>2. Architecture</vt:lpstr>
      <vt:lpstr>3. Grenoble Server Side - The Data Generator  3.1. The ones with tutorial and source code:</vt:lpstr>
      <vt:lpstr>3.1. The ones with tutorial and source code:</vt:lpstr>
      <vt:lpstr>3.2. The one that is quite problematic</vt:lpstr>
      <vt:lpstr>4. AwS Services</vt:lpstr>
      <vt:lpstr>4.1 AwS EC2 and IoT Core – The Data Acquisition</vt:lpstr>
      <vt:lpstr>4.2 AwS IoT Analytics and S3 – The Data Storage</vt:lpstr>
      <vt:lpstr>4.3 AwS SageMaker – The Data Visualization</vt:lpstr>
      <vt:lpstr>5. Challenges</vt:lpstr>
      <vt:lpstr>5. Challenges</vt:lpstr>
      <vt:lpstr>6. Possible Improvements</vt:lpstr>
      <vt:lpstr>7. Demonstration</vt:lpstr>
      <vt:lpstr>8. Outro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108</cp:revision>
  <dcterms:created xsi:type="dcterms:W3CDTF">2023-02-04T11:33:06Z</dcterms:created>
  <dcterms:modified xsi:type="dcterms:W3CDTF">2023-02-07T17:02:03Z</dcterms:modified>
</cp:coreProperties>
</file>