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ppt/notesSlides/notesSlide8.xml" ContentType="application/vnd.openxmlformats-officedocument.presentationml.notesSlide+xml"/>
  <Override PartName="/ppt/ink/ink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4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5.xml" ContentType="application/inkml+xml"/>
  <Override PartName="/ppt/notesSlides/notesSlide17.xml" ContentType="application/vnd.openxmlformats-officedocument.presentationml.notesSlide+xml"/>
  <Override PartName="/ppt/ink/ink6.xml" ContentType="application/inkml+xml"/>
  <Override PartName="/ppt/notesSlides/notesSlide18.xml" ContentType="application/vnd.openxmlformats-officedocument.presentationml.notesSlide+xml"/>
  <Override PartName="/ppt/ink/ink7.xml" ContentType="application/inkml+xml"/>
  <Override PartName="/ppt/notesSlides/notesSlide19.xml" ContentType="application/vnd.openxmlformats-officedocument.presentationml.notesSlide+xml"/>
  <Override PartName="/ppt/ink/ink8.xml" ContentType="application/inkml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2"/>
  </p:notesMasterIdLst>
  <p:sldIdLst>
    <p:sldId id="256" r:id="rId2"/>
    <p:sldId id="297" r:id="rId3"/>
    <p:sldId id="258" r:id="rId4"/>
    <p:sldId id="259" r:id="rId5"/>
    <p:sldId id="260" r:id="rId6"/>
    <p:sldId id="298" r:id="rId7"/>
    <p:sldId id="299" r:id="rId8"/>
    <p:sldId id="300" r:id="rId9"/>
    <p:sldId id="261" r:id="rId10"/>
    <p:sldId id="301" r:id="rId11"/>
    <p:sldId id="268" r:id="rId12"/>
    <p:sldId id="262" r:id="rId13"/>
    <p:sldId id="270" r:id="rId14"/>
    <p:sldId id="303" r:id="rId15"/>
    <p:sldId id="263" r:id="rId16"/>
    <p:sldId id="302" r:id="rId17"/>
    <p:sldId id="304" r:id="rId18"/>
    <p:sldId id="305" r:id="rId19"/>
    <p:sldId id="306" r:id="rId20"/>
    <p:sldId id="278" r:id="rId21"/>
  </p:sldIdLst>
  <p:sldSz cx="9144000" cy="5143500" type="screen16x9"/>
  <p:notesSz cx="6858000" cy="9144000"/>
  <p:embeddedFontLst>
    <p:embeddedFont>
      <p:font typeface="Advent Pro SemiBold" panose="020B0604020202020204" charset="0"/>
      <p:regular r:id="rId23"/>
      <p:bold r:id="rId24"/>
    </p:embeddedFont>
    <p:embeddedFont>
      <p:font typeface="Fira Sans Condensed Medium" panose="020B0603050000020004" pitchFamily="34" charset="0"/>
      <p:regular r:id="rId25"/>
      <p:bold r:id="rId26"/>
      <p:italic r:id="rId27"/>
      <p:boldItalic r:id="rId28"/>
    </p:embeddedFont>
    <p:embeddedFont>
      <p:font typeface="Fira Sans Extra Condensed Medium" panose="020B0604020202020204" charset="0"/>
      <p:regular r:id="rId29"/>
      <p:bold r:id="rId30"/>
      <p:italic r:id="rId31"/>
      <p:boldItalic r:id="rId32"/>
    </p:embeddedFont>
    <p:embeddedFont>
      <p:font typeface="Livvic Light" pitchFamily="2" charset="-93"/>
      <p:regular r:id="rId33"/>
      <p:italic r:id="rId34"/>
    </p:embeddedFont>
    <p:embeddedFont>
      <p:font typeface="Maven Pro" panose="020B0604020202020204" charset="-93"/>
      <p:regular r:id="rId35"/>
      <p:bold r:id="rId36"/>
    </p:embeddedFont>
    <p:embeddedFont>
      <p:font typeface="Nunito Light" pitchFamily="2" charset="-93"/>
      <p:regular r:id="rId37"/>
      <p:italic r:id="rId38"/>
    </p:embeddedFont>
    <p:embeddedFont>
      <p:font typeface="Share Tech" panose="020B0604020202020204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45"/>
    <a:srgbClr val="00CFCC"/>
    <a:srgbClr val="007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C96D65-CD00-490A-AF16-4B1E1866DF27}">
  <a:tblStyle styleId="{73C96D65-CD00-490A-AF16-4B1E1866DF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13:43:42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13:43:42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13:43:42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16:40:21.6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13:43:42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13:43:42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13:43:42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13:43:42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80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6c52a2e8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6c52a2e8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6c52a2e8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6c52a2e8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143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302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704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761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074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321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9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438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003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9" r:id="rId8"/>
    <p:sldLayoutId id="2147483660" r:id="rId9"/>
    <p:sldLayoutId id="2147483663" r:id="rId10"/>
    <p:sldLayoutId id="2147483665" r:id="rId11"/>
    <p:sldLayoutId id="2147483666" r:id="rId12"/>
    <p:sldLayoutId id="2147483667" r:id="rId13"/>
    <p:sldLayoutId id="214748366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0.png"/><Relationship Id="rId4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1797881" y="2804488"/>
            <a:ext cx="5548238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 dirty="0" err="1">
                <a:solidFill>
                  <a:srgbClr val="00CFCC"/>
                </a:solidFill>
                <a:sym typeface="Share Tech"/>
              </a:rPr>
              <a:t>Nhóm</a:t>
            </a:r>
            <a:r>
              <a:rPr lang="vi-VN" sz="3600" dirty="0">
                <a:sym typeface="Share Tech"/>
              </a:rPr>
              <a:t>: </a:t>
            </a:r>
            <a:r>
              <a:rPr lang="vi-VN" sz="3600" dirty="0" err="1">
                <a:sym typeface="Share Tech"/>
              </a:rPr>
              <a:t>Donkey</a:t>
            </a:r>
            <a:r>
              <a:rPr lang="vi-VN" sz="3600" dirty="0">
                <a:sym typeface="Share Tech"/>
              </a:rPr>
              <a:t> </a:t>
            </a:r>
            <a:r>
              <a:rPr lang="vi-VN" sz="3600" dirty="0" err="1">
                <a:sym typeface="Share Tech"/>
              </a:rPr>
              <a:t>Monkey</a:t>
            </a:r>
            <a:endParaRPr sz="3600" dirty="0">
              <a:latin typeface="Share Tech"/>
              <a:sym typeface="Share Tech"/>
            </a:endParaRP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NATURAL</a:t>
            </a:r>
            <a:r>
              <a:rPr lang="vi-VN" dirty="0"/>
              <a:t> </a:t>
            </a:r>
            <a:r>
              <a:rPr lang="vi-VN" dirty="0" err="1">
                <a:solidFill>
                  <a:schemeClr val="accent2"/>
                </a:solidFill>
              </a:rPr>
              <a:t>LANGUAGE</a:t>
            </a:r>
            <a:r>
              <a:rPr lang="vi-VN" dirty="0"/>
              <a:t> </a:t>
            </a:r>
            <a:r>
              <a:rPr lang="vi-VN" dirty="0" err="1"/>
              <a:t>PROCESSING</a:t>
            </a:r>
            <a:endParaRPr lang="vi-VN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>
                <a:latin typeface="Maven Pro" panose="020B0604020202020204" charset="-93"/>
              </a:rPr>
              <a:t>1.3. </a:t>
            </a:r>
            <a:r>
              <a:rPr lang="vi-VN" sz="3200" dirty="0" err="1">
                <a:latin typeface="Maven Pro" panose="020B0604020202020204" charset="-93"/>
              </a:rPr>
              <a:t>Gán</a:t>
            </a:r>
            <a:r>
              <a:rPr lang="vi-VN" sz="3200" dirty="0">
                <a:latin typeface="Maven Pro" panose="020B0604020202020204" charset="-93"/>
              </a:rPr>
              <a:t> </a:t>
            </a:r>
            <a:r>
              <a:rPr lang="vi-VN" sz="3200" dirty="0" err="1">
                <a:latin typeface="Maven Pro" panose="020B0604020202020204" charset="-93"/>
              </a:rPr>
              <a:t>nhãn</a:t>
            </a:r>
            <a:r>
              <a:rPr lang="vi-VN" sz="3200" dirty="0">
                <a:latin typeface="Maven Pro" panose="020B0604020202020204" charset="-93"/>
              </a:rPr>
              <a:t> </a:t>
            </a:r>
            <a:r>
              <a:rPr lang="vi-VN" sz="3200" dirty="0" err="1">
                <a:latin typeface="Maven Pro" panose="020B0604020202020204" charset="-93"/>
              </a:rPr>
              <a:t>dữ</a:t>
            </a:r>
            <a:r>
              <a:rPr lang="vi-VN" sz="3200" dirty="0">
                <a:latin typeface="Maven Pro" panose="020B0604020202020204" charset="-93"/>
              </a:rPr>
              <a:t> </a:t>
            </a:r>
            <a:r>
              <a:rPr lang="vi-VN" sz="3200" dirty="0" err="1">
                <a:latin typeface="Maven Pro" panose="020B0604020202020204" charset="-93"/>
              </a:rPr>
              <a:t>liệu</a:t>
            </a:r>
            <a:endParaRPr sz="3000" dirty="0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5E7EDB18-090B-BFF5-365E-C3C8C156C4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6461" y="903750"/>
            <a:ext cx="7193903" cy="35969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3CB9B849-5EEC-B654-EE5A-44B27BD1AAD1}"/>
                  </a:ext>
                </a:extLst>
              </p14:cNvPr>
              <p14:cNvContentPartPr/>
              <p14:nvPr/>
            </p14:nvContentPartPr>
            <p14:xfrm>
              <a:off x="-414529" y="249952"/>
              <a:ext cx="360" cy="36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3CB9B849-5EEC-B654-EE5A-44B27BD1AA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423529" y="2409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548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2. </a:t>
            </a:r>
            <a:r>
              <a:rPr lang="vi-VN" dirty="0" err="1"/>
              <a:t>MODEL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468806" y="283087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2.1 </a:t>
            </a:r>
            <a:r>
              <a:rPr lang="vi-VN" dirty="0" err="1"/>
              <a:t>Embedding</a:t>
            </a:r>
            <a:endParaRPr dirty="0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F207956C-322A-9233-593D-247C6A803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517" y="961627"/>
            <a:ext cx="4841346" cy="377019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9"/>
          <p:cNvSpPr txBox="1">
            <a:spLocks noGrp="1"/>
          </p:cNvSpPr>
          <p:nvPr>
            <p:ph type="ctrTitle" idx="4"/>
          </p:nvPr>
        </p:nvSpPr>
        <p:spPr>
          <a:xfrm>
            <a:off x="604029" y="23479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000" dirty="0"/>
              <a:t>2.2 </a:t>
            </a:r>
            <a:r>
              <a:rPr lang="vi-VN" sz="3000" dirty="0" err="1"/>
              <a:t>Model</a:t>
            </a:r>
            <a:endParaRPr sz="3000" dirty="0"/>
          </a:p>
        </p:txBody>
      </p:sp>
      <p:sp>
        <p:nvSpPr>
          <p:cNvPr id="1123" name="Google Shape;1123;p39"/>
          <p:cNvSpPr txBox="1">
            <a:spLocks noGrp="1"/>
          </p:cNvSpPr>
          <p:nvPr>
            <p:ph type="ctrTitle"/>
          </p:nvPr>
        </p:nvSpPr>
        <p:spPr>
          <a:xfrm>
            <a:off x="4867931" y="1449337"/>
            <a:ext cx="26556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Model</a:t>
            </a:r>
            <a:r>
              <a:rPr lang="vi-VN" dirty="0"/>
              <a:t> </a:t>
            </a:r>
            <a:r>
              <a:rPr lang="vi-VN" dirty="0" err="1"/>
              <a:t>Attention</a:t>
            </a:r>
            <a:endParaRPr dirty="0">
              <a:latin typeface="Share Tech" panose="020B0604020202020204" charset="0"/>
            </a:endParaRPr>
          </a:p>
        </p:txBody>
      </p:sp>
      <p:sp>
        <p:nvSpPr>
          <p:cNvPr id="1125" name="Google Shape;1125;p39"/>
          <p:cNvSpPr txBox="1">
            <a:spLocks noGrp="1"/>
          </p:cNvSpPr>
          <p:nvPr>
            <p:ph type="ctrTitle" idx="2"/>
          </p:nvPr>
        </p:nvSpPr>
        <p:spPr>
          <a:xfrm>
            <a:off x="2207331" y="3622220"/>
            <a:ext cx="2472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Model</a:t>
            </a:r>
            <a:r>
              <a:rPr lang="vi-VN" dirty="0"/>
              <a:t> </a:t>
            </a:r>
            <a:r>
              <a:rPr lang="vi-VN" dirty="0" err="1"/>
              <a:t>LSTM</a:t>
            </a:r>
            <a:endParaRPr dirty="0">
              <a:latin typeface="Share Tech" panose="020B0604020202020204" charset="0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BAB82219-24CB-F46C-9812-4EDC7B6F64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05" r="2388"/>
          <a:stretch/>
        </p:blipFill>
        <p:spPr>
          <a:xfrm>
            <a:off x="33786" y="810910"/>
            <a:ext cx="4731080" cy="2117311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1142A578-E557-6C41-7118-96DC7E4671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08" r="1101"/>
          <a:stretch/>
        </p:blipFill>
        <p:spPr>
          <a:xfrm>
            <a:off x="4804057" y="2928221"/>
            <a:ext cx="4265223" cy="206172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9"/>
          <p:cNvSpPr txBox="1">
            <a:spLocks noGrp="1"/>
          </p:cNvSpPr>
          <p:nvPr>
            <p:ph type="ctrTitle" idx="4"/>
          </p:nvPr>
        </p:nvSpPr>
        <p:spPr>
          <a:xfrm>
            <a:off x="604029" y="23479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000" dirty="0"/>
              <a:t>2.2 </a:t>
            </a:r>
            <a:r>
              <a:rPr lang="vi-VN" sz="3000" dirty="0" err="1"/>
              <a:t>Model</a:t>
            </a:r>
            <a:endParaRPr sz="3000" dirty="0"/>
          </a:p>
        </p:txBody>
      </p:sp>
      <p:sp>
        <p:nvSpPr>
          <p:cNvPr id="1123" name="Google Shape;1123;p39"/>
          <p:cNvSpPr txBox="1">
            <a:spLocks noGrp="1"/>
          </p:cNvSpPr>
          <p:nvPr>
            <p:ph type="ctrTitle"/>
          </p:nvPr>
        </p:nvSpPr>
        <p:spPr>
          <a:xfrm>
            <a:off x="3382031" y="612669"/>
            <a:ext cx="3004482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>
                <a:latin typeface="+mn-lt"/>
              </a:rPr>
              <a:t>Model</a:t>
            </a:r>
            <a:r>
              <a:rPr lang="vi-VN" dirty="0">
                <a:latin typeface="+mn-lt"/>
              </a:rPr>
              <a:t> </a:t>
            </a:r>
            <a:r>
              <a:rPr lang="en-US" dirty="0">
                <a:latin typeface="+mn-lt"/>
              </a:rPr>
              <a:t>Transformer</a:t>
            </a:r>
            <a:endParaRPr dirty="0">
              <a:latin typeface="+mn-lt"/>
            </a:endParaRPr>
          </a:p>
        </p:txBody>
      </p:sp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C5D9203C-BE08-7320-E0F9-7839775FE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894" y="1257369"/>
            <a:ext cx="6272212" cy="377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51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>
                <a:latin typeface="Maven Pro" panose="020B0604020202020204" charset="-93"/>
              </a:rPr>
              <a:t>Kết</a:t>
            </a:r>
            <a:r>
              <a:rPr lang="vi-VN" dirty="0">
                <a:latin typeface="Maven Pro" panose="020B0604020202020204" charset="-93"/>
              </a:rPr>
              <a:t> </a:t>
            </a:r>
            <a:r>
              <a:rPr lang="vi-VN" dirty="0" err="1">
                <a:latin typeface="Maven Pro" panose="020B0604020202020204" charset="-93"/>
              </a:rPr>
              <a:t>quả</a:t>
            </a:r>
            <a:endParaRPr dirty="0">
              <a:latin typeface="Maven Pro" panose="020B0604020202020204" charset="-93"/>
            </a:endParaRP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dk2"/>
                </a:solidFill>
              </a:rPr>
              <a:t>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3302629" y="572415"/>
            <a:ext cx="2538742" cy="479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 err="1"/>
              <a:t>Model</a:t>
            </a:r>
            <a:r>
              <a:rPr lang="vi-VN" sz="2000" dirty="0"/>
              <a:t> </a:t>
            </a:r>
            <a:r>
              <a:rPr lang="vi-VN" sz="2000" dirty="0" err="1"/>
              <a:t>Transformer</a:t>
            </a:r>
            <a:endParaRPr lang="vi-VN" sz="2000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5" y="378569"/>
            <a:ext cx="718215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sz="3200" dirty="0">
                <a:latin typeface="Maven Pro" panose="020B0604020202020204" charset="-93"/>
              </a:rPr>
              <a:t>3. </a:t>
            </a:r>
            <a:r>
              <a:rPr lang="vi-VN" sz="3200" dirty="0" err="1">
                <a:latin typeface="Maven Pro" panose="020B0604020202020204" charset="-93"/>
              </a:rPr>
              <a:t>Kết</a:t>
            </a:r>
            <a:r>
              <a:rPr lang="vi-VN" sz="3200" dirty="0">
                <a:latin typeface="Maven Pro" panose="020B0604020202020204" charset="-93"/>
              </a:rPr>
              <a:t> </a:t>
            </a:r>
            <a:r>
              <a:rPr lang="vi-VN" sz="3200" dirty="0" err="1">
                <a:latin typeface="Maven Pro" panose="020B0604020202020204" charset="-93"/>
              </a:rPr>
              <a:t>quả</a:t>
            </a:r>
            <a:endParaRPr sz="3200" dirty="0">
              <a:sym typeface="Maven Pr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BEDC206A-EA5F-C08E-E5C6-F67FFCDF3226}"/>
                  </a:ext>
                </a:extLst>
              </p14:cNvPr>
              <p14:cNvContentPartPr/>
              <p14:nvPr/>
            </p14:nvContentPartPr>
            <p14:xfrm>
              <a:off x="5693591" y="2128500"/>
              <a:ext cx="360" cy="36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BEDC206A-EA5F-C08E-E5C6-F67FFCDF32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84591" y="21195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050" name="Picture 2" descr="Không có mô tả.">
            <a:extLst>
              <a:ext uri="{FF2B5EF4-FFF2-40B4-BE49-F238E27FC236}">
                <a16:creationId xmlns:a16="http://schemas.microsoft.com/office/drawing/2014/main" id="{666A298C-E7B4-4BD7-07DA-62726C9C1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1147512"/>
            <a:ext cx="635317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290D76E-7726-A0BE-2ED1-879DBA648050}"/>
              </a:ext>
            </a:extLst>
          </p:cNvPr>
          <p:cNvSpPr txBox="1"/>
          <p:nvPr/>
        </p:nvSpPr>
        <p:spPr>
          <a:xfrm>
            <a:off x="6608690" y="1607344"/>
            <a:ext cx="10336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>
                <a:solidFill>
                  <a:schemeClr val="accent4">
                    <a:lumMod val="75000"/>
                  </a:schemeClr>
                </a:solidFill>
                <a:latin typeface="+mn-lt"/>
              </a:rPr>
              <a:t>Loss</a:t>
            </a:r>
            <a:r>
              <a:rPr lang="vi-VN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:</a:t>
            </a:r>
          </a:p>
          <a:p>
            <a:r>
              <a:rPr lang="vi-VN" b="0" i="0" dirty="0">
                <a:solidFill>
                  <a:schemeClr val="accent4">
                    <a:lumMod val="75000"/>
                  </a:schemeClr>
                </a:solidFill>
                <a:effectLst/>
                <a:latin typeface="+mn-lt"/>
              </a:rPr>
              <a:t>0.5267</a:t>
            </a:r>
          </a:p>
          <a:p>
            <a:endParaRPr lang="vi-VN" b="0" i="0" dirty="0">
              <a:solidFill>
                <a:schemeClr val="accent4">
                  <a:lumMod val="75000"/>
                </a:schemeClr>
              </a:solidFill>
              <a:effectLst/>
              <a:latin typeface="+mn-lt"/>
            </a:endParaRPr>
          </a:p>
          <a:p>
            <a:r>
              <a:rPr lang="vi-VN" dirty="0" err="1">
                <a:solidFill>
                  <a:schemeClr val="accent4">
                    <a:lumMod val="75000"/>
                  </a:schemeClr>
                </a:solidFill>
                <a:latin typeface="+mn-lt"/>
              </a:rPr>
              <a:t>Val</a:t>
            </a:r>
            <a:r>
              <a:rPr lang="vi-VN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 </a:t>
            </a:r>
            <a:r>
              <a:rPr lang="vi-VN" dirty="0" err="1">
                <a:solidFill>
                  <a:schemeClr val="accent4">
                    <a:lumMod val="75000"/>
                  </a:schemeClr>
                </a:solidFill>
                <a:latin typeface="+mn-lt"/>
              </a:rPr>
              <a:t>loss</a:t>
            </a:r>
            <a:r>
              <a:rPr lang="vi-VN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: </a:t>
            </a:r>
            <a:r>
              <a:rPr lang="vi-VN" b="0" i="0" dirty="0">
                <a:solidFill>
                  <a:schemeClr val="accent4">
                    <a:lumMod val="75000"/>
                  </a:schemeClr>
                </a:solidFill>
                <a:effectLst/>
                <a:latin typeface="+mn-lt"/>
              </a:rPr>
              <a:t>0.5185</a:t>
            </a:r>
          </a:p>
        </p:txBody>
      </p:sp>
    </p:spTree>
    <p:extLst>
      <p:ext uri="{BB962C8B-B14F-4D97-AF65-F5344CB8AC3E}">
        <p14:creationId xmlns:p14="http://schemas.microsoft.com/office/powerpoint/2010/main" val="206735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3302629" y="572415"/>
            <a:ext cx="2538742" cy="479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 err="1"/>
              <a:t>Model</a:t>
            </a:r>
            <a:r>
              <a:rPr lang="vi-VN" sz="2000" dirty="0"/>
              <a:t> </a:t>
            </a:r>
            <a:r>
              <a:rPr lang="vi-VN" sz="2000" dirty="0" err="1"/>
              <a:t>LSTM</a:t>
            </a:r>
            <a:endParaRPr lang="vi-VN" sz="2000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5" y="378569"/>
            <a:ext cx="718215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sz="3200" dirty="0">
                <a:latin typeface="Maven Pro" panose="020B0604020202020204" charset="-93"/>
              </a:rPr>
              <a:t>3. </a:t>
            </a:r>
            <a:r>
              <a:rPr lang="vi-VN" sz="3200" dirty="0" err="1">
                <a:latin typeface="Maven Pro" panose="020B0604020202020204" charset="-93"/>
              </a:rPr>
              <a:t>Kết</a:t>
            </a:r>
            <a:r>
              <a:rPr lang="vi-VN" sz="3200" dirty="0">
                <a:latin typeface="Maven Pro" panose="020B0604020202020204" charset="-93"/>
              </a:rPr>
              <a:t> </a:t>
            </a:r>
            <a:r>
              <a:rPr lang="vi-VN" sz="3200" dirty="0" err="1">
                <a:latin typeface="Maven Pro" panose="020B0604020202020204" charset="-93"/>
              </a:rPr>
              <a:t>quả</a:t>
            </a:r>
            <a:endParaRPr sz="3200" dirty="0">
              <a:sym typeface="Maven Pr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BEDC206A-EA5F-C08E-E5C6-F67FFCDF3226}"/>
                  </a:ext>
                </a:extLst>
              </p14:cNvPr>
              <p14:cNvContentPartPr/>
              <p14:nvPr/>
            </p14:nvContentPartPr>
            <p14:xfrm>
              <a:off x="5693591" y="2128500"/>
              <a:ext cx="360" cy="36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BEDC206A-EA5F-C08E-E5C6-F67FFCDF32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84591" y="21195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666A298C-E7B4-4BD7-07DA-62726C9C1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2021035" y="1147511"/>
            <a:ext cx="5065077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DB2C96EB-CCEC-EACC-EBC6-51EF5E7C10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112" y="1147511"/>
            <a:ext cx="1044467" cy="3533775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290D76E-7726-A0BE-2ED1-879DBA648050}"/>
              </a:ext>
            </a:extLst>
          </p:cNvPr>
          <p:cNvSpPr txBox="1"/>
          <p:nvPr/>
        </p:nvSpPr>
        <p:spPr>
          <a:xfrm>
            <a:off x="7078468" y="1304673"/>
            <a:ext cx="10336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vi-VN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r>
              <a:rPr lang="vi-VN" dirty="0">
                <a:solidFill>
                  <a:schemeClr val="accent4">
                    <a:lumMod val="75000"/>
                  </a:schemeClr>
                </a:solidFill>
              </a:rPr>
              <a:t>0.3125</a:t>
            </a:r>
          </a:p>
          <a:p>
            <a:endParaRPr lang="vi-VN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vi-VN" dirty="0" err="1">
                <a:solidFill>
                  <a:schemeClr val="accent4">
                    <a:lumMod val="75000"/>
                  </a:schemeClr>
                </a:solidFill>
              </a:rPr>
              <a:t>Val</a:t>
            </a:r>
            <a:r>
              <a:rPr lang="vi-VN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vi-VN" dirty="0">
                <a:solidFill>
                  <a:schemeClr val="accent4">
                    <a:lumMod val="75000"/>
                  </a:schemeClr>
                </a:solidFill>
              </a:rPr>
              <a:t>: 0.4365</a:t>
            </a:r>
          </a:p>
        </p:txBody>
      </p:sp>
    </p:spTree>
    <p:extLst>
      <p:ext uri="{BB962C8B-B14F-4D97-AF65-F5344CB8AC3E}">
        <p14:creationId xmlns:p14="http://schemas.microsoft.com/office/powerpoint/2010/main" val="1747174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3302629" y="566587"/>
            <a:ext cx="2538742" cy="479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vi-VN" sz="2000" dirty="0" err="1"/>
              <a:t>Model</a:t>
            </a:r>
            <a:r>
              <a:rPr lang="vi-VN" sz="2000" dirty="0"/>
              <a:t> </a:t>
            </a:r>
            <a:r>
              <a:rPr lang="vi-VN" sz="2000" dirty="0" err="1"/>
              <a:t>Attention</a:t>
            </a:r>
            <a:endParaRPr lang="vi-VN" sz="2000" dirty="0"/>
          </a:p>
          <a:p>
            <a:pPr marL="0" indent="0">
              <a:buNone/>
            </a:pPr>
            <a:endParaRPr lang="vi-VN" sz="1100" b="1" i="0" dirty="0">
              <a:effectLst/>
              <a:latin typeface="-apple-system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40187" y="102457"/>
            <a:ext cx="718215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sz="3200" dirty="0">
                <a:latin typeface="Maven Pro" panose="020B0604020202020204" charset="-93"/>
              </a:rPr>
              <a:t>3. </a:t>
            </a:r>
            <a:r>
              <a:rPr lang="vi-VN" sz="3200" dirty="0" err="1">
                <a:latin typeface="Maven Pro" panose="020B0604020202020204" charset="-93"/>
              </a:rPr>
              <a:t>Kết</a:t>
            </a:r>
            <a:r>
              <a:rPr lang="vi-VN" sz="3200" dirty="0">
                <a:latin typeface="Maven Pro" panose="020B0604020202020204" charset="-93"/>
              </a:rPr>
              <a:t> </a:t>
            </a:r>
            <a:r>
              <a:rPr lang="vi-VN" sz="3200" dirty="0" err="1">
                <a:latin typeface="Maven Pro" panose="020B0604020202020204" charset="-93"/>
              </a:rPr>
              <a:t>quả</a:t>
            </a:r>
            <a:endParaRPr sz="3200" dirty="0">
              <a:sym typeface="Maven Pr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BEDC206A-EA5F-C08E-E5C6-F67FFCDF3226}"/>
                  </a:ext>
                </a:extLst>
              </p14:cNvPr>
              <p14:cNvContentPartPr/>
              <p14:nvPr/>
            </p14:nvContentPartPr>
            <p14:xfrm>
              <a:off x="5693591" y="2128500"/>
              <a:ext cx="360" cy="36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BEDC206A-EA5F-C08E-E5C6-F67FFCDF32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84591" y="21195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666A298C-E7B4-4BD7-07DA-62726C9C1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1395412" y="1257611"/>
            <a:ext cx="6353175" cy="338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290D76E-7726-A0BE-2ED1-879DBA648050}"/>
              </a:ext>
            </a:extLst>
          </p:cNvPr>
          <p:cNvSpPr txBox="1"/>
          <p:nvPr/>
        </p:nvSpPr>
        <p:spPr>
          <a:xfrm>
            <a:off x="6714904" y="1402199"/>
            <a:ext cx="10336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>
                <a:solidFill>
                  <a:schemeClr val="accent4">
                    <a:lumMod val="75000"/>
                  </a:schemeClr>
                </a:solidFill>
                <a:latin typeface="+mn-lt"/>
              </a:rPr>
              <a:t>Loss</a:t>
            </a:r>
            <a:r>
              <a:rPr lang="vi-VN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:</a:t>
            </a:r>
          </a:p>
          <a:p>
            <a:r>
              <a:rPr lang="vi-VN" b="0" i="0" dirty="0">
                <a:solidFill>
                  <a:schemeClr val="accent4">
                    <a:lumMod val="75000"/>
                  </a:schemeClr>
                </a:solidFill>
                <a:effectLst/>
                <a:latin typeface="+mn-lt"/>
              </a:rPr>
              <a:t>0.39</a:t>
            </a:r>
          </a:p>
          <a:p>
            <a:endParaRPr lang="vi-VN" b="0" i="0" dirty="0">
              <a:solidFill>
                <a:schemeClr val="accent4">
                  <a:lumMod val="75000"/>
                </a:schemeClr>
              </a:solidFill>
              <a:effectLst/>
              <a:latin typeface="+mn-lt"/>
            </a:endParaRPr>
          </a:p>
          <a:p>
            <a:r>
              <a:rPr lang="vi-VN" dirty="0" err="1">
                <a:solidFill>
                  <a:schemeClr val="accent4">
                    <a:lumMod val="75000"/>
                  </a:schemeClr>
                </a:solidFill>
                <a:latin typeface="+mn-lt"/>
              </a:rPr>
              <a:t>Val</a:t>
            </a:r>
            <a:r>
              <a:rPr lang="vi-VN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 </a:t>
            </a:r>
            <a:r>
              <a:rPr lang="vi-VN" dirty="0" err="1">
                <a:solidFill>
                  <a:schemeClr val="accent4">
                    <a:lumMod val="75000"/>
                  </a:schemeClr>
                </a:solidFill>
                <a:latin typeface="+mn-lt"/>
              </a:rPr>
              <a:t>loss</a:t>
            </a:r>
            <a:r>
              <a:rPr lang="vi-VN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: </a:t>
            </a:r>
            <a:r>
              <a:rPr lang="vi-VN" b="0" i="0" dirty="0">
                <a:solidFill>
                  <a:schemeClr val="accent4">
                    <a:lumMod val="75000"/>
                  </a:schemeClr>
                </a:solidFill>
                <a:effectLst/>
                <a:latin typeface="+mn-lt"/>
              </a:rPr>
              <a:t>0.49</a:t>
            </a:r>
          </a:p>
        </p:txBody>
      </p:sp>
    </p:spTree>
    <p:extLst>
      <p:ext uri="{BB962C8B-B14F-4D97-AF65-F5344CB8AC3E}">
        <p14:creationId xmlns:p14="http://schemas.microsoft.com/office/powerpoint/2010/main" val="681487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40187" y="102457"/>
            <a:ext cx="718215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sz="3200" dirty="0">
                <a:latin typeface="Maven Pro" panose="020B0604020202020204" charset="-93"/>
              </a:rPr>
              <a:t>3. </a:t>
            </a:r>
            <a:r>
              <a:rPr lang="vi-VN" sz="3200" dirty="0" err="1">
                <a:latin typeface="Maven Pro" panose="020B0604020202020204" charset="-93"/>
              </a:rPr>
              <a:t>Kết</a:t>
            </a:r>
            <a:r>
              <a:rPr lang="vi-VN" sz="3200" dirty="0">
                <a:latin typeface="Maven Pro" panose="020B0604020202020204" charset="-93"/>
              </a:rPr>
              <a:t> </a:t>
            </a:r>
            <a:r>
              <a:rPr lang="vi-VN" sz="3200" dirty="0" err="1">
                <a:latin typeface="Maven Pro" panose="020B0604020202020204" charset="-93"/>
              </a:rPr>
              <a:t>quả</a:t>
            </a:r>
            <a:endParaRPr sz="3200" dirty="0">
              <a:sym typeface="Maven Pro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BEDC206A-EA5F-C08E-E5C6-F67FFCDF3226}"/>
                  </a:ext>
                </a:extLst>
              </p14:cNvPr>
              <p14:cNvContentPartPr/>
              <p14:nvPr/>
            </p14:nvContentPartPr>
            <p14:xfrm>
              <a:off x="5693591" y="2128500"/>
              <a:ext cx="360" cy="360"/>
            </p14:xfrm>
          </p:contentPart>
        </mc:Choice>
        <mc:Fallback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BEDC206A-EA5F-C08E-E5C6-F67FFCDF32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84591" y="21195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67023C35-B93F-D703-D48C-5E392142B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87" y="867518"/>
            <a:ext cx="833437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10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5045829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 err="1"/>
              <a:t>Dựa</a:t>
            </a:r>
            <a:r>
              <a:rPr lang="vi-VN" sz="1800" dirty="0"/>
              <a:t> </a:t>
            </a:r>
            <a:r>
              <a:rPr lang="vi-VN" sz="1800" dirty="0" err="1"/>
              <a:t>vào</a:t>
            </a:r>
            <a:r>
              <a:rPr lang="vi-VN" sz="1800" dirty="0"/>
              <a:t> </a:t>
            </a:r>
            <a:r>
              <a:rPr lang="vi-VN" sz="1800" dirty="0" err="1"/>
              <a:t>lượt</a:t>
            </a:r>
            <a:r>
              <a:rPr lang="vi-VN" sz="1800" dirty="0"/>
              <a:t> </a:t>
            </a:r>
            <a:r>
              <a:rPr lang="vi-VN" sz="1800" dirty="0" err="1"/>
              <a:t>đánh</a:t>
            </a:r>
            <a:r>
              <a:rPr lang="vi-VN" sz="1800" dirty="0"/>
              <a:t> </a:t>
            </a:r>
            <a:r>
              <a:rPr lang="vi-VN" sz="1800" dirty="0" err="1"/>
              <a:t>giá</a:t>
            </a:r>
            <a:r>
              <a:rPr lang="vi-VN" sz="1800" dirty="0"/>
              <a:t> </a:t>
            </a:r>
            <a:r>
              <a:rPr lang="vi-VN" sz="1800" dirty="0" err="1"/>
              <a:t>hệ</a:t>
            </a:r>
            <a:r>
              <a:rPr lang="vi-VN" sz="1800" dirty="0"/>
              <a:t> </a:t>
            </a:r>
            <a:r>
              <a:rPr lang="vi-VN" sz="1800" dirty="0" err="1"/>
              <a:t>thống</a:t>
            </a:r>
            <a:r>
              <a:rPr lang="vi-VN" sz="1800" dirty="0"/>
              <a:t> </a:t>
            </a:r>
            <a:r>
              <a:rPr lang="vi-VN" sz="1800" dirty="0" err="1"/>
              <a:t>sẽ</a:t>
            </a:r>
            <a:r>
              <a:rPr lang="vi-VN" sz="1800" dirty="0"/>
              <a:t> </a:t>
            </a:r>
            <a:r>
              <a:rPr lang="vi-VN" sz="1800" dirty="0">
                <a:solidFill>
                  <a:srgbClr val="00CFCC"/>
                </a:solidFill>
              </a:rPr>
              <a:t>phân </a:t>
            </a:r>
            <a:r>
              <a:rPr lang="vi-VN" sz="1800" dirty="0" err="1">
                <a:solidFill>
                  <a:srgbClr val="00CFCC"/>
                </a:solidFill>
              </a:rPr>
              <a:t>tích</a:t>
            </a:r>
            <a:r>
              <a:rPr lang="vi-VN" sz="1800" dirty="0">
                <a:solidFill>
                  <a:srgbClr val="00CFCC"/>
                </a:solidFill>
              </a:rPr>
              <a:t> </a:t>
            </a:r>
            <a:r>
              <a:rPr lang="vi-VN" sz="1800" dirty="0" err="1"/>
              <a:t>mức</a:t>
            </a:r>
            <a:r>
              <a:rPr lang="vi-VN" sz="1800" dirty="0"/>
              <a:t> </a:t>
            </a:r>
            <a:r>
              <a:rPr lang="vi-VN" sz="1800" dirty="0" err="1"/>
              <a:t>độ</a:t>
            </a:r>
            <a:r>
              <a:rPr lang="vi-VN" sz="1800" dirty="0"/>
              <a:t> </a:t>
            </a:r>
            <a:r>
              <a:rPr lang="vi-VN" sz="1800" dirty="0" err="1">
                <a:solidFill>
                  <a:srgbClr val="00CFCC"/>
                </a:solidFill>
              </a:rPr>
              <a:t>hài</a:t>
            </a:r>
            <a:r>
              <a:rPr lang="vi-VN" sz="1800" dirty="0">
                <a:solidFill>
                  <a:srgbClr val="00CFCC"/>
                </a:solidFill>
              </a:rPr>
              <a:t> </a:t>
            </a:r>
            <a:r>
              <a:rPr lang="vi-VN" sz="1800" dirty="0" err="1">
                <a:solidFill>
                  <a:srgbClr val="00CFCC"/>
                </a:solidFill>
              </a:rPr>
              <a:t>lòng</a:t>
            </a:r>
            <a:r>
              <a:rPr lang="vi-VN" sz="1800" dirty="0">
                <a:solidFill>
                  <a:srgbClr val="00CFCC"/>
                </a:solidFill>
              </a:rPr>
              <a:t> </a:t>
            </a:r>
            <a:r>
              <a:rPr lang="vi-VN" sz="1800" dirty="0" err="1"/>
              <a:t>của</a:t>
            </a:r>
            <a:r>
              <a:rPr lang="vi-VN" sz="1800" dirty="0"/>
              <a:t> </a:t>
            </a:r>
            <a:r>
              <a:rPr lang="vi-VN" sz="1800" dirty="0" err="1"/>
              <a:t>khách</a:t>
            </a:r>
            <a:r>
              <a:rPr lang="vi-VN" sz="1800" dirty="0"/>
              <a:t> </a:t>
            </a:r>
            <a:r>
              <a:rPr lang="vi-VN" sz="1800" dirty="0" err="1"/>
              <a:t>hàng</a:t>
            </a:r>
            <a:r>
              <a:rPr lang="vi-VN" sz="1800" dirty="0"/>
              <a:t> theo </a:t>
            </a:r>
            <a:r>
              <a:rPr lang="vi-VN" sz="1800" dirty="0" err="1"/>
              <a:t>nhiều</a:t>
            </a:r>
            <a:r>
              <a:rPr lang="vi-VN" sz="1800" dirty="0"/>
              <a:t> </a:t>
            </a:r>
            <a:r>
              <a:rPr lang="vi-VN" sz="1800" dirty="0">
                <a:solidFill>
                  <a:srgbClr val="00CFCC"/>
                </a:solidFill>
              </a:rPr>
              <a:t>tiêu </a:t>
            </a:r>
            <a:r>
              <a:rPr lang="vi-VN" sz="1800" dirty="0" err="1">
                <a:solidFill>
                  <a:srgbClr val="00CFCC"/>
                </a:solidFill>
              </a:rPr>
              <a:t>chí</a:t>
            </a:r>
            <a:r>
              <a:rPr lang="vi-VN" sz="1800" dirty="0">
                <a:solidFill>
                  <a:srgbClr val="00CFCC"/>
                </a:solidFill>
              </a:rPr>
              <a:t> </a:t>
            </a:r>
            <a:r>
              <a:rPr lang="vi-VN" sz="1800" dirty="0" err="1"/>
              <a:t>khác</a:t>
            </a:r>
            <a:r>
              <a:rPr lang="vi-VN" sz="1800" dirty="0"/>
              <a:t> nhau như: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sz="1800" dirty="0" err="1"/>
              <a:t>Thức</a:t>
            </a:r>
            <a:r>
              <a:rPr lang="vi-VN" sz="1800" dirty="0"/>
              <a:t> ăn, </a:t>
            </a:r>
            <a:r>
              <a:rPr lang="vi-VN" sz="1800" dirty="0" err="1"/>
              <a:t>thức</a:t>
            </a:r>
            <a:r>
              <a:rPr lang="vi-VN" sz="1800" dirty="0"/>
              <a:t> </a:t>
            </a:r>
            <a:r>
              <a:rPr lang="vi-VN" sz="1800" dirty="0" err="1"/>
              <a:t>uống</a:t>
            </a:r>
            <a:endParaRPr lang="vi-VN" sz="1800" dirty="0"/>
          </a:p>
          <a:p>
            <a:pPr marL="171450" indent="-171450">
              <a:buFontTx/>
              <a:buChar char="-"/>
            </a:pPr>
            <a:r>
              <a:rPr lang="vi-VN" sz="1800" dirty="0" err="1"/>
              <a:t>Phục</a:t>
            </a:r>
            <a:r>
              <a:rPr lang="vi-VN" sz="1800" dirty="0"/>
              <a:t> </a:t>
            </a:r>
            <a:r>
              <a:rPr lang="vi-VN" sz="1800" dirty="0" err="1"/>
              <a:t>vụ</a:t>
            </a:r>
            <a:endParaRPr lang="vi-VN" sz="1800"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sz="1800" dirty="0" err="1"/>
              <a:t>Vị</a:t>
            </a:r>
            <a:r>
              <a:rPr lang="vi-VN" sz="1800" dirty="0"/>
              <a:t> </a:t>
            </a:r>
            <a:r>
              <a:rPr lang="vi-VN" sz="1800" dirty="0" err="1"/>
              <a:t>trí</a:t>
            </a:r>
            <a:r>
              <a:rPr lang="vi-VN" sz="1800" dirty="0"/>
              <a:t> </a:t>
            </a:r>
            <a:r>
              <a:rPr lang="vi-VN" sz="1800" dirty="0" err="1"/>
              <a:t>nhà</a:t>
            </a:r>
            <a:r>
              <a:rPr lang="vi-VN" sz="1800" dirty="0"/>
              <a:t> </a:t>
            </a:r>
            <a:r>
              <a:rPr lang="vi-VN" sz="1800" dirty="0" err="1"/>
              <a:t>hàng</a:t>
            </a:r>
            <a:endParaRPr lang="vi-VN" sz="1800"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sz="1800" dirty="0" err="1"/>
              <a:t>Giá</a:t>
            </a:r>
            <a:r>
              <a:rPr lang="vi-VN" sz="1800" dirty="0"/>
              <a:t> </a:t>
            </a:r>
            <a:r>
              <a:rPr lang="vi-VN" sz="1800" dirty="0" err="1"/>
              <a:t>cả</a:t>
            </a:r>
            <a:endParaRPr lang="vi-VN" sz="1800"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sz="1800" dirty="0"/>
              <a:t>…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5" y="378569"/>
            <a:ext cx="718215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dirty="0">
                <a:sym typeface="Maven Pro"/>
              </a:rPr>
              <a:t>Targeted aspect based sentiment analysis for review restaurant</a:t>
            </a:r>
            <a:endParaRPr sz="2000" dirty="0">
              <a:sym typeface="Maven Pr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BEDC206A-EA5F-C08E-E5C6-F67FFCDF3226}"/>
                  </a:ext>
                </a:extLst>
              </p14:cNvPr>
              <p14:cNvContentPartPr/>
              <p14:nvPr/>
            </p14:nvContentPartPr>
            <p14:xfrm>
              <a:off x="5693591" y="2128500"/>
              <a:ext cx="360" cy="36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BEDC206A-EA5F-C08E-E5C6-F67FFCDF32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84591" y="211986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Hình ảnh 2">
            <a:extLst>
              <a:ext uri="{FF2B5EF4-FFF2-40B4-BE49-F238E27FC236}">
                <a16:creationId xmlns:a16="http://schemas.microsoft.com/office/drawing/2014/main" id="{72274A24-BBDC-B9E4-B2C5-D6B5A03DE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375" y="3503078"/>
            <a:ext cx="8135938" cy="115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27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435430" y="2768183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r>
              <a:rPr lang="vi-VN" dirty="0"/>
              <a:t> </a:t>
            </a:r>
            <a:r>
              <a:rPr lang="vi-VN" dirty="0" err="1"/>
              <a:t>FOR</a:t>
            </a:r>
            <a:r>
              <a:rPr lang="vi-VN" dirty="0"/>
              <a:t> </a:t>
            </a:r>
            <a:r>
              <a:rPr lang="vi-VN" dirty="0" err="1"/>
              <a:t>WATCHING</a:t>
            </a:r>
            <a:endParaRPr lang="vi-VN" dirty="0"/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9A9A8BF-3302-19EE-0848-8B7794F51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304" y="3815075"/>
            <a:ext cx="4930567" cy="12040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>
                <a:latin typeface="Maven Pro" panose="020B0604020202020204" charset="-93"/>
              </a:rPr>
              <a:t>Kết</a:t>
            </a:r>
            <a:r>
              <a:rPr lang="vi-VN" dirty="0">
                <a:latin typeface="Maven Pro" panose="020B0604020202020204" charset="-93"/>
              </a:rPr>
              <a:t> </a:t>
            </a:r>
            <a:r>
              <a:rPr lang="vi-VN" dirty="0" err="1">
                <a:latin typeface="Maven Pro" panose="020B0604020202020204" charset="-93"/>
              </a:rPr>
              <a:t>quả</a:t>
            </a:r>
            <a:endParaRPr dirty="0">
              <a:latin typeface="Maven Pro" panose="020B0604020202020204" charset="-93"/>
            </a:endParaRP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>
                <a:latin typeface="Maven Pro" panose="020B0604020202020204" charset="-93"/>
              </a:rPr>
              <a:t>Model</a:t>
            </a:r>
            <a:endParaRPr dirty="0">
              <a:latin typeface="Maven Pro" panose="020B0604020202020204" charset="-93"/>
            </a:endParaRPr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618825" y="36857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Maven Pro" panose="020B0604020202020204" charset="-93"/>
              </a:rPr>
              <a:t>Thu </a:t>
            </a:r>
            <a:r>
              <a:rPr lang="vi-VN" dirty="0" err="1">
                <a:latin typeface="Maven Pro" panose="020B0604020202020204" charset="-93"/>
              </a:rPr>
              <a:t>thập</a:t>
            </a:r>
            <a:r>
              <a:rPr lang="en" dirty="0">
                <a:latin typeface="Maven Pro" panose="020B0604020202020204" charset="-93"/>
              </a:rPr>
              <a:t> &amp; </a:t>
            </a:r>
            <a:r>
              <a:rPr lang="vi-VN" dirty="0" err="1">
                <a:latin typeface="Maven Pro" panose="020B0604020202020204" charset="-93"/>
              </a:rPr>
              <a:t>Xử</a:t>
            </a:r>
            <a:r>
              <a:rPr lang="vi-VN" dirty="0">
                <a:latin typeface="Maven Pro" panose="020B0604020202020204" charset="-93"/>
              </a:rPr>
              <a:t> </a:t>
            </a:r>
            <a:r>
              <a:rPr lang="vi-VN" dirty="0" err="1">
                <a:latin typeface="Maven Pro" panose="020B0604020202020204" charset="-93"/>
              </a:rPr>
              <a:t>lý</a:t>
            </a:r>
            <a:r>
              <a:rPr lang="vi-VN" dirty="0">
                <a:latin typeface="Maven Pro" panose="020B0604020202020204" charset="-93"/>
              </a:rPr>
              <a:t> </a:t>
            </a:r>
            <a:r>
              <a:rPr lang="vi-VN" dirty="0" err="1">
                <a:latin typeface="Maven Pro" panose="020B0604020202020204" charset="-93"/>
              </a:rPr>
              <a:t>dữ</a:t>
            </a:r>
            <a:r>
              <a:rPr lang="vi-VN" dirty="0">
                <a:latin typeface="Maven Pro" panose="020B0604020202020204" charset="-93"/>
              </a:rPr>
              <a:t> </a:t>
            </a:r>
            <a:r>
              <a:rPr lang="vi-VN" dirty="0" err="1">
                <a:latin typeface="Maven Pro" panose="020B0604020202020204" charset="-93"/>
              </a:rPr>
              <a:t>liệu</a:t>
            </a:r>
            <a:endParaRPr dirty="0">
              <a:latin typeface="Maven Pro" panose="020B0604020202020204" charset="-93"/>
            </a:endParaRP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lt1"/>
              </a:buClr>
              <a:buSzPts val="1000"/>
            </a:pPr>
            <a:r>
              <a:rPr lang="vi-VN" sz="3200" dirty="0" err="1">
                <a:latin typeface="Maven Pro"/>
                <a:sym typeface="Maven Pro"/>
              </a:rPr>
              <a:t>Nội</a:t>
            </a:r>
            <a:r>
              <a:rPr lang="vi-VN" sz="3200" dirty="0">
                <a:latin typeface="Maven Pro"/>
                <a:sym typeface="Maven Pro"/>
              </a:rPr>
              <a:t> dung</a:t>
            </a:r>
            <a:endParaRPr sz="3200" dirty="0">
              <a:latin typeface="Maven Pro"/>
              <a:sym typeface="Maven Pro"/>
            </a:endParaRPr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45"/>
        </a:soli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 err="1"/>
              <a:t>Dữ</a:t>
            </a:r>
            <a:r>
              <a:rPr lang="vi-VN" sz="2000" dirty="0"/>
              <a:t> </a:t>
            </a:r>
            <a:r>
              <a:rPr lang="vi-VN" sz="2000" dirty="0" err="1"/>
              <a:t>liệu</a:t>
            </a:r>
            <a:r>
              <a:rPr lang="vi-VN" sz="2000" dirty="0"/>
              <a:t> </a:t>
            </a:r>
            <a:r>
              <a:rPr lang="vi-VN" sz="2000" dirty="0" err="1"/>
              <a:t>được</a:t>
            </a:r>
            <a:r>
              <a:rPr lang="vi-VN" sz="2000" dirty="0"/>
              <a:t> thu </a:t>
            </a:r>
            <a:r>
              <a:rPr lang="vi-VN" sz="2000" dirty="0" err="1"/>
              <a:t>thập</a:t>
            </a:r>
            <a:r>
              <a:rPr lang="vi-VN" sz="2000" dirty="0"/>
              <a:t> </a:t>
            </a:r>
            <a:r>
              <a:rPr lang="vi-VN" sz="2000" dirty="0" err="1"/>
              <a:t>từ</a:t>
            </a:r>
            <a:r>
              <a:rPr lang="vi-VN" sz="2000" dirty="0"/>
              <a:t> trang </a:t>
            </a:r>
            <a:r>
              <a:rPr lang="vi-VN" sz="2000" dirty="0" err="1"/>
              <a:t>web</a:t>
            </a:r>
            <a:r>
              <a:rPr lang="vi-VN" sz="2000" dirty="0"/>
              <a:t> </a:t>
            </a:r>
            <a:r>
              <a:rPr lang="vi-VN" sz="2000" dirty="0" err="1"/>
              <a:t>foody.vn</a:t>
            </a:r>
            <a:endParaRPr sz="2000"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167827"/>
            <a:ext cx="501417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>
                <a:latin typeface="Maven Pro" panose="020B0604020202020204" charset="-93"/>
              </a:rPr>
              <a:t>1. Thu </a:t>
            </a:r>
            <a:r>
              <a:rPr lang="vi-VN" sz="2400" dirty="0" err="1">
                <a:latin typeface="Maven Pro" panose="020B0604020202020204" charset="-93"/>
              </a:rPr>
              <a:t>thập</a:t>
            </a:r>
            <a:r>
              <a:rPr lang="vi-VN" sz="2400" dirty="0">
                <a:latin typeface="Maven Pro" panose="020B0604020202020204" charset="-93"/>
              </a:rPr>
              <a:t> </a:t>
            </a:r>
            <a:r>
              <a:rPr lang="vi-VN" sz="2400" dirty="0" err="1">
                <a:latin typeface="Maven Pro" panose="020B0604020202020204" charset="-93"/>
              </a:rPr>
              <a:t>và</a:t>
            </a:r>
            <a:r>
              <a:rPr lang="vi-VN" sz="2400" dirty="0">
                <a:latin typeface="Maven Pro" panose="020B0604020202020204" charset="-93"/>
              </a:rPr>
              <a:t> </a:t>
            </a:r>
            <a:r>
              <a:rPr lang="vi-VN" sz="2400" dirty="0" err="1">
                <a:latin typeface="Maven Pro" panose="020B0604020202020204" charset="-93"/>
              </a:rPr>
              <a:t>xử</a:t>
            </a:r>
            <a:r>
              <a:rPr lang="vi-VN" sz="2400" dirty="0">
                <a:latin typeface="Maven Pro" panose="020B0604020202020204" charset="-93"/>
              </a:rPr>
              <a:t> </a:t>
            </a:r>
            <a:r>
              <a:rPr lang="vi-VN" sz="2400" dirty="0" err="1">
                <a:latin typeface="Maven Pro" panose="020B0604020202020204" charset="-93"/>
              </a:rPr>
              <a:t>lý</a:t>
            </a:r>
            <a:r>
              <a:rPr lang="vi-VN" sz="2400" dirty="0">
                <a:latin typeface="Maven Pro" panose="020B0604020202020204" charset="-93"/>
              </a:rPr>
              <a:t> </a:t>
            </a:r>
            <a:r>
              <a:rPr lang="vi-VN" sz="2400" dirty="0" err="1">
                <a:latin typeface="Maven Pro" panose="020B0604020202020204" charset="-93"/>
              </a:rPr>
              <a:t>dữ</a:t>
            </a:r>
            <a:r>
              <a:rPr lang="vi-VN" sz="2400" dirty="0">
                <a:latin typeface="Maven Pro" panose="020B0604020202020204" charset="-93"/>
              </a:rPr>
              <a:t> </a:t>
            </a:r>
            <a:r>
              <a:rPr lang="vi-VN" sz="2400" dirty="0" err="1">
                <a:latin typeface="Maven Pro" panose="020B0604020202020204" charset="-93"/>
              </a:rPr>
              <a:t>liệu</a:t>
            </a:r>
            <a:endParaRPr sz="2400" dirty="0">
              <a:latin typeface="Maven Pro" panose="020B0604020202020204" charset="-93"/>
            </a:endParaRP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8413436" y="49511"/>
            <a:ext cx="843853" cy="2029354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Hình ảnh 6">
            <a:extLst>
              <a:ext uri="{FF2B5EF4-FFF2-40B4-BE49-F238E27FC236}">
                <a16:creationId xmlns:a16="http://schemas.microsoft.com/office/drawing/2014/main" id="{D7BA8114-1B6E-2C5B-CE32-B26489816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727" y="3769275"/>
            <a:ext cx="617273" cy="388654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125C3587-C782-63FD-3307-ADFB7BA48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866" y="2971800"/>
            <a:ext cx="1082134" cy="2060281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A0258267-18DB-E776-0F84-D9FA5C308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0458" y="4564535"/>
            <a:ext cx="403895" cy="312447"/>
          </a:xfrm>
          <a:prstGeom prst="rect">
            <a:avLst/>
          </a:prstGeom>
        </p:spPr>
      </p:pic>
      <p:grpSp>
        <p:nvGrpSpPr>
          <p:cNvPr id="508" name="Google Shape;508;p28"/>
          <p:cNvGrpSpPr/>
          <p:nvPr/>
        </p:nvGrpSpPr>
        <p:grpSpPr>
          <a:xfrm>
            <a:off x="4572000" y="684605"/>
            <a:ext cx="3857069" cy="4347476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Hình chữ nhật: Góc Tròn 15">
            <a:extLst>
              <a:ext uri="{FF2B5EF4-FFF2-40B4-BE49-F238E27FC236}">
                <a16:creationId xmlns:a16="http://schemas.microsoft.com/office/drawing/2014/main" id="{A7853273-5DD6-6811-0100-09F04E05534C}"/>
              </a:ext>
            </a:extLst>
          </p:cNvPr>
          <p:cNvSpPr/>
          <p:nvPr/>
        </p:nvSpPr>
        <p:spPr>
          <a:xfrm>
            <a:off x="5070535" y="886782"/>
            <a:ext cx="3212315" cy="3990200"/>
          </a:xfrm>
          <a:prstGeom prst="roundRect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78" name="Google Shape;507;p28">
            <a:extLst>
              <a:ext uri="{FF2B5EF4-FFF2-40B4-BE49-F238E27FC236}">
                <a16:creationId xmlns:a16="http://schemas.microsoft.com/office/drawing/2014/main" id="{16DFBCD3-1406-39FF-70EA-FBC8F22A62A0}"/>
              </a:ext>
            </a:extLst>
          </p:cNvPr>
          <p:cNvSpPr txBox="1">
            <a:spLocks/>
          </p:cNvSpPr>
          <p:nvPr/>
        </p:nvSpPr>
        <p:spPr>
          <a:xfrm>
            <a:off x="618825" y="583107"/>
            <a:ext cx="366613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vi-VN" sz="2400" dirty="0">
                <a:latin typeface="Maven Pro" panose="020B0604020202020204" charset="-93"/>
              </a:rPr>
              <a:t>1.1. Thu </a:t>
            </a:r>
            <a:r>
              <a:rPr lang="vi-VN" sz="2400" dirty="0" err="1">
                <a:latin typeface="Maven Pro" panose="020B0604020202020204" charset="-93"/>
              </a:rPr>
              <a:t>thập</a:t>
            </a:r>
            <a:r>
              <a:rPr lang="vi-VN" sz="2400" dirty="0">
                <a:latin typeface="Maven Pro" panose="020B0604020202020204" charset="-93"/>
              </a:rPr>
              <a:t> </a:t>
            </a:r>
            <a:r>
              <a:rPr lang="vi-VN" sz="2400" dirty="0" err="1">
                <a:latin typeface="Maven Pro" panose="020B0604020202020204" charset="-93"/>
              </a:rPr>
              <a:t>dữ</a:t>
            </a:r>
            <a:r>
              <a:rPr lang="vi-VN" sz="2400" dirty="0">
                <a:latin typeface="Maven Pro" panose="020B0604020202020204" charset="-93"/>
              </a:rPr>
              <a:t> </a:t>
            </a:r>
            <a:r>
              <a:rPr lang="vi-VN" sz="2400" dirty="0" err="1">
                <a:latin typeface="Maven Pro" panose="020B0604020202020204" charset="-93"/>
              </a:rPr>
              <a:t>liệu</a:t>
            </a:r>
            <a:endParaRPr lang="vi-VN" sz="2400" dirty="0">
              <a:latin typeface="Maven Pro" panose="020B0604020202020204" charset="-9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>
                <a:latin typeface="Maven Pro" panose="020B0604020202020204" charset="-93"/>
              </a:rPr>
              <a:t>1.2. </a:t>
            </a:r>
            <a:r>
              <a:rPr lang="vi-VN" sz="3200" dirty="0" err="1">
                <a:latin typeface="Maven Pro" panose="020B0604020202020204" charset="-93"/>
              </a:rPr>
              <a:t>Xử</a:t>
            </a:r>
            <a:r>
              <a:rPr lang="vi-VN" sz="3200" dirty="0">
                <a:latin typeface="Maven Pro" panose="020B0604020202020204" charset="-93"/>
              </a:rPr>
              <a:t> </a:t>
            </a:r>
            <a:r>
              <a:rPr lang="vi-VN" sz="3200" dirty="0" err="1">
                <a:latin typeface="Maven Pro" panose="020B0604020202020204" charset="-93"/>
              </a:rPr>
              <a:t>lý</a:t>
            </a:r>
            <a:r>
              <a:rPr lang="vi-VN" sz="3200" dirty="0">
                <a:latin typeface="Maven Pro" panose="020B0604020202020204" charset="-93"/>
              </a:rPr>
              <a:t> </a:t>
            </a:r>
            <a:r>
              <a:rPr lang="vi-VN" sz="3200" dirty="0" err="1">
                <a:latin typeface="Maven Pro" panose="020B0604020202020204" charset="-93"/>
              </a:rPr>
              <a:t>dữ</a:t>
            </a:r>
            <a:r>
              <a:rPr lang="vi-VN" sz="3200" dirty="0">
                <a:latin typeface="Maven Pro" panose="020B0604020202020204" charset="-93"/>
              </a:rPr>
              <a:t> </a:t>
            </a:r>
            <a:r>
              <a:rPr lang="vi-VN" sz="3200" dirty="0" err="1">
                <a:latin typeface="Maven Pro" panose="020B0604020202020204" charset="-93"/>
              </a:rPr>
              <a:t>liệu</a:t>
            </a:r>
            <a:endParaRPr sz="3200" dirty="0"/>
          </a:p>
        </p:txBody>
      </p:sp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931234" y="1196026"/>
            <a:ext cx="364076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Xóa</a:t>
            </a:r>
            <a:r>
              <a:rPr lang="vi-VN" dirty="0"/>
              <a:t> </a:t>
            </a:r>
            <a:r>
              <a:rPr lang="vi-VN" dirty="0" err="1"/>
              <a:t>icon</a:t>
            </a:r>
            <a:r>
              <a:rPr lang="vi-VN" dirty="0"/>
              <a:t>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dấu</a:t>
            </a:r>
            <a:r>
              <a:rPr lang="vi-VN" dirty="0"/>
              <a:t> </a:t>
            </a:r>
            <a:r>
              <a:rPr lang="vi-VN" dirty="0" err="1"/>
              <a:t>chấm</a:t>
            </a:r>
            <a:r>
              <a:rPr lang="vi-VN" dirty="0"/>
              <a:t> câu</a:t>
            </a:r>
            <a:endParaRPr dirty="0"/>
          </a:p>
        </p:txBody>
      </p:sp>
      <p:sp>
        <p:nvSpPr>
          <p:cNvPr id="573" name="Google Shape;573;p29"/>
          <p:cNvSpPr txBox="1">
            <a:spLocks noGrp="1"/>
          </p:cNvSpPr>
          <p:nvPr>
            <p:ph type="subTitle" idx="1"/>
          </p:nvPr>
        </p:nvSpPr>
        <p:spPr>
          <a:xfrm>
            <a:off x="931246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code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xóa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icon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dấu</a:t>
            </a:r>
            <a:r>
              <a:rPr lang="vi-VN" dirty="0"/>
              <a:t> </a:t>
            </a:r>
            <a:r>
              <a:rPr lang="vi-VN" dirty="0" err="1"/>
              <a:t>chấm</a:t>
            </a:r>
            <a:r>
              <a:rPr lang="vi-VN" dirty="0"/>
              <a:t> câu như “.,:!@?\/*-_ …</a:t>
            </a:r>
            <a:r>
              <a:rPr lang="vi-VN" dirty="0" err="1"/>
              <a:t>etc</a:t>
            </a:r>
            <a:r>
              <a:rPr lang="vi-VN" dirty="0"/>
              <a:t>”</a:t>
            </a:r>
            <a:endParaRPr dirty="0"/>
          </a:p>
        </p:txBody>
      </p:sp>
      <p:sp>
        <p:nvSpPr>
          <p:cNvPr id="574" name="Google Shape;574;p29"/>
          <p:cNvSpPr txBox="1">
            <a:spLocks noGrp="1"/>
          </p:cNvSpPr>
          <p:nvPr>
            <p:ph type="ctrTitle" idx="2"/>
          </p:nvPr>
        </p:nvSpPr>
        <p:spPr>
          <a:xfrm>
            <a:off x="6150769" y="1196025"/>
            <a:ext cx="203691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tả</a:t>
            </a:r>
            <a:endParaRPr dirty="0"/>
          </a:p>
        </p:txBody>
      </p:sp>
      <p:sp>
        <p:nvSpPr>
          <p:cNvPr id="575" name="Google Shape;575;p29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tay</a:t>
            </a:r>
            <a:endParaRPr dirty="0"/>
          </a:p>
        </p:txBody>
      </p:sp>
      <p:cxnSp>
        <p:nvCxnSpPr>
          <p:cNvPr id="592" name="Google Shape;592;p29"/>
          <p:cNvCxnSpPr>
            <a:cxnSpLocks/>
            <a:stCxn id="572" idx="1"/>
          </p:cNvCxnSpPr>
          <p:nvPr/>
        </p:nvCxnSpPr>
        <p:spPr>
          <a:xfrm rot="10800000" flipH="1" flipV="1">
            <a:off x="931234" y="1484925"/>
            <a:ext cx="3297894" cy="1815487"/>
          </a:xfrm>
          <a:prstGeom prst="bentConnector3">
            <a:avLst>
              <a:gd name="adj1" fmla="val -693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cxnSpLocks/>
            <a:stCxn id="574" idx="3"/>
          </p:cNvCxnSpPr>
          <p:nvPr/>
        </p:nvCxnSpPr>
        <p:spPr>
          <a:xfrm flipH="1">
            <a:off x="4914874" y="1484925"/>
            <a:ext cx="3272805" cy="1815488"/>
          </a:xfrm>
          <a:prstGeom prst="bentConnector3">
            <a:avLst>
              <a:gd name="adj1" fmla="val -698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45"/>
        </a:soli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79677" y="1943865"/>
            <a:ext cx="3381166" cy="1262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 err="1"/>
              <a:t>Nhãn</a:t>
            </a:r>
            <a:r>
              <a:rPr lang="vi-VN" sz="2000" dirty="0"/>
              <a:t> </a:t>
            </a:r>
            <a:r>
              <a:rPr lang="vi-VN" sz="2000" dirty="0" err="1"/>
              <a:t>của</a:t>
            </a:r>
            <a:r>
              <a:rPr lang="vi-VN" sz="2000" dirty="0"/>
              <a:t> </a:t>
            </a:r>
            <a:r>
              <a:rPr lang="vi-VN" sz="2000" dirty="0" err="1"/>
              <a:t>dữ</a:t>
            </a:r>
            <a:r>
              <a:rPr lang="vi-VN" sz="2000" dirty="0"/>
              <a:t> </a:t>
            </a:r>
            <a:r>
              <a:rPr lang="vi-VN" sz="2000" dirty="0" err="1"/>
              <a:t>liệu</a:t>
            </a:r>
            <a:r>
              <a:rPr lang="vi-VN" sz="2000" dirty="0"/>
              <a:t> </a:t>
            </a:r>
            <a:r>
              <a:rPr lang="vi-VN" sz="2000" dirty="0" err="1"/>
              <a:t>sẽ</a:t>
            </a:r>
            <a:r>
              <a:rPr lang="vi-VN" sz="2000" dirty="0"/>
              <a:t> </a:t>
            </a:r>
            <a:r>
              <a:rPr lang="vi-VN" sz="2000" dirty="0" err="1"/>
              <a:t>gồm</a:t>
            </a:r>
            <a:r>
              <a:rPr lang="vi-VN" sz="2000" dirty="0"/>
              <a:t> </a:t>
            </a:r>
            <a:r>
              <a:rPr lang="vi-VN" sz="2000" dirty="0" err="1"/>
              <a:t>bộ</a:t>
            </a:r>
            <a:r>
              <a:rPr lang="vi-VN" sz="2000" dirty="0"/>
              <a:t> </a:t>
            </a:r>
            <a:r>
              <a:rPr lang="vi-VN" sz="2000" dirty="0" err="1"/>
              <a:t>entity-attribute</a:t>
            </a:r>
            <a:r>
              <a:rPr lang="vi-VN" sz="2000" dirty="0"/>
              <a:t> </a:t>
            </a:r>
            <a:endParaRPr sz="2000"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167827"/>
            <a:ext cx="501417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>
                <a:latin typeface="Maven Pro" panose="020B0604020202020204" charset="-93"/>
              </a:rPr>
              <a:t>1.3. </a:t>
            </a:r>
            <a:r>
              <a:rPr lang="vi-VN" sz="3200" dirty="0" err="1">
                <a:latin typeface="Maven Pro" panose="020B0604020202020204" charset="-93"/>
              </a:rPr>
              <a:t>Gán</a:t>
            </a:r>
            <a:r>
              <a:rPr lang="vi-VN" sz="3200" dirty="0">
                <a:latin typeface="Maven Pro" panose="020B0604020202020204" charset="-93"/>
              </a:rPr>
              <a:t> </a:t>
            </a:r>
            <a:r>
              <a:rPr lang="vi-VN" sz="3200" dirty="0" err="1">
                <a:latin typeface="Maven Pro" panose="020B0604020202020204" charset="-93"/>
              </a:rPr>
              <a:t>nhãn</a:t>
            </a:r>
            <a:r>
              <a:rPr lang="vi-VN" sz="3200" dirty="0">
                <a:latin typeface="Maven Pro" panose="020B0604020202020204" charset="-93"/>
              </a:rPr>
              <a:t> </a:t>
            </a:r>
            <a:r>
              <a:rPr lang="vi-VN" sz="3200" dirty="0" err="1">
                <a:latin typeface="Maven Pro" panose="020B0604020202020204" charset="-93"/>
              </a:rPr>
              <a:t>dữ</a:t>
            </a:r>
            <a:r>
              <a:rPr lang="vi-VN" sz="3200" dirty="0">
                <a:latin typeface="Maven Pro" panose="020B0604020202020204" charset="-93"/>
              </a:rPr>
              <a:t> </a:t>
            </a:r>
            <a:r>
              <a:rPr lang="vi-VN" sz="3200" dirty="0" err="1">
                <a:latin typeface="Maven Pro" panose="020B0604020202020204" charset="-93"/>
              </a:rPr>
              <a:t>liệu</a:t>
            </a:r>
            <a:endParaRPr sz="3200" dirty="0">
              <a:latin typeface="Maven Pro" panose="020B0604020202020204" charset="-93"/>
            </a:endParaRP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8413436" y="49511"/>
            <a:ext cx="843853" cy="2029354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Hình ảnh 6">
            <a:extLst>
              <a:ext uri="{FF2B5EF4-FFF2-40B4-BE49-F238E27FC236}">
                <a16:creationId xmlns:a16="http://schemas.microsoft.com/office/drawing/2014/main" id="{D7BA8114-1B6E-2C5B-CE32-B26489816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727" y="3769275"/>
            <a:ext cx="617273" cy="388654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125C3587-C782-63FD-3307-ADFB7BA48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866" y="2971800"/>
            <a:ext cx="1082134" cy="2060281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A0258267-18DB-E776-0F84-D9FA5C308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0458" y="4564535"/>
            <a:ext cx="403895" cy="312447"/>
          </a:xfrm>
          <a:prstGeom prst="rect">
            <a:avLst/>
          </a:prstGeom>
        </p:spPr>
      </p:pic>
      <p:grpSp>
        <p:nvGrpSpPr>
          <p:cNvPr id="508" name="Google Shape;508;p28"/>
          <p:cNvGrpSpPr/>
          <p:nvPr/>
        </p:nvGrpSpPr>
        <p:grpSpPr>
          <a:xfrm>
            <a:off x="4572000" y="684605"/>
            <a:ext cx="3857069" cy="4347476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Hình chữ nhật: Góc Tròn 15">
            <a:extLst>
              <a:ext uri="{FF2B5EF4-FFF2-40B4-BE49-F238E27FC236}">
                <a16:creationId xmlns:a16="http://schemas.microsoft.com/office/drawing/2014/main" id="{A7853273-5DD6-6811-0100-09F04E05534C}"/>
              </a:ext>
            </a:extLst>
          </p:cNvPr>
          <p:cNvSpPr/>
          <p:nvPr/>
        </p:nvSpPr>
        <p:spPr>
          <a:xfrm>
            <a:off x="5070535" y="886782"/>
            <a:ext cx="3212315" cy="3990200"/>
          </a:xfrm>
          <a:prstGeom prst="roundRect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1905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5646263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 err="1"/>
              <a:t>Các</a:t>
            </a:r>
            <a:r>
              <a:rPr lang="vi-VN" sz="1800" dirty="0"/>
              <a:t> </a:t>
            </a:r>
            <a:r>
              <a:rPr lang="vi-VN" sz="1800" dirty="0" err="1"/>
              <a:t>loại</a:t>
            </a:r>
            <a:r>
              <a:rPr lang="vi-VN" sz="1800" dirty="0"/>
              <a:t> </a:t>
            </a:r>
            <a:r>
              <a:rPr lang="vi-VN" sz="1800" dirty="0" err="1"/>
              <a:t>Entity</a:t>
            </a:r>
            <a:r>
              <a:rPr lang="vi-VN" sz="1800" dirty="0"/>
              <a:t>: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sz="1800" dirty="0" err="1"/>
              <a:t>restaurant</a:t>
            </a:r>
            <a:r>
              <a:rPr lang="vi-VN" sz="1800" dirty="0"/>
              <a:t> (</a:t>
            </a:r>
            <a:r>
              <a:rPr lang="vi-VN" sz="1800" dirty="0" err="1"/>
              <a:t>nhà</a:t>
            </a:r>
            <a:r>
              <a:rPr lang="vi-VN" sz="1800" dirty="0"/>
              <a:t> </a:t>
            </a:r>
            <a:r>
              <a:rPr lang="vi-VN" sz="1800" dirty="0" err="1"/>
              <a:t>hàng</a:t>
            </a:r>
            <a:r>
              <a:rPr lang="vi-VN" sz="1800" dirty="0"/>
              <a:t>): </a:t>
            </a:r>
            <a:r>
              <a:rPr lang="vi-VN" sz="1800" dirty="0" err="1"/>
              <a:t>nói</a:t>
            </a:r>
            <a:r>
              <a:rPr lang="vi-VN" sz="1800" dirty="0"/>
              <a:t> </a:t>
            </a:r>
            <a:r>
              <a:rPr lang="vi-VN" sz="1800" dirty="0" err="1"/>
              <a:t>đến</a:t>
            </a:r>
            <a:r>
              <a:rPr lang="vi-VN" sz="1800" dirty="0"/>
              <a:t> </a:t>
            </a:r>
            <a:r>
              <a:rPr lang="vi-VN" sz="1800" dirty="0" err="1"/>
              <a:t>nhà</a:t>
            </a:r>
            <a:r>
              <a:rPr lang="vi-VN" sz="1800" dirty="0"/>
              <a:t> </a:t>
            </a:r>
            <a:r>
              <a:rPr lang="vi-VN" sz="1800" dirty="0" err="1"/>
              <a:t>hàng</a:t>
            </a:r>
            <a:r>
              <a:rPr lang="vi-VN" sz="1800" dirty="0"/>
              <a:t> </a:t>
            </a:r>
            <a:r>
              <a:rPr lang="vi-VN" sz="1800" dirty="0" err="1"/>
              <a:t>nói</a:t>
            </a:r>
            <a:r>
              <a:rPr lang="vi-VN" sz="1800" dirty="0"/>
              <a:t> chung, </a:t>
            </a:r>
            <a:r>
              <a:rPr lang="vi-VN" sz="1800" dirty="0" err="1"/>
              <a:t>tổng</a:t>
            </a:r>
            <a:r>
              <a:rPr lang="vi-VN" sz="1800" dirty="0"/>
              <a:t> </a:t>
            </a:r>
            <a:r>
              <a:rPr lang="vi-VN" sz="1800" dirty="0" err="1"/>
              <a:t>kết</a:t>
            </a:r>
            <a:r>
              <a:rPr lang="vi-VN" sz="1800" dirty="0"/>
              <a:t>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sz="1800" dirty="0" err="1"/>
              <a:t>ambience</a:t>
            </a:r>
            <a:r>
              <a:rPr lang="vi-VN" sz="1800" dirty="0"/>
              <a:t> (không gian): không gian bên trong </a:t>
            </a:r>
            <a:r>
              <a:rPr lang="vi-VN" sz="1800" dirty="0" err="1"/>
              <a:t>của</a:t>
            </a:r>
            <a:r>
              <a:rPr lang="vi-VN" sz="1800" dirty="0"/>
              <a:t> </a:t>
            </a:r>
            <a:r>
              <a:rPr lang="vi-VN" sz="1800" dirty="0" err="1"/>
              <a:t>nhà</a:t>
            </a:r>
            <a:r>
              <a:rPr lang="vi-VN" sz="1800" dirty="0"/>
              <a:t> </a:t>
            </a:r>
            <a:r>
              <a:rPr lang="vi-VN" sz="1800" dirty="0" err="1"/>
              <a:t>hàng</a:t>
            </a:r>
            <a:endParaRPr lang="vi-VN" sz="1800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sz="1800" dirty="0" err="1"/>
              <a:t>location</a:t>
            </a:r>
            <a:r>
              <a:rPr lang="vi-VN" sz="1800" dirty="0"/>
              <a:t> (</a:t>
            </a:r>
            <a:r>
              <a:rPr lang="vi-VN" sz="1800" dirty="0" err="1"/>
              <a:t>vị</a:t>
            </a:r>
            <a:r>
              <a:rPr lang="vi-VN" sz="1800" dirty="0"/>
              <a:t> </a:t>
            </a:r>
            <a:r>
              <a:rPr lang="vi-VN" sz="1800" dirty="0" err="1"/>
              <a:t>trí</a:t>
            </a:r>
            <a:r>
              <a:rPr lang="vi-VN" sz="1800" dirty="0"/>
              <a:t>): liên quan </a:t>
            </a:r>
            <a:r>
              <a:rPr lang="vi-VN" sz="1800" dirty="0" err="1"/>
              <a:t>vị</a:t>
            </a:r>
            <a:r>
              <a:rPr lang="vi-VN" sz="1800" dirty="0"/>
              <a:t> </a:t>
            </a:r>
            <a:r>
              <a:rPr lang="vi-VN" sz="1800" dirty="0" err="1"/>
              <a:t>trí</a:t>
            </a:r>
            <a:r>
              <a:rPr lang="vi-VN" sz="1800" dirty="0"/>
              <a:t> </a:t>
            </a:r>
            <a:r>
              <a:rPr lang="vi-VN" sz="1800" dirty="0" err="1"/>
              <a:t>nhà</a:t>
            </a:r>
            <a:r>
              <a:rPr lang="vi-VN" sz="1800" dirty="0"/>
              <a:t> </a:t>
            </a:r>
            <a:r>
              <a:rPr lang="vi-VN" sz="1800" dirty="0" err="1"/>
              <a:t>hàng</a:t>
            </a:r>
            <a:endParaRPr lang="vi-VN" sz="1800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sz="1800" dirty="0" err="1"/>
              <a:t>food</a:t>
            </a:r>
            <a:r>
              <a:rPr lang="vi-VN" sz="1800" dirty="0"/>
              <a:t> (</a:t>
            </a:r>
            <a:r>
              <a:rPr lang="vi-VN" sz="1800" dirty="0" err="1"/>
              <a:t>đồ</a:t>
            </a:r>
            <a:r>
              <a:rPr lang="vi-VN" sz="1800" dirty="0"/>
              <a:t> ăn): </a:t>
            </a:r>
            <a:r>
              <a:rPr lang="vi-VN" sz="1800" dirty="0" err="1"/>
              <a:t>đồ</a:t>
            </a:r>
            <a:r>
              <a:rPr lang="vi-VN" sz="1800" dirty="0"/>
              <a:t> ăn, </a:t>
            </a:r>
            <a:r>
              <a:rPr lang="vi-VN" sz="1800" dirty="0" err="1"/>
              <a:t>các</a:t>
            </a:r>
            <a:r>
              <a:rPr lang="vi-VN" sz="1800" dirty="0"/>
              <a:t> </a:t>
            </a:r>
            <a:r>
              <a:rPr lang="vi-VN" sz="1800" dirty="0" err="1"/>
              <a:t>món</a:t>
            </a:r>
            <a:r>
              <a:rPr lang="vi-VN" sz="1800" dirty="0"/>
              <a:t> ăn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sz="1800" dirty="0" err="1"/>
              <a:t>service</a:t>
            </a:r>
            <a:r>
              <a:rPr lang="vi-VN" sz="1800" dirty="0"/>
              <a:t> (</a:t>
            </a:r>
            <a:r>
              <a:rPr lang="vi-VN" sz="1800" dirty="0" err="1"/>
              <a:t>phục</a:t>
            </a:r>
            <a:r>
              <a:rPr lang="vi-VN" sz="1800" dirty="0"/>
              <a:t> </a:t>
            </a:r>
            <a:r>
              <a:rPr lang="vi-VN" sz="1800" dirty="0" err="1"/>
              <a:t>vụ</a:t>
            </a:r>
            <a:r>
              <a:rPr lang="vi-VN" sz="1800" dirty="0"/>
              <a:t>): </a:t>
            </a:r>
            <a:r>
              <a:rPr lang="vi-VN" sz="1800" dirty="0" err="1"/>
              <a:t>người</a:t>
            </a:r>
            <a:r>
              <a:rPr lang="vi-VN" sz="1800" dirty="0"/>
              <a:t> </a:t>
            </a:r>
            <a:r>
              <a:rPr lang="vi-VN" sz="1800" dirty="0" err="1"/>
              <a:t>phục</a:t>
            </a:r>
            <a:r>
              <a:rPr lang="vi-VN" sz="1800" dirty="0"/>
              <a:t> </a:t>
            </a:r>
            <a:r>
              <a:rPr lang="vi-VN" sz="1800" dirty="0" err="1"/>
              <a:t>vụ</a:t>
            </a:r>
            <a:r>
              <a:rPr lang="vi-VN" sz="1800" dirty="0"/>
              <a:t>, </a:t>
            </a:r>
            <a:r>
              <a:rPr lang="vi-VN" sz="1800" dirty="0" err="1"/>
              <a:t>cách</a:t>
            </a:r>
            <a:r>
              <a:rPr lang="vi-VN" sz="1800" dirty="0"/>
              <a:t> </a:t>
            </a:r>
            <a:r>
              <a:rPr lang="vi-VN" sz="1800" dirty="0" err="1"/>
              <a:t>phục</a:t>
            </a:r>
            <a:r>
              <a:rPr lang="vi-VN" sz="1800" dirty="0"/>
              <a:t> </a:t>
            </a:r>
            <a:r>
              <a:rPr lang="vi-VN" sz="1800" dirty="0" err="1"/>
              <a:t>vụ</a:t>
            </a:r>
            <a:r>
              <a:rPr lang="vi-VN" sz="1800" dirty="0"/>
              <a:t> </a:t>
            </a:r>
            <a:r>
              <a:rPr lang="vi-VN" sz="1800" dirty="0" err="1"/>
              <a:t>khách</a:t>
            </a:r>
            <a:r>
              <a:rPr lang="vi-VN" sz="1800" dirty="0"/>
              <a:t> </a:t>
            </a:r>
            <a:r>
              <a:rPr lang="vi-VN" sz="1800" dirty="0" err="1"/>
              <a:t>hàng</a:t>
            </a:r>
            <a:r>
              <a:rPr lang="vi-VN" sz="1800" dirty="0"/>
              <a:t>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sz="1800" dirty="0" err="1"/>
              <a:t>drinks</a:t>
            </a:r>
            <a:r>
              <a:rPr lang="vi-VN" sz="1800" dirty="0"/>
              <a:t> (</a:t>
            </a:r>
            <a:r>
              <a:rPr lang="vi-VN" sz="1800" dirty="0" err="1"/>
              <a:t>đồ</a:t>
            </a:r>
            <a:r>
              <a:rPr lang="vi-VN" sz="1800" dirty="0"/>
              <a:t> </a:t>
            </a:r>
            <a:r>
              <a:rPr lang="vi-VN" sz="1800" dirty="0" err="1"/>
              <a:t>uống</a:t>
            </a:r>
            <a:r>
              <a:rPr lang="vi-VN" sz="1800" dirty="0"/>
              <a:t>): </a:t>
            </a:r>
            <a:r>
              <a:rPr lang="vi-VN" sz="1800" dirty="0" err="1"/>
              <a:t>đồ</a:t>
            </a:r>
            <a:r>
              <a:rPr lang="vi-VN" sz="1800" dirty="0"/>
              <a:t> </a:t>
            </a:r>
            <a:r>
              <a:rPr lang="vi-VN" sz="1800" dirty="0" err="1"/>
              <a:t>uống</a:t>
            </a:r>
            <a:endParaRPr lang="vi-VN" sz="1800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5" y="378569"/>
            <a:ext cx="718215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sz="3200" dirty="0">
                <a:latin typeface="Maven Pro" panose="020B0604020202020204" charset="-93"/>
              </a:rPr>
              <a:t>1.3. </a:t>
            </a:r>
            <a:r>
              <a:rPr lang="vi-VN" sz="3200" dirty="0" err="1">
                <a:latin typeface="Maven Pro" panose="020B0604020202020204" charset="-93"/>
              </a:rPr>
              <a:t>Gán</a:t>
            </a:r>
            <a:r>
              <a:rPr lang="vi-VN" sz="3200" dirty="0">
                <a:latin typeface="Maven Pro" panose="020B0604020202020204" charset="-93"/>
              </a:rPr>
              <a:t> </a:t>
            </a:r>
            <a:r>
              <a:rPr lang="vi-VN" sz="3200" dirty="0" err="1">
                <a:latin typeface="Maven Pro" panose="020B0604020202020204" charset="-93"/>
              </a:rPr>
              <a:t>nhãn</a:t>
            </a:r>
            <a:r>
              <a:rPr lang="vi-VN" sz="3200" dirty="0">
                <a:latin typeface="Maven Pro" panose="020B0604020202020204" charset="-93"/>
              </a:rPr>
              <a:t> </a:t>
            </a:r>
            <a:r>
              <a:rPr lang="vi-VN" sz="3200" dirty="0" err="1">
                <a:latin typeface="Maven Pro" panose="020B0604020202020204" charset="-93"/>
              </a:rPr>
              <a:t>dữ</a:t>
            </a:r>
            <a:r>
              <a:rPr lang="vi-VN" sz="3200" dirty="0">
                <a:latin typeface="Maven Pro" panose="020B0604020202020204" charset="-93"/>
              </a:rPr>
              <a:t> </a:t>
            </a:r>
            <a:r>
              <a:rPr lang="vi-VN" sz="3200" dirty="0" err="1">
                <a:latin typeface="Maven Pro" panose="020B0604020202020204" charset="-93"/>
              </a:rPr>
              <a:t>liệu</a:t>
            </a:r>
            <a:endParaRPr sz="3200" dirty="0">
              <a:sym typeface="Maven Pr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BEDC206A-EA5F-C08E-E5C6-F67FFCDF3226}"/>
                  </a:ext>
                </a:extLst>
              </p14:cNvPr>
              <p14:cNvContentPartPr/>
              <p14:nvPr/>
            </p14:nvContentPartPr>
            <p14:xfrm>
              <a:off x="5693591" y="2128500"/>
              <a:ext cx="360" cy="36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BEDC206A-EA5F-C08E-E5C6-F67FFCDF32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84591" y="21195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6465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5624831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 err="1"/>
              <a:t>Các</a:t>
            </a:r>
            <a:r>
              <a:rPr lang="vi-VN" sz="1800" dirty="0"/>
              <a:t> </a:t>
            </a:r>
            <a:r>
              <a:rPr lang="vi-VN" sz="1800" dirty="0" err="1"/>
              <a:t>loại</a:t>
            </a:r>
            <a:r>
              <a:rPr lang="vi-VN" sz="1800" dirty="0"/>
              <a:t> </a:t>
            </a:r>
            <a:r>
              <a:rPr lang="vi-VN" sz="1800" dirty="0" err="1"/>
              <a:t>Attribute</a:t>
            </a:r>
            <a:r>
              <a:rPr lang="vi-VN" sz="1800" dirty="0"/>
              <a:t>: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sz="1800" dirty="0" err="1"/>
              <a:t>general</a:t>
            </a:r>
            <a:r>
              <a:rPr lang="vi-VN" sz="1800" dirty="0"/>
              <a:t> (</a:t>
            </a:r>
            <a:r>
              <a:rPr lang="vi-VN" sz="1800" dirty="0" err="1"/>
              <a:t>nói</a:t>
            </a:r>
            <a:r>
              <a:rPr lang="vi-VN" sz="1800" dirty="0"/>
              <a:t> chung): </a:t>
            </a:r>
            <a:r>
              <a:rPr lang="vi-VN" sz="1800" dirty="0" err="1"/>
              <a:t>thường</a:t>
            </a:r>
            <a:r>
              <a:rPr lang="vi-VN" sz="1800" dirty="0"/>
              <a:t> </a:t>
            </a:r>
            <a:r>
              <a:rPr lang="vi-VN" sz="1800" dirty="0" err="1"/>
              <a:t>dùng</a:t>
            </a:r>
            <a:r>
              <a:rPr lang="vi-VN" sz="1800" dirty="0"/>
              <a:t> </a:t>
            </a:r>
            <a:r>
              <a:rPr lang="vi-VN" sz="1800" dirty="0" err="1"/>
              <a:t>với</a:t>
            </a:r>
            <a:r>
              <a:rPr lang="vi-VN" sz="1800" dirty="0"/>
              <a:t> </a:t>
            </a:r>
            <a:r>
              <a:rPr lang="vi-VN" sz="1800" dirty="0" err="1"/>
              <a:t>restaurant</a:t>
            </a:r>
            <a:r>
              <a:rPr lang="vi-VN" sz="1800" dirty="0"/>
              <a:t>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sz="1800" dirty="0" err="1"/>
              <a:t>quality</a:t>
            </a:r>
            <a:r>
              <a:rPr lang="vi-VN" sz="1800" dirty="0"/>
              <a:t> (</a:t>
            </a:r>
            <a:r>
              <a:rPr lang="vi-VN" sz="1800" dirty="0" err="1"/>
              <a:t>chất</a:t>
            </a:r>
            <a:r>
              <a:rPr lang="vi-VN" sz="1800" dirty="0"/>
              <a:t> </a:t>
            </a:r>
            <a:r>
              <a:rPr lang="vi-VN" sz="1800" dirty="0" err="1"/>
              <a:t>lượng</a:t>
            </a:r>
            <a:r>
              <a:rPr lang="vi-VN" sz="1800" dirty="0"/>
              <a:t>): </a:t>
            </a:r>
            <a:r>
              <a:rPr lang="vi-VN" sz="1800" dirty="0" err="1"/>
              <a:t>thường</a:t>
            </a:r>
            <a:r>
              <a:rPr lang="vi-VN" sz="1800" dirty="0"/>
              <a:t> </a:t>
            </a:r>
            <a:r>
              <a:rPr lang="vi-VN" sz="1800" dirty="0" err="1"/>
              <a:t>dùng</a:t>
            </a:r>
            <a:r>
              <a:rPr lang="vi-VN" sz="1800" dirty="0"/>
              <a:t> </a:t>
            </a:r>
            <a:r>
              <a:rPr lang="vi-VN" sz="1800" dirty="0" err="1"/>
              <a:t>với</a:t>
            </a:r>
            <a:r>
              <a:rPr lang="vi-VN" sz="1800" dirty="0"/>
              <a:t> </a:t>
            </a:r>
            <a:r>
              <a:rPr lang="vi-VN" sz="1800" dirty="0" err="1"/>
              <a:t>food</a:t>
            </a:r>
            <a:r>
              <a:rPr lang="vi-VN" sz="1800" dirty="0"/>
              <a:t>, </a:t>
            </a:r>
            <a:r>
              <a:rPr lang="vi-VN" sz="1800" dirty="0" err="1"/>
              <a:t>drink</a:t>
            </a:r>
            <a:r>
              <a:rPr lang="vi-VN" sz="1800" dirty="0"/>
              <a:t>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sz="1800" dirty="0" err="1"/>
              <a:t>price</a:t>
            </a:r>
            <a:r>
              <a:rPr lang="vi-VN" sz="1800" dirty="0"/>
              <a:t> (</a:t>
            </a:r>
            <a:r>
              <a:rPr lang="vi-VN" sz="1800" dirty="0" err="1"/>
              <a:t>giá</a:t>
            </a:r>
            <a:r>
              <a:rPr lang="vi-VN" sz="1800" dirty="0"/>
              <a:t> </a:t>
            </a:r>
            <a:r>
              <a:rPr lang="vi-VN" sz="1800" dirty="0" err="1"/>
              <a:t>cả</a:t>
            </a:r>
            <a:r>
              <a:rPr lang="vi-VN" sz="1800" dirty="0"/>
              <a:t>): </a:t>
            </a:r>
            <a:r>
              <a:rPr lang="vi-VN" sz="1800" dirty="0" err="1"/>
              <a:t>giá</a:t>
            </a:r>
            <a:r>
              <a:rPr lang="vi-VN" sz="1800" dirty="0"/>
              <a:t> </a:t>
            </a:r>
            <a:r>
              <a:rPr lang="vi-VN" sz="1800" dirty="0" err="1"/>
              <a:t>của</a:t>
            </a:r>
            <a:r>
              <a:rPr lang="vi-VN" sz="1800" dirty="0"/>
              <a:t> </a:t>
            </a:r>
            <a:r>
              <a:rPr lang="vi-VN" sz="1800" dirty="0" err="1"/>
              <a:t>restaurant</a:t>
            </a:r>
            <a:r>
              <a:rPr lang="vi-VN" sz="1800" dirty="0"/>
              <a:t>, </a:t>
            </a:r>
            <a:r>
              <a:rPr lang="vi-VN" sz="1800" dirty="0" err="1"/>
              <a:t>hoặc</a:t>
            </a:r>
            <a:r>
              <a:rPr lang="vi-VN" sz="1800" dirty="0"/>
              <a:t> </a:t>
            </a:r>
            <a:r>
              <a:rPr lang="vi-VN" sz="1800" dirty="0" err="1"/>
              <a:t>của</a:t>
            </a:r>
            <a:r>
              <a:rPr lang="vi-VN" sz="1800" dirty="0"/>
              <a:t> </a:t>
            </a:r>
            <a:r>
              <a:rPr lang="vi-VN" sz="1800" dirty="0" err="1"/>
              <a:t>food</a:t>
            </a:r>
            <a:r>
              <a:rPr lang="vi-VN" sz="1800" dirty="0"/>
              <a:t>, </a:t>
            </a:r>
            <a:r>
              <a:rPr lang="vi-VN" sz="1800" dirty="0" err="1"/>
              <a:t>drink</a:t>
            </a:r>
            <a:r>
              <a:rPr lang="vi-VN" sz="1800" dirty="0"/>
              <a:t>, </a:t>
            </a:r>
            <a:r>
              <a:rPr lang="vi-VN" sz="1800" dirty="0" err="1"/>
              <a:t>service</a:t>
            </a:r>
            <a:r>
              <a:rPr lang="vi-VN" sz="1800" dirty="0"/>
              <a:t>,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sz="1800" dirty="0" err="1"/>
              <a:t>style_option</a:t>
            </a:r>
            <a:r>
              <a:rPr lang="vi-VN" sz="1800" dirty="0"/>
              <a:t> (</a:t>
            </a:r>
            <a:r>
              <a:rPr lang="vi-VN" sz="1800" dirty="0" err="1"/>
              <a:t>kiểu,tùy</a:t>
            </a:r>
            <a:r>
              <a:rPr lang="vi-VN" sz="1800" dirty="0"/>
              <a:t> </a:t>
            </a:r>
            <a:r>
              <a:rPr lang="vi-VN" sz="1800" dirty="0" err="1"/>
              <a:t>chọn</a:t>
            </a:r>
            <a:r>
              <a:rPr lang="vi-VN" sz="1800" dirty="0"/>
              <a:t>):</a:t>
            </a:r>
            <a:r>
              <a:rPr lang="vi-VN" sz="1800" dirty="0" err="1"/>
              <a:t>dùng</a:t>
            </a:r>
            <a:r>
              <a:rPr lang="vi-VN" sz="1800" dirty="0"/>
              <a:t> cho </a:t>
            </a:r>
            <a:r>
              <a:rPr lang="vi-VN" sz="1800" dirty="0" err="1"/>
              <a:t>cách</a:t>
            </a:r>
            <a:r>
              <a:rPr lang="vi-VN" sz="1800" dirty="0"/>
              <a:t> </a:t>
            </a:r>
            <a:r>
              <a:rPr lang="vi-VN" sz="1800" dirty="0" err="1"/>
              <a:t>trình</a:t>
            </a:r>
            <a:r>
              <a:rPr lang="vi-VN" sz="1800" dirty="0"/>
              <a:t> </a:t>
            </a:r>
            <a:r>
              <a:rPr lang="vi-VN" sz="1800" dirty="0" err="1"/>
              <a:t>bày</a:t>
            </a:r>
            <a:r>
              <a:rPr lang="vi-VN" sz="1800" dirty="0"/>
              <a:t>, </a:t>
            </a:r>
            <a:r>
              <a:rPr lang="vi-VN" sz="1800" dirty="0" err="1"/>
              <a:t>lựa</a:t>
            </a:r>
            <a:r>
              <a:rPr lang="vi-VN" sz="1800" dirty="0"/>
              <a:t> </a:t>
            </a:r>
            <a:r>
              <a:rPr lang="vi-VN" sz="1800" dirty="0" err="1"/>
              <a:t>chọn</a:t>
            </a:r>
            <a:r>
              <a:rPr lang="vi-VN" sz="1800" dirty="0"/>
              <a:t> trong </a:t>
            </a:r>
            <a:r>
              <a:rPr lang="vi-VN" sz="1800" dirty="0" err="1"/>
              <a:t>thực</a:t>
            </a:r>
            <a:r>
              <a:rPr lang="vi-VN" sz="1800" dirty="0"/>
              <a:t> đơn </a:t>
            </a:r>
            <a:r>
              <a:rPr lang="vi-VN" sz="1800" dirty="0" err="1"/>
              <a:t>có</a:t>
            </a:r>
            <a:r>
              <a:rPr lang="vi-VN" sz="1800" dirty="0"/>
              <a:t> phong </a:t>
            </a:r>
            <a:r>
              <a:rPr lang="vi-VN" sz="1800" dirty="0" err="1"/>
              <a:t>phú</a:t>
            </a:r>
            <a:r>
              <a:rPr lang="vi-VN" sz="1800" dirty="0"/>
              <a:t> không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sz="1800" dirty="0" err="1"/>
              <a:t>miscellaneous</a:t>
            </a:r>
            <a:r>
              <a:rPr lang="vi-VN" sz="1800" dirty="0"/>
              <a:t> (</a:t>
            </a:r>
            <a:r>
              <a:rPr lang="vi-VN" sz="1800" dirty="0" err="1"/>
              <a:t>thuộc</a:t>
            </a:r>
            <a:r>
              <a:rPr lang="vi-VN" sz="1800" dirty="0"/>
              <a:t> </a:t>
            </a:r>
            <a:r>
              <a:rPr lang="vi-VN" sz="1800" dirty="0" err="1"/>
              <a:t>tính</a:t>
            </a:r>
            <a:r>
              <a:rPr lang="vi-VN" sz="1800" dirty="0"/>
              <a:t> </a:t>
            </a:r>
            <a:r>
              <a:rPr lang="vi-VN" sz="1800" dirty="0" err="1"/>
              <a:t>khác</a:t>
            </a:r>
            <a:r>
              <a:rPr lang="vi-VN" sz="1800" dirty="0"/>
              <a:t>): không </a:t>
            </a:r>
            <a:r>
              <a:rPr lang="vi-VN" sz="1800" dirty="0" err="1"/>
              <a:t>thuộc</a:t>
            </a:r>
            <a:r>
              <a:rPr lang="vi-VN" sz="1800" dirty="0"/>
              <a:t> 4 </a:t>
            </a:r>
            <a:r>
              <a:rPr lang="vi-VN" sz="1800" dirty="0" err="1"/>
              <a:t>cái</a:t>
            </a:r>
            <a:r>
              <a:rPr lang="vi-VN" sz="1800" dirty="0"/>
              <a:t> trên 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5" y="378569"/>
            <a:ext cx="718215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sz="3200" dirty="0">
                <a:latin typeface="Maven Pro" panose="020B0604020202020204" charset="-93"/>
              </a:rPr>
              <a:t>1.3. </a:t>
            </a:r>
            <a:r>
              <a:rPr lang="vi-VN" sz="3200" dirty="0" err="1">
                <a:latin typeface="Maven Pro" panose="020B0604020202020204" charset="-93"/>
              </a:rPr>
              <a:t>Gán</a:t>
            </a:r>
            <a:r>
              <a:rPr lang="vi-VN" sz="3200" dirty="0">
                <a:latin typeface="Maven Pro" panose="020B0604020202020204" charset="-93"/>
              </a:rPr>
              <a:t> </a:t>
            </a:r>
            <a:r>
              <a:rPr lang="vi-VN" sz="3200" dirty="0" err="1">
                <a:latin typeface="Maven Pro" panose="020B0604020202020204" charset="-93"/>
              </a:rPr>
              <a:t>nhãn</a:t>
            </a:r>
            <a:r>
              <a:rPr lang="vi-VN" sz="3200" dirty="0">
                <a:latin typeface="Maven Pro" panose="020B0604020202020204" charset="-93"/>
              </a:rPr>
              <a:t> </a:t>
            </a:r>
            <a:r>
              <a:rPr lang="vi-VN" sz="3200" dirty="0" err="1">
                <a:latin typeface="Maven Pro" panose="020B0604020202020204" charset="-93"/>
              </a:rPr>
              <a:t>dữ</a:t>
            </a:r>
            <a:r>
              <a:rPr lang="vi-VN" sz="3200" dirty="0">
                <a:latin typeface="Maven Pro" panose="020B0604020202020204" charset="-93"/>
              </a:rPr>
              <a:t> </a:t>
            </a:r>
            <a:r>
              <a:rPr lang="vi-VN" sz="3200" dirty="0" err="1">
                <a:latin typeface="Maven Pro" panose="020B0604020202020204" charset="-93"/>
              </a:rPr>
              <a:t>liệu</a:t>
            </a:r>
            <a:endParaRPr sz="3200" dirty="0">
              <a:sym typeface="Maven Pr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BEDC206A-EA5F-C08E-E5C6-F67FFCDF3226}"/>
                  </a:ext>
                </a:extLst>
              </p14:cNvPr>
              <p14:cNvContentPartPr/>
              <p14:nvPr/>
            </p14:nvContentPartPr>
            <p14:xfrm>
              <a:off x="5693591" y="2128500"/>
              <a:ext cx="360" cy="36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BEDC206A-EA5F-C08E-E5C6-F67FFCDF32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84591" y="21195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98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>
                <a:latin typeface="Maven Pro" panose="020B0604020202020204" charset="-93"/>
              </a:rPr>
              <a:t>1.3. </a:t>
            </a:r>
            <a:r>
              <a:rPr lang="vi-VN" sz="3200" dirty="0" err="1">
                <a:latin typeface="Maven Pro" panose="020B0604020202020204" charset="-93"/>
              </a:rPr>
              <a:t>Gán</a:t>
            </a:r>
            <a:r>
              <a:rPr lang="vi-VN" sz="3200" dirty="0">
                <a:latin typeface="Maven Pro" panose="020B0604020202020204" charset="-93"/>
              </a:rPr>
              <a:t> </a:t>
            </a:r>
            <a:r>
              <a:rPr lang="vi-VN" sz="3200" dirty="0" err="1">
                <a:latin typeface="Maven Pro" panose="020B0604020202020204" charset="-93"/>
              </a:rPr>
              <a:t>nhãn</a:t>
            </a:r>
            <a:r>
              <a:rPr lang="vi-VN" sz="3200" dirty="0">
                <a:latin typeface="Maven Pro" panose="020B0604020202020204" charset="-93"/>
              </a:rPr>
              <a:t> </a:t>
            </a:r>
            <a:r>
              <a:rPr lang="vi-VN" sz="3200" dirty="0" err="1">
                <a:latin typeface="Maven Pro" panose="020B0604020202020204" charset="-93"/>
              </a:rPr>
              <a:t>dữ</a:t>
            </a:r>
            <a:r>
              <a:rPr lang="vi-VN" sz="3200" dirty="0">
                <a:latin typeface="Maven Pro" panose="020B0604020202020204" charset="-93"/>
              </a:rPr>
              <a:t> </a:t>
            </a:r>
            <a:r>
              <a:rPr lang="vi-VN" sz="3200" dirty="0" err="1">
                <a:latin typeface="Maven Pro" panose="020B0604020202020204" charset="-93"/>
              </a:rPr>
              <a:t>liệu</a:t>
            </a:r>
            <a:endParaRPr sz="3000" dirty="0"/>
          </a:p>
        </p:txBody>
      </p:sp>
      <p:graphicFrame>
        <p:nvGraphicFramePr>
          <p:cNvPr id="19" name="Bảng 19">
            <a:extLst>
              <a:ext uri="{FF2B5EF4-FFF2-40B4-BE49-F238E27FC236}">
                <a16:creationId xmlns:a16="http://schemas.microsoft.com/office/drawing/2014/main" id="{EA507E9C-F3E6-F62D-7A00-D863A070F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561061"/>
              </p:ext>
            </p:extLst>
          </p:nvPr>
        </p:nvGraphicFramePr>
        <p:xfrm>
          <a:off x="1210911" y="1059259"/>
          <a:ext cx="6722178" cy="3024983"/>
        </p:xfrm>
        <a:graphic>
          <a:graphicData uri="http://schemas.openxmlformats.org/drawingml/2006/table">
            <a:tbl>
              <a:tblPr firstRow="1" bandRow="1">
                <a:tableStyleId>{73C96D65-CD00-490A-AF16-4B1E1866DF27}</a:tableStyleId>
              </a:tblPr>
              <a:tblGrid>
                <a:gridCol w="1120363">
                  <a:extLst>
                    <a:ext uri="{9D8B030D-6E8A-4147-A177-3AD203B41FA5}">
                      <a16:colId xmlns:a16="http://schemas.microsoft.com/office/drawing/2014/main" val="3064853773"/>
                    </a:ext>
                  </a:extLst>
                </a:gridCol>
                <a:gridCol w="1120363">
                  <a:extLst>
                    <a:ext uri="{9D8B030D-6E8A-4147-A177-3AD203B41FA5}">
                      <a16:colId xmlns:a16="http://schemas.microsoft.com/office/drawing/2014/main" val="2095053352"/>
                    </a:ext>
                  </a:extLst>
                </a:gridCol>
                <a:gridCol w="1120363">
                  <a:extLst>
                    <a:ext uri="{9D8B030D-6E8A-4147-A177-3AD203B41FA5}">
                      <a16:colId xmlns:a16="http://schemas.microsoft.com/office/drawing/2014/main" val="3200340560"/>
                    </a:ext>
                  </a:extLst>
                </a:gridCol>
                <a:gridCol w="1120363">
                  <a:extLst>
                    <a:ext uri="{9D8B030D-6E8A-4147-A177-3AD203B41FA5}">
                      <a16:colId xmlns:a16="http://schemas.microsoft.com/office/drawing/2014/main" val="3944273220"/>
                    </a:ext>
                  </a:extLst>
                </a:gridCol>
                <a:gridCol w="1120363">
                  <a:extLst>
                    <a:ext uri="{9D8B030D-6E8A-4147-A177-3AD203B41FA5}">
                      <a16:colId xmlns:a16="http://schemas.microsoft.com/office/drawing/2014/main" val="3069948926"/>
                    </a:ext>
                  </a:extLst>
                </a:gridCol>
                <a:gridCol w="1120363">
                  <a:extLst>
                    <a:ext uri="{9D8B030D-6E8A-4147-A177-3AD203B41FA5}">
                      <a16:colId xmlns:a16="http://schemas.microsoft.com/office/drawing/2014/main" val="3209317636"/>
                    </a:ext>
                  </a:extLst>
                </a:gridCol>
              </a:tblGrid>
              <a:tr h="571385">
                <a:tc>
                  <a:txBody>
                    <a:bodyPr/>
                    <a:lstStyle/>
                    <a:p>
                      <a:endParaRPr lang="vi-VN" sz="1500" dirty="0"/>
                    </a:p>
                  </a:txBody>
                  <a:tcPr marL="100833" marR="100833" marT="50416" marB="50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500" dirty="0" err="1"/>
                        <a:t>general</a:t>
                      </a:r>
                      <a:endParaRPr lang="vi-VN" sz="1500" dirty="0"/>
                    </a:p>
                  </a:txBody>
                  <a:tcPr marL="100833" marR="100833" marT="50416" marB="50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500" dirty="0" err="1"/>
                        <a:t>price</a:t>
                      </a:r>
                      <a:endParaRPr lang="vi-VN" sz="1500" dirty="0"/>
                    </a:p>
                  </a:txBody>
                  <a:tcPr marL="100833" marR="100833" marT="50416" marB="50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500" dirty="0" err="1"/>
                        <a:t>quality</a:t>
                      </a:r>
                      <a:endParaRPr lang="vi-VN" sz="1500" dirty="0"/>
                    </a:p>
                  </a:txBody>
                  <a:tcPr marL="100833" marR="100833" marT="50416" marB="50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500" dirty="0" err="1"/>
                        <a:t>style_option</a:t>
                      </a:r>
                      <a:endParaRPr lang="vi-VN" sz="1500" dirty="0"/>
                    </a:p>
                  </a:txBody>
                  <a:tcPr marL="100833" marR="100833" marT="50416" marB="50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500" dirty="0" err="1"/>
                        <a:t>miscellaneous</a:t>
                      </a:r>
                      <a:endParaRPr lang="vi-VN" sz="1500" dirty="0"/>
                    </a:p>
                  </a:txBody>
                  <a:tcPr marL="100833" marR="100833" marT="50416" marB="50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117120"/>
                  </a:ext>
                </a:extLst>
              </a:tr>
              <a:tr h="408933">
                <a:tc>
                  <a:txBody>
                    <a:bodyPr/>
                    <a:lstStyle/>
                    <a:p>
                      <a:r>
                        <a:rPr lang="vi-VN" sz="1500" dirty="0" err="1"/>
                        <a:t>restaurant</a:t>
                      </a:r>
                      <a:endParaRPr lang="vi-VN" sz="1500" dirty="0"/>
                    </a:p>
                  </a:txBody>
                  <a:tcPr marL="100833" marR="100833" marT="50416" marB="50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500" dirty="0"/>
                    </a:p>
                  </a:txBody>
                  <a:tcPr marL="100833" marR="100833" marT="50416" marB="50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500" dirty="0"/>
                    </a:p>
                  </a:txBody>
                  <a:tcPr marL="100833" marR="100833" marT="50416" marB="50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500"/>
                    </a:p>
                  </a:txBody>
                  <a:tcPr marL="100833" marR="100833" marT="50416" marB="50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500" dirty="0"/>
                    </a:p>
                  </a:txBody>
                  <a:tcPr marL="100833" marR="100833" marT="50416" marB="50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500" dirty="0"/>
                    </a:p>
                  </a:txBody>
                  <a:tcPr marL="100833" marR="100833" marT="50416" marB="50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702899"/>
                  </a:ext>
                </a:extLst>
              </a:tr>
              <a:tr h="408933">
                <a:tc>
                  <a:txBody>
                    <a:bodyPr/>
                    <a:lstStyle/>
                    <a:p>
                      <a:r>
                        <a:rPr lang="vi-VN" sz="1500" dirty="0" err="1"/>
                        <a:t>food</a:t>
                      </a:r>
                      <a:endParaRPr lang="vi-VN" sz="1500" dirty="0"/>
                    </a:p>
                  </a:txBody>
                  <a:tcPr marL="100833" marR="100833" marT="50416" marB="50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500" dirty="0"/>
                    </a:p>
                  </a:txBody>
                  <a:tcPr marL="100833" marR="100833" marT="50416" marB="50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500" dirty="0"/>
                    </a:p>
                  </a:txBody>
                  <a:tcPr marL="100833" marR="100833" marT="50416" marB="50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500"/>
                    </a:p>
                  </a:txBody>
                  <a:tcPr marL="100833" marR="100833" marT="50416" marB="50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500" dirty="0"/>
                    </a:p>
                  </a:txBody>
                  <a:tcPr marL="100833" marR="100833" marT="50416" marB="50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500" dirty="0"/>
                    </a:p>
                  </a:txBody>
                  <a:tcPr marL="100833" marR="100833" marT="50416" marB="50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17258"/>
                  </a:ext>
                </a:extLst>
              </a:tr>
              <a:tr h="408933">
                <a:tc>
                  <a:txBody>
                    <a:bodyPr/>
                    <a:lstStyle/>
                    <a:p>
                      <a:r>
                        <a:rPr lang="vi-VN" sz="1500" dirty="0" err="1"/>
                        <a:t>drinks</a:t>
                      </a:r>
                      <a:endParaRPr lang="vi-VN" sz="1500" dirty="0"/>
                    </a:p>
                  </a:txBody>
                  <a:tcPr marL="100833" marR="100833" marT="50416" marB="50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500" dirty="0"/>
                    </a:p>
                  </a:txBody>
                  <a:tcPr marL="100833" marR="100833" marT="50416" marB="50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500" dirty="0"/>
                    </a:p>
                  </a:txBody>
                  <a:tcPr marL="100833" marR="100833" marT="50416" marB="50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500" dirty="0"/>
                    </a:p>
                  </a:txBody>
                  <a:tcPr marL="100833" marR="100833" marT="50416" marB="50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500" dirty="0"/>
                    </a:p>
                  </a:txBody>
                  <a:tcPr marL="100833" marR="100833" marT="50416" marB="50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500" dirty="0"/>
                    </a:p>
                  </a:txBody>
                  <a:tcPr marL="100833" marR="100833" marT="50416" marB="50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893172"/>
                  </a:ext>
                </a:extLst>
              </a:tr>
              <a:tr h="408933">
                <a:tc>
                  <a:txBody>
                    <a:bodyPr/>
                    <a:lstStyle/>
                    <a:p>
                      <a:r>
                        <a:rPr lang="vi-VN" sz="1500" dirty="0" err="1"/>
                        <a:t>ambience</a:t>
                      </a:r>
                      <a:endParaRPr lang="vi-VN" sz="1500" dirty="0"/>
                    </a:p>
                  </a:txBody>
                  <a:tcPr marL="100833" marR="100833" marT="50416" marB="50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500" dirty="0"/>
                    </a:p>
                  </a:txBody>
                  <a:tcPr marL="100833" marR="100833" marT="50416" marB="50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500" dirty="0"/>
                    </a:p>
                  </a:txBody>
                  <a:tcPr marL="100833" marR="100833" marT="50416" marB="50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500"/>
                    </a:p>
                  </a:txBody>
                  <a:tcPr marL="100833" marR="100833" marT="50416" marB="50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500" dirty="0"/>
                    </a:p>
                  </a:txBody>
                  <a:tcPr marL="100833" marR="100833" marT="50416" marB="50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500" dirty="0"/>
                    </a:p>
                  </a:txBody>
                  <a:tcPr marL="100833" marR="100833" marT="50416" marB="50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648902"/>
                  </a:ext>
                </a:extLst>
              </a:tr>
              <a:tr h="408933">
                <a:tc>
                  <a:txBody>
                    <a:bodyPr/>
                    <a:lstStyle/>
                    <a:p>
                      <a:r>
                        <a:rPr lang="vi-VN" sz="1500" dirty="0" err="1"/>
                        <a:t>service</a:t>
                      </a:r>
                      <a:endParaRPr lang="vi-VN" sz="1500" dirty="0"/>
                    </a:p>
                  </a:txBody>
                  <a:tcPr marL="100833" marR="100833" marT="50416" marB="50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500"/>
                    </a:p>
                  </a:txBody>
                  <a:tcPr marL="100833" marR="100833" marT="50416" marB="50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500"/>
                    </a:p>
                  </a:txBody>
                  <a:tcPr marL="100833" marR="100833" marT="50416" marB="50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500" dirty="0"/>
                    </a:p>
                  </a:txBody>
                  <a:tcPr marL="100833" marR="100833" marT="50416" marB="50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500" dirty="0"/>
                    </a:p>
                  </a:txBody>
                  <a:tcPr marL="100833" marR="100833" marT="50416" marB="50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500" dirty="0"/>
                    </a:p>
                  </a:txBody>
                  <a:tcPr marL="100833" marR="100833" marT="50416" marB="50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046091"/>
                  </a:ext>
                </a:extLst>
              </a:tr>
              <a:tr h="408933">
                <a:tc>
                  <a:txBody>
                    <a:bodyPr/>
                    <a:lstStyle/>
                    <a:p>
                      <a:r>
                        <a:rPr lang="vi-VN" sz="1500" dirty="0" err="1"/>
                        <a:t>location</a:t>
                      </a:r>
                      <a:endParaRPr lang="vi-VN" sz="1500" dirty="0"/>
                    </a:p>
                  </a:txBody>
                  <a:tcPr marL="100833" marR="100833" marT="50416" marB="50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500" dirty="0"/>
                    </a:p>
                  </a:txBody>
                  <a:tcPr marL="100833" marR="100833" marT="50416" marB="50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500" dirty="0"/>
                    </a:p>
                  </a:txBody>
                  <a:tcPr marL="100833" marR="100833" marT="50416" marB="50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500" dirty="0"/>
                    </a:p>
                  </a:txBody>
                  <a:tcPr marL="100833" marR="100833" marT="50416" marB="50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500" dirty="0"/>
                    </a:p>
                  </a:txBody>
                  <a:tcPr marL="100833" marR="100833" marT="50416" marB="50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500" dirty="0"/>
                    </a:p>
                  </a:txBody>
                  <a:tcPr marL="100833" marR="100833" marT="50416" marB="50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409457"/>
                  </a:ext>
                </a:extLst>
              </a:tr>
            </a:tbl>
          </a:graphicData>
        </a:graphic>
      </p:graphicFrame>
      <p:grpSp>
        <p:nvGrpSpPr>
          <p:cNvPr id="76" name="Google Shape;2246;p42">
            <a:extLst>
              <a:ext uri="{FF2B5EF4-FFF2-40B4-BE49-F238E27FC236}">
                <a16:creationId xmlns:a16="http://schemas.microsoft.com/office/drawing/2014/main" id="{A0CA8626-DA5B-E47B-0D81-D16EE04FA684}"/>
              </a:ext>
            </a:extLst>
          </p:cNvPr>
          <p:cNvGrpSpPr/>
          <p:nvPr/>
        </p:nvGrpSpPr>
        <p:grpSpPr>
          <a:xfrm>
            <a:off x="2767303" y="2157413"/>
            <a:ext cx="202574" cy="202526"/>
            <a:chOff x="2081650" y="4993750"/>
            <a:chExt cx="483125" cy="483125"/>
          </a:xfrm>
        </p:grpSpPr>
        <p:sp>
          <p:nvSpPr>
            <p:cNvPr id="77" name="Google Shape;2247;p42">
              <a:extLst>
                <a:ext uri="{FF2B5EF4-FFF2-40B4-BE49-F238E27FC236}">
                  <a16:creationId xmlns:a16="http://schemas.microsoft.com/office/drawing/2014/main" id="{B45F5C05-3ACD-469C-1357-CA4B90D6F4DE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" name="Google Shape;2248;p42">
              <a:extLst>
                <a:ext uri="{FF2B5EF4-FFF2-40B4-BE49-F238E27FC236}">
                  <a16:creationId xmlns:a16="http://schemas.microsoft.com/office/drawing/2014/main" id="{793E84B2-82DB-FDC8-E1D0-D4A3CD033BFD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9" name="Google Shape;2294;p42">
            <a:extLst>
              <a:ext uri="{FF2B5EF4-FFF2-40B4-BE49-F238E27FC236}">
                <a16:creationId xmlns:a16="http://schemas.microsoft.com/office/drawing/2014/main" id="{39102FDE-E729-1154-BDE7-F64A8C0695D4}"/>
              </a:ext>
            </a:extLst>
          </p:cNvPr>
          <p:cNvGrpSpPr/>
          <p:nvPr/>
        </p:nvGrpSpPr>
        <p:grpSpPr>
          <a:xfrm>
            <a:off x="2767717" y="1714242"/>
            <a:ext cx="202574" cy="202526"/>
            <a:chOff x="1487200" y="4993750"/>
            <a:chExt cx="483125" cy="483125"/>
          </a:xfrm>
        </p:grpSpPr>
        <p:sp>
          <p:nvSpPr>
            <p:cNvPr id="80" name="Google Shape;2295;p42">
              <a:extLst>
                <a:ext uri="{FF2B5EF4-FFF2-40B4-BE49-F238E27FC236}">
                  <a16:creationId xmlns:a16="http://schemas.microsoft.com/office/drawing/2014/main" id="{BD3BE329-16B3-BB3D-C255-DDE86D20720E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" name="Google Shape;2296;p42">
              <a:extLst>
                <a:ext uri="{FF2B5EF4-FFF2-40B4-BE49-F238E27FC236}">
                  <a16:creationId xmlns:a16="http://schemas.microsoft.com/office/drawing/2014/main" id="{A9511580-53F3-A051-F112-AB9486F7181B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2" name="Google Shape;2294;p42">
            <a:extLst>
              <a:ext uri="{FF2B5EF4-FFF2-40B4-BE49-F238E27FC236}">
                <a16:creationId xmlns:a16="http://schemas.microsoft.com/office/drawing/2014/main" id="{0A39254A-133C-32AE-813E-963095A3AF35}"/>
              </a:ext>
            </a:extLst>
          </p:cNvPr>
          <p:cNvGrpSpPr/>
          <p:nvPr/>
        </p:nvGrpSpPr>
        <p:grpSpPr>
          <a:xfrm>
            <a:off x="3911991" y="1714242"/>
            <a:ext cx="202574" cy="202526"/>
            <a:chOff x="1487200" y="4993750"/>
            <a:chExt cx="483125" cy="483125"/>
          </a:xfrm>
        </p:grpSpPr>
        <p:sp>
          <p:nvSpPr>
            <p:cNvPr id="83" name="Google Shape;2295;p42">
              <a:extLst>
                <a:ext uri="{FF2B5EF4-FFF2-40B4-BE49-F238E27FC236}">
                  <a16:creationId xmlns:a16="http://schemas.microsoft.com/office/drawing/2014/main" id="{BC1CFEDA-8EF6-1C55-3EA1-5DEC9C80819F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" name="Google Shape;2296;p42">
              <a:extLst>
                <a:ext uri="{FF2B5EF4-FFF2-40B4-BE49-F238E27FC236}">
                  <a16:creationId xmlns:a16="http://schemas.microsoft.com/office/drawing/2014/main" id="{4968047A-D00F-03A5-0BA7-70B869BC8F7C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5" name="Google Shape;2246;p42">
            <a:extLst>
              <a:ext uri="{FF2B5EF4-FFF2-40B4-BE49-F238E27FC236}">
                <a16:creationId xmlns:a16="http://schemas.microsoft.com/office/drawing/2014/main" id="{D591DAC5-29B3-E905-C527-44D73803B9B5}"/>
              </a:ext>
            </a:extLst>
          </p:cNvPr>
          <p:cNvGrpSpPr/>
          <p:nvPr/>
        </p:nvGrpSpPr>
        <p:grpSpPr>
          <a:xfrm>
            <a:off x="5029436" y="1714242"/>
            <a:ext cx="202574" cy="202526"/>
            <a:chOff x="2081650" y="4993750"/>
            <a:chExt cx="483125" cy="483125"/>
          </a:xfrm>
        </p:grpSpPr>
        <p:sp>
          <p:nvSpPr>
            <p:cNvPr id="86" name="Google Shape;2247;p42">
              <a:extLst>
                <a:ext uri="{FF2B5EF4-FFF2-40B4-BE49-F238E27FC236}">
                  <a16:creationId xmlns:a16="http://schemas.microsoft.com/office/drawing/2014/main" id="{7471BC50-D8AE-4140-ED5D-729660BF4FC2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" name="Google Shape;2248;p42">
              <a:extLst>
                <a:ext uri="{FF2B5EF4-FFF2-40B4-BE49-F238E27FC236}">
                  <a16:creationId xmlns:a16="http://schemas.microsoft.com/office/drawing/2014/main" id="{128F235D-75C0-DAA1-B70C-EFC262684638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8" name="Google Shape;2246;p42">
            <a:extLst>
              <a:ext uri="{FF2B5EF4-FFF2-40B4-BE49-F238E27FC236}">
                <a16:creationId xmlns:a16="http://schemas.microsoft.com/office/drawing/2014/main" id="{1DB307D4-B7C6-6BA6-5CFA-C06AF56B453E}"/>
              </a:ext>
            </a:extLst>
          </p:cNvPr>
          <p:cNvGrpSpPr/>
          <p:nvPr/>
        </p:nvGrpSpPr>
        <p:grpSpPr>
          <a:xfrm>
            <a:off x="6165292" y="1714242"/>
            <a:ext cx="202574" cy="202526"/>
            <a:chOff x="2081650" y="4993750"/>
            <a:chExt cx="483125" cy="483125"/>
          </a:xfrm>
        </p:grpSpPr>
        <p:sp>
          <p:nvSpPr>
            <p:cNvPr id="89" name="Google Shape;2247;p42">
              <a:extLst>
                <a:ext uri="{FF2B5EF4-FFF2-40B4-BE49-F238E27FC236}">
                  <a16:creationId xmlns:a16="http://schemas.microsoft.com/office/drawing/2014/main" id="{E900CC3E-873B-641F-7413-916ED2C8559B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" name="Google Shape;2248;p42">
              <a:extLst>
                <a:ext uri="{FF2B5EF4-FFF2-40B4-BE49-F238E27FC236}">
                  <a16:creationId xmlns:a16="http://schemas.microsoft.com/office/drawing/2014/main" id="{689B5A52-3D23-22EA-5497-0FCC465CA172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1" name="Google Shape;2294;p42">
            <a:extLst>
              <a:ext uri="{FF2B5EF4-FFF2-40B4-BE49-F238E27FC236}">
                <a16:creationId xmlns:a16="http://schemas.microsoft.com/office/drawing/2014/main" id="{709841B6-6437-13AC-0E80-03AE0B82D239}"/>
              </a:ext>
            </a:extLst>
          </p:cNvPr>
          <p:cNvGrpSpPr/>
          <p:nvPr/>
        </p:nvGrpSpPr>
        <p:grpSpPr>
          <a:xfrm>
            <a:off x="7291155" y="1714242"/>
            <a:ext cx="202574" cy="202526"/>
            <a:chOff x="1487200" y="4993750"/>
            <a:chExt cx="483125" cy="483125"/>
          </a:xfrm>
        </p:grpSpPr>
        <p:sp>
          <p:nvSpPr>
            <p:cNvPr id="92" name="Google Shape;2295;p42">
              <a:extLst>
                <a:ext uri="{FF2B5EF4-FFF2-40B4-BE49-F238E27FC236}">
                  <a16:creationId xmlns:a16="http://schemas.microsoft.com/office/drawing/2014/main" id="{F367D39F-C917-2E60-1CB0-75B52104012A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3" name="Google Shape;2296;p42">
              <a:extLst>
                <a:ext uri="{FF2B5EF4-FFF2-40B4-BE49-F238E27FC236}">
                  <a16:creationId xmlns:a16="http://schemas.microsoft.com/office/drawing/2014/main" id="{C5A92A50-2A50-F7C8-C50A-2D0D6BC0E847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4" name="Google Shape;2246;p42">
            <a:extLst>
              <a:ext uri="{FF2B5EF4-FFF2-40B4-BE49-F238E27FC236}">
                <a16:creationId xmlns:a16="http://schemas.microsoft.com/office/drawing/2014/main" id="{421FB15E-0503-4A59-B2DA-B5E35037EF40}"/>
              </a:ext>
            </a:extLst>
          </p:cNvPr>
          <p:cNvGrpSpPr/>
          <p:nvPr/>
        </p:nvGrpSpPr>
        <p:grpSpPr>
          <a:xfrm>
            <a:off x="2767303" y="2571750"/>
            <a:ext cx="202574" cy="202526"/>
            <a:chOff x="2081650" y="4993750"/>
            <a:chExt cx="483125" cy="483125"/>
          </a:xfrm>
        </p:grpSpPr>
        <p:sp>
          <p:nvSpPr>
            <p:cNvPr id="95" name="Google Shape;2247;p42">
              <a:extLst>
                <a:ext uri="{FF2B5EF4-FFF2-40B4-BE49-F238E27FC236}">
                  <a16:creationId xmlns:a16="http://schemas.microsoft.com/office/drawing/2014/main" id="{2B8402D0-FDB1-C908-6AFA-5102AABBE105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" name="Google Shape;2248;p42">
              <a:extLst>
                <a:ext uri="{FF2B5EF4-FFF2-40B4-BE49-F238E27FC236}">
                  <a16:creationId xmlns:a16="http://schemas.microsoft.com/office/drawing/2014/main" id="{867246FC-BFF7-25F9-6212-607932E4F978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7" name="Google Shape;2294;p42">
            <a:extLst>
              <a:ext uri="{FF2B5EF4-FFF2-40B4-BE49-F238E27FC236}">
                <a16:creationId xmlns:a16="http://schemas.microsoft.com/office/drawing/2014/main" id="{A385F523-BFF3-FFB1-D3CA-5695A185D985}"/>
              </a:ext>
            </a:extLst>
          </p:cNvPr>
          <p:cNvGrpSpPr/>
          <p:nvPr/>
        </p:nvGrpSpPr>
        <p:grpSpPr>
          <a:xfrm>
            <a:off x="2767717" y="2981435"/>
            <a:ext cx="202574" cy="202526"/>
            <a:chOff x="1487200" y="4993750"/>
            <a:chExt cx="483125" cy="483125"/>
          </a:xfrm>
        </p:grpSpPr>
        <p:sp>
          <p:nvSpPr>
            <p:cNvPr id="98" name="Google Shape;2295;p42">
              <a:extLst>
                <a:ext uri="{FF2B5EF4-FFF2-40B4-BE49-F238E27FC236}">
                  <a16:creationId xmlns:a16="http://schemas.microsoft.com/office/drawing/2014/main" id="{172DA9DC-0DC9-780D-2A2A-1898AF6F0F24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9" name="Google Shape;2296;p42">
              <a:extLst>
                <a:ext uri="{FF2B5EF4-FFF2-40B4-BE49-F238E27FC236}">
                  <a16:creationId xmlns:a16="http://schemas.microsoft.com/office/drawing/2014/main" id="{F9F40788-CCC7-F877-20F0-0ED57637F558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0" name="Google Shape;2294;p42">
            <a:extLst>
              <a:ext uri="{FF2B5EF4-FFF2-40B4-BE49-F238E27FC236}">
                <a16:creationId xmlns:a16="http://schemas.microsoft.com/office/drawing/2014/main" id="{EE9EAF17-202D-D5E8-4AFE-022E282E5E8A}"/>
              </a:ext>
            </a:extLst>
          </p:cNvPr>
          <p:cNvGrpSpPr/>
          <p:nvPr/>
        </p:nvGrpSpPr>
        <p:grpSpPr>
          <a:xfrm>
            <a:off x="2767717" y="3356830"/>
            <a:ext cx="202574" cy="202526"/>
            <a:chOff x="1487200" y="4993750"/>
            <a:chExt cx="483125" cy="483125"/>
          </a:xfrm>
        </p:grpSpPr>
        <p:sp>
          <p:nvSpPr>
            <p:cNvPr id="101" name="Google Shape;2295;p42">
              <a:extLst>
                <a:ext uri="{FF2B5EF4-FFF2-40B4-BE49-F238E27FC236}">
                  <a16:creationId xmlns:a16="http://schemas.microsoft.com/office/drawing/2014/main" id="{CCCEDE29-8672-033D-8A2D-0A4394BCB1D1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2" name="Google Shape;2296;p42">
              <a:extLst>
                <a:ext uri="{FF2B5EF4-FFF2-40B4-BE49-F238E27FC236}">
                  <a16:creationId xmlns:a16="http://schemas.microsoft.com/office/drawing/2014/main" id="{80B19229-2E29-2502-C29F-2EC88AE4CC65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3" name="Google Shape;2294;p42">
            <a:extLst>
              <a:ext uri="{FF2B5EF4-FFF2-40B4-BE49-F238E27FC236}">
                <a16:creationId xmlns:a16="http://schemas.microsoft.com/office/drawing/2014/main" id="{883DFE0D-8FFC-44EC-620E-FFA5849DE756}"/>
              </a:ext>
            </a:extLst>
          </p:cNvPr>
          <p:cNvGrpSpPr/>
          <p:nvPr/>
        </p:nvGrpSpPr>
        <p:grpSpPr>
          <a:xfrm>
            <a:off x="2767717" y="3779863"/>
            <a:ext cx="202574" cy="202526"/>
            <a:chOff x="1487200" y="4993750"/>
            <a:chExt cx="483125" cy="483125"/>
          </a:xfrm>
        </p:grpSpPr>
        <p:sp>
          <p:nvSpPr>
            <p:cNvPr id="104" name="Google Shape;2295;p42">
              <a:extLst>
                <a:ext uri="{FF2B5EF4-FFF2-40B4-BE49-F238E27FC236}">
                  <a16:creationId xmlns:a16="http://schemas.microsoft.com/office/drawing/2014/main" id="{19B4B79F-9765-FC4E-1DCD-8C0B8C0C814D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" name="Google Shape;2296;p42">
              <a:extLst>
                <a:ext uri="{FF2B5EF4-FFF2-40B4-BE49-F238E27FC236}">
                  <a16:creationId xmlns:a16="http://schemas.microsoft.com/office/drawing/2014/main" id="{9BA401B8-1E71-15E5-D374-652671FEB9A7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6" name="Google Shape;2294;p42">
            <a:extLst>
              <a:ext uri="{FF2B5EF4-FFF2-40B4-BE49-F238E27FC236}">
                <a16:creationId xmlns:a16="http://schemas.microsoft.com/office/drawing/2014/main" id="{D8A50530-7EBD-6CF0-4CE1-9C1E0D715AC9}"/>
              </a:ext>
            </a:extLst>
          </p:cNvPr>
          <p:cNvGrpSpPr/>
          <p:nvPr/>
        </p:nvGrpSpPr>
        <p:grpSpPr>
          <a:xfrm>
            <a:off x="3911991" y="2157408"/>
            <a:ext cx="202574" cy="202526"/>
            <a:chOff x="1487200" y="4993750"/>
            <a:chExt cx="483125" cy="483125"/>
          </a:xfrm>
        </p:grpSpPr>
        <p:sp>
          <p:nvSpPr>
            <p:cNvPr id="107" name="Google Shape;2295;p42">
              <a:extLst>
                <a:ext uri="{FF2B5EF4-FFF2-40B4-BE49-F238E27FC236}">
                  <a16:creationId xmlns:a16="http://schemas.microsoft.com/office/drawing/2014/main" id="{0E6C59A8-CA3F-52A2-11CA-231BFF6C8CD5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8" name="Google Shape;2296;p42">
              <a:extLst>
                <a:ext uri="{FF2B5EF4-FFF2-40B4-BE49-F238E27FC236}">
                  <a16:creationId xmlns:a16="http://schemas.microsoft.com/office/drawing/2014/main" id="{232A3CC5-79B4-9F82-5D95-BA4554D57C1D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9" name="Google Shape;2294;p42">
            <a:extLst>
              <a:ext uri="{FF2B5EF4-FFF2-40B4-BE49-F238E27FC236}">
                <a16:creationId xmlns:a16="http://schemas.microsoft.com/office/drawing/2014/main" id="{DBC0C8A3-D790-725E-88D8-CEE5E3F3BD0B}"/>
              </a:ext>
            </a:extLst>
          </p:cNvPr>
          <p:cNvGrpSpPr/>
          <p:nvPr/>
        </p:nvGrpSpPr>
        <p:grpSpPr>
          <a:xfrm>
            <a:off x="3911991" y="2571745"/>
            <a:ext cx="202574" cy="202526"/>
            <a:chOff x="1487200" y="4993750"/>
            <a:chExt cx="483125" cy="483125"/>
          </a:xfrm>
        </p:grpSpPr>
        <p:sp>
          <p:nvSpPr>
            <p:cNvPr id="110" name="Google Shape;2295;p42">
              <a:extLst>
                <a:ext uri="{FF2B5EF4-FFF2-40B4-BE49-F238E27FC236}">
                  <a16:creationId xmlns:a16="http://schemas.microsoft.com/office/drawing/2014/main" id="{8CEB7D23-1352-E468-6D75-4A73DFDAE9C9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1" name="Google Shape;2296;p42">
              <a:extLst>
                <a:ext uri="{FF2B5EF4-FFF2-40B4-BE49-F238E27FC236}">
                  <a16:creationId xmlns:a16="http://schemas.microsoft.com/office/drawing/2014/main" id="{E0D16C6A-0701-28B2-1BB5-6664D1663E1F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2" name="Google Shape;2246;p42">
            <a:extLst>
              <a:ext uri="{FF2B5EF4-FFF2-40B4-BE49-F238E27FC236}">
                <a16:creationId xmlns:a16="http://schemas.microsoft.com/office/drawing/2014/main" id="{34B0B01C-DFFD-EF93-71B3-977E0DC0423A}"/>
              </a:ext>
            </a:extLst>
          </p:cNvPr>
          <p:cNvGrpSpPr/>
          <p:nvPr/>
        </p:nvGrpSpPr>
        <p:grpSpPr>
          <a:xfrm>
            <a:off x="5029436" y="2981435"/>
            <a:ext cx="202574" cy="202526"/>
            <a:chOff x="2081650" y="4993750"/>
            <a:chExt cx="483125" cy="483125"/>
          </a:xfrm>
        </p:grpSpPr>
        <p:sp>
          <p:nvSpPr>
            <p:cNvPr id="113" name="Google Shape;2247;p42">
              <a:extLst>
                <a:ext uri="{FF2B5EF4-FFF2-40B4-BE49-F238E27FC236}">
                  <a16:creationId xmlns:a16="http://schemas.microsoft.com/office/drawing/2014/main" id="{302605FA-0BE0-E6C3-7122-ABB4232A7DB9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" name="Google Shape;2248;p42">
              <a:extLst>
                <a:ext uri="{FF2B5EF4-FFF2-40B4-BE49-F238E27FC236}">
                  <a16:creationId xmlns:a16="http://schemas.microsoft.com/office/drawing/2014/main" id="{32440C25-C2A5-8547-5858-0CC78C0BA6F5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5" name="Google Shape;2246;p42">
            <a:extLst>
              <a:ext uri="{FF2B5EF4-FFF2-40B4-BE49-F238E27FC236}">
                <a16:creationId xmlns:a16="http://schemas.microsoft.com/office/drawing/2014/main" id="{525B40DE-D540-6AD9-4DF6-794B1A5F403E}"/>
              </a:ext>
            </a:extLst>
          </p:cNvPr>
          <p:cNvGrpSpPr/>
          <p:nvPr/>
        </p:nvGrpSpPr>
        <p:grpSpPr>
          <a:xfrm>
            <a:off x="5029436" y="3356830"/>
            <a:ext cx="202574" cy="202526"/>
            <a:chOff x="2081650" y="4993750"/>
            <a:chExt cx="483125" cy="483125"/>
          </a:xfrm>
        </p:grpSpPr>
        <p:sp>
          <p:nvSpPr>
            <p:cNvPr id="116" name="Google Shape;2247;p42">
              <a:extLst>
                <a:ext uri="{FF2B5EF4-FFF2-40B4-BE49-F238E27FC236}">
                  <a16:creationId xmlns:a16="http://schemas.microsoft.com/office/drawing/2014/main" id="{52AF7613-F122-FC86-7160-6CB12DC54A5C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7" name="Google Shape;2248;p42">
              <a:extLst>
                <a:ext uri="{FF2B5EF4-FFF2-40B4-BE49-F238E27FC236}">
                  <a16:creationId xmlns:a16="http://schemas.microsoft.com/office/drawing/2014/main" id="{83587C19-14F2-AC26-6735-24863FEE89A5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8" name="Google Shape;2246;p42">
            <a:extLst>
              <a:ext uri="{FF2B5EF4-FFF2-40B4-BE49-F238E27FC236}">
                <a16:creationId xmlns:a16="http://schemas.microsoft.com/office/drawing/2014/main" id="{FBDED83A-B568-71FA-CCEC-634406EB9E31}"/>
              </a:ext>
            </a:extLst>
          </p:cNvPr>
          <p:cNvGrpSpPr/>
          <p:nvPr/>
        </p:nvGrpSpPr>
        <p:grpSpPr>
          <a:xfrm>
            <a:off x="5029436" y="3779863"/>
            <a:ext cx="202574" cy="202526"/>
            <a:chOff x="2081650" y="4993750"/>
            <a:chExt cx="483125" cy="483125"/>
          </a:xfrm>
        </p:grpSpPr>
        <p:sp>
          <p:nvSpPr>
            <p:cNvPr id="119" name="Google Shape;2247;p42">
              <a:extLst>
                <a:ext uri="{FF2B5EF4-FFF2-40B4-BE49-F238E27FC236}">
                  <a16:creationId xmlns:a16="http://schemas.microsoft.com/office/drawing/2014/main" id="{D6B768AA-1045-33DF-A781-6B4C61D50B4B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0" name="Google Shape;2248;p42">
              <a:extLst>
                <a:ext uri="{FF2B5EF4-FFF2-40B4-BE49-F238E27FC236}">
                  <a16:creationId xmlns:a16="http://schemas.microsoft.com/office/drawing/2014/main" id="{B235A321-DF4F-3EAE-95A2-347A6DA48F35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1" name="Google Shape;2246;p42">
            <a:extLst>
              <a:ext uri="{FF2B5EF4-FFF2-40B4-BE49-F238E27FC236}">
                <a16:creationId xmlns:a16="http://schemas.microsoft.com/office/drawing/2014/main" id="{FD8D1834-F66C-C48C-9D0E-4AC9F7684972}"/>
              </a:ext>
            </a:extLst>
          </p:cNvPr>
          <p:cNvGrpSpPr/>
          <p:nvPr/>
        </p:nvGrpSpPr>
        <p:grpSpPr>
          <a:xfrm>
            <a:off x="6165276" y="2981435"/>
            <a:ext cx="202574" cy="202526"/>
            <a:chOff x="2081650" y="4993750"/>
            <a:chExt cx="483125" cy="483125"/>
          </a:xfrm>
        </p:grpSpPr>
        <p:sp>
          <p:nvSpPr>
            <p:cNvPr id="122" name="Google Shape;2247;p42">
              <a:extLst>
                <a:ext uri="{FF2B5EF4-FFF2-40B4-BE49-F238E27FC236}">
                  <a16:creationId xmlns:a16="http://schemas.microsoft.com/office/drawing/2014/main" id="{9C1D1B73-DE3B-965B-ED01-858ABCEE2998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" name="Google Shape;2248;p42">
              <a:extLst>
                <a:ext uri="{FF2B5EF4-FFF2-40B4-BE49-F238E27FC236}">
                  <a16:creationId xmlns:a16="http://schemas.microsoft.com/office/drawing/2014/main" id="{F075817B-2F2A-40C8-5EDE-4E10C183C446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4" name="Google Shape;2246;p42">
            <a:extLst>
              <a:ext uri="{FF2B5EF4-FFF2-40B4-BE49-F238E27FC236}">
                <a16:creationId xmlns:a16="http://schemas.microsoft.com/office/drawing/2014/main" id="{95591CDF-7CF8-1103-D133-59E470121A0E}"/>
              </a:ext>
            </a:extLst>
          </p:cNvPr>
          <p:cNvGrpSpPr/>
          <p:nvPr/>
        </p:nvGrpSpPr>
        <p:grpSpPr>
          <a:xfrm>
            <a:off x="7291155" y="2981435"/>
            <a:ext cx="202574" cy="202526"/>
            <a:chOff x="2081650" y="4993750"/>
            <a:chExt cx="483125" cy="483125"/>
          </a:xfrm>
        </p:grpSpPr>
        <p:sp>
          <p:nvSpPr>
            <p:cNvPr id="125" name="Google Shape;2247;p42">
              <a:extLst>
                <a:ext uri="{FF2B5EF4-FFF2-40B4-BE49-F238E27FC236}">
                  <a16:creationId xmlns:a16="http://schemas.microsoft.com/office/drawing/2014/main" id="{777CC98C-610B-397E-DC73-E66DC54529DD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6" name="Google Shape;2248;p42">
              <a:extLst>
                <a:ext uri="{FF2B5EF4-FFF2-40B4-BE49-F238E27FC236}">
                  <a16:creationId xmlns:a16="http://schemas.microsoft.com/office/drawing/2014/main" id="{75219043-2A28-DCC2-5BCD-0D6D2F1FB365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7" name="Google Shape;2246;p42">
            <a:extLst>
              <a:ext uri="{FF2B5EF4-FFF2-40B4-BE49-F238E27FC236}">
                <a16:creationId xmlns:a16="http://schemas.microsoft.com/office/drawing/2014/main" id="{49390BC8-5B61-CBAE-2B53-EF7BB7C8BF40}"/>
              </a:ext>
            </a:extLst>
          </p:cNvPr>
          <p:cNvGrpSpPr/>
          <p:nvPr/>
        </p:nvGrpSpPr>
        <p:grpSpPr>
          <a:xfrm>
            <a:off x="7291155" y="3356825"/>
            <a:ext cx="202574" cy="202526"/>
            <a:chOff x="2081650" y="4993750"/>
            <a:chExt cx="483125" cy="483125"/>
          </a:xfrm>
        </p:grpSpPr>
        <p:sp>
          <p:nvSpPr>
            <p:cNvPr id="128" name="Google Shape;2247;p42">
              <a:extLst>
                <a:ext uri="{FF2B5EF4-FFF2-40B4-BE49-F238E27FC236}">
                  <a16:creationId xmlns:a16="http://schemas.microsoft.com/office/drawing/2014/main" id="{3A6F4360-4165-EDA4-50A5-734B5F8EE105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9" name="Google Shape;2248;p42">
              <a:extLst>
                <a:ext uri="{FF2B5EF4-FFF2-40B4-BE49-F238E27FC236}">
                  <a16:creationId xmlns:a16="http://schemas.microsoft.com/office/drawing/2014/main" id="{FBE6E606-9941-9529-9859-B980F66CF630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0" name="Google Shape;2246;p42">
            <a:extLst>
              <a:ext uri="{FF2B5EF4-FFF2-40B4-BE49-F238E27FC236}">
                <a16:creationId xmlns:a16="http://schemas.microsoft.com/office/drawing/2014/main" id="{F45BA376-2D29-5DF0-628E-05069B786CDB}"/>
              </a:ext>
            </a:extLst>
          </p:cNvPr>
          <p:cNvGrpSpPr/>
          <p:nvPr/>
        </p:nvGrpSpPr>
        <p:grpSpPr>
          <a:xfrm>
            <a:off x="6165260" y="3356825"/>
            <a:ext cx="202574" cy="202526"/>
            <a:chOff x="2081650" y="4993750"/>
            <a:chExt cx="483125" cy="483125"/>
          </a:xfrm>
        </p:grpSpPr>
        <p:sp>
          <p:nvSpPr>
            <p:cNvPr id="131" name="Google Shape;2247;p42">
              <a:extLst>
                <a:ext uri="{FF2B5EF4-FFF2-40B4-BE49-F238E27FC236}">
                  <a16:creationId xmlns:a16="http://schemas.microsoft.com/office/drawing/2014/main" id="{5CD1F7EC-CDC6-DE54-2E0E-1B9F4A6FC9C9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2" name="Google Shape;2248;p42">
              <a:extLst>
                <a:ext uri="{FF2B5EF4-FFF2-40B4-BE49-F238E27FC236}">
                  <a16:creationId xmlns:a16="http://schemas.microsoft.com/office/drawing/2014/main" id="{9494F772-8E59-1432-9C63-FA5C4B4B78FB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3" name="Google Shape;2246;p42">
            <a:extLst>
              <a:ext uri="{FF2B5EF4-FFF2-40B4-BE49-F238E27FC236}">
                <a16:creationId xmlns:a16="http://schemas.microsoft.com/office/drawing/2014/main" id="{4D26AE0B-AB01-F773-152A-FCF799017856}"/>
              </a:ext>
            </a:extLst>
          </p:cNvPr>
          <p:cNvGrpSpPr/>
          <p:nvPr/>
        </p:nvGrpSpPr>
        <p:grpSpPr>
          <a:xfrm>
            <a:off x="6165260" y="3779858"/>
            <a:ext cx="202574" cy="202526"/>
            <a:chOff x="2081650" y="4993750"/>
            <a:chExt cx="483125" cy="483125"/>
          </a:xfrm>
        </p:grpSpPr>
        <p:sp>
          <p:nvSpPr>
            <p:cNvPr id="134" name="Google Shape;2247;p42">
              <a:extLst>
                <a:ext uri="{FF2B5EF4-FFF2-40B4-BE49-F238E27FC236}">
                  <a16:creationId xmlns:a16="http://schemas.microsoft.com/office/drawing/2014/main" id="{65DBDA0D-7799-3608-22DC-297C22191CE5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5" name="Google Shape;2248;p42">
              <a:extLst>
                <a:ext uri="{FF2B5EF4-FFF2-40B4-BE49-F238E27FC236}">
                  <a16:creationId xmlns:a16="http://schemas.microsoft.com/office/drawing/2014/main" id="{78D5C0D4-31E1-E47D-918E-EE717CEDF6B8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6" name="Google Shape;2246;p42">
            <a:extLst>
              <a:ext uri="{FF2B5EF4-FFF2-40B4-BE49-F238E27FC236}">
                <a16:creationId xmlns:a16="http://schemas.microsoft.com/office/drawing/2014/main" id="{63F5203F-81B6-5C48-8A6E-14C3CE8EDCD5}"/>
              </a:ext>
            </a:extLst>
          </p:cNvPr>
          <p:cNvGrpSpPr/>
          <p:nvPr/>
        </p:nvGrpSpPr>
        <p:grpSpPr>
          <a:xfrm>
            <a:off x="7290741" y="3779858"/>
            <a:ext cx="202574" cy="202526"/>
            <a:chOff x="2081650" y="4993750"/>
            <a:chExt cx="483125" cy="483125"/>
          </a:xfrm>
        </p:grpSpPr>
        <p:sp>
          <p:nvSpPr>
            <p:cNvPr id="137" name="Google Shape;2247;p42">
              <a:extLst>
                <a:ext uri="{FF2B5EF4-FFF2-40B4-BE49-F238E27FC236}">
                  <a16:creationId xmlns:a16="http://schemas.microsoft.com/office/drawing/2014/main" id="{4723A7E5-6B24-2FFA-0F99-AE750E98D2B0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8" name="Google Shape;2248;p42">
              <a:extLst>
                <a:ext uri="{FF2B5EF4-FFF2-40B4-BE49-F238E27FC236}">
                  <a16:creationId xmlns:a16="http://schemas.microsoft.com/office/drawing/2014/main" id="{35331D9F-56F3-6F52-AF67-119E31D76FE5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9" name="Google Shape;2246;p42">
            <a:extLst>
              <a:ext uri="{FF2B5EF4-FFF2-40B4-BE49-F238E27FC236}">
                <a16:creationId xmlns:a16="http://schemas.microsoft.com/office/drawing/2014/main" id="{E6361E83-5AC0-C77A-0E0B-8331C9693A9C}"/>
              </a:ext>
            </a:extLst>
          </p:cNvPr>
          <p:cNvGrpSpPr/>
          <p:nvPr/>
        </p:nvGrpSpPr>
        <p:grpSpPr>
          <a:xfrm>
            <a:off x="7291155" y="2571745"/>
            <a:ext cx="202574" cy="202526"/>
            <a:chOff x="2081650" y="4993750"/>
            <a:chExt cx="483125" cy="483125"/>
          </a:xfrm>
        </p:grpSpPr>
        <p:sp>
          <p:nvSpPr>
            <p:cNvPr id="140" name="Google Shape;2247;p42">
              <a:extLst>
                <a:ext uri="{FF2B5EF4-FFF2-40B4-BE49-F238E27FC236}">
                  <a16:creationId xmlns:a16="http://schemas.microsoft.com/office/drawing/2014/main" id="{B9F1C64A-5E48-9003-6556-54F5E39FFE50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1" name="Google Shape;2248;p42">
              <a:extLst>
                <a:ext uri="{FF2B5EF4-FFF2-40B4-BE49-F238E27FC236}">
                  <a16:creationId xmlns:a16="http://schemas.microsoft.com/office/drawing/2014/main" id="{9519C84F-1DAE-D7AF-0412-5867D944F07A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2" name="Google Shape;2246;p42">
            <a:extLst>
              <a:ext uri="{FF2B5EF4-FFF2-40B4-BE49-F238E27FC236}">
                <a16:creationId xmlns:a16="http://schemas.microsoft.com/office/drawing/2014/main" id="{AA1B55C8-4434-5582-9699-147640F1EF8A}"/>
              </a:ext>
            </a:extLst>
          </p:cNvPr>
          <p:cNvGrpSpPr/>
          <p:nvPr/>
        </p:nvGrpSpPr>
        <p:grpSpPr>
          <a:xfrm>
            <a:off x="7291155" y="2157408"/>
            <a:ext cx="202574" cy="202526"/>
            <a:chOff x="2081650" y="4993750"/>
            <a:chExt cx="483125" cy="483125"/>
          </a:xfrm>
        </p:grpSpPr>
        <p:sp>
          <p:nvSpPr>
            <p:cNvPr id="143" name="Google Shape;2247;p42">
              <a:extLst>
                <a:ext uri="{FF2B5EF4-FFF2-40B4-BE49-F238E27FC236}">
                  <a16:creationId xmlns:a16="http://schemas.microsoft.com/office/drawing/2014/main" id="{1CA64444-297B-37B3-5E61-24926B9B0787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" name="Google Shape;2248;p42">
              <a:extLst>
                <a:ext uri="{FF2B5EF4-FFF2-40B4-BE49-F238E27FC236}">
                  <a16:creationId xmlns:a16="http://schemas.microsoft.com/office/drawing/2014/main" id="{7B774565-2811-D2BD-0499-A03A7E7841F0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5" name="Google Shape;2294;p42">
            <a:extLst>
              <a:ext uri="{FF2B5EF4-FFF2-40B4-BE49-F238E27FC236}">
                <a16:creationId xmlns:a16="http://schemas.microsoft.com/office/drawing/2014/main" id="{190ED40E-DCB0-61F0-4C98-25100BA942F3}"/>
              </a:ext>
            </a:extLst>
          </p:cNvPr>
          <p:cNvGrpSpPr/>
          <p:nvPr/>
        </p:nvGrpSpPr>
        <p:grpSpPr>
          <a:xfrm>
            <a:off x="5029229" y="2571745"/>
            <a:ext cx="202574" cy="202526"/>
            <a:chOff x="1487200" y="4993750"/>
            <a:chExt cx="483125" cy="483125"/>
          </a:xfrm>
        </p:grpSpPr>
        <p:sp>
          <p:nvSpPr>
            <p:cNvPr id="146" name="Google Shape;2295;p42">
              <a:extLst>
                <a:ext uri="{FF2B5EF4-FFF2-40B4-BE49-F238E27FC236}">
                  <a16:creationId xmlns:a16="http://schemas.microsoft.com/office/drawing/2014/main" id="{0B9654FF-1FFA-2EE0-24A3-945466E1450E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7" name="Google Shape;2296;p42">
              <a:extLst>
                <a:ext uri="{FF2B5EF4-FFF2-40B4-BE49-F238E27FC236}">
                  <a16:creationId xmlns:a16="http://schemas.microsoft.com/office/drawing/2014/main" id="{B411CF2A-1A15-4539-DF4F-9DE8FDF026E0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8" name="Google Shape;2294;p42">
            <a:extLst>
              <a:ext uri="{FF2B5EF4-FFF2-40B4-BE49-F238E27FC236}">
                <a16:creationId xmlns:a16="http://schemas.microsoft.com/office/drawing/2014/main" id="{BF194A14-84B6-48CA-CE03-089995958A0D}"/>
              </a:ext>
            </a:extLst>
          </p:cNvPr>
          <p:cNvGrpSpPr/>
          <p:nvPr/>
        </p:nvGrpSpPr>
        <p:grpSpPr>
          <a:xfrm>
            <a:off x="6165244" y="2571745"/>
            <a:ext cx="202574" cy="202526"/>
            <a:chOff x="1487200" y="4993750"/>
            <a:chExt cx="483125" cy="483125"/>
          </a:xfrm>
        </p:grpSpPr>
        <p:sp>
          <p:nvSpPr>
            <p:cNvPr id="149" name="Google Shape;2295;p42">
              <a:extLst>
                <a:ext uri="{FF2B5EF4-FFF2-40B4-BE49-F238E27FC236}">
                  <a16:creationId xmlns:a16="http://schemas.microsoft.com/office/drawing/2014/main" id="{CB185569-131E-3DFB-B77C-5E8FA1AA04E5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0" name="Google Shape;2296;p42">
              <a:extLst>
                <a:ext uri="{FF2B5EF4-FFF2-40B4-BE49-F238E27FC236}">
                  <a16:creationId xmlns:a16="http://schemas.microsoft.com/office/drawing/2014/main" id="{E9A25C42-2BE9-E5D1-0384-4B40CA996FF3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1" name="Google Shape;2294;p42">
            <a:extLst>
              <a:ext uri="{FF2B5EF4-FFF2-40B4-BE49-F238E27FC236}">
                <a16:creationId xmlns:a16="http://schemas.microsoft.com/office/drawing/2014/main" id="{0EABCD27-256A-0A8D-D7A3-502392E2A6E4}"/>
              </a:ext>
            </a:extLst>
          </p:cNvPr>
          <p:cNvGrpSpPr/>
          <p:nvPr/>
        </p:nvGrpSpPr>
        <p:grpSpPr>
          <a:xfrm>
            <a:off x="6165244" y="2157408"/>
            <a:ext cx="202574" cy="202526"/>
            <a:chOff x="1487200" y="4993750"/>
            <a:chExt cx="483125" cy="483125"/>
          </a:xfrm>
        </p:grpSpPr>
        <p:sp>
          <p:nvSpPr>
            <p:cNvPr id="152" name="Google Shape;2295;p42">
              <a:extLst>
                <a:ext uri="{FF2B5EF4-FFF2-40B4-BE49-F238E27FC236}">
                  <a16:creationId xmlns:a16="http://schemas.microsoft.com/office/drawing/2014/main" id="{66D758A8-379F-F82C-DCD1-5A413F218A5C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3" name="Google Shape;2296;p42">
              <a:extLst>
                <a:ext uri="{FF2B5EF4-FFF2-40B4-BE49-F238E27FC236}">
                  <a16:creationId xmlns:a16="http://schemas.microsoft.com/office/drawing/2014/main" id="{1094A0D5-997F-40B6-D759-EFFDA6C42B8E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4" name="Google Shape;2294;p42">
            <a:extLst>
              <a:ext uri="{FF2B5EF4-FFF2-40B4-BE49-F238E27FC236}">
                <a16:creationId xmlns:a16="http://schemas.microsoft.com/office/drawing/2014/main" id="{84F309FF-24D8-0A54-5AD4-E39A89E7FC48}"/>
              </a:ext>
            </a:extLst>
          </p:cNvPr>
          <p:cNvGrpSpPr/>
          <p:nvPr/>
        </p:nvGrpSpPr>
        <p:grpSpPr>
          <a:xfrm>
            <a:off x="5029229" y="2157408"/>
            <a:ext cx="202574" cy="202526"/>
            <a:chOff x="1487200" y="4993750"/>
            <a:chExt cx="483125" cy="483125"/>
          </a:xfrm>
        </p:grpSpPr>
        <p:sp>
          <p:nvSpPr>
            <p:cNvPr id="155" name="Google Shape;2295;p42">
              <a:extLst>
                <a:ext uri="{FF2B5EF4-FFF2-40B4-BE49-F238E27FC236}">
                  <a16:creationId xmlns:a16="http://schemas.microsoft.com/office/drawing/2014/main" id="{3C378A7A-26B0-A9A0-8A44-6B44D7C4185B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6" name="Google Shape;2296;p42">
              <a:extLst>
                <a:ext uri="{FF2B5EF4-FFF2-40B4-BE49-F238E27FC236}">
                  <a16:creationId xmlns:a16="http://schemas.microsoft.com/office/drawing/2014/main" id="{E75FA60E-B453-DCDD-2DE2-03433BC45B7A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7" name="Google Shape;2246;p42">
            <a:extLst>
              <a:ext uri="{FF2B5EF4-FFF2-40B4-BE49-F238E27FC236}">
                <a16:creationId xmlns:a16="http://schemas.microsoft.com/office/drawing/2014/main" id="{242483DB-F479-2FE1-F117-46EE882FB306}"/>
              </a:ext>
            </a:extLst>
          </p:cNvPr>
          <p:cNvGrpSpPr/>
          <p:nvPr/>
        </p:nvGrpSpPr>
        <p:grpSpPr>
          <a:xfrm>
            <a:off x="3912880" y="2981435"/>
            <a:ext cx="202574" cy="202526"/>
            <a:chOff x="2081650" y="4993750"/>
            <a:chExt cx="483125" cy="483125"/>
          </a:xfrm>
        </p:grpSpPr>
        <p:sp>
          <p:nvSpPr>
            <p:cNvPr id="158" name="Google Shape;2247;p42">
              <a:extLst>
                <a:ext uri="{FF2B5EF4-FFF2-40B4-BE49-F238E27FC236}">
                  <a16:creationId xmlns:a16="http://schemas.microsoft.com/office/drawing/2014/main" id="{8B38508B-7959-D28B-8419-776F90603DB6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9" name="Google Shape;2248;p42">
              <a:extLst>
                <a:ext uri="{FF2B5EF4-FFF2-40B4-BE49-F238E27FC236}">
                  <a16:creationId xmlns:a16="http://schemas.microsoft.com/office/drawing/2014/main" id="{D46855E5-97FB-B53B-84BA-696055DBB64D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0" name="Google Shape;2246;p42">
            <a:extLst>
              <a:ext uri="{FF2B5EF4-FFF2-40B4-BE49-F238E27FC236}">
                <a16:creationId xmlns:a16="http://schemas.microsoft.com/office/drawing/2014/main" id="{DC00058B-A57F-6C0C-274B-B69D23FCB922}"/>
              </a:ext>
            </a:extLst>
          </p:cNvPr>
          <p:cNvGrpSpPr/>
          <p:nvPr/>
        </p:nvGrpSpPr>
        <p:grpSpPr>
          <a:xfrm>
            <a:off x="3912880" y="3356825"/>
            <a:ext cx="202574" cy="202526"/>
            <a:chOff x="2081650" y="4993750"/>
            <a:chExt cx="483125" cy="483125"/>
          </a:xfrm>
        </p:grpSpPr>
        <p:sp>
          <p:nvSpPr>
            <p:cNvPr id="161" name="Google Shape;2247;p42">
              <a:extLst>
                <a:ext uri="{FF2B5EF4-FFF2-40B4-BE49-F238E27FC236}">
                  <a16:creationId xmlns:a16="http://schemas.microsoft.com/office/drawing/2014/main" id="{FC349E54-5834-CA70-3AD9-8339AD78EA30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2" name="Google Shape;2248;p42">
              <a:extLst>
                <a:ext uri="{FF2B5EF4-FFF2-40B4-BE49-F238E27FC236}">
                  <a16:creationId xmlns:a16="http://schemas.microsoft.com/office/drawing/2014/main" id="{D516AE70-DDA1-50D6-6F43-BFD8C415ECB3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3" name="Google Shape;2246;p42">
            <a:extLst>
              <a:ext uri="{FF2B5EF4-FFF2-40B4-BE49-F238E27FC236}">
                <a16:creationId xmlns:a16="http://schemas.microsoft.com/office/drawing/2014/main" id="{418CB0CD-1F4B-E867-4F46-5145F35048B1}"/>
              </a:ext>
            </a:extLst>
          </p:cNvPr>
          <p:cNvGrpSpPr/>
          <p:nvPr/>
        </p:nvGrpSpPr>
        <p:grpSpPr>
          <a:xfrm>
            <a:off x="3912880" y="3779853"/>
            <a:ext cx="202574" cy="202526"/>
            <a:chOff x="2081650" y="4993750"/>
            <a:chExt cx="483125" cy="483125"/>
          </a:xfrm>
        </p:grpSpPr>
        <p:sp>
          <p:nvSpPr>
            <p:cNvPr id="164" name="Google Shape;2247;p42">
              <a:extLst>
                <a:ext uri="{FF2B5EF4-FFF2-40B4-BE49-F238E27FC236}">
                  <a16:creationId xmlns:a16="http://schemas.microsoft.com/office/drawing/2014/main" id="{C8E6F0F3-6016-0494-41DA-E6A0A5860694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5" name="Google Shape;2248;p42">
              <a:extLst>
                <a:ext uri="{FF2B5EF4-FFF2-40B4-BE49-F238E27FC236}">
                  <a16:creationId xmlns:a16="http://schemas.microsoft.com/office/drawing/2014/main" id="{4FD7CBDC-8158-0676-EB8A-F32F491A684D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398</Words>
  <Application>Microsoft Office PowerPoint</Application>
  <PresentationFormat>Trình chiếu Trên màn hình (16:9)</PresentationFormat>
  <Paragraphs>83</Paragraphs>
  <Slides>20</Slides>
  <Notes>20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9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20</vt:i4>
      </vt:variant>
    </vt:vector>
  </HeadingPairs>
  <TitlesOfParts>
    <vt:vector size="30" baseType="lpstr">
      <vt:lpstr>Fira Sans Extra Condensed Medium</vt:lpstr>
      <vt:lpstr>Advent Pro SemiBold</vt:lpstr>
      <vt:lpstr>Livvic Light</vt:lpstr>
      <vt:lpstr>Nunito Light</vt:lpstr>
      <vt:lpstr>Arial</vt:lpstr>
      <vt:lpstr>Fira Sans Condensed Medium</vt:lpstr>
      <vt:lpstr>Maven Pro</vt:lpstr>
      <vt:lpstr>-apple-system</vt:lpstr>
      <vt:lpstr>Share Tech</vt:lpstr>
      <vt:lpstr>Data Science Consulting by Slidesgo</vt:lpstr>
      <vt:lpstr>NATURAL LANGUAGE PROCESSING</vt:lpstr>
      <vt:lpstr>Targeted aspect based sentiment analysis for review restaurant</vt:lpstr>
      <vt:lpstr>Kết quả</vt:lpstr>
      <vt:lpstr>1. Thu thập và xử lý dữ liệu</vt:lpstr>
      <vt:lpstr>1.2. Xử lý dữ liệu</vt:lpstr>
      <vt:lpstr>1.3. Gán nhãn dữ liệu</vt:lpstr>
      <vt:lpstr>1.3. Gán nhãn dữ liệu</vt:lpstr>
      <vt:lpstr>1.3. Gán nhãn dữ liệu</vt:lpstr>
      <vt:lpstr>1.3. Gán nhãn dữ liệu</vt:lpstr>
      <vt:lpstr>1.3. Gán nhãn dữ liệu</vt:lpstr>
      <vt:lpstr>2. MODEL</vt:lpstr>
      <vt:lpstr>2.1 Embedding</vt:lpstr>
      <vt:lpstr>2.2 Model</vt:lpstr>
      <vt:lpstr>2.2 Model</vt:lpstr>
      <vt:lpstr>Kết quả</vt:lpstr>
      <vt:lpstr>3. Kết quả</vt:lpstr>
      <vt:lpstr>3. Kết quả</vt:lpstr>
      <vt:lpstr>3. Kết quả</vt:lpstr>
      <vt:lpstr>3. Kết quả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cp:lastModifiedBy>Đức Thịnh Nguyễn</cp:lastModifiedBy>
  <cp:revision>16</cp:revision>
  <dcterms:modified xsi:type="dcterms:W3CDTF">2022-05-17T14:41:30Z</dcterms:modified>
</cp:coreProperties>
</file>