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sldIdLst>
    <p:sldId id="28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14" autoAdjust="0"/>
  </p:normalViewPr>
  <p:slideViewPr>
    <p:cSldViewPr>
      <p:cViewPr varScale="1">
        <p:scale>
          <a:sx n="55" d="100"/>
          <a:sy n="55" d="100"/>
        </p:scale>
        <p:origin x="141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E45E-3F17-4D5A-9F67-E5C235842036}" type="datetimeFigureOut">
              <a:rPr lang="en-US" smtClean="0"/>
              <a:pPr/>
              <a:t>27-Jan-15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B043-AECC-4167-BF14-261D39B1F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A different perspective. “Another set of eyes” adds objectivity. Similar to the reason for separating your coding and testing teams, peer reviews provide the distance needed to recognize problems.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The ability to assess and accelerate progress. Is the team producing the needed output at the needed rate?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Pride/reward. Recognition of coding prowess is a significant reward for many programmers.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Project/module familiarity. Everyone involved in the review becomes more familiar with the project and the module.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Less rework. Do it right the first time. Changes cost more later in the life cycle. The peer review process catches many errors </a:t>
            </a:r>
            <a:r>
              <a:rPr lang="en-US" sz="1100" i="1" smtClean="0">
                <a:ea typeface="ＭＳ 明朝" panose="02020609040205080304" pitchFamily="17" charset="-128"/>
                <a:cs typeface="Times New Roman" panose="02020603050405020304" pitchFamily="18" charset="0"/>
              </a:rPr>
              <a:t>before</a:t>
            </a: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 they go to production.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Fewer bugs. It’s better to discover your own problems than to have someone (like a user) point them out to you. For the same reason, you may find that many bugs will be eliminated before the code comes to be reviewed by peers.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Improved communication. More opportunities for interaction tend to lead the team toward improved communication.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n-US" sz="1100" smtClean="0">
                <a:ea typeface="ＭＳ 明朝" panose="02020609040205080304" pitchFamily="17" charset="-128"/>
                <a:cs typeface="Times New Roman" panose="02020603050405020304" pitchFamily="18" charset="0"/>
              </a:rPr>
              <a:t>Team cohesiveness. Working together helps draw team members closer. It also provides a brief respite from the isolation that coding often brings.</a:t>
            </a:r>
          </a:p>
          <a:p>
            <a:pPr marL="285750" indent="-285750">
              <a:lnSpc>
                <a:spcPct val="80000"/>
              </a:lnSpc>
              <a:tabLst>
                <a:tab pos="228600" algn="l"/>
              </a:tabLst>
            </a:pPr>
            <a:endParaRPr lang="en-US" sz="1100" smtClean="0"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15EF34-D24E-4B9C-9D10-1C79B37AE591}" type="slidenum">
              <a:rPr lang="vi-VN"/>
              <a:pPr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69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Catastrophic: the tham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DBE34D-0C58-434E-9359-FFE01422D654}" type="slidenum">
              <a:rPr lang="vi-VN"/>
              <a:pPr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03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8FB7C-B7A5-471F-BB4F-1E0A051B167A}" type="datetime1">
              <a:rPr lang="en-US"/>
              <a:pPr/>
              <a:t>27-Jan-15</a:t>
            </a:fld>
            <a:endParaRPr lang="en-US"/>
          </a:p>
        </p:txBody>
      </p:sp>
      <p:sp>
        <p:nvSpPr>
          <p:cNvPr id="7885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E17E1A-F28F-41A6-9936-E7F7A6D8479E}" type="slidenum">
              <a:rPr lang="en-US"/>
              <a:pPr/>
              <a:t>19</a:t>
            </a:fld>
            <a:endParaRPr lang="en-US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53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C81BF1-7D71-45CF-8E06-8E4204F2FAC6}" type="datetime1">
              <a:rPr lang="en-US"/>
              <a:pPr/>
              <a:t>27-Jan-15</a:t>
            </a:fld>
            <a:endParaRPr lang="en-US"/>
          </a:p>
        </p:txBody>
      </p:sp>
      <p:sp>
        <p:nvSpPr>
          <p:cNvPr id="7987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27AC97-4048-4A98-BFC2-668D714DD2E0}" type="slidenum">
              <a:rPr lang="en-US"/>
              <a:pPr/>
              <a:t>20</a:t>
            </a:fld>
            <a:endParaRPr lang="en-US"/>
          </a:p>
        </p:txBody>
      </p:sp>
      <p:sp>
        <p:nvSpPr>
          <p:cNvPr id="798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025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Similarly, </a:t>
            </a:r>
          </a:p>
          <a:p>
            <a:r>
              <a:rPr lang="en-US" smtClean="0"/>
              <a:t>if (condition) {</a:t>
            </a:r>
          </a:p>
          <a:p>
            <a:r>
              <a:rPr lang="en-US" smtClean="0"/>
              <a:t>var = x;</a:t>
            </a:r>
          </a:p>
          <a:p>
            <a:r>
              <a:rPr lang="en-US" smtClean="0"/>
              <a:t>} else {</a:t>
            </a:r>
          </a:p>
          <a:p>
            <a:r>
              <a:rPr lang="en-US" smtClean="0"/>
              <a:t>var = y;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should be written as </a:t>
            </a:r>
          </a:p>
          <a:p>
            <a:r>
              <a:rPr lang="en-US" smtClean="0"/>
              <a:t>var = (condition) ? x : y;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E360BA-527E-4873-B171-B85DDBB98CEE}" type="slidenum">
              <a:rPr lang="vi-VN"/>
              <a:pPr/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300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0858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21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0858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716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388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0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05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Khoa CNTT – ĐH Nông Lâm TP. HCM </a:t>
            </a:r>
            <a:r>
              <a:rPr lang="en-US" smtClean="0"/>
              <a:t>01/2015</a:t>
            </a:r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/42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msdn.microsoft.com/en-us/library/bb429476(v=vs.80).aspx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sourceforge.net/apps/mediawiki/cppcheck/" TargetMode="External"/><Relationship Id="rId5" Type="http://schemas.openxmlformats.org/officeDocument/2006/relationships/hyperlink" Target="http://checkstyle.sourceforge.net/" TargetMode="External"/><Relationship Id="rId4" Type="http://schemas.openxmlformats.org/officeDocument/2006/relationships/hyperlink" Target="http://stylecop.codeple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CODE PROCESS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52400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kern="0" smtClean="0">
                <a:solidFill>
                  <a:srgbClr val="FF0000"/>
                </a:solidFill>
              </a:rPr>
              <a:t>SPECIAL JAVA SUBJECT</a:t>
            </a:r>
            <a:br>
              <a:rPr lang="en-US" sz="4000" kern="0" smtClean="0">
                <a:solidFill>
                  <a:srgbClr val="FF0000"/>
                </a:solidFill>
              </a:rPr>
            </a:br>
            <a:r>
              <a:rPr lang="en-US" sz="4000" kern="0" smtClean="0">
                <a:solidFill>
                  <a:srgbClr val="FF0000"/>
                </a:solidFill>
              </a:rPr>
              <a:t>FSOFT – Developer – Part1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Process:  Deliver &amp; Summarize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458200" cy="5291138"/>
          </a:xfrm>
        </p:spPr>
        <p:txBody>
          <a:bodyPr/>
          <a:lstStyle/>
          <a:p>
            <a:r>
              <a:rPr lang="en-US" smtClean="0"/>
              <a:t>Purpose: To deliver software package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Review, do final inspection and summarize software products including documents</a:t>
            </a:r>
          </a:p>
          <a:p>
            <a:pPr lvl="1"/>
            <a:r>
              <a:rPr lang="en-US" smtClean="0"/>
              <a:t>Deliver to test team</a:t>
            </a:r>
          </a:p>
          <a:p>
            <a:pPr lvl="1"/>
            <a:r>
              <a:rPr lang="en-US" smtClean="0"/>
              <a:t>Create coding summary report</a:t>
            </a:r>
          </a:p>
          <a:p>
            <a:pPr lvl="1"/>
            <a:r>
              <a:rPr lang="en-US" smtClean="0"/>
              <a:t>Maintain documents, records</a:t>
            </a:r>
          </a:p>
        </p:txBody>
      </p:sp>
    </p:spTree>
    <p:extLst>
      <p:ext uri="{BB962C8B-B14F-4D97-AF65-F5344CB8AC3E}">
        <p14:creationId xmlns:p14="http://schemas.microsoft.com/office/powerpoint/2010/main" val="361328972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Convention: Introduction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29650" cy="5514975"/>
          </a:xfrm>
        </p:spPr>
        <p:txBody>
          <a:bodyPr/>
          <a:lstStyle/>
          <a:p>
            <a:r>
              <a:rPr lang="en-US" smtClean="0"/>
              <a:t>Be specific to each programming language</a:t>
            </a:r>
          </a:p>
          <a:p>
            <a:r>
              <a:rPr lang="en-US" altLang="ja-JP" smtClean="0">
                <a:solidFill>
                  <a:srgbClr val="000000"/>
                </a:solidFill>
              </a:rPr>
              <a:t>Recommend programming style, practices, and methods for each aspect of a piece program</a:t>
            </a:r>
          </a:p>
          <a:p>
            <a:r>
              <a:rPr lang="en-US" altLang="ja-JP" smtClean="0">
                <a:solidFill>
                  <a:srgbClr val="000000"/>
                </a:solidFill>
              </a:rPr>
              <a:t>Common conventions may cover the following areas:</a:t>
            </a:r>
            <a:endParaRPr lang="en-US" smtClean="0">
              <a:solidFill>
                <a:srgbClr val="000000"/>
              </a:solidFill>
            </a:endParaRP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file organization, </a:t>
            </a: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naming conventions </a:t>
            </a: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indentation, white space,</a:t>
            </a: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comments, declarations, statements, </a:t>
            </a: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programming practices, principles, rules of thumb, </a:t>
            </a:r>
          </a:p>
          <a:p>
            <a:pPr lvl="1"/>
            <a:r>
              <a:rPr lang="en-US" altLang="ja-JP" smtClean="0">
                <a:solidFill>
                  <a:srgbClr val="000000"/>
                </a:solidFill>
                <a:ea typeface="ＭＳ Ｐゴシック" panose="020B0600070205080204" pitchFamily="50" charset="-128"/>
              </a:rPr>
              <a:t>Etc.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80262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Convention: Importance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705850" cy="4933950"/>
          </a:xfrm>
        </p:spPr>
        <p:txBody>
          <a:bodyPr/>
          <a:lstStyle/>
          <a:p>
            <a:pPr marL="79375" indent="17463">
              <a:buFont typeface="Wingdings" panose="05000000000000000000" pitchFamily="2" charset="2"/>
              <a:buNone/>
            </a:pPr>
            <a:r>
              <a:rPr lang="en-US" smtClean="0"/>
              <a:t>Code conventions are important to programmers for a number of reasons: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80% lifetime software cost is for maintenance</a:t>
            </a:r>
          </a:p>
          <a:p>
            <a:pPr lvl="1"/>
            <a:r>
              <a:rPr lang="en-US" smtClean="0"/>
              <a:t>People maintain the software may be changed</a:t>
            </a:r>
          </a:p>
          <a:p>
            <a:pPr lvl="1"/>
            <a:r>
              <a:rPr lang="en-US" smtClean="0"/>
              <a:t>Following coding convention strictly helps:</a:t>
            </a:r>
          </a:p>
          <a:p>
            <a:pPr lvl="2"/>
            <a:r>
              <a:rPr lang="en-US" sz="2800" smtClean="0"/>
              <a:t>Improve the readability of the software</a:t>
            </a:r>
          </a:p>
          <a:p>
            <a:pPr lvl="2"/>
            <a:r>
              <a:rPr lang="en-US" sz="2800" smtClean="0"/>
              <a:t>Allowing engineers to understand new code more quickly and thoroughly</a:t>
            </a:r>
          </a:p>
        </p:txBody>
      </p:sp>
    </p:spTree>
    <p:extLst>
      <p:ext uri="{BB962C8B-B14F-4D97-AF65-F5344CB8AC3E}">
        <p14:creationId xmlns:p14="http://schemas.microsoft.com/office/powerpoint/2010/main" val="72918589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33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smtClean="0"/>
              <a:t>Tab and Indent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4 spaces should be used as the unit of indentation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Tab characters should be avoided</a:t>
            </a:r>
          </a:p>
          <a:p>
            <a:pPr>
              <a:spcBef>
                <a:spcPts val="300"/>
              </a:spcBef>
            </a:pPr>
            <a:r>
              <a:rPr lang="en-US" sz="2400" smtClean="0"/>
              <a:t>Line Length: avoid lines longer than 80 or 120 characters</a:t>
            </a:r>
          </a:p>
          <a:p>
            <a:pPr>
              <a:spcBef>
                <a:spcPts val="300"/>
              </a:spcBef>
            </a:pPr>
            <a:r>
              <a:rPr lang="en-US" sz="2400" smtClean="0"/>
              <a:t>Wrapping Lines: When an expression will not fit on a single line, break it according to below principles: 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Break after a comma. 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Break after a logical operator.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Break before an operator.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Prefer higher-level breaks to lower-level breaks</a:t>
            </a:r>
          </a:p>
          <a:p>
            <a:pPr lvl="1">
              <a:spcBef>
                <a:spcPts val="300"/>
              </a:spcBef>
            </a:pPr>
            <a:r>
              <a:rPr lang="en-US" sz="2400" smtClean="0"/>
              <a:t>…</a:t>
            </a:r>
          </a:p>
          <a:p>
            <a:pPr>
              <a:spcBef>
                <a:spcPts val="300"/>
              </a:spcBef>
            </a:pPr>
            <a:r>
              <a:rPr lang="en-US" sz="2400" smtClean="0"/>
              <a:t>Comments: beginning, block, single-line, trailing, …</a:t>
            </a:r>
          </a:p>
          <a:p>
            <a:pPr>
              <a:spcBef>
                <a:spcPts val="300"/>
              </a:spcBef>
            </a:pPr>
            <a:r>
              <a:rPr lang="en-US" sz="2400" smtClean="0"/>
              <a:t>Number of declarations per line: same types, different types,..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22239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Some Common Standards 1/2</a:t>
            </a:r>
          </a:p>
        </p:txBody>
      </p:sp>
    </p:spTree>
    <p:extLst>
      <p:ext uri="{BB962C8B-B14F-4D97-AF65-F5344CB8AC3E}">
        <p14:creationId xmlns:p14="http://schemas.microsoft.com/office/powerpoint/2010/main" val="29592034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245458"/>
            <a:ext cx="9144000" cy="5231541"/>
          </a:xfrm>
        </p:spPr>
        <p:txBody>
          <a:bodyPr/>
          <a:lstStyle/>
          <a:p>
            <a:r>
              <a:rPr lang="en-US" sz="2200" smtClean="0"/>
              <a:t>Blank Lines improve readability by setting off sections of code that are logically related</a:t>
            </a:r>
          </a:p>
          <a:p>
            <a:pPr lvl="1"/>
            <a:r>
              <a:rPr lang="en-US" sz="1900" smtClean="0"/>
              <a:t>Two blank lines should always be used: </a:t>
            </a:r>
          </a:p>
          <a:p>
            <a:pPr lvl="2"/>
            <a:r>
              <a:rPr lang="en-US" sz="1800" smtClean="0"/>
              <a:t>Between sections of a source file </a:t>
            </a:r>
          </a:p>
          <a:p>
            <a:pPr lvl="2"/>
            <a:r>
              <a:rPr lang="en-US" sz="1800" smtClean="0"/>
              <a:t>Between class and interface definitions </a:t>
            </a:r>
          </a:p>
          <a:p>
            <a:pPr lvl="1"/>
            <a:r>
              <a:rPr lang="en-US" sz="1900" smtClean="0"/>
              <a:t>One blank line should always be used: </a:t>
            </a:r>
          </a:p>
          <a:p>
            <a:pPr lvl="2"/>
            <a:r>
              <a:rPr lang="en-US" sz="1800" smtClean="0"/>
              <a:t>Between methods </a:t>
            </a:r>
          </a:p>
          <a:p>
            <a:pPr lvl="2"/>
            <a:r>
              <a:rPr lang="en-US" sz="1800" smtClean="0"/>
              <a:t>Between the local variables in a method and its first statement </a:t>
            </a:r>
          </a:p>
          <a:p>
            <a:pPr lvl="2"/>
            <a:r>
              <a:rPr lang="en-US" sz="1800" smtClean="0"/>
              <a:t>Before a block or single-line comment </a:t>
            </a:r>
          </a:p>
          <a:p>
            <a:pPr lvl="2"/>
            <a:r>
              <a:rPr lang="en-US" sz="1800" smtClean="0"/>
              <a:t>Between logical sections inside a method</a:t>
            </a:r>
          </a:p>
          <a:p>
            <a:r>
              <a:rPr lang="en-US" sz="2200" smtClean="0"/>
              <a:t>Blank spaces should be used in the following circumstances</a:t>
            </a:r>
          </a:p>
          <a:p>
            <a:pPr lvl="1"/>
            <a:r>
              <a:rPr lang="en-US" sz="1900" smtClean="0"/>
              <a:t>A keyword followed by a parenthesis should be separated by a space</a:t>
            </a:r>
          </a:p>
          <a:p>
            <a:pPr lvl="1"/>
            <a:r>
              <a:rPr lang="en-US" sz="1900" smtClean="0"/>
              <a:t>A blank space should appear after commas in argument lists</a:t>
            </a:r>
          </a:p>
          <a:p>
            <a:pPr lvl="1"/>
            <a:r>
              <a:rPr lang="en-US" sz="1900" smtClean="0"/>
              <a:t>All binary operators except  .  should be separated from their operands by spaces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22239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Some Common Standards </a:t>
            </a:r>
            <a:r>
              <a:rPr lang="en-US" sz="2800" b="1" smtClean="0"/>
              <a:t>2/2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22155908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686800" cy="533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Convention: Naming Conventions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30542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/>
              <a:t>General naming rules: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Should be functionally meaningful, &amp; indicate identifier’s purpose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Use terminology applicable to the domain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Identifiers must be as short as possible (&lt;=20 characters)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Avoid names that are similar or differ only in case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Abbreviations in names should be avoided, etc.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Use a noun or noun phrase to name a class or code module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Variables names must start with lowercase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Constants: named in uppercase letters, might have underscore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Method names must start with lowercase letter, usually use “active verb” as the first word of method name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Instance /object names follow rules of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49289983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Process: Code Review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914399"/>
            <a:ext cx="9144000" cy="5443539"/>
          </a:xfrm>
        </p:spPr>
        <p:txBody>
          <a:bodyPr/>
          <a:lstStyle/>
          <a:p>
            <a:r>
              <a:rPr lang="en-US" altLang="ja-JP" smtClean="0"/>
              <a:t>A thorough technical &amp; logical line-by-line review of a code module (program, subroutine, method, ..)</a:t>
            </a:r>
          </a:p>
          <a:p>
            <a:r>
              <a:rPr lang="en-US" smtClean="0"/>
              <a:t>In a code review, the team would examine a sample of code and fixes any defects in it</a:t>
            </a:r>
          </a:p>
          <a:p>
            <a:pPr lvl="1"/>
            <a:r>
              <a:rPr lang="en-US" altLang="ja-JP" sz="2800" smtClean="0">
                <a:ea typeface="ＭＳ Ｐゴシック" panose="020B0600070205080204" pitchFamily="50" charset="-128"/>
              </a:rPr>
              <a:t>Codes is inspected to identify possible improvements and ensure that business requirements are met.</a:t>
            </a:r>
            <a:r>
              <a:rPr lang="en-US" sz="2800" smtClean="0"/>
              <a:t> </a:t>
            </a:r>
          </a:p>
          <a:p>
            <a:pPr lvl="1"/>
            <a:r>
              <a:rPr lang="en-US" sz="2800" smtClean="0"/>
              <a:t>For example, it could be made more readable or its performance could be improved</a:t>
            </a:r>
          </a:p>
          <a:p>
            <a:pPr lvl="1"/>
            <a:endParaRPr lang="en-US" altLang="ja-JP" sz="24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35002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</a:t>
            </a:r>
            <a:r>
              <a:rPr lang="en-US" smtClean="0">
                <a:cs typeface="Arial" panose="020B0604020202020204" pitchFamily="34" charset="0"/>
              </a:rPr>
              <a:t>Process: </a:t>
            </a:r>
            <a:r>
              <a:rPr lang="en-US" sz="2800" smtClean="0">
                <a:cs typeface="Arial" panose="020B0604020202020204" pitchFamily="34" charset="0"/>
              </a:rPr>
              <a:t>Review </a:t>
            </a:r>
            <a:r>
              <a:rPr lang="en-US" sz="2800" smtClean="0">
                <a:cs typeface="Arial" panose="020B0604020202020204" pitchFamily="34" charset="0"/>
              </a:rPr>
              <a:t>Benefits</a:t>
            </a:r>
            <a:endParaRPr lang="en-US" smtClean="0">
              <a:cs typeface="Arial" panose="020B0604020202020204" pitchFamily="34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382000" cy="5367338"/>
          </a:xfrm>
        </p:spPr>
        <p:txBody>
          <a:bodyPr/>
          <a:lstStyle/>
          <a:p>
            <a:r>
              <a:rPr lang="en-US" altLang="ja-JP" smtClean="0"/>
              <a:t>A different perspective</a:t>
            </a:r>
          </a:p>
          <a:p>
            <a:r>
              <a:rPr lang="en-US" altLang="ja-JP" smtClean="0"/>
              <a:t>Assess and accelerate progress </a:t>
            </a:r>
          </a:p>
          <a:p>
            <a:r>
              <a:rPr lang="en-US" altLang="ja-JP" smtClean="0"/>
              <a:t>Pride/reward: more pride, </a:t>
            </a:r>
          </a:p>
          <a:p>
            <a:r>
              <a:rPr lang="en-US" altLang="ja-JP" smtClean="0"/>
              <a:t>Project/module familiarity </a:t>
            </a:r>
          </a:p>
          <a:p>
            <a:r>
              <a:rPr lang="en-US" altLang="ja-JP" smtClean="0"/>
              <a:t>Fewer bugs and less rework, </a:t>
            </a:r>
          </a:p>
          <a:p>
            <a:r>
              <a:rPr lang="en-US" altLang="ja-JP" smtClean="0"/>
              <a:t>Better team communication </a:t>
            </a:r>
          </a:p>
          <a:p>
            <a:r>
              <a:rPr lang="en-US" altLang="ja-JP" smtClean="0"/>
              <a:t>Team cohesiveness</a:t>
            </a:r>
          </a:p>
        </p:txBody>
      </p:sp>
    </p:spTree>
    <p:extLst>
      <p:ext uri="{BB962C8B-B14F-4D97-AF65-F5344CB8AC3E}">
        <p14:creationId xmlns:p14="http://schemas.microsoft.com/office/powerpoint/2010/main" val="198974196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75593" y="0"/>
            <a:ext cx="8686800" cy="533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Code Review </a:t>
            </a:r>
            <a:r>
              <a:rPr lang="en-US" smtClean="0">
                <a:cs typeface="Arial" panose="020B0604020202020204" pitchFamily="34" charset="0"/>
              </a:rPr>
              <a:t>Process: Review </a:t>
            </a:r>
            <a:r>
              <a:rPr lang="en-US" smtClean="0">
                <a:cs typeface="Arial" panose="020B0604020202020204" pitchFamily="34" charset="0"/>
              </a:rPr>
              <a:t>Candidates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r>
              <a:rPr lang="en-US" smtClean="0"/>
              <a:t>A portion of the software that only one person has the expertise to maintain</a:t>
            </a:r>
          </a:p>
          <a:p>
            <a:r>
              <a:rPr lang="en-US" smtClean="0"/>
              <a:t>Code that implements a highly abstract or tricky algorithm</a:t>
            </a:r>
          </a:p>
          <a:p>
            <a:r>
              <a:rPr lang="en-US" smtClean="0"/>
              <a:t>An object, library or API that is particularly difficult to work with</a:t>
            </a:r>
          </a:p>
          <a:p>
            <a:r>
              <a:rPr lang="en-US" smtClean="0"/>
              <a:t>Code written by someone who is inexperienced or has not written that kind of code before, or written in an unfamiliar language</a:t>
            </a:r>
          </a:p>
          <a:p>
            <a:r>
              <a:rPr lang="en-US" smtClean="0"/>
              <a:t>Code which employs a new programming technique</a:t>
            </a:r>
          </a:p>
          <a:p>
            <a:r>
              <a:rPr lang="en-US" smtClean="0"/>
              <a:t>An area of the code that will be especially catastrophic if there are defects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49571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0545" y="0"/>
            <a:ext cx="8458200" cy="600721"/>
          </a:xfrm>
        </p:spPr>
        <p:txBody>
          <a:bodyPr lIns="92075" tIns="46038" rIns="92075" bIns="46038"/>
          <a:lstStyle/>
          <a:p>
            <a:r>
              <a:rPr lang="en-US" smtClean="0">
                <a:cs typeface="Arial" panose="020B0604020202020204" pitchFamily="34" charset="0"/>
              </a:rPr>
              <a:t>Code Review </a:t>
            </a:r>
            <a:r>
              <a:rPr lang="en-US" smtClean="0">
                <a:cs typeface="Arial" panose="020B0604020202020204" pitchFamily="34" charset="0"/>
              </a:rPr>
              <a:t>Process: Review </a:t>
            </a:r>
            <a:r>
              <a:rPr lang="en-US" smtClean="0">
                <a:cs typeface="Arial" panose="020B0604020202020204" pitchFamily="34" charset="0"/>
              </a:rPr>
              <a:t>Workflow</a:t>
            </a:r>
          </a:p>
        </p:txBody>
      </p:sp>
      <p:grpSp>
        <p:nvGrpSpPr>
          <p:cNvPr id="51203" name="Group 95"/>
          <p:cNvGrpSpPr>
            <a:grpSpLocks/>
          </p:cNvGrpSpPr>
          <p:nvPr/>
        </p:nvGrpSpPr>
        <p:grpSpPr bwMode="auto">
          <a:xfrm>
            <a:off x="2209800" y="762000"/>
            <a:ext cx="4953000" cy="5524500"/>
            <a:chOff x="3780" y="900"/>
            <a:chExt cx="4680" cy="8205"/>
          </a:xfrm>
        </p:grpSpPr>
        <p:sp>
          <p:nvSpPr>
            <p:cNvPr id="51204" name="Oval 96"/>
            <p:cNvSpPr>
              <a:spLocks noChangeArrowheads="1"/>
            </p:cNvSpPr>
            <p:nvPr/>
          </p:nvSpPr>
          <p:spPr bwMode="auto">
            <a:xfrm>
              <a:off x="4680" y="900"/>
              <a:ext cx="1800" cy="90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Begin</a:t>
              </a:r>
            </a:p>
          </p:txBody>
        </p:sp>
        <p:sp>
          <p:nvSpPr>
            <p:cNvPr id="51205" name="Rectangle 97"/>
            <p:cNvSpPr>
              <a:spLocks noChangeArrowheads="1"/>
            </p:cNvSpPr>
            <p:nvPr/>
          </p:nvSpPr>
          <p:spPr bwMode="auto">
            <a:xfrm>
              <a:off x="3780" y="2160"/>
              <a:ext cx="3780" cy="72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Prepare for review</a:t>
              </a:r>
            </a:p>
          </p:txBody>
        </p:sp>
        <p:sp>
          <p:nvSpPr>
            <p:cNvPr id="51206" name="Rectangle 98"/>
            <p:cNvSpPr>
              <a:spLocks noChangeArrowheads="1"/>
            </p:cNvSpPr>
            <p:nvPr/>
          </p:nvSpPr>
          <p:spPr bwMode="auto">
            <a:xfrm>
              <a:off x="3780" y="3420"/>
              <a:ext cx="3780" cy="10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Conduct review</a:t>
              </a:r>
            </a:p>
          </p:txBody>
        </p:sp>
        <p:sp>
          <p:nvSpPr>
            <p:cNvPr id="51207" name="Rectangle 99"/>
            <p:cNvSpPr>
              <a:spLocks noChangeArrowheads="1"/>
            </p:cNvSpPr>
            <p:nvPr/>
          </p:nvSpPr>
          <p:spPr bwMode="auto">
            <a:xfrm>
              <a:off x="3780" y="5040"/>
              <a:ext cx="3780" cy="10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Evaluate review results</a:t>
              </a:r>
            </a:p>
          </p:txBody>
        </p:sp>
        <p:sp>
          <p:nvSpPr>
            <p:cNvPr id="51208" name="Rectangle 100"/>
            <p:cNvSpPr>
              <a:spLocks noChangeArrowheads="1"/>
            </p:cNvSpPr>
            <p:nvPr/>
          </p:nvSpPr>
          <p:spPr bwMode="auto">
            <a:xfrm>
              <a:off x="3780" y="6660"/>
              <a:ext cx="3780" cy="9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Rework and Following-up</a:t>
              </a:r>
            </a:p>
          </p:txBody>
        </p:sp>
        <p:sp>
          <p:nvSpPr>
            <p:cNvPr id="51209" name="Oval 101"/>
            <p:cNvSpPr>
              <a:spLocks noChangeArrowheads="1"/>
            </p:cNvSpPr>
            <p:nvPr/>
          </p:nvSpPr>
          <p:spPr bwMode="auto">
            <a:xfrm>
              <a:off x="4680" y="8205"/>
              <a:ext cx="1800" cy="90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Tahoma" panose="020B0604030504040204" pitchFamily="34" charset="0"/>
                </a:rPr>
                <a:t>End</a:t>
              </a:r>
            </a:p>
          </p:txBody>
        </p:sp>
        <p:sp>
          <p:nvSpPr>
            <p:cNvPr id="51210" name="Line 102"/>
            <p:cNvSpPr>
              <a:spLocks noChangeShapeType="1"/>
            </p:cNvSpPr>
            <p:nvPr/>
          </p:nvSpPr>
          <p:spPr bwMode="auto">
            <a:xfrm>
              <a:off x="5580" y="1800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03"/>
            <p:cNvSpPr>
              <a:spLocks noChangeShapeType="1"/>
            </p:cNvSpPr>
            <p:nvPr/>
          </p:nvSpPr>
          <p:spPr bwMode="auto">
            <a:xfrm flipH="1">
              <a:off x="5580" y="288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04"/>
            <p:cNvSpPr>
              <a:spLocks noChangeShapeType="1"/>
            </p:cNvSpPr>
            <p:nvPr/>
          </p:nvSpPr>
          <p:spPr bwMode="auto">
            <a:xfrm flipH="1">
              <a:off x="5580" y="450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05"/>
            <p:cNvSpPr>
              <a:spLocks noChangeShapeType="1"/>
            </p:cNvSpPr>
            <p:nvPr/>
          </p:nvSpPr>
          <p:spPr bwMode="auto">
            <a:xfrm flipH="1">
              <a:off x="5580" y="612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06"/>
            <p:cNvSpPr>
              <a:spLocks noChangeShapeType="1"/>
            </p:cNvSpPr>
            <p:nvPr/>
          </p:nvSpPr>
          <p:spPr bwMode="auto">
            <a:xfrm flipH="1">
              <a:off x="5580" y="7665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07"/>
            <p:cNvSpPr>
              <a:spLocks noChangeShapeType="1"/>
            </p:cNvSpPr>
            <p:nvPr/>
          </p:nvSpPr>
          <p:spPr bwMode="auto">
            <a:xfrm>
              <a:off x="7560" y="702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08"/>
            <p:cNvSpPr>
              <a:spLocks noChangeShapeType="1"/>
            </p:cNvSpPr>
            <p:nvPr/>
          </p:nvSpPr>
          <p:spPr bwMode="auto">
            <a:xfrm>
              <a:off x="7560" y="558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09"/>
            <p:cNvSpPr>
              <a:spLocks noChangeShapeType="1"/>
            </p:cNvSpPr>
            <p:nvPr/>
          </p:nvSpPr>
          <p:spPr bwMode="auto">
            <a:xfrm flipV="1">
              <a:off x="8460" y="2520"/>
              <a:ext cx="0" cy="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10"/>
            <p:cNvSpPr>
              <a:spLocks noChangeShapeType="1"/>
            </p:cNvSpPr>
            <p:nvPr/>
          </p:nvSpPr>
          <p:spPr bwMode="auto">
            <a:xfrm flipH="1">
              <a:off x="7560" y="2520"/>
              <a:ext cx="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7344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Agenda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62538"/>
          </a:xfrm>
        </p:spPr>
        <p:txBody>
          <a:bodyPr/>
          <a:lstStyle/>
          <a:p>
            <a:r>
              <a:rPr lang="en-US" smtClean="0"/>
              <a:t>Coding Process</a:t>
            </a:r>
          </a:p>
          <a:p>
            <a:r>
              <a:rPr lang="en-US" smtClean="0"/>
              <a:t>Coding Convention</a:t>
            </a:r>
          </a:p>
          <a:p>
            <a:r>
              <a:rPr lang="en-US" smtClean="0"/>
              <a:t>Code Review Process</a:t>
            </a:r>
          </a:p>
          <a:p>
            <a:r>
              <a:rPr lang="en-US" smtClean="0"/>
              <a:t>Common Defects &amp; Practices</a:t>
            </a:r>
          </a:p>
        </p:txBody>
      </p:sp>
    </p:spTree>
    <p:extLst>
      <p:ext uri="{BB962C8B-B14F-4D97-AF65-F5344CB8AC3E}">
        <p14:creationId xmlns:p14="http://schemas.microsoft.com/office/powerpoint/2010/main" val="249621468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395" y="12919"/>
            <a:ext cx="8548688" cy="450850"/>
          </a:xfrm>
        </p:spPr>
        <p:txBody>
          <a:bodyPr lIns="92075" tIns="46038" rIns="92075" bIns="46038"/>
          <a:lstStyle/>
          <a:p>
            <a:r>
              <a:rPr lang="en-US" sz="2800" smtClean="0">
                <a:cs typeface="Arial" panose="020B0604020202020204" pitchFamily="34" charset="0"/>
              </a:rPr>
              <a:t>Code Review </a:t>
            </a:r>
            <a:r>
              <a:rPr lang="en-US" sz="2800" smtClean="0">
                <a:cs typeface="Arial" panose="020B0604020202020204" pitchFamily="34" charset="0"/>
              </a:rPr>
              <a:t>Process: Roles </a:t>
            </a:r>
            <a:r>
              <a:rPr lang="en-US" sz="2800" smtClean="0">
                <a:cs typeface="Arial" panose="020B0604020202020204" pitchFamily="34" charset="0"/>
              </a:rPr>
              <a:t>&amp; Responsibilities</a:t>
            </a:r>
          </a:p>
        </p:txBody>
      </p:sp>
      <p:pic>
        <p:nvPicPr>
          <p:cNvPr id="52227" name="Picture 1227" descr="C:\Program Files\Common Files\Microsoft Shared\Clipart\cagcat50\bd0715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19400"/>
            <a:ext cx="14620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1228" descr="C:\Program Files\Common Files\Microsoft Shared\Clipart\cagcat50\bs02064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10890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229" descr="C:\Program Files\Common Files\Microsoft Shared\Clipart\cagcat50\bd06784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10620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1230" descr="C:\Program Files\Common Files\Microsoft Shared\Clipart\cagcat50\bd06790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105886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231" descr="C:\Program Files\Common Files\Microsoft Shared\Clipart\cagcat50\bd06982_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18208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32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67275"/>
            <a:ext cx="168275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AutoShape 1238"/>
          <p:cNvSpPr>
            <a:spLocks noChangeArrowheads="1"/>
          </p:cNvSpPr>
          <p:nvPr/>
        </p:nvSpPr>
        <p:spPr bwMode="auto">
          <a:xfrm>
            <a:off x="1447800" y="3505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4" name="AutoShape 1239"/>
          <p:cNvSpPr>
            <a:spLocks noChangeArrowheads="1"/>
          </p:cNvSpPr>
          <p:nvPr/>
        </p:nvSpPr>
        <p:spPr bwMode="auto">
          <a:xfrm>
            <a:off x="2514600" y="2667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5" name="AutoShape 1240"/>
          <p:cNvSpPr>
            <a:spLocks noChangeArrowheads="1"/>
          </p:cNvSpPr>
          <p:nvPr/>
        </p:nvSpPr>
        <p:spPr bwMode="auto">
          <a:xfrm>
            <a:off x="2514600" y="443865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6" name="AutoShape 1241"/>
          <p:cNvSpPr>
            <a:spLocks noChangeArrowheads="1"/>
          </p:cNvSpPr>
          <p:nvPr/>
        </p:nvSpPr>
        <p:spPr bwMode="auto">
          <a:xfrm>
            <a:off x="33528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7" name="AutoShape 1242"/>
          <p:cNvSpPr>
            <a:spLocks noChangeArrowheads="1"/>
          </p:cNvSpPr>
          <p:nvPr/>
        </p:nvSpPr>
        <p:spPr bwMode="auto">
          <a:xfrm>
            <a:off x="64770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8" name="Text Box 1244"/>
          <p:cNvSpPr txBox="1">
            <a:spLocks noChangeArrowheads="1"/>
          </p:cNvSpPr>
          <p:nvPr/>
        </p:nvSpPr>
        <p:spPr bwMode="auto">
          <a:xfrm>
            <a:off x="381000" y="4419600"/>
            <a:ext cx="79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52239" name="Text Box 1245"/>
          <p:cNvSpPr txBox="1">
            <a:spLocks noChangeArrowheads="1"/>
          </p:cNvSpPr>
          <p:nvPr/>
        </p:nvSpPr>
        <p:spPr bwMode="auto">
          <a:xfrm>
            <a:off x="2133600" y="22098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latin typeface="Tahoma" panose="020B0604030504040204" pitchFamily="34" charset="0"/>
              </a:rPr>
              <a:t>Secretary</a:t>
            </a:r>
          </a:p>
          <a:p>
            <a:pPr algn="ctr" eaLnBrk="1" hangingPunct="1"/>
            <a:r>
              <a:rPr lang="en-US" sz="1400" i="1">
                <a:latin typeface="Tahoma" panose="020B0604030504040204" pitchFamily="34" charset="0"/>
              </a:rPr>
              <a:t>(Optional)</a:t>
            </a:r>
          </a:p>
        </p:txBody>
      </p:sp>
      <p:sp>
        <p:nvSpPr>
          <p:cNvPr id="52240" name="Text Box 1246"/>
          <p:cNvSpPr txBox="1">
            <a:spLocks noChangeArrowheads="1"/>
          </p:cNvSpPr>
          <p:nvPr/>
        </p:nvSpPr>
        <p:spPr bwMode="auto">
          <a:xfrm>
            <a:off x="2133600" y="41529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Conductor</a:t>
            </a:r>
          </a:p>
        </p:txBody>
      </p:sp>
      <p:sp>
        <p:nvSpPr>
          <p:cNvPr id="52241" name="Text Box 1247"/>
          <p:cNvSpPr txBox="1">
            <a:spLocks noChangeArrowheads="1"/>
          </p:cNvSpPr>
          <p:nvPr/>
        </p:nvSpPr>
        <p:spPr bwMode="auto">
          <a:xfrm>
            <a:off x="1714500" y="5938838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latin typeface="Tahoma" panose="020B0604030504040204" pitchFamily="34" charset="0"/>
              </a:rPr>
              <a:t>Project members</a:t>
            </a:r>
          </a:p>
          <a:p>
            <a:pPr algn="ctr" eaLnBrk="1" hangingPunct="1"/>
            <a:r>
              <a:rPr lang="en-US" sz="1400" i="1">
                <a:latin typeface="Tahoma" panose="020B0604030504040204" pitchFamily="34" charset="0"/>
              </a:rPr>
              <a:t>(Optional)</a:t>
            </a:r>
          </a:p>
        </p:txBody>
      </p:sp>
      <p:sp>
        <p:nvSpPr>
          <p:cNvPr id="52242" name="Text Box 1249"/>
          <p:cNvSpPr txBox="1">
            <a:spLocks noChangeArrowheads="1"/>
          </p:cNvSpPr>
          <p:nvPr/>
        </p:nvSpPr>
        <p:spPr bwMode="auto">
          <a:xfrm>
            <a:off x="4800600" y="4114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Reviewer(s)</a:t>
            </a:r>
          </a:p>
        </p:txBody>
      </p:sp>
      <p:sp>
        <p:nvSpPr>
          <p:cNvPr id="52243" name="Text Box 1250"/>
          <p:cNvSpPr txBox="1">
            <a:spLocks noChangeArrowheads="1"/>
          </p:cNvSpPr>
          <p:nvPr/>
        </p:nvSpPr>
        <p:spPr bwMode="auto">
          <a:xfrm>
            <a:off x="7543800" y="44958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b="1">
                <a:latin typeface="Tahoma" panose="020B0604030504040204" pitchFamily="34" charset="0"/>
              </a:rPr>
              <a:t>Approver(s)</a:t>
            </a:r>
          </a:p>
        </p:txBody>
      </p:sp>
      <p:sp>
        <p:nvSpPr>
          <p:cNvPr id="24804" name="AutoShape 1252"/>
          <p:cNvSpPr>
            <a:spLocks noChangeArrowheads="1"/>
          </p:cNvSpPr>
          <p:nvPr/>
        </p:nvSpPr>
        <p:spPr bwMode="auto">
          <a:xfrm>
            <a:off x="2819400" y="838200"/>
            <a:ext cx="2971800" cy="1219200"/>
          </a:xfrm>
          <a:prstGeom prst="wedgeRoundRectCallout">
            <a:avLst>
              <a:gd name="adj1" fmla="val -60097"/>
              <a:gd name="adj2" fmla="val 23829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Assisting </a:t>
            </a:r>
            <a:r>
              <a:rPr lang="en-US" sz="1400">
                <a:latin typeface="Tahoma" panose="020B0604030504040204" pitchFamily="34" charset="0"/>
              </a:rPr>
              <a:t>conductor in preparing for the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</a:t>
            </a:r>
          </a:p>
          <a:p>
            <a:pPr eaLnBrk="1" hangingPunct="1">
              <a:buFontTx/>
              <a:buChar char="-"/>
            </a:pPr>
            <a:r>
              <a:rPr lang="en-US" sz="1400" b="1">
                <a:latin typeface="Tahoma" panose="020B0604030504040204" pitchFamily="34" charset="0"/>
              </a:rPr>
              <a:t> Preparing</a:t>
            </a:r>
            <a:r>
              <a:rPr lang="en-US" sz="1400">
                <a:latin typeface="Tahoma" panose="020B0604030504040204" pitchFamily="34" charset="0"/>
              </a:rPr>
              <a:t> meeting minute</a:t>
            </a:r>
          </a:p>
          <a:p>
            <a:pPr eaLnBrk="1" hangingPunct="1">
              <a:buFontTx/>
              <a:buChar char="-"/>
            </a:pPr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24805" name="AutoShape 1253"/>
          <p:cNvSpPr>
            <a:spLocks noChangeArrowheads="1"/>
          </p:cNvSpPr>
          <p:nvPr/>
        </p:nvSpPr>
        <p:spPr bwMode="auto">
          <a:xfrm>
            <a:off x="3048000" y="4648200"/>
            <a:ext cx="3309938" cy="862013"/>
          </a:xfrm>
          <a:prstGeom prst="wedgeRoundRectCallout">
            <a:avLst>
              <a:gd name="adj1" fmla="val -61690"/>
              <a:gd name="adj2" fmla="val 4973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Assisting </a:t>
            </a:r>
            <a:r>
              <a:rPr lang="en-US" sz="1400">
                <a:latin typeface="Tahoma" panose="020B0604030504040204" pitchFamily="34" charset="0"/>
              </a:rPr>
              <a:t>conductor in preparing answer for comments/ questions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 meeting</a:t>
            </a:r>
          </a:p>
        </p:txBody>
      </p:sp>
      <p:sp>
        <p:nvSpPr>
          <p:cNvPr id="24807" name="AutoShape 1255"/>
          <p:cNvSpPr>
            <a:spLocks noChangeArrowheads="1"/>
          </p:cNvSpPr>
          <p:nvPr/>
        </p:nvSpPr>
        <p:spPr bwMode="auto">
          <a:xfrm>
            <a:off x="2514600" y="1905000"/>
            <a:ext cx="3505200" cy="1600200"/>
          </a:xfrm>
          <a:prstGeom prst="wedgeRoundRectCallout">
            <a:avLst>
              <a:gd name="adj1" fmla="val -44926"/>
              <a:gd name="adj2" fmla="val 6299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Preparing</a:t>
            </a:r>
            <a:r>
              <a:rPr lang="en-US" sz="1400">
                <a:latin typeface="Tahoma" panose="020B0604030504040204" pitchFamily="34" charset="0"/>
              </a:rPr>
              <a:t> for the review (agenda, facilities, material, checklists…)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Gathering</a:t>
            </a:r>
            <a:r>
              <a:rPr lang="en-US" sz="1400">
                <a:latin typeface="Tahoma" panose="020B0604030504040204" pitchFamily="34" charset="0"/>
              </a:rPr>
              <a:t> feedback of reviewers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Conducting</a:t>
            </a:r>
            <a:r>
              <a:rPr lang="en-US" sz="1400">
                <a:latin typeface="Tahoma" panose="020B0604030504040204" pitchFamily="34" charset="0"/>
              </a:rPr>
              <a:t>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Issuing</a:t>
            </a:r>
            <a:r>
              <a:rPr lang="en-US" sz="1400">
                <a:latin typeface="Tahoma" panose="020B0604030504040204" pitchFamily="34" charset="0"/>
              </a:rPr>
              <a:t> report of the review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Following-up</a:t>
            </a:r>
            <a:r>
              <a:rPr lang="en-US" sz="1400">
                <a:latin typeface="Tahoma" panose="020B0604030504040204" pitchFamily="34" charset="0"/>
              </a:rPr>
              <a:t> to make sure all defects are corrected</a:t>
            </a:r>
          </a:p>
        </p:txBody>
      </p:sp>
      <p:sp>
        <p:nvSpPr>
          <p:cNvPr id="24809" name="AutoShape 1257"/>
          <p:cNvSpPr>
            <a:spLocks noChangeArrowheads="1"/>
          </p:cNvSpPr>
          <p:nvPr/>
        </p:nvSpPr>
        <p:spPr bwMode="auto">
          <a:xfrm>
            <a:off x="5943600" y="2667000"/>
            <a:ext cx="2133600" cy="990600"/>
          </a:xfrm>
          <a:prstGeom prst="wedgeRoundRectCallout">
            <a:avLst>
              <a:gd name="adj1" fmla="val 69421"/>
              <a:gd name="adj2" fmla="val 4455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Approving</a:t>
            </a:r>
            <a:r>
              <a:rPr lang="en-US" sz="1400">
                <a:latin typeface="Tahoma" panose="020B0604030504040204" pitchFamily="34" charset="0"/>
              </a:rPr>
              <a:t> decisions of the review basing upon review results</a:t>
            </a:r>
          </a:p>
        </p:txBody>
      </p:sp>
      <p:sp>
        <p:nvSpPr>
          <p:cNvPr id="24803" name="AutoShape 1251"/>
          <p:cNvSpPr>
            <a:spLocks noChangeArrowheads="1"/>
          </p:cNvSpPr>
          <p:nvPr/>
        </p:nvSpPr>
        <p:spPr bwMode="auto">
          <a:xfrm>
            <a:off x="533400" y="2209800"/>
            <a:ext cx="3109913" cy="1219200"/>
          </a:xfrm>
          <a:prstGeom prst="wedgeRoundRectCallout">
            <a:avLst>
              <a:gd name="adj1" fmla="val -48398"/>
              <a:gd name="adj2" fmla="val 6705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Submitting</a:t>
            </a:r>
            <a:r>
              <a:rPr lang="en-US" sz="1400">
                <a:latin typeface="Tahoma" panose="020B0604030504040204" pitchFamily="34" charset="0"/>
              </a:rPr>
              <a:t> codes and affected project components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Joining</a:t>
            </a:r>
            <a:r>
              <a:rPr lang="en-US" sz="1400">
                <a:latin typeface="Tahoma" panose="020B0604030504040204" pitchFamily="34" charset="0"/>
              </a:rPr>
              <a:t> the review sessions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Correcting</a:t>
            </a:r>
            <a:r>
              <a:rPr lang="en-US" sz="1400">
                <a:latin typeface="Tahoma" panose="020B0604030504040204" pitchFamily="34" charset="0"/>
              </a:rPr>
              <a:t> review defects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Providing</a:t>
            </a:r>
            <a:r>
              <a:rPr lang="en-US" sz="1400">
                <a:latin typeface="Tahoma" panose="020B0604030504040204" pitchFamily="34" charset="0"/>
              </a:rPr>
              <a:t> corrected codes</a:t>
            </a:r>
          </a:p>
          <a:p>
            <a:pPr eaLnBrk="1" hangingPunct="1">
              <a:buFontTx/>
              <a:buChar char="-"/>
            </a:pPr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24808" name="AutoShape 1256"/>
          <p:cNvSpPr>
            <a:spLocks noChangeArrowheads="1"/>
          </p:cNvSpPr>
          <p:nvPr/>
        </p:nvSpPr>
        <p:spPr bwMode="auto">
          <a:xfrm>
            <a:off x="2819400" y="2971800"/>
            <a:ext cx="2133600" cy="823913"/>
          </a:xfrm>
          <a:prstGeom prst="wedgeRoundRectCallout">
            <a:avLst>
              <a:gd name="adj1" fmla="val 66519"/>
              <a:gd name="adj2" fmla="val 26282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Reviewing</a:t>
            </a:r>
            <a:r>
              <a:rPr lang="en-US" sz="1400">
                <a:latin typeface="Tahoma" panose="020B0604030504040204" pitchFamily="34" charset="0"/>
              </a:rPr>
              <a:t> codes</a:t>
            </a:r>
          </a:p>
          <a:p>
            <a:pPr eaLnBrk="1" hangingPunct="1">
              <a:buFontTx/>
              <a:buChar char="-"/>
            </a:pP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400" b="1">
                <a:latin typeface="Tahoma" panose="020B0604030504040204" pitchFamily="34" charset="0"/>
              </a:rPr>
              <a:t>Sending</a:t>
            </a:r>
            <a:r>
              <a:rPr lang="en-US" sz="1400">
                <a:latin typeface="Tahoma" panose="020B0604030504040204" pitchFamily="34" charset="0"/>
              </a:rPr>
              <a:t> feedback</a:t>
            </a:r>
          </a:p>
          <a:p>
            <a:pPr eaLnBrk="1" hangingPunct="1">
              <a:buFontTx/>
              <a:buChar char="-"/>
            </a:pPr>
            <a:r>
              <a:rPr lang="en-US" sz="1400" b="1">
                <a:latin typeface="Tahoma" panose="020B0604030504040204" pitchFamily="34" charset="0"/>
              </a:rPr>
              <a:t> Joining</a:t>
            </a:r>
            <a:r>
              <a:rPr lang="en-US" sz="1400">
                <a:latin typeface="Tahoma" panose="020B0604030504040204" pitchFamily="34" charset="0"/>
              </a:rPr>
              <a:t> the review</a:t>
            </a:r>
          </a:p>
        </p:txBody>
      </p:sp>
    </p:spTree>
    <p:extLst>
      <p:ext uri="{BB962C8B-B14F-4D97-AF65-F5344CB8AC3E}">
        <p14:creationId xmlns:p14="http://schemas.microsoft.com/office/powerpoint/2010/main" val="1370502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4" grpId="0" animBg="1" autoUpdateAnimBg="0"/>
      <p:bldP spid="24805" grpId="0" animBg="1" autoUpdateAnimBg="0"/>
      <p:bldP spid="24807" grpId="0" animBg="1" autoUpdateAnimBg="0"/>
      <p:bldP spid="24809" grpId="0" animBg="1" autoUpdateAnimBg="0"/>
      <p:bldP spid="24803" grpId="0" animBg="1" autoUpdateAnimBg="0"/>
      <p:bldP spid="2480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785813" y="-76200"/>
            <a:ext cx="79771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Code </a:t>
            </a:r>
            <a:r>
              <a:rPr lang="en-US" sz="2800" b="1">
                <a:solidFill>
                  <a:srgbClr val="FFFF00"/>
                </a:solidFill>
                <a:latin typeface="+mj-lt"/>
                <a:cs typeface="Arial" charset="0"/>
              </a:rPr>
              <a:t>Review </a:t>
            </a:r>
            <a:r>
              <a:rPr lang="en-US" sz="2800" b="1" smtClean="0">
                <a:solidFill>
                  <a:srgbClr val="FFFF00"/>
                </a:solidFill>
                <a:latin typeface="+mj-lt"/>
                <a:cs typeface="Arial" charset="0"/>
              </a:rPr>
              <a:t>Process: Reviewing </a:t>
            </a: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Inputs</a:t>
            </a:r>
          </a:p>
        </p:txBody>
      </p:sp>
      <p:sp>
        <p:nvSpPr>
          <p:cNvPr id="41987" name="Rectangle 444"/>
          <p:cNvSpPr>
            <a:spLocks noChangeArrowheads="1"/>
          </p:cNvSpPr>
          <p:nvPr/>
        </p:nvSpPr>
        <p:spPr bwMode="auto">
          <a:xfrm>
            <a:off x="76200" y="762000"/>
            <a:ext cx="8610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ahoma" panose="020B0604030504040204" pitchFamily="34" charset="0"/>
              </a:rPr>
              <a:t>Statement of objectives of the review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ahoma" panose="020B0604030504040204" pitchFamily="34" charset="0"/>
              </a:rPr>
              <a:t>Source codes to be reviewed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ü"/>
            </a:pPr>
            <a:r>
              <a:rPr lang="en-AU" sz="2800">
                <a:latin typeface="+mj-lt"/>
                <a:cs typeface="Tahoma" panose="020B0604030504040204" pitchFamily="34" charset="0"/>
              </a:rPr>
              <a:t>Must be completed, tested by developer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ü"/>
            </a:pPr>
            <a:r>
              <a:rPr lang="en-US" altLang="ja-JP" sz="2800">
                <a:latin typeface="+mj-lt"/>
                <a:cs typeface="Tahoma" panose="020B0604030504040204" pitchFamily="34" charset="0"/>
              </a:rPr>
              <a:t>Ready for the next step in the development life cycle (developer’s view)</a:t>
            </a:r>
            <a:endParaRPr lang="en-AU" sz="2800">
              <a:latin typeface="+mj-lt"/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ahoma" panose="020B0604030504040204" pitchFamily="34" charset="0"/>
              </a:rPr>
              <a:t>Other affected project components: </a:t>
            </a:r>
            <a:r>
              <a:rPr lang="en-US" altLang="ja-JP" sz="2800">
                <a:latin typeface="+mj-lt"/>
              </a:rPr>
              <a:t>documentation, test cases, a project schedule, or requirements changes, etc.</a:t>
            </a:r>
            <a:endParaRPr lang="en-AU" sz="2800">
              <a:latin typeface="+mj-lt"/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ahoma" panose="020B0604030504040204" pitchFamily="34" charset="0"/>
              </a:rPr>
              <a:t>Checklists to be used (optional)</a:t>
            </a:r>
          </a:p>
        </p:txBody>
      </p:sp>
    </p:spTree>
    <p:extLst>
      <p:ext uri="{BB962C8B-B14F-4D97-AF65-F5344CB8AC3E}">
        <p14:creationId xmlns:p14="http://schemas.microsoft.com/office/powerpoint/2010/main" val="20982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38200" y="-762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Code </a:t>
            </a:r>
            <a:r>
              <a:rPr lang="en-US" sz="2800" b="1">
                <a:solidFill>
                  <a:srgbClr val="FFFF00"/>
                </a:solidFill>
                <a:latin typeface="+mj-lt"/>
                <a:cs typeface="Arial" charset="0"/>
              </a:rPr>
              <a:t>Review </a:t>
            </a:r>
            <a:r>
              <a:rPr lang="en-US" sz="2800" b="1" smtClean="0">
                <a:solidFill>
                  <a:srgbClr val="FFFF00"/>
                </a:solidFill>
                <a:latin typeface="+mj-lt"/>
                <a:cs typeface="Arial" charset="0"/>
              </a:rPr>
              <a:t>Process: Prepare </a:t>
            </a: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for review 1/2</a:t>
            </a:r>
          </a:p>
        </p:txBody>
      </p:sp>
      <p:sp>
        <p:nvSpPr>
          <p:cNvPr id="43011" name="Rectangle 94"/>
          <p:cNvSpPr>
            <a:spLocks noChangeArrowheads="1"/>
          </p:cNvSpPr>
          <p:nvPr/>
        </p:nvSpPr>
        <p:spPr bwMode="auto">
          <a:xfrm>
            <a:off x="3200400" y="838200"/>
            <a:ext cx="594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76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cs typeface="Times New Roman" panose="02020603050405020304" pitchFamily="18" charset="0"/>
              </a:rPr>
              <a:t>Preparing agenda and facilities for the review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cs typeface="Times New Roman" panose="02020603050405020304" pitchFamily="18" charset="0"/>
              </a:rPr>
              <a:t>Contacting with PM/QA to identify list of reviewers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cs typeface="Times New Roman" panose="02020603050405020304" pitchFamily="18" charset="0"/>
              </a:rPr>
              <a:t>Sending agenda along with all inputs to reviewers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cs typeface="Times New Roman" panose="02020603050405020304" pitchFamily="18" charset="0"/>
              </a:rPr>
              <a:t>If a meeting is necessary, gathering all  comments /questions of reviewers and prepare answers/solutions for each one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§"/>
            </a:pPr>
            <a:endParaRPr lang="en-AU" sz="2400">
              <a:cs typeface="Times New Roman" panose="02020603050405020304" pitchFamily="18" charset="0"/>
            </a:endParaRPr>
          </a:p>
        </p:txBody>
      </p:sp>
      <p:pic>
        <p:nvPicPr>
          <p:cNvPr id="54276" name="Picture 95" descr="C:\Program Files\Common Files\Microsoft Shared\Clipart\cagcat50\bd0651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3048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76200" y="609601"/>
            <a:ext cx="9067800" cy="5748337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mtClean="0"/>
              <a:t>Preparing notes:</a:t>
            </a:r>
          </a:p>
          <a:p>
            <a:pPr marL="457200" lvl="1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Reviews are conducted as needed, usually based on the rate of code output. </a:t>
            </a:r>
          </a:p>
          <a:p>
            <a:pPr marL="457200" lvl="1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The frequency of individual participation in a peer review depends primarily on the size of the programming team. </a:t>
            </a:r>
          </a:p>
          <a:p>
            <a:pPr marL="803275" lvl="2" indent="-285750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A team of 3 developers might include all three in every review. </a:t>
            </a:r>
          </a:p>
          <a:p>
            <a:pPr marL="803275" lvl="2" indent="-285750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Larger teams might be able to rotate participation based on experience, skill level, subject matter familiarity, ...</a:t>
            </a:r>
          </a:p>
          <a:p>
            <a:pPr marL="457200" lvl="1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The review should include the programmer, two reviewers, a recorder, and a leader.</a:t>
            </a:r>
          </a:p>
          <a:p>
            <a:pPr marL="457200" lvl="1">
              <a:spcBef>
                <a:spcPts val="200"/>
              </a:spcBef>
            </a:pPr>
            <a:r>
              <a:rPr lang="en-US" altLang="ja-JP" smtClean="0">
                <a:ea typeface="ＭＳ Ｐゴシック" panose="020B0600070205080204" pitchFamily="50" charset="-128"/>
              </a:rPr>
              <a:t>Other considerations for the size of the review team might be the scope of the project, workload, or training needs.</a:t>
            </a:r>
            <a:endParaRPr lang="en-US" smtClean="0"/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610600" cy="4572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Code Review </a:t>
            </a:r>
            <a:r>
              <a:rPr lang="en-US" sz="2800" smtClean="0">
                <a:cs typeface="Arial" panose="020B0604020202020204" pitchFamily="34" charset="0"/>
              </a:rPr>
              <a:t>Process: Prepare </a:t>
            </a:r>
            <a:r>
              <a:rPr lang="en-US" sz="2800" smtClean="0">
                <a:cs typeface="Arial" panose="020B0604020202020204" pitchFamily="34" charset="0"/>
              </a:rPr>
              <a:t>for review 2/2</a:t>
            </a:r>
          </a:p>
        </p:txBody>
      </p:sp>
    </p:spTree>
    <p:extLst>
      <p:ext uri="{BB962C8B-B14F-4D97-AF65-F5344CB8AC3E}">
        <p14:creationId xmlns:p14="http://schemas.microsoft.com/office/powerpoint/2010/main" val="1419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ChangeArrowheads="1"/>
          </p:cNvSpPr>
          <p:nvPr/>
        </p:nvSpPr>
        <p:spPr bwMode="auto">
          <a:xfrm>
            <a:off x="228600" y="762000"/>
            <a:ext cx="87630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800" dirty="0">
                <a:latin typeface="+mj-lt"/>
                <a:cs typeface="Tahoma" pitchFamily="34" charset="0"/>
              </a:rPr>
              <a:t>Performing online review. Some questions reviewers might bring up: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600" dirty="0">
                <a:latin typeface="+mj-lt"/>
                <a:cs typeface="Tahoma" pitchFamily="34" charset="0"/>
              </a:rPr>
              <a:t>How does this module actually satisfy the stated requirement? 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600" dirty="0">
                <a:latin typeface="+mj-lt"/>
                <a:cs typeface="Tahoma" pitchFamily="34" charset="0"/>
              </a:rPr>
              <a:t>How does the output affect the previously base-lined interface documentation?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600" dirty="0">
                <a:latin typeface="+mj-lt"/>
                <a:cs typeface="Tahoma" pitchFamily="34" charset="0"/>
              </a:rPr>
              <a:t>Wouldn’t a </a:t>
            </a:r>
            <a:r>
              <a:rPr lang="en-US" altLang="ja-JP" sz="2600" i="1" dirty="0">
                <a:latin typeface="+mj-lt"/>
                <a:cs typeface="Tahoma" pitchFamily="34" charset="0"/>
              </a:rPr>
              <a:t>case</a:t>
            </a:r>
            <a:r>
              <a:rPr lang="en-US" altLang="ja-JP" sz="2600" dirty="0">
                <a:latin typeface="+mj-lt"/>
                <a:cs typeface="Tahoma" pitchFamily="34" charset="0"/>
              </a:rPr>
              <a:t> statement work here instead of a nested </a:t>
            </a:r>
            <a:r>
              <a:rPr lang="en-US" altLang="ja-JP" sz="2600" i="1" dirty="0">
                <a:latin typeface="+mj-lt"/>
                <a:cs typeface="Tahoma" pitchFamily="34" charset="0"/>
              </a:rPr>
              <a:t>if-then-else</a:t>
            </a:r>
            <a:r>
              <a:rPr lang="en-US" altLang="ja-JP" sz="2600" dirty="0">
                <a:latin typeface="+mj-lt"/>
                <a:cs typeface="Tahoma" pitchFamily="34" charset="0"/>
              </a:rPr>
              <a:t> structure? </a:t>
            </a:r>
          </a:p>
          <a:p>
            <a:pPr marL="630238" lvl="1" indent="-266700" eaLnBrk="1" hangingPunct="1">
              <a:buFont typeface="Wingdings" pitchFamily="2" charset="2"/>
              <a:buChar char="ü"/>
              <a:defRPr/>
            </a:pPr>
            <a:r>
              <a:rPr lang="en-US" altLang="ja-JP" sz="2600" dirty="0">
                <a:latin typeface="+mj-lt"/>
                <a:cs typeface="Tahoma" pitchFamily="34" charset="0"/>
              </a:rPr>
              <a:t>Etc.</a:t>
            </a:r>
          </a:p>
          <a:p>
            <a:pPr marL="347663" indent="-347663" eaLnBrk="1" hangingPunct="1">
              <a:spcBef>
                <a:spcPct val="300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800" dirty="0">
                <a:latin typeface="+mj-lt"/>
                <a:cs typeface="Tahoma" pitchFamily="34" charset="0"/>
              </a:rPr>
              <a:t>Logging and sending to conductor all defects found and comments/questions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Code </a:t>
            </a:r>
            <a:r>
              <a:rPr lang="en-US" sz="2800" b="1">
                <a:solidFill>
                  <a:srgbClr val="FFFF00"/>
                </a:solidFill>
                <a:latin typeface="+mj-lt"/>
                <a:cs typeface="Arial" charset="0"/>
              </a:rPr>
              <a:t>Review </a:t>
            </a:r>
            <a:r>
              <a:rPr lang="en-US" sz="2800" b="1" smtClean="0">
                <a:solidFill>
                  <a:srgbClr val="FFFF00"/>
                </a:solidFill>
                <a:latin typeface="+mj-lt"/>
                <a:cs typeface="Arial" charset="0"/>
              </a:rPr>
              <a:t>Process: Conduct </a:t>
            </a: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Review 1/2</a:t>
            </a:r>
          </a:p>
        </p:txBody>
      </p:sp>
    </p:spTree>
    <p:extLst>
      <p:ext uri="{BB962C8B-B14F-4D97-AF65-F5344CB8AC3E}">
        <p14:creationId xmlns:p14="http://schemas.microsoft.com/office/powerpoint/2010/main" val="3059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0"/>
          <p:cNvSpPr>
            <a:spLocks noChangeArrowheads="1"/>
          </p:cNvSpPr>
          <p:nvPr/>
        </p:nvSpPr>
        <p:spPr bwMode="auto">
          <a:xfrm>
            <a:off x="152400" y="8382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76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863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q"/>
            </a:pPr>
            <a:r>
              <a:rPr lang="en-AU" sz="2800">
                <a:cs typeface="Tahoma" panose="020B0604030504040204" pitchFamily="34" charset="0"/>
              </a:rPr>
              <a:t>Conducting the review meeting (if any). </a:t>
            </a:r>
          </a:p>
          <a:p>
            <a:pPr lvl="1"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ja-JP" sz="2600">
                <a:cs typeface="Tahoma" panose="020B0604030504040204" pitchFamily="34" charset="0"/>
              </a:rPr>
              <a:t>The leader opens with a short discussion of the goal of the meeting and lays out any ground rules.</a:t>
            </a:r>
          </a:p>
          <a:p>
            <a:pPr lvl="1"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ü"/>
            </a:pPr>
            <a:r>
              <a:rPr lang="en-AU" altLang="ja-JP" sz="2600">
                <a:cs typeface="Tahoma" panose="020B0604030504040204" pitchFamily="34" charset="0"/>
              </a:rPr>
              <a:t>Prioritising</a:t>
            </a:r>
            <a:r>
              <a:rPr lang="en-AU" sz="2600">
                <a:cs typeface="Tahoma" panose="020B0604030504040204" pitchFamily="34" charset="0"/>
              </a:rPr>
              <a:t> all defects and comments/ questions during the meeting</a:t>
            </a:r>
          </a:p>
          <a:p>
            <a:pPr lvl="1"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ja-JP" sz="2600"/>
              <a:t>The developer goes through and explains his/her code.</a:t>
            </a:r>
          </a:p>
          <a:p>
            <a:pPr lvl="1"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ja-JP" sz="2600"/>
              <a:t>The reviewers raise, discuss on the issues, comments, questions</a:t>
            </a:r>
          </a:p>
          <a:p>
            <a:pPr lvl="1"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ja-JP" sz="2600"/>
              <a:t>The developer addresses those issues and explains the logic, problems, and choices that resulted in this code</a:t>
            </a:r>
            <a:endParaRPr lang="en-AU" altLang="ja-JP" sz="2600"/>
          </a:p>
          <a:p>
            <a:pPr eaLnBrk="1" hangingPunct="1">
              <a:spcBef>
                <a:spcPts val="300"/>
              </a:spcBef>
              <a:buClr>
                <a:srgbClr val="0033CC"/>
              </a:buClr>
              <a:buSzPct val="100000"/>
              <a:buFont typeface="Wingdings" panose="05000000000000000000" pitchFamily="2" charset="2"/>
              <a:buChar char="q"/>
            </a:pPr>
            <a:r>
              <a:rPr lang="en-AU" sz="2800">
                <a:cs typeface="Tahoma" panose="020B0604030504040204" pitchFamily="34" charset="0"/>
              </a:rPr>
              <a:t>Logging all new defects or unsolved questions found during the review meeting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-762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Code </a:t>
            </a:r>
            <a:r>
              <a:rPr lang="en-US" sz="2800" b="1">
                <a:solidFill>
                  <a:srgbClr val="FFFF00"/>
                </a:solidFill>
                <a:latin typeface="+mj-lt"/>
                <a:cs typeface="Arial" charset="0"/>
              </a:rPr>
              <a:t>Review </a:t>
            </a:r>
            <a:r>
              <a:rPr lang="en-US" sz="2800" b="1" smtClean="0">
                <a:solidFill>
                  <a:srgbClr val="FFFF00"/>
                </a:solidFill>
                <a:latin typeface="+mj-lt"/>
                <a:cs typeface="Arial" charset="0"/>
              </a:rPr>
              <a:t>Process: Conduct </a:t>
            </a: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Review 2/2</a:t>
            </a:r>
          </a:p>
        </p:txBody>
      </p:sp>
    </p:spTree>
    <p:extLst>
      <p:ext uri="{BB962C8B-B14F-4D97-AF65-F5344CB8AC3E}">
        <p14:creationId xmlns:p14="http://schemas.microsoft.com/office/powerpoint/2010/main" val="36292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00400" y="685800"/>
            <a:ext cx="5715000" cy="56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30000"/>
              </a:spcBef>
              <a:buClr>
                <a:srgbClr val="0000FF"/>
              </a:buClr>
              <a:defRPr/>
            </a:pPr>
            <a:r>
              <a:rPr lang="en-AU" sz="2400" b="1" dirty="0">
                <a:latin typeface="+mj-lt"/>
                <a:cs typeface="Times New Roman" pitchFamily="18" charset="0"/>
              </a:rPr>
              <a:t>Evaluating review results</a:t>
            </a:r>
          </a:p>
          <a:p>
            <a:pPr marL="363538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400" dirty="0">
                <a:latin typeface="+mj-lt"/>
                <a:cs typeface="Times New Roman" pitchFamily="18" charset="0"/>
              </a:rPr>
              <a:t>Preparing and issuing Review report to all attendees</a:t>
            </a:r>
          </a:p>
          <a:p>
            <a:pPr marL="363538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400" dirty="0">
                <a:latin typeface="+mj-lt"/>
                <a:cs typeface="Times New Roman" pitchFamily="18" charset="0"/>
              </a:rPr>
              <a:t>Making approval or reject basing upon the review’s results</a:t>
            </a:r>
          </a:p>
        </p:txBody>
      </p:sp>
      <p:pic>
        <p:nvPicPr>
          <p:cNvPr id="58371" name="Picture 6" descr="C:\Program Files\Common Files\Microsoft Shared\Clipart\cagcat50\pe0767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5146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-762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3200" b="1" smtClean="0">
                <a:solidFill>
                  <a:srgbClr val="FFFF00"/>
                </a:solidFill>
                <a:latin typeface="+mj-lt"/>
                <a:cs typeface="Arial" charset="0"/>
              </a:rPr>
              <a:t>CRP : Evaluate </a:t>
            </a:r>
            <a:r>
              <a:rPr lang="en-US" sz="3200" b="1" dirty="0">
                <a:solidFill>
                  <a:srgbClr val="FFFF00"/>
                </a:solidFill>
                <a:latin typeface="+mj-lt"/>
                <a:cs typeface="Arial" charset="0"/>
              </a:rPr>
              <a:t>review &amp; Follow up</a:t>
            </a:r>
          </a:p>
        </p:txBody>
      </p:sp>
      <p:pic>
        <p:nvPicPr>
          <p:cNvPr id="58373" name="Picture 5" descr="C:\Program Files\Common Files\Microsoft Shared\Clipart\cagcat50\pe0200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63963"/>
            <a:ext cx="2590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76600" y="3200400"/>
            <a:ext cx="56388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30000"/>
              </a:spcBef>
              <a:buClr>
                <a:srgbClr val="0000FF"/>
              </a:buClr>
              <a:defRPr/>
            </a:pPr>
            <a:r>
              <a:rPr lang="en-AU" sz="2400" b="1" dirty="0">
                <a:latin typeface="+mj-lt"/>
                <a:cs typeface="Times New Roman" pitchFamily="18" charset="0"/>
              </a:rPr>
              <a:t>Rework and Follow-up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400" dirty="0">
                <a:latin typeface="+mj-lt"/>
                <a:cs typeface="Times New Roman" pitchFamily="18" charset="0"/>
              </a:rPr>
              <a:t>Fix code-review defects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400" dirty="0">
                <a:latin typeface="+mj-lt"/>
                <a:cs typeface="Times New Roman" pitchFamily="18" charset="0"/>
              </a:rPr>
              <a:t>Monitoring to make sure all defects are closed as planned</a:t>
            </a:r>
          </a:p>
          <a:p>
            <a:pPr marL="449263" indent="-347663" eaLnBrk="1" hangingPunct="1">
              <a:spcBef>
                <a:spcPts val="1200"/>
              </a:spcBef>
              <a:buClr>
                <a:schemeClr val="accent2"/>
              </a:buClr>
              <a:buSzPct val="62000"/>
              <a:buFont typeface="Wingdings" pitchFamily="2" charset="2"/>
              <a:buChar char="q"/>
              <a:defRPr/>
            </a:pPr>
            <a:r>
              <a:rPr lang="en-AU" sz="2400" dirty="0">
                <a:latin typeface="+mj-lt"/>
                <a:cs typeface="Times New Roman" pitchFamily="18" charset="0"/>
              </a:rPr>
              <a:t>If necessary, preparing for the new review again.</a:t>
            </a:r>
          </a:p>
        </p:txBody>
      </p:sp>
    </p:spTree>
    <p:extLst>
      <p:ext uri="{BB962C8B-B14F-4D97-AF65-F5344CB8AC3E}">
        <p14:creationId xmlns:p14="http://schemas.microsoft.com/office/powerpoint/2010/main" val="36247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38200" y="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Code </a:t>
            </a:r>
            <a:r>
              <a:rPr lang="en-US" sz="2800" b="1">
                <a:solidFill>
                  <a:srgbClr val="FFFF00"/>
                </a:solidFill>
                <a:latin typeface="+mj-lt"/>
                <a:cs typeface="Arial" charset="0"/>
              </a:rPr>
              <a:t>Review </a:t>
            </a:r>
            <a:r>
              <a:rPr lang="en-US" sz="2800" b="1" smtClean="0">
                <a:solidFill>
                  <a:srgbClr val="FFFF00"/>
                </a:solidFill>
                <a:latin typeface="+mj-lt"/>
                <a:cs typeface="Arial" charset="0"/>
              </a:rPr>
              <a:t>Process: Review </a:t>
            </a:r>
            <a:r>
              <a:rPr lang="en-US" sz="2800" b="1" dirty="0">
                <a:solidFill>
                  <a:srgbClr val="FFFF00"/>
                </a:solidFill>
                <a:latin typeface="+mj-lt"/>
                <a:cs typeface="Arial" charset="0"/>
              </a:rPr>
              <a:t>Outputs</a:t>
            </a:r>
          </a:p>
        </p:txBody>
      </p:sp>
      <p:pic>
        <p:nvPicPr>
          <p:cNvPr id="59395" name="Picture 5" descr="C:\Program Files\Common Files\Microsoft Shared\Clipart\cagcat50\pe0161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2819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3124201" y="838200"/>
            <a:ext cx="5791200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609600" indent="-3476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imes New Roman" panose="02020603050405020304" pitchFamily="18" charset="0"/>
              </a:rPr>
              <a:t>Review Report: reviewer list, defect list, statistic and analysis…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imes New Roman" panose="02020603050405020304" pitchFamily="18" charset="0"/>
              </a:rPr>
              <a:t>Filled-up checklists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imes New Roman" panose="02020603050405020304" pitchFamily="18" charset="0"/>
              </a:rPr>
              <a:t>Minute of meeting (if any)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SzPct val="62000"/>
              <a:buFont typeface="Wingdings" panose="05000000000000000000" pitchFamily="2" charset="2"/>
              <a:buChar char="q"/>
            </a:pPr>
            <a:r>
              <a:rPr lang="en-AU" sz="2800">
                <a:latin typeface="+mj-lt"/>
                <a:cs typeface="Times New Roman" panose="02020603050405020304" pitchFamily="18" charset="0"/>
              </a:rPr>
              <a:t>Approval or Reject of approver</a:t>
            </a:r>
          </a:p>
        </p:txBody>
      </p:sp>
    </p:spTree>
    <p:extLst>
      <p:ext uri="{BB962C8B-B14F-4D97-AF65-F5344CB8AC3E}">
        <p14:creationId xmlns:p14="http://schemas.microsoft.com/office/powerpoint/2010/main" val="35983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6096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Code Review </a:t>
            </a:r>
            <a:r>
              <a:rPr lang="en-US" sz="2800" smtClean="0">
                <a:cs typeface="Arial" panose="020B0604020202020204" pitchFamily="34" charset="0"/>
              </a:rPr>
              <a:t>Process: Self- </a:t>
            </a:r>
            <a:r>
              <a:rPr lang="en-US" sz="2800" smtClean="0">
                <a:cs typeface="Arial" panose="020B0604020202020204" pitchFamily="34" charset="0"/>
              </a:rPr>
              <a:t>Code Review 1/3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04800" y="762001"/>
            <a:ext cx="8382000" cy="5595938"/>
          </a:xfrm>
        </p:spPr>
        <p:txBody>
          <a:bodyPr/>
          <a:lstStyle/>
          <a:p>
            <a:r>
              <a:rPr lang="en-US" smtClean="0"/>
              <a:t>What: developer to do self-code review while he/she do the coding, it is to make sure that:</a:t>
            </a:r>
          </a:p>
          <a:p>
            <a:pPr lvl="1"/>
            <a:r>
              <a:rPr lang="en-US" smtClean="0"/>
              <a:t>Requirement logics are implemented correctly</a:t>
            </a:r>
          </a:p>
          <a:p>
            <a:pPr lvl="1"/>
            <a:r>
              <a:rPr lang="en-US" smtClean="0"/>
              <a:t>No coding conventions or common defects existed</a:t>
            </a:r>
          </a:p>
          <a:p>
            <a:pPr lvl="1"/>
            <a:r>
              <a:rPr lang="en-US" smtClean="0"/>
              <a:t>General programming practices are applied</a:t>
            </a:r>
          </a:p>
          <a:p>
            <a:r>
              <a:rPr lang="en-US" smtClean="0"/>
              <a:t>How:</a:t>
            </a:r>
          </a:p>
          <a:p>
            <a:pPr lvl="1"/>
            <a:r>
              <a:rPr lang="en-US" smtClean="0"/>
              <a:t>Use code review tools</a:t>
            </a:r>
          </a:p>
          <a:p>
            <a:pPr lvl="1"/>
            <a:r>
              <a:rPr lang="en-US" smtClean="0"/>
              <a:t>Use team-defined code review checklist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03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5334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Code Review </a:t>
            </a:r>
            <a:r>
              <a:rPr lang="en-US" sz="2800" smtClean="0">
                <a:cs typeface="Arial" panose="020B0604020202020204" pitchFamily="34" charset="0"/>
              </a:rPr>
              <a:t>Process: Self- </a:t>
            </a:r>
            <a:r>
              <a:rPr lang="en-US" sz="2800" smtClean="0">
                <a:cs typeface="Arial" panose="020B0604020202020204" pitchFamily="34" charset="0"/>
              </a:rPr>
              <a:t>Code Review 2/3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791200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600" b="1" smtClean="0"/>
              <a:t>Code Review Tools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smtClean="0"/>
              <a:t>http://en.wikipedia.org/wiki/List_of_tools_for_static_code_analysis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smtClean="0"/>
              <a:t>.NET 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FF0000"/>
                </a:solidFill>
              </a:rPr>
              <a:t>FxCop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http://msdn.microsoft.com/en-us/library/bb429476%28v=vs.80%29.aspx</a:t>
            </a:r>
            <a:r>
              <a:rPr lang="en-US" smtClean="0"/>
              <a:t> </a:t>
            </a:r>
          </a:p>
          <a:p>
            <a:pPr lvl="1">
              <a:spcBef>
                <a:spcPts val="300"/>
              </a:spcBef>
            </a:pPr>
            <a:r>
              <a:rPr lang="en-US" smtClean="0"/>
              <a:t>Resharper </a:t>
            </a:r>
            <a:r>
              <a:rPr lang="en-US" smtClean="0">
                <a:hlinkClick r:id="rId3"/>
              </a:rPr>
              <a:t>http://www.jetbrains.com/resharper/</a:t>
            </a:r>
            <a:endParaRPr lang="en-US" smtClean="0"/>
          </a:p>
          <a:p>
            <a:pPr lvl="1">
              <a:spcBef>
                <a:spcPts val="300"/>
              </a:spcBef>
            </a:pPr>
            <a:r>
              <a:rPr lang="en-US" smtClean="0"/>
              <a:t>StyleCop </a:t>
            </a:r>
            <a:r>
              <a:rPr lang="en-US" smtClean="0">
                <a:hlinkClick r:id="rId4"/>
              </a:rPr>
              <a:t>http://stylecop.codeplex.com/</a:t>
            </a:r>
            <a:r>
              <a:rPr lang="en-US" smtClean="0"/>
              <a:t> 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smtClean="0"/>
              <a:t> JAVA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CheckStyle</a:t>
            </a:r>
            <a:r>
              <a:rPr lang="en-US" smtClean="0"/>
              <a:t> (</a:t>
            </a:r>
            <a:r>
              <a:rPr lang="en-US" smtClean="0">
                <a:hlinkClick r:id="rId5"/>
              </a:rPr>
              <a:t>http://checkstyle.sourceforge.net/</a:t>
            </a:r>
            <a:r>
              <a:rPr lang="en-US" smtClean="0"/>
              <a:t>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smtClean="0"/>
              <a:t>C,C++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CPPCheck</a:t>
            </a:r>
            <a:r>
              <a:rPr lang="en-US" smtClean="0"/>
              <a:t>  </a:t>
            </a:r>
            <a:r>
              <a:rPr lang="en-US" smtClean="0">
                <a:hlinkClick r:id="rId6"/>
              </a:rPr>
              <a:t>http://sourceforge.net/apps/mediawiki/cppcheck/</a:t>
            </a:r>
            <a:endParaRPr lang="en-US" smtClean="0"/>
          </a:p>
          <a:p>
            <a:endParaRPr lang="en-US" sz="2400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1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Process: Where the Coding is?</a:t>
            </a:r>
            <a:endParaRPr lang="vi-VN" smtClean="0">
              <a:cs typeface="Arial" panose="020B0604020202020204" pitchFamily="34" charset="0"/>
            </a:endParaRPr>
          </a:p>
        </p:txBody>
      </p:sp>
      <p:pic>
        <p:nvPicPr>
          <p:cNvPr id="35843" name="Picture 4" descr="V-Mode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" y="838200"/>
            <a:ext cx="9121622" cy="567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7271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5334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Code Review </a:t>
            </a:r>
            <a:r>
              <a:rPr lang="en-US" sz="2800" smtClean="0">
                <a:cs typeface="Arial" panose="020B0604020202020204" pitchFamily="34" charset="0"/>
              </a:rPr>
              <a:t>Process: Self- </a:t>
            </a:r>
            <a:r>
              <a:rPr lang="en-US" sz="2800" smtClean="0">
                <a:cs typeface="Arial" panose="020B0604020202020204" pitchFamily="34" charset="0"/>
              </a:rPr>
              <a:t>Code Review 3/3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448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 smtClean="0"/>
              <a:t>Code Review checklist</a:t>
            </a:r>
          </a:p>
          <a:p>
            <a:r>
              <a:rPr lang="en-US" smtClean="0"/>
              <a:t>This is a team-defined coding checklist.</a:t>
            </a:r>
          </a:p>
          <a:p>
            <a:r>
              <a:rPr lang="en-US" smtClean="0"/>
              <a:t>Project developers are required to self review their codes following defined checklist items, filled the code review checklist as reviewing results</a:t>
            </a:r>
          </a:p>
          <a:p>
            <a:r>
              <a:rPr lang="en-US" smtClean="0"/>
              <a:t>Main checklist items</a:t>
            </a:r>
          </a:p>
          <a:p>
            <a:pPr lvl="1"/>
            <a:r>
              <a:rPr lang="en-US" sz="2800" smtClean="0"/>
              <a:t>General coding conventions</a:t>
            </a:r>
          </a:p>
          <a:p>
            <a:pPr lvl="1"/>
            <a:r>
              <a:rPr lang="en-US" sz="2800" smtClean="0"/>
              <a:t>Code module, class commenting</a:t>
            </a:r>
          </a:p>
          <a:p>
            <a:pPr lvl="1"/>
            <a:r>
              <a:rPr lang="en-US" sz="2800" smtClean="0"/>
              <a:t>Source code details: modulation, code structure, loop, naming conventions,  comments, etc.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Hard code constants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06963"/>
          </a:xfrm>
        </p:spPr>
        <p:txBody>
          <a:bodyPr/>
          <a:lstStyle/>
          <a:p>
            <a:r>
              <a:rPr lang="en-US" sz="2800" u="sng" smtClean="0"/>
              <a:t>Issue</a:t>
            </a:r>
            <a:r>
              <a:rPr lang="en-US" sz="2800" smtClean="0"/>
              <a:t> with giving a fixed value in codes, for example: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/>
              <a:t>dgrView.PageSize = 10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smtClean="0"/>
              <a:t>strErr = "Error message here";</a:t>
            </a:r>
          </a:p>
          <a:p>
            <a:pPr marL="366713" lvl="1" indent="-3175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C00000"/>
                </a:solidFill>
              </a:rPr>
              <a:t>The problem occurs when you should change these values multiple times!!!</a:t>
            </a:r>
          </a:p>
          <a:p>
            <a:endParaRPr lang="en-US" sz="2800" u="sng" smtClean="0"/>
          </a:p>
          <a:p>
            <a:r>
              <a:rPr lang="en-US" sz="2800" u="sng" smtClean="0"/>
              <a:t>Preventive Action</a:t>
            </a:r>
            <a:r>
              <a:rPr lang="en-US" sz="2800" smtClean="0"/>
              <a:t>: define constants in the common constant module or in a configure files</a:t>
            </a:r>
          </a:p>
        </p:txBody>
      </p:sp>
    </p:spTree>
    <p:extLst>
      <p:ext uri="{BB962C8B-B14F-4D97-AF65-F5344CB8AC3E}">
        <p14:creationId xmlns:p14="http://schemas.microsoft.com/office/powerpoint/2010/main" val="6108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Array Index Start from 0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9600" cy="4906963"/>
          </a:xfrm>
        </p:spPr>
        <p:txBody>
          <a:bodyPr/>
          <a:lstStyle/>
          <a:p>
            <a:r>
              <a:rPr lang="en-US" u="sng" smtClean="0"/>
              <a:t>Issue</a:t>
            </a:r>
            <a:r>
              <a:rPr lang="en-US" smtClean="0"/>
              <a:t> with below C-Language codes?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smtClean="0"/>
              <a:t>int i, a[10];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nn-NO" sz="2800" smtClean="0"/>
              <a:t>for (i=1; i&lt;=10; i++) a[i]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	This made the loop into an infinite loop!!!</a:t>
            </a:r>
          </a:p>
          <a:p>
            <a:r>
              <a:rPr lang="en-US" u="sng" smtClean="0"/>
              <a:t>Cause</a:t>
            </a:r>
            <a:r>
              <a:rPr lang="en-US" smtClean="0"/>
              <a:t>: A C array with n elements does not have an element with a subscript of n, as the elements are numbered from 0 through n-1. </a:t>
            </a:r>
          </a:p>
          <a:p>
            <a:r>
              <a:rPr lang="en-US" u="sng" smtClean="0"/>
              <a:t>Preventive</a:t>
            </a:r>
            <a:r>
              <a:rPr lang="en-US" smtClean="0"/>
              <a:t>: programmers coming from other languages must be especially careful when using arrays.</a:t>
            </a:r>
          </a:p>
        </p:txBody>
      </p:sp>
    </p:spTree>
    <p:extLst>
      <p:ext uri="{BB962C8B-B14F-4D97-AF65-F5344CB8AC3E}">
        <p14:creationId xmlns:p14="http://schemas.microsoft.com/office/powerpoint/2010/main" val="22247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The Dangling else Problem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062538"/>
          </a:xfrm>
        </p:spPr>
        <p:txBody>
          <a:bodyPr/>
          <a:lstStyle/>
          <a:p>
            <a:r>
              <a:rPr lang="en-US" sz="2800" u="sng" smtClean="0"/>
              <a:t>Issue</a:t>
            </a:r>
            <a:r>
              <a:rPr lang="en-US" sz="2800" smtClean="0"/>
              <a:t> with below C-Language codes?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if (x == 0)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if (y == 0) error();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else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z = x + y;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   f (&amp;z);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Confused on the else using!!!</a:t>
            </a:r>
          </a:p>
          <a:p>
            <a:r>
              <a:rPr lang="en-US" sz="2800" u="sng" smtClean="0"/>
              <a:t>Cause</a:t>
            </a:r>
            <a:r>
              <a:rPr lang="en-US" sz="2800" smtClean="0"/>
              <a:t>: else is always associated with the closest unmatched if. </a:t>
            </a:r>
          </a:p>
          <a:p>
            <a:r>
              <a:rPr lang="en-US" sz="2800" u="sng" smtClean="0"/>
              <a:t>Preventive</a:t>
            </a:r>
            <a:r>
              <a:rPr lang="en-US" sz="2800" smtClean="0"/>
              <a:t>: use appropriated braces ({)</a:t>
            </a:r>
          </a:p>
        </p:txBody>
      </p:sp>
    </p:spTree>
    <p:extLst>
      <p:ext uri="{BB962C8B-B14F-4D97-AF65-F5344CB8AC3E}">
        <p14:creationId xmlns:p14="http://schemas.microsoft.com/office/powerpoint/2010/main" val="7596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Null Pointer Exception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514975"/>
          </a:xfrm>
        </p:spPr>
        <p:txBody>
          <a:bodyPr/>
          <a:lstStyle/>
          <a:p>
            <a:r>
              <a:rPr lang="en-US" sz="2400" u="sng" smtClean="0"/>
              <a:t>Issue</a:t>
            </a:r>
            <a:r>
              <a:rPr lang="en-US" sz="2400" smtClean="0"/>
              <a:t>: the developer got Null-Pointer-Exception run-time error, while he/she did not detect that when compiling the codes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pPointer-&gt;member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	  strReturn = objDoc.SelectNodes(strName);</a:t>
            </a:r>
            <a:endParaRPr lang="en-US" altLang="ja-JP" sz="2400" smtClean="0">
              <a:solidFill>
                <a:srgbClr val="000000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sz="2400" u="sng" smtClean="0"/>
              <a:t>Cause</a:t>
            </a:r>
            <a:r>
              <a:rPr lang="en-US" sz="2400" smtClean="0"/>
              <a:t>: the developer does not check null or think about null object before accessing object's value. </a:t>
            </a:r>
          </a:p>
          <a:p>
            <a:r>
              <a:rPr lang="en-US" sz="2400" u="sng" smtClean="0"/>
              <a:t>Preventive</a:t>
            </a:r>
            <a:r>
              <a:rPr lang="en-US" sz="2400" smtClean="0"/>
              <a:t>: Should check null before accessing object or pointer before using its member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If ( pPointer != NULL ) pPointer-&gt;member = 1;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If (objDoc != NULL)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	 strReturn = objDoc.SelectNodes(strName);</a:t>
            </a:r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60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744855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z="2800" smtClean="0">
                <a:cs typeface="Arial" panose="020B0604020202020204" pitchFamily="34" charset="0"/>
              </a:rPr>
              <a:t>Detect Common Defects Sample</a:t>
            </a:r>
            <a:endParaRPr lang="vi-VN" altLang="ja-JP" smtClean="0"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5750" y="1093788"/>
            <a:ext cx="8639175" cy="526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IsValidLogin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(string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string password)       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con = null;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null;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result = false;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try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con = new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(DB_CONNECTION);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con.Open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string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string.Format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("SELECT * FROM [Users] WHERE [Account]='{0}' AND 						[Password]='{1}' “,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password);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cmd.Connection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con;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cmd.CommandType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CommandType.Text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result=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cmd.ExecuteReader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HasRows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cmd.Dispose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con.Dispose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    return result;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}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 catch 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SqlException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	return false;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       }       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}</a:t>
            </a:r>
          </a:p>
        </p:txBody>
      </p:sp>
      <p:sp>
        <p:nvSpPr>
          <p:cNvPr id="51204" name="Title 1"/>
          <p:cNvSpPr txBox="1">
            <a:spLocks/>
          </p:cNvSpPr>
          <p:nvPr/>
        </p:nvSpPr>
        <p:spPr bwMode="auto">
          <a:xfrm>
            <a:off x="5000625" y="2357438"/>
            <a:ext cx="2286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SQL Injection (1) 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5" name="Title 1"/>
          <p:cNvSpPr txBox="1">
            <a:spLocks/>
          </p:cNvSpPr>
          <p:nvPr/>
        </p:nvSpPr>
        <p:spPr bwMode="auto">
          <a:xfrm>
            <a:off x="4857750" y="3929063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SQL Performance Issue !!(1)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6" name="Title 1"/>
          <p:cNvSpPr txBox="1">
            <a:spLocks/>
          </p:cNvSpPr>
          <p:nvPr/>
        </p:nvSpPr>
        <p:spPr bwMode="auto">
          <a:xfrm>
            <a:off x="5000625" y="1785938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Lack of checking for null value(1) 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51207" name="Title 1"/>
          <p:cNvSpPr txBox="1">
            <a:spLocks/>
          </p:cNvSpPr>
          <p:nvPr/>
        </p:nvSpPr>
        <p:spPr bwMode="auto">
          <a:xfrm>
            <a:off x="4786313" y="5214938"/>
            <a:ext cx="4143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Memory leak !! (2)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57750" y="3500438"/>
            <a:ext cx="4143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ja-JP" b="1">
                <a:solidFill>
                  <a:srgbClr val="C00000"/>
                </a:solidFill>
                <a:cs typeface="Tahoma" panose="020B0604030504040204" pitchFamily="34" charset="0"/>
              </a:rPr>
              <a:t>Hard code !!(1)</a:t>
            </a:r>
            <a:endParaRPr lang="vi-VN" altLang="ja-JP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98324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  <p:bldP spid="5120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919655"/>
            <a:ext cx="8991600" cy="5557345"/>
          </a:xfrm>
        </p:spPr>
        <p:txBody>
          <a:bodyPr/>
          <a:lstStyle/>
          <a:p>
            <a:r>
              <a:rPr lang="en-US" sz="2400" u="sng" smtClean="0"/>
              <a:t>Issue</a:t>
            </a:r>
            <a:r>
              <a:rPr lang="en-US" sz="2400" smtClean="0"/>
              <a:t> with variables or create objects in Loop?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for (int i=0; i&lt;dt.Rows.Count-1; i++)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		string strName;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	strName = dt.Rows[i]["Name"].ToString();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  		//do something here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C00000"/>
                </a:solidFill>
              </a:rPr>
              <a:t>Impact to the application performance!!!</a:t>
            </a:r>
          </a:p>
          <a:p>
            <a:r>
              <a:rPr lang="en-US" sz="2400" u="sng" smtClean="0"/>
              <a:t>Cause: memory is allocated repeatedly. </a:t>
            </a:r>
          </a:p>
          <a:p>
            <a:r>
              <a:rPr lang="en-US" sz="2400" u="sng" smtClean="0"/>
              <a:t>Preventive:</a:t>
            </a:r>
          </a:p>
          <a:p>
            <a:pPr lvl="1"/>
            <a:r>
              <a:rPr lang="en-US" sz="2400" smtClean="0"/>
              <a:t>Variables should be declared before the loop statement or inside for() statement</a:t>
            </a:r>
          </a:p>
          <a:p>
            <a:pPr lvl="1"/>
            <a:r>
              <a:rPr lang="en-US" sz="2400" smtClean="0"/>
              <a:t>Determine objects before loop statement</a:t>
            </a:r>
          </a:p>
        </p:txBody>
      </p:sp>
    </p:spTree>
    <p:extLst>
      <p:ext uri="{BB962C8B-B14F-4D97-AF65-F5344CB8AC3E}">
        <p14:creationId xmlns:p14="http://schemas.microsoft.com/office/powerpoint/2010/main" val="12617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2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864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u="sng" smtClean="0"/>
              <a:t>Code redundant issues</a:t>
            </a:r>
            <a:r>
              <a:rPr lang="en-US" sz="220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Create new Object while we can reuse the object in previous command: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smtClean="0"/>
              <a:t>	BeanXXX bean = new BeanXXX();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200" smtClean="0"/>
              <a:t>	bean = objectYYY.getBeanXXX();   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Variables are declared in based class but it is not used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Un-used methods/functions are existing in the application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Break a complex method/function to more simple methods / functions with only one or two lines of code, and could not be re-use</a:t>
            </a:r>
          </a:p>
          <a:p>
            <a:pPr>
              <a:spcBef>
                <a:spcPts val="0"/>
              </a:spcBef>
            </a:pPr>
            <a:r>
              <a:rPr lang="en-US" sz="2200" u="sng" smtClean="0"/>
              <a:t>Preventive actions: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Should verify that the current design is possible and is the best by coding sample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Re-check unnecessary code to remove in coding review 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Supervise and assign person to review code carefully before coding</a:t>
            </a:r>
          </a:p>
          <a:p>
            <a:pPr lvl="1">
              <a:spcBef>
                <a:spcPts val="0"/>
              </a:spcBef>
            </a:pPr>
            <a:r>
              <a:rPr lang="en-US" sz="2200" smtClean="0"/>
              <a:t>Supervise strictly changing source code from team daily</a:t>
            </a:r>
          </a:p>
        </p:txBody>
      </p:sp>
    </p:spTree>
    <p:extLst>
      <p:ext uri="{BB962C8B-B14F-4D97-AF65-F5344CB8AC3E}">
        <p14:creationId xmlns:p14="http://schemas.microsoft.com/office/powerpoint/2010/main" val="34824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3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57813"/>
          </a:xfrm>
        </p:spPr>
        <p:txBody>
          <a:bodyPr/>
          <a:lstStyle/>
          <a:p>
            <a:r>
              <a:rPr lang="en-US" sz="2400" smtClean="0"/>
              <a:t>Avoid using an object to access a </a:t>
            </a:r>
            <a:r>
              <a:rPr lang="en-US" sz="2400" i="1" smtClean="0"/>
              <a:t>static</a:t>
            </a:r>
            <a:r>
              <a:rPr lang="en-US" sz="2400" smtClean="0"/>
              <a:t> variable or method. Use a class name instead.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Numerical constants (literals) should not be coded directly, except for  -1, 0, and 1, which can appear in a for loop as counter values.</a:t>
            </a:r>
          </a:p>
          <a:p>
            <a:r>
              <a:rPr lang="en-US" sz="2800" smtClean="0"/>
              <a:t>Avoid assigning several variables to the same value in a single statement.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/>
              <a:t>	fooBar.fChar = barFoo.lchar = 'c'; // AVOID!</a:t>
            </a:r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5688012" cy="928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4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57750"/>
          </a:xfrm>
        </p:spPr>
        <p:txBody>
          <a:bodyPr/>
          <a:lstStyle/>
          <a:p>
            <a:r>
              <a:rPr lang="en-US" sz="2800" smtClean="0"/>
              <a:t>Do not use the assignment operator in a place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if (c++ = d++) { // AVOID!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mtClean="0"/>
              <a:t>should be written as: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if ((c++ = d++) != 0) { 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	...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600" smtClean="0"/>
              <a:t>}</a:t>
            </a:r>
          </a:p>
          <a:p>
            <a:r>
              <a:rPr lang="en-US" sz="2800" smtClean="0"/>
              <a:t>Do not use embedded assignments in an attempt to improve run-time performance.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smtClean="0"/>
              <a:t>		</a:t>
            </a:r>
            <a:r>
              <a:rPr lang="pt-BR" sz="2800" smtClean="0"/>
              <a:t> d = (a = b + c) + r;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8810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Process: Coding Workflow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19630"/>
              </p:ext>
            </p:extLst>
          </p:nvPr>
        </p:nvGraphicFramePr>
        <p:xfrm>
          <a:off x="91972" y="799908"/>
          <a:ext cx="8844065" cy="534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648605" imgH="2812374" progId="Visio.Drawing.11">
                  <p:embed/>
                </p:oleObj>
              </mc:Choice>
              <mc:Fallback>
                <p:oleObj name="Visio" r:id="rId3" imgW="4648605" imgH="2812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2" y="799908"/>
                        <a:ext cx="8844065" cy="5348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94290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5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14975"/>
          </a:xfrm>
        </p:spPr>
        <p:txBody>
          <a:bodyPr/>
          <a:lstStyle/>
          <a:p>
            <a:r>
              <a:rPr lang="en-US" smtClean="0"/>
              <a:t>File operations: file read operations must be restricted to a minimum</a:t>
            </a:r>
          </a:p>
          <a:p>
            <a:r>
              <a:rPr lang="en-US" smtClean="0"/>
              <a:t>Clear content of big structure after use: always clear() the content of Collection/Map objects after use</a:t>
            </a:r>
          </a:p>
          <a:p>
            <a:r>
              <a:rPr lang="en-US" smtClean="0"/>
              <a:t>Be economical when creating new objects 	</a:t>
            </a:r>
          </a:p>
          <a:p>
            <a:r>
              <a:rPr lang="en-US" smtClean="0"/>
              <a:t>In program language that has no garbage collector (i.e C, C++): free allocated memory after use: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smtClean="0">
                <a:cs typeface="Courier New" panose="02070309020205020404" pitchFamily="49" charset="0"/>
              </a:rPr>
              <a:t>	{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      </a:t>
            </a:r>
            <a:r>
              <a:rPr lang="en-US" sz="2200" smtClean="0">
                <a:cs typeface="Courier New" panose="02070309020205020404" pitchFamily="49" charset="0"/>
              </a:rPr>
              <a:t>double* A = malloc(sizeof(double)*M*N);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for(int i = 0; i &lt; M*N; i++){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    A[i] = i;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      }</a:t>
            </a:r>
            <a:br>
              <a:rPr lang="en-US" sz="2200" smtClean="0">
                <a:cs typeface="Courier New" panose="02070309020205020404" pitchFamily="49" charset="0"/>
              </a:rPr>
            </a:br>
            <a:r>
              <a:rPr lang="en-US" sz="2200" smtClean="0">
                <a:cs typeface="Courier New" panose="02070309020205020404" pitchFamily="49" charset="0"/>
              </a:rPr>
              <a:t>}</a:t>
            </a:r>
            <a:endParaRPr lang="en-US" altLang="ja-JP" sz="2200" b="1" smtClean="0">
              <a:solidFill>
                <a:srgbClr val="000000"/>
              </a:solidFill>
              <a:ea typeface="ＭＳ Ｐゴシック" panose="020B0600070205080204" pitchFamily="50" charset="-128"/>
            </a:endParaRPr>
          </a:p>
          <a:p>
            <a:pPr lvl="2"/>
            <a:endParaRPr lang="en-US" sz="1600" smtClean="0"/>
          </a:p>
          <a:p>
            <a:pPr lvl="2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5562600" y="5410200"/>
            <a:ext cx="342900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/>
              <a:t>memory leak: forgot to call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free(A);</a:t>
            </a:r>
          </a:p>
          <a:p>
            <a:pPr eaLnBrk="1" hangingPunct="1">
              <a:defRPr/>
            </a:pPr>
            <a:r>
              <a:rPr lang="en-US" b="1" dirty="0"/>
              <a:t>common problem in C, C++</a:t>
            </a:r>
          </a:p>
        </p:txBody>
      </p:sp>
    </p:spTree>
    <p:extLst>
      <p:ext uri="{BB962C8B-B14F-4D97-AF65-F5344CB8AC3E}">
        <p14:creationId xmlns:p14="http://schemas.microsoft.com/office/powerpoint/2010/main" val="5721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914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Common Defects &amp; Practices</a:t>
            </a:r>
            <a:br>
              <a:rPr lang="en-US" smtClean="0">
                <a:cs typeface="Arial" panose="020B0604020202020204" pitchFamily="34" charset="0"/>
              </a:rPr>
            </a:br>
            <a:r>
              <a:rPr lang="en-US" smtClean="0">
                <a:cs typeface="Arial" panose="020B0604020202020204" pitchFamily="34" charset="0"/>
              </a:rPr>
              <a:t>Programming Practices 6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562600"/>
          </a:xfrm>
        </p:spPr>
        <p:txBody>
          <a:bodyPr/>
          <a:lstStyle/>
          <a:p>
            <a:r>
              <a:rPr lang="en-US" sz="2400" smtClean="0"/>
              <a:t>Use parentheses liberally in expressions involving mixed operators to avoid operator precedence problems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(a == b &amp;&amp; c == d) // AVOID!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((a == b) &amp;&amp; (c == d)) // RIGHT</a:t>
            </a:r>
          </a:p>
          <a:p>
            <a:r>
              <a:rPr lang="en-US" sz="2400" smtClean="0"/>
              <a:t>Try to make the structure of your program match the intent, for example: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if (booleanExpression)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true;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} else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false;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</a:rPr>
              <a:t>should instead be written as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mtClean="0">
                <a:cs typeface="Courier New" panose="02070309020205020404" pitchFamily="49" charset="0"/>
              </a:rPr>
              <a:t>	return booleanExpression;</a:t>
            </a:r>
            <a:endParaRPr lang="en-US" altLang="ja-JP" smtClean="0">
              <a:ea typeface="ＭＳ Ｐゴシック" panose="020B0600070205080204" pitchFamily="50" charset="-128"/>
              <a:cs typeface="Courier New" panose="02070309020205020404" pitchFamily="49" charset="0"/>
            </a:endParaRPr>
          </a:p>
          <a:p>
            <a:pPr lvl="4"/>
            <a:endParaRPr lang="en-US" sz="2400" smtClean="0">
              <a:cs typeface="Courier New" panose="02070309020205020404" pitchFamily="49" charset="0"/>
            </a:endParaRPr>
          </a:p>
          <a:p>
            <a:pPr lvl="4">
              <a:buFontTx/>
              <a:buNone/>
            </a:pPr>
            <a:endParaRPr lang="en-US" sz="240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24752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Process: Code Planning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mtClean="0"/>
              <a:t>Purpose: To plan and prepare for coding</a:t>
            </a:r>
          </a:p>
          <a:p>
            <a:pPr>
              <a:spcBef>
                <a:spcPts val="300"/>
              </a:spcBef>
            </a:pPr>
            <a:r>
              <a:rPr lang="en-US" smtClean="0"/>
              <a:t>Steps: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Study design documents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Define and prepare resources and infrastructure for coding, unit test and integration, if necessary.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Create coding plan including targets, scope, required deliverables and acceptance criteria, 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task and schedule, responsibilities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Review and obtain agreement on coding plan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Develop/customize coding convention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Review &amp; conduct training on coding convention</a:t>
            </a:r>
          </a:p>
          <a:p>
            <a:pPr lvl="1">
              <a:spcBef>
                <a:spcPts val="300"/>
              </a:spcBef>
            </a:pPr>
            <a:r>
              <a:rPr lang="en-US" sz="2800" smtClean="0"/>
              <a:t>Verify tools support for coding (if any)</a:t>
            </a:r>
          </a:p>
        </p:txBody>
      </p:sp>
    </p:spTree>
    <p:extLst>
      <p:ext uri="{BB962C8B-B14F-4D97-AF65-F5344CB8AC3E}">
        <p14:creationId xmlns:p14="http://schemas.microsoft.com/office/powerpoint/2010/main" val="366601853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610600" cy="533400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Coding Process: Coding Library  Modules</a:t>
            </a:r>
            <a:endParaRPr lang="vi-VN" smtClean="0">
              <a:cs typeface="Arial" panose="020B0604020202020204" pitchFamily="34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5291138"/>
          </a:xfrm>
        </p:spPr>
        <p:txBody>
          <a:bodyPr/>
          <a:lstStyle/>
          <a:p>
            <a:r>
              <a:rPr lang="en-US" smtClean="0"/>
              <a:t>Purpose: To build, construct and/or develop library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library modules</a:t>
            </a:r>
          </a:p>
          <a:p>
            <a:pPr lvl="1"/>
            <a:r>
              <a:rPr lang="en-US" smtClean="0"/>
              <a:t>Code library modules</a:t>
            </a:r>
          </a:p>
          <a:p>
            <a:pPr lvl="1"/>
            <a:r>
              <a:rPr lang="en-US" smtClean="0"/>
              <a:t>Review code of library modules</a:t>
            </a:r>
          </a:p>
          <a:p>
            <a:pPr lvl="1"/>
            <a:r>
              <a:rPr lang="en-US" smtClean="0"/>
              <a:t>Fix defects of library modules</a:t>
            </a:r>
          </a:p>
          <a:p>
            <a:pPr lvl="1"/>
            <a:r>
              <a:rPr lang="en-US" smtClean="0"/>
              <a:t>Summarize related documents</a:t>
            </a:r>
          </a:p>
        </p:txBody>
      </p:sp>
    </p:spTree>
    <p:extLst>
      <p:ext uri="{BB962C8B-B14F-4D97-AF65-F5344CB8AC3E}">
        <p14:creationId xmlns:p14="http://schemas.microsoft.com/office/powerpoint/2010/main" val="391474225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82000" cy="5334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Coding Process: Coding Functional Modules</a:t>
            </a:r>
            <a:endParaRPr lang="vi-VN" sz="2800" smtClean="0">
              <a:cs typeface="Arial" panose="020B0604020202020204" pitchFamily="34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382000" cy="5062538"/>
          </a:xfrm>
        </p:spPr>
        <p:txBody>
          <a:bodyPr/>
          <a:lstStyle/>
          <a:p>
            <a:r>
              <a:rPr lang="en-US" smtClean="0"/>
              <a:t>Purpose: To build, construct and/or develop functional modules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detail design for modules and program units, if required in design documents</a:t>
            </a:r>
          </a:p>
          <a:p>
            <a:pPr lvl="1"/>
            <a:r>
              <a:rPr lang="en-US" smtClean="0"/>
              <a:t>Code modules and program units</a:t>
            </a:r>
          </a:p>
          <a:p>
            <a:pPr lvl="1"/>
            <a:r>
              <a:rPr lang="en-US" smtClean="0"/>
              <a:t>Review code</a:t>
            </a:r>
          </a:p>
          <a:p>
            <a:pPr lvl="1"/>
            <a:r>
              <a:rPr lang="en-US" smtClean="0"/>
              <a:t>Fix defects for modules and program units</a:t>
            </a:r>
          </a:p>
          <a:p>
            <a:pPr lvl="1"/>
            <a:r>
              <a:rPr lang="en-US" smtClean="0"/>
              <a:t>Summarize and submit result to Team Lead</a:t>
            </a:r>
          </a:p>
        </p:txBody>
      </p:sp>
    </p:spTree>
    <p:extLst>
      <p:ext uri="{BB962C8B-B14F-4D97-AF65-F5344CB8AC3E}">
        <p14:creationId xmlns:p14="http://schemas.microsoft.com/office/powerpoint/2010/main" val="427413865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82000" cy="533400"/>
          </a:xfrm>
        </p:spPr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Coding Process: Integrate Software Modules</a:t>
            </a:r>
            <a:endParaRPr lang="vi-VN" sz="2800" smtClean="0">
              <a:cs typeface="Arial" panose="020B0604020202020204" pitchFamily="34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458200" cy="5214938"/>
          </a:xfrm>
        </p:spPr>
        <p:txBody>
          <a:bodyPr/>
          <a:lstStyle/>
          <a:p>
            <a:r>
              <a:rPr lang="en-US" smtClean="0"/>
              <a:t>Purpose: assemble the software package from the software modules, ensure that the software package, as integrated and functions properly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Create integration plan (if needed)</a:t>
            </a:r>
          </a:p>
          <a:p>
            <a:pPr lvl="1"/>
            <a:r>
              <a:rPr lang="en-US" smtClean="0"/>
              <a:t>Integrate modules</a:t>
            </a:r>
          </a:p>
          <a:p>
            <a:pPr lvl="1"/>
            <a:r>
              <a:rPr lang="en-US" smtClean="0"/>
              <a:t>Evaluate integration results, conduct cause analysis, raise change request (if needed)</a:t>
            </a:r>
          </a:p>
          <a:p>
            <a:pPr lvl="1"/>
            <a:r>
              <a:rPr lang="en-US" smtClean="0"/>
              <a:t>Review and approve results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0305239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cs typeface="Arial" panose="020B0604020202020204" pitchFamily="34" charset="0"/>
              </a:rPr>
              <a:t>Coding Process:  Create System Description</a:t>
            </a:r>
            <a:endParaRPr lang="vi-VN" sz="2800" smtClean="0">
              <a:cs typeface="Arial" panose="020B0604020202020204" pitchFamily="34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600" smtClean="0"/>
              <a:t>Purpose: To develop System Description /User Manual documents that support in software operation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600" smtClean="0"/>
              <a:t>Steps: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Make overview on system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Describe sub-systems and main functions including system structure scheme, flow charts, system interfaces, data flows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Describe system requirements including support data, memory capability, CPU and I/O requirements, storage capability, data for internal and external interfaces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Describe software structure including library of source codes (for system, sub-systems, objects) library of executive and supporting programs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Develop User Manual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mtClean="0"/>
              <a:t>Review and approve System Description/User Manual</a:t>
            </a:r>
          </a:p>
        </p:txBody>
      </p:sp>
    </p:spTree>
    <p:extLst>
      <p:ext uri="{BB962C8B-B14F-4D97-AF65-F5344CB8AC3E}">
        <p14:creationId xmlns:p14="http://schemas.microsoft.com/office/powerpoint/2010/main" val="352853484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2584</TotalTime>
  <Words>2593</Words>
  <Application>Microsoft Office PowerPoint</Application>
  <PresentationFormat>On-screen Show (4:3)</PresentationFormat>
  <Paragraphs>394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明朝</vt:lpstr>
      <vt:lpstr>ＭＳ Ｐゴシック</vt:lpstr>
      <vt:lpstr>Arial</vt:lpstr>
      <vt:lpstr>Calibri</vt:lpstr>
      <vt:lpstr>Courier New</vt:lpstr>
      <vt:lpstr>Tahoma</vt:lpstr>
      <vt:lpstr>Times New Roman</vt:lpstr>
      <vt:lpstr>Wingdings</vt:lpstr>
      <vt:lpstr>Blends</vt:lpstr>
      <vt:lpstr>Visio</vt:lpstr>
      <vt:lpstr>CODE PROCESS</vt:lpstr>
      <vt:lpstr>Agenda</vt:lpstr>
      <vt:lpstr>Coding Process: Where the Coding is?</vt:lpstr>
      <vt:lpstr>Coding Process: Coding Workflow</vt:lpstr>
      <vt:lpstr>Coding Process: Code Planning</vt:lpstr>
      <vt:lpstr>Coding Process: Coding Library  Modules</vt:lpstr>
      <vt:lpstr>Coding Process: Coding Functional Modules</vt:lpstr>
      <vt:lpstr>Coding Process: Integrate Software Modules</vt:lpstr>
      <vt:lpstr>Coding Process:  Create System Description</vt:lpstr>
      <vt:lpstr>Coding Process:  Deliver &amp; Summarize</vt:lpstr>
      <vt:lpstr>Coding Convention: Introduction</vt:lpstr>
      <vt:lpstr>Coding Convention: Importance</vt:lpstr>
      <vt:lpstr>Coding Convention</vt:lpstr>
      <vt:lpstr>Coding Convention</vt:lpstr>
      <vt:lpstr>Coding Convention: Naming Conventions</vt:lpstr>
      <vt:lpstr>Code Review Process: Code Review</vt:lpstr>
      <vt:lpstr>Code Review Process: Review Benefits</vt:lpstr>
      <vt:lpstr>Code Review Process: Review Candidates</vt:lpstr>
      <vt:lpstr>Code Review Process: Review Workflow</vt:lpstr>
      <vt:lpstr>Code Review Process: Roles &amp; Responsibilities</vt:lpstr>
      <vt:lpstr>PowerPoint Presentation</vt:lpstr>
      <vt:lpstr>PowerPoint Presentation</vt:lpstr>
      <vt:lpstr>Code Review Process: Prepare for review 2/2</vt:lpstr>
      <vt:lpstr>PowerPoint Presentation</vt:lpstr>
      <vt:lpstr>PowerPoint Presentation</vt:lpstr>
      <vt:lpstr>PowerPoint Presentation</vt:lpstr>
      <vt:lpstr>PowerPoint Presentation</vt:lpstr>
      <vt:lpstr>Code Review Process: Self- Code Review 1/3</vt:lpstr>
      <vt:lpstr>Code Review Process: Self- Code Review 2/3</vt:lpstr>
      <vt:lpstr>Code Review Process: Self- Code Review 3/3</vt:lpstr>
      <vt:lpstr>Common Defects &amp; Practices Hard code constants</vt:lpstr>
      <vt:lpstr>Common Defects &amp; Practices Array Index Start from 0</vt:lpstr>
      <vt:lpstr>Common Defects &amp; Practices The Dangling else Problem</vt:lpstr>
      <vt:lpstr>Common Defects &amp; Practices Null Pointer Exception</vt:lpstr>
      <vt:lpstr>Common Defects &amp; Practices Detect Common Defects Sample</vt:lpstr>
      <vt:lpstr>Common Defects &amp; Practices Programming Practices 1</vt:lpstr>
      <vt:lpstr>Common Defects &amp; Practices Programming Practices 2</vt:lpstr>
      <vt:lpstr>Common Defects &amp; Practices Programming Practices 3</vt:lpstr>
      <vt:lpstr>Common Defects &amp; Practices Programming Practices 4</vt:lpstr>
      <vt:lpstr>Common Defects &amp; Practices Programming Practices 5</vt:lpstr>
      <vt:lpstr>Common Defects &amp; Practices Programming Practices 6</vt:lpstr>
      <vt:lpstr>PowerPoint Presentation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Phạm Văn Tính</cp:lastModifiedBy>
  <cp:revision>158</cp:revision>
  <dcterms:created xsi:type="dcterms:W3CDTF">2006-10-07T14:18:25Z</dcterms:created>
  <dcterms:modified xsi:type="dcterms:W3CDTF">2015-01-27T13:42:26Z</dcterms:modified>
</cp:coreProperties>
</file>