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sldIdLst>
    <p:sldId id="281" r:id="rId2"/>
    <p:sldId id="286" r:id="rId3"/>
    <p:sldId id="284" r:id="rId4"/>
    <p:sldId id="313" r:id="rId5"/>
    <p:sldId id="314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9" autoAdjust="0"/>
  </p:normalViewPr>
  <p:slideViewPr>
    <p:cSldViewPr>
      <p:cViewPr varScale="1">
        <p:scale>
          <a:sx n="63" d="100"/>
          <a:sy n="63" d="100"/>
        </p:scale>
        <p:origin x="1043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7FC67-FDD9-4559-B607-0179C444E32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4CABC4-1F5E-4712-AB5A-E8DA78ECE5AA}">
      <dgm:prSet/>
      <dgm:spPr/>
      <dgm:t>
        <a:bodyPr/>
        <a:lstStyle/>
        <a:p>
          <a:pPr rtl="0"/>
          <a:r>
            <a:rPr lang="en-US" smtClean="0"/>
            <a:t>Ensure quality of software unit</a:t>
          </a:r>
          <a:endParaRPr lang="en-US"/>
        </a:p>
      </dgm:t>
    </dgm:pt>
    <dgm:pt modelId="{07545CC3-625C-485F-8571-96A7E0A8DA94}" type="parTrans" cxnId="{F32A04A1-A1EF-4A8D-8B78-B658B9F6D0B7}">
      <dgm:prSet/>
      <dgm:spPr/>
      <dgm:t>
        <a:bodyPr/>
        <a:lstStyle/>
        <a:p>
          <a:endParaRPr lang="en-US"/>
        </a:p>
      </dgm:t>
    </dgm:pt>
    <dgm:pt modelId="{A34B62BA-6E92-4919-B7A7-32FE1F6AEA97}" type="sibTrans" cxnId="{F32A04A1-A1EF-4A8D-8B78-B658B9F6D0B7}">
      <dgm:prSet/>
      <dgm:spPr/>
      <dgm:t>
        <a:bodyPr/>
        <a:lstStyle/>
        <a:p>
          <a:endParaRPr lang="en-US"/>
        </a:p>
      </dgm:t>
    </dgm:pt>
    <dgm:pt modelId="{0B7416F2-FD10-4BF4-8189-700FAA007E63}">
      <dgm:prSet/>
      <dgm:spPr/>
      <dgm:t>
        <a:bodyPr/>
        <a:lstStyle/>
        <a:p>
          <a:pPr rtl="0"/>
          <a:r>
            <a:rPr lang="en-US" smtClean="0"/>
            <a:t>Detect defects and issues early</a:t>
          </a:r>
          <a:endParaRPr lang="en-US"/>
        </a:p>
      </dgm:t>
    </dgm:pt>
    <dgm:pt modelId="{FF755D24-6769-4576-BECE-057EDD26A305}" type="parTrans" cxnId="{93BF3D3E-C8D1-4140-9671-0EFB50DB0F5C}">
      <dgm:prSet/>
      <dgm:spPr/>
      <dgm:t>
        <a:bodyPr/>
        <a:lstStyle/>
        <a:p>
          <a:endParaRPr lang="en-US"/>
        </a:p>
      </dgm:t>
    </dgm:pt>
    <dgm:pt modelId="{A7F1DE72-065A-4495-8709-5B6F052241D9}" type="sibTrans" cxnId="{93BF3D3E-C8D1-4140-9671-0EFB50DB0F5C}">
      <dgm:prSet/>
      <dgm:spPr/>
      <dgm:t>
        <a:bodyPr/>
        <a:lstStyle/>
        <a:p>
          <a:endParaRPr lang="en-US"/>
        </a:p>
      </dgm:t>
    </dgm:pt>
    <dgm:pt modelId="{4717C474-04B9-4EA7-A0D0-79B3F7E9EB0C}">
      <dgm:prSet/>
      <dgm:spPr/>
      <dgm:t>
        <a:bodyPr/>
        <a:lstStyle/>
        <a:p>
          <a:pPr rtl="0"/>
          <a:r>
            <a:rPr lang="en-US" smtClean="0"/>
            <a:t>Reduce the Quality Effort &amp; Correction Cost</a:t>
          </a:r>
          <a:endParaRPr lang="en-US"/>
        </a:p>
      </dgm:t>
    </dgm:pt>
    <dgm:pt modelId="{75A149B1-CC9D-4EFE-BDF0-BDA720E48320}" type="parTrans" cxnId="{4FC9DFA6-ECA4-4335-83FD-DB2A26E3680D}">
      <dgm:prSet/>
      <dgm:spPr/>
      <dgm:t>
        <a:bodyPr/>
        <a:lstStyle/>
        <a:p>
          <a:endParaRPr lang="en-US"/>
        </a:p>
      </dgm:t>
    </dgm:pt>
    <dgm:pt modelId="{15FF25FA-258C-474B-8FC4-6E2047B35EF3}" type="sibTrans" cxnId="{4FC9DFA6-ECA4-4335-83FD-DB2A26E3680D}">
      <dgm:prSet/>
      <dgm:spPr/>
      <dgm:t>
        <a:bodyPr/>
        <a:lstStyle/>
        <a:p>
          <a:endParaRPr lang="en-US"/>
        </a:p>
      </dgm:t>
    </dgm:pt>
    <dgm:pt modelId="{C587EB55-D6D4-4AFE-8B0E-3B862B292A90}" type="pres">
      <dgm:prSet presAssocID="{4827FC67-FDD9-4559-B607-0179C444E32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852260-3C91-48C2-9A65-F54E0D1704FD}" type="pres">
      <dgm:prSet presAssocID="{634CABC4-1F5E-4712-AB5A-E8DA78ECE5AA}" presName="composite" presStyleCnt="0"/>
      <dgm:spPr/>
    </dgm:pt>
    <dgm:pt modelId="{DE35DBDF-0DEF-4D1D-8BEE-AF93F3E185D6}" type="pres">
      <dgm:prSet presAssocID="{634CABC4-1F5E-4712-AB5A-E8DA78ECE5AA}" presName="imgShp" presStyleLbl="fgImgPlace1" presStyleIdx="0" presStyleCnt="3"/>
      <dgm:spPr/>
    </dgm:pt>
    <dgm:pt modelId="{BCD10941-D503-4DB2-A0BC-C037187D495F}" type="pres">
      <dgm:prSet presAssocID="{634CABC4-1F5E-4712-AB5A-E8DA78ECE5A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76A9B-73C4-46D8-99EF-77FAB9FDC5F8}" type="pres">
      <dgm:prSet presAssocID="{A34B62BA-6E92-4919-B7A7-32FE1F6AEA97}" presName="spacing" presStyleCnt="0"/>
      <dgm:spPr/>
    </dgm:pt>
    <dgm:pt modelId="{9748FE10-7318-4752-B8E9-4A2F71A0CAEC}" type="pres">
      <dgm:prSet presAssocID="{0B7416F2-FD10-4BF4-8189-700FAA007E63}" presName="composite" presStyleCnt="0"/>
      <dgm:spPr/>
    </dgm:pt>
    <dgm:pt modelId="{12F6E5A4-73AA-42F9-AB93-980930A3134E}" type="pres">
      <dgm:prSet presAssocID="{0B7416F2-FD10-4BF4-8189-700FAA007E63}" presName="imgShp" presStyleLbl="fgImgPlace1" presStyleIdx="1" presStyleCnt="3"/>
      <dgm:spPr/>
    </dgm:pt>
    <dgm:pt modelId="{8DA0F8C6-B451-467B-BFE1-DAE1C0E2741E}" type="pres">
      <dgm:prSet presAssocID="{0B7416F2-FD10-4BF4-8189-700FAA007E6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56187-FC8C-4587-9AF5-92A776E4CA60}" type="pres">
      <dgm:prSet presAssocID="{A7F1DE72-065A-4495-8709-5B6F052241D9}" presName="spacing" presStyleCnt="0"/>
      <dgm:spPr/>
    </dgm:pt>
    <dgm:pt modelId="{2965DB12-0F4F-4A2D-BC23-5BA1BCC9F00D}" type="pres">
      <dgm:prSet presAssocID="{4717C474-04B9-4EA7-A0D0-79B3F7E9EB0C}" presName="composite" presStyleCnt="0"/>
      <dgm:spPr/>
    </dgm:pt>
    <dgm:pt modelId="{B1F39434-4710-433C-8FE2-3BA2CDCBB883}" type="pres">
      <dgm:prSet presAssocID="{4717C474-04B9-4EA7-A0D0-79B3F7E9EB0C}" presName="imgShp" presStyleLbl="fgImgPlace1" presStyleIdx="2" presStyleCnt="3"/>
      <dgm:spPr/>
    </dgm:pt>
    <dgm:pt modelId="{11D9B7B9-3C2C-4331-A10C-D53F2F13F18D}" type="pres">
      <dgm:prSet presAssocID="{4717C474-04B9-4EA7-A0D0-79B3F7E9EB0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C053F-6DE9-4190-856C-DFD480C0F63B}" type="presOf" srcId="{0B7416F2-FD10-4BF4-8189-700FAA007E63}" destId="{8DA0F8C6-B451-467B-BFE1-DAE1C0E2741E}" srcOrd="0" destOrd="0" presId="urn:microsoft.com/office/officeart/2005/8/layout/vList3"/>
    <dgm:cxn modelId="{4FC9DFA6-ECA4-4335-83FD-DB2A26E3680D}" srcId="{4827FC67-FDD9-4559-B607-0179C444E326}" destId="{4717C474-04B9-4EA7-A0D0-79B3F7E9EB0C}" srcOrd="2" destOrd="0" parTransId="{75A149B1-CC9D-4EFE-BDF0-BDA720E48320}" sibTransId="{15FF25FA-258C-474B-8FC4-6E2047B35EF3}"/>
    <dgm:cxn modelId="{129BD8B8-E410-44EF-BDA0-DF1B1A7E2169}" type="presOf" srcId="{634CABC4-1F5E-4712-AB5A-E8DA78ECE5AA}" destId="{BCD10941-D503-4DB2-A0BC-C037187D495F}" srcOrd="0" destOrd="0" presId="urn:microsoft.com/office/officeart/2005/8/layout/vList3"/>
    <dgm:cxn modelId="{9EFF1317-D02C-4676-BE1D-5B28EE5A1C4F}" type="presOf" srcId="{4827FC67-FDD9-4559-B607-0179C444E326}" destId="{C587EB55-D6D4-4AFE-8B0E-3B862B292A90}" srcOrd="0" destOrd="0" presId="urn:microsoft.com/office/officeart/2005/8/layout/vList3"/>
    <dgm:cxn modelId="{F32A04A1-A1EF-4A8D-8B78-B658B9F6D0B7}" srcId="{4827FC67-FDD9-4559-B607-0179C444E326}" destId="{634CABC4-1F5E-4712-AB5A-E8DA78ECE5AA}" srcOrd="0" destOrd="0" parTransId="{07545CC3-625C-485F-8571-96A7E0A8DA94}" sibTransId="{A34B62BA-6E92-4919-B7A7-32FE1F6AEA97}"/>
    <dgm:cxn modelId="{93BF3D3E-C8D1-4140-9671-0EFB50DB0F5C}" srcId="{4827FC67-FDD9-4559-B607-0179C444E326}" destId="{0B7416F2-FD10-4BF4-8189-700FAA007E63}" srcOrd="1" destOrd="0" parTransId="{FF755D24-6769-4576-BECE-057EDD26A305}" sibTransId="{A7F1DE72-065A-4495-8709-5B6F052241D9}"/>
    <dgm:cxn modelId="{4CC1B6D7-ADCE-4087-A18F-0D692158DE15}" type="presOf" srcId="{4717C474-04B9-4EA7-A0D0-79B3F7E9EB0C}" destId="{11D9B7B9-3C2C-4331-A10C-D53F2F13F18D}" srcOrd="0" destOrd="0" presId="urn:microsoft.com/office/officeart/2005/8/layout/vList3"/>
    <dgm:cxn modelId="{E7E06216-3F6F-4766-9E14-06CEB1A0E713}" type="presParOf" srcId="{C587EB55-D6D4-4AFE-8B0E-3B862B292A90}" destId="{86852260-3C91-48C2-9A65-F54E0D1704FD}" srcOrd="0" destOrd="0" presId="urn:microsoft.com/office/officeart/2005/8/layout/vList3"/>
    <dgm:cxn modelId="{5655F563-4ACF-4D91-8F57-67DBFAF1419D}" type="presParOf" srcId="{86852260-3C91-48C2-9A65-F54E0D1704FD}" destId="{DE35DBDF-0DEF-4D1D-8BEE-AF93F3E185D6}" srcOrd="0" destOrd="0" presId="urn:microsoft.com/office/officeart/2005/8/layout/vList3"/>
    <dgm:cxn modelId="{85E6672C-1DAC-4011-86CA-C69973DEC18D}" type="presParOf" srcId="{86852260-3C91-48C2-9A65-F54E0D1704FD}" destId="{BCD10941-D503-4DB2-A0BC-C037187D495F}" srcOrd="1" destOrd="0" presId="urn:microsoft.com/office/officeart/2005/8/layout/vList3"/>
    <dgm:cxn modelId="{53867840-8AB6-4087-B042-6CA7CD7D3941}" type="presParOf" srcId="{C587EB55-D6D4-4AFE-8B0E-3B862B292A90}" destId="{1F276A9B-73C4-46D8-99EF-77FAB9FDC5F8}" srcOrd="1" destOrd="0" presId="urn:microsoft.com/office/officeart/2005/8/layout/vList3"/>
    <dgm:cxn modelId="{8449F5D9-C7B4-458B-91E1-96F866B42E9B}" type="presParOf" srcId="{C587EB55-D6D4-4AFE-8B0E-3B862B292A90}" destId="{9748FE10-7318-4752-B8E9-4A2F71A0CAEC}" srcOrd="2" destOrd="0" presId="urn:microsoft.com/office/officeart/2005/8/layout/vList3"/>
    <dgm:cxn modelId="{B584B4A3-CB98-4AE6-8086-340E0FB241EE}" type="presParOf" srcId="{9748FE10-7318-4752-B8E9-4A2F71A0CAEC}" destId="{12F6E5A4-73AA-42F9-AB93-980930A3134E}" srcOrd="0" destOrd="0" presId="urn:microsoft.com/office/officeart/2005/8/layout/vList3"/>
    <dgm:cxn modelId="{B4DA66EA-DD69-44D1-B0AF-0952B2193EEA}" type="presParOf" srcId="{9748FE10-7318-4752-B8E9-4A2F71A0CAEC}" destId="{8DA0F8C6-B451-467B-BFE1-DAE1C0E2741E}" srcOrd="1" destOrd="0" presId="urn:microsoft.com/office/officeart/2005/8/layout/vList3"/>
    <dgm:cxn modelId="{39EB80CD-4647-4AC3-AFCB-7ECD8AE1A98A}" type="presParOf" srcId="{C587EB55-D6D4-4AFE-8B0E-3B862B292A90}" destId="{A5A56187-FC8C-4587-9AF5-92A776E4CA60}" srcOrd="3" destOrd="0" presId="urn:microsoft.com/office/officeart/2005/8/layout/vList3"/>
    <dgm:cxn modelId="{77A75AB4-31D5-48BF-8A3E-577B1A5C4CAB}" type="presParOf" srcId="{C587EB55-D6D4-4AFE-8B0E-3B862B292A90}" destId="{2965DB12-0F4F-4A2D-BC23-5BA1BCC9F00D}" srcOrd="4" destOrd="0" presId="urn:microsoft.com/office/officeart/2005/8/layout/vList3"/>
    <dgm:cxn modelId="{4BBE417B-F054-4C1A-A9E7-724B938F5B30}" type="presParOf" srcId="{2965DB12-0F4F-4A2D-BC23-5BA1BCC9F00D}" destId="{B1F39434-4710-433C-8FE2-3BA2CDCBB883}" srcOrd="0" destOrd="0" presId="urn:microsoft.com/office/officeart/2005/8/layout/vList3"/>
    <dgm:cxn modelId="{4D02CBD5-9278-4070-9F52-93E366985EAB}" type="presParOf" srcId="{2965DB12-0F4F-4A2D-BC23-5BA1BCC9F00D}" destId="{11D9B7B9-3C2C-4331-A10C-D53F2F13F18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10941-D503-4DB2-A0BC-C037187D495F}">
      <dsp:nvSpPr>
        <dsp:cNvPr id="0" name=""/>
        <dsp:cNvSpPr/>
      </dsp:nvSpPr>
      <dsp:spPr>
        <a:xfrm rot="10800000">
          <a:off x="1870401" y="1198"/>
          <a:ext cx="6080760" cy="13551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572" tIns="137160" rIns="256032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Ensure quality of software unit</a:t>
          </a:r>
          <a:endParaRPr lang="en-US" sz="3600" kern="1200"/>
        </a:p>
      </dsp:txBody>
      <dsp:txXfrm rot="10800000">
        <a:off x="2209182" y="1198"/>
        <a:ext cx="5741979" cy="1355124"/>
      </dsp:txXfrm>
    </dsp:sp>
    <dsp:sp modelId="{DE35DBDF-0DEF-4D1D-8BEE-AF93F3E185D6}">
      <dsp:nvSpPr>
        <dsp:cNvPr id="0" name=""/>
        <dsp:cNvSpPr/>
      </dsp:nvSpPr>
      <dsp:spPr>
        <a:xfrm>
          <a:off x="1192838" y="1198"/>
          <a:ext cx="1355124" cy="13551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0F8C6-B451-467B-BFE1-DAE1C0E2741E}">
      <dsp:nvSpPr>
        <dsp:cNvPr id="0" name=""/>
        <dsp:cNvSpPr/>
      </dsp:nvSpPr>
      <dsp:spPr>
        <a:xfrm rot="10800000">
          <a:off x="1870401" y="1760837"/>
          <a:ext cx="6080760" cy="13551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572" tIns="137160" rIns="256032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Detect defects and issues early</a:t>
          </a:r>
          <a:endParaRPr lang="en-US" sz="3600" kern="1200"/>
        </a:p>
      </dsp:txBody>
      <dsp:txXfrm rot="10800000">
        <a:off x="2209182" y="1760837"/>
        <a:ext cx="5741979" cy="1355124"/>
      </dsp:txXfrm>
    </dsp:sp>
    <dsp:sp modelId="{12F6E5A4-73AA-42F9-AB93-980930A3134E}">
      <dsp:nvSpPr>
        <dsp:cNvPr id="0" name=""/>
        <dsp:cNvSpPr/>
      </dsp:nvSpPr>
      <dsp:spPr>
        <a:xfrm>
          <a:off x="1192838" y="1760837"/>
          <a:ext cx="1355124" cy="13551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9B7B9-3C2C-4331-A10C-D53F2F13F18D}">
      <dsp:nvSpPr>
        <dsp:cNvPr id="0" name=""/>
        <dsp:cNvSpPr/>
      </dsp:nvSpPr>
      <dsp:spPr>
        <a:xfrm rot="10800000">
          <a:off x="1870401" y="3520477"/>
          <a:ext cx="6080760" cy="13551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572" tIns="137160" rIns="256032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Reduce the Quality Effort &amp; Correction Cost</a:t>
          </a:r>
          <a:endParaRPr lang="en-US" sz="3600" kern="1200"/>
        </a:p>
      </dsp:txBody>
      <dsp:txXfrm rot="10800000">
        <a:off x="2209182" y="3520477"/>
        <a:ext cx="5741979" cy="1355124"/>
      </dsp:txXfrm>
    </dsp:sp>
    <dsp:sp modelId="{B1F39434-4710-433C-8FE2-3BA2CDCBB883}">
      <dsp:nvSpPr>
        <dsp:cNvPr id="0" name=""/>
        <dsp:cNvSpPr/>
      </dsp:nvSpPr>
      <dsp:spPr>
        <a:xfrm>
          <a:off x="1192838" y="3520477"/>
          <a:ext cx="1355124" cy="13551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E45E-3F17-4D5A-9F67-E5C235842036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B043-AECC-4167-BF14-261D39B1F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AC7048-1BB6-4270-BD04-0EC238B8B281}" type="datetime1">
              <a:rPr lang="ja-JP" altLang="en-US"/>
              <a:pPr>
                <a:spcBef>
                  <a:spcPct val="0"/>
                </a:spcBef>
              </a:pPr>
              <a:t>2015/3/2</a:t>
            </a:fld>
            <a:endParaRPr lang="en-US" altLang="ja-JP"/>
          </a:p>
        </p:txBody>
      </p:sp>
      <p:sp>
        <p:nvSpPr>
          <p:cNvPr id="3891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BEE53E-3F52-4899-BE70-CAE3698F2DDE}" type="slidenum">
              <a:rPr lang="ja-JP" altLang="en-US"/>
              <a:pPr>
                <a:spcBef>
                  <a:spcPct val="0"/>
                </a:spcBef>
              </a:pPr>
              <a:t>2</a:t>
            </a:fld>
            <a:endParaRPr lang="en-US" altLang="ja-JP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ja-JP" altLang="en-US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1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D75FD0-8458-4ADB-8F97-118D5F18717A}" type="datetime1">
              <a:rPr lang="ja-JP" altLang="en-US"/>
              <a:pPr>
                <a:spcBef>
                  <a:spcPct val="0"/>
                </a:spcBef>
              </a:pPr>
              <a:t>2015/3/2</a:t>
            </a:fld>
            <a:endParaRPr lang="en-US" altLang="ja-JP"/>
          </a:p>
        </p:txBody>
      </p:sp>
      <p:sp>
        <p:nvSpPr>
          <p:cNvPr id="522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03CA88-6A38-4041-9BF7-7A9912DD6137}" type="slidenum">
              <a:rPr lang="ja-JP" altLang="en-US"/>
              <a:pPr>
                <a:spcBef>
                  <a:spcPct val="0"/>
                </a:spcBef>
              </a:pPr>
              <a:t>12</a:t>
            </a:fld>
            <a:endParaRPr lang="en-US" altLang="ja-JP"/>
          </a:p>
        </p:txBody>
      </p:sp>
      <p:sp>
        <p:nvSpPr>
          <p:cNvPr id="5222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5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6DB9EB-5FE6-4C8A-BAF4-CCDB0E68016B}" type="datetime1">
              <a:rPr lang="ja-JP" altLang="en-US"/>
              <a:pPr>
                <a:spcBef>
                  <a:spcPct val="0"/>
                </a:spcBef>
              </a:pPr>
              <a:t>2015/3/2</a:t>
            </a:fld>
            <a:endParaRPr lang="en-US" altLang="ja-JP"/>
          </a:p>
        </p:txBody>
      </p:sp>
      <p:sp>
        <p:nvSpPr>
          <p:cNvPr id="542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697A75-8B8C-4323-9639-C5FC12324B24}" type="slidenum">
              <a:rPr lang="ja-JP" altLang="en-US"/>
              <a:pPr>
                <a:spcBef>
                  <a:spcPct val="0"/>
                </a:spcBef>
              </a:pPr>
              <a:t>13</a:t>
            </a:fld>
            <a:endParaRPr lang="en-US" altLang="ja-JP"/>
          </a:p>
        </p:txBody>
      </p:sp>
      <p:sp>
        <p:nvSpPr>
          <p:cNvPr id="5427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5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618E74-E389-4BB3-8FF3-A4C9ED7BAD26}" type="datetime1">
              <a:rPr lang="ja-JP" altLang="en-US"/>
              <a:pPr>
                <a:spcBef>
                  <a:spcPct val="0"/>
                </a:spcBef>
              </a:pPr>
              <a:t>2015/3/2</a:t>
            </a:fld>
            <a:endParaRPr lang="en-US" altLang="ja-JP"/>
          </a:p>
        </p:txBody>
      </p:sp>
      <p:sp>
        <p:nvSpPr>
          <p:cNvPr id="573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6CE952-CA00-4AD1-9CE3-BEF8B0EE4696}" type="slidenum">
              <a:rPr lang="ja-JP" altLang="en-US"/>
              <a:pPr>
                <a:spcBef>
                  <a:spcPct val="0"/>
                </a:spcBef>
              </a:pPr>
              <a:t>15</a:t>
            </a:fld>
            <a:endParaRPr lang="en-US" altLang="ja-JP"/>
          </a:p>
        </p:txBody>
      </p:sp>
      <p:sp>
        <p:nvSpPr>
          <p:cNvPr id="573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4DAFED-C9E9-4959-9282-BAD6E77F901F}" type="datetime1">
              <a:rPr lang="ja-JP" altLang="en-US"/>
              <a:pPr>
                <a:spcBef>
                  <a:spcPct val="0"/>
                </a:spcBef>
              </a:pPr>
              <a:t>2015/3/2</a:t>
            </a:fld>
            <a:endParaRPr lang="en-US" altLang="ja-JP"/>
          </a:p>
        </p:txBody>
      </p:sp>
      <p:sp>
        <p:nvSpPr>
          <p:cNvPr id="6041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5C716F-1657-4383-B0CE-C0213957B2CA}" type="slidenum">
              <a:rPr lang="ja-JP" altLang="en-US"/>
              <a:pPr>
                <a:spcBef>
                  <a:spcPct val="0"/>
                </a:spcBef>
              </a:pPr>
              <a:t>17</a:t>
            </a:fld>
            <a:endParaRPr lang="en-US" altLang="ja-JP"/>
          </a:p>
        </p:txBody>
      </p:sp>
      <p:sp>
        <p:nvSpPr>
          <p:cNvPr id="6042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8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AD44BC-18C8-4241-8CA7-C79A01A303A6}" type="datetime1">
              <a:rPr lang="ja-JP" altLang="en-US"/>
              <a:pPr>
                <a:spcBef>
                  <a:spcPct val="0"/>
                </a:spcBef>
              </a:pPr>
              <a:t>2015/3/2</a:t>
            </a:fld>
            <a:endParaRPr lang="en-US" altLang="ja-JP"/>
          </a:p>
        </p:txBody>
      </p:sp>
      <p:sp>
        <p:nvSpPr>
          <p:cNvPr id="6656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A9125C-9C8F-47EA-938D-7235EB18E902}" type="slidenum">
              <a:rPr lang="ja-JP" altLang="en-US"/>
              <a:pPr>
                <a:spcBef>
                  <a:spcPct val="0"/>
                </a:spcBef>
              </a:pPr>
              <a:t>22</a:t>
            </a:fld>
            <a:endParaRPr lang="en-US" altLang="ja-JP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0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BFE541-0AA2-4377-AB1A-1F33C43584A2}" type="datetime1">
              <a:rPr lang="ja-JP" altLang="en-US"/>
              <a:pPr>
                <a:spcBef>
                  <a:spcPct val="0"/>
                </a:spcBef>
              </a:pPr>
              <a:t>2015/3/2</a:t>
            </a:fld>
            <a:endParaRPr lang="en-US" altLang="ja-JP"/>
          </a:p>
        </p:txBody>
      </p:sp>
      <p:sp>
        <p:nvSpPr>
          <p:cNvPr id="6861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D268D3-7B5E-494B-9BB4-8FC7D6107459}" type="slidenum">
              <a:rPr lang="ja-JP" altLang="en-US"/>
              <a:pPr>
                <a:spcBef>
                  <a:spcPct val="0"/>
                </a:spcBef>
              </a:pPr>
              <a:t>23</a:t>
            </a:fld>
            <a:endParaRPr lang="en-US" altLang="ja-JP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8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IsValidLength() :function to check the length of passwod is valid or nots</a:t>
            </a:r>
          </a:p>
          <a:p>
            <a:r>
              <a:rPr lang="en-US" smtClean="0"/>
              <a:t>IsMixedCase() : function to check the uppercase or lowercase</a:t>
            </a:r>
          </a:p>
          <a:p>
            <a:r>
              <a:rPr lang="en-US" smtClean="0"/>
              <a:t>IsAphaNumeric() : functin to check the passwork is valid or not when it has both alpha and numeric</a:t>
            </a: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6C73CF-F68F-4601-AA38-CD242C333F50}" type="datetime1">
              <a:rPr lang="ja-JP" altLang="en-US"/>
              <a:pPr>
                <a:spcBef>
                  <a:spcPct val="0"/>
                </a:spcBef>
              </a:pPr>
              <a:t>2015/3/2</a:t>
            </a:fld>
            <a:endParaRPr lang="en-US" altLang="ja-JP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57CC44-DE07-4189-BE3C-3B18FDD4DDC5}" type="slidenum">
              <a:rPr lang="ja-JP" altLang="en-US"/>
              <a:pPr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905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7F9C6D-37C9-41F2-AC41-28F5DDC66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685800"/>
            <a:ext cx="9144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6858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endParaRPr kumimoji="0" lang="en-US" sz="1400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63499861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0858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084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ltGray">
          <a:xfrm>
            <a:off x="382588" y="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ltGray">
          <a:xfrm>
            <a:off x="522288" y="3048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0"/>
            <a:ext cx="83820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ltGray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ltGray">
          <a:xfrm>
            <a:off x="152400" y="3048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gray">
          <a:xfrm>
            <a:off x="762000" y="0"/>
            <a:ext cx="31750" cy="7762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gray">
          <a:xfrm>
            <a:off x="0" y="654050"/>
            <a:ext cx="8226425" cy="31750"/>
          </a:xfrm>
          <a:prstGeom prst="rect">
            <a:avLst/>
          </a:prstGeom>
          <a:gradFill rotWithShape="1">
            <a:gsLst>
              <a:gs pos="0">
                <a:srgbClr val="66FF33">
                  <a:gamma/>
                  <a:shade val="0"/>
                  <a:invGamma/>
                </a:srgbClr>
              </a:gs>
              <a:gs pos="100000">
                <a:srgbClr val="66FF33">
                  <a:alpha val="0"/>
                </a:srgbClr>
              </a:gs>
            </a:gsLst>
            <a:lin ang="0" scaled="1"/>
          </a:gradFill>
          <a:ln w="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66FF33"/>
              </a:solidFill>
            </a:endParaRP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17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1"/>
            <a:r>
              <a:rPr lang="en-US" smtClean="0"/>
              <a:t>Fourth level</a:t>
            </a:r>
          </a:p>
          <a:p>
            <a:pPr lvl="2"/>
            <a:r>
              <a:rPr lang="en-US" smtClean="0"/>
              <a:t>Fifth level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Khoa CNTT – ĐH Nông Lâm TP. HCM </a:t>
            </a:r>
            <a:r>
              <a:rPr lang="en-US" smtClean="0"/>
              <a:t>01/2015 </a:t>
            </a:r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8077200" y="6491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23009BC-DEEB-4105-8CFC-3EDFAC064C22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mtClean="0"/>
              <a:t>/26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6" r:id="rId14"/>
    <p:sldLayoutId id="2147483707" r:id="rId15"/>
  </p:sldLayoutIdLst>
  <p:transition spd="med">
    <p:comb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UNIT TESTING BASICS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152400"/>
            <a:ext cx="77724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4000" kern="0" smtClean="0">
                <a:solidFill>
                  <a:srgbClr val="FF0000"/>
                </a:solidFill>
              </a:rPr>
              <a:t>SPECIAL JAVA SUBJECT</a:t>
            </a:r>
            <a:br>
              <a:rPr lang="en-US" sz="4000" kern="0" smtClean="0">
                <a:solidFill>
                  <a:srgbClr val="FF0000"/>
                </a:solidFill>
              </a:rPr>
            </a:br>
            <a:r>
              <a:rPr lang="en-US" sz="4000" kern="0" smtClean="0">
                <a:solidFill>
                  <a:srgbClr val="FF0000"/>
                </a:solidFill>
              </a:rPr>
              <a:t>FSOFT – Developer – Part1</a:t>
            </a:r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8285" y="0"/>
            <a:ext cx="8458200" cy="4603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How ? Techniques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8600" y="914400"/>
            <a:ext cx="8229600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kumimoji="0" lang="en-US" altLang="ja-JP" sz="3200">
                <a:latin typeface="Tahoma" panose="020B0604030504040204" pitchFamily="34" charset="0"/>
                <a:ea typeface="ＭＳ Ｐゴシック" panose="020B0600070205080204" pitchFamily="50" charset="-128"/>
              </a:rPr>
              <a:t>Black box test (Functional)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800">
                <a:latin typeface="Tahoma" panose="020B0604030504040204" pitchFamily="34" charset="0"/>
                <a:ea typeface="ＭＳ Ｐゴシック" panose="020B0600070205080204" pitchFamily="50" charset="-128"/>
              </a:rPr>
              <a:t>Specification derived tests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800">
                <a:latin typeface="Tahoma" panose="020B0604030504040204" pitchFamily="34" charset="0"/>
                <a:ea typeface="ＭＳ Ｐゴシック" panose="020B0600070205080204" pitchFamily="50" charset="-128"/>
              </a:rPr>
              <a:t>Equivalence partitioning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800">
                <a:latin typeface="Tahoma" panose="020B0604030504040204" pitchFamily="34" charset="0"/>
                <a:ea typeface="ＭＳ Ｐゴシック" panose="020B0600070205080204" pitchFamily="50" charset="-128"/>
              </a:rPr>
              <a:t>Boundary value analysis</a:t>
            </a:r>
          </a:p>
          <a:p>
            <a:pPr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kumimoji="0" lang="en-US" altLang="ja-JP" sz="3200">
                <a:latin typeface="Tahoma" panose="020B0604030504040204" pitchFamily="34" charset="0"/>
                <a:ea typeface="ＭＳ Ｐゴシック" panose="020B0600070205080204" pitchFamily="50" charset="-128"/>
              </a:rPr>
              <a:t>White box (Structural)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800">
                <a:latin typeface="Tahoma" panose="020B0604030504040204" pitchFamily="34" charset="0"/>
                <a:ea typeface="ＭＳ Ｐゴシック" panose="020B0600070205080204" pitchFamily="50" charset="-128"/>
              </a:rPr>
              <a:t>Statement coverage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800">
                <a:latin typeface="Tahoma" panose="020B0604030504040204" pitchFamily="34" charset="0"/>
                <a:ea typeface="ＭＳ Ｐゴシック" panose="020B0600070205080204" pitchFamily="50" charset="-128"/>
              </a:rPr>
              <a:t>Decision (branch) coverage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800">
                <a:latin typeface="Tahoma" panose="020B0604030504040204" pitchFamily="34" charset="0"/>
                <a:ea typeface="ＭＳ Ｐゴシック" panose="020B0600070205080204" pitchFamily="50" charset="-128"/>
              </a:rPr>
              <a:t>Path coverage</a:t>
            </a:r>
          </a:p>
        </p:txBody>
      </p:sp>
    </p:spTree>
    <p:extLst>
      <p:ext uri="{BB962C8B-B14F-4D97-AF65-F5344CB8AC3E}">
        <p14:creationId xmlns:p14="http://schemas.microsoft.com/office/powerpoint/2010/main" val="3377570425"/>
      </p:ext>
    </p:extLst>
  </p:cSld>
  <p:clrMapOvr>
    <a:masterClrMapping/>
  </p:clrMapOvr>
  <p:transition spd="med" advClick="0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226"/>
            <a:ext cx="7512050" cy="541337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  <a:cs typeface="Tahoma" panose="020B0604030504040204" pitchFamily="34" charset="0"/>
              </a:rPr>
              <a:t>Black box test 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  <a:cs typeface="Tahoma" panose="020B060403050404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731250" cy="43434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You can choose all or some statements in the specification of software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Create test cases for each statements of specification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Execute test cases to check test result will output as the specification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92919"/>
            <a:ext cx="4767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Specification derived test</a:t>
            </a:r>
          </a:p>
        </p:txBody>
      </p:sp>
    </p:spTree>
    <p:extLst>
      <p:ext uri="{BB962C8B-B14F-4D97-AF65-F5344CB8AC3E}">
        <p14:creationId xmlns:p14="http://schemas.microsoft.com/office/powerpoint/2010/main" val="3725954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508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 Specification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86800" cy="4800600"/>
          </a:xfrm>
        </p:spPr>
        <p:txBody>
          <a:bodyPr/>
          <a:lstStyle/>
          <a:p>
            <a:pPr lvl="1" eaLnBrk="1" hangingPunct="1"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sz="2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Input - real number</a:t>
            </a:r>
          </a:p>
          <a:p>
            <a:pPr lvl="1" eaLnBrk="1" hangingPunct="1"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sz="2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Output - real number</a:t>
            </a:r>
          </a:p>
          <a:p>
            <a:pPr eaLnBrk="1" hangingPunct="1"/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When given an input of 0 or greater, the positive square root of the input shall be returned. </a:t>
            </a:r>
          </a:p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When given an input of less than 0, the error message "Square root error - illegal negative input" shall be displayed and a value of 0 returned.</a:t>
            </a:r>
          </a:p>
        </p:txBody>
      </p:sp>
    </p:spTree>
    <p:extLst>
      <p:ext uri="{BB962C8B-B14F-4D97-AF65-F5344CB8AC3E}">
        <p14:creationId xmlns:p14="http://schemas.microsoft.com/office/powerpoint/2010/main" val="4142652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468312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 Test Cases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0" y="649443"/>
            <a:ext cx="9144000" cy="55626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b="1" smtClean="0">
                <a:latin typeface="Tahoma" panose="020B0604030504040204" pitchFamily="34" charset="0"/>
              </a:rPr>
              <a:t>Test Case 1</a:t>
            </a:r>
            <a:r>
              <a:rPr lang="en-US" smtClean="0">
                <a:latin typeface="Tahoma" panose="020B0604030504040204" pitchFamily="34" charset="0"/>
              </a:rPr>
              <a:t>: Input 4, Return 2</a:t>
            </a:r>
          </a:p>
          <a:p>
            <a:pPr marL="569913" lvl="2" eaLnBrk="1" hangingPunct="1">
              <a:lnSpc>
                <a:spcPct val="115000"/>
              </a:lnSpc>
            </a:pPr>
            <a:r>
              <a:rPr lang="en-US" sz="2600" smtClean="0">
                <a:latin typeface="Tahoma" panose="020B0604030504040204" pitchFamily="34" charset="0"/>
              </a:rPr>
              <a:t>Use the first statement in the specification</a:t>
            </a:r>
          </a:p>
          <a:p>
            <a:pPr marL="569913" lvl="2" eaLnBrk="1" hangingPunct="1">
              <a:lnSpc>
                <a:spcPct val="115000"/>
              </a:lnSpc>
            </a:pPr>
            <a:r>
              <a:rPr lang="en-US" sz="2600" smtClean="0">
                <a:latin typeface="Tahoma" panose="020B0604030504040204" pitchFamily="34" charset="0"/>
              </a:rPr>
              <a:t>("When given an input of 0 or greater, the positive square root of the input shall be returned.").</a:t>
            </a:r>
          </a:p>
          <a:p>
            <a:pPr lvl="1" eaLnBrk="1" hangingPunct="1">
              <a:lnSpc>
                <a:spcPct val="115000"/>
              </a:lnSpc>
            </a:pPr>
            <a:endParaRPr lang="en-US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b="1" smtClean="0">
                <a:latin typeface="Tahoma" panose="020B0604030504040204" pitchFamily="34" charset="0"/>
              </a:rPr>
              <a:t>Test Case 2</a:t>
            </a:r>
            <a:r>
              <a:rPr lang="en-US" smtClean="0">
                <a:latin typeface="Tahoma" panose="020B0604030504040204" pitchFamily="34" charset="0"/>
              </a:rPr>
              <a:t>: Input -10, Return 0, Output "Square root error - illegal negative input“</a:t>
            </a:r>
          </a:p>
          <a:p>
            <a:pPr marL="509588" lvl="2" eaLnBrk="1" hangingPunct="1">
              <a:lnSpc>
                <a:spcPct val="115000"/>
              </a:lnSpc>
            </a:pPr>
            <a:r>
              <a:rPr lang="en-US" sz="2600" smtClean="0">
                <a:latin typeface="Tahoma" panose="020B0604030504040204" pitchFamily="34" charset="0"/>
              </a:rPr>
              <a:t>Use the second and third statements in the specification</a:t>
            </a:r>
          </a:p>
          <a:p>
            <a:pPr marL="509588" lvl="2" eaLnBrk="1" hangingPunct="1">
              <a:lnSpc>
                <a:spcPct val="115000"/>
              </a:lnSpc>
            </a:pPr>
            <a:r>
              <a:rPr lang="en-US" sz="2600" smtClean="0">
                <a:latin typeface="Tahoma" panose="020B0604030504040204" pitchFamily="34" charset="0"/>
              </a:rPr>
              <a:t>("When given an input of less than 0, the error message "Square root error - illegal negative input" shall be displayed and a value of 0 returned.”).</a:t>
            </a:r>
          </a:p>
          <a:p>
            <a:pPr eaLnBrk="1" hangingPunct="1">
              <a:lnSpc>
                <a:spcPct val="115000"/>
              </a:lnSpc>
            </a:pPr>
            <a:endParaRPr lang="en-US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762000"/>
            <a:ext cx="9067800" cy="4648200"/>
          </a:xfrm>
        </p:spPr>
        <p:txBody>
          <a:bodyPr/>
          <a:lstStyle/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Divide the input of a program into classes of data from which test cases can be derived. This might help you to reduce number of test cases that must be developed.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Behavior of software is equivalent for any value within particular partition</a:t>
            </a:r>
          </a:p>
          <a:p>
            <a:pPr eaLnBrk="1" hangingPunct="1"/>
            <a:r>
              <a:rPr lang="en-GB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 limited number of representative test cases should be chosen from each partition</a:t>
            </a:r>
            <a:endParaRPr lang="en-US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graphicFrame>
        <p:nvGraphicFramePr>
          <p:cNvPr id="55299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6763290"/>
              </p:ext>
            </p:extLst>
          </p:nvPr>
        </p:nvGraphicFramePr>
        <p:xfrm>
          <a:off x="571500" y="3781425"/>
          <a:ext cx="807720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6887870" imgH="2965704" progId="">
                  <p:embed/>
                </p:oleObj>
              </mc:Choice>
              <mc:Fallback>
                <p:oleObj name="Visio" r:id="rId3" imgW="6887870" imgH="29657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781425"/>
                        <a:ext cx="807720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534400" cy="50165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Black box test: Equivalence partitioning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5301" name="Text Box 11"/>
          <p:cNvSpPr txBox="1">
            <a:spLocks noChangeArrowheads="1"/>
          </p:cNvSpPr>
          <p:nvPr/>
        </p:nvSpPr>
        <p:spPr bwMode="auto">
          <a:xfrm>
            <a:off x="971550" y="3933825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endParaRPr lang="en-GB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819400"/>
            <a:ext cx="8991600" cy="36576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400" b="1" smtClean="0">
                <a:latin typeface="Tahoma" panose="020B0604030504040204" pitchFamily="34" charset="0"/>
              </a:rPr>
              <a:t>Test Case 1</a:t>
            </a:r>
            <a:r>
              <a:rPr lang="en-US" sz="2400" smtClean="0">
                <a:latin typeface="Tahoma" panose="020B0604030504040204" pitchFamily="34" charset="0"/>
              </a:rPr>
              <a:t>: Input 4, Return 2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&gt;=0 input partition (1)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&gt;=0 output partition (a)</a:t>
            </a:r>
            <a:endParaRPr lang="en-US" sz="240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sz="2400" b="1" smtClean="0">
                <a:latin typeface="Tahoma" panose="020B0604030504040204" pitchFamily="34" charset="0"/>
              </a:rPr>
              <a:t>Test Case 2</a:t>
            </a:r>
            <a:r>
              <a:rPr lang="en-US" sz="2400" smtClean="0">
                <a:latin typeface="Tahoma" panose="020B0604030504040204" pitchFamily="34" charset="0"/>
              </a:rPr>
              <a:t>: Input -10, Return 0, Output "Square root error - illegal negative input“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&lt; 0 input partition (2)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“Error” output partition (b)</a:t>
            </a:r>
          </a:p>
        </p:txBody>
      </p:sp>
      <p:graphicFrame>
        <p:nvGraphicFramePr>
          <p:cNvPr id="245826" name="Group 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1430070"/>
              </p:ext>
            </p:extLst>
          </p:nvPr>
        </p:nvGraphicFramePr>
        <p:xfrm>
          <a:off x="542248" y="838200"/>
          <a:ext cx="7775575" cy="1909763"/>
        </p:xfrm>
        <a:graphic>
          <a:graphicData uri="http://schemas.openxmlformats.org/drawingml/2006/table">
            <a:tbl>
              <a:tblPr/>
              <a:tblGrid>
                <a:gridCol w="431800"/>
                <a:gridCol w="3641725"/>
                <a:gridCol w="390525"/>
                <a:gridCol w="3311525"/>
              </a:tblGrid>
              <a:tr h="5397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Input partitions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Output partitions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&gt;=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&gt;=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&lt;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7772400" cy="6096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 Test Cases</a:t>
            </a:r>
          </a:p>
        </p:txBody>
      </p:sp>
    </p:spTree>
    <p:extLst>
      <p:ext uri="{BB962C8B-B14F-4D97-AF65-F5344CB8AC3E}">
        <p14:creationId xmlns:p14="http://schemas.microsoft.com/office/powerpoint/2010/main" val="2178772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0"/>
            <a:ext cx="8391525" cy="65722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Black box test: Boundary value analysis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1230" y="1295400"/>
            <a:ext cx="8991600" cy="41148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It is similar to equivalence partitioning, is a selection of test cases, test input that check bounding values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Anticipate that errors are most likely to exist at the boundaries between partitions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the software at either side of boundary values</a:t>
            </a:r>
          </a:p>
        </p:txBody>
      </p:sp>
    </p:spTree>
    <p:extLst>
      <p:ext uri="{BB962C8B-B14F-4D97-AF65-F5344CB8AC3E}">
        <p14:creationId xmlns:p14="http://schemas.microsoft.com/office/powerpoint/2010/main" val="300077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6" name="Group 4"/>
          <p:cNvGraphicFramePr>
            <a:graphicFrameLocks noGrp="1"/>
          </p:cNvGraphicFramePr>
          <p:nvPr>
            <p:ph sz="half" idx="2"/>
          </p:nvPr>
        </p:nvGraphicFramePr>
        <p:xfrm>
          <a:off x="684213" y="1303338"/>
          <a:ext cx="7775575" cy="1909763"/>
        </p:xfrm>
        <a:graphic>
          <a:graphicData uri="http://schemas.openxmlformats.org/drawingml/2006/table">
            <a:tbl>
              <a:tblPr/>
              <a:tblGrid>
                <a:gridCol w="431800"/>
                <a:gridCol w="3641725"/>
                <a:gridCol w="390525"/>
                <a:gridCol w="3311525"/>
              </a:tblGrid>
              <a:tr h="5397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Input partitions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Output partitions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&gt;=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&gt;=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&lt;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0"/>
            <a:ext cx="7772400" cy="5334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 Test Cases</a:t>
            </a:r>
          </a:p>
        </p:txBody>
      </p:sp>
      <p:graphicFrame>
        <p:nvGraphicFramePr>
          <p:cNvPr id="24890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93388"/>
              </p:ext>
            </p:extLst>
          </p:nvPr>
        </p:nvGraphicFramePr>
        <p:xfrm>
          <a:off x="381000" y="3573463"/>
          <a:ext cx="8293099" cy="2487142"/>
        </p:xfrm>
        <a:graphic>
          <a:graphicData uri="http://schemas.openxmlformats.org/drawingml/2006/table">
            <a:tbl>
              <a:tblPr/>
              <a:tblGrid>
                <a:gridCol w="8293099"/>
              </a:tblGrid>
              <a:tr h="2382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Partitions               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(1)                                                      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</a:rPr>
                        <a:t>        -                                                 0                                                   +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</a:rPr>
                        <a:t>         1                                             2  3  4                                               5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Boundaries and test cases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421" name="Group 61"/>
          <p:cNvGrpSpPr>
            <a:grpSpLocks/>
          </p:cNvGrpSpPr>
          <p:nvPr/>
        </p:nvGrpSpPr>
        <p:grpSpPr bwMode="auto">
          <a:xfrm>
            <a:off x="1403350" y="4581525"/>
            <a:ext cx="6553200" cy="288925"/>
            <a:chOff x="884" y="2931"/>
            <a:chExt cx="4128" cy="182"/>
          </a:xfrm>
        </p:grpSpPr>
        <p:sp>
          <p:nvSpPr>
            <p:cNvPr id="59427" name="Line 57"/>
            <p:cNvSpPr>
              <a:spLocks noChangeShapeType="1"/>
            </p:cNvSpPr>
            <p:nvPr/>
          </p:nvSpPr>
          <p:spPr bwMode="auto">
            <a:xfrm>
              <a:off x="884" y="3022"/>
              <a:ext cx="4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Line 58"/>
            <p:cNvSpPr>
              <a:spLocks noChangeShapeType="1"/>
            </p:cNvSpPr>
            <p:nvPr/>
          </p:nvSpPr>
          <p:spPr bwMode="auto">
            <a:xfrm>
              <a:off x="884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Line 59"/>
            <p:cNvSpPr>
              <a:spLocks noChangeShapeType="1"/>
            </p:cNvSpPr>
            <p:nvPr/>
          </p:nvSpPr>
          <p:spPr bwMode="auto">
            <a:xfrm>
              <a:off x="2880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0" name="Line 60"/>
            <p:cNvSpPr>
              <a:spLocks noChangeShapeType="1"/>
            </p:cNvSpPr>
            <p:nvPr/>
          </p:nvSpPr>
          <p:spPr bwMode="auto">
            <a:xfrm>
              <a:off x="4994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22" name="Line 62"/>
          <p:cNvSpPr>
            <a:spLocks noChangeShapeType="1"/>
          </p:cNvSpPr>
          <p:nvPr/>
        </p:nvSpPr>
        <p:spPr bwMode="auto">
          <a:xfrm flipV="1">
            <a:off x="140335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Line 67"/>
          <p:cNvSpPr>
            <a:spLocks noChangeShapeType="1"/>
          </p:cNvSpPr>
          <p:nvPr/>
        </p:nvSpPr>
        <p:spPr bwMode="auto">
          <a:xfrm flipV="1">
            <a:off x="43561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Line 68"/>
          <p:cNvSpPr>
            <a:spLocks noChangeShapeType="1"/>
          </p:cNvSpPr>
          <p:nvPr/>
        </p:nvSpPr>
        <p:spPr bwMode="auto">
          <a:xfrm flipV="1">
            <a:off x="45720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Line 69"/>
          <p:cNvSpPr>
            <a:spLocks noChangeShapeType="1"/>
          </p:cNvSpPr>
          <p:nvPr/>
        </p:nvSpPr>
        <p:spPr bwMode="auto">
          <a:xfrm flipV="1">
            <a:off x="47879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Line 70"/>
          <p:cNvSpPr>
            <a:spLocks noChangeShapeType="1"/>
          </p:cNvSpPr>
          <p:nvPr/>
        </p:nvSpPr>
        <p:spPr bwMode="auto">
          <a:xfrm flipV="1">
            <a:off x="7927975" y="49276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9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011" y="50800"/>
            <a:ext cx="7910513" cy="5492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 : Node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315200" y="171450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378575" y="2497138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815263" y="2433638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6748463" y="2084388"/>
            <a:ext cx="7191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642225" y="2084388"/>
            <a:ext cx="2825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270750" y="33464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7532688" y="2801938"/>
            <a:ext cx="414337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8359775" y="336867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229600" y="2781300"/>
            <a:ext cx="392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7902575" y="4129088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620000" y="3716338"/>
            <a:ext cx="392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8272463" y="3760788"/>
            <a:ext cx="28416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7226300" y="52387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7577138" y="4543425"/>
            <a:ext cx="5000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640513" y="2867025"/>
            <a:ext cx="717550" cy="239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58" name="Group 31"/>
          <p:cNvGrpSpPr>
            <a:grpSpLocks/>
          </p:cNvGrpSpPr>
          <p:nvPr/>
        </p:nvGrpSpPr>
        <p:grpSpPr bwMode="auto">
          <a:xfrm>
            <a:off x="857250" y="1643063"/>
            <a:ext cx="6858000" cy="5000625"/>
            <a:chOff x="-32" y="1524000"/>
            <a:chExt cx="6858000" cy="5000625"/>
          </a:xfrm>
        </p:grpSpPr>
        <p:sp>
          <p:nvSpPr>
            <p:cNvPr id="61460" name="Rectangle 3"/>
            <p:cNvSpPr txBox="1">
              <a:spLocks noChangeArrowheads="1"/>
            </p:cNvSpPr>
            <p:nvPr/>
          </p:nvSpPr>
          <p:spPr bwMode="auto">
            <a:xfrm>
              <a:off x="-32" y="1524000"/>
              <a:ext cx="6858000" cy="500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69" tIns="43635" rIns="87269" bIns="43635"/>
            <a:lstStyle>
              <a:lvl1pPr marL="342900" indent="-342900" defTabSz="873125">
                <a:spcBef>
                  <a:spcPct val="20000"/>
                </a:spcBef>
                <a:buChar char="•"/>
                <a:tabLst>
                  <a:tab pos="563563" algn="l"/>
                  <a:tab pos="1039813" algn="l"/>
                </a:tabLst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2088" indent="6350" defTabSz="873125">
                <a:spcBef>
                  <a:spcPct val="20000"/>
                </a:spcBef>
                <a:buChar char="–"/>
                <a:tabLst>
                  <a:tab pos="563563" algn="l"/>
                  <a:tab pos="1039813" algn="l"/>
                </a:tabLs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73125">
                <a:spcBef>
                  <a:spcPct val="20000"/>
                </a:spcBef>
                <a:buChar char="•"/>
                <a:tabLst>
                  <a:tab pos="563563" algn="l"/>
                  <a:tab pos="1039813" algn="l"/>
                </a:tabLs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73125">
                <a:spcBef>
                  <a:spcPct val="20000"/>
                </a:spcBef>
                <a:buChar char="–"/>
                <a:tabLst>
                  <a:tab pos="563563" algn="l"/>
                  <a:tab pos="1039813" algn="l"/>
                </a:tabLs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73125">
                <a:spcBef>
                  <a:spcPct val="20000"/>
                </a:spcBef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731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731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731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731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buy(dress, bag) {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if dress already in bag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display “already bought it”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else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if bag is full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	display “bag is full”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else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	buy dress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	display “buy successful”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end if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</a:t>
              </a:r>
              <a:r>
                <a:rPr lang="en-US" altLang="ja-JP" sz="1600" b="1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end if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}</a:t>
              </a:r>
            </a:p>
          </p:txBody>
        </p:sp>
        <p:sp>
          <p:nvSpPr>
            <p:cNvPr id="61461" name="Oval 4"/>
            <p:cNvSpPr>
              <a:spLocks noChangeArrowheads="1"/>
            </p:cNvSpPr>
            <p:nvPr/>
          </p:nvSpPr>
          <p:spPr bwMode="auto">
            <a:xfrm>
              <a:off x="92075" y="1785938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A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2" name="Oval 5"/>
            <p:cNvSpPr>
              <a:spLocks noChangeArrowheads="1"/>
            </p:cNvSpPr>
            <p:nvPr/>
          </p:nvSpPr>
          <p:spPr bwMode="auto">
            <a:xfrm>
              <a:off x="571500" y="2214563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B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3" name="Oval 6"/>
            <p:cNvSpPr>
              <a:spLocks noChangeArrowheads="1"/>
            </p:cNvSpPr>
            <p:nvPr/>
          </p:nvSpPr>
          <p:spPr bwMode="auto">
            <a:xfrm>
              <a:off x="571500" y="2967038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C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4" name="Oval 9"/>
            <p:cNvSpPr>
              <a:spLocks noChangeArrowheads="1"/>
            </p:cNvSpPr>
            <p:nvPr/>
          </p:nvSpPr>
          <p:spPr bwMode="auto">
            <a:xfrm>
              <a:off x="1214438" y="3324225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D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5" name="Oval 11"/>
            <p:cNvSpPr>
              <a:spLocks noChangeArrowheads="1"/>
            </p:cNvSpPr>
            <p:nvPr/>
          </p:nvSpPr>
          <p:spPr bwMode="auto">
            <a:xfrm>
              <a:off x="1214438" y="4252913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E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6" name="Oval 13"/>
            <p:cNvSpPr>
              <a:spLocks noChangeArrowheads="1"/>
            </p:cNvSpPr>
            <p:nvPr/>
          </p:nvSpPr>
          <p:spPr bwMode="auto">
            <a:xfrm>
              <a:off x="571500" y="4786313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F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7" name="Oval 16"/>
            <p:cNvSpPr>
              <a:spLocks noChangeArrowheads="1"/>
            </p:cNvSpPr>
            <p:nvPr/>
          </p:nvSpPr>
          <p:spPr bwMode="auto">
            <a:xfrm>
              <a:off x="71438" y="5181600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G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85750" y="1109663"/>
            <a:ext cx="2143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100335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9" grpId="0" animBg="1"/>
      <p:bldP spid="10" grpId="0" animBg="1"/>
      <p:bldP spid="11" grpId="0" animBg="1" autoUpdateAnimBg="0"/>
      <p:bldP spid="12" grpId="0" animBg="1"/>
      <p:bldP spid="14" grpId="0" animBg="1" autoUpdateAnimBg="0"/>
      <p:bldP spid="15" grpId="0" animBg="1"/>
      <p:bldP spid="16" grpId="0" animBg="1" autoUpdateAnimBg="0"/>
      <p:bldP spid="17" grpId="0" animBg="1"/>
      <p:bldP spid="18" grpId="0" animBg="1"/>
      <p:bldP spid="19" grpId="0" animBg="1" autoUpdateAnimBg="0"/>
      <p:bldP spid="20" grpId="0" animBg="1"/>
      <p:bldP spid="21" grpId="0" animBg="1"/>
      <p:bldP spid="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109603"/>
            <a:ext cx="8051800" cy="50152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test: Statement coverage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581400" y="1295400"/>
            <a:ext cx="528637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latin typeface="Tahoma" panose="020B0604030504040204" pitchFamily="34" charset="0"/>
                <a:ea typeface="ＭＳ Ｐゴシック" panose="020B0600070205080204" pitchFamily="50" charset="-128"/>
              </a:rPr>
              <a:t>Total Nodes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b="1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Test case ABG covers 3 = 43%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+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Test case ACDFG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>
                <a:latin typeface="Tahoma" panose="020B0604030504040204" pitchFamily="34" charset="0"/>
                <a:ea typeface="ＭＳ Ｐゴシック" panose="020B0600070205080204" pitchFamily="50" charset="-128"/>
              </a:rPr>
              <a:t>Now covers 6/7 = 86%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Need 1 more for 100% statement coverage</a:t>
            </a: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 – </a:t>
            </a:r>
            <a:r>
              <a:rPr lang="en-US" altLang="ja-JP" sz="240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ACEFG</a:t>
            </a:r>
            <a:endParaRPr lang="en-AU" altLang="ja-JP" sz="2400">
              <a:solidFill>
                <a:srgbClr val="FF000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871663" y="237331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804863" y="2024063"/>
            <a:ext cx="7191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1698625" y="2024063"/>
            <a:ext cx="2825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327150" y="328612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589088" y="2741613"/>
            <a:ext cx="414337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416175" y="33083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2286000" y="2720975"/>
            <a:ext cx="392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1958975" y="40687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676400" y="3656013"/>
            <a:ext cx="392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H="1">
            <a:off x="2328863" y="3700463"/>
            <a:ext cx="28416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H="1">
            <a:off x="1633538" y="4483100"/>
            <a:ext cx="5000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696913" y="2806700"/>
            <a:ext cx="717550" cy="239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1857375" y="2357438"/>
            <a:ext cx="500063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1306513" y="3286125"/>
            <a:ext cx="550862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1949450" y="4071938"/>
            <a:ext cx="550863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auto">
          <a:xfrm>
            <a:off x="2357438" y="3286125"/>
            <a:ext cx="550862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1357313" y="16430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1357313" y="1633538"/>
            <a:ext cx="479425" cy="438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1285875" y="518160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1285875" y="517842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6615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34" grpId="0" animBg="1" autoUpdateAnimBg="0"/>
      <p:bldP spid="35" grpId="0" animBg="1"/>
      <p:bldP spid="36" grpId="0" animBg="1"/>
      <p:bldP spid="37" grpId="0" animBg="1" autoUpdateAnimBg="0"/>
      <p:bldP spid="38" grpId="0" animBg="1"/>
      <p:bldP spid="39" grpId="0" animBg="1" autoUpdateAnimBg="0"/>
      <p:bldP spid="40" grpId="0" animBg="1"/>
      <p:bldP spid="41" grpId="0" animBg="1" autoUpdateAnimBg="0"/>
      <p:bldP spid="42" grpId="0" animBg="1"/>
      <p:bldP spid="43" grpId="0" animBg="1"/>
      <p:bldP spid="45" grpId="0" animBg="1"/>
      <p:bldP spid="46" grpId="0" animBg="1"/>
      <p:bldP spid="49" grpId="0" animBg="1" autoUpdateAnimBg="0"/>
      <p:bldP spid="50" grpId="0" animBg="1" autoUpdateAnimBg="0"/>
      <p:bldP spid="51" grpId="0" animBg="1" autoUpdateAnimBg="0"/>
      <p:bldP spid="52" grpId="0" animBg="1" autoUpdateAnimBg="0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8" grpId="0" animBg="1" autoUpdateAnimBg="0"/>
      <p:bldP spid="5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2065" y="0"/>
            <a:ext cx="4024313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/>
              <a:t>Agenda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458200" cy="2376487"/>
          </a:xfrm>
        </p:spPr>
        <p:txBody>
          <a:bodyPr lIns="92075" tIns="46038" rIns="92075" bIns="46038"/>
          <a:lstStyle/>
          <a:p>
            <a:pPr lvl="1" eaLnBrk="1" hangingPunct="1"/>
            <a:r>
              <a:rPr lang="en-US" altLang="ja-JP" sz="2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- What and Who?</a:t>
            </a:r>
          </a:p>
          <a:p>
            <a:pPr lvl="1" eaLnBrk="1" hangingPunct="1"/>
            <a:r>
              <a:rPr lang="en-US" altLang="ja-JP" sz="2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- Why?</a:t>
            </a:r>
          </a:p>
          <a:p>
            <a:pPr lvl="1" eaLnBrk="1" hangingPunct="1"/>
            <a:r>
              <a:rPr lang="en-US" altLang="ja-JP" sz="2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- How? (method, technique)</a:t>
            </a:r>
          </a:p>
          <a:p>
            <a:pPr lvl="1" eaLnBrk="1" hangingPunct="1"/>
            <a:r>
              <a:rPr lang="en-US" altLang="ja-JP" sz="28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- Practice (3-5 labs)  + Answer</a:t>
            </a: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361976" y="5334000"/>
            <a:ext cx="82723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ja-JP" sz="2800" i="1">
                <a:latin typeface="Tahoma" panose="020B0604030504040204" pitchFamily="34" charset="0"/>
                <a:ea typeface="ＭＳ Ｐゴシック" panose="020B0600070205080204" pitchFamily="50" charset="-128"/>
              </a:rPr>
              <a:t>Purpose: Practical Guide to Software Unit Testing</a:t>
            </a:r>
            <a:endParaRPr kumimoji="0" lang="en-US" sz="2800" i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358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110995"/>
            <a:ext cx="8447087" cy="37782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test: 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3852863" y="1720850"/>
            <a:ext cx="4964112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What branch coverage is achieved by ABG, ACDFG, ACEFG?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4 in total.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4 covered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So 4/4 = 100% branch coverage</a:t>
            </a: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871663" y="237331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804863" y="2024063"/>
            <a:ext cx="7191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1698625" y="2024063"/>
            <a:ext cx="2825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1327150" y="328612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 flipH="1">
            <a:off x="1589088" y="2741613"/>
            <a:ext cx="414337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2416175" y="33083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2286000" y="2720975"/>
            <a:ext cx="392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1958975" y="40687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1676400" y="3656013"/>
            <a:ext cx="392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2328863" y="3700463"/>
            <a:ext cx="28416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 flipH="1">
            <a:off x="1633538" y="4483100"/>
            <a:ext cx="5000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6913" y="2806700"/>
            <a:ext cx="717550" cy="239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1857375" y="2357438"/>
            <a:ext cx="500063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3" name="Oval 8"/>
          <p:cNvSpPr>
            <a:spLocks noChangeArrowheads="1"/>
          </p:cNvSpPr>
          <p:nvPr/>
        </p:nvSpPr>
        <p:spPr bwMode="auto">
          <a:xfrm>
            <a:off x="1285875" y="3286125"/>
            <a:ext cx="571500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949450" y="4071938"/>
            <a:ext cx="550863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2357438" y="3286125"/>
            <a:ext cx="571500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6" name="Oval 4"/>
          <p:cNvSpPr>
            <a:spLocks noChangeArrowheads="1"/>
          </p:cNvSpPr>
          <p:nvPr/>
        </p:nvSpPr>
        <p:spPr bwMode="auto">
          <a:xfrm>
            <a:off x="1357313" y="16430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7" name="Oval 4"/>
          <p:cNvSpPr>
            <a:spLocks noChangeArrowheads="1"/>
          </p:cNvSpPr>
          <p:nvPr/>
        </p:nvSpPr>
        <p:spPr bwMode="auto">
          <a:xfrm>
            <a:off x="1357313" y="1633538"/>
            <a:ext cx="479425" cy="438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0" name="Oval 16"/>
          <p:cNvSpPr>
            <a:spLocks noChangeArrowheads="1"/>
          </p:cNvSpPr>
          <p:nvPr/>
        </p:nvSpPr>
        <p:spPr bwMode="auto">
          <a:xfrm>
            <a:off x="1285875" y="518160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1" name="Oval 16"/>
          <p:cNvSpPr>
            <a:spLocks noChangeArrowheads="1"/>
          </p:cNvSpPr>
          <p:nvPr/>
        </p:nvSpPr>
        <p:spPr bwMode="auto">
          <a:xfrm>
            <a:off x="1285875" y="517842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 flipH="1">
            <a:off x="1196975" y="2155825"/>
            <a:ext cx="369888" cy="282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20"/>
          <p:cNvSpPr>
            <a:spLocks noChangeShapeType="1"/>
          </p:cNvSpPr>
          <p:nvPr/>
        </p:nvSpPr>
        <p:spPr bwMode="auto">
          <a:xfrm>
            <a:off x="1589088" y="2176463"/>
            <a:ext cx="152400" cy="2619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21"/>
          <p:cNvSpPr>
            <a:spLocks noChangeShapeType="1"/>
          </p:cNvSpPr>
          <p:nvPr/>
        </p:nvSpPr>
        <p:spPr bwMode="auto">
          <a:xfrm flipH="1">
            <a:off x="1893888" y="2873375"/>
            <a:ext cx="196850" cy="2619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2220913" y="2895600"/>
            <a:ext cx="152400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75326" y="735503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Decision (branch) coverage</a:t>
            </a:r>
          </a:p>
        </p:txBody>
      </p:sp>
    </p:spTree>
    <p:extLst>
      <p:ext uri="{BB962C8B-B14F-4D97-AF65-F5344CB8AC3E}">
        <p14:creationId xmlns:p14="http://schemas.microsoft.com/office/powerpoint/2010/main" val="1736967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0" grpId="0" animBg="1" autoUpdateAnimBg="0"/>
      <p:bldP spid="71" grpId="0" animBg="1"/>
      <p:bldP spid="72" grpId="0" animBg="1"/>
      <p:bldP spid="73" grpId="0" animBg="1" autoUpdateAnimBg="0"/>
      <p:bldP spid="74" grpId="0" animBg="1"/>
      <p:bldP spid="75" grpId="0" animBg="1" autoUpdateAnimBg="0"/>
      <p:bldP spid="76" grpId="0" animBg="1"/>
      <p:bldP spid="77" grpId="0" animBg="1" autoUpdateAnimBg="0"/>
      <p:bldP spid="78" grpId="0" animBg="1"/>
      <p:bldP spid="79" grpId="0" animBg="1"/>
      <p:bldP spid="80" grpId="0" animBg="1"/>
      <p:bldP spid="81" grpId="0" animBg="1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0" grpId="0" animBg="1" autoUpdateAnimBg="0"/>
      <p:bldP spid="91" grpId="0" animBg="1" autoUpdateAnimBg="0"/>
      <p:bldP spid="109" grpId="0" animBg="1"/>
      <p:bldP spid="110" grpId="0" animBg="1"/>
      <p:bldP spid="111" grpId="0" animBg="1"/>
      <p:bldP spid="1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6196" y="52388"/>
            <a:ext cx="6996112" cy="4699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test: </a:t>
            </a:r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Path coverage</a:t>
            </a: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3852863" y="1720850"/>
            <a:ext cx="4964112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What path coverage is achieved by ABG, ACDFG, ACEFG?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3 in total.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3 covered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So 3/3 = 100% path coverage</a:t>
            </a: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871663" y="237331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804863" y="2024063"/>
            <a:ext cx="7191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1698625" y="2024063"/>
            <a:ext cx="2825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1327150" y="328612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 flipH="1">
            <a:off x="1589088" y="2741613"/>
            <a:ext cx="414337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2416175" y="33083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2286000" y="2720975"/>
            <a:ext cx="392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1958975" y="40687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1676400" y="3656013"/>
            <a:ext cx="392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2328863" y="3700463"/>
            <a:ext cx="28416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 flipH="1">
            <a:off x="1633538" y="4483100"/>
            <a:ext cx="5000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6913" y="2806700"/>
            <a:ext cx="717550" cy="239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1857375" y="2357438"/>
            <a:ext cx="500063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3" name="Oval 8"/>
          <p:cNvSpPr>
            <a:spLocks noChangeArrowheads="1"/>
          </p:cNvSpPr>
          <p:nvPr/>
        </p:nvSpPr>
        <p:spPr bwMode="auto">
          <a:xfrm>
            <a:off x="1285875" y="3286125"/>
            <a:ext cx="571500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949450" y="4071938"/>
            <a:ext cx="550863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2357438" y="3286125"/>
            <a:ext cx="571500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6" name="Oval 4"/>
          <p:cNvSpPr>
            <a:spLocks noChangeArrowheads="1"/>
          </p:cNvSpPr>
          <p:nvPr/>
        </p:nvSpPr>
        <p:spPr bwMode="auto">
          <a:xfrm>
            <a:off x="1357313" y="16430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7" name="Oval 4"/>
          <p:cNvSpPr>
            <a:spLocks noChangeArrowheads="1"/>
          </p:cNvSpPr>
          <p:nvPr/>
        </p:nvSpPr>
        <p:spPr bwMode="auto">
          <a:xfrm>
            <a:off x="1357313" y="1633538"/>
            <a:ext cx="479425" cy="438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0" name="Oval 16"/>
          <p:cNvSpPr>
            <a:spLocks noChangeArrowheads="1"/>
          </p:cNvSpPr>
          <p:nvPr/>
        </p:nvSpPr>
        <p:spPr bwMode="auto">
          <a:xfrm>
            <a:off x="1285875" y="518160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1" name="Oval 16"/>
          <p:cNvSpPr>
            <a:spLocks noChangeArrowheads="1"/>
          </p:cNvSpPr>
          <p:nvPr/>
        </p:nvSpPr>
        <p:spPr bwMode="auto">
          <a:xfrm>
            <a:off x="1285875" y="517842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 flipH="1">
            <a:off x="347663" y="1938338"/>
            <a:ext cx="914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21"/>
          <p:cNvSpPr>
            <a:spLocks noChangeShapeType="1"/>
          </p:cNvSpPr>
          <p:nvPr/>
        </p:nvSpPr>
        <p:spPr bwMode="auto">
          <a:xfrm>
            <a:off x="347663" y="2590800"/>
            <a:ext cx="849312" cy="27654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21"/>
          <p:cNvSpPr>
            <a:spLocks noChangeShapeType="1"/>
          </p:cNvSpPr>
          <p:nvPr/>
        </p:nvSpPr>
        <p:spPr bwMode="auto">
          <a:xfrm>
            <a:off x="1500188" y="2071688"/>
            <a:ext cx="306387" cy="4968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H="1">
            <a:off x="1196975" y="2590800"/>
            <a:ext cx="566738" cy="936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>
            <a:off x="1196975" y="3570288"/>
            <a:ext cx="696913" cy="7842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 flipH="1">
            <a:off x="1546225" y="4376738"/>
            <a:ext cx="369888" cy="7175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>
            <a:off x="1958975" y="1958975"/>
            <a:ext cx="1198563" cy="1524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 flipH="1">
            <a:off x="1806575" y="3570288"/>
            <a:ext cx="1393825" cy="17414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6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0" grpId="0" animBg="1" autoUpdateAnimBg="0"/>
      <p:bldP spid="71" grpId="0" animBg="1"/>
      <p:bldP spid="72" grpId="0" animBg="1"/>
      <p:bldP spid="73" grpId="0" animBg="1" autoUpdateAnimBg="0"/>
      <p:bldP spid="74" grpId="0" animBg="1"/>
      <p:bldP spid="75" grpId="0" animBg="1" autoUpdateAnimBg="0"/>
      <p:bldP spid="76" grpId="0" animBg="1"/>
      <p:bldP spid="77" grpId="0" animBg="1" autoUpdateAnimBg="0"/>
      <p:bldP spid="78" grpId="0" animBg="1"/>
      <p:bldP spid="79" grpId="0" animBg="1"/>
      <p:bldP spid="80" grpId="0" animBg="1"/>
      <p:bldP spid="81" grpId="0" animBg="1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0" grpId="0" animBg="1" autoUpdateAnimBg="0"/>
      <p:bldP spid="91" grpId="0" animBg="1" autoUpdateAnimBg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900863" cy="576263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Example: </a:t>
            </a:r>
            <a:r>
              <a:rPr lang="en-US" altLang="ja-JP" smtClean="0">
                <a:latin typeface="Tahoma" panose="020B0604030504040204" pitchFamily="34" charset="0"/>
              </a:rPr>
              <a:t>White box test </a:t>
            </a:r>
            <a:r>
              <a:rPr lang="en-GB" altLang="ja-JP" smtClean="0">
                <a:latin typeface="Tahoma" panose="020B0604030504040204" pitchFamily="34" charset="0"/>
              </a:rPr>
              <a:t>c</a:t>
            </a:r>
            <a:r>
              <a:rPr lang="en-GB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ase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714750" y="1357313"/>
            <a:ext cx="4867275" cy="4714875"/>
          </a:xfrm>
          <a:prstGeom prst="rect">
            <a:avLst/>
          </a:prstGeom>
          <a:noFill/>
          <a:ln w="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269" tIns="43635" rIns="87269" bIns="43635"/>
          <a:lstStyle>
            <a:lvl1pPr marL="327025" indent="-327025" defTabSz="873125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8025" indent="-271463" defTabSz="873125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31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3125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3125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Test cases covering ABDEG and ACDFG cover 4/4 branches (100%) and 7/7 statements (100%)</a:t>
            </a: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They, however, only cover 2/4 paths (50%).</a:t>
            </a: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2 more tests are required to achieve 100% path coverage</a:t>
            </a:r>
          </a:p>
          <a:p>
            <a:pPr lvl="1" eaLnBrk="1" hangingPunct="1">
              <a:lnSpc>
                <a:spcPct val="9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lang="en-US" altLang="ja-JP" sz="2400">
                <a:solidFill>
                  <a:srgbClr val="CC000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ABDFG</a:t>
            </a:r>
          </a:p>
          <a:p>
            <a:pPr lvl="1" eaLnBrk="1" hangingPunct="1">
              <a:lnSpc>
                <a:spcPct val="9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lang="en-US" altLang="ja-JP" sz="24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ACDEG</a:t>
            </a:r>
            <a:endParaRPr lang="en-US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endParaRPr lang="en-US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57313"/>
            <a:ext cx="3481387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Freeform 5"/>
          <p:cNvSpPr>
            <a:spLocks/>
          </p:cNvSpPr>
          <p:nvPr/>
        </p:nvSpPr>
        <p:spPr bwMode="auto">
          <a:xfrm>
            <a:off x="1439863" y="1709738"/>
            <a:ext cx="1022350" cy="3732212"/>
          </a:xfrm>
          <a:custGeom>
            <a:avLst/>
            <a:gdLst>
              <a:gd name="T0" fmla="*/ 2147483646 w 644"/>
              <a:gd name="T1" fmla="*/ 0 h 2351"/>
              <a:gd name="T2" fmla="*/ 2147483646 w 644"/>
              <a:gd name="T3" fmla="*/ 2147483646 h 2351"/>
              <a:gd name="T4" fmla="*/ 2147483646 w 644"/>
              <a:gd name="T5" fmla="*/ 2147483646 h 2351"/>
              <a:gd name="T6" fmla="*/ 2147483646 w 644"/>
              <a:gd name="T7" fmla="*/ 2147483646 h 2351"/>
              <a:gd name="T8" fmla="*/ 2147483646 w 644"/>
              <a:gd name="T9" fmla="*/ 2147483646 h 2351"/>
              <a:gd name="T10" fmla="*/ 2147483646 w 644"/>
              <a:gd name="T11" fmla="*/ 2147483646 h 2351"/>
              <a:gd name="T12" fmla="*/ 2147483646 w 644"/>
              <a:gd name="T13" fmla="*/ 2147483646 h 2351"/>
              <a:gd name="T14" fmla="*/ 2147483646 w 644"/>
              <a:gd name="T15" fmla="*/ 2147483646 h 2351"/>
              <a:gd name="T16" fmla="*/ 2147483646 w 644"/>
              <a:gd name="T17" fmla="*/ 2147483646 h 2351"/>
              <a:gd name="T18" fmla="*/ 2147483646 w 644"/>
              <a:gd name="T19" fmla="*/ 2147483646 h 2351"/>
              <a:gd name="T20" fmla="*/ 2147483646 w 644"/>
              <a:gd name="T21" fmla="*/ 2147483646 h 2351"/>
              <a:gd name="T22" fmla="*/ 2147483646 w 644"/>
              <a:gd name="T23" fmla="*/ 2147483646 h 2351"/>
              <a:gd name="T24" fmla="*/ 2147483646 w 644"/>
              <a:gd name="T25" fmla="*/ 2147483646 h 2351"/>
              <a:gd name="T26" fmla="*/ 2147483646 w 644"/>
              <a:gd name="T27" fmla="*/ 2147483646 h 2351"/>
              <a:gd name="T28" fmla="*/ 2147483646 w 644"/>
              <a:gd name="T29" fmla="*/ 2147483646 h 2351"/>
              <a:gd name="T30" fmla="*/ 2147483646 w 644"/>
              <a:gd name="T31" fmla="*/ 2147483646 h 2351"/>
              <a:gd name="T32" fmla="*/ 2147483646 w 644"/>
              <a:gd name="T33" fmla="*/ 2147483646 h 2351"/>
              <a:gd name="T34" fmla="*/ 2147483646 w 644"/>
              <a:gd name="T35" fmla="*/ 2147483646 h 2351"/>
              <a:gd name="T36" fmla="*/ 2147483646 w 644"/>
              <a:gd name="T37" fmla="*/ 2147483646 h 2351"/>
              <a:gd name="T38" fmla="*/ 2147483646 w 644"/>
              <a:gd name="T39" fmla="*/ 2147483646 h 2351"/>
              <a:gd name="T40" fmla="*/ 2147483646 w 644"/>
              <a:gd name="T41" fmla="*/ 2147483646 h 2351"/>
              <a:gd name="T42" fmla="*/ 2147483646 w 644"/>
              <a:gd name="T43" fmla="*/ 2147483646 h 23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44"/>
              <a:gd name="T67" fmla="*/ 0 h 2351"/>
              <a:gd name="T68" fmla="*/ 644 w 644"/>
              <a:gd name="T69" fmla="*/ 2351 h 235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44" h="2351">
                <a:moveTo>
                  <a:pt x="257" y="0"/>
                </a:moveTo>
                <a:cubicBezTo>
                  <a:pt x="312" y="166"/>
                  <a:pt x="289" y="68"/>
                  <a:pt x="269" y="387"/>
                </a:cubicBezTo>
                <a:cubicBezTo>
                  <a:pt x="265" y="448"/>
                  <a:pt x="259" y="510"/>
                  <a:pt x="208" y="545"/>
                </a:cubicBezTo>
                <a:cubicBezTo>
                  <a:pt x="144" y="639"/>
                  <a:pt x="227" y="525"/>
                  <a:pt x="147" y="606"/>
                </a:cubicBezTo>
                <a:cubicBezTo>
                  <a:pt x="136" y="616"/>
                  <a:pt x="133" y="631"/>
                  <a:pt x="123" y="642"/>
                </a:cubicBezTo>
                <a:cubicBezTo>
                  <a:pt x="108" y="656"/>
                  <a:pt x="88" y="663"/>
                  <a:pt x="75" y="678"/>
                </a:cubicBezTo>
                <a:cubicBezTo>
                  <a:pt x="55" y="699"/>
                  <a:pt x="26" y="751"/>
                  <a:pt x="26" y="751"/>
                </a:cubicBezTo>
                <a:cubicBezTo>
                  <a:pt x="19" y="770"/>
                  <a:pt x="0" y="804"/>
                  <a:pt x="26" y="824"/>
                </a:cubicBezTo>
                <a:cubicBezTo>
                  <a:pt x="54" y="846"/>
                  <a:pt x="123" y="872"/>
                  <a:pt x="123" y="872"/>
                </a:cubicBezTo>
                <a:cubicBezTo>
                  <a:pt x="179" y="930"/>
                  <a:pt x="224" y="996"/>
                  <a:pt x="293" y="1042"/>
                </a:cubicBezTo>
                <a:cubicBezTo>
                  <a:pt x="323" y="1087"/>
                  <a:pt x="352" y="1148"/>
                  <a:pt x="390" y="1188"/>
                </a:cubicBezTo>
                <a:cubicBezTo>
                  <a:pt x="415" y="1264"/>
                  <a:pt x="382" y="1182"/>
                  <a:pt x="438" y="1260"/>
                </a:cubicBezTo>
                <a:cubicBezTo>
                  <a:pt x="471" y="1306"/>
                  <a:pt x="483" y="1365"/>
                  <a:pt x="523" y="1406"/>
                </a:cubicBezTo>
                <a:cubicBezTo>
                  <a:pt x="547" y="1502"/>
                  <a:pt x="613" y="1569"/>
                  <a:pt x="644" y="1660"/>
                </a:cubicBezTo>
                <a:cubicBezTo>
                  <a:pt x="636" y="1668"/>
                  <a:pt x="629" y="1678"/>
                  <a:pt x="620" y="1685"/>
                </a:cubicBezTo>
                <a:cubicBezTo>
                  <a:pt x="609" y="1691"/>
                  <a:pt x="593" y="1689"/>
                  <a:pt x="584" y="1697"/>
                </a:cubicBezTo>
                <a:cubicBezTo>
                  <a:pt x="572" y="1706"/>
                  <a:pt x="571" y="1724"/>
                  <a:pt x="560" y="1733"/>
                </a:cubicBezTo>
                <a:cubicBezTo>
                  <a:pt x="535" y="1752"/>
                  <a:pt x="501" y="1753"/>
                  <a:pt x="475" y="1769"/>
                </a:cubicBezTo>
                <a:cubicBezTo>
                  <a:pt x="427" y="1796"/>
                  <a:pt x="380" y="1840"/>
                  <a:pt x="341" y="1878"/>
                </a:cubicBezTo>
                <a:cubicBezTo>
                  <a:pt x="337" y="1890"/>
                  <a:pt x="327" y="1902"/>
                  <a:pt x="329" y="1915"/>
                </a:cubicBezTo>
                <a:cubicBezTo>
                  <a:pt x="333" y="1960"/>
                  <a:pt x="356" y="2003"/>
                  <a:pt x="366" y="2048"/>
                </a:cubicBezTo>
                <a:cubicBezTo>
                  <a:pt x="358" y="2149"/>
                  <a:pt x="341" y="2250"/>
                  <a:pt x="341" y="2351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1016000" y="1824038"/>
            <a:ext cx="1427163" cy="3656012"/>
          </a:xfrm>
          <a:custGeom>
            <a:avLst/>
            <a:gdLst>
              <a:gd name="T0" fmla="*/ 2147483646 w 899"/>
              <a:gd name="T1" fmla="*/ 0 h 2303"/>
              <a:gd name="T2" fmla="*/ 2147483646 w 899"/>
              <a:gd name="T3" fmla="*/ 2147483646 h 2303"/>
              <a:gd name="T4" fmla="*/ 2147483646 w 899"/>
              <a:gd name="T5" fmla="*/ 2147483646 h 2303"/>
              <a:gd name="T6" fmla="*/ 2147483646 w 899"/>
              <a:gd name="T7" fmla="*/ 2147483646 h 2303"/>
              <a:gd name="T8" fmla="*/ 2147483646 w 899"/>
              <a:gd name="T9" fmla="*/ 2147483646 h 2303"/>
              <a:gd name="T10" fmla="*/ 2147483646 w 899"/>
              <a:gd name="T11" fmla="*/ 2147483646 h 2303"/>
              <a:gd name="T12" fmla="*/ 2147483646 w 899"/>
              <a:gd name="T13" fmla="*/ 2147483646 h 2303"/>
              <a:gd name="T14" fmla="*/ 2147483646 w 899"/>
              <a:gd name="T15" fmla="*/ 2147483646 h 2303"/>
              <a:gd name="T16" fmla="*/ 2147483646 w 899"/>
              <a:gd name="T17" fmla="*/ 2147483646 h 2303"/>
              <a:gd name="T18" fmla="*/ 2147483646 w 899"/>
              <a:gd name="T19" fmla="*/ 2147483646 h 2303"/>
              <a:gd name="T20" fmla="*/ 2147483646 w 899"/>
              <a:gd name="T21" fmla="*/ 2147483646 h 2303"/>
              <a:gd name="T22" fmla="*/ 2147483646 w 899"/>
              <a:gd name="T23" fmla="*/ 2147483646 h 2303"/>
              <a:gd name="T24" fmla="*/ 2147483646 w 899"/>
              <a:gd name="T25" fmla="*/ 2147483646 h 2303"/>
              <a:gd name="T26" fmla="*/ 2147483646 w 899"/>
              <a:gd name="T27" fmla="*/ 2147483646 h 2303"/>
              <a:gd name="T28" fmla="*/ 2147483646 w 899"/>
              <a:gd name="T29" fmla="*/ 2147483646 h 2303"/>
              <a:gd name="T30" fmla="*/ 2147483646 w 899"/>
              <a:gd name="T31" fmla="*/ 2147483646 h 2303"/>
              <a:gd name="T32" fmla="*/ 2147483646 w 899"/>
              <a:gd name="T33" fmla="*/ 2147483646 h 2303"/>
              <a:gd name="T34" fmla="*/ 2147483646 w 899"/>
              <a:gd name="T35" fmla="*/ 2147483646 h 2303"/>
              <a:gd name="T36" fmla="*/ 2147483646 w 899"/>
              <a:gd name="T37" fmla="*/ 2147483646 h 2303"/>
              <a:gd name="T38" fmla="*/ 2147483646 w 899"/>
              <a:gd name="T39" fmla="*/ 2147483646 h 23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99"/>
              <a:gd name="T61" fmla="*/ 0 h 2303"/>
              <a:gd name="T62" fmla="*/ 899 w 899"/>
              <a:gd name="T63" fmla="*/ 2303 h 230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99" h="2303">
                <a:moveTo>
                  <a:pt x="584" y="0"/>
                </a:moveTo>
                <a:cubicBezTo>
                  <a:pt x="588" y="113"/>
                  <a:pt x="588" y="226"/>
                  <a:pt x="596" y="340"/>
                </a:cubicBezTo>
                <a:cubicBezTo>
                  <a:pt x="596" y="352"/>
                  <a:pt x="605" y="363"/>
                  <a:pt x="608" y="376"/>
                </a:cubicBezTo>
                <a:cubicBezTo>
                  <a:pt x="608" y="377"/>
                  <a:pt x="623" y="484"/>
                  <a:pt x="633" y="497"/>
                </a:cubicBezTo>
                <a:cubicBezTo>
                  <a:pt x="683" y="564"/>
                  <a:pt x="758" y="624"/>
                  <a:pt x="814" y="691"/>
                </a:cubicBezTo>
                <a:cubicBezTo>
                  <a:pt x="825" y="704"/>
                  <a:pt x="840" y="714"/>
                  <a:pt x="851" y="728"/>
                </a:cubicBezTo>
                <a:cubicBezTo>
                  <a:pt x="868" y="750"/>
                  <a:pt x="899" y="800"/>
                  <a:pt x="899" y="800"/>
                </a:cubicBezTo>
                <a:cubicBezTo>
                  <a:pt x="846" y="818"/>
                  <a:pt x="796" y="835"/>
                  <a:pt x="742" y="849"/>
                </a:cubicBezTo>
                <a:cubicBezTo>
                  <a:pt x="733" y="857"/>
                  <a:pt x="726" y="865"/>
                  <a:pt x="717" y="873"/>
                </a:cubicBezTo>
                <a:cubicBezTo>
                  <a:pt x="705" y="881"/>
                  <a:pt x="691" y="887"/>
                  <a:pt x="681" y="897"/>
                </a:cubicBezTo>
                <a:cubicBezTo>
                  <a:pt x="605" y="962"/>
                  <a:pt x="538" y="1038"/>
                  <a:pt x="463" y="1103"/>
                </a:cubicBezTo>
                <a:cubicBezTo>
                  <a:pt x="445" y="1118"/>
                  <a:pt x="433" y="1139"/>
                  <a:pt x="414" y="1152"/>
                </a:cubicBezTo>
                <a:cubicBezTo>
                  <a:pt x="377" y="1176"/>
                  <a:pt x="346" y="1211"/>
                  <a:pt x="305" y="1225"/>
                </a:cubicBezTo>
                <a:cubicBezTo>
                  <a:pt x="266" y="1237"/>
                  <a:pt x="267" y="1234"/>
                  <a:pt x="233" y="1261"/>
                </a:cubicBezTo>
                <a:cubicBezTo>
                  <a:pt x="196" y="1289"/>
                  <a:pt x="162" y="1320"/>
                  <a:pt x="124" y="1346"/>
                </a:cubicBezTo>
                <a:cubicBezTo>
                  <a:pt x="63" y="1435"/>
                  <a:pt x="98" y="1401"/>
                  <a:pt x="27" y="1455"/>
                </a:cubicBezTo>
                <a:cubicBezTo>
                  <a:pt x="0" y="1553"/>
                  <a:pt x="36" y="1526"/>
                  <a:pt x="111" y="1576"/>
                </a:cubicBezTo>
                <a:cubicBezTo>
                  <a:pt x="246" y="1665"/>
                  <a:pt x="333" y="1753"/>
                  <a:pt x="499" y="1794"/>
                </a:cubicBezTo>
                <a:cubicBezTo>
                  <a:pt x="558" y="1823"/>
                  <a:pt x="618" y="1870"/>
                  <a:pt x="681" y="1891"/>
                </a:cubicBezTo>
                <a:cubicBezTo>
                  <a:pt x="673" y="1997"/>
                  <a:pt x="682" y="2204"/>
                  <a:pt x="633" y="2303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977"/>
            <a:ext cx="6900863" cy="576262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test: Comparison</a:t>
            </a:r>
            <a:endParaRPr lang="en-GB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8" name="Picture 7" descr="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0163"/>
            <a:ext cx="91440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29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2686050" cy="395287"/>
          </a:xfrm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Practice 1</a:t>
            </a:r>
          </a:p>
        </p:txBody>
      </p:sp>
      <p:sp>
        <p:nvSpPr>
          <p:cNvPr id="69635" name="Rectangle 6"/>
          <p:cNvSpPr>
            <a:spLocks noChangeArrowheads="1"/>
          </p:cNvSpPr>
          <p:nvPr/>
        </p:nvSpPr>
        <p:spPr bwMode="auto">
          <a:xfrm>
            <a:off x="76200" y="838200"/>
            <a:ext cx="90678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ValidPassword(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password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04813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validPassword =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20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 valid password length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(IsValidLength(password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minLength, maxLength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)){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validPassword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8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 valid password mix between lowcase and upcase</a:t>
            </a:r>
            <a:endParaRPr lang="en-US" sz="18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(!IsMixedCase(password))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return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8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 valid password mix between alpha &amp; numeric</a:t>
            </a:r>
            <a:endParaRPr lang="en-US" sz="18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(!IsAphaNumeric(password)) 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validPassword; 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9636" name="Rectangle 7"/>
          <p:cNvSpPr>
            <a:spLocks noChangeArrowheads="1"/>
          </p:cNvSpPr>
          <p:nvPr/>
        </p:nvSpPr>
        <p:spPr bwMode="auto">
          <a:xfrm>
            <a:off x="76200" y="5643563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2400">
                <a:latin typeface="Tahoma" panose="020B0604030504040204" pitchFamily="34" charset="0"/>
              </a:rPr>
              <a:t>How many unit test cases you must do to check this function? </a:t>
            </a:r>
          </a:p>
        </p:txBody>
      </p:sp>
    </p:spTree>
    <p:extLst>
      <p:ext uri="{BB962C8B-B14F-4D97-AF65-F5344CB8AC3E}">
        <p14:creationId xmlns:p14="http://schemas.microsoft.com/office/powerpoint/2010/main" val="3125698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39050" cy="511175"/>
          </a:xfrm>
        </p:spPr>
        <p:txBody>
          <a:bodyPr/>
          <a:lstStyle/>
          <a:p>
            <a:pPr eaLnBrk="1" hangingPunct="1"/>
            <a:r>
              <a:rPr lang="en-US" smtClean="0"/>
              <a:t>Result</a:t>
            </a:r>
          </a:p>
        </p:txBody>
      </p:sp>
      <p:sp>
        <p:nvSpPr>
          <p:cNvPr id="71683" name="Rectangle 1"/>
          <p:cNvSpPr>
            <a:spLocks noChangeArrowheads="1"/>
          </p:cNvSpPr>
          <p:nvPr/>
        </p:nvSpPr>
        <p:spPr bwMode="auto">
          <a:xfrm>
            <a:off x="0" y="1517417"/>
            <a:ext cx="9072563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000" b="1" smtClean="0">
                <a:latin typeface="Tahoma" panose="020B0604030504040204" pitchFamily="34" charset="0"/>
                <a:cs typeface="Times New Roman" panose="02020603050405020304" pitchFamily="18" charset="0"/>
              </a:rPr>
              <a:t>There </a:t>
            </a:r>
            <a:r>
              <a:rPr lang="en-US" sz="3000" b="1">
                <a:latin typeface="Tahoma" panose="020B0604030504040204" pitchFamily="34" charset="0"/>
                <a:cs typeface="Times New Roman" panose="02020603050405020304" pitchFamily="18" charset="0"/>
              </a:rPr>
              <a:t>are 4 cases</a:t>
            </a:r>
            <a:r>
              <a:rPr lang="en-US" sz="3000" b="1" smtClean="0">
                <a:latin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3000">
              <a:latin typeface="Tahoma" panose="020B0604030504040204" pitchFamily="34" charset="0"/>
            </a:endParaRPr>
          </a:p>
          <a:p>
            <a:pPr marL="465138" indent="-465138">
              <a:spcBef>
                <a:spcPct val="0"/>
              </a:spcBef>
              <a:buFontTx/>
              <a:buAutoNum type="arabicPeriod"/>
            </a:pPr>
            <a:r>
              <a:rPr lang="en-US" sz="2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(ValidPasswordLength)</a:t>
            </a:r>
            <a:endParaRPr lang="en-US" sz="28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465138" indent="-465138">
              <a:spcBef>
                <a:spcPct val="0"/>
              </a:spcBef>
              <a:buFontTx/>
              <a:buAutoNum type="arabicPeriod"/>
            </a:pPr>
            <a:r>
              <a:rPr 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Test (ValidPasswordAlphaNumeric)</a:t>
            </a:r>
            <a:endParaRPr lang="en-US" sz="28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465138" indent="-465138">
              <a:spcBef>
                <a:spcPct val="0"/>
              </a:spcBef>
              <a:buFontTx/>
              <a:buAutoNum type="arabicPeriod"/>
            </a:pPr>
            <a:r>
              <a:rPr 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Test (ValidPasswordMixedCase)</a:t>
            </a:r>
            <a:endParaRPr lang="en-US" sz="28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404813" indent="-404813">
              <a:spcBef>
                <a:spcPct val="0"/>
              </a:spcBef>
              <a:buFontTx/>
              <a:buAutoNum type="arabicPeriod"/>
            </a:pPr>
            <a:r>
              <a:rPr 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Test với điều kiện đúng của 3 trường hợp </a:t>
            </a:r>
            <a:r>
              <a:rPr lang="en-US" sz="2800" smtClean="0">
                <a:latin typeface="Courier New" panose="02070309020205020404" pitchFamily="49" charset="0"/>
                <a:cs typeface="Times New Roman" panose="02020603050405020304" pitchFamily="18" charset="0"/>
              </a:rPr>
              <a:t>trên </a:t>
            </a:r>
          </a:p>
          <a:p>
            <a:pPr>
              <a:spcBef>
                <a:spcPct val="0"/>
              </a:spcBef>
              <a:buNone/>
            </a:pPr>
            <a:r>
              <a:rPr lang="en-US" sz="2700" smtClean="0">
                <a:latin typeface="Courier New" panose="02070309020205020404" pitchFamily="49" charset="0"/>
                <a:cs typeface="Times New Roman" panose="02020603050405020304" pitchFamily="18" charset="0"/>
              </a:rPr>
              <a:t>(ValidPasswordLengthAlphaNumericMixedCase)</a:t>
            </a:r>
            <a:endParaRPr lang="en-US" sz="2700" smtClean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3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53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4572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Discussion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067800" cy="48006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You find bugs while coding, is it unit test activity? Why?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Which cases we apply Black-box and White-box testing?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What are the result if we do not perform Unit test?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As your opinion, What is the most difficult in Unit test activity?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What are the products of Unit test activity?</a:t>
            </a:r>
          </a:p>
          <a:p>
            <a:pPr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(Good question from student)</a:t>
            </a:r>
          </a:p>
        </p:txBody>
      </p:sp>
    </p:spTree>
    <p:extLst>
      <p:ext uri="{BB962C8B-B14F-4D97-AF65-F5344CB8AC3E}">
        <p14:creationId xmlns:p14="http://schemas.microsoft.com/office/powerpoint/2010/main" val="3650925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75553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419600"/>
          </a:xfrm>
        </p:spPr>
        <p:txBody>
          <a:bodyPr/>
          <a:lstStyle/>
          <a:p>
            <a:r>
              <a:rPr lang="en-US"/>
              <a:t>Unit Test Fundamentals: Answer the question of what, why, when and how to do unit test</a:t>
            </a:r>
          </a:p>
          <a:p>
            <a:r>
              <a:rPr lang="en-US"/>
              <a:t>Unit Test Technique: Introduce approaches and techniques to do unit test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714" y="926068"/>
            <a:ext cx="7402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The course helps attendees understand:</a:t>
            </a:r>
          </a:p>
        </p:txBody>
      </p:sp>
    </p:spTree>
    <p:extLst>
      <p:ext uri="{BB962C8B-B14F-4D97-AF65-F5344CB8AC3E}">
        <p14:creationId xmlns:p14="http://schemas.microsoft.com/office/powerpoint/2010/main" val="196946338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 – What and Who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/>
              <a:t>Unit Testing </a:t>
            </a:r>
            <a:r>
              <a:rPr lang="en-US" smtClean="0"/>
              <a:t>Actions:</a:t>
            </a:r>
          </a:p>
          <a:p>
            <a:pPr lvl="1">
              <a:spcBef>
                <a:spcPts val="300"/>
              </a:spcBef>
            </a:pPr>
            <a:r>
              <a:rPr lang="en-US" sz="2500"/>
              <a:t>Validate that individual units of software program are working properly </a:t>
            </a:r>
          </a:p>
          <a:p>
            <a:pPr lvl="1">
              <a:spcBef>
                <a:spcPts val="300"/>
              </a:spcBef>
            </a:pPr>
            <a:r>
              <a:rPr lang="en-US" sz="2500"/>
              <a:t>A unit is the smallest testable part of an application (In procedural programming a unit may be an individual program, function, procedure, etc., while in object-oriented programming, the smallest unit is always a method)</a:t>
            </a:r>
          </a:p>
          <a:p>
            <a:pPr lvl="1">
              <a:spcBef>
                <a:spcPts val="300"/>
              </a:spcBef>
            </a:pPr>
            <a:r>
              <a:rPr lang="en-US" sz="2500"/>
              <a:t>Units are distinguished from modules in that modules are typically made up of </a:t>
            </a:r>
            <a:r>
              <a:rPr lang="en-US" sz="2500" smtClean="0"/>
              <a:t>units</a:t>
            </a:r>
          </a:p>
          <a:p>
            <a:pPr>
              <a:spcBef>
                <a:spcPts val="300"/>
              </a:spcBef>
            </a:pPr>
            <a:r>
              <a:rPr lang="en-US"/>
              <a:t>Unit Testing Deliverables: </a:t>
            </a:r>
          </a:p>
          <a:p>
            <a:pPr lvl="1">
              <a:spcBef>
                <a:spcPts val="300"/>
              </a:spcBef>
            </a:pPr>
            <a:r>
              <a:rPr lang="en-US" sz="2500"/>
              <a:t>Tested software units </a:t>
            </a:r>
          </a:p>
          <a:p>
            <a:pPr lvl="1">
              <a:spcBef>
                <a:spcPts val="300"/>
              </a:spcBef>
            </a:pPr>
            <a:r>
              <a:rPr lang="en-US" sz="2500"/>
              <a:t>Related documents (Unit Test case, Unit Test Report</a:t>
            </a:r>
            <a:r>
              <a:rPr lang="en-US" sz="2500" smtClean="0"/>
              <a:t>)</a:t>
            </a:r>
          </a:p>
          <a:p>
            <a:pPr>
              <a:spcBef>
                <a:spcPts val="300"/>
              </a:spcBef>
            </a:pPr>
            <a:r>
              <a:rPr lang="en-US"/>
              <a:t>Unit Testing Conductor: Development team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643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 – Why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404323"/>
              </p:ext>
            </p:extLst>
          </p:nvPr>
        </p:nvGraphicFramePr>
        <p:xfrm>
          <a:off x="0" y="1066800"/>
          <a:ext cx="9144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507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712" y="40851"/>
            <a:ext cx="8062913" cy="476339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/>
              <a:t>Cost of bugs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152400" y="838200"/>
            <a:ext cx="8757225" cy="4960138"/>
            <a:chOff x="486" y="1038"/>
            <a:chExt cx="5047" cy="2874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789" y="3426"/>
              <a:ext cx="3214" cy="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1570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2174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2784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3393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4003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789" y="3426"/>
              <a:ext cx="3214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1570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2174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2784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3393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003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4464" y="1536"/>
              <a:ext cx="129" cy="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GB" sz="2000">
                <a:latin typeface="Tahoma" panose="020B0604030504040204" pitchFamily="34" charset="0"/>
              </a:endParaRPr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4609" y="1489"/>
              <a:ext cx="92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400">
                  <a:solidFill>
                    <a:srgbClr val="0000CC"/>
                  </a:solidFill>
                  <a:latin typeface="Tahoma" panose="020B0604030504040204" pitchFamily="34" charset="0"/>
                </a:rPr>
                <a:t>% Defects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400">
                  <a:solidFill>
                    <a:srgbClr val="0000CC"/>
                  </a:solidFill>
                  <a:latin typeface="Tahoma" panose="020B0604030504040204" pitchFamily="34" charset="0"/>
                </a:rPr>
                <a:t>Introduced in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400">
                  <a:solidFill>
                    <a:srgbClr val="0000CC"/>
                  </a:solidFill>
                  <a:latin typeface="Tahoma" panose="020B0604030504040204" pitchFamily="34" charset="0"/>
                </a:rPr>
                <a:t>this phase</a:t>
              </a:r>
            </a:p>
          </p:txBody>
        </p:sp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961" y="3500"/>
              <a:ext cx="6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Coding</a:t>
              </a:r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1661" y="3500"/>
              <a:ext cx="42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Unit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Test</a:t>
              </a:r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2236" y="3500"/>
              <a:ext cx="52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Funct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Test</a:t>
              </a:r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2846" y="3501"/>
              <a:ext cx="46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Field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Test</a:t>
              </a:r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3360" y="3500"/>
              <a:ext cx="67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Post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Release</a:t>
              </a:r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V="1">
              <a:off x="816" y="1038"/>
              <a:ext cx="0" cy="241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Freeform 25"/>
            <p:cNvSpPr>
              <a:spLocks/>
            </p:cNvSpPr>
            <p:nvPr/>
          </p:nvSpPr>
          <p:spPr bwMode="auto">
            <a:xfrm>
              <a:off x="816" y="1654"/>
              <a:ext cx="3179" cy="1762"/>
            </a:xfrm>
            <a:custGeom>
              <a:avLst/>
              <a:gdLst>
                <a:gd name="T0" fmla="*/ 0 w 3179"/>
                <a:gd name="T1" fmla="*/ 1762 h 1762"/>
                <a:gd name="T2" fmla="*/ 186 w 3179"/>
                <a:gd name="T3" fmla="*/ 284 h 1762"/>
                <a:gd name="T4" fmla="*/ 550 w 3179"/>
                <a:gd name="T5" fmla="*/ 126 h 1762"/>
                <a:gd name="T6" fmla="*/ 676 w 3179"/>
                <a:gd name="T7" fmla="*/ 1038 h 1762"/>
                <a:gd name="T8" fmla="*/ 838 w 3179"/>
                <a:gd name="T9" fmla="*/ 1632 h 1762"/>
                <a:gd name="T10" fmla="*/ 1061 w 3179"/>
                <a:gd name="T11" fmla="*/ 1720 h 1762"/>
                <a:gd name="T12" fmla="*/ 1380 w 3179"/>
                <a:gd name="T13" fmla="*/ 1726 h 1762"/>
                <a:gd name="T14" fmla="*/ 1968 w 3179"/>
                <a:gd name="T15" fmla="*/ 1714 h 1762"/>
                <a:gd name="T16" fmla="*/ 2140 w 3179"/>
                <a:gd name="T17" fmla="*/ 1583 h 1762"/>
                <a:gd name="T18" fmla="*/ 2418 w 3179"/>
                <a:gd name="T19" fmla="*/ 1580 h 1762"/>
                <a:gd name="T20" fmla="*/ 2574 w 3179"/>
                <a:gd name="T21" fmla="*/ 1684 h 1762"/>
                <a:gd name="T22" fmla="*/ 3179 w 3179"/>
                <a:gd name="T23" fmla="*/ 1691 h 17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79"/>
                <a:gd name="T37" fmla="*/ 0 h 1762"/>
                <a:gd name="T38" fmla="*/ 3179 w 3179"/>
                <a:gd name="T39" fmla="*/ 1762 h 17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79" h="1762">
                  <a:moveTo>
                    <a:pt x="0" y="1762"/>
                  </a:moveTo>
                  <a:cubicBezTo>
                    <a:pt x="31" y="1516"/>
                    <a:pt x="94" y="557"/>
                    <a:pt x="186" y="284"/>
                  </a:cubicBezTo>
                  <a:cubicBezTo>
                    <a:pt x="278" y="11"/>
                    <a:pt x="468" y="0"/>
                    <a:pt x="550" y="126"/>
                  </a:cubicBezTo>
                  <a:cubicBezTo>
                    <a:pt x="632" y="252"/>
                    <a:pt x="628" y="787"/>
                    <a:pt x="676" y="1038"/>
                  </a:cubicBezTo>
                  <a:cubicBezTo>
                    <a:pt x="724" y="1289"/>
                    <a:pt x="774" y="1518"/>
                    <a:pt x="838" y="1632"/>
                  </a:cubicBezTo>
                  <a:cubicBezTo>
                    <a:pt x="902" y="1746"/>
                    <a:pt x="971" y="1704"/>
                    <a:pt x="1061" y="1720"/>
                  </a:cubicBezTo>
                  <a:cubicBezTo>
                    <a:pt x="1151" y="1736"/>
                    <a:pt x="1229" y="1727"/>
                    <a:pt x="1380" y="1726"/>
                  </a:cubicBezTo>
                  <a:cubicBezTo>
                    <a:pt x="1531" y="1725"/>
                    <a:pt x="1841" y="1738"/>
                    <a:pt x="1968" y="1714"/>
                  </a:cubicBezTo>
                  <a:cubicBezTo>
                    <a:pt x="2095" y="1690"/>
                    <a:pt x="2065" y="1605"/>
                    <a:pt x="2140" y="1583"/>
                  </a:cubicBezTo>
                  <a:cubicBezTo>
                    <a:pt x="2215" y="1561"/>
                    <a:pt x="2346" y="1563"/>
                    <a:pt x="2418" y="1580"/>
                  </a:cubicBezTo>
                  <a:cubicBezTo>
                    <a:pt x="2490" y="1597"/>
                    <a:pt x="2447" y="1666"/>
                    <a:pt x="2574" y="1684"/>
                  </a:cubicBezTo>
                  <a:cubicBezTo>
                    <a:pt x="2701" y="1702"/>
                    <a:pt x="3053" y="1690"/>
                    <a:pt x="3179" y="1691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58" name="Group 26"/>
            <p:cNvGrpSpPr>
              <a:grpSpLocks/>
            </p:cNvGrpSpPr>
            <p:nvPr/>
          </p:nvGrpSpPr>
          <p:grpSpPr bwMode="auto">
            <a:xfrm>
              <a:off x="812" y="2160"/>
              <a:ext cx="4693" cy="1253"/>
              <a:chOff x="812" y="2160"/>
              <a:chExt cx="4693" cy="1253"/>
            </a:xfrm>
          </p:grpSpPr>
          <p:sp>
            <p:nvSpPr>
              <p:cNvPr id="44070" name="Freeform 27"/>
              <p:cNvSpPr>
                <a:spLocks/>
              </p:cNvSpPr>
              <p:nvPr/>
            </p:nvSpPr>
            <p:spPr bwMode="auto">
              <a:xfrm>
                <a:off x="812" y="2533"/>
                <a:ext cx="3168" cy="880"/>
              </a:xfrm>
              <a:custGeom>
                <a:avLst/>
                <a:gdLst>
                  <a:gd name="T0" fmla="*/ 0 w 3168"/>
                  <a:gd name="T1" fmla="*/ 871 h 880"/>
                  <a:gd name="T2" fmla="*/ 731 w 3168"/>
                  <a:gd name="T3" fmla="*/ 805 h 880"/>
                  <a:gd name="T4" fmla="*/ 916 w 3168"/>
                  <a:gd name="T5" fmla="*/ 421 h 880"/>
                  <a:gd name="T6" fmla="*/ 1352 w 3168"/>
                  <a:gd name="T7" fmla="*/ 377 h 880"/>
                  <a:gd name="T8" fmla="*/ 1440 w 3168"/>
                  <a:gd name="T9" fmla="*/ 155 h 880"/>
                  <a:gd name="T10" fmla="*/ 1854 w 3168"/>
                  <a:gd name="T11" fmla="*/ 118 h 880"/>
                  <a:gd name="T12" fmla="*/ 1979 w 3168"/>
                  <a:gd name="T13" fmla="*/ 29 h 880"/>
                  <a:gd name="T14" fmla="*/ 2408 w 3168"/>
                  <a:gd name="T15" fmla="*/ 37 h 880"/>
                  <a:gd name="T16" fmla="*/ 2518 w 3168"/>
                  <a:gd name="T17" fmla="*/ 251 h 880"/>
                  <a:gd name="T18" fmla="*/ 2659 w 3168"/>
                  <a:gd name="T19" fmla="*/ 598 h 880"/>
                  <a:gd name="T20" fmla="*/ 3168 w 3168"/>
                  <a:gd name="T21" fmla="*/ 642 h 8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68"/>
                  <a:gd name="T34" fmla="*/ 0 h 880"/>
                  <a:gd name="T35" fmla="*/ 3168 w 3168"/>
                  <a:gd name="T36" fmla="*/ 880 h 8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68" h="880">
                    <a:moveTo>
                      <a:pt x="0" y="871"/>
                    </a:moveTo>
                    <a:cubicBezTo>
                      <a:pt x="122" y="860"/>
                      <a:pt x="578" y="880"/>
                      <a:pt x="731" y="805"/>
                    </a:cubicBezTo>
                    <a:cubicBezTo>
                      <a:pt x="884" y="730"/>
                      <a:pt x="813" y="492"/>
                      <a:pt x="916" y="421"/>
                    </a:cubicBezTo>
                    <a:cubicBezTo>
                      <a:pt x="1019" y="350"/>
                      <a:pt x="1265" y="421"/>
                      <a:pt x="1352" y="377"/>
                    </a:cubicBezTo>
                    <a:cubicBezTo>
                      <a:pt x="1439" y="333"/>
                      <a:pt x="1356" y="198"/>
                      <a:pt x="1440" y="155"/>
                    </a:cubicBezTo>
                    <a:cubicBezTo>
                      <a:pt x="1524" y="112"/>
                      <a:pt x="1764" y="139"/>
                      <a:pt x="1854" y="118"/>
                    </a:cubicBezTo>
                    <a:cubicBezTo>
                      <a:pt x="1944" y="97"/>
                      <a:pt x="1887" y="43"/>
                      <a:pt x="1979" y="29"/>
                    </a:cubicBezTo>
                    <a:cubicBezTo>
                      <a:pt x="2071" y="15"/>
                      <a:pt x="2318" y="0"/>
                      <a:pt x="2408" y="37"/>
                    </a:cubicBezTo>
                    <a:cubicBezTo>
                      <a:pt x="2498" y="74"/>
                      <a:pt x="2476" y="158"/>
                      <a:pt x="2518" y="251"/>
                    </a:cubicBezTo>
                    <a:cubicBezTo>
                      <a:pt x="2560" y="344"/>
                      <a:pt x="2551" y="533"/>
                      <a:pt x="2659" y="598"/>
                    </a:cubicBezTo>
                    <a:cubicBezTo>
                      <a:pt x="2767" y="663"/>
                      <a:pt x="3062" y="633"/>
                      <a:pt x="3168" y="642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1" name="Rectangle 28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29" cy="12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lang="en-GB" sz="2000">
                  <a:latin typeface="Tahoma" panose="020B0604030504040204" pitchFamily="34" charset="0"/>
                </a:endParaRPr>
              </a:p>
            </p:txBody>
          </p:sp>
          <p:sp>
            <p:nvSpPr>
              <p:cNvPr id="44072" name="Rectangle 29"/>
              <p:cNvSpPr>
                <a:spLocks noChangeArrowheads="1"/>
              </p:cNvSpPr>
              <p:nvPr/>
            </p:nvSpPr>
            <p:spPr bwMode="auto">
              <a:xfrm>
                <a:off x="4610" y="2160"/>
                <a:ext cx="895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% Defects 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found in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in this phase</a:t>
                </a:r>
              </a:p>
            </p:txBody>
          </p:sp>
        </p:grpSp>
        <p:sp>
          <p:nvSpPr>
            <p:cNvPr id="44059" name="Rectangle 30"/>
            <p:cNvSpPr>
              <a:spLocks noChangeArrowheads="1"/>
            </p:cNvSpPr>
            <p:nvPr/>
          </p:nvSpPr>
          <p:spPr bwMode="auto">
            <a:xfrm rot="-5400000">
              <a:off x="-283" y="2293"/>
              <a:ext cx="18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0000CC"/>
                  </a:solidFill>
                  <a:latin typeface="Tahoma" panose="020B0604030504040204" pitchFamily="34" charset="0"/>
                </a:rPr>
                <a:t>Percentage of Bugs</a:t>
              </a:r>
            </a:p>
          </p:txBody>
        </p:sp>
        <p:sp>
          <p:nvSpPr>
            <p:cNvPr id="44060" name="Rectangle 31"/>
            <p:cNvSpPr>
              <a:spLocks noChangeArrowheads="1"/>
            </p:cNvSpPr>
            <p:nvPr/>
          </p:nvSpPr>
          <p:spPr bwMode="auto">
            <a:xfrm>
              <a:off x="1020" y="1442"/>
              <a:ext cx="45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0000CC"/>
                  </a:solidFill>
                  <a:latin typeface="Tahoma" panose="020B0604030504040204" pitchFamily="34" charset="0"/>
                </a:rPr>
                <a:t>85%</a:t>
              </a:r>
            </a:p>
          </p:txBody>
        </p:sp>
        <p:grpSp>
          <p:nvGrpSpPr>
            <p:cNvPr id="44061" name="Group 32"/>
            <p:cNvGrpSpPr>
              <a:grpSpLocks/>
            </p:cNvGrpSpPr>
            <p:nvPr/>
          </p:nvGrpSpPr>
          <p:grpSpPr bwMode="auto">
            <a:xfrm>
              <a:off x="797" y="1073"/>
              <a:ext cx="4693" cy="2343"/>
              <a:chOff x="812" y="1081"/>
              <a:chExt cx="4693" cy="2343"/>
            </a:xfrm>
          </p:grpSpPr>
          <p:sp>
            <p:nvSpPr>
              <p:cNvPr id="44062" name="Freeform 33"/>
              <p:cNvSpPr>
                <a:spLocks/>
              </p:cNvSpPr>
              <p:nvPr/>
            </p:nvSpPr>
            <p:spPr bwMode="auto">
              <a:xfrm>
                <a:off x="812" y="1122"/>
                <a:ext cx="3242" cy="2302"/>
              </a:xfrm>
              <a:custGeom>
                <a:avLst/>
                <a:gdLst>
                  <a:gd name="T0" fmla="*/ 0 w 3242"/>
                  <a:gd name="T1" fmla="*/ 2275 h 2302"/>
                  <a:gd name="T2" fmla="*/ 754 w 3242"/>
                  <a:gd name="T3" fmla="*/ 2268 h 2302"/>
                  <a:gd name="T4" fmla="*/ 1950 w 3242"/>
                  <a:gd name="T5" fmla="*/ 2068 h 2302"/>
                  <a:gd name="T6" fmla="*/ 2600 w 3242"/>
                  <a:gd name="T7" fmla="*/ 1426 h 2302"/>
                  <a:gd name="T8" fmla="*/ 3242 w 3242"/>
                  <a:gd name="T9" fmla="*/ 0 h 23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42"/>
                  <a:gd name="T16" fmla="*/ 0 h 2302"/>
                  <a:gd name="T17" fmla="*/ 3242 w 3242"/>
                  <a:gd name="T18" fmla="*/ 2302 h 23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42" h="2302">
                    <a:moveTo>
                      <a:pt x="0" y="2275"/>
                    </a:moveTo>
                    <a:cubicBezTo>
                      <a:pt x="126" y="2274"/>
                      <a:pt x="429" y="2302"/>
                      <a:pt x="754" y="2268"/>
                    </a:cubicBezTo>
                    <a:cubicBezTo>
                      <a:pt x="1079" y="2234"/>
                      <a:pt x="1642" y="2208"/>
                      <a:pt x="1950" y="2068"/>
                    </a:cubicBezTo>
                    <a:cubicBezTo>
                      <a:pt x="2258" y="1928"/>
                      <a:pt x="2385" y="1771"/>
                      <a:pt x="2600" y="1426"/>
                    </a:cubicBezTo>
                    <a:cubicBezTo>
                      <a:pt x="2815" y="1081"/>
                      <a:pt x="3108" y="297"/>
                      <a:pt x="3242" y="0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Rectangle 34"/>
              <p:cNvSpPr>
                <a:spLocks noChangeArrowheads="1"/>
              </p:cNvSpPr>
              <p:nvPr/>
            </p:nvSpPr>
            <p:spPr bwMode="auto">
              <a:xfrm>
                <a:off x="4464" y="2928"/>
                <a:ext cx="129" cy="12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lang="en-GB" sz="2000">
                  <a:latin typeface="Tahoma" panose="020B0604030504040204" pitchFamily="34" charset="0"/>
                </a:endParaRPr>
              </a:p>
            </p:txBody>
          </p:sp>
          <p:sp>
            <p:nvSpPr>
              <p:cNvPr id="44064" name="Rectangle 35"/>
              <p:cNvSpPr>
                <a:spLocks noChangeArrowheads="1"/>
              </p:cNvSpPr>
              <p:nvPr/>
            </p:nvSpPr>
            <p:spPr bwMode="auto">
              <a:xfrm>
                <a:off x="4610" y="2879"/>
                <a:ext cx="895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$ Cost to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repair defect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in this phase</a:t>
                </a:r>
              </a:p>
            </p:txBody>
          </p:sp>
          <p:sp>
            <p:nvSpPr>
              <p:cNvPr id="44065" name="Rectangle 36"/>
              <p:cNvSpPr>
                <a:spLocks noChangeArrowheads="1"/>
              </p:cNvSpPr>
              <p:nvPr/>
            </p:nvSpPr>
            <p:spPr bwMode="auto">
              <a:xfrm>
                <a:off x="985" y="3099"/>
                <a:ext cx="40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$25</a:t>
                </a:r>
                <a:endParaRPr lang="en-US" sz="20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066" name="Rectangle 37"/>
              <p:cNvSpPr>
                <a:spLocks noChangeArrowheads="1"/>
              </p:cNvSpPr>
              <p:nvPr/>
            </p:nvSpPr>
            <p:spPr bwMode="auto">
              <a:xfrm>
                <a:off x="2219" y="2978"/>
                <a:ext cx="58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 </a:t>
                </a:r>
                <a:r>
                  <a:rPr lang="en-US" sz="20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$250</a:t>
                </a:r>
                <a:endParaRPr lang="en-US" sz="20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067" name="Rectangle 38"/>
              <p:cNvSpPr>
                <a:spLocks noChangeArrowheads="1"/>
              </p:cNvSpPr>
              <p:nvPr/>
            </p:nvSpPr>
            <p:spPr bwMode="auto">
              <a:xfrm>
                <a:off x="3319" y="1081"/>
                <a:ext cx="715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$14,000</a:t>
                </a:r>
              </a:p>
            </p:txBody>
          </p:sp>
          <p:sp>
            <p:nvSpPr>
              <p:cNvPr id="44068" name="Rectangle 39"/>
              <p:cNvSpPr>
                <a:spLocks noChangeArrowheads="1"/>
              </p:cNvSpPr>
              <p:nvPr/>
            </p:nvSpPr>
            <p:spPr bwMode="auto">
              <a:xfrm>
                <a:off x="2706" y="2638"/>
                <a:ext cx="57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$1000</a:t>
                </a:r>
              </a:p>
            </p:txBody>
          </p:sp>
          <p:sp>
            <p:nvSpPr>
              <p:cNvPr id="44069" name="Rectangle 40"/>
              <p:cNvSpPr>
                <a:spLocks noChangeArrowheads="1"/>
              </p:cNvSpPr>
              <p:nvPr/>
            </p:nvSpPr>
            <p:spPr bwMode="auto">
              <a:xfrm>
                <a:off x="1708" y="3052"/>
                <a:ext cx="49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$130</a:t>
                </a:r>
                <a:endParaRPr lang="en-US" sz="20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44036" name="Text Box 41"/>
          <p:cNvSpPr txBox="1">
            <a:spLocks noChangeArrowheads="1"/>
          </p:cNvSpPr>
          <p:nvPr/>
        </p:nvSpPr>
        <p:spPr bwMode="auto">
          <a:xfrm>
            <a:off x="5750212" y="5798338"/>
            <a:ext cx="33575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1300" i="1">
                <a:solidFill>
                  <a:srgbClr val="0000CC"/>
                </a:solidFill>
                <a:latin typeface="Tahoma" panose="020B0604030504040204" pitchFamily="34" charset="0"/>
              </a:rPr>
              <a:t>Source: Applied Software Measurement,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1300" i="1">
                <a:solidFill>
                  <a:srgbClr val="0000CC"/>
                </a:solidFill>
                <a:latin typeface="Tahoma" panose="020B0604030504040204" pitchFamily="34" charset="0"/>
              </a:rPr>
              <a:t>Capers Jones, 1996</a:t>
            </a:r>
          </a:p>
        </p:txBody>
      </p:sp>
    </p:spTree>
    <p:extLst>
      <p:ext uri="{BB962C8B-B14F-4D97-AF65-F5344CB8AC3E}">
        <p14:creationId xmlns:p14="http://schemas.microsoft.com/office/powerpoint/2010/main" val="179151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7" y="36226"/>
            <a:ext cx="7986713" cy="649574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When 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744" y="685800"/>
            <a:ext cx="8458200" cy="76200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After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Before Integration Test</a:t>
            </a:r>
          </a:p>
          <a:p>
            <a:pPr eaLnBrk="1" hangingPunct="1">
              <a:lnSpc>
                <a:spcPct val="90000"/>
              </a:lnSpc>
            </a:pPr>
            <a:endParaRPr lang="ja-JP" altLang="en-US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45060" name="Picture 4" descr="V-Model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65564" cy="491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65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2068"/>
            <a:ext cx="8077200" cy="491331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How ? Methodologies</a:t>
            </a:r>
          </a:p>
        </p:txBody>
      </p:sp>
      <p:pic>
        <p:nvPicPr>
          <p:cNvPr id="47107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2" y="973163"/>
            <a:ext cx="7696200" cy="2006600"/>
          </a:xfrm>
        </p:spPr>
      </p:pic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90525" y="3384550"/>
            <a:ext cx="8601075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kumimoji="0" lang="en-US" altLang="ja-JP" sz="2800">
                <a:latin typeface="Tahoma" panose="020B0604030504040204" pitchFamily="34" charset="0"/>
                <a:ea typeface="ＭＳ Ｐゴシック" panose="020B0600070205080204" pitchFamily="50" charset="-128"/>
              </a:rPr>
              <a:t>Black-box testing</a:t>
            </a:r>
          </a:p>
          <a:p>
            <a:pPr lvl="1">
              <a:lnSpc>
                <a:spcPct val="8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600">
                <a:latin typeface="Tahoma" panose="020B0604030504040204" pitchFamily="34" charset="0"/>
                <a:ea typeface="ＭＳ Ｐゴシック" panose="020B0600070205080204" pitchFamily="50" charset="-128"/>
              </a:rPr>
              <a:t>Functional testing: ensure each unit acts right as its design</a:t>
            </a:r>
          </a:p>
          <a:p>
            <a:pPr lvl="1">
              <a:lnSpc>
                <a:spcPct val="8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600">
                <a:latin typeface="Tahoma" panose="020B0604030504040204" pitchFamily="34" charset="0"/>
                <a:ea typeface="ＭＳ Ｐゴシック" panose="020B0600070205080204" pitchFamily="50" charset="-128"/>
              </a:rPr>
              <a:t>Business testing: ensure the software program acts right as user requirement</a:t>
            </a:r>
          </a:p>
        </p:txBody>
      </p:sp>
    </p:spTree>
    <p:extLst>
      <p:ext uri="{BB962C8B-B14F-4D97-AF65-F5344CB8AC3E}">
        <p14:creationId xmlns:p14="http://schemas.microsoft.com/office/powerpoint/2010/main" val="2031946350"/>
      </p:ext>
    </p:extLst>
  </p:cSld>
  <p:clrMapOvr>
    <a:masterClrMapping/>
  </p:clrMapOvr>
  <p:transition spd="med" advClick="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987"/>
            <a:ext cx="8458200" cy="513413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How ? Methodologies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6927" y="2428875"/>
            <a:ext cx="9144000" cy="41910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White-box testing</a:t>
            </a:r>
          </a:p>
          <a:p>
            <a:pPr marL="404813" lvl="1" eaLnBrk="1" hangingPunct="1">
              <a:spcBef>
                <a:spcPts val="200"/>
              </a:spcBef>
            </a:pPr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Developer does himself</a:t>
            </a:r>
          </a:p>
          <a:p>
            <a:pPr marL="688975" lvl="2" eaLnBrk="1" hangingPunct="1">
              <a:spcBef>
                <a:spcPts val="200"/>
              </a:spcBef>
            </a:pPr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Check syntax of code by compiler to avoid syntax errors</a:t>
            </a:r>
          </a:p>
          <a:p>
            <a:pPr marL="688975" lvl="2" eaLnBrk="1" hangingPunct="1">
              <a:spcBef>
                <a:spcPts val="200"/>
              </a:spcBef>
            </a:pPr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Run code in debug mode, line by line, through all independent paths of program to ensure that all statement of codes has been executed at least one time</a:t>
            </a:r>
          </a:p>
          <a:p>
            <a:pPr marL="688975" lvl="2" eaLnBrk="1" hangingPunct="1">
              <a:spcBef>
                <a:spcPts val="200"/>
              </a:spcBef>
            </a:pPr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Examine local data structure to ensure that data stored temporarily maintains its integrity during all all steps of code execution</a:t>
            </a:r>
          </a:p>
          <a:p>
            <a:pPr marL="688975" lvl="2" eaLnBrk="1" hangingPunct="1">
              <a:spcBef>
                <a:spcPts val="200"/>
              </a:spcBef>
            </a:pPr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Check boundary conditions to ensure that code will run properly at the boundaries established as requirements</a:t>
            </a:r>
          </a:p>
          <a:p>
            <a:pPr marL="688975" lvl="2" eaLnBrk="1" hangingPunct="1">
              <a:spcBef>
                <a:spcPts val="200"/>
              </a:spcBef>
            </a:pPr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Review all error handling paths</a:t>
            </a:r>
          </a:p>
          <a:p>
            <a:pPr marL="404813" lvl="1" eaLnBrk="1" hangingPunct="1">
              <a:spcBef>
                <a:spcPts val="200"/>
              </a:spcBef>
            </a:pPr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Apply WB Test techniques: See next slides</a:t>
            </a:r>
          </a:p>
        </p:txBody>
      </p:sp>
      <p:pic>
        <p:nvPicPr>
          <p:cNvPr id="48132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297" y="725487"/>
            <a:ext cx="8549806" cy="1703388"/>
          </a:xfrm>
        </p:spPr>
      </p:pic>
    </p:spTree>
    <p:extLst>
      <p:ext uri="{BB962C8B-B14F-4D97-AF65-F5344CB8AC3E}">
        <p14:creationId xmlns:p14="http://schemas.microsoft.com/office/powerpoint/2010/main" val="3537086673"/>
      </p:ext>
    </p:extLst>
  </p:cSld>
  <p:clrMapOvr>
    <a:masterClrMapping/>
  </p:clrMapOvr>
  <p:transition spd="med" advClick="0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IOStreams</Template>
  <TotalTime>2510</TotalTime>
  <Words>1295</Words>
  <Application>Microsoft Office PowerPoint</Application>
  <PresentationFormat>On-screen Show (4:3)</PresentationFormat>
  <Paragraphs>295</Paragraphs>
  <Slides>27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Calibri</vt:lpstr>
      <vt:lpstr>Courier New</vt:lpstr>
      <vt:lpstr>Monotype Sorts</vt:lpstr>
      <vt:lpstr>Symbol</vt:lpstr>
      <vt:lpstr>Tahoma</vt:lpstr>
      <vt:lpstr>Times New Roman</vt:lpstr>
      <vt:lpstr>Wingdings</vt:lpstr>
      <vt:lpstr>Blends</vt:lpstr>
      <vt:lpstr>Visio</vt:lpstr>
      <vt:lpstr>UNIT TESTING BASICS</vt:lpstr>
      <vt:lpstr>Agenda</vt:lpstr>
      <vt:lpstr>Objectives</vt:lpstr>
      <vt:lpstr>Unit Test – What and Who ?</vt:lpstr>
      <vt:lpstr>Unit Test – Why ?</vt:lpstr>
      <vt:lpstr>Cost of bugs</vt:lpstr>
      <vt:lpstr>Unit Test – When ?</vt:lpstr>
      <vt:lpstr>Unit Test – How ? Methodologies</vt:lpstr>
      <vt:lpstr>Unit Test – How ? Methodologies</vt:lpstr>
      <vt:lpstr>Unit Test – How ? Techniques</vt:lpstr>
      <vt:lpstr>Black box test </vt:lpstr>
      <vt:lpstr>Example Specification</vt:lpstr>
      <vt:lpstr>Example Test Cases</vt:lpstr>
      <vt:lpstr>Black box test: Equivalence partitioning</vt:lpstr>
      <vt:lpstr>Example Test Cases</vt:lpstr>
      <vt:lpstr>Black box test: Boundary value analysis</vt:lpstr>
      <vt:lpstr>Example Test Cases</vt:lpstr>
      <vt:lpstr>White box test : Node</vt:lpstr>
      <vt:lpstr>White box test: Statement coverage</vt:lpstr>
      <vt:lpstr>White box test: </vt:lpstr>
      <vt:lpstr>White box test: Path coverage</vt:lpstr>
      <vt:lpstr>Example: White box test case</vt:lpstr>
      <vt:lpstr>White box test: Comparison</vt:lpstr>
      <vt:lpstr>Practice 1</vt:lpstr>
      <vt:lpstr>Result</vt:lpstr>
      <vt:lpstr>Discussion</vt:lpstr>
      <vt:lpstr>PowerPoint Presentation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3: LANGUAGE BASICS</dc:title>
  <dc:creator>tinh</dc:creator>
  <cp:lastModifiedBy>Phạm Văn Tính</cp:lastModifiedBy>
  <cp:revision>161</cp:revision>
  <dcterms:created xsi:type="dcterms:W3CDTF">2006-10-07T14:18:25Z</dcterms:created>
  <dcterms:modified xsi:type="dcterms:W3CDTF">2015-03-02T04:41:35Z</dcterms:modified>
</cp:coreProperties>
</file>