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4"/>
  </p:notesMasterIdLst>
  <p:sldIdLst>
    <p:sldId id="281" r:id="rId2"/>
    <p:sldId id="285" r:id="rId3"/>
    <p:sldId id="286" r:id="rId4"/>
    <p:sldId id="287" r:id="rId5"/>
    <p:sldId id="288" r:id="rId6"/>
    <p:sldId id="289" r:id="rId7"/>
    <p:sldId id="290" r:id="rId8"/>
    <p:sldId id="317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291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9" autoAdjust="0"/>
  </p:normalViewPr>
  <p:slideViewPr>
    <p:cSldViewPr>
      <p:cViewPr varScale="1">
        <p:scale>
          <a:sx n="63" d="100"/>
          <a:sy n="63" d="100"/>
        </p:scale>
        <p:origin x="1043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9016B-13F6-4648-BDBC-1712AD9C9A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B08D8-4D7E-42C5-817F-094730547D75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2353B745-D2B8-4764-A2C0-C771507D4538}" type="parTrans" cxnId="{FCD53473-4898-405C-9C74-0C0D79DCC204}">
      <dgm:prSet/>
      <dgm:spPr/>
      <dgm:t>
        <a:bodyPr/>
        <a:lstStyle/>
        <a:p>
          <a:endParaRPr lang="en-US"/>
        </a:p>
      </dgm:t>
    </dgm:pt>
    <dgm:pt modelId="{8A1384AC-99DA-429D-9342-F336F6292516}" type="sibTrans" cxnId="{FCD53473-4898-405C-9C74-0C0D79DCC204}">
      <dgm:prSet/>
      <dgm:spPr/>
      <dgm:t>
        <a:bodyPr/>
        <a:lstStyle/>
        <a:p>
          <a:endParaRPr lang="en-US"/>
        </a:p>
      </dgm:t>
    </dgm:pt>
    <dgm:pt modelId="{F4183926-9E5D-4609-8567-4C3AF7F8458B}">
      <dgm:prSet phldrT="[Text]"/>
      <dgm:spPr/>
      <dgm:t>
        <a:bodyPr/>
        <a:lstStyle/>
        <a:p>
          <a:r>
            <a:rPr lang="en-US" dirty="0" smtClean="0"/>
            <a:t>Manual test</a:t>
          </a:r>
          <a:endParaRPr lang="en-US" dirty="0"/>
        </a:p>
      </dgm:t>
    </dgm:pt>
    <dgm:pt modelId="{C6D86871-E6B2-4A1A-99E6-65EFD4EFE8FB}" type="parTrans" cxnId="{D0ACC79C-3495-4900-B5C5-F29A3B2E158D}">
      <dgm:prSet/>
      <dgm:spPr/>
      <dgm:t>
        <a:bodyPr/>
        <a:lstStyle/>
        <a:p>
          <a:endParaRPr lang="en-US"/>
        </a:p>
      </dgm:t>
    </dgm:pt>
    <dgm:pt modelId="{E9B417E2-5D8E-4869-8B5E-5F573B18A952}" type="sibTrans" cxnId="{D0ACC79C-3495-4900-B5C5-F29A3B2E158D}">
      <dgm:prSet/>
      <dgm:spPr/>
      <dgm:t>
        <a:bodyPr/>
        <a:lstStyle/>
        <a:p>
          <a:endParaRPr lang="en-US"/>
        </a:p>
      </dgm:t>
    </dgm:pt>
    <dgm:pt modelId="{233EB68B-EC13-4E76-A28C-373E2D13B9DB}">
      <dgm:prSet phldrT="[Text]"/>
      <dgm:spPr/>
      <dgm:t>
        <a:bodyPr/>
        <a:lstStyle/>
        <a:p>
          <a:r>
            <a:rPr lang="en-US" dirty="0" smtClean="0"/>
            <a:t>Automatic test</a:t>
          </a:r>
          <a:endParaRPr lang="en-US" dirty="0"/>
        </a:p>
      </dgm:t>
    </dgm:pt>
    <dgm:pt modelId="{A0FDDE7B-87E2-4EDE-8739-E1F1EEBC768B}" type="parTrans" cxnId="{CDD9B3ED-29EC-4BE3-A86E-3B1599DE1067}">
      <dgm:prSet/>
      <dgm:spPr/>
      <dgm:t>
        <a:bodyPr/>
        <a:lstStyle/>
        <a:p>
          <a:endParaRPr lang="en-US"/>
        </a:p>
      </dgm:t>
    </dgm:pt>
    <dgm:pt modelId="{C137FFB3-EA21-497A-A943-7D17A1D95B83}" type="sibTrans" cxnId="{CDD9B3ED-29EC-4BE3-A86E-3B1599DE1067}">
      <dgm:prSet/>
      <dgm:spPr/>
      <dgm:t>
        <a:bodyPr/>
        <a:lstStyle/>
        <a:p>
          <a:endParaRPr lang="en-US"/>
        </a:p>
      </dgm:t>
    </dgm:pt>
    <dgm:pt modelId="{F2A3302B-67BE-4C3C-963F-3F4E7A3B3F88}" type="pres">
      <dgm:prSet presAssocID="{2EB9016B-13F6-4648-BDBC-1712AD9C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01354C42-B2CC-49FB-9AE3-59814DCCA561}" type="pres">
      <dgm:prSet presAssocID="{2B1B08D8-4D7E-42C5-817F-094730547D75}" presName="hierRoot1" presStyleCnt="0">
        <dgm:presLayoutVars>
          <dgm:hierBranch val="init"/>
        </dgm:presLayoutVars>
      </dgm:prSet>
      <dgm:spPr/>
    </dgm:pt>
    <dgm:pt modelId="{807F3A29-E975-4F2E-943F-98FE8F88F421}" type="pres">
      <dgm:prSet presAssocID="{2B1B08D8-4D7E-42C5-817F-094730547D75}" presName="rootComposite1" presStyleCnt="0"/>
      <dgm:spPr/>
    </dgm:pt>
    <dgm:pt modelId="{555FFAED-6F60-4ADA-813A-41A1164C4E50}" type="pres">
      <dgm:prSet presAssocID="{2B1B08D8-4D7E-42C5-817F-094730547D75}" presName="rootText1" presStyleLbl="node0" presStyleIdx="0" presStyleCnt="1" custScaleX="210490" custLinFactY="-453" custLinFactNeighborX="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995602-2859-4D2B-B4D3-FA1962EA6FF0}" type="pres">
      <dgm:prSet presAssocID="{2B1B08D8-4D7E-42C5-817F-094730547D75}" presName="rootConnector1" presStyleLbl="node1" presStyleIdx="0" presStyleCnt="0"/>
      <dgm:spPr/>
      <dgm:t>
        <a:bodyPr/>
        <a:lstStyle/>
        <a:p>
          <a:endParaRPr lang="vi-VN"/>
        </a:p>
      </dgm:t>
    </dgm:pt>
    <dgm:pt modelId="{6353E48B-4C74-4801-8B96-56AB093DC317}" type="pres">
      <dgm:prSet presAssocID="{2B1B08D8-4D7E-42C5-817F-094730547D75}" presName="hierChild2" presStyleCnt="0"/>
      <dgm:spPr/>
    </dgm:pt>
    <dgm:pt modelId="{EEFA42AE-5891-41AE-AC6C-F8932105B00B}" type="pres">
      <dgm:prSet presAssocID="{C6D86871-E6B2-4A1A-99E6-65EFD4EFE8FB}" presName="Name37" presStyleLbl="parChTrans1D2" presStyleIdx="0" presStyleCnt="2"/>
      <dgm:spPr/>
      <dgm:t>
        <a:bodyPr/>
        <a:lstStyle/>
        <a:p>
          <a:endParaRPr lang="vi-VN"/>
        </a:p>
      </dgm:t>
    </dgm:pt>
    <dgm:pt modelId="{57AC20D1-74D2-4312-BFED-2872C9E9778D}" type="pres">
      <dgm:prSet presAssocID="{F4183926-9E5D-4609-8567-4C3AF7F8458B}" presName="hierRoot2" presStyleCnt="0">
        <dgm:presLayoutVars>
          <dgm:hierBranch val="init"/>
        </dgm:presLayoutVars>
      </dgm:prSet>
      <dgm:spPr/>
    </dgm:pt>
    <dgm:pt modelId="{5ADAC9C7-FFAD-427F-993B-419023E9F0FD}" type="pres">
      <dgm:prSet presAssocID="{F4183926-9E5D-4609-8567-4C3AF7F8458B}" presName="rootComposite" presStyleCnt="0"/>
      <dgm:spPr/>
    </dgm:pt>
    <dgm:pt modelId="{148C5275-4FED-4E11-BC70-2F8A0B4728D1}" type="pres">
      <dgm:prSet presAssocID="{F4183926-9E5D-4609-8567-4C3AF7F8458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677730-EE31-4561-A3D0-C5BF0541645C}" type="pres">
      <dgm:prSet presAssocID="{F4183926-9E5D-4609-8567-4C3AF7F8458B}" presName="rootConnector" presStyleLbl="node2" presStyleIdx="0" presStyleCnt="2"/>
      <dgm:spPr/>
      <dgm:t>
        <a:bodyPr/>
        <a:lstStyle/>
        <a:p>
          <a:endParaRPr lang="vi-VN"/>
        </a:p>
      </dgm:t>
    </dgm:pt>
    <dgm:pt modelId="{1BA2AE31-038F-426F-940E-040C9745AA10}" type="pres">
      <dgm:prSet presAssocID="{F4183926-9E5D-4609-8567-4C3AF7F8458B}" presName="hierChild4" presStyleCnt="0"/>
      <dgm:spPr/>
    </dgm:pt>
    <dgm:pt modelId="{B3309C8A-09B7-4162-B24E-B6EDEFC4D5F3}" type="pres">
      <dgm:prSet presAssocID="{F4183926-9E5D-4609-8567-4C3AF7F8458B}" presName="hierChild5" presStyleCnt="0"/>
      <dgm:spPr/>
    </dgm:pt>
    <dgm:pt modelId="{0F0AF034-15FE-481B-BE83-D291FF310235}" type="pres">
      <dgm:prSet presAssocID="{A0FDDE7B-87E2-4EDE-8739-E1F1EEBC768B}" presName="Name37" presStyleLbl="parChTrans1D2" presStyleIdx="1" presStyleCnt="2"/>
      <dgm:spPr/>
      <dgm:t>
        <a:bodyPr/>
        <a:lstStyle/>
        <a:p>
          <a:endParaRPr lang="vi-VN"/>
        </a:p>
      </dgm:t>
    </dgm:pt>
    <dgm:pt modelId="{F8038F7E-C6FC-47D3-B2F9-FC9568BE288A}" type="pres">
      <dgm:prSet presAssocID="{233EB68B-EC13-4E76-A28C-373E2D13B9DB}" presName="hierRoot2" presStyleCnt="0">
        <dgm:presLayoutVars>
          <dgm:hierBranch val="init"/>
        </dgm:presLayoutVars>
      </dgm:prSet>
      <dgm:spPr/>
    </dgm:pt>
    <dgm:pt modelId="{5EE1400B-AF76-40A9-A5A4-01BAB0B07C5D}" type="pres">
      <dgm:prSet presAssocID="{233EB68B-EC13-4E76-A28C-373E2D13B9DB}" presName="rootComposite" presStyleCnt="0"/>
      <dgm:spPr/>
    </dgm:pt>
    <dgm:pt modelId="{1841AB2E-B9C8-4A13-8E64-4A982DD8B91B}" type="pres">
      <dgm:prSet presAssocID="{233EB68B-EC13-4E76-A28C-373E2D13B9DB}" presName="rootText" presStyleLbl="node2" presStyleIdx="1" presStyleCnt="2" custScaleX="117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B5D51-0093-4A31-B761-28A492C47084}" type="pres">
      <dgm:prSet presAssocID="{233EB68B-EC13-4E76-A28C-373E2D13B9DB}" presName="rootConnector" presStyleLbl="node2" presStyleIdx="1" presStyleCnt="2"/>
      <dgm:spPr/>
      <dgm:t>
        <a:bodyPr/>
        <a:lstStyle/>
        <a:p>
          <a:endParaRPr lang="vi-VN"/>
        </a:p>
      </dgm:t>
    </dgm:pt>
    <dgm:pt modelId="{6545EFBE-CC15-4C84-9B28-4CE0A641F9BA}" type="pres">
      <dgm:prSet presAssocID="{233EB68B-EC13-4E76-A28C-373E2D13B9DB}" presName="hierChild4" presStyleCnt="0"/>
      <dgm:spPr/>
    </dgm:pt>
    <dgm:pt modelId="{1F2B38FF-0EC7-4A1E-86AD-55742E049483}" type="pres">
      <dgm:prSet presAssocID="{233EB68B-EC13-4E76-A28C-373E2D13B9DB}" presName="hierChild5" presStyleCnt="0"/>
      <dgm:spPr/>
    </dgm:pt>
    <dgm:pt modelId="{014E72EF-C831-4135-B5F9-6BFC06C9F19D}" type="pres">
      <dgm:prSet presAssocID="{2B1B08D8-4D7E-42C5-817F-094730547D75}" presName="hierChild3" presStyleCnt="0"/>
      <dgm:spPr/>
    </dgm:pt>
  </dgm:ptLst>
  <dgm:cxnLst>
    <dgm:cxn modelId="{FCD53473-4898-405C-9C74-0C0D79DCC204}" srcId="{2EB9016B-13F6-4648-BDBC-1712AD9C9AAE}" destId="{2B1B08D8-4D7E-42C5-817F-094730547D75}" srcOrd="0" destOrd="0" parTransId="{2353B745-D2B8-4764-A2C0-C771507D4538}" sibTransId="{8A1384AC-99DA-429D-9342-F336F6292516}"/>
    <dgm:cxn modelId="{706DD3A0-3D6C-4AC4-83F6-185330165725}" type="presOf" srcId="{2B1B08D8-4D7E-42C5-817F-094730547D75}" destId="{555FFAED-6F60-4ADA-813A-41A1164C4E50}" srcOrd="0" destOrd="0" presId="urn:microsoft.com/office/officeart/2005/8/layout/orgChart1"/>
    <dgm:cxn modelId="{CEC7CE9C-97EB-4842-9AA2-083D313C44C8}" type="presOf" srcId="{233EB68B-EC13-4E76-A28C-373E2D13B9DB}" destId="{1841AB2E-B9C8-4A13-8E64-4A982DD8B91B}" srcOrd="0" destOrd="0" presId="urn:microsoft.com/office/officeart/2005/8/layout/orgChart1"/>
    <dgm:cxn modelId="{CDD9B3ED-29EC-4BE3-A86E-3B1599DE1067}" srcId="{2B1B08D8-4D7E-42C5-817F-094730547D75}" destId="{233EB68B-EC13-4E76-A28C-373E2D13B9DB}" srcOrd="1" destOrd="0" parTransId="{A0FDDE7B-87E2-4EDE-8739-E1F1EEBC768B}" sibTransId="{C137FFB3-EA21-497A-A943-7D17A1D95B83}"/>
    <dgm:cxn modelId="{89DA44F3-190C-4024-86B8-9A7A327D7765}" type="presOf" srcId="{A0FDDE7B-87E2-4EDE-8739-E1F1EEBC768B}" destId="{0F0AF034-15FE-481B-BE83-D291FF310235}" srcOrd="0" destOrd="0" presId="urn:microsoft.com/office/officeart/2005/8/layout/orgChart1"/>
    <dgm:cxn modelId="{AD4F9D1D-B9BB-44E6-BE99-0FDA628267DB}" type="presOf" srcId="{F4183926-9E5D-4609-8567-4C3AF7F8458B}" destId="{59677730-EE31-4561-A3D0-C5BF0541645C}" srcOrd="1" destOrd="0" presId="urn:microsoft.com/office/officeart/2005/8/layout/orgChart1"/>
    <dgm:cxn modelId="{0488BBBD-05D3-4D3C-A5D4-D27C2B018C2B}" type="presOf" srcId="{F4183926-9E5D-4609-8567-4C3AF7F8458B}" destId="{148C5275-4FED-4E11-BC70-2F8A0B4728D1}" srcOrd="0" destOrd="0" presId="urn:microsoft.com/office/officeart/2005/8/layout/orgChart1"/>
    <dgm:cxn modelId="{76BB2AB4-3012-47C1-87CA-CBD63994AFE6}" type="presOf" srcId="{233EB68B-EC13-4E76-A28C-373E2D13B9DB}" destId="{8B7B5D51-0093-4A31-B761-28A492C47084}" srcOrd="1" destOrd="0" presId="urn:microsoft.com/office/officeart/2005/8/layout/orgChart1"/>
    <dgm:cxn modelId="{D0ACC79C-3495-4900-B5C5-F29A3B2E158D}" srcId="{2B1B08D8-4D7E-42C5-817F-094730547D75}" destId="{F4183926-9E5D-4609-8567-4C3AF7F8458B}" srcOrd="0" destOrd="0" parTransId="{C6D86871-E6B2-4A1A-99E6-65EFD4EFE8FB}" sibTransId="{E9B417E2-5D8E-4869-8B5E-5F573B18A952}"/>
    <dgm:cxn modelId="{ADEEFC40-496A-4CD5-B629-C0105D8C4AD8}" type="presOf" srcId="{2B1B08D8-4D7E-42C5-817F-094730547D75}" destId="{2A995602-2859-4D2B-B4D3-FA1962EA6FF0}" srcOrd="1" destOrd="0" presId="urn:microsoft.com/office/officeart/2005/8/layout/orgChart1"/>
    <dgm:cxn modelId="{AB780877-7E29-45A4-BAE3-11CBAF6E3CE5}" type="presOf" srcId="{C6D86871-E6B2-4A1A-99E6-65EFD4EFE8FB}" destId="{EEFA42AE-5891-41AE-AC6C-F8932105B00B}" srcOrd="0" destOrd="0" presId="urn:microsoft.com/office/officeart/2005/8/layout/orgChart1"/>
    <dgm:cxn modelId="{93424FCB-F5BB-4466-A869-760C1C131997}" type="presOf" srcId="{2EB9016B-13F6-4648-BDBC-1712AD9C9AAE}" destId="{F2A3302B-67BE-4C3C-963F-3F4E7A3B3F88}" srcOrd="0" destOrd="0" presId="urn:microsoft.com/office/officeart/2005/8/layout/orgChart1"/>
    <dgm:cxn modelId="{06007D58-397A-48A9-8F3A-0E7695753484}" type="presParOf" srcId="{F2A3302B-67BE-4C3C-963F-3F4E7A3B3F88}" destId="{01354C42-B2CC-49FB-9AE3-59814DCCA561}" srcOrd="0" destOrd="0" presId="urn:microsoft.com/office/officeart/2005/8/layout/orgChart1"/>
    <dgm:cxn modelId="{93D53AA6-B082-49A8-8251-7DBD64EFF3FF}" type="presParOf" srcId="{01354C42-B2CC-49FB-9AE3-59814DCCA561}" destId="{807F3A29-E975-4F2E-943F-98FE8F88F421}" srcOrd="0" destOrd="0" presId="urn:microsoft.com/office/officeart/2005/8/layout/orgChart1"/>
    <dgm:cxn modelId="{D75FAE16-4E78-43AA-B38F-AFFA16FF7775}" type="presParOf" srcId="{807F3A29-E975-4F2E-943F-98FE8F88F421}" destId="{555FFAED-6F60-4ADA-813A-41A1164C4E50}" srcOrd="0" destOrd="0" presId="urn:microsoft.com/office/officeart/2005/8/layout/orgChart1"/>
    <dgm:cxn modelId="{E0C757A3-39E2-42BB-A24D-5E777CD1FA0B}" type="presParOf" srcId="{807F3A29-E975-4F2E-943F-98FE8F88F421}" destId="{2A995602-2859-4D2B-B4D3-FA1962EA6FF0}" srcOrd="1" destOrd="0" presId="urn:microsoft.com/office/officeart/2005/8/layout/orgChart1"/>
    <dgm:cxn modelId="{562FFEDB-D8DB-40E8-8447-47A371FFA41B}" type="presParOf" srcId="{01354C42-B2CC-49FB-9AE3-59814DCCA561}" destId="{6353E48B-4C74-4801-8B96-56AB093DC317}" srcOrd="1" destOrd="0" presId="urn:microsoft.com/office/officeart/2005/8/layout/orgChart1"/>
    <dgm:cxn modelId="{5C4D1B5E-10FF-4AD4-A19C-F7A067897AFA}" type="presParOf" srcId="{6353E48B-4C74-4801-8B96-56AB093DC317}" destId="{EEFA42AE-5891-41AE-AC6C-F8932105B00B}" srcOrd="0" destOrd="0" presId="urn:microsoft.com/office/officeart/2005/8/layout/orgChart1"/>
    <dgm:cxn modelId="{34180654-5E27-4016-A70B-53FF83F17D97}" type="presParOf" srcId="{6353E48B-4C74-4801-8B96-56AB093DC317}" destId="{57AC20D1-74D2-4312-BFED-2872C9E9778D}" srcOrd="1" destOrd="0" presId="urn:microsoft.com/office/officeart/2005/8/layout/orgChart1"/>
    <dgm:cxn modelId="{A843451E-BF87-44A0-9115-B224F3A08922}" type="presParOf" srcId="{57AC20D1-74D2-4312-BFED-2872C9E9778D}" destId="{5ADAC9C7-FFAD-427F-993B-419023E9F0FD}" srcOrd="0" destOrd="0" presId="urn:microsoft.com/office/officeart/2005/8/layout/orgChart1"/>
    <dgm:cxn modelId="{FBC1CEE4-66B1-45BA-B41C-82C0D3738EF3}" type="presParOf" srcId="{5ADAC9C7-FFAD-427F-993B-419023E9F0FD}" destId="{148C5275-4FED-4E11-BC70-2F8A0B4728D1}" srcOrd="0" destOrd="0" presId="urn:microsoft.com/office/officeart/2005/8/layout/orgChart1"/>
    <dgm:cxn modelId="{E8A9A414-A8A2-4064-8132-3BB621CE72ED}" type="presParOf" srcId="{5ADAC9C7-FFAD-427F-993B-419023E9F0FD}" destId="{59677730-EE31-4561-A3D0-C5BF0541645C}" srcOrd="1" destOrd="0" presId="urn:microsoft.com/office/officeart/2005/8/layout/orgChart1"/>
    <dgm:cxn modelId="{D3B20951-80DB-4EE9-AEB4-36E16AADDCBC}" type="presParOf" srcId="{57AC20D1-74D2-4312-BFED-2872C9E9778D}" destId="{1BA2AE31-038F-426F-940E-040C9745AA10}" srcOrd="1" destOrd="0" presId="urn:microsoft.com/office/officeart/2005/8/layout/orgChart1"/>
    <dgm:cxn modelId="{6BFF23D3-3E63-4A1C-B073-B87185856DAA}" type="presParOf" srcId="{57AC20D1-74D2-4312-BFED-2872C9E9778D}" destId="{B3309C8A-09B7-4162-B24E-B6EDEFC4D5F3}" srcOrd="2" destOrd="0" presId="urn:microsoft.com/office/officeart/2005/8/layout/orgChart1"/>
    <dgm:cxn modelId="{6AD42E9F-01F0-47C5-B02D-724BA6F31B9D}" type="presParOf" srcId="{6353E48B-4C74-4801-8B96-56AB093DC317}" destId="{0F0AF034-15FE-481B-BE83-D291FF310235}" srcOrd="2" destOrd="0" presId="urn:microsoft.com/office/officeart/2005/8/layout/orgChart1"/>
    <dgm:cxn modelId="{CE6B7D7F-0BDC-4B8E-910C-47C7425AC88B}" type="presParOf" srcId="{6353E48B-4C74-4801-8B96-56AB093DC317}" destId="{F8038F7E-C6FC-47D3-B2F9-FC9568BE288A}" srcOrd="3" destOrd="0" presId="urn:microsoft.com/office/officeart/2005/8/layout/orgChart1"/>
    <dgm:cxn modelId="{84CBB20F-DF93-4AEE-8023-F25A4B963B4B}" type="presParOf" srcId="{F8038F7E-C6FC-47D3-B2F9-FC9568BE288A}" destId="{5EE1400B-AF76-40A9-A5A4-01BAB0B07C5D}" srcOrd="0" destOrd="0" presId="urn:microsoft.com/office/officeart/2005/8/layout/orgChart1"/>
    <dgm:cxn modelId="{9AB2C517-7D2B-421D-82F1-391BFD015C99}" type="presParOf" srcId="{5EE1400B-AF76-40A9-A5A4-01BAB0B07C5D}" destId="{1841AB2E-B9C8-4A13-8E64-4A982DD8B91B}" srcOrd="0" destOrd="0" presId="urn:microsoft.com/office/officeart/2005/8/layout/orgChart1"/>
    <dgm:cxn modelId="{EA552916-EAEA-4BE6-9FC4-750692E5BEA1}" type="presParOf" srcId="{5EE1400B-AF76-40A9-A5A4-01BAB0B07C5D}" destId="{8B7B5D51-0093-4A31-B761-28A492C47084}" srcOrd="1" destOrd="0" presId="urn:microsoft.com/office/officeart/2005/8/layout/orgChart1"/>
    <dgm:cxn modelId="{CF4400FB-3B91-4423-83D2-CB769DB8E8D8}" type="presParOf" srcId="{F8038F7E-C6FC-47D3-B2F9-FC9568BE288A}" destId="{6545EFBE-CC15-4C84-9B28-4CE0A641F9BA}" srcOrd="1" destOrd="0" presId="urn:microsoft.com/office/officeart/2005/8/layout/orgChart1"/>
    <dgm:cxn modelId="{A6BE34DE-08E0-44F5-86AD-2512C379A8D0}" type="presParOf" srcId="{F8038F7E-C6FC-47D3-B2F9-FC9568BE288A}" destId="{1F2B38FF-0EC7-4A1E-86AD-55742E049483}" srcOrd="2" destOrd="0" presId="urn:microsoft.com/office/officeart/2005/8/layout/orgChart1"/>
    <dgm:cxn modelId="{3ADA5CC9-DF17-4BA7-A768-9C73235E8E9B}" type="presParOf" srcId="{01354C42-B2CC-49FB-9AE3-59814DCCA561}" destId="{014E72EF-C831-4135-B5F9-6BFC06C9F1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9016B-13F6-4648-BDBC-1712AD9C9A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B08D8-4D7E-42C5-817F-094730547D75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2353B745-D2B8-4764-A2C0-C771507D4538}" type="parTrans" cxnId="{FCD53473-4898-405C-9C74-0C0D79DCC204}">
      <dgm:prSet/>
      <dgm:spPr/>
      <dgm:t>
        <a:bodyPr/>
        <a:lstStyle/>
        <a:p>
          <a:endParaRPr lang="en-US"/>
        </a:p>
      </dgm:t>
    </dgm:pt>
    <dgm:pt modelId="{8A1384AC-99DA-429D-9342-F336F6292516}" type="sibTrans" cxnId="{FCD53473-4898-405C-9C74-0C0D79DCC204}">
      <dgm:prSet/>
      <dgm:spPr/>
      <dgm:t>
        <a:bodyPr/>
        <a:lstStyle/>
        <a:p>
          <a:endParaRPr lang="en-US"/>
        </a:p>
      </dgm:t>
    </dgm:pt>
    <dgm:pt modelId="{233EB68B-EC13-4E76-A28C-373E2D13B9DB}">
      <dgm:prSet phldrT="[Text]"/>
      <dgm:spPr/>
      <dgm:t>
        <a:bodyPr/>
        <a:lstStyle/>
        <a:p>
          <a:r>
            <a:rPr lang="en-US" dirty="0" smtClean="0"/>
            <a:t>Traditional Test process</a:t>
          </a:r>
          <a:endParaRPr lang="en-US" dirty="0"/>
        </a:p>
      </dgm:t>
    </dgm:pt>
    <dgm:pt modelId="{A0FDDE7B-87E2-4EDE-8739-E1F1EEBC768B}" type="parTrans" cxnId="{CDD9B3ED-29EC-4BE3-A86E-3B1599DE1067}">
      <dgm:prSet/>
      <dgm:spPr/>
      <dgm:t>
        <a:bodyPr/>
        <a:lstStyle/>
        <a:p>
          <a:endParaRPr lang="en-US"/>
        </a:p>
      </dgm:t>
    </dgm:pt>
    <dgm:pt modelId="{C137FFB3-EA21-497A-A943-7D17A1D95B83}" type="sibTrans" cxnId="{CDD9B3ED-29EC-4BE3-A86E-3B1599DE1067}">
      <dgm:prSet/>
      <dgm:spPr/>
      <dgm:t>
        <a:bodyPr/>
        <a:lstStyle/>
        <a:p>
          <a:endParaRPr lang="en-US"/>
        </a:p>
      </dgm:t>
    </dgm:pt>
    <dgm:pt modelId="{9F6F40B4-9A54-4231-BA9B-E99FCAC82F4F}">
      <dgm:prSet phldrT="[Text]"/>
      <dgm:spPr/>
      <dgm:t>
        <a:bodyPr/>
        <a:lstStyle/>
        <a:p>
          <a:r>
            <a:rPr lang="en-US" dirty="0" smtClean="0"/>
            <a:t>Test driven Development</a:t>
          </a:r>
          <a:endParaRPr lang="en-US" dirty="0"/>
        </a:p>
      </dgm:t>
    </dgm:pt>
    <dgm:pt modelId="{DCF79328-9BD1-41DF-B415-9A946A31734B}" type="parTrans" cxnId="{A020AA08-3AE1-4945-84E8-144561E742FB}">
      <dgm:prSet/>
      <dgm:spPr/>
      <dgm:t>
        <a:bodyPr/>
        <a:lstStyle/>
        <a:p>
          <a:endParaRPr lang="en-US"/>
        </a:p>
      </dgm:t>
    </dgm:pt>
    <dgm:pt modelId="{BE129344-CBA3-4FE8-8253-30BBC981D73F}" type="sibTrans" cxnId="{A020AA08-3AE1-4945-84E8-144561E742FB}">
      <dgm:prSet/>
      <dgm:spPr/>
      <dgm:t>
        <a:bodyPr/>
        <a:lstStyle/>
        <a:p>
          <a:endParaRPr lang="en-US"/>
        </a:p>
      </dgm:t>
    </dgm:pt>
    <dgm:pt modelId="{F2A3302B-67BE-4C3C-963F-3F4E7A3B3F88}" type="pres">
      <dgm:prSet presAssocID="{2EB9016B-13F6-4648-BDBC-1712AD9C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01354C42-B2CC-49FB-9AE3-59814DCCA561}" type="pres">
      <dgm:prSet presAssocID="{2B1B08D8-4D7E-42C5-817F-094730547D75}" presName="hierRoot1" presStyleCnt="0">
        <dgm:presLayoutVars>
          <dgm:hierBranch val="init"/>
        </dgm:presLayoutVars>
      </dgm:prSet>
      <dgm:spPr/>
    </dgm:pt>
    <dgm:pt modelId="{807F3A29-E975-4F2E-943F-98FE8F88F421}" type="pres">
      <dgm:prSet presAssocID="{2B1B08D8-4D7E-42C5-817F-094730547D75}" presName="rootComposite1" presStyleCnt="0"/>
      <dgm:spPr/>
    </dgm:pt>
    <dgm:pt modelId="{555FFAED-6F60-4ADA-813A-41A1164C4E50}" type="pres">
      <dgm:prSet presAssocID="{2B1B08D8-4D7E-42C5-817F-094730547D75}" presName="rootText1" presStyleLbl="node0" presStyleIdx="0" presStyleCnt="1" custScaleX="188279" custScaleY="100831" custLinFactY="-453" custLinFactNeighborX="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995602-2859-4D2B-B4D3-FA1962EA6FF0}" type="pres">
      <dgm:prSet presAssocID="{2B1B08D8-4D7E-42C5-817F-094730547D75}" presName="rootConnector1" presStyleLbl="node1" presStyleIdx="0" presStyleCnt="0"/>
      <dgm:spPr/>
      <dgm:t>
        <a:bodyPr/>
        <a:lstStyle/>
        <a:p>
          <a:endParaRPr lang="vi-VN"/>
        </a:p>
      </dgm:t>
    </dgm:pt>
    <dgm:pt modelId="{6353E48B-4C74-4801-8B96-56AB093DC317}" type="pres">
      <dgm:prSet presAssocID="{2B1B08D8-4D7E-42C5-817F-094730547D75}" presName="hierChild2" presStyleCnt="0"/>
      <dgm:spPr/>
    </dgm:pt>
    <dgm:pt modelId="{0F0AF034-15FE-481B-BE83-D291FF310235}" type="pres">
      <dgm:prSet presAssocID="{A0FDDE7B-87E2-4EDE-8739-E1F1EEBC768B}" presName="Name37" presStyleLbl="parChTrans1D2" presStyleIdx="0" presStyleCnt="2"/>
      <dgm:spPr/>
      <dgm:t>
        <a:bodyPr/>
        <a:lstStyle/>
        <a:p>
          <a:endParaRPr lang="vi-VN"/>
        </a:p>
      </dgm:t>
    </dgm:pt>
    <dgm:pt modelId="{F8038F7E-C6FC-47D3-B2F9-FC9568BE288A}" type="pres">
      <dgm:prSet presAssocID="{233EB68B-EC13-4E76-A28C-373E2D13B9DB}" presName="hierRoot2" presStyleCnt="0">
        <dgm:presLayoutVars>
          <dgm:hierBranch val="init"/>
        </dgm:presLayoutVars>
      </dgm:prSet>
      <dgm:spPr/>
    </dgm:pt>
    <dgm:pt modelId="{5EE1400B-AF76-40A9-A5A4-01BAB0B07C5D}" type="pres">
      <dgm:prSet presAssocID="{233EB68B-EC13-4E76-A28C-373E2D13B9DB}" presName="rootComposite" presStyleCnt="0"/>
      <dgm:spPr/>
    </dgm:pt>
    <dgm:pt modelId="{1841AB2E-B9C8-4A13-8E64-4A982DD8B91B}" type="pres">
      <dgm:prSet presAssocID="{233EB68B-EC13-4E76-A28C-373E2D13B9DB}" presName="rootText" presStyleLbl="node2" presStyleIdx="0" presStyleCnt="2" custScaleX="117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B5D51-0093-4A31-B761-28A492C47084}" type="pres">
      <dgm:prSet presAssocID="{233EB68B-EC13-4E76-A28C-373E2D13B9DB}" presName="rootConnector" presStyleLbl="node2" presStyleIdx="0" presStyleCnt="2"/>
      <dgm:spPr/>
      <dgm:t>
        <a:bodyPr/>
        <a:lstStyle/>
        <a:p>
          <a:endParaRPr lang="vi-VN"/>
        </a:p>
      </dgm:t>
    </dgm:pt>
    <dgm:pt modelId="{6545EFBE-CC15-4C84-9B28-4CE0A641F9BA}" type="pres">
      <dgm:prSet presAssocID="{233EB68B-EC13-4E76-A28C-373E2D13B9DB}" presName="hierChild4" presStyleCnt="0"/>
      <dgm:spPr/>
    </dgm:pt>
    <dgm:pt modelId="{1F2B38FF-0EC7-4A1E-86AD-55742E049483}" type="pres">
      <dgm:prSet presAssocID="{233EB68B-EC13-4E76-A28C-373E2D13B9DB}" presName="hierChild5" presStyleCnt="0"/>
      <dgm:spPr/>
    </dgm:pt>
    <dgm:pt modelId="{BFA3A9AD-1E5C-4F21-8A5E-CA04D4960518}" type="pres">
      <dgm:prSet presAssocID="{DCF79328-9BD1-41DF-B415-9A946A31734B}" presName="Name37" presStyleLbl="parChTrans1D2" presStyleIdx="1" presStyleCnt="2"/>
      <dgm:spPr/>
      <dgm:t>
        <a:bodyPr/>
        <a:lstStyle/>
        <a:p>
          <a:endParaRPr lang="vi-VN"/>
        </a:p>
      </dgm:t>
    </dgm:pt>
    <dgm:pt modelId="{AB855E6A-ABFF-4FA6-A35C-1F432DFFB0F6}" type="pres">
      <dgm:prSet presAssocID="{9F6F40B4-9A54-4231-BA9B-E99FCAC82F4F}" presName="hierRoot2" presStyleCnt="0">
        <dgm:presLayoutVars>
          <dgm:hierBranch val="init"/>
        </dgm:presLayoutVars>
      </dgm:prSet>
      <dgm:spPr/>
    </dgm:pt>
    <dgm:pt modelId="{6D2E0379-5BF3-4EBD-81B7-97094EEA7EB7}" type="pres">
      <dgm:prSet presAssocID="{9F6F40B4-9A54-4231-BA9B-E99FCAC82F4F}" presName="rootComposite" presStyleCnt="0"/>
      <dgm:spPr/>
    </dgm:pt>
    <dgm:pt modelId="{E866FD54-56F6-45BB-9869-3D9FF9137F85}" type="pres">
      <dgm:prSet presAssocID="{9F6F40B4-9A54-4231-BA9B-E99FCAC82F4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19F14A-0833-4CE9-993F-F2D7E2E7B6BD}" type="pres">
      <dgm:prSet presAssocID="{9F6F40B4-9A54-4231-BA9B-E99FCAC82F4F}" presName="rootConnector" presStyleLbl="node2" presStyleIdx="1" presStyleCnt="2"/>
      <dgm:spPr/>
      <dgm:t>
        <a:bodyPr/>
        <a:lstStyle/>
        <a:p>
          <a:endParaRPr lang="vi-VN"/>
        </a:p>
      </dgm:t>
    </dgm:pt>
    <dgm:pt modelId="{B26E9EB4-A07E-43DC-B3D1-4058BFD8ED5B}" type="pres">
      <dgm:prSet presAssocID="{9F6F40B4-9A54-4231-BA9B-E99FCAC82F4F}" presName="hierChild4" presStyleCnt="0"/>
      <dgm:spPr/>
    </dgm:pt>
    <dgm:pt modelId="{FCB64311-BA87-4D05-B052-6F9768DC0043}" type="pres">
      <dgm:prSet presAssocID="{9F6F40B4-9A54-4231-BA9B-E99FCAC82F4F}" presName="hierChild5" presStyleCnt="0"/>
      <dgm:spPr/>
    </dgm:pt>
    <dgm:pt modelId="{014E72EF-C831-4135-B5F9-6BFC06C9F19D}" type="pres">
      <dgm:prSet presAssocID="{2B1B08D8-4D7E-42C5-817F-094730547D75}" presName="hierChild3" presStyleCnt="0"/>
      <dgm:spPr/>
    </dgm:pt>
  </dgm:ptLst>
  <dgm:cxnLst>
    <dgm:cxn modelId="{5D1AC0FA-4BC1-4333-AFB5-D34166AB2218}" type="presOf" srcId="{DCF79328-9BD1-41DF-B415-9A946A31734B}" destId="{BFA3A9AD-1E5C-4F21-8A5E-CA04D4960518}" srcOrd="0" destOrd="0" presId="urn:microsoft.com/office/officeart/2005/8/layout/orgChart1"/>
    <dgm:cxn modelId="{188A3ABA-94CA-4F4D-906F-9850C8C15372}" type="presOf" srcId="{233EB68B-EC13-4E76-A28C-373E2D13B9DB}" destId="{8B7B5D51-0093-4A31-B761-28A492C47084}" srcOrd="1" destOrd="0" presId="urn:microsoft.com/office/officeart/2005/8/layout/orgChart1"/>
    <dgm:cxn modelId="{143E6422-C5F6-4F98-9BC4-215C12F3C0F7}" type="presOf" srcId="{2B1B08D8-4D7E-42C5-817F-094730547D75}" destId="{555FFAED-6F60-4ADA-813A-41A1164C4E50}" srcOrd="0" destOrd="0" presId="urn:microsoft.com/office/officeart/2005/8/layout/orgChart1"/>
    <dgm:cxn modelId="{FCD53473-4898-405C-9C74-0C0D79DCC204}" srcId="{2EB9016B-13F6-4648-BDBC-1712AD9C9AAE}" destId="{2B1B08D8-4D7E-42C5-817F-094730547D75}" srcOrd="0" destOrd="0" parTransId="{2353B745-D2B8-4764-A2C0-C771507D4538}" sibTransId="{8A1384AC-99DA-429D-9342-F336F6292516}"/>
    <dgm:cxn modelId="{928EC48E-1F44-406A-A920-DEB3BF74B825}" type="presOf" srcId="{2EB9016B-13F6-4648-BDBC-1712AD9C9AAE}" destId="{F2A3302B-67BE-4C3C-963F-3F4E7A3B3F88}" srcOrd="0" destOrd="0" presId="urn:microsoft.com/office/officeart/2005/8/layout/orgChart1"/>
    <dgm:cxn modelId="{CDD9B3ED-29EC-4BE3-A86E-3B1599DE1067}" srcId="{2B1B08D8-4D7E-42C5-817F-094730547D75}" destId="{233EB68B-EC13-4E76-A28C-373E2D13B9DB}" srcOrd="0" destOrd="0" parTransId="{A0FDDE7B-87E2-4EDE-8739-E1F1EEBC768B}" sibTransId="{C137FFB3-EA21-497A-A943-7D17A1D95B83}"/>
    <dgm:cxn modelId="{99378884-35AE-44D5-BA70-2F1591E10160}" type="presOf" srcId="{2B1B08D8-4D7E-42C5-817F-094730547D75}" destId="{2A995602-2859-4D2B-B4D3-FA1962EA6FF0}" srcOrd="1" destOrd="0" presId="urn:microsoft.com/office/officeart/2005/8/layout/orgChart1"/>
    <dgm:cxn modelId="{A020AA08-3AE1-4945-84E8-144561E742FB}" srcId="{2B1B08D8-4D7E-42C5-817F-094730547D75}" destId="{9F6F40B4-9A54-4231-BA9B-E99FCAC82F4F}" srcOrd="1" destOrd="0" parTransId="{DCF79328-9BD1-41DF-B415-9A946A31734B}" sibTransId="{BE129344-CBA3-4FE8-8253-30BBC981D73F}"/>
    <dgm:cxn modelId="{F1D60575-B853-448F-BFDF-AB71BF5DA0A6}" type="presOf" srcId="{A0FDDE7B-87E2-4EDE-8739-E1F1EEBC768B}" destId="{0F0AF034-15FE-481B-BE83-D291FF310235}" srcOrd="0" destOrd="0" presId="urn:microsoft.com/office/officeart/2005/8/layout/orgChart1"/>
    <dgm:cxn modelId="{36274B16-8E07-4FF9-8F41-F0B2B054EE54}" type="presOf" srcId="{233EB68B-EC13-4E76-A28C-373E2D13B9DB}" destId="{1841AB2E-B9C8-4A13-8E64-4A982DD8B91B}" srcOrd="0" destOrd="0" presId="urn:microsoft.com/office/officeart/2005/8/layout/orgChart1"/>
    <dgm:cxn modelId="{AB6ED78E-968E-4C43-8B22-5814AE704870}" type="presOf" srcId="{9F6F40B4-9A54-4231-BA9B-E99FCAC82F4F}" destId="{E866FD54-56F6-45BB-9869-3D9FF9137F85}" srcOrd="0" destOrd="0" presId="urn:microsoft.com/office/officeart/2005/8/layout/orgChart1"/>
    <dgm:cxn modelId="{D0A699B6-509F-421E-8FBA-B957D9508295}" type="presOf" srcId="{9F6F40B4-9A54-4231-BA9B-E99FCAC82F4F}" destId="{3619F14A-0833-4CE9-993F-F2D7E2E7B6BD}" srcOrd="1" destOrd="0" presId="urn:microsoft.com/office/officeart/2005/8/layout/orgChart1"/>
    <dgm:cxn modelId="{DC3E55F9-D7E9-4D0B-9910-EBB43D0BFE56}" type="presParOf" srcId="{F2A3302B-67BE-4C3C-963F-3F4E7A3B3F88}" destId="{01354C42-B2CC-49FB-9AE3-59814DCCA561}" srcOrd="0" destOrd="0" presId="urn:microsoft.com/office/officeart/2005/8/layout/orgChart1"/>
    <dgm:cxn modelId="{A2DC703B-BB16-4B5F-8B3B-DCE980DE1472}" type="presParOf" srcId="{01354C42-B2CC-49FB-9AE3-59814DCCA561}" destId="{807F3A29-E975-4F2E-943F-98FE8F88F421}" srcOrd="0" destOrd="0" presId="urn:microsoft.com/office/officeart/2005/8/layout/orgChart1"/>
    <dgm:cxn modelId="{D8E7D9CC-7695-4C79-AE9B-8878CA254568}" type="presParOf" srcId="{807F3A29-E975-4F2E-943F-98FE8F88F421}" destId="{555FFAED-6F60-4ADA-813A-41A1164C4E50}" srcOrd="0" destOrd="0" presId="urn:microsoft.com/office/officeart/2005/8/layout/orgChart1"/>
    <dgm:cxn modelId="{83C720ED-5D78-4F83-B13A-3A32412EADA1}" type="presParOf" srcId="{807F3A29-E975-4F2E-943F-98FE8F88F421}" destId="{2A995602-2859-4D2B-B4D3-FA1962EA6FF0}" srcOrd="1" destOrd="0" presId="urn:microsoft.com/office/officeart/2005/8/layout/orgChart1"/>
    <dgm:cxn modelId="{ADDB2AD4-2C25-4C90-B5B0-EBC7A2AED5A0}" type="presParOf" srcId="{01354C42-B2CC-49FB-9AE3-59814DCCA561}" destId="{6353E48B-4C74-4801-8B96-56AB093DC317}" srcOrd="1" destOrd="0" presId="urn:microsoft.com/office/officeart/2005/8/layout/orgChart1"/>
    <dgm:cxn modelId="{F53501E8-98EE-4AB2-A03C-B151F5BEAF1B}" type="presParOf" srcId="{6353E48B-4C74-4801-8B96-56AB093DC317}" destId="{0F0AF034-15FE-481B-BE83-D291FF310235}" srcOrd="0" destOrd="0" presId="urn:microsoft.com/office/officeart/2005/8/layout/orgChart1"/>
    <dgm:cxn modelId="{C4A0114D-76DC-4DDF-AD3C-77B0AD190DAF}" type="presParOf" srcId="{6353E48B-4C74-4801-8B96-56AB093DC317}" destId="{F8038F7E-C6FC-47D3-B2F9-FC9568BE288A}" srcOrd="1" destOrd="0" presId="urn:microsoft.com/office/officeart/2005/8/layout/orgChart1"/>
    <dgm:cxn modelId="{FEE91AB8-3973-4015-9B47-D5ABD5C35D61}" type="presParOf" srcId="{F8038F7E-C6FC-47D3-B2F9-FC9568BE288A}" destId="{5EE1400B-AF76-40A9-A5A4-01BAB0B07C5D}" srcOrd="0" destOrd="0" presId="urn:microsoft.com/office/officeart/2005/8/layout/orgChart1"/>
    <dgm:cxn modelId="{EAD06082-3FD0-4120-B505-AF55C9FFAE69}" type="presParOf" srcId="{5EE1400B-AF76-40A9-A5A4-01BAB0B07C5D}" destId="{1841AB2E-B9C8-4A13-8E64-4A982DD8B91B}" srcOrd="0" destOrd="0" presId="urn:microsoft.com/office/officeart/2005/8/layout/orgChart1"/>
    <dgm:cxn modelId="{27E6BA59-CB4D-470B-B697-85215E9F759E}" type="presParOf" srcId="{5EE1400B-AF76-40A9-A5A4-01BAB0B07C5D}" destId="{8B7B5D51-0093-4A31-B761-28A492C47084}" srcOrd="1" destOrd="0" presId="urn:microsoft.com/office/officeart/2005/8/layout/orgChart1"/>
    <dgm:cxn modelId="{58D6E5F5-468B-4970-BD8F-7CDF5207A65C}" type="presParOf" srcId="{F8038F7E-C6FC-47D3-B2F9-FC9568BE288A}" destId="{6545EFBE-CC15-4C84-9B28-4CE0A641F9BA}" srcOrd="1" destOrd="0" presId="urn:microsoft.com/office/officeart/2005/8/layout/orgChart1"/>
    <dgm:cxn modelId="{66485A08-4FA8-442D-8B09-188465B7D17C}" type="presParOf" srcId="{F8038F7E-C6FC-47D3-B2F9-FC9568BE288A}" destId="{1F2B38FF-0EC7-4A1E-86AD-55742E049483}" srcOrd="2" destOrd="0" presId="urn:microsoft.com/office/officeart/2005/8/layout/orgChart1"/>
    <dgm:cxn modelId="{FF41F608-89D0-4EB3-99C5-603DCC5C5A69}" type="presParOf" srcId="{6353E48B-4C74-4801-8B96-56AB093DC317}" destId="{BFA3A9AD-1E5C-4F21-8A5E-CA04D4960518}" srcOrd="2" destOrd="0" presId="urn:microsoft.com/office/officeart/2005/8/layout/orgChart1"/>
    <dgm:cxn modelId="{ABA40664-8B19-4FDE-9118-414C62F3AAF5}" type="presParOf" srcId="{6353E48B-4C74-4801-8B96-56AB093DC317}" destId="{AB855E6A-ABFF-4FA6-A35C-1F432DFFB0F6}" srcOrd="3" destOrd="0" presId="urn:microsoft.com/office/officeart/2005/8/layout/orgChart1"/>
    <dgm:cxn modelId="{BDFF2B42-AA1C-4508-B662-5EFD1B419352}" type="presParOf" srcId="{AB855E6A-ABFF-4FA6-A35C-1F432DFFB0F6}" destId="{6D2E0379-5BF3-4EBD-81B7-97094EEA7EB7}" srcOrd="0" destOrd="0" presId="urn:microsoft.com/office/officeart/2005/8/layout/orgChart1"/>
    <dgm:cxn modelId="{3AE1BA8F-0F5E-46AD-93F8-1FC0F5D632E5}" type="presParOf" srcId="{6D2E0379-5BF3-4EBD-81B7-97094EEA7EB7}" destId="{E866FD54-56F6-45BB-9869-3D9FF9137F85}" srcOrd="0" destOrd="0" presId="urn:microsoft.com/office/officeart/2005/8/layout/orgChart1"/>
    <dgm:cxn modelId="{6F31A1E3-142F-47CD-8144-D609DFD3407D}" type="presParOf" srcId="{6D2E0379-5BF3-4EBD-81B7-97094EEA7EB7}" destId="{3619F14A-0833-4CE9-993F-F2D7E2E7B6BD}" srcOrd="1" destOrd="0" presId="urn:microsoft.com/office/officeart/2005/8/layout/orgChart1"/>
    <dgm:cxn modelId="{98BD08F0-FC08-44E1-8F6D-E29B25262BD5}" type="presParOf" srcId="{AB855E6A-ABFF-4FA6-A35C-1F432DFFB0F6}" destId="{B26E9EB4-A07E-43DC-B3D1-4058BFD8ED5B}" srcOrd="1" destOrd="0" presId="urn:microsoft.com/office/officeart/2005/8/layout/orgChart1"/>
    <dgm:cxn modelId="{3F247288-77AC-46FB-90E5-22056427E05B}" type="presParOf" srcId="{AB855E6A-ABFF-4FA6-A35C-1F432DFFB0F6}" destId="{FCB64311-BA87-4D05-B052-6F9768DC0043}" srcOrd="2" destOrd="0" presId="urn:microsoft.com/office/officeart/2005/8/layout/orgChart1"/>
    <dgm:cxn modelId="{D39EB861-5F96-40C3-83C2-F941E901E2EA}" type="presParOf" srcId="{01354C42-B2CC-49FB-9AE3-59814DCCA561}" destId="{014E72EF-C831-4135-B5F9-6BFC06C9F1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AF034-15FE-481B-BE83-D291FF310235}">
      <dsp:nvSpPr>
        <dsp:cNvPr id="0" name=""/>
        <dsp:cNvSpPr/>
      </dsp:nvSpPr>
      <dsp:spPr>
        <a:xfrm>
          <a:off x="1295400" y="543176"/>
          <a:ext cx="657243" cy="713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823"/>
              </a:lnTo>
              <a:lnTo>
                <a:pt x="657243" y="599823"/>
              </a:lnTo>
              <a:lnTo>
                <a:pt x="657243" y="713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A42AE-5891-41AE-AC6C-F8932105B00B}">
      <dsp:nvSpPr>
        <dsp:cNvPr id="0" name=""/>
        <dsp:cNvSpPr/>
      </dsp:nvSpPr>
      <dsp:spPr>
        <a:xfrm>
          <a:off x="544334" y="543176"/>
          <a:ext cx="751065" cy="713890"/>
        </a:xfrm>
        <a:custGeom>
          <a:avLst/>
          <a:gdLst/>
          <a:ahLst/>
          <a:cxnLst/>
          <a:rect l="0" t="0" r="0" b="0"/>
          <a:pathLst>
            <a:path>
              <a:moveTo>
                <a:pt x="751065" y="0"/>
              </a:moveTo>
              <a:lnTo>
                <a:pt x="751065" y="599823"/>
              </a:lnTo>
              <a:lnTo>
                <a:pt x="0" y="599823"/>
              </a:lnTo>
              <a:lnTo>
                <a:pt x="0" y="713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FFAED-6F60-4ADA-813A-41A1164C4E50}">
      <dsp:nvSpPr>
        <dsp:cNvPr id="0" name=""/>
        <dsp:cNvSpPr/>
      </dsp:nvSpPr>
      <dsp:spPr>
        <a:xfrm>
          <a:off x="152068" y="0"/>
          <a:ext cx="2286662" cy="543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</a:t>
          </a:r>
          <a:endParaRPr lang="en-US" sz="1800" kern="1200" dirty="0"/>
        </a:p>
      </dsp:txBody>
      <dsp:txXfrm>
        <a:off x="152068" y="0"/>
        <a:ext cx="2286662" cy="543176"/>
      </dsp:txXfrm>
    </dsp:sp>
    <dsp:sp modelId="{148C5275-4FED-4E11-BC70-2F8A0B4728D1}">
      <dsp:nvSpPr>
        <dsp:cNvPr id="0" name=""/>
        <dsp:cNvSpPr/>
      </dsp:nvSpPr>
      <dsp:spPr>
        <a:xfrm>
          <a:off x="1157" y="1257066"/>
          <a:ext cx="1086352" cy="543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Manual test</a:t>
          </a:r>
          <a:endParaRPr lang="en-US" sz="1800" kern="1200" dirty="0"/>
        </a:p>
      </dsp:txBody>
      <dsp:txXfrm>
        <a:off x="1157" y="1257066"/>
        <a:ext cx="1086352" cy="543176"/>
      </dsp:txXfrm>
    </dsp:sp>
    <dsp:sp modelId="{1841AB2E-B9C8-4A13-8E64-4A982DD8B91B}">
      <dsp:nvSpPr>
        <dsp:cNvPr id="0" name=""/>
        <dsp:cNvSpPr/>
      </dsp:nvSpPr>
      <dsp:spPr>
        <a:xfrm>
          <a:off x="1315644" y="1257066"/>
          <a:ext cx="1273997" cy="543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Automatic test</a:t>
          </a:r>
          <a:endParaRPr lang="en-US" sz="1800" kern="1200" dirty="0"/>
        </a:p>
      </dsp:txBody>
      <dsp:txXfrm>
        <a:off x="1315644" y="1257066"/>
        <a:ext cx="1273997" cy="543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3A9AD-1E5C-4F21-8A5E-CA04D4960518}">
      <dsp:nvSpPr>
        <dsp:cNvPr id="0" name=""/>
        <dsp:cNvSpPr/>
      </dsp:nvSpPr>
      <dsp:spPr>
        <a:xfrm>
          <a:off x="1447800" y="612124"/>
          <a:ext cx="839426" cy="584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198"/>
              </a:lnTo>
              <a:lnTo>
                <a:pt x="839426" y="457198"/>
              </a:lnTo>
              <a:lnTo>
                <a:pt x="839426" y="5846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AF034-15FE-481B-BE83-D291FF310235}">
      <dsp:nvSpPr>
        <dsp:cNvPr id="0" name=""/>
        <dsp:cNvSpPr/>
      </dsp:nvSpPr>
      <dsp:spPr>
        <a:xfrm>
          <a:off x="713234" y="612124"/>
          <a:ext cx="734565" cy="584684"/>
        </a:xfrm>
        <a:custGeom>
          <a:avLst/>
          <a:gdLst/>
          <a:ahLst/>
          <a:cxnLst/>
          <a:rect l="0" t="0" r="0" b="0"/>
          <a:pathLst>
            <a:path>
              <a:moveTo>
                <a:pt x="734565" y="0"/>
              </a:moveTo>
              <a:lnTo>
                <a:pt x="734565" y="457198"/>
              </a:lnTo>
              <a:lnTo>
                <a:pt x="0" y="457198"/>
              </a:lnTo>
              <a:lnTo>
                <a:pt x="0" y="5846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FFAED-6F60-4ADA-813A-41A1164C4E50}">
      <dsp:nvSpPr>
        <dsp:cNvPr id="0" name=""/>
        <dsp:cNvSpPr/>
      </dsp:nvSpPr>
      <dsp:spPr>
        <a:xfrm>
          <a:off x="304797" y="0"/>
          <a:ext cx="2286005" cy="612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Process</a:t>
          </a:r>
          <a:endParaRPr lang="en-US" sz="1600" kern="1200" dirty="0"/>
        </a:p>
      </dsp:txBody>
      <dsp:txXfrm>
        <a:off x="304797" y="0"/>
        <a:ext cx="2286005" cy="612124"/>
      </dsp:txXfrm>
    </dsp:sp>
    <dsp:sp modelId="{1841AB2E-B9C8-4A13-8E64-4A982DD8B91B}">
      <dsp:nvSpPr>
        <dsp:cNvPr id="0" name=""/>
        <dsp:cNvSpPr/>
      </dsp:nvSpPr>
      <dsp:spPr>
        <a:xfrm>
          <a:off x="1294" y="1196809"/>
          <a:ext cx="1423880" cy="60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Traditional Test process</a:t>
          </a:r>
          <a:endParaRPr lang="en-US" sz="1600" kern="1200" dirty="0"/>
        </a:p>
      </dsp:txBody>
      <dsp:txXfrm>
        <a:off x="1294" y="1196809"/>
        <a:ext cx="1423880" cy="607079"/>
      </dsp:txXfrm>
    </dsp:sp>
    <dsp:sp modelId="{E866FD54-56F6-45BB-9869-3D9FF9137F85}">
      <dsp:nvSpPr>
        <dsp:cNvPr id="0" name=""/>
        <dsp:cNvSpPr/>
      </dsp:nvSpPr>
      <dsp:spPr>
        <a:xfrm>
          <a:off x="1680147" y="1196809"/>
          <a:ext cx="1214158" cy="60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driven Development</a:t>
          </a:r>
          <a:endParaRPr lang="en-US" sz="1600" kern="1200" dirty="0"/>
        </a:p>
      </dsp:txBody>
      <dsp:txXfrm>
        <a:off x="1680147" y="1196809"/>
        <a:ext cx="1214158" cy="607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E45E-3F17-4D5A-9F67-E5C235842036}" type="datetimeFigureOut">
              <a:rPr lang="en-US" smtClean="0"/>
              <a:pPr/>
              <a:t>02-Mar-15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2B043-AECC-4167-BF14-261D39B1F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6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testing view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:</a:t>
            </a:r>
          </a:p>
          <a:p>
            <a:pPr>
              <a:buFontTx/>
              <a:buChar char="-"/>
            </a:pPr>
            <a:r>
              <a:rPr lang="en-US" baseline="0" dirty="0" smtClean="0"/>
              <a:t>Theo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dọc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Theo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Theo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9424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07880-63E7-4250-971B-78A9B3BFF0E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76038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E1F70-B795-4078-BDC3-6FC178A7C97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17369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0BC93-98A8-4786-B645-3FDB7BE3930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68200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3ED26-FB0D-4BD6-95BA-154F294D4FB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810534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47401-4BA2-4E40-8FFB-8D29C9CD4C0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961637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3E475-C972-4685-829A-40AB96DE76C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896938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F9291-9D86-464C-AA05-80057EB9CE5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629046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5C8FF5-54A9-4964-94D6-6995A561CE2D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226961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D21505-B0A9-4E83-B833-70B73CC06DF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4272263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5E10E-69C6-488C-94D3-BA096F04F55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84481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write a simple method to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8381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FA366-5E35-4996-B970-4709225CAA2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198033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44FDB-A48E-4DA7-9DA4-15B8880F8FE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7601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A4C8D-2F5D-4236-8C65-BA56C5D45C9F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>
                <a:latin typeface="Arial" pitchFamily="34" charset="0"/>
              </a:rPr>
              <a:t>Giang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vien</a:t>
            </a:r>
            <a:r>
              <a:rPr lang="en-US" baseline="0" dirty="0" smtClean="0">
                <a:latin typeface="Arial" pitchFamily="34" charset="0"/>
              </a:rPr>
              <a:t> demo traditional </a:t>
            </a:r>
            <a:r>
              <a:rPr lang="en-US" baseline="0" dirty="0" err="1" smtClean="0">
                <a:latin typeface="Arial" pitchFamily="34" charset="0"/>
              </a:rPr>
              <a:t>tesst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write a simple method to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597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write a simple method to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1300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079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436B4-BC2B-49F2-BE50-21599998CDDA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8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1D31BF-2573-48DA-BD75-FD62FA619E08}" type="datetime1">
              <a:rPr lang="ja-JP" altLang="en-US" smtClean="0"/>
              <a:pPr/>
              <a:t>2015/3/2</a:t>
            </a:fld>
            <a:endParaRPr lang="en-US" altLang="ja-JP" smtClean="0"/>
          </a:p>
        </p:txBody>
      </p:sp>
      <p:sp>
        <p:nvSpPr>
          <p:cNvPr id="4710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1C76C-8A19-44BC-A6D7-E190B35CCCD8}" type="slidenum">
              <a:rPr lang="ja-JP" altLang="en-US" smtClean="0"/>
              <a:pPr/>
              <a:t>17</a:t>
            </a:fld>
            <a:endParaRPr lang="en-US" altLang="ja-JP" smtClean="0"/>
          </a:p>
        </p:txBody>
      </p:sp>
      <p:sp>
        <p:nvSpPr>
          <p:cNvPr id="4710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US" altLang="ja-JP" sz="200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13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436B4-BC2B-49F2-BE50-21599998CDDA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>
                <a:latin typeface="Arial" pitchFamily="34" charset="0"/>
              </a:rPr>
              <a:t>Giảng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viên</a:t>
            </a:r>
            <a:r>
              <a:rPr lang="en-US" baseline="0" dirty="0" smtClean="0">
                <a:latin typeface="Arial" pitchFamily="34" charset="0"/>
              </a:rPr>
              <a:t> demo </a:t>
            </a:r>
            <a:r>
              <a:rPr lang="en-US" baseline="0" dirty="0" err="1" smtClean="0">
                <a:latin typeface="Arial" pitchFamily="34" charset="0"/>
              </a:rPr>
              <a:t>cách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viết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sử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dụng</a:t>
            </a:r>
            <a:r>
              <a:rPr lang="en-US" baseline="0" dirty="0" smtClean="0">
                <a:latin typeface="Arial" pitchFamily="34" charset="0"/>
              </a:rPr>
              <a:t> manual code, </a:t>
            </a:r>
            <a:r>
              <a:rPr lang="en-US" baseline="0" dirty="0" err="1" smtClean="0">
                <a:latin typeface="Arial" pitchFamily="34" charset="0"/>
              </a:rPr>
              <a:t>sử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dụng</a:t>
            </a:r>
            <a:r>
              <a:rPr lang="en-US" baseline="0" dirty="0" smtClean="0">
                <a:latin typeface="Arial" pitchFamily="34" charset="0"/>
              </a:rPr>
              <a:t> code </a:t>
            </a:r>
            <a:r>
              <a:rPr lang="en-US" baseline="0" dirty="0" err="1" smtClean="0">
                <a:latin typeface="Arial" pitchFamily="34" charset="0"/>
              </a:rPr>
              <a:t>có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sẵn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trong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thư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mục</a:t>
            </a:r>
            <a:r>
              <a:rPr lang="en-US" baseline="0" dirty="0" smtClean="0">
                <a:latin typeface="Arial" pitchFamily="34" charset="0"/>
              </a:rPr>
              <a:t> “</a:t>
            </a:r>
            <a:r>
              <a:rPr lang="en-US" baseline="0" dirty="0" err="1" smtClean="0">
                <a:latin typeface="Arial" pitchFamily="34" charset="0"/>
              </a:rPr>
              <a:t>UnitTest.Demo</a:t>
            </a:r>
            <a:r>
              <a:rPr lang="en-US" baseline="0" dirty="0" smtClean="0">
                <a:latin typeface="Arial" pitchFamily="34" charset="0"/>
              </a:rPr>
              <a:t>”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31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94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4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7F9C6D-37C9-41F2-AC41-28F5DDC66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7403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685800"/>
            <a:ext cx="9144000" cy="57150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spd="med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174038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685800"/>
            <a:ext cx="44958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4495800" cy="2781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kumimoji="0"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69" tIns="43635" rIns="87269" bIns="43635"/>
          <a:lstStyle>
            <a:lvl1pPr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87312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kumimoji="0"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kumimoji="0" lang="en-US" sz="140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26030879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0858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ltGray">
          <a:xfrm>
            <a:off x="382588" y="0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ltGray">
          <a:xfrm>
            <a:off x="522288" y="3048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62000" y="0"/>
            <a:ext cx="8382000" cy="609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ltGray">
          <a:xfrm>
            <a:off x="0" y="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ltGray">
          <a:xfrm>
            <a:off x="152400" y="3048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gray">
          <a:xfrm>
            <a:off x="762000" y="0"/>
            <a:ext cx="31750" cy="7762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gray">
          <a:xfrm>
            <a:off x="0" y="654050"/>
            <a:ext cx="8226425" cy="31750"/>
          </a:xfrm>
          <a:prstGeom prst="rect">
            <a:avLst/>
          </a:prstGeom>
          <a:gradFill rotWithShape="1">
            <a:gsLst>
              <a:gs pos="0">
                <a:srgbClr val="66FF33">
                  <a:gamma/>
                  <a:shade val="0"/>
                  <a:invGamma/>
                </a:srgbClr>
              </a:gs>
              <a:gs pos="100000">
                <a:srgbClr val="66FF33">
                  <a:alpha val="0"/>
                </a:srgbClr>
              </a:gs>
            </a:gsLst>
            <a:lin ang="0" scaled="1"/>
          </a:gradFill>
          <a:ln w="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solidFill>
                <a:srgbClr val="66FF33"/>
              </a:solidFill>
            </a:endParaRP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81740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1"/>
            <a:r>
              <a:rPr lang="en-US" smtClean="0"/>
              <a:t>Fourth level</a:t>
            </a:r>
          </a:p>
          <a:p>
            <a:pPr lvl="2"/>
            <a:r>
              <a:rPr lang="en-US" smtClean="0"/>
              <a:t>Fifth level</a:t>
            </a: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Khoa CNTT – ĐH Nông Lâm TP. HCM 01/2007 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8077200" y="6491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C23009BC-DEEB-4105-8CFC-3EDFAC064C22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r>
              <a:rPr lang="en-US" smtClean="0"/>
              <a:t>/31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6" r:id="rId14"/>
    <p:sldLayoutId id="2147483707" r:id="rId15"/>
  </p:sldLayoutIdLst>
  <p:transition spd="med">
    <p:comb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codeproject.com/gen/design/autp5.asp" TargetMode="External"/><Relationship Id="rId5" Type="http://schemas.openxmlformats.org/officeDocument/2006/relationships/hyperlink" Target="http://www.junit.org/" TargetMode="External"/><Relationship Id="rId4" Type="http://schemas.openxmlformats.org/officeDocument/2006/relationships/hyperlink" Target="http://www.testingfaqs.org/t-unit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451821"/>
            <a:ext cx="7772400" cy="14620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FF0000"/>
                </a:solidFill>
              </a:rPr>
              <a:t>CREATE UNIT TEST CASE DOCUMENT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/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WITH PROGRAM CHECK LIST</a:t>
            </a:r>
            <a:endParaRPr 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0" y="152400"/>
            <a:ext cx="77724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4000" kern="0" smtClean="0">
                <a:solidFill>
                  <a:srgbClr val="FF0000"/>
                </a:solidFill>
              </a:rPr>
              <a:t>SPECIAL JAVA SUBJECT</a:t>
            </a:r>
            <a:br>
              <a:rPr lang="en-US" sz="4000" kern="0" smtClean="0">
                <a:solidFill>
                  <a:srgbClr val="FF0000"/>
                </a:solidFill>
              </a:rPr>
            </a:br>
            <a:r>
              <a:rPr lang="en-US" sz="4000" kern="0" smtClean="0">
                <a:solidFill>
                  <a:srgbClr val="FF0000"/>
                </a:solidFill>
              </a:rPr>
              <a:t>FSOFT – Developer – Part1</a:t>
            </a:r>
            <a:endParaRPr lang="en-US" sz="4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4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077200" cy="533400"/>
          </a:xfrm>
        </p:spPr>
        <p:txBody>
          <a:bodyPr/>
          <a:lstStyle/>
          <a:p>
            <a:r>
              <a:rPr lang="en-US" dirty="0" smtClean="0"/>
              <a:t>Too many of Software Testing Levels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1828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143000"/>
            <a:ext cx="4572000" cy="283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Diagram 7"/>
          <p:cNvGraphicFramePr/>
          <p:nvPr/>
        </p:nvGraphicFramePr>
        <p:xfrm>
          <a:off x="2971800" y="4343400"/>
          <a:ext cx="25908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6096000" y="4267200"/>
          <a:ext cx="28956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78811830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test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Requirement :</a:t>
            </a:r>
          </a:p>
          <a:p>
            <a:pPr>
              <a:buNone/>
            </a:pPr>
            <a:r>
              <a:rPr lang="en-US" sz="2400" dirty="0" smtClean="0"/>
              <a:t> - Write a module to add an User to </a:t>
            </a:r>
            <a:r>
              <a:rPr lang="en-US" sz="2400" dirty="0" err="1" smtClean="0"/>
              <a:t>DataBase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 Business rule :</a:t>
            </a:r>
          </a:p>
          <a:p>
            <a:pPr>
              <a:buNone/>
            </a:pPr>
            <a:r>
              <a:rPr lang="en-US" sz="2400" dirty="0" smtClean="0"/>
              <a:t> - Email can not be duplicated</a:t>
            </a:r>
          </a:p>
          <a:p>
            <a:pPr>
              <a:buNone/>
            </a:pPr>
            <a:r>
              <a:rPr lang="en-US" sz="2400" dirty="0" smtClean="0"/>
              <a:t> - Email must be in valid form</a:t>
            </a:r>
          </a:p>
          <a:p>
            <a:pPr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 ‘s length must be &gt; 8</a:t>
            </a:r>
          </a:p>
          <a:p>
            <a:pPr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 can not be </a:t>
            </a:r>
            <a:r>
              <a:rPr lang="en-US" sz="2400" dirty="0" err="1" smtClean="0"/>
              <a:t>dupplicated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- Password length must be &gt; 8 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527052"/>
            <a:ext cx="3200400" cy="388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7409584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Manual Unit 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2400" dirty="0" smtClean="0"/>
              <a:t>Write code</a:t>
            </a:r>
          </a:p>
          <a:p>
            <a:pPr lvl="1" eaLnBrk="1" hangingPunct="1"/>
            <a:r>
              <a:rPr lang="en-US" sz="2400" dirty="0" smtClean="0"/>
              <a:t>Uploading the code to some place</a:t>
            </a:r>
          </a:p>
          <a:p>
            <a:pPr lvl="1" eaLnBrk="1" hangingPunct="1"/>
            <a:r>
              <a:rPr lang="en-US" sz="2400" dirty="0" smtClean="0"/>
              <a:t>Build it</a:t>
            </a:r>
          </a:p>
          <a:p>
            <a:pPr lvl="1" eaLnBrk="1" hangingPunct="1"/>
            <a:r>
              <a:rPr lang="en-US" sz="2400" dirty="0" smtClean="0"/>
              <a:t>Running the code manually (in many cases filling up forms etc step by step)</a:t>
            </a:r>
          </a:p>
          <a:p>
            <a:pPr lvl="1" eaLnBrk="1" hangingPunct="1"/>
            <a:r>
              <a:rPr lang="en-US" sz="2400" dirty="0" smtClean="0"/>
              <a:t>Check Log files, Database, External Services, Values of variable names, Output on the screen etc</a:t>
            </a:r>
          </a:p>
          <a:p>
            <a:pPr lvl="1" eaLnBrk="1" hangingPunct="1"/>
            <a:r>
              <a:rPr lang="en-US" sz="2400" dirty="0" smtClean="0"/>
              <a:t>If it does not work, repeat the above process</a:t>
            </a:r>
          </a:p>
        </p:txBody>
      </p:sp>
    </p:spTree>
    <p:extLst>
      <p:ext uri="{BB962C8B-B14F-4D97-AF65-F5344CB8AC3E}">
        <p14:creationId xmlns:p14="http://schemas.microsoft.com/office/powerpoint/2010/main" val="114135742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Unit Testing -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dirty="0" smtClean="0"/>
              <a:t>Developer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test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test case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lúc</a:t>
            </a:r>
            <a:r>
              <a:rPr lang="en-US" sz="2400" dirty="0" smtClean="0"/>
              <a:t>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,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cover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xuống</a:t>
            </a:r>
            <a:r>
              <a:rPr lang="en-US" sz="2400" dirty="0" smtClean="0"/>
              <a:t>!</a:t>
            </a:r>
          </a:p>
          <a:p>
            <a:pPr>
              <a:buFontTx/>
              <a:buChar char="-"/>
            </a:pPr>
            <a:r>
              <a:rPr lang="en-US" sz="2400" dirty="0" err="1" smtClean="0"/>
              <a:t>Nhiều</a:t>
            </a:r>
            <a:r>
              <a:rPr lang="en-US" sz="2400" dirty="0" smtClean="0"/>
              <a:t> test case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trùng</a:t>
            </a:r>
            <a:r>
              <a:rPr lang="en-US" sz="2400" dirty="0" smtClean="0"/>
              <a:t> </a:t>
            </a:r>
            <a:r>
              <a:rPr lang="en-US" sz="2400" dirty="0" err="1" smtClean="0"/>
              <a:t>lắp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Nhiều</a:t>
            </a:r>
            <a:r>
              <a:rPr lang="en-US" sz="2400" dirty="0" smtClean="0"/>
              <a:t> test case </a:t>
            </a:r>
            <a:r>
              <a:rPr lang="en-US" sz="2400" dirty="0" err="1" smtClean="0"/>
              <a:t>bị</a:t>
            </a:r>
            <a:r>
              <a:rPr lang="en-US" sz="2400" dirty="0" smtClean="0"/>
              <a:t> lack</a:t>
            </a:r>
          </a:p>
          <a:p>
            <a:pPr>
              <a:buFontTx/>
              <a:buChar char="-"/>
            </a:pPr>
            <a:r>
              <a:rPr lang="en-US" sz="2400" dirty="0" smtClean="0"/>
              <a:t>Team lead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review </a:t>
            </a:r>
            <a:r>
              <a:rPr lang="en-US" sz="2400" dirty="0" err="1" smtClean="0"/>
              <a:t>hết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Kết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quả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dự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án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chỉ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trông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chờ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vào</a:t>
            </a:r>
            <a:r>
              <a:rPr lang="en-US" sz="2400" dirty="0" smtClean="0">
                <a:sym typeface="Wingdings" pitchFamily="2" charset="2"/>
              </a:rPr>
              <a:t> tester!!!!</a:t>
            </a:r>
          </a:p>
          <a:p>
            <a:pPr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Rất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nhiều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lỗi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phát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sinh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sau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khi</a:t>
            </a:r>
            <a:r>
              <a:rPr lang="en-US" sz="2400" dirty="0" smtClean="0">
                <a:sym typeface="Wingdings" pitchFamily="2" charset="2"/>
              </a:rPr>
              <a:t> system test, </a:t>
            </a:r>
            <a:r>
              <a:rPr lang="en-US" sz="2400" dirty="0" err="1" smtClean="0">
                <a:sym typeface="Wingdings" pitchFamily="2" charset="2"/>
              </a:rPr>
              <a:t>đa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phần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các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lỗi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xuất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phát</a:t>
            </a:r>
            <a:r>
              <a:rPr lang="en-US" sz="2400" dirty="0" smtClean="0">
                <a:sym typeface="Wingdings" pitchFamily="2" charset="2"/>
              </a:rPr>
              <a:t> do Dev test </a:t>
            </a:r>
            <a:r>
              <a:rPr lang="en-US" sz="2400" dirty="0" err="1" smtClean="0">
                <a:sym typeface="Wingdings" pitchFamily="2" charset="2"/>
              </a:rPr>
              <a:t>không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kỹ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từ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lúc</a:t>
            </a:r>
            <a:r>
              <a:rPr lang="en-US" sz="2400" dirty="0" smtClean="0">
                <a:sym typeface="Wingdings" pitchFamily="2" charset="2"/>
              </a:rPr>
              <a:t> Unit Test!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7032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010400" cy="609600"/>
          </a:xfrm>
        </p:spPr>
        <p:txBody>
          <a:bodyPr/>
          <a:lstStyle/>
          <a:p>
            <a:r>
              <a:rPr lang="en-US" dirty="0" smtClean="0"/>
              <a:t>Unit Testing based on UT cases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300" dirty="0" err="1" smtClean="0">
                <a:latin typeface="+mj-lt"/>
                <a:cs typeface="+mn-cs"/>
              </a:rPr>
              <a:t>Để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giải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quyết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vấn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đề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trên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Mỗi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khi</a:t>
            </a:r>
            <a:r>
              <a:rPr lang="en-US" sz="2300" dirty="0" smtClean="0">
                <a:latin typeface="+mj-lt"/>
                <a:cs typeface="+mn-cs"/>
              </a:rPr>
              <a:t> developer test </a:t>
            </a:r>
            <a:r>
              <a:rPr lang="en-US" sz="2300" dirty="0" err="1" smtClean="0">
                <a:latin typeface="+mj-lt"/>
                <a:cs typeface="+mn-cs"/>
              </a:rPr>
              <a:t>xong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phải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viết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tài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liệu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mô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tả</a:t>
            </a:r>
            <a:r>
              <a:rPr lang="en-US" sz="2300" dirty="0" smtClean="0">
                <a:latin typeface="+mj-lt"/>
                <a:cs typeface="+mn-cs"/>
              </a:rPr>
              <a:t> test case </a:t>
            </a:r>
            <a:r>
              <a:rPr lang="en-US" sz="2300" dirty="0" err="1" smtClean="0">
                <a:latin typeface="+mj-lt"/>
                <a:cs typeface="+mn-cs"/>
              </a:rPr>
              <a:t>trên</a:t>
            </a:r>
            <a:r>
              <a:rPr lang="en-US" sz="2300" dirty="0" smtClean="0">
                <a:latin typeface="+mj-lt"/>
                <a:cs typeface="+mn-cs"/>
              </a:rPr>
              <a:t> word </a:t>
            </a:r>
            <a:r>
              <a:rPr lang="en-US" sz="2300" dirty="0" err="1" smtClean="0">
                <a:latin typeface="+mj-lt"/>
                <a:cs typeface="+mn-cs"/>
              </a:rPr>
              <a:t>hoặc</a:t>
            </a:r>
            <a:r>
              <a:rPr lang="en-US" sz="2300" dirty="0" smtClean="0">
                <a:latin typeface="+mj-lt"/>
                <a:cs typeface="+mn-cs"/>
              </a:rPr>
              <a:t> excel 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300" dirty="0" err="1" smtClean="0">
                <a:latin typeface="+mj-lt"/>
                <a:cs typeface="+mn-cs"/>
              </a:rPr>
              <a:t>Điều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này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giúp</a:t>
            </a:r>
            <a:r>
              <a:rPr lang="en-US" sz="2300" dirty="0" smtClean="0">
                <a:latin typeface="+mj-lt"/>
                <a:cs typeface="+mn-cs"/>
              </a:rPr>
              <a:t> team </a:t>
            </a:r>
            <a:r>
              <a:rPr lang="en-US" sz="2300" dirty="0" err="1" smtClean="0">
                <a:latin typeface="+mj-lt"/>
                <a:cs typeface="+mn-cs"/>
              </a:rPr>
              <a:t>rất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dễ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dàng</a:t>
            </a:r>
            <a:r>
              <a:rPr lang="en-US" sz="2300" dirty="0" smtClean="0">
                <a:latin typeface="+mj-lt"/>
                <a:cs typeface="+mn-cs"/>
              </a:rPr>
              <a:t> review.. Tuy </a:t>
            </a:r>
            <a:r>
              <a:rPr lang="en-US" sz="2300" dirty="0" err="1" smtClean="0">
                <a:latin typeface="+mj-lt"/>
                <a:cs typeface="+mn-cs"/>
              </a:rPr>
              <a:t>nhiên</a:t>
            </a:r>
            <a:r>
              <a:rPr lang="en-US" sz="2300" dirty="0" smtClean="0">
                <a:latin typeface="+mj-lt"/>
                <a:cs typeface="+mn-cs"/>
              </a:rPr>
              <a:t>, </a:t>
            </a:r>
            <a:r>
              <a:rPr lang="en-US" sz="2300" dirty="0" err="1" smtClean="0">
                <a:latin typeface="+mj-lt"/>
                <a:cs typeface="+mn-cs"/>
              </a:rPr>
              <a:t>cách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làm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này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sẽ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phát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sinh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ra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rất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nhiều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hạn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chế</a:t>
            </a:r>
            <a:r>
              <a:rPr lang="en-US" sz="2300" dirty="0" smtClean="0">
                <a:latin typeface="+mj-lt"/>
                <a:cs typeface="+mn-cs"/>
              </a:rPr>
              <a:t>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852737"/>
            <a:ext cx="19050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099" y="2299336"/>
            <a:ext cx="6867392" cy="417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2506146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010400" cy="533400"/>
          </a:xfrm>
        </p:spPr>
        <p:txBody>
          <a:bodyPr/>
          <a:lstStyle/>
          <a:p>
            <a:r>
              <a:rPr lang="en-US" dirty="0" smtClean="0"/>
              <a:t>Unit Testing based on UT cases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838200"/>
            <a:ext cx="662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200" dirty="0" err="1" smtClean="0">
                <a:latin typeface="+mj-lt"/>
                <a:cs typeface="+mn-cs"/>
              </a:rPr>
              <a:t>Các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dự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án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lớn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thì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số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lượng</a:t>
            </a:r>
            <a:r>
              <a:rPr lang="en-US" sz="2200" dirty="0" smtClean="0">
                <a:latin typeface="+mj-lt"/>
                <a:cs typeface="+mn-cs"/>
              </a:rPr>
              <a:t>  </a:t>
            </a:r>
            <a:r>
              <a:rPr lang="en-US" sz="2200" dirty="0" err="1" smtClean="0">
                <a:latin typeface="+mj-lt"/>
                <a:cs typeface="+mn-cs"/>
              </a:rPr>
              <a:t>tài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liệu</a:t>
            </a:r>
            <a:r>
              <a:rPr lang="en-US" sz="2200" dirty="0" smtClean="0">
                <a:latin typeface="+mj-lt"/>
                <a:cs typeface="+mn-cs"/>
              </a:rPr>
              <a:t> test case </a:t>
            </a:r>
            <a:r>
              <a:rPr lang="en-US" sz="2200" dirty="0" err="1" smtClean="0">
                <a:latin typeface="+mj-lt"/>
                <a:cs typeface="+mn-cs"/>
              </a:rPr>
              <a:t>thường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cũng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rất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lớn</a:t>
            </a:r>
            <a:r>
              <a:rPr lang="en-US" sz="2200" dirty="0" smtClean="0">
                <a:latin typeface="+mj-lt"/>
                <a:cs typeface="+mn-cs"/>
              </a:rPr>
              <a:t>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200" dirty="0" err="1" smtClean="0">
                <a:latin typeface="+mj-lt"/>
                <a:cs typeface="+mn-cs"/>
              </a:rPr>
              <a:t>Các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dự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án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lớn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thì</a:t>
            </a:r>
            <a:r>
              <a:rPr lang="en-US" sz="2200" dirty="0" smtClean="0">
                <a:latin typeface="+mj-lt"/>
                <a:cs typeface="+mn-cs"/>
              </a:rPr>
              <a:t> requirement </a:t>
            </a:r>
            <a:r>
              <a:rPr lang="en-US" sz="2200" dirty="0" err="1" smtClean="0">
                <a:latin typeface="+mj-lt"/>
                <a:cs typeface="+mn-cs"/>
              </a:rPr>
              <a:t>thường</a:t>
            </a:r>
            <a:r>
              <a:rPr lang="en-US" sz="2200" dirty="0" smtClean="0">
                <a:latin typeface="+mj-lt"/>
                <a:cs typeface="+mn-cs"/>
              </a:rPr>
              <a:t> hay </a:t>
            </a:r>
            <a:r>
              <a:rPr lang="en-US" sz="2200" dirty="0" err="1" smtClean="0">
                <a:latin typeface="+mj-lt"/>
                <a:cs typeface="+mn-cs"/>
              </a:rPr>
              <a:t>thay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đổi</a:t>
            </a:r>
            <a:endParaRPr lang="en-US" sz="2200" dirty="0" smtClean="0">
              <a:latin typeface="+mj-lt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200" dirty="0" err="1" smtClean="0">
                <a:latin typeface="+mj-lt"/>
                <a:cs typeface="+mn-cs"/>
              </a:rPr>
              <a:t>Mỗi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khi</a:t>
            </a:r>
            <a:r>
              <a:rPr lang="en-US" sz="2200" dirty="0" smtClean="0">
                <a:latin typeface="+mj-lt"/>
                <a:cs typeface="+mn-cs"/>
              </a:rPr>
              <a:t> requirement </a:t>
            </a:r>
            <a:r>
              <a:rPr lang="en-US" sz="2200" dirty="0" err="1" smtClean="0">
                <a:latin typeface="+mj-lt"/>
                <a:cs typeface="+mn-cs"/>
              </a:rPr>
              <a:t>thay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đổi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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Phải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sửa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code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phải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cập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nhật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lại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tài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liệu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testcase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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và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lại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manual retest  ,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rất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tốn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effort</a:t>
            </a:r>
            <a:r>
              <a:rPr lang="en-US" sz="2200" dirty="0" err="1" smtClean="0">
                <a:latin typeface="+mj-lt"/>
                <a:cs typeface="+mn-cs"/>
              </a:rPr>
              <a:t>Càng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đến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cuối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dự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án</a:t>
            </a:r>
            <a:r>
              <a:rPr lang="en-US" sz="2200" dirty="0" smtClean="0">
                <a:latin typeface="+mj-lt"/>
                <a:cs typeface="+mn-cs"/>
              </a:rPr>
              <a:t>, </a:t>
            </a:r>
            <a:r>
              <a:rPr lang="en-US" sz="2200" dirty="0" err="1" smtClean="0">
                <a:latin typeface="+mj-lt"/>
                <a:cs typeface="+mn-cs"/>
              </a:rPr>
              <a:t>lượng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việc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sinh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ra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càng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nhiều</a:t>
            </a:r>
            <a:r>
              <a:rPr lang="en-US" sz="2200" dirty="0" smtClean="0">
                <a:latin typeface="+mj-lt"/>
                <a:cs typeface="+mn-cs"/>
              </a:rPr>
              <a:t> , </a:t>
            </a:r>
            <a:r>
              <a:rPr lang="en-US" sz="2200" dirty="0" err="1" smtClean="0">
                <a:latin typeface="+mj-lt"/>
                <a:cs typeface="+mn-cs"/>
              </a:rPr>
              <a:t>viết</a:t>
            </a:r>
            <a:r>
              <a:rPr lang="en-US" sz="2200" dirty="0" smtClean="0">
                <a:latin typeface="+mj-lt"/>
                <a:cs typeface="+mn-cs"/>
              </a:rPr>
              <a:t> test case document </a:t>
            </a:r>
            <a:r>
              <a:rPr lang="en-US" sz="2200" dirty="0" err="1" smtClean="0">
                <a:latin typeface="+mj-lt"/>
                <a:cs typeface="+mn-cs"/>
              </a:rPr>
              <a:t>trở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thành</a:t>
            </a:r>
            <a:r>
              <a:rPr lang="en-US" sz="2200" dirty="0" smtClean="0">
                <a:latin typeface="+mj-lt"/>
                <a:cs typeface="+mn-cs"/>
              </a:rPr>
              <a:t> “</a:t>
            </a:r>
            <a:r>
              <a:rPr lang="en-US" sz="2200" dirty="0" err="1" smtClean="0">
                <a:latin typeface="+mj-lt"/>
                <a:cs typeface="+mn-cs"/>
              </a:rPr>
              <a:t>địa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ngục</a:t>
            </a:r>
            <a:r>
              <a:rPr lang="en-US" sz="2200" dirty="0" smtClean="0">
                <a:latin typeface="+mj-lt"/>
                <a:cs typeface="+mn-cs"/>
              </a:rPr>
              <a:t> “ </a:t>
            </a:r>
            <a:r>
              <a:rPr lang="en-US" sz="2200" dirty="0" err="1" smtClean="0">
                <a:latin typeface="+mj-lt"/>
                <a:cs typeface="+mn-cs"/>
              </a:rPr>
              <a:t>thực</a:t>
            </a:r>
            <a:r>
              <a:rPr lang="en-US" sz="2200" dirty="0" smtClean="0">
                <a:latin typeface="+mj-lt"/>
                <a:cs typeface="+mn-cs"/>
              </a:rPr>
              <a:t> </a:t>
            </a:r>
            <a:r>
              <a:rPr lang="en-US" sz="2200" dirty="0" err="1" smtClean="0">
                <a:latin typeface="+mj-lt"/>
                <a:cs typeface="+mn-cs"/>
              </a:rPr>
              <a:t>sự</a:t>
            </a:r>
            <a:r>
              <a:rPr lang="en-US" sz="2200" dirty="0" smtClean="0">
                <a:latin typeface="+mj-lt"/>
                <a:cs typeface="+mn-cs"/>
              </a:rPr>
              <a:t> !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 dev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không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còn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đủ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effort update test case document,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tài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liệu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nhanh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chóng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bị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lạc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hậu,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hoặc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việc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update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chỉ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là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đối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phó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Một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số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trường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hợp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không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thể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dùng</a:t>
            </a:r>
            <a:r>
              <a:rPr lang="en-US" sz="2200" dirty="0" smtClean="0">
                <a:latin typeface="+mj-lt"/>
                <a:cs typeface="+mn-cs"/>
                <a:sym typeface="Wingdings" pitchFamily="2" charset="2"/>
              </a:rPr>
              <a:t> Excel Unit </a:t>
            </a:r>
            <a:r>
              <a:rPr lang="en-US" sz="2200" dirty="0" err="1" smtClean="0">
                <a:latin typeface="+mj-lt"/>
                <a:cs typeface="+mn-cs"/>
                <a:sym typeface="Wingdings" pitchFamily="2" charset="2"/>
              </a:rPr>
              <a:t>TestCase</a:t>
            </a:r>
            <a:endParaRPr lang="en-US" sz="2200" dirty="0" smtClean="0">
              <a:latin typeface="+mj-lt"/>
              <a:cs typeface="+mn-cs"/>
              <a:sym typeface="Wingdings" pitchFamily="2" charset="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000500"/>
            <a:ext cx="2362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6191" y="59436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So, what is the solution?</a:t>
            </a:r>
            <a:endParaRPr lang="vi-VN" sz="3200" b="1" dirty="0"/>
          </a:p>
        </p:txBody>
      </p:sp>
    </p:spTree>
    <p:extLst>
      <p:ext uri="{BB962C8B-B14F-4D97-AF65-F5344CB8AC3E}">
        <p14:creationId xmlns:p14="http://schemas.microsoft.com/office/powerpoint/2010/main" val="2377922157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3820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Automated </a:t>
            </a:r>
            <a:r>
              <a:rPr lang="en-US" smtClean="0"/>
              <a:t>Unit Testing First </a:t>
            </a:r>
            <a:r>
              <a:rPr lang="en-US" dirty="0" smtClean="0"/>
              <a:t>Step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Coding Process with Automated Unit Tests</a:t>
            </a:r>
          </a:p>
          <a:p>
            <a:pPr lvl="1" eaLnBrk="1" hangingPunct="1"/>
            <a:r>
              <a:rPr lang="en-US" dirty="0" smtClean="0"/>
              <a:t>Write code </a:t>
            </a:r>
          </a:p>
          <a:p>
            <a:pPr lvl="1" eaLnBrk="1" hangingPunct="1"/>
            <a:r>
              <a:rPr lang="en-US" dirty="0" smtClean="0"/>
              <a:t>Write one or more test cases script</a:t>
            </a:r>
          </a:p>
          <a:p>
            <a:pPr lvl="1" eaLnBrk="1" hangingPunct="1"/>
            <a:r>
              <a:rPr lang="en-US" dirty="0" smtClean="0"/>
              <a:t>Auto-compile and run</a:t>
            </a:r>
          </a:p>
          <a:p>
            <a:pPr lvl="1" eaLnBrk="1" hangingPunct="1"/>
            <a:r>
              <a:rPr lang="en-US" dirty="0" smtClean="0"/>
              <a:t>If tests fail -&gt; make appropriate modifications</a:t>
            </a:r>
          </a:p>
          <a:p>
            <a:pPr lvl="1" eaLnBrk="1" hangingPunct="1"/>
            <a:r>
              <a:rPr lang="en-US" dirty="0" smtClean="0"/>
              <a:t>If tests pass -&gt; repeat for next method</a:t>
            </a:r>
          </a:p>
        </p:txBody>
      </p:sp>
    </p:spTree>
    <p:extLst>
      <p:ext uri="{BB962C8B-B14F-4D97-AF65-F5344CB8AC3E}">
        <p14:creationId xmlns:p14="http://schemas.microsoft.com/office/powerpoint/2010/main" val="3144219582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819150"/>
            <a:ext cx="4419599" cy="3321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400" dirty="0" smtClean="0">
                <a:solidFill>
                  <a:schemeClr val="tx1"/>
                </a:solidFill>
                <a:ea typeface="MS PGothic" pitchFamily="34" charset="-128"/>
              </a:rPr>
              <a:t>UT Tools for references: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solidFill>
                  <a:schemeClr val="tx1"/>
                </a:solidFill>
                <a:ea typeface="MS PGothic" pitchFamily="34" charset="-128"/>
              </a:rPr>
              <a:t>Java: </a:t>
            </a:r>
            <a:r>
              <a:rPr lang="en-US" altLang="ja-JP" sz="2400" dirty="0" err="1" smtClean="0">
                <a:solidFill>
                  <a:schemeClr val="tx1"/>
                </a:solidFill>
                <a:ea typeface="MS PGothic" pitchFamily="34" charset="-128"/>
              </a:rPr>
              <a:t>JUnit</a:t>
            </a:r>
            <a:r>
              <a:rPr lang="en-US" altLang="ja-JP" sz="2400" dirty="0" smtClean="0">
                <a:solidFill>
                  <a:schemeClr val="tx1"/>
                </a:solidFill>
                <a:ea typeface="MS PGothic" pitchFamily="34" charset="-128"/>
              </a:rPr>
              <a:t>, J2MEUnit 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solidFill>
                  <a:schemeClr val="tx1"/>
                </a:solidFill>
                <a:ea typeface="MS PGothic" pitchFamily="34" charset="-128"/>
              </a:rPr>
              <a:t>C/C++: </a:t>
            </a:r>
            <a:r>
              <a:rPr lang="en-US" altLang="ja-JP" sz="2400" dirty="0" err="1" smtClean="0">
                <a:solidFill>
                  <a:schemeClr val="tx1"/>
                </a:solidFill>
                <a:ea typeface="MS PGothic" pitchFamily="34" charset="-128"/>
              </a:rPr>
              <a:t>cppUnit</a:t>
            </a:r>
            <a:endParaRPr lang="en-US" altLang="ja-JP" sz="24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solidFill>
                  <a:schemeClr val="tx1"/>
                </a:solidFill>
                <a:ea typeface="MS PGothic" pitchFamily="34" charset="-128"/>
              </a:rPr>
              <a:t>Python: </a:t>
            </a:r>
            <a:r>
              <a:rPr lang="en-US" altLang="ja-JP" sz="2400" dirty="0" err="1" smtClean="0">
                <a:solidFill>
                  <a:schemeClr val="tx1"/>
                </a:solidFill>
                <a:ea typeface="MS PGothic" pitchFamily="34" charset="-128"/>
              </a:rPr>
              <a:t>pyUnit</a:t>
            </a:r>
            <a:endParaRPr lang="en-US" altLang="ja-JP" sz="24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solidFill>
                  <a:schemeClr val="tx1"/>
                </a:solidFill>
                <a:ea typeface="MS PGothic" pitchFamily="34" charset="-128"/>
              </a:rPr>
              <a:t>Perl: </a:t>
            </a:r>
            <a:r>
              <a:rPr lang="en-US" altLang="ja-JP" sz="2400" dirty="0" err="1" smtClean="0">
                <a:solidFill>
                  <a:schemeClr val="tx1"/>
                </a:solidFill>
                <a:ea typeface="MS PGothic" pitchFamily="34" charset="-128"/>
              </a:rPr>
              <a:t>PerlUnit</a:t>
            </a:r>
            <a:endParaRPr lang="en-US" altLang="ja-JP" sz="24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solidFill>
                  <a:schemeClr val="tx1"/>
                </a:solidFill>
                <a:ea typeface="MS PGothic" pitchFamily="34" charset="-128"/>
              </a:rPr>
              <a:t>Visual Basic: </a:t>
            </a:r>
            <a:r>
              <a:rPr lang="en-US" altLang="ja-JP" sz="2400" dirty="0" err="1" smtClean="0">
                <a:solidFill>
                  <a:schemeClr val="tx1"/>
                </a:solidFill>
                <a:ea typeface="MS PGothic" pitchFamily="34" charset="-128"/>
              </a:rPr>
              <a:t>vbUnit</a:t>
            </a:r>
            <a:endParaRPr lang="en-US" altLang="ja-JP" sz="24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400" dirty="0" smtClean="0">
                <a:solidFill>
                  <a:schemeClr val="tx1"/>
                </a:solidFill>
                <a:ea typeface="MS PGothic" pitchFamily="34" charset="-128"/>
              </a:rPr>
              <a:t>C# .NET: </a:t>
            </a:r>
            <a:r>
              <a:rPr lang="en-US" altLang="ja-JP" sz="2400" dirty="0" err="1" smtClean="0">
                <a:solidFill>
                  <a:schemeClr val="tx1"/>
                </a:solidFill>
                <a:ea typeface="MS PGothic" pitchFamily="34" charset="-128"/>
              </a:rPr>
              <a:t>Nunit,csUnit</a:t>
            </a:r>
            <a:endParaRPr lang="en-US" altLang="ja-JP" sz="2400" dirty="0" smtClean="0">
              <a:solidFill>
                <a:schemeClr val="tx1"/>
              </a:solidFill>
              <a:ea typeface="MS PGothic" pitchFamily="34" charset="-128"/>
            </a:endParaRPr>
          </a:p>
        </p:txBody>
      </p:sp>
      <p:pic>
        <p:nvPicPr>
          <p:cNvPr id="31749" name="Picture 13" descr="v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191000" y="1606550"/>
            <a:ext cx="4985562" cy="3041650"/>
          </a:xfrm>
          <a:noFill/>
        </p:spPr>
      </p:pic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599" cy="609600"/>
          </a:xfrm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Automated </a:t>
            </a:r>
            <a:r>
              <a:rPr lang="en-US" smtClean="0"/>
              <a:t>Unit Testing: </a:t>
            </a:r>
            <a:r>
              <a:rPr lang="en-US" sz="2800" smtClean="0"/>
              <a:t>Common </a:t>
            </a:r>
            <a:r>
              <a:rPr lang="en-US" sz="2800" dirty="0" smtClean="0"/>
              <a:t>Tools</a:t>
            </a:r>
            <a:endParaRPr lang="en-US" altLang="ja-JP" sz="2800" dirty="0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76200" y="4349750"/>
            <a:ext cx="8729663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62000"/>
              <a:buFont typeface="Monotype Sorts" charset="2"/>
              <a:buChar char="o"/>
            </a:pPr>
            <a:r>
              <a:rPr kumimoji="0" lang="en-US" altLang="ja-JP" sz="2400" dirty="0" err="1">
                <a:ea typeface="MS PGothic" pitchFamily="34" charset="-128"/>
              </a:rPr>
              <a:t>Refferences</a:t>
            </a:r>
            <a:r>
              <a:rPr kumimoji="0" lang="en-US" altLang="ja-JP" sz="2400" dirty="0">
                <a:ea typeface="MS PGothic" pitchFamily="34" charset="-128"/>
              </a:rPr>
              <a:t>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</a:pPr>
            <a:r>
              <a:rPr kumimoji="0" lang="en-US" altLang="ja-JP" dirty="0">
                <a:solidFill>
                  <a:srgbClr val="FF0000"/>
                </a:solidFill>
                <a:ea typeface="MS PGothic" pitchFamily="34" charset="-128"/>
                <a:hlinkClick r:id="rId4"/>
              </a:rPr>
              <a:t>http://www.testingfaqs.org/t-unit.html</a:t>
            </a:r>
            <a:endParaRPr kumimoji="0" lang="en-US" altLang="ja-JP" dirty="0">
              <a:solidFill>
                <a:srgbClr val="FF0000"/>
              </a:solidFill>
              <a:ea typeface="MS PGothic" pitchFamily="34" charset="-128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</a:pPr>
            <a:r>
              <a:rPr kumimoji="0" lang="en-US" altLang="ja-JP" dirty="0">
                <a:solidFill>
                  <a:srgbClr val="FF0000"/>
                </a:solidFill>
                <a:ea typeface="MS PGothic" pitchFamily="34" charset="-128"/>
                <a:hlinkClick r:id="rId5"/>
              </a:rPr>
              <a:t>www.junit.org</a:t>
            </a:r>
            <a:endParaRPr kumimoji="0" lang="en-US" altLang="ja-JP" dirty="0">
              <a:solidFill>
                <a:srgbClr val="FF0000"/>
              </a:solidFill>
              <a:ea typeface="MS PGothic" pitchFamily="34" charset="-128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</a:pPr>
            <a:r>
              <a:rPr kumimoji="0" lang="en-US" altLang="ja-JP" dirty="0">
                <a:solidFill>
                  <a:srgbClr val="000080"/>
                </a:solidFill>
                <a:ea typeface="MS PGothic" pitchFamily="34" charset="-128"/>
                <a:hlinkClick r:id="rId6"/>
              </a:rPr>
              <a:t>http://www.codeproject.com/gen/design/autp5.asp</a:t>
            </a:r>
            <a:endParaRPr kumimoji="0" lang="en-US" altLang="ja-JP" dirty="0">
              <a:solidFill>
                <a:schemeClr val="accent2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4509986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650"/>
            <a:ext cx="8686800" cy="457200"/>
          </a:xfrm>
        </p:spPr>
        <p:txBody>
          <a:bodyPr/>
          <a:lstStyle/>
          <a:p>
            <a:r>
              <a:rPr lang="en-US" dirty="0" smtClean="0"/>
              <a:t>Automated </a:t>
            </a:r>
            <a:r>
              <a:rPr lang="en-US" smtClean="0"/>
              <a:t>Unit Testing: Common </a:t>
            </a:r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38400"/>
            <a:ext cx="37623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2670" y="86308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http://sourceforge.net/projects/cppunit/</a:t>
            </a:r>
            <a:endParaRPr 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864632"/>
            <a:ext cx="397734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53452" y="131308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http://www.nunit.org</a:t>
            </a:r>
            <a:endParaRPr lang="en-US" dirty="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276600"/>
            <a:ext cx="403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77091" y="1691851"/>
            <a:ext cx="219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http://www.junit.org/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02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0" y="2514600"/>
            <a:ext cx="7086600" cy="16764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 smtClean="0"/>
              <a:t>Automated Unit Testing Demo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40779653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3543300" cy="466725"/>
          </a:xfrm>
        </p:spPr>
        <p:txBody>
          <a:bodyPr/>
          <a:lstStyle/>
          <a:p>
            <a:r>
              <a:rPr lang="en-US" altLang="ja-JP" smtClean="0">
                <a:latin typeface="Tahoma" panose="020B0604030504040204" pitchFamily="34" charset="0"/>
              </a:rPr>
              <a:t>Agenda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1" y="619125"/>
            <a:ext cx="9067800" cy="573881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ja-JP" sz="26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Overview</a:t>
            </a:r>
          </a:p>
          <a:p>
            <a:pPr lvl="1">
              <a:spcBef>
                <a:spcPts val="0"/>
              </a:spcBef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What is PCL</a:t>
            </a:r>
          </a:p>
          <a:p>
            <a:pPr lvl="1">
              <a:spcBef>
                <a:spcPts val="0"/>
              </a:spcBef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Sheets are in PCL:</a:t>
            </a:r>
          </a:p>
          <a:p>
            <a:pPr lvl="2">
              <a:spcBef>
                <a:spcPts val="0"/>
              </a:spcBef>
            </a:pPr>
            <a:r>
              <a:rPr lang="en-US" altLang="ja-JP" sz="22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Cover sheet</a:t>
            </a:r>
          </a:p>
          <a:p>
            <a:pPr lvl="2">
              <a:spcBef>
                <a:spcPts val="0"/>
              </a:spcBef>
            </a:pPr>
            <a:r>
              <a:rPr lang="en-US" altLang="ja-JP" sz="22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FunctionList heet</a:t>
            </a:r>
          </a:p>
          <a:p>
            <a:pPr lvl="2">
              <a:spcBef>
                <a:spcPts val="0"/>
              </a:spcBef>
            </a:pPr>
            <a:r>
              <a:rPr lang="en-US" altLang="ja-JP" sz="22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Test Report sheet</a:t>
            </a:r>
          </a:p>
          <a:p>
            <a:pPr lvl="2">
              <a:spcBef>
                <a:spcPts val="0"/>
              </a:spcBef>
            </a:pPr>
            <a:r>
              <a:rPr lang="en-US" altLang="ja-JP" sz="22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Test function sheets</a:t>
            </a:r>
          </a:p>
          <a:p>
            <a:pPr>
              <a:spcBef>
                <a:spcPts val="0"/>
              </a:spcBef>
            </a:pPr>
            <a:r>
              <a:rPr lang="en-US" altLang="ja-JP" sz="2600">
                <a:latin typeface="Tahoma" panose="020B0604030504040204" pitchFamily="34" charset="0"/>
                <a:ea typeface="ＭＳ Ｐゴシック" panose="020B0600070205080204" pitchFamily="50" charset="-128"/>
              </a:rPr>
              <a:t>Content in Test function sheet</a:t>
            </a:r>
          </a:p>
          <a:p>
            <a:pPr lvl="1">
              <a:spcBef>
                <a:spcPts val="0"/>
              </a:spcBef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Combination of test cases.</a:t>
            </a:r>
          </a:p>
          <a:p>
            <a:pPr lvl="1">
              <a:spcBef>
                <a:spcPts val="0"/>
              </a:spcBef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Condition and confirmation of Test cases.</a:t>
            </a:r>
          </a:p>
          <a:p>
            <a:pPr lvl="1">
              <a:spcBef>
                <a:spcPts val="0"/>
              </a:spcBef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Other items:</a:t>
            </a:r>
          </a:p>
          <a:p>
            <a:pPr lvl="2">
              <a:spcBef>
                <a:spcPts val="0"/>
              </a:spcBef>
            </a:pPr>
            <a:r>
              <a:rPr lang="en-US" altLang="ja-JP" sz="22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Function Code, Function Name, Created By, Executed By, Lines of code,  Test requirement</a:t>
            </a:r>
          </a:p>
          <a:p>
            <a:pPr>
              <a:spcBef>
                <a:spcPts val="0"/>
              </a:spcBef>
            </a:pPr>
            <a:r>
              <a:rPr lang="en-US" altLang="ja-JP" sz="2600">
                <a:latin typeface="Tahoma" panose="020B0604030504040204" pitchFamily="34" charset="0"/>
                <a:ea typeface="ＭＳ Ｐゴシック" panose="020B0600070205080204" pitchFamily="50" charset="-128"/>
              </a:rPr>
              <a:t>Examples: a example</a:t>
            </a:r>
          </a:p>
          <a:p>
            <a:pPr lvl="1">
              <a:spcBef>
                <a:spcPts val="0"/>
              </a:spcBef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Real code</a:t>
            </a:r>
          </a:p>
          <a:p>
            <a:pPr lvl="1">
              <a:spcBef>
                <a:spcPts val="0"/>
              </a:spcBef>
            </a:pP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PCL for real code (function)</a:t>
            </a:r>
          </a:p>
          <a:p>
            <a:pPr>
              <a:lnSpc>
                <a:spcPct val="80000"/>
              </a:lnSpc>
            </a:pPr>
            <a:endParaRPr lang="en-US" altLang="ja-JP" sz="28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ja-JP" sz="14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838684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001000" cy="990600"/>
          </a:xfr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</a:t>
            </a:r>
            <a:r>
              <a:rPr lang="en-US" dirty="0" err="1" smtClean="0"/>
              <a:t>NUnit</a:t>
            </a:r>
            <a:r>
              <a:rPr lang="en-US" dirty="0" smtClean="0"/>
              <a:t>?</a:t>
            </a:r>
            <a:endParaRPr lang="en-US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2514600"/>
            <a:ext cx="5410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kern="0" dirty="0" err="1">
                <a:solidFill>
                  <a:srgbClr val="000080"/>
                </a:solidFill>
                <a:latin typeface="+mj-lt"/>
              </a:rPr>
              <a:t>NUnit</a:t>
            </a:r>
            <a:r>
              <a:rPr kumimoji="0" lang="en-US" kern="0" dirty="0">
                <a:solidFill>
                  <a:srgbClr val="000080"/>
                </a:solidFill>
                <a:latin typeface="+mj-lt"/>
              </a:rPr>
              <a:t> – an open source test tool for .NET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kern="0" dirty="0">
                <a:solidFill>
                  <a:srgbClr val="000080"/>
                </a:solidFill>
                <a:latin typeface="+mj-lt"/>
              </a:rPr>
              <a:t>Useful for development and regression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kern="0" dirty="0">
                <a:solidFill>
                  <a:srgbClr val="000080"/>
                </a:solidFill>
                <a:latin typeface="+mj-lt"/>
              </a:rPr>
              <a:t>Leads to a design-for-test approach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kern="0" dirty="0">
                <a:solidFill>
                  <a:srgbClr val="000080"/>
                </a:solidFill>
                <a:latin typeface="+mj-lt"/>
              </a:rPr>
              <a:t>Tests can be written in </a:t>
            </a:r>
            <a:r>
              <a:rPr kumimoji="0" lang="en-US" kern="0" dirty="0" err="1">
                <a:solidFill>
                  <a:srgbClr val="000080"/>
                </a:solidFill>
                <a:latin typeface="+mj-lt"/>
              </a:rPr>
              <a:t>VB.NET</a:t>
            </a:r>
            <a:r>
              <a:rPr kumimoji="0" lang="en-US" kern="0" dirty="0">
                <a:solidFill>
                  <a:srgbClr val="000080"/>
                </a:solidFill>
                <a:latin typeface="+mj-lt"/>
              </a:rPr>
              <a:t> or C#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kern="0" dirty="0">
              <a:solidFill>
                <a:srgbClr val="000080"/>
              </a:solidFill>
              <a:latin typeface="+mj-lt"/>
            </a:endParaRPr>
          </a:p>
        </p:txBody>
      </p:sp>
      <p:pic>
        <p:nvPicPr>
          <p:cNvPr id="9220" name="Picture 1044" descr="image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800225"/>
            <a:ext cx="36576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Callout 9"/>
          <p:cNvSpPr/>
          <p:nvPr/>
        </p:nvSpPr>
        <p:spPr>
          <a:xfrm>
            <a:off x="2971800" y="1143000"/>
            <a:ext cx="2133600" cy="990600"/>
          </a:xfrm>
          <a:prstGeom prst="cloudCallout">
            <a:avLst>
              <a:gd name="adj1" fmla="val 129081"/>
              <a:gd name="adj2" fmla="val 89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0000"/>
                </a:solidFill>
                <a:latin typeface="+mj-lt"/>
              </a:rPr>
              <a:t>Milk ? Beer or Coffee?</a:t>
            </a:r>
          </a:p>
        </p:txBody>
      </p:sp>
    </p:spTree>
    <p:extLst>
      <p:ext uri="{BB962C8B-B14F-4D97-AF65-F5344CB8AC3E}">
        <p14:creationId xmlns:p14="http://schemas.microsoft.com/office/powerpoint/2010/main" val="425719740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83127"/>
            <a:ext cx="8229600" cy="1143000"/>
          </a:xfr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to get </a:t>
            </a:r>
            <a:r>
              <a:rPr lang="en-US" dirty="0" err="1" smtClean="0"/>
              <a:t>NUnit</a:t>
            </a:r>
            <a:r>
              <a:rPr lang="en-US" dirty="0" smtClean="0"/>
              <a:t>?</a:t>
            </a:r>
            <a:endParaRPr lang="en-US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0824" y="1295400"/>
            <a:ext cx="5540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Let’s go to website: http://www.nunit.org/index.php?p=download</a:t>
            </a:r>
          </a:p>
        </p:txBody>
      </p:sp>
      <p:pic>
        <p:nvPicPr>
          <p:cNvPr id="10244" name="Picture 1029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8025" y="1295400"/>
            <a:ext cx="32797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Callout 9"/>
          <p:cNvSpPr/>
          <p:nvPr/>
        </p:nvSpPr>
        <p:spPr>
          <a:xfrm>
            <a:off x="5562600" y="5105400"/>
            <a:ext cx="2362200" cy="1143000"/>
          </a:xfrm>
          <a:prstGeom prst="cloudCallout">
            <a:avLst>
              <a:gd name="adj1" fmla="val 26110"/>
              <a:gd name="adj2" fmla="val -101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err="1">
                <a:solidFill>
                  <a:srgbClr val="FF0000"/>
                </a:solidFill>
                <a:latin typeface="+mj-lt"/>
              </a:rPr>
              <a:t>Yeahh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, I got it</a:t>
            </a: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169156"/>
            <a:ext cx="3673475" cy="314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185335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86691" y="76200"/>
            <a:ext cx="8229600" cy="1143000"/>
          </a:xfr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Where to get </a:t>
            </a:r>
            <a:r>
              <a:rPr lang="en-US" sz="2400" dirty="0" err="1" smtClean="0"/>
              <a:t>Nunit</a:t>
            </a:r>
            <a:r>
              <a:rPr lang="en-US" sz="2400" dirty="0" smtClean="0"/>
              <a:t>? </a:t>
            </a:r>
            <a:r>
              <a:rPr lang="en-US" dirty="0" smtClean="0"/>
              <a:t>- </a:t>
            </a:r>
            <a:r>
              <a:rPr lang="en-US" sz="2400" dirty="0" smtClean="0"/>
              <a:t>Extract to any folder</a:t>
            </a:r>
            <a:endParaRPr lang="en-US" sz="240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5543550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1036" descr="image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219200"/>
            <a:ext cx="2895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loud Callout 11"/>
          <p:cNvSpPr/>
          <p:nvPr/>
        </p:nvSpPr>
        <p:spPr>
          <a:xfrm>
            <a:off x="6019800" y="4724400"/>
            <a:ext cx="1905000" cy="1143000"/>
          </a:xfrm>
          <a:prstGeom prst="cloudCallout">
            <a:avLst>
              <a:gd name="adj1" fmla="val 26110"/>
              <a:gd name="adj2" fmla="val -101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 err="1">
                <a:solidFill>
                  <a:srgbClr val="FF0000"/>
                </a:solidFill>
                <a:latin typeface="+mj-lt"/>
              </a:rPr>
              <a:t>mumm</a:t>
            </a:r>
            <a:r>
              <a:rPr lang="en-US" sz="1500" b="1" dirty="0">
                <a:solidFill>
                  <a:srgbClr val="FF0000"/>
                </a:solidFill>
                <a:latin typeface="+mj-lt"/>
              </a:rPr>
              <a:t>, it is easy</a:t>
            </a:r>
          </a:p>
        </p:txBody>
      </p:sp>
    </p:spTree>
    <p:extLst>
      <p:ext uri="{BB962C8B-B14F-4D97-AF65-F5344CB8AC3E}">
        <p14:creationId xmlns:p14="http://schemas.microsoft.com/office/powerpoint/2010/main" val="128692790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9688"/>
            <a:ext cx="8229600" cy="1143000"/>
          </a:xfr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Screens of tool</a:t>
            </a:r>
            <a:endParaRPr lang="en-US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1" name="Picture 1042" descr="image0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144588"/>
            <a:ext cx="2667000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loud Callout 8"/>
          <p:cNvSpPr/>
          <p:nvPr/>
        </p:nvSpPr>
        <p:spPr>
          <a:xfrm>
            <a:off x="6400800" y="4648200"/>
            <a:ext cx="2209800" cy="1143000"/>
          </a:xfrm>
          <a:prstGeom prst="cloudCallout">
            <a:avLst>
              <a:gd name="adj1" fmla="val 3443"/>
              <a:gd name="adj2" fmla="val -116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 err="1">
                <a:solidFill>
                  <a:srgbClr val="FF0000"/>
                </a:solidFill>
                <a:latin typeface="+mj-lt"/>
              </a:rPr>
              <a:t>Yeahh</a:t>
            </a:r>
            <a:r>
              <a:rPr lang="en-US" sz="1500" b="1" dirty="0">
                <a:solidFill>
                  <a:srgbClr val="FF0000"/>
                </a:solidFill>
                <a:latin typeface="+mj-lt"/>
              </a:rPr>
              <a:t>, It tastes good</a:t>
            </a:r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8" y="1143000"/>
            <a:ext cx="61833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316174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76200"/>
            <a:ext cx="8839200" cy="12192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en-US" sz="2700" b="1" kern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Automated Unit Testing with </a:t>
            </a:r>
            <a:r>
              <a:rPr lang="en-US" sz="2700" b="1" kern="0" dirty="0" err="1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Nunit</a:t>
            </a:r>
            <a:r>
              <a:rPr lang="en-US" sz="2700" b="1" kern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700" b="1" kern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kumimoji="0" lang="en-US" sz="2700" b="1" kern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How </a:t>
            </a:r>
            <a:r>
              <a:rPr kumimoji="0" lang="en-US" sz="2700" b="1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to use </a:t>
            </a:r>
            <a:r>
              <a:rPr kumimoji="0" lang="en-US" sz="2700" b="1" kern="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NUnit</a:t>
            </a:r>
            <a:r>
              <a:rPr kumimoji="0" lang="en-US" sz="2700" b="1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30200" y="1295400"/>
            <a:ext cx="546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Create a test case base on </a:t>
            </a:r>
            <a:r>
              <a:rPr kumimoji="0" lang="en-US" sz="2000" kern="0" dirty="0" err="1">
                <a:solidFill>
                  <a:srgbClr val="000080"/>
                </a:solidFill>
                <a:latin typeface="+mj-lt"/>
              </a:rPr>
              <a:t>NUnit</a:t>
            </a: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 framework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Deploy and Run</a:t>
            </a:r>
          </a:p>
        </p:txBody>
      </p:sp>
      <p:pic>
        <p:nvPicPr>
          <p:cNvPr id="13316" name="Picture 1033" descr="image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211263"/>
            <a:ext cx="3124200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loud Callout 15"/>
          <p:cNvSpPr/>
          <p:nvPr/>
        </p:nvSpPr>
        <p:spPr>
          <a:xfrm>
            <a:off x="3352800" y="3962400"/>
            <a:ext cx="2209800" cy="1143000"/>
          </a:xfrm>
          <a:prstGeom prst="cloudCallout">
            <a:avLst>
              <a:gd name="adj1" fmla="val 89704"/>
              <a:gd name="adj2" fmla="val -85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solidFill>
                  <a:srgbClr val="FF0000"/>
                </a:solidFill>
                <a:latin typeface="+mj-lt"/>
              </a:rPr>
              <a:t>Who knows…</a:t>
            </a:r>
          </a:p>
        </p:txBody>
      </p:sp>
    </p:spTree>
    <p:extLst>
      <p:ext uri="{BB962C8B-B14F-4D97-AF65-F5344CB8AC3E}">
        <p14:creationId xmlns:p14="http://schemas.microsoft.com/office/powerpoint/2010/main" val="191987916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1153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a test case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66813"/>
            <a:ext cx="571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1: Create a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2: Add a reference </a:t>
            </a:r>
            <a:r>
              <a:rPr kumimoji="0" lang="en-US" sz="2000" kern="0" dirty="0" err="1">
                <a:solidFill>
                  <a:srgbClr val="000080"/>
                </a:solidFill>
                <a:latin typeface="+mj-lt"/>
              </a:rPr>
              <a:t>nunit.Framework.dll</a:t>
            </a: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 to this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3: Add a reference to </a:t>
            </a:r>
            <a:r>
              <a:rPr kumimoji="0" lang="en-US" sz="2000" kern="0" dirty="0" err="1">
                <a:solidFill>
                  <a:srgbClr val="000080"/>
                </a:solidFill>
                <a:latin typeface="+mj-lt"/>
              </a:rPr>
              <a:t>*.dll</a:t>
            </a: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 contains function which you want to do Unit test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4: Restructure class following </a:t>
            </a:r>
            <a:r>
              <a:rPr kumimoji="0" lang="en-US" sz="2000" kern="0" dirty="0" err="1">
                <a:solidFill>
                  <a:srgbClr val="000080"/>
                </a:solidFill>
                <a:latin typeface="+mj-lt"/>
              </a:rPr>
              <a:t>Nunit</a:t>
            </a: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 frame work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5: Write a test case</a:t>
            </a:r>
          </a:p>
        </p:txBody>
      </p:sp>
      <p:pic>
        <p:nvPicPr>
          <p:cNvPr id="14340" name="Picture 1048" descr="image0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143000"/>
            <a:ext cx="3048000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loud Callout 11"/>
          <p:cNvSpPr/>
          <p:nvPr/>
        </p:nvSpPr>
        <p:spPr>
          <a:xfrm>
            <a:off x="4495800" y="4519613"/>
            <a:ext cx="2209800" cy="990600"/>
          </a:xfrm>
          <a:prstGeom prst="cloudCallout">
            <a:avLst>
              <a:gd name="adj1" fmla="val 74846"/>
              <a:gd name="adj2" fmla="val -160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solidFill>
                  <a:srgbClr val="FF0000"/>
                </a:solidFill>
                <a:latin typeface="+mj-lt"/>
              </a:rPr>
              <a:t>Let’s me go…</a:t>
            </a:r>
          </a:p>
        </p:txBody>
      </p:sp>
    </p:spTree>
    <p:extLst>
      <p:ext uri="{BB962C8B-B14F-4D97-AF65-F5344CB8AC3E}">
        <p14:creationId xmlns:p14="http://schemas.microsoft.com/office/powerpoint/2010/main" val="24096953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7620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a test case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219200"/>
            <a:ext cx="2971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Step 1: Create a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Step 2: Add a reference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nunit.Framework.dll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to this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Step 3: Add a reference to *.dll contains function which you want to do Unit test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Step 4: Restructure class following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Nunit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frame work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endParaRPr kumimoji="0" lang="en-US" sz="1700" kern="0" dirty="0">
              <a:solidFill>
                <a:srgbClr val="000080"/>
              </a:solidFill>
              <a:latin typeface="+mj-lt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3862" y="1219200"/>
            <a:ext cx="618013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9242224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571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j-lt"/>
              </a:rPr>
              <a:t>Step 5: Write a test case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500" kern="0" dirty="0">
                <a:solidFill>
                  <a:srgbClr val="000080"/>
                </a:solidFill>
                <a:latin typeface="+mj-lt"/>
              </a:rPr>
              <a:t>Each test case will be a function/method of class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500" kern="0" dirty="0">
                <a:solidFill>
                  <a:srgbClr val="000080"/>
                </a:solidFill>
                <a:latin typeface="+mj-lt"/>
              </a:rPr>
              <a:t>Must have attribute [Test] above a function/method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500" kern="0" dirty="0">
                <a:solidFill>
                  <a:srgbClr val="000080"/>
                </a:solidFill>
                <a:latin typeface="+mj-lt"/>
              </a:rPr>
              <a:t>Ex:</a:t>
            </a:r>
          </a:p>
          <a:p>
            <a:pPr marL="1143000" lvl="2" indent="-228600">
              <a:spcBef>
                <a:spcPct val="20000"/>
              </a:spcBef>
              <a:defRPr/>
            </a:pPr>
            <a:endParaRPr kumimoji="0" lang="en-US" sz="1300" kern="0" dirty="0">
              <a:solidFill>
                <a:srgbClr val="000080"/>
              </a:solidFill>
              <a:latin typeface="+mj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300" kern="0" dirty="0">
                <a:solidFill>
                  <a:srgbClr val="000080"/>
                </a:solidFill>
                <a:latin typeface="+mj-lt"/>
              </a:rPr>
              <a:t>[Test]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public void testCase1()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	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Assert.AreEqual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(0,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intA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sz="1400" kern="0" dirty="0">
              <a:solidFill>
                <a:srgbClr val="000080"/>
              </a:solidFill>
              <a:latin typeface="+mj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300" kern="0" dirty="0">
                <a:solidFill>
                  <a:srgbClr val="000080"/>
                </a:solidFill>
                <a:latin typeface="+mj-lt"/>
              </a:rPr>
              <a:t>[Test]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public void testCase2()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	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Assert.AreEqual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(0, divides(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intA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,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intB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));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sz="1400" kern="0" dirty="0">
              <a:solidFill>
                <a:srgbClr val="000080"/>
              </a:solidFill>
              <a:latin typeface="+mj-lt"/>
            </a:endParaRPr>
          </a:p>
        </p:txBody>
      </p:sp>
      <p:pic>
        <p:nvPicPr>
          <p:cNvPr id="16388" name="Picture 1050" descr="image0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43000"/>
            <a:ext cx="2819400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loud Callout 11"/>
          <p:cNvSpPr/>
          <p:nvPr/>
        </p:nvSpPr>
        <p:spPr>
          <a:xfrm>
            <a:off x="5638800" y="4724400"/>
            <a:ext cx="2362200" cy="1066800"/>
          </a:xfrm>
          <a:prstGeom prst="cloudCallout">
            <a:avLst>
              <a:gd name="adj1" fmla="val 33013"/>
              <a:gd name="adj2" fmla="val -10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solidFill>
                  <a:srgbClr val="FF0000"/>
                </a:solidFill>
                <a:latin typeface="+mj-lt"/>
              </a:rPr>
              <a:t>Beer Please !!!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a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9903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5638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j-lt"/>
              </a:rPr>
              <a:t>Core Features to code a test case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400" b="1" kern="0" dirty="0">
                <a:solidFill>
                  <a:srgbClr val="000080"/>
                </a:solidFill>
                <a:latin typeface="+mj-lt"/>
              </a:rPr>
              <a:t>Assertions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Equality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Assserts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: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Ex: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Assert.AreEqual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int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expected,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int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actual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Condition Tests: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Ex: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Assert.IsTrue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bool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condition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Comparrison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Asserts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Ex: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Assert.Greater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int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arg1,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int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arg2 );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Type Asserts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Ex: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Assert.IsInstanceOfType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 Type expected, object actual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Utility methods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Ex: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Assert.Fail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String Assert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Ex: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StringAssert.Contains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 string expected, string actual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Collection Asserts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Ex: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CollectionAssert.AreEqual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 Collection expected, Collection actual );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400" b="1" kern="0" dirty="0">
                <a:solidFill>
                  <a:srgbClr val="000080"/>
                </a:solidFill>
                <a:latin typeface="+mj-lt"/>
              </a:rPr>
              <a:t>Attributes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371600"/>
            <a:ext cx="27590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15434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-381000" y="1143000"/>
            <a:ext cx="6553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400" b="1" kern="0" dirty="0">
                <a:solidFill>
                  <a:srgbClr val="000080"/>
                </a:solidFill>
                <a:latin typeface="+mn-lt"/>
              </a:rPr>
              <a:t>Attributes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[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TestFixture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]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[Category("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TestUnitExample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")]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public class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TestNUnit</a:t>
            </a:r>
            <a:endParaRPr kumimoji="0" lang="en-US" sz="1200" kern="0" dirty="0">
              <a:solidFill>
                <a:srgbClr val="000080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{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private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intA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private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intB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private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CaculatesSomeThings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objCal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;</a:t>
            </a:r>
          </a:p>
          <a:p>
            <a:pPr marL="1143000" lvl="2" indent="-228600">
              <a:spcBef>
                <a:spcPct val="20000"/>
              </a:spcBef>
              <a:defRPr/>
            </a:pPr>
            <a:endParaRPr kumimoji="0" lang="en-US" sz="1200" kern="0" dirty="0">
              <a:solidFill>
                <a:srgbClr val="000080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[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SetUp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]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protected void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SetUp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() 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{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	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intA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 = 0;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	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intB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 = 0;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	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objCal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 = new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CaculatesSomeThings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();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}</a:t>
            </a:r>
          </a:p>
          <a:p>
            <a:pPr marL="1143000" lvl="2" indent="-228600">
              <a:spcBef>
                <a:spcPct val="20000"/>
              </a:spcBef>
              <a:defRPr/>
            </a:pPr>
            <a:endParaRPr kumimoji="0" lang="en-US" sz="1200" kern="0" dirty="0">
              <a:solidFill>
                <a:srgbClr val="000080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[Test]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Public void TestCase1()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{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	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Assert.AreEqual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(0,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objCal.Multifly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(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intA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,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intB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))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}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171575"/>
            <a:ext cx="27432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08646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542925"/>
          </a:xfrm>
        </p:spPr>
        <p:txBody>
          <a:bodyPr/>
          <a:lstStyle/>
          <a:p>
            <a:r>
              <a:rPr lang="en-US" altLang="ja-JP" smtClean="0">
                <a:latin typeface="Tahoma" panose="020B0604030504040204" pitchFamily="34" charset="0"/>
              </a:rPr>
              <a:t>Overview</a:t>
            </a:r>
            <a:endParaRPr lang="ja-JP" altLang="en-US" smtClean="0">
              <a:latin typeface="Tahoma" panose="020B060403050404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1814513"/>
            <a:ext cx="7481887" cy="4114800"/>
          </a:xfrm>
        </p:spPr>
        <p:txBody>
          <a:bodyPr/>
          <a:lstStyle/>
          <a:p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What is PCL (Program Check List)</a:t>
            </a:r>
          </a:p>
          <a:p>
            <a:pPr>
              <a:buFont typeface="Monotype Sorts" panose="01010601010101010101" pitchFamily="2" charset="2"/>
              <a:buNone/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   </a:t>
            </a:r>
          </a:p>
          <a:p>
            <a:pPr lvl="1"/>
            <a:endParaRPr lang="en-US" altLang="ja-JP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lvl="1"/>
            <a:endParaRPr lang="en-US" altLang="ja-JP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endParaRPr lang="ja-JP" altLang="en-US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7578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571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1: Compile a test case class to </a:t>
            </a:r>
            <a:r>
              <a:rPr kumimoji="0" lang="en-US" sz="2000" kern="0" dirty="0" err="1">
                <a:solidFill>
                  <a:srgbClr val="000080"/>
                </a:solidFill>
                <a:latin typeface="+mj-lt"/>
              </a:rPr>
              <a:t>dll</a:t>
            </a:r>
            <a:endParaRPr kumimoji="0" lang="en-US" sz="2000" kern="0" dirty="0">
              <a:solidFill>
                <a:srgbClr val="000080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2: Run </a:t>
            </a:r>
            <a:r>
              <a:rPr kumimoji="0" lang="en-US" sz="2000" kern="0" dirty="0" err="1">
                <a:solidFill>
                  <a:srgbClr val="000080"/>
                </a:solidFill>
                <a:latin typeface="+mj-lt"/>
              </a:rPr>
              <a:t>NUnit</a:t>
            </a: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 tool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3: Open </a:t>
            </a:r>
            <a:r>
              <a:rPr kumimoji="0" lang="en-US" sz="2000" kern="0" dirty="0" err="1">
                <a:solidFill>
                  <a:srgbClr val="000080"/>
                </a:solidFill>
                <a:latin typeface="+mj-lt"/>
              </a:rPr>
              <a:t>*.dll</a:t>
            </a: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 contains test case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4: Choose the test case you want to run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5: Click run button to see the report</a:t>
            </a:r>
          </a:p>
        </p:txBody>
      </p:sp>
      <p:pic>
        <p:nvPicPr>
          <p:cNvPr id="19460" name="Picture 1039" descr="image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219200"/>
            <a:ext cx="31432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loud Callout 11"/>
          <p:cNvSpPr/>
          <p:nvPr/>
        </p:nvSpPr>
        <p:spPr>
          <a:xfrm>
            <a:off x="2743200" y="3810000"/>
            <a:ext cx="2514600" cy="1219200"/>
          </a:xfrm>
          <a:prstGeom prst="cloudCallout">
            <a:avLst>
              <a:gd name="adj1" fmla="val 122639"/>
              <a:gd name="adj2" fmla="val -84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solidFill>
                  <a:srgbClr val="FF0000"/>
                </a:solidFill>
                <a:latin typeface="+mj-lt"/>
              </a:rPr>
              <a:t>I don’t believe…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Deploy and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880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219200"/>
            <a:ext cx="61341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1052" descr="image0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6513" y="1219200"/>
            <a:ext cx="26812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loud Callout 13"/>
          <p:cNvSpPr/>
          <p:nvPr/>
        </p:nvSpPr>
        <p:spPr>
          <a:xfrm>
            <a:off x="6477000" y="4648200"/>
            <a:ext cx="2438400" cy="1143000"/>
          </a:xfrm>
          <a:prstGeom prst="cloudCallout">
            <a:avLst>
              <a:gd name="adj1" fmla="val 31128"/>
              <a:gd name="adj2" fmla="val -19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solidFill>
                  <a:srgbClr val="FF0000"/>
                </a:solidFill>
                <a:latin typeface="+mj-lt"/>
              </a:rPr>
              <a:t>Quality… God let me sleep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Deploy and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8089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723409"/>
      </p:ext>
    </p:extLst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96200" cy="452438"/>
          </a:xfrm>
        </p:spPr>
        <p:txBody>
          <a:bodyPr/>
          <a:lstStyle/>
          <a:p>
            <a:r>
              <a:rPr lang="en-US" altLang="ja-JP" smtClean="0">
                <a:latin typeface="Tahoma" panose="020B0604030504040204" pitchFamily="34" charset="0"/>
              </a:rPr>
              <a:t>Overview</a:t>
            </a:r>
            <a:endParaRPr lang="ja-JP" altLang="en-US" smtClean="0">
              <a:latin typeface="Tahoma" panose="020B0604030504040204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04838"/>
            <a:ext cx="9144000" cy="5872162"/>
          </a:xfrm>
        </p:spPr>
        <p:txBody>
          <a:bodyPr/>
          <a:lstStyle/>
          <a:p>
            <a:pPr marL="457200" lvl="1" indent="-228600">
              <a:spcBef>
                <a:spcPts val="200"/>
              </a:spcBef>
            </a:pPr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Cover sheet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 General information of the project and Unit Test cases</a:t>
            </a:r>
          </a:p>
          <a:p>
            <a:pPr marL="457200" lvl="1" indent="-228600">
              <a:spcBef>
                <a:spcPts val="200"/>
              </a:spcBef>
            </a:pPr>
            <a:r>
              <a:rPr lang="en-US" altLang="ja-JP" sz="2400" b="1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FunctionList</a:t>
            </a:r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 sheet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 </a:t>
            </a:r>
          </a:p>
          <a:p>
            <a:pPr marL="747713" lvl="2">
              <a:spcBef>
                <a:spcPts val="200"/>
              </a:spcBef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The list of Classes and Functions to be tested. </a:t>
            </a:r>
          </a:p>
          <a:p>
            <a:pPr marL="747713" lvl="2">
              <a:spcBef>
                <a:spcPts val="200"/>
              </a:spcBef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To control that the number of Unit TC meets customer's requirement or the norm, user should fill value for  </a:t>
            </a:r>
          </a:p>
          <a:p>
            <a:pPr marL="747713" lvl="2">
              <a:spcBef>
                <a:spcPts val="200"/>
              </a:spcBef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'Normal number of Test cases/KLOC' </a:t>
            </a:r>
          </a:p>
          <a:p>
            <a:pPr marL="747713" lvl="2">
              <a:spcBef>
                <a:spcPts val="200"/>
              </a:spcBef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Click on Function link to open the related Test cases of the function. </a:t>
            </a:r>
          </a:p>
          <a:p>
            <a:pPr marL="512763" lvl="1" indent="-228600">
              <a:spcBef>
                <a:spcPts val="200"/>
              </a:spcBef>
            </a:pPr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Test Report sheet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 provide the overview results of Unit test: </a:t>
            </a:r>
          </a:p>
          <a:p>
            <a:pPr marL="747713" lvl="2">
              <a:spcBef>
                <a:spcPts val="200"/>
              </a:spcBef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Test coverage </a:t>
            </a:r>
          </a:p>
          <a:p>
            <a:pPr marL="747713" lvl="2">
              <a:spcBef>
                <a:spcPts val="200"/>
              </a:spcBef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Test successful coverage</a:t>
            </a:r>
          </a:p>
          <a:p>
            <a:pPr marL="747713" lvl="2">
              <a:spcBef>
                <a:spcPts val="200"/>
              </a:spcBef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Summary: Normal/Abnormal/Boundary cases</a:t>
            </a:r>
          </a:p>
        </p:txBody>
      </p:sp>
    </p:spTree>
    <p:extLst>
      <p:ext uri="{BB962C8B-B14F-4D97-AF65-F5344CB8AC3E}">
        <p14:creationId xmlns:p14="http://schemas.microsoft.com/office/powerpoint/2010/main" val="14574693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609600"/>
          </a:xfrm>
        </p:spPr>
        <p:txBody>
          <a:bodyPr/>
          <a:lstStyle/>
          <a:p>
            <a:r>
              <a:rPr lang="en-US" altLang="ja-JP" smtClean="0">
                <a:latin typeface="Tahoma" panose="020B0604030504040204" pitchFamily="34" charset="0"/>
              </a:rPr>
              <a:t>Content of Function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09600"/>
            <a:ext cx="9144000" cy="5715000"/>
          </a:xfrm>
        </p:spPr>
        <p:txBody>
          <a:bodyPr/>
          <a:lstStyle/>
          <a:p>
            <a:pPr marL="512763"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Information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 </a:t>
            </a: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The list of Classes and Functions to be tested.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Function name/Code 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Number LOC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Number of lack TCs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Test requirement: brief description of function to be tested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Number of TC: Normal, Abnormal, Boundary (automatically)</a:t>
            </a:r>
          </a:p>
          <a:p>
            <a:pPr marL="568325"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Test Case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 </a:t>
            </a:r>
            <a:r>
              <a:rPr lang="en-US" altLang="ja-JP" sz="24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Combination of: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Condition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7565461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848600" cy="533400"/>
          </a:xfrm>
        </p:spPr>
        <p:txBody>
          <a:bodyPr/>
          <a:lstStyle/>
          <a:p>
            <a:r>
              <a:rPr lang="en-US" altLang="ja-JP" smtClean="0">
                <a:latin typeface="Tahoma" panose="020B0604030504040204" pitchFamily="34" charset="0"/>
              </a:rPr>
              <a:t>Condition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85800"/>
            <a:ext cx="9144000" cy="5791200"/>
          </a:xfrm>
        </p:spPr>
        <p:txBody>
          <a:bodyPr/>
          <a:lstStyle/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Precondition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</a:t>
            </a:r>
            <a:endParaRPr lang="en-US" altLang="ja-JP" sz="24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Setting condition that must exist before execution of the test case.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Example: file A is precondition for the test case that needs to access file A.</a:t>
            </a:r>
          </a:p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Values of input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 3 types 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Normal: </a:t>
            </a:r>
            <a:r>
              <a:rPr lang="en-US" altLang="ja-JP" sz="22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used mainly to ensure the function works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Boundary: </a:t>
            </a:r>
            <a:r>
              <a:rPr lang="en-US" altLang="ja-JP" sz="22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limited values that contain upper and lower values</a:t>
            </a:r>
            <a:endParaRPr lang="en-US" altLang="ja-JP" sz="22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Abnormal: </a:t>
            </a:r>
            <a:r>
              <a:rPr lang="en-US" altLang="ja-JP" sz="2200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non-expected values (processes exception cases)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Example: 5&lt;= input &lt;= 10</a:t>
            </a:r>
          </a:p>
          <a:p>
            <a:pPr lvl="2">
              <a:buFontTx/>
              <a:buNone/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		N: 6, 7, 8, 9</a:t>
            </a:r>
          </a:p>
          <a:p>
            <a:pPr lvl="2">
              <a:buFontTx/>
              <a:buNone/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		B: 5, 10</a:t>
            </a:r>
          </a:p>
          <a:p>
            <a:pPr lvl="2">
              <a:buFontTx/>
              <a:buNone/>
            </a:pP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		A: -1, 4, 11</a:t>
            </a:r>
          </a:p>
        </p:txBody>
      </p:sp>
    </p:spTree>
    <p:extLst>
      <p:ext uri="{BB962C8B-B14F-4D97-AF65-F5344CB8AC3E}">
        <p14:creationId xmlns:p14="http://schemas.microsoft.com/office/powerpoint/2010/main" val="40903196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1437"/>
            <a:ext cx="7772400" cy="604838"/>
          </a:xfrm>
        </p:spPr>
        <p:txBody>
          <a:bodyPr/>
          <a:lstStyle/>
          <a:p>
            <a:r>
              <a:rPr lang="en-US" altLang="ja-JP" smtClean="0">
                <a:latin typeface="Tahoma" panose="020B0604030504040204" pitchFamily="34" charset="0"/>
              </a:rPr>
              <a:t>Confirmation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09600"/>
            <a:ext cx="9143999" cy="5867400"/>
          </a:xfrm>
        </p:spPr>
        <p:txBody>
          <a:bodyPr/>
          <a:lstStyle/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Confirmation is expected result to check output of each function</a:t>
            </a:r>
          </a:p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Can include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</a:t>
            </a:r>
            <a:endParaRPr lang="en-US" altLang="ja-JP" sz="2400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Output result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Output log messages in log file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Output screen messages</a:t>
            </a:r>
          </a:p>
          <a:p>
            <a:pPr lvl="2"/>
            <a:endParaRPr lang="en-US" altLang="ja-JP" smtClean="0">
              <a:latin typeface="Tahoma" panose="020B0604030504040204" pitchFamily="34" charset="0"/>
              <a:ea typeface="ＭＳ Ｐゴシック" panose="020B0600070205080204" pitchFamily="50" charset="-128"/>
            </a:endParaRPr>
          </a:p>
          <a:p>
            <a:pPr lvl="1"/>
            <a:r>
              <a:rPr lang="en-US" altLang="ja-JP" sz="2400" b="1" smtClean="0">
                <a:solidFill>
                  <a:srgbClr val="0000FF"/>
                </a:solidFill>
                <a:latin typeface="Tahoma" panose="020B0604030504040204" pitchFamily="34" charset="0"/>
                <a:ea typeface="ＭＳ Ｐゴシック" panose="020B0600070205080204" pitchFamily="50" charset="-128"/>
              </a:rPr>
              <a:t>Test case result</a:t>
            </a:r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: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P/OK: Passed </a:t>
            </a:r>
          </a:p>
          <a:p>
            <a:pPr lvl="2"/>
            <a:r>
              <a:rPr lang="en-US" altLang="ja-JP" smtClean="0">
                <a:latin typeface="Tahoma" panose="020B0604030504040204" pitchFamily="34" charset="0"/>
                <a:ea typeface="ＭＳ Ｐゴシック" panose="020B0600070205080204" pitchFamily="50" charset="-128"/>
              </a:rPr>
              <a:t>F/NG: Failed</a:t>
            </a:r>
          </a:p>
        </p:txBody>
      </p:sp>
    </p:spTree>
    <p:extLst>
      <p:ext uri="{BB962C8B-B14F-4D97-AF65-F5344CB8AC3E}">
        <p14:creationId xmlns:p14="http://schemas.microsoft.com/office/powerpoint/2010/main" val="23451124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451821"/>
            <a:ext cx="7772400" cy="1129579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FF0000"/>
                </a:solidFill>
              </a:rPr>
              <a:t>Unit Testing Execution</a:t>
            </a:r>
            <a:br>
              <a:rPr lang="en-US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0" y="152400"/>
            <a:ext cx="77724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4000" kern="0" smtClean="0">
                <a:solidFill>
                  <a:srgbClr val="FF0000"/>
                </a:solidFill>
              </a:rPr>
              <a:t>SPECIAL JAVA SUBJECT</a:t>
            </a:r>
            <a:br>
              <a:rPr lang="en-US" sz="4000" kern="0" smtClean="0">
                <a:solidFill>
                  <a:srgbClr val="FF0000"/>
                </a:solidFill>
              </a:rPr>
            </a:br>
            <a:r>
              <a:rPr lang="en-US" sz="4000" kern="0" smtClean="0">
                <a:solidFill>
                  <a:srgbClr val="FF0000"/>
                </a:solidFill>
              </a:rPr>
              <a:t>FSOFT – Developer – Part1</a:t>
            </a:r>
            <a:endParaRPr lang="en-US" sz="4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92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testing levels</a:t>
            </a:r>
          </a:p>
          <a:p>
            <a:r>
              <a:rPr lang="en-GB" dirty="0" smtClean="0"/>
              <a:t>Manual unit testing</a:t>
            </a:r>
          </a:p>
          <a:p>
            <a:r>
              <a:rPr lang="en-US" dirty="0" smtClean="0"/>
              <a:t>Unit Testing based on UT cases</a:t>
            </a:r>
          </a:p>
          <a:p>
            <a:r>
              <a:rPr lang="en-US" dirty="0" smtClean="0"/>
              <a:t>Automated Unit Testing</a:t>
            </a:r>
          </a:p>
          <a:p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endParaRPr lang="en-US" dirty="0" smtClean="0"/>
          </a:p>
          <a:p>
            <a:r>
              <a:rPr lang="en-US" dirty="0" smtClean="0"/>
              <a:t>Automated Tests vs. Manual Tests</a:t>
            </a:r>
          </a:p>
          <a:p>
            <a:r>
              <a:rPr lang="en-GB" dirty="0" smtClean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959671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IOStreams</Template>
  <TotalTime>2451</TotalTime>
  <Words>1396</Words>
  <Application>Microsoft Office PowerPoint</Application>
  <PresentationFormat>On-screen Show (4:3)</PresentationFormat>
  <Paragraphs>268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ＭＳ Ｐゴシック</vt:lpstr>
      <vt:lpstr>ＭＳ Ｐゴシック</vt:lpstr>
      <vt:lpstr>Arial</vt:lpstr>
      <vt:lpstr>Calibri</vt:lpstr>
      <vt:lpstr>Monotype Sorts</vt:lpstr>
      <vt:lpstr>Tahoma</vt:lpstr>
      <vt:lpstr>Times New Roman</vt:lpstr>
      <vt:lpstr>Wingdings</vt:lpstr>
      <vt:lpstr>Blends</vt:lpstr>
      <vt:lpstr>CREATE UNIT TEST CASE DOCUMENT  WITH PROGRAM CHECK LIST</vt:lpstr>
      <vt:lpstr>Agenda</vt:lpstr>
      <vt:lpstr>Overview</vt:lpstr>
      <vt:lpstr>Overview</vt:lpstr>
      <vt:lpstr>Content of Function</vt:lpstr>
      <vt:lpstr>Condition</vt:lpstr>
      <vt:lpstr>Confirmation</vt:lpstr>
      <vt:lpstr>Unit Testing Execution </vt:lpstr>
      <vt:lpstr>Agenda</vt:lpstr>
      <vt:lpstr>Too many of Software Testing Levels</vt:lpstr>
      <vt:lpstr>How we test this function?</vt:lpstr>
      <vt:lpstr>Manual Unit Testing</vt:lpstr>
      <vt:lpstr>Manual Unit Testing - Limitation</vt:lpstr>
      <vt:lpstr>Unit Testing based on UT cases</vt:lpstr>
      <vt:lpstr>Unit Testing based on UT cases</vt:lpstr>
      <vt:lpstr>Automated Unit Testing First Step</vt:lpstr>
      <vt:lpstr>Automated Unit Testing: Common Tools</vt:lpstr>
      <vt:lpstr>Automated Unit Testing: Common Tools</vt:lpstr>
      <vt:lpstr>PowerPoint Presentation</vt:lpstr>
      <vt:lpstr>Automated Unit Testing with NUnit What is NUnit?</vt:lpstr>
      <vt:lpstr>Automated Unit Testing with NUnit Where to get NUnit?</vt:lpstr>
      <vt:lpstr>Automated Unit Testing with NUnit Where to get Nunit? - Extract to any folder</vt:lpstr>
      <vt:lpstr>Automated Unit Testing with Nunit Screens of tool</vt:lpstr>
      <vt:lpstr>PowerPoint Presentation</vt:lpstr>
      <vt:lpstr>Automated Unit Testing with Nunit Create a test case</vt:lpstr>
      <vt:lpstr>Automated Unit Testing with Nunit Create a test case</vt:lpstr>
      <vt:lpstr>Automated Unit Testing with Nunit Create a test case</vt:lpstr>
      <vt:lpstr>Automated Unit Testing with Nunit Core Features</vt:lpstr>
      <vt:lpstr>Automated Unit Testing with Nunit Core Features</vt:lpstr>
      <vt:lpstr>Automated Unit Testing with Nunit Deploy and Run</vt:lpstr>
      <vt:lpstr>Automated Unit Testing with Nunit Deploy and Run</vt:lpstr>
      <vt:lpstr>PowerPoint Presentation</vt:lpstr>
    </vt:vector>
  </TitlesOfParts>
  <Company>NLU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3: LANGUAGE BASICS</dc:title>
  <dc:creator>tinh</dc:creator>
  <cp:lastModifiedBy>Phạm Văn Tính</cp:lastModifiedBy>
  <cp:revision>153</cp:revision>
  <dcterms:created xsi:type="dcterms:W3CDTF">2006-10-07T14:18:25Z</dcterms:created>
  <dcterms:modified xsi:type="dcterms:W3CDTF">2015-03-02T05:01:43Z</dcterms:modified>
</cp:coreProperties>
</file>