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7"/>
  </p:notesMasterIdLst>
  <p:sldIdLst>
    <p:sldId id="281"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1" r:id="rId48"/>
    <p:sldId id="333" r:id="rId49"/>
    <p:sldId id="334" r:id="rId50"/>
    <p:sldId id="336" r:id="rId51"/>
    <p:sldId id="338" r:id="rId52"/>
    <p:sldId id="340" r:id="rId53"/>
    <p:sldId id="341" r:id="rId54"/>
    <p:sldId id="343" r:id="rId55"/>
    <p:sldId id="345"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9" autoAdjust="0"/>
  </p:normalViewPr>
  <p:slideViewPr>
    <p:cSldViewPr>
      <p:cViewPr varScale="1">
        <p:scale>
          <a:sx n="63" d="100"/>
          <a:sy n="63" d="100"/>
        </p:scale>
        <p:origin x="1043" y="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08-Mar-15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11580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atabase_norm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56B67F-64B9-4663-BFE0-AF700385EE1D}" type="slidenum">
              <a:rPr lang="vi-VN"/>
              <a:pPr/>
              <a:t>2</a:t>
            </a:fld>
            <a:endParaRPr lang="vi-VN"/>
          </a:p>
        </p:txBody>
      </p:sp>
    </p:spTree>
    <p:extLst>
      <p:ext uri="{BB962C8B-B14F-4D97-AF65-F5344CB8AC3E}">
        <p14:creationId xmlns:p14="http://schemas.microsoft.com/office/powerpoint/2010/main" val="385910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6</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6"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7"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196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12</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4"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3456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14</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4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30073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8</a:t>
            </a:r>
          </a:p>
        </p:txBody>
      </p:sp>
      <p:sp>
        <p:nvSpPr>
          <p:cNvPr id="686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4"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1452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23</a:t>
            </a:r>
          </a:p>
        </p:txBody>
      </p:sp>
      <p:sp>
        <p:nvSpPr>
          <p:cNvPr id="706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6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954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Entity Type Rule:</a:t>
            </a:r>
            <a:r>
              <a:rPr lang="en-US" smtClean="0"/>
              <a:t> Each entity type (except subtypes) becomes a table. The PK of ET (if not weak) becomes the PK of the table. The attributes of the ET become columns in the table. This rule </a:t>
            </a:r>
            <a:r>
              <a:rPr lang="en-US" b="1" smtClean="0"/>
              <a:t>should be used first before the relationship rules</a:t>
            </a:r>
            <a:r>
              <a:rPr lang="en-US" smtClean="0"/>
              <a:t>.</a:t>
            </a:r>
          </a:p>
          <a:p>
            <a:r>
              <a:rPr lang="en-US" b="1" smtClean="0"/>
              <a:t>1-M Relationship Rule:</a:t>
            </a:r>
            <a:r>
              <a:rPr lang="en-US" smtClean="0"/>
              <a:t> Each 1-M relationship becomes a FK in the table corresponding to the child type (the entity type near Crow’s Foot symbol). If the minimum cardinality on the parent side of the relationship is one, the FK cannot accept null values (NOT NULL must be used).</a:t>
            </a:r>
          </a:p>
          <a:p>
            <a:r>
              <a:rPr lang="en-US" b="1" smtClean="0"/>
              <a:t>M-N Relationship Rule:</a:t>
            </a:r>
            <a:r>
              <a:rPr lang="en-US" smtClean="0"/>
              <a:t> Each M-N relationship becomes a separate table. The </a:t>
            </a:r>
            <a:r>
              <a:rPr lang="en-US" b="1" smtClean="0"/>
              <a:t>PK of the table is a combined key</a:t>
            </a:r>
            <a:r>
              <a:rPr lang="en-US" smtClean="0"/>
              <a:t> consisting of the primary keys of the entity types participating in the M-N relationship.</a:t>
            </a:r>
          </a:p>
          <a:p>
            <a:r>
              <a:rPr lang="en-US" b="1" smtClean="0"/>
              <a:t>Identification Dependency Rule:</a:t>
            </a:r>
            <a:r>
              <a:rPr lang="en-US" smtClean="0"/>
              <a:t> Each identifying relationship (denoted by a solid relationship line) adds a component to a PK. The PK of the table corresponding to the weak entity consists of:</a:t>
            </a:r>
          </a:p>
          <a:p>
            <a:r>
              <a:rPr lang="en-US" smtClean="0"/>
              <a:t>The underlined local key (if any) in the weak entity and</a:t>
            </a:r>
          </a:p>
          <a:p>
            <a:r>
              <a:rPr lang="en-US" smtClean="0"/>
              <a:t>The PK(s) of the entity type(s) connected by identifying relationship(s).</a:t>
            </a:r>
          </a:p>
          <a:p>
            <a:endParaRPr 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9520E6-73CF-40B8-8957-C9DD9AD0F5B7}" type="slidenum">
              <a:rPr lang="vi-VN"/>
              <a:pPr/>
              <a:t>26</a:t>
            </a:fld>
            <a:endParaRPr lang="vi-VN"/>
          </a:p>
        </p:txBody>
      </p:sp>
    </p:spTree>
    <p:extLst>
      <p:ext uri="{BB962C8B-B14F-4D97-AF65-F5344CB8AC3E}">
        <p14:creationId xmlns:p14="http://schemas.microsoft.com/office/powerpoint/2010/main" val="203024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06CC39-78A6-4CE0-806D-CEE692E1B263}" type="slidenum">
              <a:rPr lang="vi-VN"/>
              <a:pPr/>
              <a:t>47</a:t>
            </a:fld>
            <a:endParaRPr lang="vi-VN"/>
          </a:p>
        </p:txBody>
      </p:sp>
    </p:spTree>
    <p:extLst>
      <p:ext uri="{BB962C8B-B14F-4D97-AF65-F5344CB8AC3E}">
        <p14:creationId xmlns:p14="http://schemas.microsoft.com/office/powerpoint/2010/main" val="3447492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479FE3-AF7D-4F62-9207-BF9049BFAB05}" type="slidenum">
              <a:rPr lang="vi-VN"/>
              <a:pPr/>
              <a:t>53</a:t>
            </a:fld>
            <a:endParaRPr lang="vi-VN"/>
          </a:p>
        </p:txBody>
      </p:sp>
    </p:spTree>
    <p:extLst>
      <p:ext uri="{BB962C8B-B14F-4D97-AF65-F5344CB8AC3E}">
        <p14:creationId xmlns:p14="http://schemas.microsoft.com/office/powerpoint/2010/main" val="237714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B6B692-41A7-4549-BB36-92BEA2A2B9C9}" type="slidenum">
              <a:rPr lang="en-US"/>
              <a:pPr/>
              <a:t>3</a:t>
            </a:fld>
            <a:endParaRPr lang="en-US"/>
          </a:p>
        </p:txBody>
      </p:sp>
      <p:sp>
        <p:nvSpPr>
          <p:cNvPr id="35843"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0" i="1"/>
              <a:t>4</a:t>
            </a:r>
          </a:p>
        </p:txBody>
      </p:sp>
      <p:sp>
        <p:nvSpPr>
          <p:cNvPr id="3584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6"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7"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848"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Tree>
    <p:extLst>
      <p:ext uri="{BB962C8B-B14F-4D97-AF65-F5344CB8AC3E}">
        <p14:creationId xmlns:p14="http://schemas.microsoft.com/office/powerpoint/2010/main" val="198138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85B673-C8C8-4EFA-A5CA-445777040F66}" type="slidenum">
              <a:rPr lang="en-US"/>
              <a:pPr/>
              <a:t>5</a:t>
            </a:fld>
            <a:endParaRPr lang="en-US"/>
          </a:p>
        </p:txBody>
      </p:sp>
      <p:sp>
        <p:nvSpPr>
          <p:cNvPr id="38915"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endParaRPr lang="en-GB" smtClean="0"/>
          </a:p>
        </p:txBody>
      </p:sp>
    </p:spTree>
    <p:extLst>
      <p:ext uri="{BB962C8B-B14F-4D97-AF65-F5344CB8AC3E}">
        <p14:creationId xmlns:p14="http://schemas.microsoft.com/office/powerpoint/2010/main" val="147259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AA72D4-EC12-4B79-B2F3-C49877F45C98}" type="slidenum">
              <a:rPr lang="vi-VN"/>
              <a:pPr/>
              <a:t>10</a:t>
            </a:fld>
            <a:endParaRPr lang="vi-VN"/>
          </a:p>
        </p:txBody>
      </p:sp>
    </p:spTree>
    <p:extLst>
      <p:ext uri="{BB962C8B-B14F-4D97-AF65-F5344CB8AC3E}">
        <p14:creationId xmlns:p14="http://schemas.microsoft.com/office/powerpoint/2010/main" val="28936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Determine the purpose of the database</a:t>
            </a:r>
            <a:r>
              <a:rPr lang="en-US" smtClean="0"/>
              <a:t> - This helps prepare for the remaining steps. </a:t>
            </a:r>
          </a:p>
          <a:p>
            <a:r>
              <a:rPr lang="en-US" b="1" smtClean="0"/>
              <a:t>Find and organize the information required</a:t>
            </a:r>
            <a:r>
              <a:rPr lang="en-US" smtClean="0"/>
              <a:t> - Gather all of the types of information to record in the database, such as product name and order number. </a:t>
            </a:r>
          </a:p>
          <a:p>
            <a:r>
              <a:rPr lang="en-US" b="1" smtClean="0"/>
              <a:t>Divide the information into tables</a:t>
            </a:r>
            <a:r>
              <a:rPr lang="en-US" smtClean="0"/>
              <a:t> - Divide information items into major entities or subjects, such as Products or Orders. Each subject then becomes a table. </a:t>
            </a:r>
          </a:p>
          <a:p>
            <a:r>
              <a:rPr lang="en-US" b="1" smtClean="0"/>
              <a:t>Turn information items into columns</a:t>
            </a:r>
            <a:r>
              <a:rPr lang="en-US" smtClean="0"/>
              <a:t> - Decide what information needs to stored in each table. Each item becomes a field, and is displayed as a column in the table. For example, an Employees table might include fields such as Last Name and Hire Date. </a:t>
            </a:r>
          </a:p>
          <a:p>
            <a:r>
              <a:rPr lang="en-US" b="1" smtClean="0"/>
              <a:t>Specify primary keys</a:t>
            </a:r>
            <a:r>
              <a:rPr lang="en-US" smtClean="0"/>
              <a:t> - Choose each table’s primary key. The primary key is a column that is used to uniquely identify each row. An example might be Product ID or Order ID. </a:t>
            </a:r>
          </a:p>
          <a:p>
            <a:r>
              <a:rPr lang="en-US" b="1" smtClean="0"/>
              <a:t>Set up the table relationships</a:t>
            </a:r>
            <a:r>
              <a:rPr lang="en-US" smtClean="0"/>
              <a:t> - Look at each table and decide how the data in one table is related to the data in other tables. Add fields to tables or create new tables to clarify the relationships, as necessary. </a:t>
            </a:r>
          </a:p>
          <a:p>
            <a:r>
              <a:rPr lang="en-US" b="1" smtClean="0"/>
              <a:t>Refine the design</a:t>
            </a:r>
            <a:r>
              <a:rPr lang="en-US" smtClean="0"/>
              <a:t> - Analyze the design for errors. Create tables and add a few records of sample data. Check if results come from the tables as expected. Make adjustments to the design, as needed. </a:t>
            </a:r>
          </a:p>
          <a:p>
            <a:r>
              <a:rPr lang="en-US" b="1" smtClean="0"/>
              <a:t>Apply the </a:t>
            </a:r>
            <a:r>
              <a:rPr lang="en-US" b="1" smtClean="0">
                <a:hlinkClick r:id="rId3" action="ppaction://hlinkfile" tooltip="Database normalization"/>
              </a:rPr>
              <a:t>normalization rules</a:t>
            </a:r>
            <a:r>
              <a:rPr lang="en-US" smtClean="0"/>
              <a:t> - Apply the data normalization rules to see if tables are structured correctly. Make adjustments to the tables </a:t>
            </a:r>
          </a:p>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7CBC5A-7265-44D4-8DE1-5A042231C42C}" type="slidenum">
              <a:rPr lang="vi-VN"/>
              <a:pPr/>
              <a:t>15</a:t>
            </a:fld>
            <a:endParaRPr lang="vi-VN"/>
          </a:p>
        </p:txBody>
      </p:sp>
    </p:spTree>
    <p:extLst>
      <p:ext uri="{BB962C8B-B14F-4D97-AF65-F5344CB8AC3E}">
        <p14:creationId xmlns:p14="http://schemas.microsoft.com/office/powerpoint/2010/main" val="203051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1976, Chen developed the </a:t>
            </a:r>
            <a:r>
              <a:rPr lang="en-US" b="1" smtClean="0"/>
              <a:t>Entity-Relationship (ER) model</a:t>
            </a:r>
            <a:r>
              <a:rPr lang="en-US" smtClean="0"/>
              <a:t>, a high-level data model that is useful in developing a conceptual design for a database. Creation of an ER diagram, which is one of the first steps in designing a database, helps the designer(s) to understand and to specify the desired components of the database and the relationships among those components. An ER model is a diagram containing entities or "items", relationships among them, and attributes of the entities and the relationships. </a:t>
            </a:r>
            <a:br>
              <a:rPr lang="en-US" smtClean="0"/>
            </a:br>
            <a:endParaRPr 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37093F-1BC9-4937-AA5B-5831B0113221}" type="slidenum">
              <a:rPr lang="vi-VN"/>
              <a:pPr/>
              <a:t>16</a:t>
            </a:fld>
            <a:endParaRPr lang="vi-VN"/>
          </a:p>
        </p:txBody>
      </p:sp>
    </p:spTree>
    <p:extLst>
      <p:ext uri="{BB962C8B-B14F-4D97-AF65-F5344CB8AC3E}">
        <p14:creationId xmlns:p14="http://schemas.microsoft.com/office/powerpoint/2010/main" val="277394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2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3</a:t>
            </a:r>
          </a:p>
        </p:txBody>
      </p:sp>
      <p:sp>
        <p:nvSpPr>
          <p:cNvPr id="553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3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302" name="Rectangle 6"/>
          <p:cNvSpPr>
            <a:spLocks noGrp="1" noRot="1" noChangeAspect="1" noChangeArrowheads="1" noTextEdit="1"/>
          </p:cNvSpPr>
          <p:nvPr>
            <p:ph type="sldImg"/>
          </p:nvPr>
        </p:nvSpPr>
        <p:spPr bwMode="auto">
          <a:xfrm>
            <a:off x="1152525" y="692150"/>
            <a:ext cx="4552950" cy="3416300"/>
          </a:xfrm>
          <a:solidFill>
            <a:srgbClr val="FFFFFF"/>
          </a:solidFill>
          <a:ln cap="flat">
            <a:solidFill>
              <a:srgbClr val="000000"/>
            </a:solidFill>
            <a:miter lim="800000"/>
            <a:headEnd/>
            <a:tailEnd/>
          </a:ln>
        </p:spPr>
      </p:sp>
      <p:sp>
        <p:nvSpPr>
          <p:cNvPr id="55303"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smtClean="0"/>
          </a:p>
        </p:txBody>
      </p:sp>
    </p:spTree>
    <p:extLst>
      <p:ext uri="{BB962C8B-B14F-4D97-AF65-F5344CB8AC3E}">
        <p14:creationId xmlns:p14="http://schemas.microsoft.com/office/powerpoint/2010/main" val="240382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8</a:t>
            </a:r>
          </a:p>
        </p:txBody>
      </p:sp>
      <p:sp>
        <p:nvSpPr>
          <p:cNvPr id="573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50"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5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076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5</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8"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4173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01/2007 </a:t>
            </a:r>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/54</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Smith@ecs" TargetMode="External"/><Relationship Id="rId2" Type="http://schemas.openxmlformats.org/officeDocument/2006/relationships/hyperlink" Target="mailto:Jones@ca" TargetMode="External"/><Relationship Id="rId1" Type="http://schemas.openxmlformats.org/officeDocument/2006/relationships/slideLayout" Target="../slideLayouts/slideLayout2.xml"/><Relationship Id="rId4" Type="http://schemas.openxmlformats.org/officeDocument/2006/relationships/hyperlink" Target="mailto:Blake@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a:solidFill>
                  <a:srgbClr val="FF0000"/>
                </a:solidFill>
              </a:rPr>
              <a:t>DATABASE BASICS</a:t>
            </a:r>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r>
              <a:rPr lang="en-US" sz="4000" kern="0" smtClean="0">
                <a:solidFill>
                  <a:srgbClr val="FF0000"/>
                </a:solidFill>
              </a:rPr>
              <a:t>FSOFT – Developer – Part1</a:t>
            </a:r>
            <a:endParaRPr lang="en-US" sz="4000" kern="0" dirty="0">
              <a:solidFill>
                <a:srgbClr val="FF0000"/>
              </a:solidFill>
            </a:endParaRPr>
          </a:p>
        </p:txBody>
      </p:sp>
    </p:spTree>
    <p:extLst>
      <p:ext uri="{BB962C8B-B14F-4D97-AF65-F5344CB8AC3E}">
        <p14:creationId xmlns:p14="http://schemas.microsoft.com/office/powerpoint/2010/main" val="97414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811790" y="-13855"/>
            <a:ext cx="7793037" cy="684213"/>
          </a:xfrm>
        </p:spPr>
        <p:txBody>
          <a:bodyPr/>
          <a:lstStyle/>
          <a:p>
            <a:pPr eaLnBrk="1" hangingPunct="1"/>
            <a:r>
              <a:rPr lang="en-US" sz="3600" smtClean="0"/>
              <a:t>Relational Database Concepts</a:t>
            </a:r>
          </a:p>
        </p:txBody>
      </p:sp>
      <p:graphicFrame>
        <p:nvGraphicFramePr>
          <p:cNvPr id="229381" name="Group 5"/>
          <p:cNvGraphicFramePr>
            <a:graphicFrameLocks noGrp="1"/>
          </p:cNvGraphicFramePr>
          <p:nvPr>
            <p:ph type="tbl" idx="1"/>
          </p:nvPr>
        </p:nvGraphicFramePr>
        <p:xfrm>
          <a:off x="2209800" y="3097213"/>
          <a:ext cx="5943600" cy="1581150"/>
        </p:xfrm>
        <a:graphic>
          <a:graphicData uri="http://schemas.openxmlformats.org/drawingml/2006/table">
            <a:tbl>
              <a:tblPr/>
              <a:tblGrid>
                <a:gridCol w="914400"/>
                <a:gridCol w="1981200"/>
                <a:gridCol w="1752600"/>
                <a:gridCol w="1295400"/>
              </a:tblGrid>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CD_ID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Artist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Genre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The Wall</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Pink Floyd</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Rock</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Blue Train</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John Coltrane</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Jazz</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Requiem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W.A. Mozart</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Classical</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378" name="Text Box 2"/>
          <p:cNvSpPr txBox="1">
            <a:spLocks noChangeArrowheads="1"/>
          </p:cNvSpPr>
          <p:nvPr/>
        </p:nvSpPr>
        <p:spPr bwMode="auto">
          <a:xfrm>
            <a:off x="6804025" y="2682875"/>
            <a:ext cx="1382713" cy="2114550"/>
          </a:xfrm>
          <a:prstGeom prst="rect">
            <a:avLst/>
          </a:prstGeom>
          <a:solidFill>
            <a:schemeClr val="accent5">
              <a:lumMod val="20000"/>
              <a:lumOff val="80000"/>
            </a:schemeClr>
          </a:solidFill>
          <a:ln w="12700">
            <a:solidFill>
              <a:schemeClr val="tx1"/>
            </a:solidFill>
            <a:miter lim="800000"/>
            <a:headEnd/>
            <a:tailEnd/>
          </a:ln>
          <a:effec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smtClean="0"/>
              <a:t>Field     </a:t>
            </a:r>
          </a:p>
          <a:p>
            <a:pPr algn="ctr" eaLnBrk="1" hangingPunct="1">
              <a:defRPr/>
            </a:pPr>
            <a:endParaRPr lang="en-US" smtClean="0"/>
          </a:p>
          <a:p>
            <a:pPr algn="ctr" eaLnBrk="1" hangingPunct="1">
              <a:defRPr/>
            </a:pPr>
            <a:endParaRPr lang="en-US" sz="2400" smtClean="0"/>
          </a:p>
          <a:p>
            <a:pPr algn="ctr" eaLnBrk="1" hangingPunct="1">
              <a:defRPr/>
            </a:pPr>
            <a:endParaRPr lang="en-US" sz="2400" smtClean="0"/>
          </a:p>
          <a:p>
            <a:pPr algn="ctr" eaLnBrk="1" hangingPunct="1">
              <a:defRPr/>
            </a:pPr>
            <a:endParaRPr lang="en-US" sz="2400" smtClean="0"/>
          </a:p>
          <a:p>
            <a:pPr algn="ctr" eaLnBrk="1" hangingPunct="1">
              <a:defRPr/>
            </a:pPr>
            <a:endParaRPr lang="en-US" sz="2400" smtClean="0"/>
          </a:p>
        </p:txBody>
      </p:sp>
      <p:sp>
        <p:nvSpPr>
          <p:cNvPr id="44063" name="Text Box 3"/>
          <p:cNvSpPr txBox="1">
            <a:spLocks noChangeArrowheads="1"/>
          </p:cNvSpPr>
          <p:nvPr/>
        </p:nvSpPr>
        <p:spPr bwMode="auto">
          <a:xfrm>
            <a:off x="804863" y="3883025"/>
            <a:ext cx="7621587" cy="409575"/>
          </a:xfrm>
          <a:prstGeom prst="rect">
            <a:avLst/>
          </a:prstGeom>
          <a:solidFill>
            <a:srgbClr val="CC99FF"/>
          </a:solidFill>
          <a:ln w="12700">
            <a:solidFill>
              <a:schemeClr val="tx1"/>
            </a:solidFill>
            <a:miter lim="800000"/>
            <a:headEnd/>
            <a:tailEnd/>
          </a:ln>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800"/>
              <a:t>Record</a:t>
            </a:r>
          </a:p>
        </p:txBody>
      </p:sp>
      <p:sp>
        <p:nvSpPr>
          <p:cNvPr id="229408" name="AutoShape 32"/>
          <p:cNvSpPr>
            <a:spLocks/>
          </p:cNvSpPr>
          <p:nvPr/>
        </p:nvSpPr>
        <p:spPr bwMode="auto">
          <a:xfrm>
            <a:off x="457200" y="1905000"/>
            <a:ext cx="990600" cy="609600"/>
          </a:xfrm>
          <a:prstGeom prst="borderCallout2">
            <a:avLst>
              <a:gd name="adj1" fmla="val 18750"/>
              <a:gd name="adj2" fmla="val 107694"/>
              <a:gd name="adj3" fmla="val 18750"/>
              <a:gd name="adj4" fmla="val 138620"/>
              <a:gd name="adj5" fmla="val 157032"/>
              <a:gd name="adj6" fmla="val 170833"/>
            </a:avLst>
          </a:prstGeom>
          <a:solidFill>
            <a:schemeClr val="accent5">
              <a:lumMod val="20000"/>
              <a:lumOff val="80000"/>
            </a:schemeClr>
          </a:solidFill>
          <a:ln w="12700">
            <a:solidFill>
              <a:schemeClr val="tx1"/>
            </a:solidFill>
            <a:miter lim="800000"/>
            <a:headEnd/>
            <a:tailEnd/>
          </a:ln>
          <a:effectLst/>
        </p:spPr>
        <p:txBody>
          <a:bodyPr anchor="ctr"/>
          <a:lstStyle/>
          <a:p>
            <a:pPr algn="ctr" eaLnBrk="1" hangingPunct="1">
              <a:defRPr/>
            </a:pPr>
            <a:r>
              <a:rPr lang="en-US" sz="2400">
                <a:cs typeface="Arial" charset="0"/>
              </a:rPr>
              <a:t>Table</a:t>
            </a:r>
          </a:p>
        </p:txBody>
      </p:sp>
    </p:spTree>
    <p:extLst>
      <p:ext uri="{BB962C8B-B14F-4D97-AF65-F5344CB8AC3E}">
        <p14:creationId xmlns:p14="http://schemas.microsoft.com/office/powerpoint/2010/main" val="39084036"/>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152400"/>
            <a:ext cx="7772400" cy="457200"/>
          </a:xfrm>
        </p:spPr>
        <p:txBody>
          <a:bodyPr/>
          <a:lstStyle/>
          <a:p>
            <a:pPr eaLnBrk="1" hangingPunct="1"/>
            <a:r>
              <a:rPr lang="en-US" sz="3600" smtClean="0"/>
              <a:t>Basic component of a Relation</a:t>
            </a:r>
          </a:p>
        </p:txBody>
      </p:sp>
      <p:sp>
        <p:nvSpPr>
          <p:cNvPr id="23554" name="Rectangle 2"/>
          <p:cNvSpPr>
            <a:spLocks noGrp="1" noChangeArrowheads="1"/>
          </p:cNvSpPr>
          <p:nvPr>
            <p:ph idx="1"/>
          </p:nvPr>
        </p:nvSpPr>
        <p:spPr>
          <a:xfrm>
            <a:off x="0" y="3164897"/>
            <a:ext cx="9144000" cy="3351213"/>
          </a:xfrm>
        </p:spPr>
        <p:txBody>
          <a:bodyPr/>
          <a:lstStyle/>
          <a:p>
            <a:pPr eaLnBrk="1" hangingPunct="1">
              <a:lnSpc>
                <a:spcPct val="90000"/>
              </a:lnSpc>
              <a:buFont typeface="Wingdings" panose="05000000000000000000" pitchFamily="2" charset="2"/>
              <a:buNone/>
            </a:pPr>
            <a:r>
              <a:rPr lang="en-US" sz="2400" smtClean="0">
                <a:solidFill>
                  <a:schemeClr val="hlink"/>
                </a:solidFill>
              </a:rPr>
              <a:t>Tuple:</a:t>
            </a:r>
            <a:r>
              <a:rPr lang="en-US" sz="2400" smtClean="0"/>
              <a:t> </a:t>
            </a:r>
          </a:p>
          <a:p>
            <a:pPr eaLnBrk="1" hangingPunct="1">
              <a:lnSpc>
                <a:spcPct val="90000"/>
              </a:lnSpc>
              <a:spcBef>
                <a:spcPts val="300"/>
              </a:spcBef>
            </a:pPr>
            <a:r>
              <a:rPr lang="en-US" sz="2200" smtClean="0"/>
              <a:t>The actual data values for the attributes of a relation are stored in </a:t>
            </a:r>
            <a:r>
              <a:rPr lang="en-US" sz="2200" i="1" smtClean="0"/>
              <a:t>tuples</a:t>
            </a:r>
            <a:r>
              <a:rPr lang="en-US" sz="2200" smtClean="0"/>
              <a:t>, or rows, of the table. </a:t>
            </a:r>
          </a:p>
          <a:p>
            <a:pPr eaLnBrk="1" hangingPunct="1">
              <a:lnSpc>
                <a:spcPct val="90000"/>
              </a:lnSpc>
              <a:spcBef>
                <a:spcPts val="300"/>
              </a:spcBef>
            </a:pPr>
            <a:r>
              <a:rPr lang="en-US" sz="2200" smtClean="0"/>
              <a:t>It is not necessary for a relation to have rows in order to be a relation; even if no data exists for the relation</a:t>
            </a:r>
          </a:p>
          <a:p>
            <a:pPr eaLnBrk="1" hangingPunct="1">
              <a:lnSpc>
                <a:spcPct val="90000"/>
              </a:lnSpc>
              <a:spcBef>
                <a:spcPts val="300"/>
              </a:spcBef>
            </a:pPr>
            <a:r>
              <a:rPr lang="en-US" sz="2200" smtClean="0"/>
              <a:t>The relation remains defined with its set of attributes</a:t>
            </a:r>
          </a:p>
          <a:p>
            <a:pPr eaLnBrk="1" hangingPunct="1">
              <a:lnSpc>
                <a:spcPct val="90000"/>
              </a:lnSpc>
              <a:buFontTx/>
              <a:buNone/>
            </a:pPr>
            <a:r>
              <a:rPr lang="en-US" sz="2400" smtClean="0">
                <a:solidFill>
                  <a:schemeClr val="hlink"/>
                </a:solidFill>
              </a:rPr>
              <a:t>Attribute:</a:t>
            </a:r>
            <a:r>
              <a:rPr lang="en-US" sz="1800" smtClean="0"/>
              <a:t> </a:t>
            </a:r>
          </a:p>
          <a:p>
            <a:pPr marL="234950" indent="-234950" eaLnBrk="1" hangingPunct="1">
              <a:lnSpc>
                <a:spcPct val="90000"/>
              </a:lnSpc>
              <a:buFontTx/>
              <a:buNone/>
            </a:pPr>
            <a:r>
              <a:rPr lang="en-US" sz="1800" smtClean="0"/>
              <a:t>   </a:t>
            </a:r>
            <a:r>
              <a:rPr lang="en-US" sz="2200" smtClean="0"/>
              <a:t>The term attribute refers to characteristics. This simply means that what the column contains will be defined by the attribute of the column</a:t>
            </a:r>
          </a:p>
          <a:p>
            <a:pPr eaLnBrk="1" hangingPunct="1">
              <a:lnSpc>
                <a:spcPct val="90000"/>
              </a:lnSpc>
              <a:buFontTx/>
              <a:buNone/>
            </a:pPr>
            <a:endParaRPr lang="en-US" sz="2000" b="1"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23899"/>
            <a:ext cx="87661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49433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linds(horizontal)">
                                      <p:cBhvr>
                                        <p:cTn id="7" dur="500"/>
                                        <p:tgtEl>
                                          <p:spTgt spid="23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4">
                                            <p:txEl>
                                              <p:pRg st="1" end="1"/>
                                            </p:txEl>
                                          </p:spTgt>
                                        </p:tgtEl>
                                        <p:attrNameLst>
                                          <p:attrName>style.visibility</p:attrName>
                                        </p:attrNameLst>
                                      </p:cBhvr>
                                      <p:to>
                                        <p:strVal val="visible"/>
                                      </p:to>
                                    </p:set>
                                    <p:animEffect transition="in" filter="blinds(horizontal)">
                                      <p:cBhvr>
                                        <p:cTn id="10" dur="500"/>
                                        <p:tgtEl>
                                          <p:spTgt spid="23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Effect transition="in" filter="blinds(horizontal)">
                                      <p:cBhvr>
                                        <p:cTn id="13" dur="500"/>
                                        <p:tgtEl>
                                          <p:spTgt spid="2355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4">
                                            <p:txEl>
                                              <p:pRg st="3" end="3"/>
                                            </p:txEl>
                                          </p:spTgt>
                                        </p:tgtEl>
                                        <p:attrNameLst>
                                          <p:attrName>style.visibility</p:attrName>
                                        </p:attrNameLst>
                                      </p:cBhvr>
                                      <p:to>
                                        <p:strVal val="visible"/>
                                      </p:to>
                                    </p:set>
                                    <p:animEffect transition="in" filter="blinds(horizontal)">
                                      <p:cBhvr>
                                        <p:cTn id="16" dur="500"/>
                                        <p:tgtEl>
                                          <p:spTgt spid="2355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554">
                                            <p:txEl>
                                              <p:pRg st="4" end="4"/>
                                            </p:txEl>
                                          </p:spTgt>
                                        </p:tgtEl>
                                        <p:attrNameLst>
                                          <p:attrName>style.visibility</p:attrName>
                                        </p:attrNameLst>
                                      </p:cBhvr>
                                      <p:to>
                                        <p:strVal val="visible"/>
                                      </p:to>
                                    </p:set>
                                    <p:animEffect transition="in" filter="blinds(horizontal)">
                                      <p:cBhvr>
                                        <p:cTn id="21" dur="500"/>
                                        <p:tgtEl>
                                          <p:spTgt spid="2355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4">
                                            <p:txEl>
                                              <p:pRg st="5" end="5"/>
                                            </p:txEl>
                                          </p:spTgt>
                                        </p:tgtEl>
                                        <p:attrNameLst>
                                          <p:attrName>style.visibility</p:attrName>
                                        </p:attrNameLst>
                                      </p:cBhvr>
                                      <p:to>
                                        <p:strVal val="visible"/>
                                      </p:to>
                                    </p:set>
                                    <p:animEffect transition="in" filter="blinds(horizontal)">
                                      <p:cBhvr>
                                        <p:cTn id="24" dur="500"/>
                                        <p:tgtEl>
                                          <p:spTgt spid="23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838200" y="20782"/>
            <a:ext cx="7772400" cy="539750"/>
          </a:xfrm>
        </p:spPr>
        <p:txBody>
          <a:bodyPr/>
          <a:lstStyle/>
          <a:p>
            <a:pPr eaLnBrk="1" hangingPunct="1">
              <a:defRPr/>
            </a:pPr>
            <a:r>
              <a:rPr lang="en-US" sz="3600" dirty="0">
                <a:effectLst>
                  <a:outerShdw blurRad="38100" dist="38100" dir="2700000" algn="tl">
                    <a:srgbClr val="000000"/>
                  </a:outerShdw>
                </a:effectLst>
              </a:rPr>
              <a:t>Examples of Attribute </a:t>
            </a:r>
            <a:r>
              <a:rPr lang="en-US" sz="3600" dirty="0" smtClean="0">
                <a:effectLst>
                  <a:outerShdw blurRad="38100" dist="38100" dir="2700000" algn="tl">
                    <a:srgbClr val="000000"/>
                  </a:outerShdw>
                </a:effectLst>
              </a:rPr>
              <a:t>Domains</a:t>
            </a:r>
            <a:endParaRPr lang="en-US" sz="3600" dirty="0">
              <a:effectLst>
                <a:outerShdw blurRad="38100" dist="38100" dir="2700000" algn="tl">
                  <a:srgbClr val="000000"/>
                </a:outerShdw>
              </a:effectLst>
            </a:endParaRPr>
          </a:p>
        </p:txBody>
      </p:sp>
      <p:pic>
        <p:nvPicPr>
          <p:cNvPr id="4710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66800"/>
            <a:ext cx="9144000" cy="4343400"/>
          </a:xfrm>
          <a:noFill/>
        </p:spPr>
      </p:pic>
    </p:spTree>
    <p:extLst>
      <p:ext uri="{BB962C8B-B14F-4D97-AF65-F5344CB8AC3E}">
        <p14:creationId xmlns:p14="http://schemas.microsoft.com/office/powerpoint/2010/main" val="1224415060"/>
      </p:ext>
    </p:extLst>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94" name="Group 1102"/>
          <p:cNvGraphicFramePr>
            <a:graphicFrameLocks noGrp="1"/>
          </p:cNvGraphicFramePr>
          <p:nvPr>
            <p:extLst>
              <p:ext uri="{D42A27DB-BD31-4B8C-83A1-F6EECF244321}">
                <p14:modId xmlns:p14="http://schemas.microsoft.com/office/powerpoint/2010/main" val="3627153255"/>
              </p:ext>
            </p:extLst>
          </p:nvPr>
        </p:nvGraphicFramePr>
        <p:xfrm>
          <a:off x="228600" y="990600"/>
          <a:ext cx="8915400" cy="5462681"/>
        </p:xfrm>
        <a:graphic>
          <a:graphicData uri="http://schemas.openxmlformats.org/drawingml/2006/table">
            <a:tbl>
              <a:tblPr/>
              <a:tblGrid>
                <a:gridCol w="4457700"/>
                <a:gridCol w="4457700"/>
              </a:tblGrid>
              <a:tr h="52408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DBMS</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RDBMS</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60000"/>
                        <a:lumOff val="40000"/>
                      </a:schemeClr>
                    </a:solidFill>
                  </a:tcPr>
                </a:tc>
              </a:tr>
              <a:tr h="101735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The concepts of relationships is missing in  a DBMS. If it exits it is very less.</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It is based on the concept</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Of relationships</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201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Speed of operation is very slow</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Speed of operation is very Fast</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47629">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Hardware and Software requirements are minimum</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Hardware and Software requirements are High</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1438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Platform used is normally DOS</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Platform used can be any  DOS, UNIX,VAX,VMS, etc</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408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a file</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table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408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DBMS normally use 3GL</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RDBMS normally use a 4GL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905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dBase, FOXBASE, etc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ORACLE, INGRESS, SQL Server 2000 etc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8159" name="Rectangle 1026"/>
          <p:cNvSpPr>
            <a:spLocks noGrp="1" noChangeArrowheads="1"/>
          </p:cNvSpPr>
          <p:nvPr>
            <p:ph type="title"/>
          </p:nvPr>
        </p:nvSpPr>
        <p:spPr>
          <a:xfrm>
            <a:off x="1143000" y="0"/>
            <a:ext cx="7342188" cy="609600"/>
          </a:xfrm>
        </p:spPr>
        <p:txBody>
          <a:bodyPr/>
          <a:lstStyle/>
          <a:p>
            <a:pPr eaLnBrk="1" hangingPunct="1"/>
            <a:r>
              <a:rPr lang="en-US" sz="3600" smtClean="0"/>
              <a:t>DBMS vs. RDBMS</a:t>
            </a:r>
            <a:r>
              <a:rPr lang="en-US" sz="4000" smtClean="0"/>
              <a:t> </a:t>
            </a:r>
          </a:p>
        </p:txBody>
      </p:sp>
    </p:spTree>
    <p:extLst>
      <p:ext uri="{BB962C8B-B14F-4D97-AF65-F5344CB8AC3E}">
        <p14:creationId xmlns:p14="http://schemas.microsoft.com/office/powerpoint/2010/main" val="1186406400"/>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34636"/>
            <a:ext cx="8382000" cy="498764"/>
          </a:xfrm>
        </p:spPr>
        <p:txBody>
          <a:bodyPr/>
          <a:lstStyle/>
          <a:p>
            <a:pPr eaLnBrk="1" hangingPunct="1"/>
            <a:r>
              <a:rPr lang="en-US" smtClean="0"/>
              <a:t>Entity Relationship Modeling </a:t>
            </a:r>
            <a:endParaRPr lang="vi-VN" sz="2800" smtClean="0"/>
          </a:p>
        </p:txBody>
      </p:sp>
      <p:sp>
        <p:nvSpPr>
          <p:cNvPr id="28675" name="Content Placeholder 2"/>
          <p:cNvSpPr>
            <a:spLocks noGrp="1"/>
          </p:cNvSpPr>
          <p:nvPr>
            <p:ph idx="1"/>
          </p:nvPr>
        </p:nvSpPr>
        <p:spPr>
          <a:xfrm>
            <a:off x="0" y="1424832"/>
            <a:ext cx="9144000" cy="4975968"/>
          </a:xfrm>
        </p:spPr>
        <p:txBody>
          <a:bodyPr/>
          <a:lstStyle/>
          <a:p>
            <a:pPr eaLnBrk="1" hangingPunct="1"/>
            <a:r>
              <a:rPr lang="en-US" sz="2400" b="1" smtClean="0"/>
              <a:t>Database design</a:t>
            </a:r>
            <a:r>
              <a:rPr lang="en-US" sz="2400" smtClean="0"/>
              <a:t> is the process of producing a detailed </a:t>
            </a:r>
            <a:r>
              <a:rPr lang="en-US" sz="2400" smtClean="0">
                <a:solidFill>
                  <a:srgbClr val="240AE6"/>
                </a:solidFill>
              </a:rPr>
              <a:t>data model </a:t>
            </a:r>
            <a:r>
              <a:rPr lang="en-US" sz="2400" smtClean="0"/>
              <a:t>of a </a:t>
            </a:r>
            <a:r>
              <a:rPr lang="en-US" sz="2400" smtClean="0">
                <a:solidFill>
                  <a:srgbClr val="240AE6"/>
                </a:solidFill>
              </a:rPr>
              <a:t>database</a:t>
            </a:r>
          </a:p>
          <a:p>
            <a:pPr eaLnBrk="1" hangingPunct="1"/>
            <a:r>
              <a:rPr lang="en-US" sz="2400" b="1" smtClean="0"/>
              <a:t>Process of Database Design:</a:t>
            </a:r>
          </a:p>
          <a:p>
            <a:pPr lvl="1" eaLnBrk="1" hangingPunct="1"/>
            <a:r>
              <a:rPr lang="en-US" sz="2400" smtClean="0"/>
              <a:t>Determine the relationships between the different data elements. </a:t>
            </a:r>
          </a:p>
          <a:p>
            <a:pPr lvl="1" eaLnBrk="1" hangingPunct="1"/>
            <a:r>
              <a:rPr lang="en-US" sz="2400" smtClean="0"/>
              <a:t>Superimpose a logical structure upon the data on the basis of these relationships</a:t>
            </a:r>
          </a:p>
          <a:p>
            <a:pPr lvl="1" eaLnBrk="1" hangingPunct="1">
              <a:buSzPct val="60000"/>
              <a:buFont typeface="Wingdings" panose="05000000000000000000" pitchFamily="2" charset="2"/>
              <a:buChar char="q"/>
            </a:pPr>
            <a:r>
              <a:rPr lang="en-US" sz="2400" b="1" smtClean="0"/>
              <a:t>Database designs also include ER (</a:t>
            </a:r>
            <a:r>
              <a:rPr lang="en-US" sz="2400" b="1" smtClean="0">
                <a:solidFill>
                  <a:srgbClr val="240AE6"/>
                </a:solidFill>
              </a:rPr>
              <a:t>Entity Relationship Model) </a:t>
            </a:r>
            <a:r>
              <a:rPr lang="en-US" sz="2400" b="1" smtClean="0"/>
              <a:t>diagrams. </a:t>
            </a:r>
          </a:p>
          <a:p>
            <a:pPr lvl="1" eaLnBrk="1" hangingPunct="1"/>
            <a:r>
              <a:rPr lang="en-US" sz="2400" smtClean="0"/>
              <a:t>An ER diagram is a diagram that helps to design databases in an efficient way.</a:t>
            </a:r>
          </a:p>
          <a:p>
            <a:pPr lvl="1" eaLnBrk="1" hangingPunct="1">
              <a:buFont typeface="Wingdings" panose="05000000000000000000" pitchFamily="2" charset="2"/>
              <a:buNone/>
            </a:pPr>
            <a:endParaRPr lang="en-US" sz="2400" smtClean="0"/>
          </a:p>
        </p:txBody>
      </p:sp>
      <p:sp>
        <p:nvSpPr>
          <p:cNvPr id="2" name="Rectangle 1"/>
          <p:cNvSpPr/>
          <p:nvPr/>
        </p:nvSpPr>
        <p:spPr>
          <a:xfrm>
            <a:off x="0" y="685800"/>
            <a:ext cx="3169457" cy="523220"/>
          </a:xfrm>
          <a:prstGeom prst="rect">
            <a:avLst/>
          </a:prstGeom>
        </p:spPr>
        <p:txBody>
          <a:bodyPr wrap="none">
            <a:spAutoFit/>
          </a:bodyPr>
          <a:lstStyle/>
          <a:p>
            <a:r>
              <a:rPr lang="en-US" sz="2800" b="1">
                <a:solidFill>
                  <a:srgbClr val="0033CC"/>
                </a:solidFill>
              </a:rPr>
              <a:t>Database design</a:t>
            </a:r>
          </a:p>
        </p:txBody>
      </p:sp>
    </p:spTree>
    <p:extLst>
      <p:ext uri="{BB962C8B-B14F-4D97-AF65-F5344CB8AC3E}">
        <p14:creationId xmlns:p14="http://schemas.microsoft.com/office/powerpoint/2010/main" val="203737997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7" dur="500"/>
                                        <p:tgtEl>
                                          <p:spTgt spid="2867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30"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762000" y="76199"/>
            <a:ext cx="8174038" cy="459583"/>
          </a:xfrm>
        </p:spPr>
        <p:txBody>
          <a:bodyPr/>
          <a:lstStyle/>
          <a:p>
            <a:pPr eaLnBrk="1" hangingPunct="1"/>
            <a:r>
              <a:rPr lang="en-US" smtClean="0"/>
              <a:t>Entity Relationship Modeling </a:t>
            </a:r>
            <a:endParaRPr lang="en-US" sz="2800" smtClean="0"/>
          </a:p>
        </p:txBody>
      </p:sp>
      <p:sp>
        <p:nvSpPr>
          <p:cNvPr id="4" name="Rectangle 3"/>
          <p:cNvSpPr/>
          <p:nvPr/>
        </p:nvSpPr>
        <p:spPr>
          <a:xfrm>
            <a:off x="5322093" y="1699562"/>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Requirement collection &amp; </a:t>
            </a:r>
            <a:r>
              <a:rPr lang="en-US" sz="1600" dirty="0"/>
              <a:t>Analysis</a:t>
            </a:r>
          </a:p>
        </p:txBody>
      </p:sp>
      <p:sp>
        <p:nvSpPr>
          <p:cNvPr id="5" name="Rectangle 4"/>
          <p:cNvSpPr/>
          <p:nvPr/>
        </p:nvSpPr>
        <p:spPr>
          <a:xfrm>
            <a:off x="2214563" y="3000375"/>
            <a:ext cx="17145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t>Requirement database</a:t>
            </a:r>
          </a:p>
        </p:txBody>
      </p:sp>
      <p:sp>
        <p:nvSpPr>
          <p:cNvPr id="6" name="Rectangle 5"/>
          <p:cNvSpPr/>
          <p:nvPr/>
        </p:nvSpPr>
        <p:spPr>
          <a:xfrm>
            <a:off x="5429250" y="4000500"/>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Conceptual design</a:t>
            </a:r>
          </a:p>
        </p:txBody>
      </p:sp>
      <p:sp>
        <p:nvSpPr>
          <p:cNvPr id="7" name="Rectangle 6"/>
          <p:cNvSpPr/>
          <p:nvPr/>
        </p:nvSpPr>
        <p:spPr>
          <a:xfrm>
            <a:off x="2045816" y="5179218"/>
            <a:ext cx="1678783"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t>Conceptual model</a:t>
            </a:r>
          </a:p>
        </p:txBody>
      </p:sp>
      <p:sp>
        <p:nvSpPr>
          <p:cNvPr id="8" name="Cloud 7"/>
          <p:cNvSpPr/>
          <p:nvPr/>
        </p:nvSpPr>
        <p:spPr>
          <a:xfrm>
            <a:off x="785813" y="1442400"/>
            <a:ext cx="1500187" cy="9286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Real </a:t>
            </a:r>
            <a:r>
              <a:rPr lang="en-US" sz="1600" dirty="0"/>
              <a:t>world</a:t>
            </a:r>
          </a:p>
        </p:txBody>
      </p:sp>
      <p:cxnSp>
        <p:nvCxnSpPr>
          <p:cNvPr id="10" name="Straight Arrow Connector 9"/>
          <p:cNvCxnSpPr>
            <a:stCxn id="8" idx="0"/>
            <a:endCxn id="4" idx="1"/>
          </p:cNvCxnSpPr>
          <p:nvPr/>
        </p:nvCxnSpPr>
        <p:spPr>
          <a:xfrm>
            <a:off x="2284750" y="1906744"/>
            <a:ext cx="3037343" cy="2214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1"/>
            <a:endCxn id="5" idx="3"/>
          </p:cNvCxnSpPr>
          <p:nvPr/>
        </p:nvCxnSpPr>
        <p:spPr>
          <a:xfrm flipH="1">
            <a:off x="3929063" y="2128187"/>
            <a:ext cx="1393030" cy="13008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965156" y="1678780"/>
            <a:ext cx="2464594" cy="110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mtClean="0">
                <a:latin typeface="Times New Roman" panose="02020603050405020304" pitchFamily="18" charset="0"/>
              </a:rPr>
              <a:t> Survey</a:t>
            </a:r>
          </a:p>
          <a:p>
            <a:pPr eaLnBrk="1" hangingPunct="1">
              <a:buFont typeface="Wingdings" panose="05000000000000000000" pitchFamily="2" charset="2"/>
              <a:buChar char="§"/>
              <a:defRPr/>
            </a:pPr>
            <a:r>
              <a:rPr lang="en-US" smtClean="0">
                <a:latin typeface="Times New Roman" panose="02020603050405020304" pitchFamily="18" charset="0"/>
              </a:rPr>
              <a:t> Interview</a:t>
            </a:r>
          </a:p>
          <a:p>
            <a:pPr eaLnBrk="1" hangingPunct="1">
              <a:buFont typeface="Wingdings" panose="05000000000000000000" pitchFamily="2" charset="2"/>
              <a:buChar char="§"/>
              <a:defRPr/>
            </a:pPr>
            <a:r>
              <a:rPr lang="en-US" smtClean="0">
                <a:latin typeface="Times New Roman" panose="02020603050405020304" pitchFamily="18" charset="0"/>
              </a:rPr>
              <a:t> Collect requirement</a:t>
            </a:r>
          </a:p>
          <a:p>
            <a:pPr eaLnBrk="1" hangingPunct="1">
              <a:buFont typeface="Wingdings" panose="05000000000000000000" pitchFamily="2" charset="2"/>
              <a:buChar char="§"/>
              <a:defRPr/>
            </a:pPr>
            <a:r>
              <a:rPr lang="en-US" smtClean="0">
                <a:latin typeface="Times New Roman" panose="02020603050405020304" pitchFamily="18" charset="0"/>
              </a:rPr>
              <a:t> Analisys</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cxnSp>
        <p:nvCxnSpPr>
          <p:cNvPr id="16" name="Straight Arrow Connector 15"/>
          <p:cNvCxnSpPr>
            <a:stCxn id="5" idx="3"/>
            <a:endCxn id="6" idx="1"/>
          </p:cNvCxnSpPr>
          <p:nvPr/>
        </p:nvCxnSpPr>
        <p:spPr>
          <a:xfrm>
            <a:off x="3929063" y="3429000"/>
            <a:ext cx="1500187" cy="1000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7" idx="3"/>
          </p:cNvCxnSpPr>
          <p:nvPr/>
        </p:nvCxnSpPr>
        <p:spPr>
          <a:xfrm flipH="1">
            <a:off x="3724599" y="4429125"/>
            <a:ext cx="1704651" cy="1143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72313" y="4000500"/>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mtClean="0">
                <a:latin typeface="Times New Roman" panose="02020603050405020304" pitchFamily="18" charset="0"/>
              </a:rPr>
              <a:t> Modelling</a:t>
            </a:r>
          </a:p>
          <a:p>
            <a:pPr eaLnBrk="1" hangingPunct="1">
              <a:buFont typeface="Wingdings" panose="05000000000000000000" pitchFamily="2" charset="2"/>
              <a:buChar char="§"/>
              <a:defRPr/>
            </a:pPr>
            <a:r>
              <a:rPr lang="en-US" smtClean="0">
                <a:latin typeface="Times New Roman" panose="02020603050405020304" pitchFamily="18" charset="0"/>
              </a:rPr>
              <a:t> Design</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sp>
        <p:nvSpPr>
          <p:cNvPr id="20" name="Rectangle 19"/>
          <p:cNvSpPr/>
          <p:nvPr/>
        </p:nvSpPr>
        <p:spPr>
          <a:xfrm>
            <a:off x="-71438" y="2928938"/>
            <a:ext cx="2286001"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Char char="§"/>
              <a:defRPr/>
            </a:pPr>
            <a:r>
              <a:rPr lang="en-US" sz="1200" smtClean="0">
                <a:latin typeface="Times New Roman" panose="02020603050405020304" pitchFamily="18" charset="0"/>
              </a:rPr>
              <a:t> </a:t>
            </a:r>
            <a:r>
              <a:rPr lang="en-US" smtClean="0">
                <a:latin typeface="Times New Roman" panose="02020603050405020304" pitchFamily="18" charset="0"/>
              </a:rPr>
              <a:t>Specification</a:t>
            </a:r>
          </a:p>
          <a:p>
            <a:pPr algn="r" eaLnBrk="1" hangingPunct="1">
              <a:buFont typeface="Wingdings" panose="05000000000000000000" pitchFamily="2" charset="2"/>
              <a:buChar char="§"/>
              <a:defRPr/>
            </a:pPr>
            <a:endParaRPr lang="en-US" sz="1200" smtClean="0">
              <a:latin typeface="Times New Roman" panose="02020603050405020304" pitchFamily="18" charset="0"/>
            </a:endParaRPr>
          </a:p>
        </p:txBody>
      </p:sp>
      <p:sp>
        <p:nvSpPr>
          <p:cNvPr id="21" name="Rectangle 20"/>
          <p:cNvSpPr/>
          <p:nvPr/>
        </p:nvSpPr>
        <p:spPr>
          <a:xfrm>
            <a:off x="3857625" y="5000625"/>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z="1200" smtClean="0">
                <a:latin typeface="Times New Roman" panose="02020603050405020304" pitchFamily="18" charset="0"/>
              </a:rPr>
              <a:t> </a:t>
            </a:r>
            <a:r>
              <a:rPr lang="en-US" smtClean="0">
                <a:latin typeface="Times New Roman" panose="02020603050405020304" pitchFamily="18" charset="0"/>
              </a:rPr>
              <a:t>ER Modelling</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cxnSp>
        <p:nvCxnSpPr>
          <p:cNvPr id="38" name="Straight Arrow Connector 37"/>
          <p:cNvCxnSpPr>
            <a:stCxn id="7" idx="3"/>
            <a:endCxn id="30" idx="1"/>
          </p:cNvCxnSpPr>
          <p:nvPr/>
        </p:nvCxnSpPr>
        <p:spPr>
          <a:xfrm>
            <a:off x="3724599" y="5572125"/>
            <a:ext cx="1748379" cy="392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72978" y="5536406"/>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t>
            </a:r>
          </a:p>
        </p:txBody>
      </p:sp>
      <p:sp>
        <p:nvSpPr>
          <p:cNvPr id="2" name="Rectangle 1"/>
          <p:cNvSpPr/>
          <p:nvPr/>
        </p:nvSpPr>
        <p:spPr>
          <a:xfrm>
            <a:off x="230969" y="710266"/>
            <a:ext cx="2908168" cy="523220"/>
          </a:xfrm>
          <a:prstGeom prst="rect">
            <a:avLst/>
          </a:prstGeom>
        </p:spPr>
        <p:txBody>
          <a:bodyPr wrap="none">
            <a:spAutoFit/>
          </a:bodyPr>
          <a:lstStyle/>
          <a:p>
            <a:r>
              <a:rPr lang="en-US" sz="2800" b="1">
                <a:solidFill>
                  <a:srgbClr val="0033CC"/>
                </a:solidFill>
              </a:rPr>
              <a:t>Design Process</a:t>
            </a:r>
          </a:p>
        </p:txBody>
      </p:sp>
    </p:spTree>
    <p:extLst>
      <p:ext uri="{BB962C8B-B14F-4D97-AF65-F5344CB8AC3E}">
        <p14:creationId xmlns:p14="http://schemas.microsoft.com/office/powerpoint/2010/main" val="306259149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heckerboard(across)">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1000" fill="hold"/>
                                        <p:tgtEl>
                                          <p:spTgt spid="21"/>
                                        </p:tgtEl>
                                        <p:attrNameLst>
                                          <p:attrName>ppt_x</p:attrName>
                                        </p:attrNameLst>
                                      </p:cBhvr>
                                      <p:tavLst>
                                        <p:tav tm="0">
                                          <p:val>
                                            <p:strVal val="#ppt_x"/>
                                          </p:val>
                                        </p:tav>
                                        <p:tav tm="100000">
                                          <p:val>
                                            <p:strVal val="#ppt_x"/>
                                          </p:val>
                                        </p:tav>
                                      </p:tavLst>
                                    </p:anim>
                                    <p:anim calcmode="lin" valueType="num">
                                      <p:cBhvr additive="base">
                                        <p:cTn id="55"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checkerboard(across)">
                                      <p:cBhvr>
                                        <p:cTn id="60" dur="500"/>
                                        <p:tgtEl>
                                          <p:spTgt spid="3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linds(horizontal)">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9" grpId="0"/>
      <p:bldP spid="20" grpId="0"/>
      <p:bldP spid="21" grpId="0"/>
      <p:bldP spid="30" grpId="0" animBg="1"/>
      <p:bldP spid="3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762000" y="76200"/>
            <a:ext cx="8174038" cy="457200"/>
          </a:xfrm>
        </p:spPr>
        <p:txBody>
          <a:bodyPr/>
          <a:lstStyle/>
          <a:p>
            <a:pPr eaLnBrk="1" hangingPunct="1"/>
            <a:r>
              <a:rPr lang="en-US" smtClean="0"/>
              <a:t>Entity Relationship Modeling </a:t>
            </a:r>
            <a:endParaRPr lang="en-US" sz="2800" smtClean="0"/>
          </a:p>
        </p:txBody>
      </p:sp>
      <p:sp>
        <p:nvSpPr>
          <p:cNvPr id="30723" name="Content Placeholder 2"/>
          <p:cNvSpPr>
            <a:spLocks noGrp="1"/>
          </p:cNvSpPr>
          <p:nvPr>
            <p:ph idx="1"/>
          </p:nvPr>
        </p:nvSpPr>
        <p:spPr>
          <a:xfrm>
            <a:off x="0" y="1828800"/>
            <a:ext cx="9144000" cy="4572000"/>
          </a:xfrm>
        </p:spPr>
        <p:txBody>
          <a:bodyPr/>
          <a:lstStyle/>
          <a:p>
            <a:pPr eaLnBrk="1" hangingPunct="1"/>
            <a:r>
              <a:rPr lang="en-US" b="1" smtClean="0"/>
              <a:t>ER Model</a:t>
            </a:r>
            <a:r>
              <a:rPr lang="en-US" smtClean="0"/>
              <a:t>: High-level data model that is useful in developing a conceptual design for a database</a:t>
            </a:r>
          </a:p>
          <a:p>
            <a:pPr eaLnBrk="1" hangingPunct="1"/>
            <a:r>
              <a:rPr lang="en-US" b="1" smtClean="0"/>
              <a:t>ER Diagram (ERD): </a:t>
            </a:r>
            <a:r>
              <a:rPr lang="en-US" smtClean="0"/>
              <a:t>One of the first steps in designing a database</a:t>
            </a:r>
          </a:p>
          <a:p>
            <a:pPr eaLnBrk="1" hangingPunct="1"/>
            <a:r>
              <a:rPr lang="en-US" b="1" smtClean="0"/>
              <a:t>ERD Elements</a:t>
            </a:r>
            <a:r>
              <a:rPr lang="en-US" smtClean="0"/>
              <a:t>: </a:t>
            </a:r>
          </a:p>
          <a:p>
            <a:pPr lvl="1" eaLnBrk="1" hangingPunct="1"/>
            <a:r>
              <a:rPr lang="en-US" smtClean="0"/>
              <a:t>Entities</a:t>
            </a:r>
          </a:p>
          <a:p>
            <a:pPr lvl="1" eaLnBrk="1" hangingPunct="1"/>
            <a:r>
              <a:rPr lang="en-US" smtClean="0"/>
              <a:t>Relationships</a:t>
            </a:r>
          </a:p>
          <a:p>
            <a:pPr lvl="1" eaLnBrk="1" hangingPunct="1"/>
            <a:r>
              <a:rPr lang="en-US" smtClean="0"/>
              <a:t>Attributes</a:t>
            </a:r>
          </a:p>
          <a:p>
            <a:pPr eaLnBrk="1" hangingPunct="1"/>
            <a:endParaRPr lang="en-US" b="1" smtClean="0"/>
          </a:p>
          <a:p>
            <a:pPr eaLnBrk="1" hangingPunct="1">
              <a:buFont typeface="Wingdings" panose="05000000000000000000" pitchFamily="2" charset="2"/>
              <a:buNone/>
            </a:pPr>
            <a:endParaRPr lang="en-US" smtClean="0"/>
          </a:p>
        </p:txBody>
      </p:sp>
      <p:sp>
        <p:nvSpPr>
          <p:cNvPr id="2" name="Rectangle 1"/>
          <p:cNvSpPr/>
          <p:nvPr/>
        </p:nvSpPr>
        <p:spPr>
          <a:xfrm>
            <a:off x="152400" y="811768"/>
            <a:ext cx="3671198" cy="523220"/>
          </a:xfrm>
          <a:prstGeom prst="rect">
            <a:avLst/>
          </a:prstGeom>
        </p:spPr>
        <p:txBody>
          <a:bodyPr wrap="none">
            <a:spAutoFit/>
          </a:bodyPr>
          <a:lstStyle/>
          <a:p>
            <a:r>
              <a:rPr lang="en-US" sz="2800" b="1">
                <a:solidFill>
                  <a:srgbClr val="0033CC"/>
                </a:solidFill>
              </a:rPr>
              <a:t>ER Model Overview</a:t>
            </a:r>
          </a:p>
        </p:txBody>
      </p:sp>
    </p:spTree>
    <p:extLst>
      <p:ext uri="{BB962C8B-B14F-4D97-AF65-F5344CB8AC3E}">
        <p14:creationId xmlns:p14="http://schemas.microsoft.com/office/powerpoint/2010/main" val="158395368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20" dur="500"/>
                                        <p:tgtEl>
                                          <p:spTgt spid="3072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3" dur="500"/>
                                        <p:tgtEl>
                                          <p:spTgt spid="3072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6"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886258" y="34636"/>
            <a:ext cx="7488237"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effectLst>
                  <a:outerShdw blurRad="38100" dist="38100" dir="2700000" algn="tl">
                    <a:srgbClr val="000000">
                      <a:alpha val="43137"/>
                    </a:srgbClr>
                  </a:outerShdw>
                </a:effectLst>
                <a:latin typeface="+mj-lt"/>
              </a:rPr>
              <a:t>Entity Relationship Modeling </a:t>
            </a:r>
          </a:p>
        </p:txBody>
      </p:sp>
      <p:pic>
        <p:nvPicPr>
          <p:cNvPr id="5427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258" y="1143000"/>
            <a:ext cx="7786687"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1"/>
          <p:cNvSpPr/>
          <p:nvPr/>
        </p:nvSpPr>
        <p:spPr>
          <a:xfrm>
            <a:off x="27709" y="619780"/>
            <a:ext cx="3903633" cy="523220"/>
          </a:xfrm>
          <a:prstGeom prst="rect">
            <a:avLst/>
          </a:prstGeom>
        </p:spPr>
        <p:txBody>
          <a:bodyPr wrap="none">
            <a:spAutoFit/>
          </a:bodyPr>
          <a:lstStyle/>
          <a:p>
            <a:r>
              <a:rPr lang="en-US" sz="2800" b="1">
                <a:solidFill>
                  <a:srgbClr val="0033CC"/>
                </a:solidFill>
              </a:rPr>
              <a:t>Sample E-R Diagram</a:t>
            </a:r>
          </a:p>
        </p:txBody>
      </p:sp>
    </p:spTree>
    <p:extLst>
      <p:ext uri="{BB962C8B-B14F-4D97-AF65-F5344CB8AC3E}">
        <p14:creationId xmlns:p14="http://schemas.microsoft.com/office/powerpoint/2010/main" val="2696872649"/>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38200" y="0"/>
            <a:ext cx="7550150"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latin typeface="+mj-lt"/>
              </a:rPr>
              <a:t>Entity Relationship Modeling </a:t>
            </a:r>
          </a:p>
        </p:txBody>
      </p:sp>
      <p:pic>
        <p:nvPicPr>
          <p:cNvPr id="56323" name="Picture 4" descr="part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700" y="1557338"/>
            <a:ext cx="5608963"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439738" y="2022475"/>
            <a:ext cx="1235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Entity symbols</a:t>
            </a:r>
          </a:p>
        </p:txBody>
      </p:sp>
      <p:sp>
        <p:nvSpPr>
          <p:cNvPr id="18442" name="Text Box 10"/>
          <p:cNvSpPr txBox="1">
            <a:spLocks noChangeArrowheads="1"/>
          </p:cNvSpPr>
          <p:nvPr/>
        </p:nvSpPr>
        <p:spPr bwMode="auto">
          <a:xfrm>
            <a:off x="227013" y="4191000"/>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Relationship symbols</a:t>
            </a:r>
          </a:p>
        </p:txBody>
      </p:sp>
      <p:sp>
        <p:nvSpPr>
          <p:cNvPr id="18443" name="Text Box 11"/>
          <p:cNvSpPr txBox="1">
            <a:spLocks noChangeArrowheads="1"/>
          </p:cNvSpPr>
          <p:nvPr/>
        </p:nvSpPr>
        <p:spPr bwMode="auto">
          <a:xfrm>
            <a:off x="7391400" y="3902075"/>
            <a:ext cx="144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Attribute symbols</a:t>
            </a:r>
          </a:p>
        </p:txBody>
      </p:sp>
      <p:sp>
        <p:nvSpPr>
          <p:cNvPr id="18444" name="Text Box 12"/>
          <p:cNvSpPr txBox="1">
            <a:spLocks noChangeArrowheads="1"/>
          </p:cNvSpPr>
          <p:nvPr/>
        </p:nvSpPr>
        <p:spPr bwMode="auto">
          <a:xfrm>
            <a:off x="7315200" y="1641475"/>
            <a:ext cx="182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A special entity that is also a relationship</a:t>
            </a:r>
          </a:p>
        </p:txBody>
      </p:sp>
      <p:sp>
        <p:nvSpPr>
          <p:cNvPr id="2" name="Rectangle 1"/>
          <p:cNvSpPr/>
          <p:nvPr/>
        </p:nvSpPr>
        <p:spPr>
          <a:xfrm>
            <a:off x="213158" y="793099"/>
            <a:ext cx="3549370" cy="523220"/>
          </a:xfrm>
          <a:prstGeom prst="rect">
            <a:avLst/>
          </a:prstGeom>
        </p:spPr>
        <p:txBody>
          <a:bodyPr wrap="none">
            <a:spAutoFit/>
          </a:bodyPr>
          <a:lstStyle/>
          <a:p>
            <a:r>
              <a:rPr lang="en-US" sz="2800" b="1">
                <a:solidFill>
                  <a:srgbClr val="0033CC"/>
                </a:solidFill>
              </a:rPr>
              <a:t>Basic E-R Notation</a:t>
            </a:r>
          </a:p>
        </p:txBody>
      </p:sp>
    </p:spTree>
    <p:extLst>
      <p:ext uri="{BB962C8B-B14F-4D97-AF65-F5344CB8AC3E}">
        <p14:creationId xmlns:p14="http://schemas.microsoft.com/office/powerpoint/2010/main" val="32549780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checkerboard(across)">
                                      <p:cBhvr>
                                        <p:cTn id="7" dur="5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checkerboard(across)">
                                      <p:cBhvr>
                                        <p:cTn id="12" dur="5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checkerboard(across)">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checkerboard(across)">
                                      <p:cBhvr>
                                        <p:cTn id="22"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42" grpId="0" autoUpdateAnimBg="0"/>
      <p:bldP spid="18443" grpId="0" autoUpdateAnimBg="0"/>
      <p:bldP spid="184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76200"/>
            <a:ext cx="8174038" cy="457200"/>
          </a:xfrm>
          <a:noFill/>
        </p:spPr>
        <p:txBody>
          <a:bodyPr lIns="90488" tIns="44450" rIns="90488" bIns="44450"/>
          <a:lstStyle/>
          <a:p>
            <a:pPr eaLnBrk="1" hangingPunct="1"/>
            <a:r>
              <a:rPr lang="en-US" smtClean="0"/>
              <a:t>Entity Relationship Modeling </a:t>
            </a:r>
            <a:endParaRPr lang="en-US" sz="2800" smtClean="0"/>
          </a:p>
        </p:txBody>
      </p:sp>
      <p:sp>
        <p:nvSpPr>
          <p:cNvPr id="12291" name="Rectangle 3"/>
          <p:cNvSpPr>
            <a:spLocks noGrp="1" noChangeArrowheads="1"/>
          </p:cNvSpPr>
          <p:nvPr>
            <p:ph idx="1"/>
          </p:nvPr>
        </p:nvSpPr>
        <p:spPr>
          <a:xfrm>
            <a:off x="0" y="1905000"/>
            <a:ext cx="9144000" cy="4495800"/>
          </a:xfrm>
        </p:spPr>
        <p:txBody>
          <a:bodyPr lIns="90488" tIns="44450" rIns="90488" bIns="44450"/>
          <a:lstStyle/>
          <a:p>
            <a:pPr eaLnBrk="1" hangingPunct="1"/>
            <a:r>
              <a:rPr lang="en-US" smtClean="0"/>
              <a:t>Attribute - property or characteristic of an entity type</a:t>
            </a:r>
          </a:p>
          <a:p>
            <a:pPr eaLnBrk="1" hangingPunct="1"/>
            <a:r>
              <a:rPr lang="en-US" smtClean="0"/>
              <a:t>Classifications of attributes:</a:t>
            </a:r>
          </a:p>
          <a:p>
            <a:pPr lvl="1" eaLnBrk="1" hangingPunct="1"/>
            <a:r>
              <a:rPr lang="en-US" smtClean="0"/>
              <a:t>Simple versus Composite Attribute</a:t>
            </a:r>
          </a:p>
          <a:p>
            <a:pPr lvl="1" eaLnBrk="1" hangingPunct="1"/>
            <a:r>
              <a:rPr lang="en-US" smtClean="0"/>
              <a:t>Single-Valued versus Multivalued Attribute</a:t>
            </a:r>
          </a:p>
          <a:p>
            <a:pPr lvl="1" eaLnBrk="1" hangingPunct="1"/>
            <a:r>
              <a:rPr lang="en-US" smtClean="0"/>
              <a:t>Stored versus Derived Attributes</a:t>
            </a:r>
          </a:p>
          <a:p>
            <a:pPr lvl="1" eaLnBrk="1" hangingPunct="1"/>
            <a:r>
              <a:rPr lang="en-US" smtClean="0"/>
              <a:t>Identifier Attributes</a:t>
            </a:r>
          </a:p>
        </p:txBody>
      </p:sp>
      <p:sp>
        <p:nvSpPr>
          <p:cNvPr id="2" name="Rectangle 1"/>
          <p:cNvSpPr/>
          <p:nvPr/>
        </p:nvSpPr>
        <p:spPr>
          <a:xfrm>
            <a:off x="178443" y="849868"/>
            <a:ext cx="1996059" cy="523220"/>
          </a:xfrm>
          <a:prstGeom prst="rect">
            <a:avLst/>
          </a:prstGeom>
        </p:spPr>
        <p:txBody>
          <a:bodyPr wrap="none">
            <a:spAutoFit/>
          </a:bodyPr>
          <a:lstStyle/>
          <a:p>
            <a:r>
              <a:rPr lang="en-US" sz="2800" b="1">
                <a:solidFill>
                  <a:srgbClr val="0033CC"/>
                </a:solidFill>
              </a:rPr>
              <a:t>Attributes</a:t>
            </a:r>
          </a:p>
        </p:txBody>
      </p:sp>
    </p:spTree>
    <p:extLst>
      <p:ext uri="{BB962C8B-B14F-4D97-AF65-F5344CB8AC3E}">
        <p14:creationId xmlns:p14="http://schemas.microsoft.com/office/powerpoint/2010/main" val="42265261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subTnLst>
                                    <p:animClr clrSpc="rgb" dir="cw">
                                      <p:cBhvr override="childStyle">
                                        <p:cTn dur="1" fill="hold" display="0" masterRel="nextClick" afterEffect="1"/>
                                        <p:tgtEl>
                                          <p:spTgt spid="1229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subTnLst>
                                    <p:animClr clrSpc="rgb" dir="cw">
                                      <p:cBhvr override="childStyle">
                                        <p:cTn dur="1" fill="hold" display="0" masterRel="nextClick" afterEffect="1"/>
                                        <p:tgtEl>
                                          <p:spTgt spid="1229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subTnLst>
                                    <p:animClr clrSpc="rgb" dir="cw">
                                      <p:cBhvr override="childStyle">
                                        <p:cTn dur="1" fill="hold" display="0" masterRel="nextClick" afterEffect="1"/>
                                        <p:tgtEl>
                                          <p:spTgt spid="1229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subTnLst>
                                    <p:animClr clrSpc="rgb" dir="cw">
                                      <p:cBhvr override="childStyle">
                                        <p:cTn dur="1" fill="hold" display="0" masterRel="nextClick" afterEffect="1"/>
                                        <p:tgtEl>
                                          <p:spTgt spid="1229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subTnLst>
                                    <p:animClr clrSpc="rgb" dir="cw">
                                      <p:cBhvr override="childStyle">
                                        <p:cTn dur="1" fill="hold" display="0" masterRel="nextClick" afterEffect="1"/>
                                        <p:tgtEl>
                                          <p:spTgt spid="12291">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subTnLst>
                                    <p:animClr clrSpc="rgb" dir="cw">
                                      <p:cBhvr override="childStyle">
                                        <p:cTn dur="1" fill="hold" display="0" masterRel="nextClick" afterEffect="1"/>
                                        <p:tgtEl>
                                          <p:spTgt spid="12291">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Agenda</a:t>
            </a:r>
            <a:endParaRPr lang="vi-VN" smtClean="0"/>
          </a:p>
        </p:txBody>
      </p:sp>
      <p:sp>
        <p:nvSpPr>
          <p:cNvPr id="32771" name="Content Placeholder 2"/>
          <p:cNvSpPr>
            <a:spLocks noGrp="1"/>
          </p:cNvSpPr>
          <p:nvPr>
            <p:ph idx="1"/>
          </p:nvPr>
        </p:nvSpPr>
        <p:spPr/>
        <p:txBody>
          <a:bodyPr/>
          <a:lstStyle/>
          <a:p>
            <a:pPr eaLnBrk="1" hangingPunct="1"/>
            <a:r>
              <a:rPr lang="en-US" sz="3600" smtClean="0"/>
              <a:t>Database Concepts</a:t>
            </a:r>
          </a:p>
          <a:p>
            <a:pPr eaLnBrk="1" hangingPunct="1"/>
            <a:r>
              <a:rPr lang="en-US" sz="3600" smtClean="0"/>
              <a:t>Entity Relationship Modeling</a:t>
            </a:r>
          </a:p>
          <a:p>
            <a:pPr eaLnBrk="1" hangingPunct="1"/>
            <a:r>
              <a:rPr lang="en-US" sz="3600" smtClean="0"/>
              <a:t>MS SQL Server (MSSQL Express 2008) </a:t>
            </a:r>
          </a:p>
          <a:p>
            <a:pPr lvl="1" eaLnBrk="1" hangingPunct="1"/>
            <a:r>
              <a:rPr lang="en-US" sz="3100" smtClean="0"/>
              <a:t>Overview</a:t>
            </a:r>
          </a:p>
          <a:p>
            <a:pPr lvl="1" eaLnBrk="1" hangingPunct="1"/>
            <a:r>
              <a:rPr lang="en-US" sz="3100" smtClean="0">
                <a:cs typeface="Arial" panose="020B0604020202020204" pitchFamily="34" charset="0"/>
              </a:rPr>
              <a:t>Data Types</a:t>
            </a:r>
          </a:p>
          <a:p>
            <a:pPr lvl="1" eaLnBrk="1" hangingPunct="1"/>
            <a:r>
              <a:rPr lang="en-US" sz="3100" smtClean="0">
                <a:cs typeface="Arial" panose="020B0604020202020204" pitchFamily="34" charset="0"/>
              </a:rPr>
              <a:t>DDL</a:t>
            </a:r>
          </a:p>
          <a:p>
            <a:pPr lvl="1" eaLnBrk="1" hangingPunct="1"/>
            <a:r>
              <a:rPr lang="en-US" sz="3100" smtClean="0">
                <a:cs typeface="Arial" panose="020B0604020202020204" pitchFamily="34" charset="0"/>
              </a:rPr>
              <a:t>DML</a:t>
            </a:r>
            <a:endParaRPr lang="en-US" sz="3100" smtClean="0"/>
          </a:p>
        </p:txBody>
      </p:sp>
    </p:spTree>
    <p:extLst>
      <p:ext uri="{BB962C8B-B14F-4D97-AF65-F5344CB8AC3E}">
        <p14:creationId xmlns:p14="http://schemas.microsoft.com/office/powerpoint/2010/main" val="3453051086"/>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0" y="228601"/>
            <a:ext cx="7931150" cy="381000"/>
          </a:xfrm>
          <a:noFill/>
        </p:spPr>
        <p:txBody>
          <a:bodyPr lIns="90488" tIns="44450" rIns="90488" bIns="44450"/>
          <a:lstStyle/>
          <a:p>
            <a:pPr eaLnBrk="1" hangingPunct="1"/>
            <a:r>
              <a:rPr lang="en-US" smtClean="0"/>
              <a:t>Entity Relationship Modeling </a:t>
            </a:r>
            <a:endParaRPr lang="en-US" sz="2800" smtClean="0"/>
          </a:p>
        </p:txBody>
      </p:sp>
      <p:sp>
        <p:nvSpPr>
          <p:cNvPr id="14339" name="Rectangle 3"/>
          <p:cNvSpPr>
            <a:spLocks noGrp="1" noChangeArrowheads="1"/>
          </p:cNvSpPr>
          <p:nvPr>
            <p:ph idx="1"/>
          </p:nvPr>
        </p:nvSpPr>
        <p:spPr>
          <a:xfrm>
            <a:off x="0" y="1447800"/>
            <a:ext cx="9144000" cy="4953000"/>
          </a:xfrm>
        </p:spPr>
        <p:txBody>
          <a:bodyPr lIns="90488" tIns="44450" rIns="90488" bIns="44450"/>
          <a:lstStyle/>
          <a:p>
            <a:pPr eaLnBrk="1" hangingPunct="1">
              <a:lnSpc>
                <a:spcPct val="80000"/>
              </a:lnSpc>
            </a:pPr>
            <a:r>
              <a:rPr lang="en-US" sz="2800" smtClean="0"/>
              <a:t>Identifier (Key) - An attribute (or combination of attributes) that uniquely identifies individual instances of an entity type</a:t>
            </a:r>
          </a:p>
          <a:p>
            <a:pPr eaLnBrk="1" hangingPunct="1">
              <a:lnSpc>
                <a:spcPct val="80000"/>
              </a:lnSpc>
            </a:pPr>
            <a:r>
              <a:rPr lang="en-US" sz="2800" smtClean="0"/>
              <a:t>Simple Key versus Composite Key</a:t>
            </a:r>
          </a:p>
          <a:p>
            <a:pPr eaLnBrk="1" hangingPunct="1">
              <a:lnSpc>
                <a:spcPct val="80000"/>
              </a:lnSpc>
            </a:pPr>
            <a:r>
              <a:rPr lang="en-US" sz="2800" smtClean="0"/>
              <a:t>Candidate Key – an attribute that could be a key…satisfies the requirements for being a key</a:t>
            </a:r>
          </a:p>
          <a:p>
            <a:pPr eaLnBrk="1" hangingPunct="1">
              <a:lnSpc>
                <a:spcPct val="80000"/>
              </a:lnSpc>
            </a:pPr>
            <a:r>
              <a:rPr lang="en-US" sz="2700" smtClean="0"/>
              <a:t>Characteristics of Identifiers:</a:t>
            </a:r>
            <a:endParaRPr lang="en-US" sz="2800" smtClean="0"/>
          </a:p>
          <a:p>
            <a:pPr lvl="1" eaLnBrk="1" hangingPunct="1">
              <a:lnSpc>
                <a:spcPct val="90000"/>
              </a:lnSpc>
            </a:pPr>
            <a:r>
              <a:rPr lang="en-US" sz="2400" smtClean="0"/>
              <a:t>Will not change in value</a:t>
            </a:r>
          </a:p>
          <a:p>
            <a:pPr lvl="1" eaLnBrk="1" hangingPunct="1">
              <a:lnSpc>
                <a:spcPct val="90000"/>
              </a:lnSpc>
            </a:pPr>
            <a:r>
              <a:rPr lang="en-US" sz="2400" smtClean="0"/>
              <a:t>Will not be null</a:t>
            </a:r>
          </a:p>
          <a:p>
            <a:pPr lvl="1" eaLnBrk="1" hangingPunct="1">
              <a:lnSpc>
                <a:spcPct val="90000"/>
              </a:lnSpc>
            </a:pPr>
            <a:r>
              <a:rPr lang="en-US" sz="2400" smtClean="0"/>
              <a:t>No intelligent identifiers (e.g. containing locations or people that might change)</a:t>
            </a:r>
          </a:p>
          <a:p>
            <a:pPr lvl="1" eaLnBrk="1" hangingPunct="1">
              <a:lnSpc>
                <a:spcPct val="90000"/>
              </a:lnSpc>
            </a:pPr>
            <a:r>
              <a:rPr lang="en-US" sz="2400" smtClean="0"/>
              <a:t>Substitute new, simple keys for long, composite keys</a:t>
            </a:r>
          </a:p>
          <a:p>
            <a:pPr lvl="1" eaLnBrk="1" hangingPunct="1">
              <a:lnSpc>
                <a:spcPct val="80000"/>
              </a:lnSpc>
            </a:pPr>
            <a:endParaRPr lang="en-US" sz="2400" smtClean="0"/>
          </a:p>
        </p:txBody>
      </p:sp>
      <p:sp>
        <p:nvSpPr>
          <p:cNvPr id="2" name="Rectangle 1"/>
          <p:cNvSpPr/>
          <p:nvPr/>
        </p:nvSpPr>
        <p:spPr>
          <a:xfrm>
            <a:off x="76200" y="690890"/>
            <a:ext cx="3371436" cy="523220"/>
          </a:xfrm>
          <a:prstGeom prst="rect">
            <a:avLst/>
          </a:prstGeom>
        </p:spPr>
        <p:txBody>
          <a:bodyPr wrap="none">
            <a:spAutoFit/>
          </a:bodyPr>
          <a:lstStyle/>
          <a:p>
            <a:r>
              <a:rPr lang="en-US" sz="2800" b="1">
                <a:solidFill>
                  <a:srgbClr val="0033CC"/>
                </a:solidFill>
              </a:rPr>
              <a:t>Identifiers (Keys)</a:t>
            </a:r>
          </a:p>
        </p:txBody>
      </p:sp>
    </p:spTree>
    <p:extLst>
      <p:ext uri="{BB962C8B-B14F-4D97-AF65-F5344CB8AC3E}">
        <p14:creationId xmlns:p14="http://schemas.microsoft.com/office/powerpoint/2010/main" val="370834751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subTnLst>
                                    <p:animClr clrSpc="rgb" dir="cw">
                                      <p:cBhvr override="childStyle">
                                        <p:cTn dur="1" fill="hold" display="0" masterRel="nextClick" afterEffect="1"/>
                                        <p:tgtEl>
                                          <p:spTgt spid="14339">
                                            <p:txEl>
                                              <p:pRg st="3" end="3"/>
                                            </p:txEl>
                                          </p:spTgt>
                                        </p:tgtEl>
                                        <p:attrNameLst>
                                          <p:attrName>ppt_c</p:attrName>
                                        </p:attrNameLst>
                                      </p:cBhvr>
                                      <p:to>
                                        <a:schemeClr val="folHlink"/>
                                      </p:to>
                                    </p:animClr>
                                  </p:subTnLst>
                                </p:cTn>
                              </p:par>
                              <p:par>
                                <p:cTn id="23" presetID="3" presetClass="entr" presetSubtype="10"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subTnLst>
                                    <p:animClr clrSpc="rgb" dir="cw">
                                      <p:cBhvr override="childStyle">
                                        <p:cTn dur="1" fill="hold" display="0" masterRel="nextClick" afterEffect="1"/>
                                        <p:tgtEl>
                                          <p:spTgt spid="14339">
                                            <p:txEl>
                                              <p:pRg st="4" end="4"/>
                                            </p:txEl>
                                          </p:spTgt>
                                        </p:tgtEl>
                                        <p:attrNameLst>
                                          <p:attrName>ppt_c</p:attrName>
                                        </p:attrNameLst>
                                      </p:cBhvr>
                                      <p:to>
                                        <a:schemeClr val="folHlink"/>
                                      </p:to>
                                    </p:animClr>
                                  </p:subTnLst>
                                </p:cTn>
                              </p:par>
                              <p:par>
                                <p:cTn id="26" presetID="3" presetClass="entr" presetSubtype="10" fill="hold" grpId="0" nodeType="with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8" dur="500"/>
                                        <p:tgtEl>
                                          <p:spTgt spid="14339">
                                            <p:txEl>
                                              <p:pRg st="5" end="5"/>
                                            </p:txEl>
                                          </p:spTgt>
                                        </p:tgtEl>
                                      </p:cBhvr>
                                    </p:animEffect>
                                  </p:childTnLst>
                                  <p:subTnLst>
                                    <p:animClr clrSpc="rgb" dir="cw">
                                      <p:cBhvr override="childStyle">
                                        <p:cTn dur="1" fill="hold" display="0" masterRel="nextClick" afterEffect="1"/>
                                        <p:tgtEl>
                                          <p:spTgt spid="14339">
                                            <p:txEl>
                                              <p:pRg st="5" end="5"/>
                                            </p:txEl>
                                          </p:spTgt>
                                        </p:tgtEl>
                                        <p:attrNameLst>
                                          <p:attrName>ppt_c</p:attrName>
                                        </p:attrNameLst>
                                      </p:cBhvr>
                                      <p:to>
                                        <a:schemeClr val="folHlink"/>
                                      </p:to>
                                    </p:animClr>
                                  </p:subTnLst>
                                </p:cTn>
                              </p:par>
                              <p:par>
                                <p:cTn id="29" presetID="3" presetClass="entr" presetSubtype="10" fill="hold" grpId="0"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1" dur="500"/>
                                        <p:tgtEl>
                                          <p:spTgt spid="14339">
                                            <p:txEl>
                                              <p:pRg st="6" end="6"/>
                                            </p:txEl>
                                          </p:spTgt>
                                        </p:tgtEl>
                                      </p:cBhvr>
                                    </p:animEffect>
                                  </p:childTnLst>
                                  <p:subTnLst>
                                    <p:animClr clrSpc="rgb" dir="cw">
                                      <p:cBhvr override="childStyle">
                                        <p:cTn dur="1" fill="hold" display="0" masterRel="nextClick" afterEffect="1"/>
                                        <p:tgtEl>
                                          <p:spTgt spid="14339">
                                            <p:txEl>
                                              <p:pRg st="6" end="6"/>
                                            </p:txEl>
                                          </p:spTgt>
                                        </p:tgtEl>
                                        <p:attrNameLst>
                                          <p:attrName>ppt_c</p:attrName>
                                        </p:attrNameLst>
                                      </p:cBhvr>
                                      <p:to>
                                        <a:schemeClr val="folHlink"/>
                                      </p:to>
                                    </p:animClr>
                                  </p:subTnLst>
                                </p:cTn>
                              </p:par>
                              <p:par>
                                <p:cTn id="32" presetID="3" presetClass="entr" presetSubtype="10" fill="hold" grpId="0" nodeType="withEffect">
                                  <p:stCondLst>
                                    <p:cond delay="0"/>
                                  </p:stCondLst>
                                  <p:childTnLst>
                                    <p:set>
                                      <p:cBhvr>
                                        <p:cTn id="33"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34" dur="500"/>
                                        <p:tgtEl>
                                          <p:spTgt spid="14339">
                                            <p:txEl>
                                              <p:pRg st="7" end="7"/>
                                            </p:txEl>
                                          </p:spTgt>
                                        </p:tgtEl>
                                      </p:cBhvr>
                                    </p:animEffect>
                                  </p:childTnLst>
                                  <p:subTnLst>
                                    <p:animClr clrSpc="rgb" dir="cw">
                                      <p:cBhvr override="childStyle">
                                        <p:cTn dur="1" fill="hold" display="0" masterRel="nextClick" afterEffect="1"/>
                                        <p:tgtEl>
                                          <p:spTgt spid="1433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914400" y="0"/>
            <a:ext cx="7834313"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effectLst>
                  <a:outerShdw blurRad="38100" dist="38100" dir="2700000" algn="tl">
                    <a:srgbClr val="000000">
                      <a:alpha val="43137"/>
                    </a:srgbClr>
                  </a:outerShdw>
                </a:effectLst>
                <a:latin typeface="+mj-lt"/>
              </a:rPr>
              <a:t>Entity Relationship Modeling </a:t>
            </a:r>
          </a:p>
        </p:txBody>
      </p:sp>
      <p:pic>
        <p:nvPicPr>
          <p:cNvPr id="62467" name="Picture 6"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1447800"/>
            <a:ext cx="88392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7"/>
          <p:cNvSpPr txBox="1">
            <a:spLocks noChangeArrowheads="1"/>
          </p:cNvSpPr>
          <p:nvPr/>
        </p:nvSpPr>
        <p:spPr bwMode="auto">
          <a:xfrm>
            <a:off x="669925" y="1793875"/>
            <a:ext cx="2606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800" b="1">
                <a:solidFill>
                  <a:srgbClr val="FF9900"/>
                </a:solidFill>
              </a:rPr>
              <a:t>An attribute broken into component parts</a:t>
            </a:r>
          </a:p>
        </p:txBody>
      </p:sp>
      <p:sp>
        <p:nvSpPr>
          <p:cNvPr id="2" name="Rectangle 1"/>
          <p:cNvSpPr/>
          <p:nvPr/>
        </p:nvSpPr>
        <p:spPr>
          <a:xfrm>
            <a:off x="20782" y="743620"/>
            <a:ext cx="4094391" cy="523220"/>
          </a:xfrm>
          <a:prstGeom prst="rect">
            <a:avLst/>
          </a:prstGeom>
        </p:spPr>
        <p:txBody>
          <a:bodyPr wrap="none">
            <a:spAutoFit/>
          </a:bodyPr>
          <a:lstStyle/>
          <a:p>
            <a:r>
              <a:rPr lang="en-US" sz="2800" b="1">
                <a:solidFill>
                  <a:srgbClr val="0033CC"/>
                </a:solidFill>
              </a:rPr>
              <a:t>A composite attribute</a:t>
            </a:r>
          </a:p>
        </p:txBody>
      </p:sp>
    </p:spTree>
    <p:extLst>
      <p:ext uri="{BB962C8B-B14F-4D97-AF65-F5344CB8AC3E}">
        <p14:creationId xmlns:p14="http://schemas.microsoft.com/office/powerpoint/2010/main" val="179537591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0-#ppt_w/2"/>
                                          </p:val>
                                        </p:tav>
                                        <p:tav tm="100000">
                                          <p:val>
                                            <p:strVal val="#ppt_x"/>
                                          </p:val>
                                        </p:tav>
                                      </p:tavLst>
                                    </p:anim>
                                    <p:anim calcmode="lin" valueType="num">
                                      <p:cBhvr additive="base">
                                        <p:cTn id="8"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ChangeArrowheads="1"/>
          </p:cNvSpPr>
          <p:nvPr/>
        </p:nvSpPr>
        <p:spPr bwMode="auto">
          <a:xfrm>
            <a:off x="990600" y="38100"/>
            <a:ext cx="7613650"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latin typeface="+mj-lt"/>
              </a:rPr>
              <a:t>Entity Relationship Modeling </a:t>
            </a:r>
          </a:p>
        </p:txBody>
      </p:sp>
      <p:pic>
        <p:nvPicPr>
          <p:cNvPr id="64515" name="Picture 7"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4" y="1905000"/>
            <a:ext cx="81534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207818" y="2971800"/>
            <a:ext cx="2830513" cy="2590800"/>
            <a:chOff x="240" y="1440"/>
            <a:chExt cx="1783" cy="1632"/>
          </a:xfrm>
        </p:grpSpPr>
        <p:sp>
          <p:nvSpPr>
            <p:cNvPr id="64517" name="Text Box 9"/>
            <p:cNvSpPr txBox="1">
              <a:spLocks noChangeArrowheads="1"/>
            </p:cNvSpPr>
            <p:nvPr/>
          </p:nvSpPr>
          <p:spPr bwMode="auto">
            <a:xfrm>
              <a:off x="240" y="2784"/>
              <a:ext cx="17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800">
                  <a:solidFill>
                    <a:srgbClr val="FF0000"/>
                  </a:solidFill>
                </a:rPr>
                <a:t>The key is underlined</a:t>
              </a:r>
            </a:p>
          </p:txBody>
        </p:sp>
        <p:sp>
          <p:nvSpPr>
            <p:cNvPr id="64518" name="Line 10"/>
            <p:cNvSpPr>
              <a:spLocks noChangeShapeType="1"/>
            </p:cNvSpPr>
            <p:nvPr/>
          </p:nvSpPr>
          <p:spPr bwMode="auto">
            <a:xfrm flipV="1">
              <a:off x="816" y="1440"/>
              <a:ext cx="240" cy="13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Rectangle 2"/>
          <p:cNvSpPr/>
          <p:nvPr/>
        </p:nvSpPr>
        <p:spPr>
          <a:xfrm>
            <a:off x="183878" y="811289"/>
            <a:ext cx="3857146" cy="523220"/>
          </a:xfrm>
          <a:prstGeom prst="rect">
            <a:avLst/>
          </a:prstGeom>
        </p:spPr>
        <p:txBody>
          <a:bodyPr wrap="none">
            <a:spAutoFit/>
          </a:bodyPr>
          <a:lstStyle/>
          <a:p>
            <a:r>
              <a:rPr lang="en-US" sz="2800" b="1">
                <a:solidFill>
                  <a:srgbClr val="0033CC"/>
                </a:solidFill>
              </a:rPr>
              <a:t>Simple key attribute</a:t>
            </a:r>
          </a:p>
        </p:txBody>
      </p:sp>
    </p:spTree>
    <p:extLst>
      <p:ext uri="{BB962C8B-B14F-4D97-AF65-F5344CB8AC3E}">
        <p14:creationId xmlns:p14="http://schemas.microsoft.com/office/powerpoint/2010/main" val="284803782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Entity Relationship Modeling </a:t>
            </a:r>
            <a:endParaRPr lang="en-US" sz="2800" smtClean="0"/>
          </a:p>
        </p:txBody>
      </p:sp>
      <p:sp>
        <p:nvSpPr>
          <p:cNvPr id="99331" name="Rectangle 3"/>
          <p:cNvSpPr>
            <a:spLocks noGrp="1" noChangeArrowheads="1"/>
          </p:cNvSpPr>
          <p:nvPr>
            <p:ph idx="1"/>
          </p:nvPr>
        </p:nvSpPr>
        <p:spPr>
          <a:xfrm>
            <a:off x="0" y="1350862"/>
            <a:ext cx="9144000" cy="5126137"/>
          </a:xfrm>
        </p:spPr>
        <p:txBody>
          <a:bodyPr/>
          <a:lstStyle/>
          <a:p>
            <a:pPr eaLnBrk="1" hangingPunct="1">
              <a:lnSpc>
                <a:spcPct val="90000"/>
              </a:lnSpc>
              <a:buFont typeface="Wingdings" panose="05000000000000000000" pitchFamily="2" charset="2"/>
              <a:buNone/>
            </a:pPr>
            <a:r>
              <a:rPr lang="en-US" sz="2200" b="1" smtClean="0"/>
              <a:t>Relationships</a:t>
            </a:r>
          </a:p>
          <a:p>
            <a:pPr eaLnBrk="1" hangingPunct="1">
              <a:lnSpc>
                <a:spcPct val="90000"/>
              </a:lnSpc>
              <a:spcBef>
                <a:spcPts val="300"/>
              </a:spcBef>
            </a:pPr>
            <a:r>
              <a:rPr lang="en-US" sz="2300" b="1" smtClean="0"/>
              <a:t>One – to – One</a:t>
            </a:r>
            <a:r>
              <a:rPr lang="en-US" sz="2300" smtClean="0"/>
              <a:t>: Each entity in the relationship will have exactly one related entity</a:t>
            </a:r>
          </a:p>
          <a:p>
            <a:pPr eaLnBrk="1" hangingPunct="1">
              <a:lnSpc>
                <a:spcPct val="90000"/>
              </a:lnSpc>
              <a:spcBef>
                <a:spcPts val="300"/>
              </a:spcBef>
            </a:pPr>
            <a:r>
              <a:rPr lang="en-US" sz="2300" b="1" smtClean="0"/>
              <a:t>One – to – Many</a:t>
            </a:r>
            <a:r>
              <a:rPr lang="en-US" sz="2300" smtClean="0"/>
              <a:t>: An entity on one side of the relationship can have many related entities, but an entity on the other side will have a maximum of one related entity</a:t>
            </a:r>
          </a:p>
          <a:p>
            <a:pPr eaLnBrk="1" hangingPunct="1">
              <a:lnSpc>
                <a:spcPct val="90000"/>
              </a:lnSpc>
              <a:spcBef>
                <a:spcPts val="300"/>
              </a:spcBef>
            </a:pPr>
            <a:r>
              <a:rPr lang="en-US" sz="2300" b="1" smtClean="0"/>
              <a:t>Many – to – Many</a:t>
            </a:r>
            <a:r>
              <a:rPr lang="en-US" sz="2300" smtClean="0"/>
              <a:t>: Entities on both sides of the relationship can have many related entities on the other side</a:t>
            </a:r>
          </a:p>
          <a:p>
            <a:pPr eaLnBrk="1" hangingPunct="1">
              <a:lnSpc>
                <a:spcPct val="90000"/>
              </a:lnSpc>
              <a:spcBef>
                <a:spcPts val="300"/>
              </a:spcBef>
              <a:buFont typeface="Wingdings" panose="05000000000000000000" pitchFamily="2" charset="2"/>
              <a:buNone/>
            </a:pPr>
            <a:r>
              <a:rPr lang="en-US" sz="2300" b="1" smtClean="0"/>
              <a:t>Cardinality Constraints</a:t>
            </a:r>
            <a:r>
              <a:rPr lang="en-US" sz="2300" smtClean="0"/>
              <a:t> - the number of instances of one entity that can or must be associated with each instance of another entity. </a:t>
            </a:r>
          </a:p>
          <a:p>
            <a:pPr eaLnBrk="1" hangingPunct="1">
              <a:lnSpc>
                <a:spcPct val="90000"/>
              </a:lnSpc>
              <a:spcBef>
                <a:spcPts val="300"/>
              </a:spcBef>
            </a:pPr>
            <a:r>
              <a:rPr lang="en-US" sz="2300" smtClean="0"/>
              <a:t>Minimum Cardinality</a:t>
            </a:r>
          </a:p>
          <a:p>
            <a:pPr lvl="1" eaLnBrk="1" hangingPunct="1">
              <a:lnSpc>
                <a:spcPct val="90000"/>
              </a:lnSpc>
              <a:spcBef>
                <a:spcPts val="300"/>
              </a:spcBef>
            </a:pPr>
            <a:r>
              <a:rPr lang="en-US" sz="2300" smtClean="0"/>
              <a:t>If zero, then optional</a:t>
            </a:r>
          </a:p>
          <a:p>
            <a:pPr lvl="1" eaLnBrk="1" hangingPunct="1">
              <a:lnSpc>
                <a:spcPct val="90000"/>
              </a:lnSpc>
              <a:spcBef>
                <a:spcPts val="300"/>
              </a:spcBef>
            </a:pPr>
            <a:r>
              <a:rPr lang="en-US" sz="2300" smtClean="0"/>
              <a:t>If one or more,  then mandatory</a:t>
            </a:r>
          </a:p>
          <a:p>
            <a:pPr eaLnBrk="1" hangingPunct="1">
              <a:lnSpc>
                <a:spcPct val="90000"/>
              </a:lnSpc>
              <a:spcBef>
                <a:spcPts val="300"/>
              </a:spcBef>
            </a:pPr>
            <a:r>
              <a:rPr lang="en-US" sz="2300" smtClean="0"/>
              <a:t>Maximum Cardinality: The maximum number</a:t>
            </a:r>
          </a:p>
          <a:p>
            <a:pPr eaLnBrk="1" hangingPunct="1">
              <a:lnSpc>
                <a:spcPct val="90000"/>
              </a:lnSpc>
            </a:pPr>
            <a:endParaRPr lang="en-US" sz="2200" smtClean="0"/>
          </a:p>
        </p:txBody>
      </p:sp>
      <p:sp>
        <p:nvSpPr>
          <p:cNvPr id="2" name="Rectangle 1"/>
          <p:cNvSpPr/>
          <p:nvPr/>
        </p:nvSpPr>
        <p:spPr>
          <a:xfrm>
            <a:off x="0" y="718621"/>
            <a:ext cx="5929828" cy="523220"/>
          </a:xfrm>
          <a:prstGeom prst="rect">
            <a:avLst/>
          </a:prstGeom>
        </p:spPr>
        <p:txBody>
          <a:bodyPr wrap="none">
            <a:spAutoFit/>
          </a:bodyPr>
          <a:lstStyle/>
          <a:p>
            <a:r>
              <a:rPr lang="en-US" sz="2800" b="1">
                <a:solidFill>
                  <a:srgbClr val="0033CC"/>
                </a:solidFill>
              </a:rPr>
              <a:t>Cardinality of Relationships 1/2</a:t>
            </a:r>
          </a:p>
        </p:txBody>
      </p:sp>
    </p:spTree>
    <p:extLst>
      <p:ext uri="{BB962C8B-B14F-4D97-AF65-F5344CB8AC3E}">
        <p14:creationId xmlns:p14="http://schemas.microsoft.com/office/powerpoint/2010/main" val="352627188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3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933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993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028" descr="part_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9762"/>
            <a:ext cx="47244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1029"/>
          <p:cNvPicPr>
            <a:picLocks noChangeAspect="1" noChangeArrowheads="1"/>
          </p:cNvPicPr>
          <p:nvPr/>
        </p:nvPicPr>
        <p:blipFill>
          <a:blip r:embed="rId4"/>
          <a:srcRect/>
          <a:stretch>
            <a:fillRect/>
          </a:stretch>
        </p:blipFill>
        <p:spPr bwMode="auto">
          <a:xfrm>
            <a:off x="4371975" y="3276600"/>
            <a:ext cx="4772025" cy="3228975"/>
          </a:xfrm>
          <a:prstGeom prst="rect">
            <a:avLst/>
          </a:prstGeom>
          <a:noFill/>
          <a:ln w="12700" cap="flat" cmpd="sng">
            <a:solidFill>
              <a:schemeClr val="tx1">
                <a:lumMod val="65000"/>
                <a:lumOff val="35000"/>
              </a:schemeClr>
            </a:solidFill>
            <a:prstDash val="solid"/>
            <a:miter lim="800000"/>
            <a:headEnd/>
            <a:tailEnd/>
          </a:ln>
        </p:spPr>
      </p:pic>
      <p:sp>
        <p:nvSpPr>
          <p:cNvPr id="67588" name="Rectangle 2"/>
          <p:cNvSpPr txBox="1">
            <a:spLocks noChangeArrowheads="1"/>
          </p:cNvSpPr>
          <p:nvPr/>
        </p:nvSpPr>
        <p:spPr bwMode="auto">
          <a:xfrm>
            <a:off x="685800" y="-26988"/>
            <a:ext cx="8001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latin typeface="+mj-lt"/>
              </a:rPr>
              <a:t>Entity Relationship Modeling </a:t>
            </a:r>
          </a:p>
        </p:txBody>
      </p:sp>
      <p:sp>
        <p:nvSpPr>
          <p:cNvPr id="5" name="Rectangle 4"/>
          <p:cNvSpPr/>
          <p:nvPr/>
        </p:nvSpPr>
        <p:spPr>
          <a:xfrm>
            <a:off x="0" y="718621"/>
            <a:ext cx="5929828" cy="523220"/>
          </a:xfrm>
          <a:prstGeom prst="rect">
            <a:avLst/>
          </a:prstGeom>
        </p:spPr>
        <p:txBody>
          <a:bodyPr wrap="none">
            <a:spAutoFit/>
          </a:bodyPr>
          <a:lstStyle/>
          <a:p>
            <a:r>
              <a:rPr lang="en-US" sz="2800" b="1">
                <a:solidFill>
                  <a:srgbClr val="0033CC"/>
                </a:solidFill>
              </a:rPr>
              <a:t>Cardinality of Relationships 1/2</a:t>
            </a:r>
          </a:p>
        </p:txBody>
      </p:sp>
    </p:spTree>
    <p:extLst>
      <p:ext uri="{BB962C8B-B14F-4D97-AF65-F5344CB8AC3E}">
        <p14:creationId xmlns:p14="http://schemas.microsoft.com/office/powerpoint/2010/main" val="1253109611"/>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914400" y="38100"/>
            <a:ext cx="7689850"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latin typeface="+mj-lt"/>
              </a:rPr>
              <a:t>Entity Relationship Modeling </a:t>
            </a:r>
          </a:p>
        </p:txBody>
      </p:sp>
      <p:pic>
        <p:nvPicPr>
          <p:cNvPr id="69635" name="Picture 4" descr="mcf_3"/>
          <p:cNvPicPr>
            <a:picLocks noChangeAspect="1" noChangeArrowheads="1"/>
          </p:cNvPicPr>
          <p:nvPr/>
        </p:nvPicPr>
        <p:blipFill>
          <a:blip r:embed="rId3">
            <a:extLst>
              <a:ext uri="{28A0092B-C50C-407E-A947-70E740481C1C}">
                <a14:useLocalDpi xmlns:a14="http://schemas.microsoft.com/office/drawing/2010/main" val="0"/>
              </a:ext>
            </a:extLst>
          </a:blip>
          <a:srcRect l="7826" r="8696"/>
          <a:stretch>
            <a:fillRect/>
          </a:stretch>
        </p:blipFill>
        <p:spPr bwMode="auto">
          <a:xfrm>
            <a:off x="637381" y="1447800"/>
            <a:ext cx="77724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2400" y="741326"/>
            <a:ext cx="3786614" cy="523220"/>
          </a:xfrm>
          <a:prstGeom prst="rect">
            <a:avLst/>
          </a:prstGeom>
        </p:spPr>
        <p:txBody>
          <a:bodyPr wrap="none">
            <a:spAutoFit/>
          </a:bodyPr>
          <a:lstStyle/>
          <a:p>
            <a:r>
              <a:rPr lang="en-US" sz="2800" b="1">
                <a:solidFill>
                  <a:srgbClr val="0033CC"/>
                </a:solidFill>
              </a:rPr>
              <a:t>Binary relationships</a:t>
            </a:r>
          </a:p>
        </p:txBody>
      </p:sp>
    </p:spTree>
    <p:extLst>
      <p:ext uri="{BB962C8B-B14F-4D97-AF65-F5344CB8AC3E}">
        <p14:creationId xmlns:p14="http://schemas.microsoft.com/office/powerpoint/2010/main" val="2155721764"/>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smtClean="0"/>
              <a:t>ER Model - Convert ER Models </a:t>
            </a:r>
            <a:endParaRPr lang="en-US" sz="2800" smtClean="0"/>
          </a:p>
        </p:txBody>
      </p:sp>
      <p:sp>
        <p:nvSpPr>
          <p:cNvPr id="86019" name="Content Placeholder 2"/>
          <p:cNvSpPr>
            <a:spLocks noGrp="1"/>
          </p:cNvSpPr>
          <p:nvPr>
            <p:ph idx="1"/>
          </p:nvPr>
        </p:nvSpPr>
        <p:spPr>
          <a:xfrm>
            <a:off x="0" y="1676400"/>
            <a:ext cx="9144000" cy="4724400"/>
          </a:xfrm>
        </p:spPr>
        <p:txBody>
          <a:bodyPr/>
          <a:lstStyle/>
          <a:p>
            <a:pPr marL="0" indent="19050" eaLnBrk="1" hangingPunct="1">
              <a:buFont typeface="Wingdings" pitchFamily="2" charset="2"/>
              <a:buNone/>
              <a:defRPr/>
            </a:pPr>
            <a:r>
              <a:rPr lang="en-US" sz="3600" dirty="0" smtClean="0"/>
              <a:t>Rules for converting ER Model to relational schema</a:t>
            </a:r>
          </a:p>
          <a:p>
            <a:pPr eaLnBrk="1" hangingPunct="1">
              <a:defRPr/>
            </a:pPr>
            <a:r>
              <a:rPr lang="en-US" sz="3600" dirty="0" smtClean="0"/>
              <a:t>Basic Conversion Rules</a:t>
            </a:r>
          </a:p>
          <a:p>
            <a:pPr eaLnBrk="1" hangingPunct="1">
              <a:defRPr/>
            </a:pPr>
            <a:r>
              <a:rPr lang="en-US" sz="3600" dirty="0" smtClean="0"/>
              <a:t>Entity Type Rule</a:t>
            </a:r>
          </a:p>
          <a:p>
            <a:pPr eaLnBrk="1" hangingPunct="1">
              <a:defRPr/>
            </a:pPr>
            <a:r>
              <a:rPr lang="en-US" sz="3600" dirty="0" smtClean="0"/>
              <a:t>1-M Relationship Rule</a:t>
            </a:r>
          </a:p>
          <a:p>
            <a:pPr eaLnBrk="1" hangingPunct="1">
              <a:defRPr/>
            </a:pPr>
            <a:r>
              <a:rPr lang="en-US" sz="3600" dirty="0" smtClean="0"/>
              <a:t>M-N Relationship Rule</a:t>
            </a:r>
          </a:p>
          <a:p>
            <a:pPr eaLnBrk="1" hangingPunct="1">
              <a:defRPr/>
            </a:pPr>
            <a:r>
              <a:rPr lang="en-US" sz="3600" dirty="0" smtClean="0"/>
              <a:t>Identification Dependency Rule</a:t>
            </a:r>
          </a:p>
        </p:txBody>
      </p:sp>
      <p:sp>
        <p:nvSpPr>
          <p:cNvPr id="2" name="Rectangle 1"/>
          <p:cNvSpPr/>
          <p:nvPr/>
        </p:nvSpPr>
        <p:spPr>
          <a:xfrm>
            <a:off x="152400" y="773668"/>
            <a:ext cx="6263253" cy="523220"/>
          </a:xfrm>
          <a:prstGeom prst="rect">
            <a:avLst/>
          </a:prstGeom>
        </p:spPr>
        <p:txBody>
          <a:bodyPr wrap="none">
            <a:spAutoFit/>
          </a:bodyPr>
          <a:lstStyle/>
          <a:p>
            <a:r>
              <a:rPr lang="en-US" sz="2800" b="1">
                <a:solidFill>
                  <a:srgbClr val="0033CC"/>
                </a:solidFill>
              </a:rPr>
              <a:t>to Relational schema (DB Design)</a:t>
            </a:r>
          </a:p>
        </p:txBody>
      </p:sp>
    </p:spTree>
    <p:extLst>
      <p:ext uri="{BB962C8B-B14F-4D97-AF65-F5344CB8AC3E}">
        <p14:creationId xmlns:p14="http://schemas.microsoft.com/office/powerpoint/2010/main" val="348372394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additive="base">
                                        <p:cTn id="7" dur="1000" fill="hold"/>
                                        <p:tgtEl>
                                          <p:spTgt spid="86019">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 calcmode="lin" valueType="num">
                                      <p:cBhvr additive="base">
                                        <p:cTn id="13" dur="1000" fill="hold"/>
                                        <p:tgtEl>
                                          <p:spTgt spid="86019">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1000" fill="hold"/>
                                        <p:tgtEl>
                                          <p:spTgt spid="86019">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1000" fill="hold"/>
                                        <p:tgtEl>
                                          <p:spTgt spid="86019">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1000" fill="hold"/>
                                        <p:tgtEl>
                                          <p:spTgt spid="86019">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1000" fill="hold"/>
                                        <p:tgtEl>
                                          <p:spTgt spid="86019">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860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smtClean="0"/>
              <a:t>ER Model: DB Design</a:t>
            </a:r>
            <a:endParaRPr lang="en-US" sz="2800" smtClean="0"/>
          </a:p>
        </p:txBody>
      </p:sp>
      <p:grpSp>
        <p:nvGrpSpPr>
          <p:cNvPr id="2" name="Group 6"/>
          <p:cNvGrpSpPr>
            <a:grpSpLocks noGrp="1"/>
          </p:cNvGrpSpPr>
          <p:nvPr/>
        </p:nvGrpSpPr>
        <p:grpSpPr bwMode="auto">
          <a:xfrm>
            <a:off x="457200" y="1378466"/>
            <a:ext cx="8229600" cy="4906963"/>
            <a:chOff x="768" y="689"/>
            <a:chExt cx="4800" cy="2575"/>
          </a:xfrm>
        </p:grpSpPr>
        <p:pic>
          <p:nvPicPr>
            <p:cNvPr id="73733" name="Picture 7" descr="FIG5-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689"/>
              <a:ext cx="4800" cy="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8" descr="FIG5-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2352"/>
              <a:ext cx="480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Text Box 9"/>
            <p:cNvSpPr txBox="1">
              <a:spLocks noChangeArrowheads="1"/>
            </p:cNvSpPr>
            <p:nvPr/>
          </p:nvSpPr>
          <p:spPr bwMode="auto">
            <a:xfrm>
              <a:off x="873" y="2352"/>
              <a:ext cx="1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CUSTOMER relation</a:t>
              </a:r>
            </a:p>
          </p:txBody>
        </p:sp>
        <p:sp>
          <p:nvSpPr>
            <p:cNvPr id="73736" name="Text Box 10"/>
            <p:cNvSpPr txBox="1">
              <a:spLocks noChangeArrowheads="1"/>
            </p:cNvSpPr>
            <p:nvPr/>
          </p:nvSpPr>
          <p:spPr bwMode="auto">
            <a:xfrm>
              <a:off x="864" y="912"/>
              <a:ext cx="16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CUSTOMER entity type with simple attributes</a:t>
              </a:r>
            </a:p>
          </p:txBody>
        </p:sp>
      </p:grpSp>
      <p:sp>
        <p:nvSpPr>
          <p:cNvPr id="8" name="Text Box 5"/>
          <p:cNvSpPr txBox="1">
            <a:spLocks noChangeArrowheads="1"/>
          </p:cNvSpPr>
          <p:nvPr/>
        </p:nvSpPr>
        <p:spPr bwMode="auto">
          <a:xfrm>
            <a:off x="2840182" y="837815"/>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Biến đổi kiểu thực thể thông thường</a:t>
            </a:r>
          </a:p>
        </p:txBody>
      </p:sp>
      <p:sp>
        <p:nvSpPr>
          <p:cNvPr id="3" name="Rectangle 2"/>
          <p:cNvSpPr/>
          <p:nvPr/>
        </p:nvSpPr>
        <p:spPr>
          <a:xfrm>
            <a:off x="103055" y="776260"/>
            <a:ext cx="3243196" cy="523220"/>
          </a:xfrm>
          <a:prstGeom prst="rect">
            <a:avLst/>
          </a:prstGeom>
        </p:spPr>
        <p:txBody>
          <a:bodyPr wrap="none">
            <a:spAutoFit/>
          </a:bodyPr>
          <a:lstStyle/>
          <a:p>
            <a:r>
              <a:rPr lang="en-US" sz="2800" b="1">
                <a:solidFill>
                  <a:srgbClr val="0033CC"/>
                </a:solidFill>
              </a:rPr>
              <a:t>Rule 1 - Example</a:t>
            </a:r>
          </a:p>
        </p:txBody>
      </p:sp>
    </p:spTree>
    <p:extLst>
      <p:ext uri="{BB962C8B-B14F-4D97-AF65-F5344CB8AC3E}">
        <p14:creationId xmlns:p14="http://schemas.microsoft.com/office/powerpoint/2010/main" val="37479392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Grp="1"/>
          </p:cNvGrpSpPr>
          <p:nvPr/>
        </p:nvGrpSpPr>
        <p:grpSpPr bwMode="auto">
          <a:xfrm>
            <a:off x="83126" y="1481137"/>
            <a:ext cx="8852911" cy="4906963"/>
            <a:chOff x="1080" y="912"/>
            <a:chExt cx="4128" cy="2736"/>
          </a:xfrm>
        </p:grpSpPr>
        <p:grpSp>
          <p:nvGrpSpPr>
            <p:cNvPr id="74757" name="Group 5"/>
            <p:cNvGrpSpPr>
              <a:grpSpLocks/>
            </p:cNvGrpSpPr>
            <p:nvPr/>
          </p:nvGrpSpPr>
          <p:grpSpPr bwMode="auto">
            <a:xfrm>
              <a:off x="1080" y="912"/>
              <a:ext cx="4128" cy="2736"/>
              <a:chOff x="1056" y="768"/>
              <a:chExt cx="4128" cy="2736"/>
            </a:xfrm>
          </p:grpSpPr>
          <p:pic>
            <p:nvPicPr>
              <p:cNvPr id="74760" name="Picture 6" descr="FIG5-1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768"/>
                <a:ext cx="412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7" descr="FIG5-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 y="2265"/>
                <a:ext cx="4128"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758" name="Text Box 8"/>
            <p:cNvSpPr txBox="1">
              <a:spLocks noChangeArrowheads="1"/>
            </p:cNvSpPr>
            <p:nvPr/>
          </p:nvSpPr>
          <p:spPr bwMode="auto">
            <a:xfrm>
              <a:off x="1128" y="1824"/>
              <a:ext cx="15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Multivalued attribute becomes a separate relation with foreign key</a:t>
              </a:r>
            </a:p>
          </p:txBody>
        </p:sp>
        <p:sp>
          <p:nvSpPr>
            <p:cNvPr id="74759" name="Text Box 9"/>
            <p:cNvSpPr txBox="1">
              <a:spLocks noChangeArrowheads="1"/>
            </p:cNvSpPr>
            <p:nvPr/>
          </p:nvSpPr>
          <p:spPr bwMode="auto">
            <a:xfrm>
              <a:off x="3264" y="3178"/>
              <a:ext cx="18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1–to–many relationship between original entity and new relation</a:t>
              </a:r>
            </a:p>
          </p:txBody>
        </p:sp>
      </p:grpSp>
      <p:sp>
        <p:nvSpPr>
          <p:cNvPr id="74756" name="Title 1"/>
          <p:cNvSpPr>
            <a:spLocks noGrp="1"/>
          </p:cNvSpPr>
          <p:nvPr>
            <p:ph type="title"/>
          </p:nvPr>
        </p:nvSpPr>
        <p:spPr/>
        <p:txBody>
          <a:bodyPr/>
          <a:lstStyle/>
          <a:p>
            <a:pPr eaLnBrk="1" hangingPunct="1"/>
            <a:r>
              <a:rPr lang="en-US" smtClean="0"/>
              <a:t>ER Model: DB Design</a:t>
            </a:r>
            <a:endParaRPr lang="en-US" sz="2800" smtClean="0"/>
          </a:p>
        </p:txBody>
      </p:sp>
      <p:sp>
        <p:nvSpPr>
          <p:cNvPr id="3" name="Rectangle 2"/>
          <p:cNvSpPr/>
          <p:nvPr/>
        </p:nvSpPr>
        <p:spPr>
          <a:xfrm>
            <a:off x="228600" y="763086"/>
            <a:ext cx="7335663" cy="523220"/>
          </a:xfrm>
          <a:prstGeom prst="rect">
            <a:avLst/>
          </a:prstGeom>
        </p:spPr>
        <p:txBody>
          <a:bodyPr wrap="none">
            <a:spAutoFit/>
          </a:bodyPr>
          <a:lstStyle/>
          <a:p>
            <a:r>
              <a:rPr lang="en-US" sz="2800" b="1">
                <a:solidFill>
                  <a:srgbClr val="0033CC"/>
                </a:solidFill>
              </a:rPr>
              <a:t>Rule 2 </a:t>
            </a:r>
            <a:r>
              <a:rPr lang="en-US" sz="2800" b="1" smtClean="0">
                <a:solidFill>
                  <a:srgbClr val="0033CC"/>
                </a:solidFill>
              </a:rPr>
              <a:t>– Example </a:t>
            </a:r>
            <a:r>
              <a:rPr lang="en-US" smtClean="0"/>
              <a:t>- </a:t>
            </a:r>
            <a:r>
              <a:rPr lang="en-US" sz="2400">
                <a:solidFill>
                  <a:srgbClr val="0000FF"/>
                </a:solidFill>
              </a:rPr>
              <a:t>Convert Multivalue </a:t>
            </a:r>
            <a:r>
              <a:rPr lang="en-US" sz="2400" smtClean="0">
                <a:solidFill>
                  <a:srgbClr val="0000FF"/>
                </a:solidFill>
              </a:rPr>
              <a:t>attribute</a:t>
            </a:r>
            <a:endParaRPr lang="en-US" sz="2400">
              <a:solidFill>
                <a:srgbClr val="0000FF"/>
              </a:solidFill>
            </a:endParaRPr>
          </a:p>
        </p:txBody>
      </p:sp>
    </p:spTree>
    <p:extLst>
      <p:ext uri="{BB962C8B-B14F-4D97-AF65-F5344CB8AC3E}">
        <p14:creationId xmlns:p14="http://schemas.microsoft.com/office/powerpoint/2010/main" val="105035756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ER Model: DB Design</a:t>
            </a:r>
          </a:p>
        </p:txBody>
      </p:sp>
      <p:grpSp>
        <p:nvGrpSpPr>
          <p:cNvPr id="2" name="Group 1028"/>
          <p:cNvGrpSpPr>
            <a:grpSpLocks noGrp="1"/>
          </p:cNvGrpSpPr>
          <p:nvPr/>
        </p:nvGrpSpPr>
        <p:grpSpPr bwMode="auto">
          <a:xfrm>
            <a:off x="457200" y="1410710"/>
            <a:ext cx="8229600" cy="4906963"/>
            <a:chOff x="1428" y="864"/>
            <a:chExt cx="3408" cy="2832"/>
          </a:xfrm>
        </p:grpSpPr>
        <p:grpSp>
          <p:nvGrpSpPr>
            <p:cNvPr id="75781" name="Group 1029"/>
            <p:cNvGrpSpPr>
              <a:grpSpLocks/>
            </p:cNvGrpSpPr>
            <p:nvPr/>
          </p:nvGrpSpPr>
          <p:grpSpPr bwMode="auto">
            <a:xfrm>
              <a:off x="1428" y="864"/>
              <a:ext cx="3408" cy="2833"/>
              <a:chOff x="1584" y="768"/>
              <a:chExt cx="3264" cy="2688"/>
            </a:xfrm>
          </p:grpSpPr>
          <p:grpSp>
            <p:nvGrpSpPr>
              <p:cNvPr id="75784" name="Group 1030"/>
              <p:cNvGrpSpPr>
                <a:grpSpLocks/>
              </p:cNvGrpSpPr>
              <p:nvPr/>
            </p:nvGrpSpPr>
            <p:grpSpPr bwMode="auto">
              <a:xfrm>
                <a:off x="1584" y="768"/>
                <a:ext cx="3264" cy="2064"/>
                <a:chOff x="1008" y="995"/>
                <a:chExt cx="3504" cy="2365"/>
              </a:xfrm>
            </p:grpSpPr>
            <p:pic>
              <p:nvPicPr>
                <p:cNvPr id="75786" name="Picture 1031" descr="FIG5-1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995"/>
                  <a:ext cx="3504"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032" descr="FIG5-17A"/>
                <p:cNvPicPr>
                  <a:picLocks noChangeAspect="1" noChangeArrowheads="1"/>
                </p:cNvPicPr>
                <p:nvPr/>
              </p:nvPicPr>
              <p:blipFill>
                <a:blip r:embed="rId2" cstate="print">
                  <a:extLst>
                    <a:ext uri="{28A0092B-C50C-407E-A947-70E740481C1C}">
                      <a14:useLocalDpi xmlns:a14="http://schemas.microsoft.com/office/drawing/2010/main" val="0"/>
                    </a:ext>
                  </a:extLst>
                </a:blip>
                <a:srcRect t="61441" r="60959"/>
                <a:stretch>
                  <a:fillRect/>
                </a:stretch>
              </p:blipFill>
              <p:spPr bwMode="auto">
                <a:xfrm>
                  <a:off x="3096" y="2076"/>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8" name="Picture 1033" descr="FIG5-17A"/>
                <p:cNvPicPr>
                  <a:picLocks noChangeAspect="1" noChangeArrowheads="1"/>
                </p:cNvPicPr>
                <p:nvPr/>
              </p:nvPicPr>
              <p:blipFill>
                <a:blip r:embed="rId2" cstate="print">
                  <a:extLst>
                    <a:ext uri="{28A0092B-C50C-407E-A947-70E740481C1C}">
                      <a14:useLocalDpi xmlns:a14="http://schemas.microsoft.com/office/drawing/2010/main" val="0"/>
                    </a:ext>
                  </a:extLst>
                </a:blip>
                <a:srcRect t="61441" r="60959"/>
                <a:stretch>
                  <a:fillRect/>
                </a:stretch>
              </p:blipFill>
              <p:spPr bwMode="auto">
                <a:xfrm>
                  <a:off x="3096" y="2184"/>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9" name="Picture 1034" descr="FIG5-13A"/>
                <p:cNvPicPr>
                  <a:picLocks noChangeAspect="1" noChangeArrowheads="1"/>
                </p:cNvPicPr>
                <p:nvPr/>
              </p:nvPicPr>
              <p:blipFill>
                <a:blip r:embed="rId3">
                  <a:extLst>
                    <a:ext uri="{28A0092B-C50C-407E-A947-70E740481C1C}">
                      <a14:useLocalDpi xmlns:a14="http://schemas.microsoft.com/office/drawing/2010/main" val="0"/>
                    </a:ext>
                  </a:extLst>
                </a:blip>
                <a:srcRect l="64473" t="75621" r="31580" b="11948"/>
                <a:stretch>
                  <a:fillRect/>
                </a:stretch>
              </p:blipFill>
              <p:spPr bwMode="auto">
                <a:xfrm>
                  <a:off x="3096" y="2100"/>
                  <a:ext cx="1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785" name="Picture 1035" descr="FIG5-17B"/>
              <p:cNvPicPr>
                <a:picLocks noChangeAspect="1" noChangeArrowheads="1"/>
              </p:cNvPicPr>
              <p:nvPr/>
            </p:nvPicPr>
            <p:blipFill>
              <a:blip r:embed="rId4">
                <a:extLst>
                  <a:ext uri="{28A0092B-C50C-407E-A947-70E740481C1C}">
                    <a14:useLocalDpi xmlns:a14="http://schemas.microsoft.com/office/drawing/2010/main" val="0"/>
                  </a:ext>
                </a:extLst>
              </a:blip>
              <a:srcRect l="8888" r="9445"/>
              <a:stretch>
                <a:fillRect/>
              </a:stretch>
            </p:blipFill>
            <p:spPr bwMode="auto">
              <a:xfrm>
                <a:off x="1596" y="2784"/>
                <a:ext cx="32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782" name="Text Box 1036"/>
            <p:cNvSpPr txBox="1">
              <a:spLocks noChangeArrowheads="1"/>
            </p:cNvSpPr>
            <p:nvPr/>
          </p:nvSpPr>
          <p:spPr bwMode="auto">
            <a:xfrm>
              <a:off x="1448" y="2746"/>
              <a:ext cx="15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relation with recursive foreign key</a:t>
              </a:r>
            </a:p>
          </p:txBody>
        </p:sp>
        <p:sp>
          <p:nvSpPr>
            <p:cNvPr id="75783" name="Text Box 1037"/>
            <p:cNvSpPr txBox="1">
              <a:spLocks noChangeArrowheads="1"/>
            </p:cNvSpPr>
            <p:nvPr/>
          </p:nvSpPr>
          <p:spPr bwMode="auto">
            <a:xfrm>
              <a:off x="1464" y="1764"/>
              <a:ext cx="13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entity with Manages relationship</a:t>
              </a:r>
            </a:p>
          </p:txBody>
        </p:sp>
      </p:grpSp>
      <p:sp>
        <p:nvSpPr>
          <p:cNvPr id="14" name="Text Box 1027"/>
          <p:cNvSpPr txBox="1">
            <a:spLocks noChangeArrowheads="1"/>
          </p:cNvSpPr>
          <p:nvPr/>
        </p:nvSpPr>
        <p:spPr bwMode="auto">
          <a:xfrm>
            <a:off x="2880138" y="870144"/>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Unary relationship one to one</a:t>
            </a:r>
          </a:p>
        </p:txBody>
      </p:sp>
      <p:sp>
        <p:nvSpPr>
          <p:cNvPr id="3" name="Rectangle 2"/>
          <p:cNvSpPr/>
          <p:nvPr/>
        </p:nvSpPr>
        <p:spPr>
          <a:xfrm>
            <a:off x="0" y="808589"/>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170072007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34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15365" name="Rectangle 5"/>
          <p:cNvSpPr>
            <a:spLocks noChangeArrowheads="1"/>
          </p:cNvSpPr>
          <p:nvPr/>
        </p:nvSpPr>
        <p:spPr bwMode="auto">
          <a:xfrm>
            <a:off x="152400" y="762000"/>
            <a:ext cx="8945563" cy="557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342900" indent="-342900">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buSzPct val="60000"/>
              <a:buFont typeface="Wingdings" panose="05000000000000000000" pitchFamily="2" charset="2"/>
              <a:buChar char="q"/>
            </a:pPr>
            <a:r>
              <a:rPr kumimoji="0" lang="en-US" sz="3000"/>
              <a:t>A data model is a “description” of both a container for data and a methodology for storing and retrieving data from container.</a:t>
            </a:r>
          </a:p>
          <a:p>
            <a:pPr>
              <a:buSzPct val="60000"/>
              <a:buFont typeface="Wingdings" panose="05000000000000000000" pitchFamily="2" charset="2"/>
              <a:buChar char="q"/>
            </a:pPr>
            <a:r>
              <a:rPr kumimoji="0" lang="en-US" sz="3000"/>
              <a:t>“You can think of a data model as the infrastructure of the data organizations, in other words, the way data is presented to the user.”  </a:t>
            </a:r>
          </a:p>
          <a:p>
            <a:pPr>
              <a:buSzPct val="60000"/>
              <a:buFont typeface="Wingdings" panose="05000000000000000000" pitchFamily="2" charset="2"/>
              <a:buChar char="q"/>
            </a:pPr>
            <a:r>
              <a:rPr kumimoji="0" lang="en-US" sz="3000"/>
              <a:t>Data model is</a:t>
            </a:r>
          </a:p>
          <a:p>
            <a:pPr lvl="1">
              <a:buFont typeface="Wingdings" panose="05000000000000000000" pitchFamily="2" charset="2"/>
              <a:buChar char="ü"/>
            </a:pPr>
            <a:r>
              <a:rPr kumimoji="0" lang="en-US" sz="2400"/>
              <a:t>Not a thing</a:t>
            </a:r>
          </a:p>
          <a:p>
            <a:pPr lvl="1">
              <a:buFont typeface="Wingdings" panose="05000000000000000000" pitchFamily="2" charset="2"/>
              <a:buChar char="ü"/>
            </a:pPr>
            <a:r>
              <a:rPr kumimoji="0" lang="en-US" sz="2400"/>
              <a:t>You cannot touch it</a:t>
            </a:r>
          </a:p>
          <a:p>
            <a:pPr lvl="1">
              <a:buFont typeface="Wingdings" panose="05000000000000000000" pitchFamily="2" charset="2"/>
              <a:buChar char="ü"/>
            </a:pPr>
            <a:r>
              <a:rPr kumimoji="0" lang="en-US" sz="2400"/>
              <a:t>Data model are abstractions, mathematical algorithms &amp;   Concepts.</a:t>
            </a:r>
          </a:p>
          <a:p>
            <a:pPr lvl="1">
              <a:buFontTx/>
              <a:buNone/>
            </a:pPr>
            <a:endParaRPr kumimoji="0" lang="en-US"/>
          </a:p>
        </p:txBody>
      </p:sp>
      <p:sp>
        <p:nvSpPr>
          <p:cNvPr id="34821" name="Title 1"/>
          <p:cNvSpPr txBox="1">
            <a:spLocks/>
          </p:cNvSpPr>
          <p:nvPr/>
        </p:nvSpPr>
        <p:spPr bwMode="auto">
          <a:xfrm>
            <a:off x="800100" y="6927"/>
            <a:ext cx="75438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3200" b="1">
                <a:solidFill>
                  <a:srgbClr val="FFFF00"/>
                </a:solidFill>
                <a:cs typeface="Tahoma" panose="020B0604030504040204" pitchFamily="34" charset="0"/>
              </a:rPr>
              <a:t>Data Model</a:t>
            </a:r>
            <a:endParaRPr kumimoji="0" lang="vi-VN" sz="3200" b="1">
              <a:solidFill>
                <a:srgbClr val="FFFF00"/>
              </a:solidFill>
              <a:cs typeface="Tahoma" panose="020B0604030504040204" pitchFamily="34" charset="0"/>
            </a:endParaRPr>
          </a:p>
        </p:txBody>
      </p:sp>
    </p:spTree>
    <p:extLst>
      <p:ext uri="{BB962C8B-B14F-4D97-AF65-F5344CB8AC3E}">
        <p14:creationId xmlns:p14="http://schemas.microsoft.com/office/powerpoint/2010/main" val="1084250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blinds(horizontal)">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box(in)">
                                      <p:cBhvr>
                                        <p:cTn id="22" dur="500"/>
                                        <p:tgtEl>
                                          <p:spTgt spid="15365">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5365">
                                            <p:txEl>
                                              <p:pRg st="4" end="4"/>
                                            </p:txEl>
                                          </p:spTgt>
                                        </p:tgtEl>
                                        <p:attrNameLst>
                                          <p:attrName>style.visibility</p:attrName>
                                        </p:attrNameLst>
                                      </p:cBhvr>
                                      <p:to>
                                        <p:strVal val="visible"/>
                                      </p:to>
                                    </p:set>
                                    <p:animEffect transition="in" filter="box(in)">
                                      <p:cBhvr>
                                        <p:cTn id="25" dur="500"/>
                                        <p:tgtEl>
                                          <p:spTgt spid="15365">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5365">
                                            <p:txEl>
                                              <p:pRg st="5" end="5"/>
                                            </p:txEl>
                                          </p:spTgt>
                                        </p:tgtEl>
                                        <p:attrNameLst>
                                          <p:attrName>style.visibility</p:attrName>
                                        </p:attrNameLst>
                                      </p:cBhvr>
                                      <p:to>
                                        <p:strVal val="visible"/>
                                      </p:to>
                                    </p:set>
                                    <p:animEffect transition="in" filter="box(in)">
                                      <p:cBhvr>
                                        <p:cTn id="28" dur="500"/>
                                        <p:tgtEl>
                                          <p:spTgt spid="153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ER Model: DB Design</a:t>
            </a:r>
          </a:p>
        </p:txBody>
      </p:sp>
      <p:grpSp>
        <p:nvGrpSpPr>
          <p:cNvPr id="2" name="Group 4"/>
          <p:cNvGrpSpPr>
            <a:grpSpLocks noGrp="1"/>
          </p:cNvGrpSpPr>
          <p:nvPr/>
        </p:nvGrpSpPr>
        <p:grpSpPr bwMode="auto">
          <a:xfrm>
            <a:off x="457200" y="1310481"/>
            <a:ext cx="8229600" cy="4906963"/>
            <a:chOff x="1344" y="749"/>
            <a:chExt cx="3552" cy="2947"/>
          </a:xfrm>
        </p:grpSpPr>
        <p:pic>
          <p:nvPicPr>
            <p:cNvPr id="76805" name="Picture 5" descr="FIG5-1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749"/>
              <a:ext cx="3552" cy="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6" descr="06_14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2736"/>
              <a:ext cx="355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 Box 3"/>
          <p:cNvSpPr txBox="1">
            <a:spLocks noChangeArrowheads="1"/>
          </p:cNvSpPr>
          <p:nvPr/>
        </p:nvSpPr>
        <p:spPr bwMode="auto">
          <a:xfrm>
            <a:off x="3048000" y="791289"/>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binary relationship one to one</a:t>
            </a:r>
          </a:p>
        </p:txBody>
      </p:sp>
      <p:sp>
        <p:nvSpPr>
          <p:cNvPr id="3" name="Rectangle 2"/>
          <p:cNvSpPr/>
          <p:nvPr/>
        </p:nvSpPr>
        <p:spPr>
          <a:xfrm>
            <a:off x="96336" y="729734"/>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70358676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t>ER Model: DB Design</a:t>
            </a:r>
          </a:p>
        </p:txBody>
      </p:sp>
      <p:grpSp>
        <p:nvGrpSpPr>
          <p:cNvPr id="2" name="Group 4"/>
          <p:cNvGrpSpPr>
            <a:grpSpLocks/>
          </p:cNvGrpSpPr>
          <p:nvPr/>
        </p:nvGrpSpPr>
        <p:grpSpPr bwMode="auto">
          <a:xfrm>
            <a:off x="1143000" y="1252954"/>
            <a:ext cx="6858000" cy="5147846"/>
            <a:chOff x="1400" y="804"/>
            <a:chExt cx="3412" cy="2832"/>
          </a:xfrm>
        </p:grpSpPr>
        <p:pic>
          <p:nvPicPr>
            <p:cNvPr id="77829" name="Picture 5" descr="FIG5-1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 y="804"/>
              <a:ext cx="3408" cy="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6" descr="FIG5-17B"/>
            <p:cNvPicPr>
              <a:picLocks noChangeAspect="1" noChangeArrowheads="1"/>
            </p:cNvPicPr>
            <p:nvPr/>
          </p:nvPicPr>
          <p:blipFill>
            <a:blip r:embed="rId3">
              <a:extLst>
                <a:ext uri="{28A0092B-C50C-407E-A947-70E740481C1C}">
                  <a14:useLocalDpi xmlns:a14="http://schemas.microsoft.com/office/drawing/2010/main" val="0"/>
                </a:ext>
              </a:extLst>
            </a:blip>
            <a:srcRect l="8888" r="9445"/>
            <a:stretch>
              <a:fillRect/>
            </a:stretch>
          </p:blipFill>
          <p:spPr bwMode="auto">
            <a:xfrm>
              <a:off x="1417" y="2928"/>
              <a:ext cx="3395"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Text Box 7"/>
            <p:cNvSpPr txBox="1">
              <a:spLocks noChangeArrowheads="1"/>
            </p:cNvSpPr>
            <p:nvPr/>
          </p:nvSpPr>
          <p:spPr bwMode="auto">
            <a:xfrm>
              <a:off x="1400" y="2698"/>
              <a:ext cx="1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relation with recursive foreign key</a:t>
              </a:r>
            </a:p>
          </p:txBody>
        </p:sp>
        <p:sp>
          <p:nvSpPr>
            <p:cNvPr id="77832" name="Text Box 8"/>
            <p:cNvSpPr txBox="1">
              <a:spLocks noChangeArrowheads="1"/>
            </p:cNvSpPr>
            <p:nvPr/>
          </p:nvSpPr>
          <p:spPr bwMode="auto">
            <a:xfrm>
              <a:off x="1428" y="1716"/>
              <a:ext cx="13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entity with Manages relationship</a:t>
              </a:r>
            </a:p>
          </p:txBody>
        </p:sp>
      </p:grpSp>
      <p:sp>
        <p:nvSpPr>
          <p:cNvPr id="9" name="Text Box 3"/>
          <p:cNvSpPr txBox="1">
            <a:spLocks noChangeArrowheads="1"/>
          </p:cNvSpPr>
          <p:nvPr/>
        </p:nvSpPr>
        <p:spPr bwMode="auto">
          <a:xfrm>
            <a:off x="2971800" y="791368"/>
            <a:ext cx="632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Unary relationship one to many</a:t>
            </a:r>
          </a:p>
        </p:txBody>
      </p:sp>
      <p:sp>
        <p:nvSpPr>
          <p:cNvPr id="10" name="Rectangle 9"/>
          <p:cNvSpPr/>
          <p:nvPr/>
        </p:nvSpPr>
        <p:spPr>
          <a:xfrm>
            <a:off x="96336" y="729734"/>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271034164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ER Model: DB Design</a:t>
            </a:r>
          </a:p>
        </p:txBody>
      </p:sp>
      <p:grpSp>
        <p:nvGrpSpPr>
          <p:cNvPr id="2" name="Group 4"/>
          <p:cNvGrpSpPr>
            <a:grpSpLocks/>
          </p:cNvGrpSpPr>
          <p:nvPr/>
        </p:nvGrpSpPr>
        <p:grpSpPr bwMode="auto">
          <a:xfrm>
            <a:off x="914400" y="1373088"/>
            <a:ext cx="7391400" cy="5103912"/>
            <a:chOff x="984" y="816"/>
            <a:chExt cx="4344" cy="2880"/>
          </a:xfrm>
        </p:grpSpPr>
        <p:pic>
          <p:nvPicPr>
            <p:cNvPr id="78853" name="Picture 5" descr="06_1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 y="816"/>
              <a:ext cx="364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6" descr="06_1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 y="2718"/>
              <a:ext cx="364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 Box 7"/>
            <p:cNvSpPr txBox="1">
              <a:spLocks noChangeArrowheads="1"/>
            </p:cNvSpPr>
            <p:nvPr/>
          </p:nvSpPr>
          <p:spPr bwMode="auto">
            <a:xfrm>
              <a:off x="3240" y="1632"/>
              <a:ext cx="14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Note the mandatory one</a:t>
              </a:r>
            </a:p>
          </p:txBody>
        </p:sp>
        <p:pic>
          <p:nvPicPr>
            <p:cNvPr id="78856" name="Picture 8" descr="06_12a"/>
            <p:cNvPicPr>
              <a:picLocks noChangeAspect="1" noChangeArrowheads="1"/>
            </p:cNvPicPr>
            <p:nvPr/>
          </p:nvPicPr>
          <p:blipFill>
            <a:blip r:embed="rId2">
              <a:extLst>
                <a:ext uri="{28A0092B-C50C-407E-A947-70E740481C1C}">
                  <a14:useLocalDpi xmlns:a14="http://schemas.microsoft.com/office/drawing/2010/main" val="0"/>
                </a:ext>
              </a:extLst>
            </a:blip>
            <a:srcRect t="47169" r="60527" b="18867"/>
            <a:stretch>
              <a:fillRect/>
            </a:stretch>
          </p:blipFill>
          <p:spPr bwMode="auto">
            <a:xfrm>
              <a:off x="4584" y="816"/>
              <a:ext cx="72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7" name="Text Box 9"/>
            <p:cNvSpPr txBox="1">
              <a:spLocks noChangeArrowheads="1"/>
            </p:cNvSpPr>
            <p:nvPr/>
          </p:nvSpPr>
          <p:spPr bwMode="auto">
            <a:xfrm>
              <a:off x="3792" y="3078"/>
              <a:ext cx="15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Again, no null value in the foreign key…this is because of the mandatory minimum cardinality</a:t>
              </a:r>
            </a:p>
          </p:txBody>
        </p:sp>
      </p:grpSp>
      <p:sp>
        <p:nvSpPr>
          <p:cNvPr id="10" name="Text Box 3"/>
          <p:cNvSpPr txBox="1">
            <a:spLocks noChangeArrowheads="1"/>
          </p:cNvSpPr>
          <p:nvPr/>
        </p:nvSpPr>
        <p:spPr bwMode="auto">
          <a:xfrm>
            <a:off x="2819400" y="776070"/>
            <a:ext cx="632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Binary relationship one to many</a:t>
            </a:r>
          </a:p>
        </p:txBody>
      </p:sp>
      <p:sp>
        <p:nvSpPr>
          <p:cNvPr id="11" name="Rectangle 10"/>
          <p:cNvSpPr/>
          <p:nvPr/>
        </p:nvSpPr>
        <p:spPr>
          <a:xfrm>
            <a:off x="96336" y="729734"/>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136632724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t>ER Model: DB Design</a:t>
            </a:r>
          </a:p>
        </p:txBody>
      </p:sp>
      <p:grpSp>
        <p:nvGrpSpPr>
          <p:cNvPr id="2" name="Group 4"/>
          <p:cNvGrpSpPr>
            <a:grpSpLocks/>
          </p:cNvGrpSpPr>
          <p:nvPr/>
        </p:nvGrpSpPr>
        <p:grpSpPr bwMode="auto">
          <a:xfrm>
            <a:off x="2667000" y="1181100"/>
            <a:ext cx="4800600" cy="4648200"/>
            <a:chOff x="1824" y="768"/>
            <a:chExt cx="2688" cy="2832"/>
          </a:xfrm>
        </p:grpSpPr>
        <p:grpSp>
          <p:nvGrpSpPr>
            <p:cNvPr id="79877" name="Group 5"/>
            <p:cNvGrpSpPr>
              <a:grpSpLocks/>
            </p:cNvGrpSpPr>
            <p:nvPr/>
          </p:nvGrpSpPr>
          <p:grpSpPr bwMode="auto">
            <a:xfrm>
              <a:off x="1824" y="768"/>
              <a:ext cx="2640" cy="2831"/>
              <a:chOff x="1824" y="768"/>
              <a:chExt cx="2640" cy="3074"/>
            </a:xfrm>
          </p:grpSpPr>
          <p:pic>
            <p:nvPicPr>
              <p:cNvPr id="79880" name="Picture 6" descr="FIG5-1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768"/>
                <a:ext cx="2640"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7" descr="FIG5-1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 y="2592"/>
                <a:ext cx="2640" cy="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878" name="Text Box 8"/>
            <p:cNvSpPr txBox="1">
              <a:spLocks noChangeArrowheads="1"/>
            </p:cNvSpPr>
            <p:nvPr/>
          </p:nvSpPr>
          <p:spPr bwMode="auto">
            <a:xfrm>
              <a:off x="1872" y="1320"/>
              <a:ext cx="96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Bill-of-materials relationships (M:N)</a:t>
              </a:r>
            </a:p>
          </p:txBody>
        </p:sp>
        <p:sp>
          <p:nvSpPr>
            <p:cNvPr id="79879" name="Text Box 9"/>
            <p:cNvSpPr txBox="1">
              <a:spLocks noChangeArrowheads="1"/>
            </p:cNvSpPr>
            <p:nvPr/>
          </p:nvSpPr>
          <p:spPr bwMode="auto">
            <a:xfrm>
              <a:off x="3216" y="2314"/>
              <a:ext cx="12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ITEM and COMPONENT relations</a:t>
              </a:r>
            </a:p>
          </p:txBody>
        </p:sp>
      </p:grpSp>
      <p:sp>
        <p:nvSpPr>
          <p:cNvPr id="10" name="Text Box 3"/>
          <p:cNvSpPr txBox="1">
            <a:spLocks noChangeArrowheads="1"/>
          </p:cNvSpPr>
          <p:nvPr/>
        </p:nvSpPr>
        <p:spPr bwMode="auto">
          <a:xfrm>
            <a:off x="2667000" y="772061"/>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Unary relationship many to many</a:t>
            </a:r>
          </a:p>
        </p:txBody>
      </p:sp>
      <p:sp>
        <p:nvSpPr>
          <p:cNvPr id="11" name="Rectangle 10"/>
          <p:cNvSpPr/>
          <p:nvPr/>
        </p:nvSpPr>
        <p:spPr>
          <a:xfrm>
            <a:off x="0" y="714971"/>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373841481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ER Model: DB Design</a:t>
            </a:r>
          </a:p>
        </p:txBody>
      </p:sp>
      <p:grpSp>
        <p:nvGrpSpPr>
          <p:cNvPr id="2" name="Group 4"/>
          <p:cNvGrpSpPr>
            <a:grpSpLocks/>
          </p:cNvGrpSpPr>
          <p:nvPr/>
        </p:nvGrpSpPr>
        <p:grpSpPr bwMode="auto">
          <a:xfrm>
            <a:off x="457200" y="1238191"/>
            <a:ext cx="7820891" cy="5238809"/>
            <a:chOff x="792" y="684"/>
            <a:chExt cx="4752" cy="3024"/>
          </a:xfrm>
        </p:grpSpPr>
        <p:grpSp>
          <p:nvGrpSpPr>
            <p:cNvPr id="80901" name="Group 5"/>
            <p:cNvGrpSpPr>
              <a:grpSpLocks/>
            </p:cNvGrpSpPr>
            <p:nvPr/>
          </p:nvGrpSpPr>
          <p:grpSpPr bwMode="auto">
            <a:xfrm>
              <a:off x="792" y="684"/>
              <a:ext cx="4080" cy="3024"/>
              <a:chOff x="1008" y="720"/>
              <a:chExt cx="4080" cy="3024"/>
            </a:xfrm>
          </p:grpSpPr>
          <p:pic>
            <p:nvPicPr>
              <p:cNvPr id="80910" name="Picture 6" descr="FIG5-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720"/>
                <a:ext cx="4080"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1" name="Picture 7" descr="FIG5-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064"/>
                <a:ext cx="408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902" name="Freeform 8"/>
            <p:cNvSpPr>
              <a:spLocks/>
            </p:cNvSpPr>
            <p:nvPr/>
          </p:nvSpPr>
          <p:spPr bwMode="auto">
            <a:xfrm>
              <a:off x="2952" y="1956"/>
              <a:ext cx="1248" cy="144"/>
            </a:xfrm>
            <a:custGeom>
              <a:avLst/>
              <a:gdLst>
                <a:gd name="T0" fmla="*/ 0 w 1248"/>
                <a:gd name="T1" fmla="*/ 0 h 144"/>
                <a:gd name="T2" fmla="*/ 288 w 1248"/>
                <a:gd name="T3" fmla="*/ 144 h 144"/>
                <a:gd name="T4" fmla="*/ 1248 w 1248"/>
                <a:gd name="T5" fmla="*/ 144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lnTo>
                    <a:pt x="288" y="144"/>
                  </a:lnTo>
                  <a:lnTo>
                    <a:pt x="1248" y="144"/>
                  </a:lnTo>
                </a:path>
              </a:pathLst>
            </a:custGeom>
            <a:noFill/>
            <a:ln w="25400">
              <a:solidFill>
                <a:srgbClr val="FF00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0903" name="Text Box 9"/>
            <p:cNvSpPr txBox="1">
              <a:spLocks noChangeArrowheads="1"/>
            </p:cNvSpPr>
            <p:nvPr/>
          </p:nvSpPr>
          <p:spPr bwMode="auto">
            <a:xfrm>
              <a:off x="3837" y="2724"/>
              <a:ext cx="10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New </a:t>
              </a:r>
              <a:r>
                <a:rPr kumimoji="0" lang="en-US" sz="1400" i="1">
                  <a:solidFill>
                    <a:srgbClr val="FF0000"/>
                  </a:solidFill>
                </a:rPr>
                <a:t>intersection relation</a:t>
              </a:r>
            </a:p>
          </p:txBody>
        </p:sp>
        <p:sp>
          <p:nvSpPr>
            <p:cNvPr id="80904" name="Text Box 10"/>
            <p:cNvSpPr txBox="1">
              <a:spLocks noChangeArrowheads="1"/>
            </p:cNvSpPr>
            <p:nvPr/>
          </p:nvSpPr>
          <p:spPr bwMode="auto">
            <a:xfrm>
              <a:off x="1152" y="288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Foreign key</a:t>
              </a:r>
            </a:p>
          </p:txBody>
        </p:sp>
        <p:sp>
          <p:nvSpPr>
            <p:cNvPr id="80905" name="Text Box 11"/>
            <p:cNvSpPr txBox="1">
              <a:spLocks noChangeArrowheads="1"/>
            </p:cNvSpPr>
            <p:nvPr/>
          </p:nvSpPr>
          <p:spPr bwMode="auto">
            <a:xfrm>
              <a:off x="2388" y="3012"/>
              <a:ext cx="9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Foreign key</a:t>
              </a:r>
            </a:p>
          </p:txBody>
        </p:sp>
        <p:sp>
          <p:nvSpPr>
            <p:cNvPr id="80906" name="Text Box 12"/>
            <p:cNvSpPr txBox="1">
              <a:spLocks noChangeArrowheads="1"/>
            </p:cNvSpPr>
            <p:nvPr/>
          </p:nvSpPr>
          <p:spPr bwMode="auto">
            <a:xfrm>
              <a:off x="1908" y="2448"/>
              <a:ext cx="1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Composite primary key</a:t>
              </a:r>
            </a:p>
          </p:txBody>
        </p:sp>
        <p:sp>
          <p:nvSpPr>
            <p:cNvPr id="80907" name="AutoShape 13"/>
            <p:cNvSpPr>
              <a:spLocks/>
            </p:cNvSpPr>
            <p:nvPr/>
          </p:nvSpPr>
          <p:spPr bwMode="auto">
            <a:xfrm rot="-5400000">
              <a:off x="2496" y="2052"/>
              <a:ext cx="144" cy="1296"/>
            </a:xfrm>
            <a:prstGeom prst="rightBrace">
              <a:avLst>
                <a:gd name="adj1" fmla="val 75000"/>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pic>
          <p:nvPicPr>
            <p:cNvPr id="80908" name="Picture 14" descr="FIG5-13B"/>
            <p:cNvPicPr>
              <a:picLocks noChangeAspect="1" noChangeArrowheads="1"/>
            </p:cNvPicPr>
            <p:nvPr/>
          </p:nvPicPr>
          <p:blipFill>
            <a:blip r:embed="rId3">
              <a:extLst>
                <a:ext uri="{28A0092B-C50C-407E-A947-70E740481C1C}">
                  <a14:useLocalDpi xmlns:a14="http://schemas.microsoft.com/office/drawing/2010/main" val="0"/>
                </a:ext>
              </a:extLst>
            </a:blip>
            <a:srcRect r="83784"/>
            <a:stretch>
              <a:fillRect/>
            </a:stretch>
          </p:blipFill>
          <p:spPr bwMode="auto">
            <a:xfrm>
              <a:off x="4824" y="684"/>
              <a:ext cx="720"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9" name="Text Box 15"/>
            <p:cNvSpPr txBox="1">
              <a:spLocks noChangeArrowheads="1"/>
            </p:cNvSpPr>
            <p:nvPr/>
          </p:nvSpPr>
          <p:spPr bwMode="auto">
            <a:xfrm>
              <a:off x="4200" y="2028"/>
              <a:ext cx="1314"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The </a:t>
              </a:r>
              <a:r>
                <a:rPr kumimoji="0" lang="en-US" sz="1400" i="1">
                  <a:solidFill>
                    <a:srgbClr val="FF0000"/>
                  </a:solidFill>
                </a:rPr>
                <a:t>Supplies</a:t>
              </a:r>
              <a:r>
                <a:rPr kumimoji="0" lang="en-US" sz="1400">
                  <a:solidFill>
                    <a:srgbClr val="FF0000"/>
                  </a:solidFill>
                </a:rPr>
                <a:t> relationship will need to become a separate relation</a:t>
              </a:r>
            </a:p>
          </p:txBody>
        </p:sp>
      </p:grpSp>
      <p:sp>
        <p:nvSpPr>
          <p:cNvPr id="16" name="Text Box 3"/>
          <p:cNvSpPr txBox="1">
            <a:spLocks noChangeArrowheads="1"/>
          </p:cNvSpPr>
          <p:nvPr/>
        </p:nvSpPr>
        <p:spPr bwMode="auto">
          <a:xfrm>
            <a:off x="2829791" y="796867"/>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2400">
                <a:solidFill>
                  <a:srgbClr val="0000FF"/>
                </a:solidFill>
              </a:rPr>
              <a:t>Convert Binary relationship many to many</a:t>
            </a:r>
          </a:p>
        </p:txBody>
      </p:sp>
      <p:sp>
        <p:nvSpPr>
          <p:cNvPr id="17" name="Rectangle 16"/>
          <p:cNvSpPr/>
          <p:nvPr/>
        </p:nvSpPr>
        <p:spPr>
          <a:xfrm>
            <a:off x="0" y="714971"/>
            <a:ext cx="3243196" cy="523220"/>
          </a:xfrm>
          <a:prstGeom prst="rect">
            <a:avLst/>
          </a:prstGeom>
        </p:spPr>
        <p:txBody>
          <a:bodyPr wrap="none">
            <a:spAutoFit/>
          </a:bodyPr>
          <a:lstStyle/>
          <a:p>
            <a:r>
              <a:rPr lang="en-US" sz="2800" b="1">
                <a:solidFill>
                  <a:srgbClr val="0033CC"/>
                </a:solidFill>
              </a:rPr>
              <a:t>Rule 3 - Example</a:t>
            </a:r>
          </a:p>
        </p:txBody>
      </p:sp>
    </p:spTree>
    <p:extLst>
      <p:ext uri="{BB962C8B-B14F-4D97-AF65-F5344CB8AC3E}">
        <p14:creationId xmlns:p14="http://schemas.microsoft.com/office/powerpoint/2010/main" val="155181775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t>ER Model: DB Design</a:t>
            </a:r>
            <a:endParaRPr lang="en-US" sz="2800" smtClean="0"/>
          </a:p>
        </p:txBody>
      </p:sp>
      <p:pic>
        <p:nvPicPr>
          <p:cNvPr id="4" name="Picture 6" descr="FIG5-1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485900"/>
            <a:ext cx="64198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038350" y="59578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Ternary relationship</a:t>
            </a:r>
          </a:p>
        </p:txBody>
      </p:sp>
      <p:sp>
        <p:nvSpPr>
          <p:cNvPr id="2" name="Rectangle 1"/>
          <p:cNvSpPr/>
          <p:nvPr/>
        </p:nvSpPr>
        <p:spPr>
          <a:xfrm>
            <a:off x="266218" y="782122"/>
            <a:ext cx="5363969" cy="523220"/>
          </a:xfrm>
          <a:prstGeom prst="rect">
            <a:avLst/>
          </a:prstGeom>
        </p:spPr>
        <p:txBody>
          <a:bodyPr wrap="none">
            <a:spAutoFit/>
          </a:bodyPr>
          <a:lstStyle/>
          <a:p>
            <a:r>
              <a:rPr lang="en-US" sz="2800" b="1">
                <a:solidFill>
                  <a:srgbClr val="0033CC"/>
                </a:solidFill>
              </a:rPr>
              <a:t>Another Converting Example</a:t>
            </a:r>
          </a:p>
        </p:txBody>
      </p:sp>
    </p:spTree>
    <p:extLst>
      <p:ext uri="{BB962C8B-B14F-4D97-AF65-F5344CB8AC3E}">
        <p14:creationId xmlns:p14="http://schemas.microsoft.com/office/powerpoint/2010/main" val="223510771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914400" y="66675"/>
            <a:ext cx="7772400" cy="542925"/>
          </a:xfrm>
        </p:spPr>
        <p:txBody>
          <a:bodyPr/>
          <a:lstStyle/>
          <a:p>
            <a:pPr eaLnBrk="1" hangingPunct="1"/>
            <a:r>
              <a:rPr lang="en-US" smtClean="0"/>
              <a:t>ER Model: DB </a:t>
            </a:r>
            <a:r>
              <a:rPr lang="en-US" smtClean="0"/>
              <a:t>Design</a:t>
            </a:r>
            <a:endParaRPr lang="en-US" smtClean="0"/>
          </a:p>
        </p:txBody>
      </p:sp>
      <p:pic>
        <p:nvPicPr>
          <p:cNvPr id="4" name="Picture 4" descr="06_1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1" y="1676400"/>
            <a:ext cx="8592032" cy="386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038350" y="59578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Ternary relationship</a:t>
            </a:r>
          </a:p>
        </p:txBody>
      </p:sp>
      <p:sp>
        <p:nvSpPr>
          <p:cNvPr id="6" name="Rectangle 5"/>
          <p:cNvSpPr/>
          <p:nvPr/>
        </p:nvSpPr>
        <p:spPr>
          <a:xfrm>
            <a:off x="266218" y="782122"/>
            <a:ext cx="5363969" cy="523220"/>
          </a:xfrm>
          <a:prstGeom prst="rect">
            <a:avLst/>
          </a:prstGeom>
        </p:spPr>
        <p:txBody>
          <a:bodyPr wrap="none">
            <a:spAutoFit/>
          </a:bodyPr>
          <a:lstStyle/>
          <a:p>
            <a:r>
              <a:rPr lang="en-US" sz="2800" b="1">
                <a:solidFill>
                  <a:srgbClr val="0033CC"/>
                </a:solidFill>
              </a:rPr>
              <a:t>Another Converting Example</a:t>
            </a:r>
          </a:p>
        </p:txBody>
      </p:sp>
    </p:spTree>
    <p:extLst>
      <p:ext uri="{BB962C8B-B14F-4D97-AF65-F5344CB8AC3E}">
        <p14:creationId xmlns:p14="http://schemas.microsoft.com/office/powerpoint/2010/main" val="83408029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t>Ms SQL Server Overview</a:t>
            </a:r>
          </a:p>
        </p:txBody>
      </p:sp>
      <p:sp>
        <p:nvSpPr>
          <p:cNvPr id="83971" name="Content Placeholder 2"/>
          <p:cNvSpPr>
            <a:spLocks noGrp="1"/>
          </p:cNvSpPr>
          <p:nvPr>
            <p:ph idx="1"/>
          </p:nvPr>
        </p:nvSpPr>
        <p:spPr/>
        <p:txBody>
          <a:bodyPr/>
          <a:lstStyle/>
          <a:p>
            <a:pPr eaLnBrk="1" hangingPunct="1"/>
            <a:r>
              <a:rPr lang="en-US" smtClean="0"/>
              <a:t>What is SQL?</a:t>
            </a:r>
          </a:p>
          <a:p>
            <a:pPr eaLnBrk="1" hangingPunct="1"/>
            <a:r>
              <a:rPr lang="en-US" smtClean="0"/>
              <a:t>Ms SQL Server Overview</a:t>
            </a:r>
          </a:p>
          <a:p>
            <a:pPr eaLnBrk="1" hangingPunct="1"/>
            <a:r>
              <a:rPr lang="en-US" smtClean="0"/>
              <a:t>Ms SQL Server Components</a:t>
            </a:r>
          </a:p>
        </p:txBody>
      </p:sp>
    </p:spTree>
    <p:extLst>
      <p:ext uri="{BB962C8B-B14F-4D97-AF65-F5344CB8AC3E}">
        <p14:creationId xmlns:p14="http://schemas.microsoft.com/office/powerpoint/2010/main" val="3583229680"/>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What is SQL?</a:t>
            </a:r>
          </a:p>
        </p:txBody>
      </p:sp>
      <p:sp>
        <p:nvSpPr>
          <p:cNvPr id="53251" name="Content Placeholder 2"/>
          <p:cNvSpPr>
            <a:spLocks noGrp="1"/>
          </p:cNvSpPr>
          <p:nvPr>
            <p:ph idx="1"/>
          </p:nvPr>
        </p:nvSpPr>
        <p:spPr/>
        <p:txBody>
          <a:bodyPr/>
          <a:lstStyle/>
          <a:p>
            <a:pPr eaLnBrk="1" hangingPunct="1"/>
            <a:r>
              <a:rPr lang="en-US" smtClean="0"/>
              <a:t>SQL stands for </a:t>
            </a:r>
            <a:r>
              <a:rPr lang="en-US" b="1" smtClean="0">
                <a:solidFill>
                  <a:srgbClr val="FF0000"/>
                </a:solidFill>
              </a:rPr>
              <a:t>S</a:t>
            </a:r>
            <a:r>
              <a:rPr lang="en-US" smtClean="0"/>
              <a:t>tructured </a:t>
            </a:r>
            <a:r>
              <a:rPr lang="en-US" b="1" smtClean="0">
                <a:solidFill>
                  <a:srgbClr val="FF0000"/>
                </a:solidFill>
              </a:rPr>
              <a:t>Q</a:t>
            </a:r>
            <a:r>
              <a:rPr lang="en-US" smtClean="0"/>
              <a:t>uery </a:t>
            </a:r>
            <a:r>
              <a:rPr lang="en-US" b="1" smtClean="0">
                <a:solidFill>
                  <a:srgbClr val="FF0000"/>
                </a:solidFill>
              </a:rPr>
              <a:t>L</a:t>
            </a:r>
            <a:r>
              <a:rPr lang="en-US" smtClean="0"/>
              <a:t>anguage</a:t>
            </a:r>
          </a:p>
          <a:p>
            <a:pPr eaLnBrk="1" hangingPunct="1"/>
            <a:r>
              <a:rPr lang="en-US" smtClean="0"/>
              <a:t>SQL allows access and manipulate databases</a:t>
            </a:r>
          </a:p>
          <a:p>
            <a:pPr eaLnBrk="1" hangingPunct="1"/>
            <a:r>
              <a:rPr lang="en-US" smtClean="0"/>
              <a:t>SQL is an ANSI (American National Standards Institute) standard</a:t>
            </a:r>
          </a:p>
          <a:p>
            <a:pPr eaLnBrk="1" hangingPunct="1"/>
            <a:r>
              <a:rPr lang="en-US" smtClean="0"/>
              <a:t>What Can SQL do?</a:t>
            </a:r>
          </a:p>
          <a:p>
            <a:pPr lvl="1" eaLnBrk="1" hangingPunct="1"/>
            <a:r>
              <a:rPr lang="en-US" smtClean="0"/>
              <a:t>Retrieve, insert, update, and delete database records</a:t>
            </a:r>
          </a:p>
          <a:p>
            <a:pPr lvl="1" eaLnBrk="1" hangingPunct="1"/>
            <a:r>
              <a:rPr lang="en-US" smtClean="0"/>
              <a:t>Create new or update database structures: table, view, stored procedures, etc.</a:t>
            </a:r>
          </a:p>
          <a:p>
            <a:pPr lvl="1" eaLnBrk="1" hangingPunct="1"/>
            <a:r>
              <a:rPr lang="en-US" smtClean="0"/>
              <a:t>Grant access permission to database objects: tables, stored procedures, views.</a:t>
            </a:r>
          </a:p>
        </p:txBody>
      </p:sp>
    </p:spTree>
    <p:extLst>
      <p:ext uri="{BB962C8B-B14F-4D97-AF65-F5344CB8AC3E}">
        <p14:creationId xmlns:p14="http://schemas.microsoft.com/office/powerpoint/2010/main" val="137678357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22" dur="500"/>
                                        <p:tgtEl>
                                          <p:spTgt spid="53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box(in)">
                                      <p:cBhvr>
                                        <p:cTn id="27" dur="500"/>
                                        <p:tgtEl>
                                          <p:spTgt spid="53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3251">
                                            <p:txEl>
                                              <p:pRg st="5" end="5"/>
                                            </p:txEl>
                                          </p:spTgt>
                                        </p:tgtEl>
                                        <p:attrNameLst>
                                          <p:attrName>style.visibility</p:attrName>
                                        </p:attrNameLst>
                                      </p:cBhvr>
                                      <p:to>
                                        <p:strVal val="visible"/>
                                      </p:to>
                                    </p:set>
                                    <p:animEffect transition="in" filter="box(in)">
                                      <p:cBhvr>
                                        <p:cTn id="32" dur="500"/>
                                        <p:tgtEl>
                                          <p:spTgt spid="532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Effect transition="in" filter="box(in)">
                                      <p:cBhvr>
                                        <p:cTn id="37" dur="500"/>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smtClean="0"/>
              <a:t>Ms SQL Server Overview</a:t>
            </a:r>
          </a:p>
        </p:txBody>
      </p:sp>
      <p:sp>
        <p:nvSpPr>
          <p:cNvPr id="3" name="Content Placeholder 2"/>
          <p:cNvSpPr>
            <a:spLocks noGrp="1"/>
          </p:cNvSpPr>
          <p:nvPr>
            <p:ph idx="1"/>
          </p:nvPr>
        </p:nvSpPr>
        <p:spPr/>
        <p:txBody>
          <a:bodyPr/>
          <a:lstStyle/>
          <a:p>
            <a:pPr eaLnBrk="1" hangingPunct="1">
              <a:defRPr/>
            </a:pPr>
            <a:r>
              <a:rPr lang="en-US" dirty="0" smtClean="0"/>
              <a:t>Microsoft SQL Server is a database platform for:</a:t>
            </a:r>
          </a:p>
          <a:p>
            <a:pPr lvl="1" eaLnBrk="1" hangingPunct="1">
              <a:defRPr/>
            </a:pPr>
            <a:r>
              <a:rPr lang="en-US" dirty="0" smtClean="0"/>
              <a:t>Online Transaction Processing (OLTP)</a:t>
            </a:r>
          </a:p>
          <a:p>
            <a:pPr lvl="1" eaLnBrk="1" hangingPunct="1">
              <a:defRPr/>
            </a:pPr>
            <a:r>
              <a:rPr lang="en-US" dirty="0" smtClean="0"/>
              <a:t>Data warehousing, e-commerce applications</a:t>
            </a:r>
          </a:p>
          <a:p>
            <a:pPr marL="342900" lvl="1" indent="-342900" eaLnBrk="1" hangingPunct="1">
              <a:buSzPct val="60000"/>
              <a:buFont typeface="Wingdings" pitchFamily="2" charset="2"/>
              <a:buChar char="q"/>
              <a:defRPr/>
            </a:pPr>
            <a:r>
              <a:rPr lang="en-US" sz="3200" dirty="0" smtClean="0"/>
              <a:t>It is also a business intelligence platform for:</a:t>
            </a:r>
          </a:p>
          <a:p>
            <a:pPr marL="742950" lvl="2" indent="-342900" eaLnBrk="1" hangingPunct="1">
              <a:buSzPct val="60000"/>
              <a:buFont typeface="Wingdings" pitchFamily="2" charset="2"/>
              <a:buChar char="q"/>
              <a:defRPr/>
            </a:pPr>
            <a:r>
              <a:rPr lang="en-US" sz="2800" dirty="0" smtClean="0"/>
              <a:t>Data integration, analysis, and reporting solutions.</a:t>
            </a:r>
          </a:p>
        </p:txBody>
      </p:sp>
    </p:spTree>
    <p:extLst>
      <p:ext uri="{BB962C8B-B14F-4D97-AF65-F5344CB8AC3E}">
        <p14:creationId xmlns:p14="http://schemas.microsoft.com/office/powerpoint/2010/main" val="83503797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457200" y="990601"/>
            <a:ext cx="8164513" cy="4852988"/>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tx1"/>
            </a:outerShdw>
          </a:effectLst>
        </p:spPr>
        <p:txBody>
          <a:bodyPr wrap="squar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2400" smtClean="0">
                <a:solidFill>
                  <a:schemeClr val="hlink"/>
                </a:solidFill>
              </a:rPr>
              <a:t>Data base management systems follow particular</a:t>
            </a:r>
          </a:p>
          <a:p>
            <a:pPr eaLnBrk="1" hangingPunct="1">
              <a:defRPr/>
            </a:pPr>
            <a:r>
              <a:rPr lang="en-US" sz="2400" smtClean="0">
                <a:solidFill>
                  <a:schemeClr val="hlink"/>
                </a:solidFill>
              </a:rPr>
              <a:t>models (known as database models) to store and manipulate</a:t>
            </a:r>
          </a:p>
          <a:p>
            <a:pPr eaLnBrk="1" hangingPunct="1">
              <a:defRPr/>
            </a:pPr>
            <a:r>
              <a:rPr lang="en-US" sz="2400" smtClean="0">
                <a:solidFill>
                  <a:schemeClr val="hlink"/>
                </a:solidFill>
              </a:rPr>
              <a:t>data.   A </a:t>
            </a:r>
            <a:r>
              <a:rPr lang="en-US" sz="2400" smtClean="0">
                <a:solidFill>
                  <a:srgbClr val="114FFB"/>
                </a:solidFill>
              </a:rPr>
              <a:t>data base model </a:t>
            </a:r>
            <a:r>
              <a:rPr lang="en-US" sz="2400" smtClean="0">
                <a:solidFill>
                  <a:schemeClr val="hlink"/>
                </a:solidFill>
              </a:rPr>
              <a:t>is characterized by:</a:t>
            </a:r>
          </a:p>
          <a:p>
            <a:pPr eaLnBrk="1" hangingPunct="1">
              <a:defRPr/>
            </a:pPr>
            <a:endParaRPr lang="en-US" sz="2400" smtClean="0">
              <a:solidFill>
                <a:schemeClr val="hlink"/>
              </a:solidFill>
            </a:endParaRPr>
          </a:p>
          <a:p>
            <a:pPr eaLnBrk="1" hangingPunct="1">
              <a:defRPr/>
            </a:pPr>
            <a:r>
              <a:rPr lang="en-US" sz="2400" smtClean="0">
                <a:solidFill>
                  <a:schemeClr val="hlink"/>
                </a:solidFill>
              </a:rPr>
              <a:t>	1.  The way it stores data :</a:t>
            </a:r>
            <a:r>
              <a:rPr lang="en-US" sz="2400" smtClean="0">
                <a:solidFill>
                  <a:srgbClr val="9234DB"/>
                </a:solidFill>
              </a:rPr>
              <a:t>		</a:t>
            </a:r>
            <a:r>
              <a:rPr lang="en-US" sz="2800" smtClean="0">
                <a:solidFill>
                  <a:srgbClr val="9234DB"/>
                </a:solidFill>
              </a:rPr>
              <a:t>STRUCTURE</a:t>
            </a:r>
            <a:endParaRPr lang="en-US" sz="2400" smtClean="0">
              <a:solidFill>
                <a:schemeClr val="hlink"/>
              </a:solidFill>
            </a:endParaRPr>
          </a:p>
          <a:p>
            <a:pPr eaLnBrk="1" hangingPunct="1">
              <a:defRPr/>
            </a:pPr>
            <a:r>
              <a:rPr lang="en-US" sz="2400" smtClean="0">
                <a:solidFill>
                  <a:schemeClr val="hlink"/>
                </a:solidFill>
              </a:rPr>
              <a:t>	</a:t>
            </a:r>
          </a:p>
          <a:p>
            <a:pPr eaLnBrk="1" hangingPunct="1">
              <a:defRPr/>
            </a:pPr>
            <a:r>
              <a:rPr lang="en-US" sz="2400" smtClean="0">
                <a:solidFill>
                  <a:schemeClr val="hlink"/>
                </a:solidFill>
              </a:rPr>
              <a:t>	2.  The way data in the </a:t>
            </a:r>
          </a:p>
          <a:p>
            <a:pPr eaLnBrk="1" hangingPunct="1">
              <a:defRPr/>
            </a:pPr>
            <a:r>
              <a:rPr lang="en-US" sz="2400" smtClean="0">
                <a:solidFill>
                  <a:schemeClr val="hlink"/>
                </a:solidFill>
              </a:rPr>
              <a:t>	     structure are manipulated: 	</a:t>
            </a:r>
            <a:r>
              <a:rPr lang="en-US" sz="2800" smtClean="0">
                <a:solidFill>
                  <a:srgbClr val="9234DB"/>
                </a:solidFill>
              </a:rPr>
              <a:t>OPERATIONS</a:t>
            </a:r>
          </a:p>
          <a:p>
            <a:pPr eaLnBrk="1" hangingPunct="1">
              <a:defRPr/>
            </a:pPr>
            <a:endParaRPr lang="en-US" sz="2800" smtClean="0">
              <a:solidFill>
                <a:srgbClr val="9234DB"/>
              </a:solidFill>
            </a:endParaRPr>
          </a:p>
          <a:p>
            <a:pPr eaLnBrk="1" hangingPunct="1">
              <a:defRPr/>
            </a:pPr>
            <a:endParaRPr lang="en-US" sz="2800" smtClean="0">
              <a:solidFill>
                <a:srgbClr val="9234DB"/>
              </a:solidFill>
            </a:endParaRPr>
          </a:p>
          <a:p>
            <a:pPr eaLnBrk="1" hangingPunct="1">
              <a:defRPr/>
            </a:pPr>
            <a:endParaRPr lang="en-US" sz="2800" smtClean="0">
              <a:solidFill>
                <a:srgbClr val="9234DB"/>
              </a:solidFill>
            </a:endParaRPr>
          </a:p>
        </p:txBody>
      </p:sp>
      <p:sp>
        <p:nvSpPr>
          <p:cNvPr id="36867" name="Text Box 3"/>
          <p:cNvSpPr txBox="1">
            <a:spLocks noChangeArrowheads="1"/>
          </p:cNvSpPr>
          <p:nvPr/>
        </p:nvSpPr>
        <p:spPr bwMode="auto">
          <a:xfrm>
            <a:off x="838200" y="76200"/>
            <a:ext cx="8062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50000"/>
              </a:spcBef>
              <a:buFontTx/>
              <a:buNone/>
            </a:pPr>
            <a:r>
              <a:rPr kumimoji="0" lang="en-US" sz="3200" b="1">
                <a:solidFill>
                  <a:srgbClr val="FFFF00"/>
                </a:solidFill>
              </a:rPr>
              <a:t>Database Systems Models</a:t>
            </a:r>
          </a:p>
        </p:txBody>
      </p:sp>
    </p:spTree>
    <p:extLst>
      <p:ext uri="{BB962C8B-B14F-4D97-AF65-F5344CB8AC3E}">
        <p14:creationId xmlns:p14="http://schemas.microsoft.com/office/powerpoint/2010/main" val="3782805140"/>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Ms SQL Server Components</a:t>
            </a:r>
          </a:p>
        </p:txBody>
      </p:sp>
      <p:pic>
        <p:nvPicPr>
          <p:cNvPr id="87043" name="Content Placeholder 3" descr="IC102493.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74863" y="1385888"/>
            <a:ext cx="5089525" cy="4564062"/>
          </a:xfrm>
        </p:spPr>
      </p:pic>
    </p:spTree>
    <p:extLst>
      <p:ext uri="{BB962C8B-B14F-4D97-AF65-F5344CB8AC3E}">
        <p14:creationId xmlns:p14="http://schemas.microsoft.com/office/powerpoint/2010/main" val="3208750407"/>
      </p:ext>
    </p:extLst>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smtClean="0"/>
              <a:t>Database Engine</a:t>
            </a:r>
          </a:p>
        </p:txBody>
      </p:sp>
      <p:sp>
        <p:nvSpPr>
          <p:cNvPr id="88067" name="Content Placeholder 5"/>
          <p:cNvSpPr>
            <a:spLocks noGrp="1"/>
          </p:cNvSpPr>
          <p:nvPr>
            <p:ph idx="1"/>
          </p:nvPr>
        </p:nvSpPr>
        <p:spPr>
          <a:xfrm>
            <a:off x="0" y="3543300"/>
            <a:ext cx="9144000" cy="2857500"/>
          </a:xfrm>
        </p:spPr>
        <p:txBody>
          <a:bodyPr/>
          <a:lstStyle/>
          <a:p>
            <a:pPr marL="0" indent="0" eaLnBrk="1" hangingPunct="1">
              <a:buNone/>
            </a:pPr>
            <a:endParaRPr lang="en-US" sz="2400" smtClean="0"/>
          </a:p>
          <a:p>
            <a:pPr eaLnBrk="1" hangingPunct="1"/>
            <a:r>
              <a:rPr lang="en-US" smtClean="0"/>
              <a:t>Database Engine is the core service for storing, processing, and securing data</a:t>
            </a:r>
          </a:p>
          <a:p>
            <a:pPr lvl="1" eaLnBrk="1" hangingPunct="1"/>
            <a:r>
              <a:rPr lang="en-US" smtClean="0"/>
              <a:t>This includes creating tables for storing data, and database objects such as indexes, views, and stored procedures for viewing, managing, and securing </a:t>
            </a:r>
            <a:r>
              <a:rPr lang="en-US" smtClean="0"/>
              <a:t>data</a:t>
            </a:r>
            <a:endParaRPr lang="en-US" sz="2400" smtClean="0"/>
          </a:p>
          <a:p>
            <a:pPr lvl="1" eaLnBrk="1" hangingPunct="1">
              <a:buSzPct val="60000"/>
              <a:buFont typeface="Wingdings" panose="05000000000000000000" pitchFamily="2" charset="2"/>
              <a:buNone/>
            </a:pPr>
            <a:endParaRPr lang="en-US" sz="2400" smtClean="0"/>
          </a:p>
        </p:txBody>
      </p:sp>
      <p:pic>
        <p:nvPicPr>
          <p:cNvPr id="88068" name="Picture 4" descr="IC8624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5960" y="838200"/>
            <a:ext cx="341141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849287"/>
      </p:ext>
    </p:extLst>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Reporting Service</a:t>
            </a:r>
          </a:p>
        </p:txBody>
      </p:sp>
      <p:sp>
        <p:nvSpPr>
          <p:cNvPr id="89091" name="Content Placeholder 3"/>
          <p:cNvSpPr>
            <a:spLocks noGrp="1"/>
          </p:cNvSpPr>
          <p:nvPr>
            <p:ph idx="1"/>
          </p:nvPr>
        </p:nvSpPr>
        <p:spPr>
          <a:xfrm>
            <a:off x="0" y="3276600"/>
            <a:ext cx="9144000" cy="3124200"/>
          </a:xfrm>
        </p:spPr>
        <p:txBody>
          <a:bodyPr/>
          <a:lstStyle/>
          <a:p>
            <a:pPr eaLnBrk="1" hangingPunct="1">
              <a:buFont typeface="Wingdings" panose="05000000000000000000" pitchFamily="2" charset="2"/>
              <a:buNone/>
            </a:pPr>
            <a:endParaRPr lang="en-US" smtClean="0"/>
          </a:p>
          <a:p>
            <a:pPr eaLnBrk="1" hangingPunct="1"/>
            <a:r>
              <a:rPr lang="en-US" smtClean="0"/>
              <a:t>Reporting Services (SSRS) includes:</a:t>
            </a:r>
          </a:p>
          <a:p>
            <a:pPr lvl="1" eaLnBrk="1" hangingPunct="1"/>
            <a:r>
              <a:rPr lang="en-US" smtClean="0"/>
              <a:t>A complete set of tools that you can use to create and manage reports, </a:t>
            </a:r>
          </a:p>
          <a:p>
            <a:pPr lvl="1" eaLnBrk="1" hangingPunct="1"/>
            <a:r>
              <a:rPr lang="en-US" smtClean="0"/>
              <a:t>An application programming interface (API) that allows developers to integrate or extend data and report processing in custom applications</a:t>
            </a:r>
          </a:p>
        </p:txBody>
      </p:sp>
      <p:pic>
        <p:nvPicPr>
          <p:cNvPr id="89092" name="Picture 4" descr="IC80389.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5011" y="838200"/>
            <a:ext cx="3272827"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518757"/>
      </p:ext>
    </p:extLst>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smtClean="0"/>
              <a:t>Replication</a:t>
            </a:r>
          </a:p>
        </p:txBody>
      </p:sp>
      <p:sp>
        <p:nvSpPr>
          <p:cNvPr id="90115" name="Content Placeholder 2"/>
          <p:cNvSpPr>
            <a:spLocks noGrp="1"/>
          </p:cNvSpPr>
          <p:nvPr>
            <p:ph idx="1"/>
          </p:nvPr>
        </p:nvSpPr>
        <p:spPr>
          <a:xfrm>
            <a:off x="0" y="4191000"/>
            <a:ext cx="9144000" cy="2209799"/>
          </a:xfrm>
        </p:spPr>
        <p:txBody>
          <a:bodyPr/>
          <a:lstStyle/>
          <a:p>
            <a:pPr marL="0" indent="0" eaLnBrk="1" hangingPunct="1">
              <a:buNone/>
            </a:pPr>
            <a:endParaRPr lang="en-US" sz="2400" smtClean="0"/>
          </a:p>
          <a:p>
            <a:pPr eaLnBrk="1" hangingPunct="1"/>
            <a:r>
              <a:rPr lang="en-US" smtClean="0"/>
              <a:t>Replication is a set of technologies for copying and distributing data and database objects from one database to another, and then synchronizing between databases to maintain consistency</a:t>
            </a:r>
          </a:p>
        </p:txBody>
      </p:sp>
      <p:pic>
        <p:nvPicPr>
          <p:cNvPr id="90116" name="Picture 3" descr="IC9651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7886" y="838200"/>
            <a:ext cx="3272827"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591570"/>
      </p:ext>
    </p:extLst>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t>Integration Services</a:t>
            </a:r>
          </a:p>
        </p:txBody>
      </p:sp>
      <p:sp>
        <p:nvSpPr>
          <p:cNvPr id="91139" name="Content Placeholder 2"/>
          <p:cNvSpPr>
            <a:spLocks noGrp="1"/>
          </p:cNvSpPr>
          <p:nvPr>
            <p:ph idx="1"/>
          </p:nvPr>
        </p:nvSpPr>
        <p:spPr>
          <a:xfrm>
            <a:off x="0" y="4114800"/>
            <a:ext cx="9144000" cy="2286000"/>
          </a:xfrm>
        </p:spPr>
        <p:txBody>
          <a:bodyPr/>
          <a:lstStyle/>
          <a:p>
            <a:pPr marL="0" indent="0" eaLnBrk="1" hangingPunct="1">
              <a:buNone/>
            </a:pPr>
            <a:endParaRPr lang="en-US" smtClean="0"/>
          </a:p>
          <a:p>
            <a:pPr eaLnBrk="1" hangingPunct="1"/>
            <a:r>
              <a:rPr lang="en-US" smtClean="0"/>
              <a:t>Integration Services (SSIS) is a platform for building high performance data integration solutions, including extraction, transformation, and load packages for data warehousing</a:t>
            </a:r>
          </a:p>
        </p:txBody>
      </p:sp>
      <p:pic>
        <p:nvPicPr>
          <p:cNvPr id="91140" name="Picture 3" descr="IC11261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5567" y="762000"/>
            <a:ext cx="351802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08774"/>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smtClean="0"/>
              <a:t>Ms SQL Server Tools</a:t>
            </a:r>
          </a:p>
        </p:txBody>
      </p:sp>
      <p:sp>
        <p:nvSpPr>
          <p:cNvPr id="92163" name="Content Placeholder 2"/>
          <p:cNvSpPr>
            <a:spLocks noGrp="1"/>
          </p:cNvSpPr>
          <p:nvPr>
            <p:ph idx="1"/>
          </p:nvPr>
        </p:nvSpPr>
        <p:spPr/>
        <p:txBody>
          <a:bodyPr/>
          <a:lstStyle/>
          <a:p>
            <a:pPr eaLnBrk="1" hangingPunct="1"/>
            <a:r>
              <a:rPr lang="en-US" smtClean="0"/>
              <a:t>SQL Server Management Studio</a:t>
            </a:r>
          </a:p>
          <a:p>
            <a:pPr eaLnBrk="1" hangingPunct="1"/>
            <a:r>
              <a:rPr lang="en-US" smtClean="0"/>
              <a:t>SQL Profiler</a:t>
            </a:r>
          </a:p>
        </p:txBody>
      </p:sp>
    </p:spTree>
    <p:extLst>
      <p:ext uri="{BB962C8B-B14F-4D97-AF65-F5344CB8AC3E}">
        <p14:creationId xmlns:p14="http://schemas.microsoft.com/office/powerpoint/2010/main" val="1011623982"/>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t>SQL Server Management Studio</a:t>
            </a:r>
          </a:p>
        </p:txBody>
      </p:sp>
      <p:sp>
        <p:nvSpPr>
          <p:cNvPr id="93187" name="Content Placeholder 2"/>
          <p:cNvSpPr>
            <a:spLocks noGrp="1"/>
          </p:cNvSpPr>
          <p:nvPr>
            <p:ph idx="1"/>
          </p:nvPr>
        </p:nvSpPr>
        <p:spPr/>
        <p:txBody>
          <a:bodyPr/>
          <a:lstStyle/>
          <a:p>
            <a:pPr eaLnBrk="1" hangingPunct="1"/>
            <a:r>
              <a:rPr lang="en-US" b="1" smtClean="0"/>
              <a:t>SQL Server Management Studio</a:t>
            </a:r>
            <a:r>
              <a:rPr lang="en-US" smtClean="0"/>
              <a:t> (SSMS) is used for configuring, managing, and administering all components within Microsoft SQL Server</a:t>
            </a:r>
          </a:p>
          <a:p>
            <a:pPr lvl="1" eaLnBrk="1" hangingPunct="1"/>
            <a:r>
              <a:rPr lang="en-US" smtClean="0"/>
              <a:t> This includes both script editors and graphical tools which work with objects and features of the server</a:t>
            </a:r>
          </a:p>
        </p:txBody>
      </p:sp>
    </p:spTree>
    <p:extLst>
      <p:ext uri="{BB962C8B-B14F-4D97-AF65-F5344CB8AC3E}">
        <p14:creationId xmlns:p14="http://schemas.microsoft.com/office/powerpoint/2010/main" val="550997819"/>
      </p:ext>
    </p:extLst>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t>SQL Profiler</a:t>
            </a:r>
          </a:p>
        </p:txBody>
      </p:sp>
      <p:sp>
        <p:nvSpPr>
          <p:cNvPr id="96259" name="Content Placeholder 2"/>
          <p:cNvSpPr>
            <a:spLocks noGrp="1"/>
          </p:cNvSpPr>
          <p:nvPr>
            <p:ph idx="1"/>
          </p:nvPr>
        </p:nvSpPr>
        <p:spPr/>
        <p:txBody>
          <a:bodyPr/>
          <a:lstStyle/>
          <a:p>
            <a:pPr eaLnBrk="1" hangingPunct="1"/>
            <a:r>
              <a:rPr lang="en-US" smtClean="0"/>
              <a:t>SQL Server Profiler is a tool that allows capture and analyze events, such as the execution of a stored procedure, occurring within SQL Server. This information can be used to identify and troubleshoot many SQL Server-related problems</a:t>
            </a:r>
          </a:p>
        </p:txBody>
      </p:sp>
    </p:spTree>
    <p:extLst>
      <p:ext uri="{BB962C8B-B14F-4D97-AF65-F5344CB8AC3E}">
        <p14:creationId xmlns:p14="http://schemas.microsoft.com/office/powerpoint/2010/main" val="3803118079"/>
      </p:ext>
    </p:extLst>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t>Ms SQL Server Data Types</a:t>
            </a:r>
          </a:p>
        </p:txBody>
      </p:sp>
      <p:sp>
        <p:nvSpPr>
          <p:cNvPr id="100355" name="Content Placeholder 2"/>
          <p:cNvSpPr>
            <a:spLocks noGrp="1"/>
          </p:cNvSpPr>
          <p:nvPr>
            <p:ph idx="1"/>
          </p:nvPr>
        </p:nvSpPr>
        <p:spPr/>
        <p:txBody>
          <a:bodyPr/>
          <a:lstStyle/>
          <a:p>
            <a:pPr eaLnBrk="1" hangingPunct="1"/>
            <a:r>
              <a:rPr lang="en-US" b="1" smtClean="0"/>
              <a:t>SQL Server supports below data types. NULL is default value for most data type:</a:t>
            </a:r>
          </a:p>
          <a:p>
            <a:pPr lvl="1" eaLnBrk="1" hangingPunct="1"/>
            <a:r>
              <a:rPr lang="en-US" smtClean="0"/>
              <a:t>Exact Numerics</a:t>
            </a:r>
          </a:p>
          <a:p>
            <a:pPr lvl="1" eaLnBrk="1" hangingPunct="1"/>
            <a:r>
              <a:rPr lang="en-US" smtClean="0"/>
              <a:t>Approximate Numerics</a:t>
            </a:r>
          </a:p>
          <a:p>
            <a:pPr lvl="1" eaLnBrk="1" hangingPunct="1"/>
            <a:r>
              <a:rPr lang="en-US" smtClean="0"/>
              <a:t>Date and Time</a:t>
            </a:r>
          </a:p>
          <a:p>
            <a:pPr lvl="1" eaLnBrk="1" hangingPunct="1"/>
            <a:r>
              <a:rPr lang="en-US" smtClean="0"/>
              <a:t>Character Strings</a:t>
            </a:r>
          </a:p>
          <a:p>
            <a:pPr lvl="1" eaLnBrk="1" hangingPunct="1"/>
            <a:r>
              <a:rPr lang="en-US" smtClean="0"/>
              <a:t>Unicode Character Strings</a:t>
            </a:r>
          </a:p>
          <a:p>
            <a:pPr lvl="1" eaLnBrk="1" hangingPunct="1"/>
            <a:r>
              <a:rPr lang="en-US" smtClean="0"/>
              <a:t>Binary Strings</a:t>
            </a:r>
          </a:p>
          <a:p>
            <a:pPr lvl="1" eaLnBrk="1" hangingPunct="1"/>
            <a:r>
              <a:rPr lang="en-US" smtClean="0"/>
              <a:t>Other Data Types</a:t>
            </a:r>
          </a:p>
          <a:p>
            <a:pPr eaLnBrk="1" hangingPunct="1"/>
            <a:endParaRPr lang="en-US" sz="2800" smtClean="0"/>
          </a:p>
        </p:txBody>
      </p:sp>
    </p:spTree>
    <p:extLst>
      <p:ext uri="{BB962C8B-B14F-4D97-AF65-F5344CB8AC3E}">
        <p14:creationId xmlns:p14="http://schemas.microsoft.com/office/powerpoint/2010/main" val="3637205058"/>
      </p:ext>
    </p:extLst>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t>Exact Numbers</a:t>
            </a:r>
          </a:p>
        </p:txBody>
      </p:sp>
      <p:sp>
        <p:nvSpPr>
          <p:cNvPr id="66563" name="Content Placeholder 2"/>
          <p:cNvSpPr>
            <a:spLocks noGrp="1"/>
          </p:cNvSpPr>
          <p:nvPr>
            <p:ph idx="1"/>
          </p:nvPr>
        </p:nvSpPr>
        <p:spPr>
          <a:xfrm>
            <a:off x="76200" y="762000"/>
            <a:ext cx="9067800" cy="5619750"/>
          </a:xfrm>
        </p:spPr>
        <p:txBody>
          <a:bodyPr/>
          <a:lstStyle/>
          <a:p>
            <a:pPr eaLnBrk="1" hangingPunct="1">
              <a:spcBef>
                <a:spcPts val="0"/>
              </a:spcBef>
            </a:pPr>
            <a:r>
              <a:rPr lang="en-US" sz="2200" smtClean="0"/>
              <a:t>Bigint: 8 Bytes. </a:t>
            </a:r>
          </a:p>
          <a:p>
            <a:pPr lvl="1" eaLnBrk="1" hangingPunct="1">
              <a:spcBef>
                <a:spcPts val="0"/>
              </a:spcBef>
            </a:pPr>
            <a:r>
              <a:rPr lang="en-US" sz="2200" smtClean="0"/>
              <a:t>Store integer data from -2^63 to 2^63-1</a:t>
            </a:r>
          </a:p>
          <a:p>
            <a:pPr lvl="1" eaLnBrk="1" hangingPunct="1">
              <a:spcBef>
                <a:spcPts val="0"/>
              </a:spcBef>
            </a:pPr>
            <a:r>
              <a:rPr lang="en-US" sz="2200" smtClean="0"/>
              <a:t>This is used in special case where the integer values exceed the range supported by the int data type.</a:t>
            </a:r>
          </a:p>
          <a:p>
            <a:pPr eaLnBrk="1" hangingPunct="1">
              <a:spcBef>
                <a:spcPts val="0"/>
              </a:spcBef>
            </a:pPr>
            <a:r>
              <a:rPr lang="en-US" sz="2200" smtClean="0"/>
              <a:t>Int: 4 Bytes. </a:t>
            </a:r>
          </a:p>
          <a:p>
            <a:pPr lvl="1" eaLnBrk="1" hangingPunct="1">
              <a:spcBef>
                <a:spcPts val="0"/>
              </a:spcBef>
            </a:pPr>
            <a:r>
              <a:rPr lang="en-US" sz="2200" smtClean="0"/>
              <a:t>Store integer data from -2^31 to 2^31 - 1</a:t>
            </a:r>
          </a:p>
          <a:p>
            <a:pPr lvl="1" eaLnBrk="1" hangingPunct="1">
              <a:spcBef>
                <a:spcPts val="0"/>
              </a:spcBef>
            </a:pPr>
            <a:r>
              <a:rPr lang="en-US" sz="2200" smtClean="0"/>
              <a:t>This can be used to store primary key of a table.</a:t>
            </a:r>
          </a:p>
          <a:p>
            <a:pPr eaLnBrk="1" hangingPunct="1">
              <a:spcBef>
                <a:spcPts val="0"/>
              </a:spcBef>
            </a:pPr>
            <a:r>
              <a:rPr lang="en-US" sz="2200" smtClean="0"/>
              <a:t>Smallint. 2 Bytes. </a:t>
            </a:r>
          </a:p>
          <a:p>
            <a:pPr lvl="1" eaLnBrk="1" hangingPunct="1">
              <a:spcBef>
                <a:spcPts val="0"/>
              </a:spcBef>
            </a:pPr>
            <a:r>
              <a:rPr lang="en-US" sz="2200" smtClean="0"/>
              <a:t>Store integer data from -2^15 to 2^15 - 1</a:t>
            </a:r>
          </a:p>
          <a:p>
            <a:pPr eaLnBrk="1" hangingPunct="1">
              <a:spcBef>
                <a:spcPts val="0"/>
              </a:spcBef>
            </a:pPr>
            <a:r>
              <a:rPr lang="en-US" sz="2200" smtClean="0"/>
              <a:t>Tinyint: 1 Byte. </a:t>
            </a:r>
          </a:p>
          <a:p>
            <a:pPr lvl="1" eaLnBrk="1" hangingPunct="1">
              <a:spcBef>
                <a:spcPts val="0"/>
              </a:spcBef>
            </a:pPr>
            <a:r>
              <a:rPr lang="en-US" sz="2200" smtClean="0"/>
              <a:t>Store integer data from 0 through 255</a:t>
            </a:r>
          </a:p>
          <a:p>
            <a:pPr lvl="1" eaLnBrk="1" hangingPunct="1">
              <a:spcBef>
                <a:spcPts val="0"/>
              </a:spcBef>
            </a:pPr>
            <a:r>
              <a:rPr lang="en-US" sz="2200" smtClean="0"/>
              <a:t>This can be used to store primary key of table as Gender or Title </a:t>
            </a:r>
          </a:p>
          <a:p>
            <a:pPr eaLnBrk="1" hangingPunct="1">
              <a:spcBef>
                <a:spcPts val="0"/>
              </a:spcBef>
            </a:pPr>
            <a:r>
              <a:rPr lang="en-US" sz="2200" smtClean="0"/>
              <a:t>Decimal: Numeric data types that have fixed precision and scale</a:t>
            </a:r>
          </a:p>
          <a:p>
            <a:pPr eaLnBrk="1" hangingPunct="1">
              <a:spcBef>
                <a:spcPts val="0"/>
              </a:spcBef>
            </a:pPr>
            <a:r>
              <a:rPr lang="en-US" sz="2200" smtClean="0"/>
              <a:t>Numeric: The same as Decimal</a:t>
            </a:r>
          </a:p>
          <a:p>
            <a:pPr eaLnBrk="1" hangingPunct="1">
              <a:spcBef>
                <a:spcPts val="0"/>
              </a:spcBef>
            </a:pPr>
            <a:r>
              <a:rPr lang="en-US" sz="2200" smtClean="0"/>
              <a:t>Bit: This can take a value of 1, 0, or NULL.</a:t>
            </a:r>
          </a:p>
          <a:p>
            <a:pPr eaLnBrk="1" hangingPunct="1">
              <a:spcBef>
                <a:spcPts val="0"/>
              </a:spcBef>
            </a:pPr>
            <a:r>
              <a:rPr lang="en-US" sz="2200" smtClean="0"/>
              <a:t>Money: 8 Bytes. This should be used in special case, in normal case we should use decimal instead</a:t>
            </a:r>
          </a:p>
          <a:p>
            <a:pPr eaLnBrk="1" hangingPunct="1"/>
            <a:endParaRPr lang="en-US" sz="1800" smtClean="0"/>
          </a:p>
          <a:p>
            <a:pPr eaLnBrk="1" hangingPunct="1"/>
            <a:endParaRPr lang="en-US" sz="2400" smtClean="0"/>
          </a:p>
        </p:txBody>
      </p:sp>
    </p:spTree>
    <p:extLst>
      <p:ext uri="{BB962C8B-B14F-4D97-AF65-F5344CB8AC3E}">
        <p14:creationId xmlns:p14="http://schemas.microsoft.com/office/powerpoint/2010/main" val="342686591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0" dur="500"/>
                                        <p:tgtEl>
                                          <p:spTgt spid="665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3" dur="500"/>
                                        <p:tgtEl>
                                          <p:spTgt spid="665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8" dur="500"/>
                                        <p:tgtEl>
                                          <p:spTgt spid="6656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1" dur="500"/>
                                        <p:tgtEl>
                                          <p:spTgt spid="6656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24" dur="500"/>
                                        <p:tgtEl>
                                          <p:spTgt spid="665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29" dur="500"/>
                                        <p:tgtEl>
                                          <p:spTgt spid="6656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32" dur="500"/>
                                        <p:tgtEl>
                                          <p:spTgt spid="6656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37" dur="500"/>
                                        <p:tgtEl>
                                          <p:spTgt spid="6656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40" dur="500"/>
                                        <p:tgtEl>
                                          <p:spTgt spid="66563">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6563">
                                            <p:txEl>
                                              <p:pRg st="10" end="10"/>
                                            </p:txEl>
                                          </p:spTgt>
                                        </p:tgtEl>
                                        <p:attrNameLst>
                                          <p:attrName>style.visibility</p:attrName>
                                        </p:attrNameLst>
                                      </p:cBhvr>
                                      <p:to>
                                        <p:strVal val="visible"/>
                                      </p:to>
                                    </p:set>
                                    <p:animEffect transition="in" filter="blinds(horizontal)">
                                      <p:cBhvr>
                                        <p:cTn id="43" dur="500"/>
                                        <p:tgtEl>
                                          <p:spTgt spid="66563">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6563">
                                            <p:txEl>
                                              <p:pRg st="11" end="11"/>
                                            </p:txEl>
                                          </p:spTgt>
                                        </p:tgtEl>
                                        <p:attrNameLst>
                                          <p:attrName>style.visibility</p:attrName>
                                        </p:attrNameLst>
                                      </p:cBhvr>
                                      <p:to>
                                        <p:strVal val="visible"/>
                                      </p:to>
                                    </p:set>
                                    <p:animEffect transition="in" filter="blinds(horizontal)">
                                      <p:cBhvr>
                                        <p:cTn id="48" dur="500"/>
                                        <p:tgtEl>
                                          <p:spTgt spid="66563">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66563">
                                            <p:txEl>
                                              <p:pRg st="12" end="12"/>
                                            </p:txEl>
                                          </p:spTgt>
                                        </p:tgtEl>
                                        <p:attrNameLst>
                                          <p:attrName>style.visibility</p:attrName>
                                        </p:attrNameLst>
                                      </p:cBhvr>
                                      <p:to>
                                        <p:strVal val="visible"/>
                                      </p:to>
                                    </p:set>
                                    <p:animEffect transition="in" filter="blinds(horizontal)">
                                      <p:cBhvr>
                                        <p:cTn id="53" dur="500"/>
                                        <p:tgtEl>
                                          <p:spTgt spid="66563">
                                            <p:txEl>
                                              <p:pRg st="12" end="1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66563">
                                            <p:txEl>
                                              <p:pRg st="13" end="13"/>
                                            </p:txEl>
                                          </p:spTgt>
                                        </p:tgtEl>
                                        <p:attrNameLst>
                                          <p:attrName>style.visibility</p:attrName>
                                        </p:attrNameLst>
                                      </p:cBhvr>
                                      <p:to>
                                        <p:strVal val="visible"/>
                                      </p:to>
                                    </p:set>
                                    <p:animEffect transition="in" filter="blinds(horizontal)">
                                      <p:cBhvr>
                                        <p:cTn id="58" dur="500"/>
                                        <p:tgtEl>
                                          <p:spTgt spid="66563">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66563">
                                            <p:txEl>
                                              <p:pRg st="14" end="14"/>
                                            </p:txEl>
                                          </p:spTgt>
                                        </p:tgtEl>
                                        <p:attrNameLst>
                                          <p:attrName>style.visibility</p:attrName>
                                        </p:attrNameLst>
                                      </p:cBhvr>
                                      <p:to>
                                        <p:strVal val="visible"/>
                                      </p:to>
                                    </p:set>
                                    <p:animEffect transition="in" filter="blinds(horizontal)">
                                      <p:cBhvr>
                                        <p:cTn id="63" dur="500"/>
                                        <p:tgtEl>
                                          <p:spTgt spid="665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76201"/>
            <a:ext cx="7685088" cy="533400"/>
          </a:xfrm>
        </p:spPr>
        <p:txBody>
          <a:bodyPr/>
          <a:lstStyle/>
          <a:p>
            <a:pPr eaLnBrk="1" hangingPunct="1"/>
            <a:r>
              <a:rPr lang="en-US" smtClean="0"/>
              <a:t>Evolution of Database Model</a:t>
            </a:r>
            <a:endParaRPr lang="en-GB" smtClean="0"/>
          </a:p>
        </p:txBody>
      </p:sp>
      <p:sp>
        <p:nvSpPr>
          <p:cNvPr id="37891" name="Slide Number Placeholder 5"/>
          <p:cNvSpPr>
            <a:spLocks noGrp="1"/>
          </p:cNvSpPr>
          <p:nvPr>
            <p:ph type="sldNum" sz="quarter" idx="4294967295"/>
          </p:nvPr>
        </p:nvSpPr>
        <p:spPr bwMode="auto">
          <a:xfrm>
            <a:off x="7239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fld id="{1FB346BF-5867-4A71-BB88-34761445F5EB}" type="slidenum">
              <a:rPr kumimoji="0" lang="en-US" sz="1800"/>
              <a:pPr>
                <a:spcBef>
                  <a:spcPct val="0"/>
                </a:spcBef>
                <a:buFontTx/>
                <a:buNone/>
              </a:pPr>
              <a:t>5</a:t>
            </a:fld>
            <a:endParaRPr kumimoji="0" lang="en-US" sz="1800"/>
          </a:p>
        </p:txBody>
      </p:sp>
      <p:sp>
        <p:nvSpPr>
          <p:cNvPr id="210947" name="AutoShape 3"/>
          <p:cNvSpPr>
            <a:spLocks noChangeArrowheads="1"/>
          </p:cNvSpPr>
          <p:nvPr/>
        </p:nvSpPr>
        <p:spPr bwMode="auto">
          <a:xfrm>
            <a:off x="323850" y="1125538"/>
            <a:ext cx="1905000" cy="1981200"/>
          </a:xfrm>
          <a:prstGeom prst="wedgeRectCallout">
            <a:avLst>
              <a:gd name="adj1" fmla="val 48583"/>
              <a:gd name="adj2" fmla="val 113942"/>
            </a:avLst>
          </a:prstGeom>
          <a:solidFill>
            <a:schemeClr val="accent5">
              <a:lumMod val="40000"/>
              <a:lumOff val="60000"/>
            </a:schemeClr>
          </a:solidFill>
          <a:ln w="38100">
            <a:solidFill>
              <a:srgbClr val="000000"/>
            </a:solidFill>
            <a:miter lim="800000"/>
            <a:headEnd/>
            <a:tailEnd/>
          </a:ln>
          <a:effectLst/>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kumimoji="1" lang="en-US" sz="1600" smtClean="0"/>
              <a:t>Limitations</a:t>
            </a:r>
          </a:p>
          <a:p>
            <a:pPr eaLnBrk="1" hangingPunct="1">
              <a:defRPr/>
            </a:pPr>
            <a:r>
              <a:rPr kumimoji="1" lang="en-US" sz="1600" smtClean="0"/>
              <a:t>Searching for records</a:t>
            </a:r>
          </a:p>
          <a:p>
            <a:pPr eaLnBrk="1" hangingPunct="1">
              <a:defRPr/>
            </a:pPr>
            <a:r>
              <a:rPr kumimoji="1" lang="en-US" sz="1600" smtClean="0"/>
              <a:t>Data Redundancy</a:t>
            </a:r>
          </a:p>
          <a:p>
            <a:pPr eaLnBrk="1" hangingPunct="1">
              <a:defRPr/>
            </a:pPr>
            <a:r>
              <a:rPr kumimoji="1" lang="en-US" sz="1600" smtClean="0"/>
              <a:t>Data Inconsistency </a:t>
            </a:r>
          </a:p>
          <a:p>
            <a:pPr algn="ctr" eaLnBrk="1" hangingPunct="1">
              <a:defRPr/>
            </a:pPr>
            <a:endParaRPr kumimoji="1" lang="en-GB" sz="1600" smtClean="0"/>
          </a:p>
        </p:txBody>
      </p:sp>
      <p:graphicFrame>
        <p:nvGraphicFramePr>
          <p:cNvPr id="210948" name="Group 4"/>
          <p:cNvGraphicFramePr>
            <a:graphicFrameLocks noGrp="1"/>
          </p:cNvGraphicFramePr>
          <p:nvPr/>
        </p:nvGraphicFramePr>
        <p:xfrm>
          <a:off x="2286000" y="3657600"/>
          <a:ext cx="1905000" cy="1235076"/>
        </p:xfrm>
        <a:graphic>
          <a:graphicData uri="http://schemas.openxmlformats.org/drawingml/2006/table">
            <a:tbl>
              <a:tblPr/>
              <a:tblGrid>
                <a:gridCol w="952500"/>
                <a:gridCol w="952500"/>
              </a:tblGrid>
              <a:tr h="5334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FLAT FILE</a:t>
                      </a:r>
                      <a:endParaRPr kumimoji="0" lang="en-GB" sz="20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7904" name="Picture 15" descr="bd06211_"/>
          <p:cNvPicPr>
            <a:picLocks noChangeAspect="1" noChangeArrowheads="1"/>
          </p:cNvPicPr>
          <p:nvPr/>
        </p:nvPicPr>
        <p:blipFill>
          <a:blip r:embed="rId3">
            <a:lum bright="-26000"/>
            <a:extLst>
              <a:ext uri="{28A0092B-C50C-407E-A947-70E740481C1C}">
                <a14:useLocalDpi xmlns:a14="http://schemas.microsoft.com/office/drawing/2010/main" val="0"/>
              </a:ext>
            </a:extLst>
          </a:blip>
          <a:srcRect/>
          <a:stretch>
            <a:fillRect/>
          </a:stretch>
        </p:blipFill>
        <p:spPr bwMode="auto">
          <a:xfrm>
            <a:off x="304800" y="5354638"/>
            <a:ext cx="16002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5" name="AutoShape 16"/>
          <p:cNvSpPr>
            <a:spLocks noChangeArrowheads="1"/>
          </p:cNvSpPr>
          <p:nvPr/>
        </p:nvSpPr>
        <p:spPr bwMode="auto">
          <a:xfrm rot="2046985">
            <a:off x="1771650" y="4887913"/>
            <a:ext cx="304800" cy="533400"/>
          </a:xfrm>
          <a:prstGeom prst="upArrow">
            <a:avLst>
              <a:gd name="adj1" fmla="val 50000"/>
              <a:gd name="adj2" fmla="val 4375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graphicFrame>
        <p:nvGraphicFramePr>
          <p:cNvPr id="210961" name="Group 17"/>
          <p:cNvGraphicFramePr>
            <a:graphicFrameLocks noGrp="1"/>
          </p:cNvGraphicFramePr>
          <p:nvPr/>
        </p:nvGraphicFramePr>
        <p:xfrm>
          <a:off x="4724400" y="2057400"/>
          <a:ext cx="1676400" cy="1311824"/>
        </p:xfrm>
        <a:graphic>
          <a:graphicData uri="http://schemas.openxmlformats.org/drawingml/2006/table">
            <a:tbl>
              <a:tblPr/>
              <a:tblGrid>
                <a:gridCol w="990600"/>
                <a:gridCol w="685800"/>
              </a:tblGrid>
              <a:tr h="518544">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731">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Indexed file</a:t>
                      </a:r>
                      <a:r>
                        <a:rPr kumimoji="0" lang="en-US" sz="2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  </a:t>
                      </a:r>
                      <a:endParaRPr kumimoji="0" lang="en-GB" sz="2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7" name="AutoShape 28"/>
          <p:cNvSpPr>
            <a:spLocks noChangeArrowheads="1"/>
          </p:cNvSpPr>
          <p:nvPr/>
        </p:nvSpPr>
        <p:spPr bwMode="auto">
          <a:xfrm rot="-1807650">
            <a:off x="3733800" y="2819400"/>
            <a:ext cx="762000" cy="533400"/>
          </a:xfrm>
          <a:prstGeom prst="rightArrow">
            <a:avLst>
              <a:gd name="adj1" fmla="val 50000"/>
              <a:gd name="adj2" fmla="val 35714"/>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37918" name="Text Box 29"/>
          <p:cNvSpPr txBox="1">
            <a:spLocks noChangeArrowheads="1"/>
          </p:cNvSpPr>
          <p:nvPr/>
        </p:nvSpPr>
        <p:spPr bwMode="auto">
          <a:xfrm>
            <a:off x="5257800" y="3581400"/>
            <a:ext cx="762000" cy="3746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50000"/>
              </a:spcBef>
              <a:buFontTx/>
              <a:buNone/>
            </a:pPr>
            <a:r>
              <a:rPr lang="en-US" sz="1600"/>
              <a:t>Index</a:t>
            </a:r>
            <a:endParaRPr lang="en-GB" sz="1600"/>
          </a:p>
        </p:txBody>
      </p:sp>
      <p:sp>
        <p:nvSpPr>
          <p:cNvPr id="210974" name="AutoShape 30"/>
          <p:cNvSpPr>
            <a:spLocks noChangeArrowheads="1"/>
          </p:cNvSpPr>
          <p:nvPr/>
        </p:nvSpPr>
        <p:spPr bwMode="auto">
          <a:xfrm>
            <a:off x="7677150" y="1897063"/>
            <a:ext cx="933450" cy="1741487"/>
          </a:xfrm>
          <a:prstGeom prst="flowChartMagneticDisk">
            <a:avLst/>
          </a:prstGeom>
          <a:solidFill>
            <a:schemeClr val="accent3">
              <a:lumMod val="60000"/>
              <a:lumOff val="40000"/>
            </a:schemeClr>
          </a:solidFill>
          <a:ln w="38100">
            <a:solidFill>
              <a:srgbClr val="000000"/>
            </a:solidFill>
            <a:round/>
            <a:headEnd/>
            <a:tailEnd/>
          </a:ln>
          <a:effec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Tx/>
              <a:buChar char="•"/>
              <a:defRPr/>
            </a:pPr>
            <a:r>
              <a:rPr kumimoji="1" lang="en-US" sz="1400" smtClean="0"/>
              <a:t>Table</a:t>
            </a:r>
          </a:p>
          <a:p>
            <a:pPr algn="ctr" eaLnBrk="1" hangingPunct="1">
              <a:buFontTx/>
              <a:buChar char="•"/>
              <a:defRPr/>
            </a:pPr>
            <a:r>
              <a:rPr kumimoji="1" lang="en-US" sz="1400" smtClean="0"/>
              <a:t>Table</a:t>
            </a:r>
          </a:p>
          <a:p>
            <a:pPr algn="ctr" eaLnBrk="1" hangingPunct="1">
              <a:buFontTx/>
              <a:buChar char="•"/>
              <a:defRPr/>
            </a:pPr>
            <a:r>
              <a:rPr kumimoji="1" lang="en-US" sz="1400" smtClean="0"/>
              <a:t>Table</a:t>
            </a:r>
          </a:p>
          <a:p>
            <a:pPr algn="ctr" eaLnBrk="1" hangingPunct="1">
              <a:defRPr/>
            </a:pPr>
            <a:endParaRPr kumimoji="1" lang="en-GB" sz="1400" smtClean="0"/>
          </a:p>
        </p:txBody>
      </p:sp>
      <p:sp>
        <p:nvSpPr>
          <p:cNvPr id="37920" name="AutoShape 31"/>
          <p:cNvSpPr>
            <a:spLocks noChangeArrowheads="1"/>
          </p:cNvSpPr>
          <p:nvPr/>
        </p:nvSpPr>
        <p:spPr bwMode="auto">
          <a:xfrm rot="5339041">
            <a:off x="6759575" y="2232025"/>
            <a:ext cx="571500" cy="679450"/>
          </a:xfrm>
          <a:prstGeom prst="upArrow">
            <a:avLst>
              <a:gd name="adj1" fmla="val 50000"/>
              <a:gd name="adj2" fmla="val 29722"/>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210976" name="AutoShape 32"/>
          <p:cNvSpPr>
            <a:spLocks noChangeArrowheads="1"/>
          </p:cNvSpPr>
          <p:nvPr/>
        </p:nvSpPr>
        <p:spPr bwMode="auto">
          <a:xfrm>
            <a:off x="6019800" y="4724400"/>
            <a:ext cx="2438400" cy="1752600"/>
          </a:xfrm>
          <a:prstGeom prst="wedgeRectCallout">
            <a:avLst>
              <a:gd name="adj1" fmla="val 29949"/>
              <a:gd name="adj2" fmla="val -108875"/>
            </a:avLst>
          </a:prstGeom>
          <a:solidFill>
            <a:schemeClr val="accent5">
              <a:lumMod val="40000"/>
              <a:lumOff val="60000"/>
            </a:schemeClr>
          </a:solidFill>
          <a:ln w="38100">
            <a:solidFill>
              <a:srgbClr val="000000"/>
            </a:solidFill>
            <a:miter lim="800000"/>
            <a:headEnd/>
            <a:tailEnd/>
          </a:ln>
          <a:effectLst/>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kumimoji="1" lang="en-US" sz="1600" smtClean="0"/>
              <a:t>Advantages</a:t>
            </a:r>
          </a:p>
          <a:p>
            <a:pPr eaLnBrk="1" hangingPunct="1">
              <a:defRPr/>
            </a:pPr>
            <a:endParaRPr kumimoji="1" lang="en-US" sz="1600" smtClean="0"/>
          </a:p>
          <a:p>
            <a:pPr eaLnBrk="1" hangingPunct="1">
              <a:buFontTx/>
              <a:buChar char="•"/>
              <a:defRPr/>
            </a:pPr>
            <a:r>
              <a:rPr kumimoji="1" lang="en-US" sz="1600" smtClean="0"/>
              <a:t>Overcame limitations</a:t>
            </a:r>
          </a:p>
          <a:p>
            <a:pPr eaLnBrk="1" hangingPunct="1">
              <a:buFontTx/>
              <a:buChar char="•"/>
              <a:defRPr/>
            </a:pPr>
            <a:r>
              <a:rPr kumimoji="1" lang="en-US" sz="1600" smtClean="0"/>
              <a:t>Compact </a:t>
            </a:r>
          </a:p>
          <a:p>
            <a:pPr eaLnBrk="1" hangingPunct="1">
              <a:buFontTx/>
              <a:buChar char="•"/>
              <a:defRPr/>
            </a:pPr>
            <a:r>
              <a:rPr kumimoji="1" lang="en-US" sz="1600" smtClean="0"/>
              <a:t>Easy to use</a:t>
            </a:r>
          </a:p>
          <a:p>
            <a:pPr eaLnBrk="1" hangingPunct="1">
              <a:buFontTx/>
              <a:buChar char="•"/>
              <a:defRPr/>
            </a:pPr>
            <a:r>
              <a:rPr kumimoji="1" lang="en-US" sz="1600" smtClean="0"/>
              <a:t>Accurate</a:t>
            </a:r>
          </a:p>
          <a:p>
            <a:pPr algn="ctr" eaLnBrk="1" hangingPunct="1">
              <a:defRPr/>
            </a:pPr>
            <a:endParaRPr kumimoji="1" lang="en-GB" sz="1600" smtClean="0"/>
          </a:p>
        </p:txBody>
      </p:sp>
      <p:sp>
        <p:nvSpPr>
          <p:cNvPr id="37922" name="Text Box 33"/>
          <p:cNvSpPr txBox="1">
            <a:spLocks noChangeArrowheads="1"/>
          </p:cNvSpPr>
          <p:nvPr/>
        </p:nvSpPr>
        <p:spPr bwMode="auto">
          <a:xfrm>
            <a:off x="0" y="49530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0"/>
              </a:spcBef>
              <a:buFontTx/>
              <a:buNone/>
            </a:pPr>
            <a:r>
              <a:rPr lang="en-US" sz="1600"/>
              <a:t>Data in books and registers</a:t>
            </a:r>
            <a:r>
              <a:rPr lang="en-US" sz="1400">
                <a:solidFill>
                  <a:schemeClr val="hlink"/>
                </a:solidFill>
              </a:rPr>
              <a:t> </a:t>
            </a:r>
            <a:endParaRPr lang="en-GB" sz="1400">
              <a:solidFill>
                <a:schemeClr val="hlink"/>
              </a:solidFill>
            </a:endParaRPr>
          </a:p>
        </p:txBody>
      </p:sp>
      <p:sp>
        <p:nvSpPr>
          <p:cNvPr id="37923" name="Text Box 34"/>
          <p:cNvSpPr txBox="1">
            <a:spLocks noChangeArrowheads="1"/>
          </p:cNvSpPr>
          <p:nvPr/>
        </p:nvSpPr>
        <p:spPr bwMode="auto">
          <a:xfrm>
            <a:off x="155575" y="6526213"/>
            <a:ext cx="1982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0"/>
              </a:spcBef>
              <a:buFontTx/>
              <a:buNone/>
            </a:pPr>
            <a:r>
              <a:rPr lang="en-US" sz="1600"/>
              <a:t>Manual databases</a:t>
            </a:r>
            <a:r>
              <a:rPr lang="en-US" sz="1400">
                <a:solidFill>
                  <a:schemeClr val="hlink"/>
                </a:solidFill>
              </a:rPr>
              <a:t> </a:t>
            </a:r>
            <a:endParaRPr lang="en-GB" sz="1400">
              <a:solidFill>
                <a:schemeClr val="hlink"/>
              </a:solidFill>
            </a:endParaRPr>
          </a:p>
        </p:txBody>
      </p:sp>
      <p:sp>
        <p:nvSpPr>
          <p:cNvPr id="37924" name="Rectangle 35"/>
          <p:cNvSpPr>
            <a:spLocks noChangeArrowheads="1"/>
          </p:cNvSpPr>
          <p:nvPr/>
        </p:nvSpPr>
        <p:spPr bwMode="auto">
          <a:xfrm>
            <a:off x="4495800" y="1828800"/>
            <a:ext cx="2133600" cy="2286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Tree>
    <p:extLst>
      <p:ext uri="{BB962C8B-B14F-4D97-AF65-F5344CB8AC3E}">
        <p14:creationId xmlns:p14="http://schemas.microsoft.com/office/powerpoint/2010/main" val="2097984191"/>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t>Approximate Numerics</a:t>
            </a:r>
          </a:p>
        </p:txBody>
      </p:sp>
      <p:sp>
        <p:nvSpPr>
          <p:cNvPr id="104451" name="Content Placeholder 2"/>
          <p:cNvSpPr>
            <a:spLocks noGrp="1"/>
          </p:cNvSpPr>
          <p:nvPr>
            <p:ph idx="1"/>
          </p:nvPr>
        </p:nvSpPr>
        <p:spPr/>
        <p:txBody>
          <a:bodyPr/>
          <a:lstStyle/>
          <a:p>
            <a:pPr eaLnBrk="1" hangingPunct="1"/>
            <a:r>
              <a:rPr lang="en-US" smtClean="0"/>
              <a:t>Float</a:t>
            </a:r>
          </a:p>
          <a:p>
            <a:pPr eaLnBrk="1" hangingPunct="1"/>
            <a:r>
              <a:rPr lang="en-US" smtClean="0"/>
              <a:t>Real</a:t>
            </a:r>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2634744193"/>
      </p:ext>
    </p:extLst>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t>Date and Time</a:t>
            </a:r>
          </a:p>
        </p:txBody>
      </p:sp>
      <p:sp>
        <p:nvSpPr>
          <p:cNvPr id="107523" name="Content Placeholder 2"/>
          <p:cNvSpPr>
            <a:spLocks noGrp="1"/>
          </p:cNvSpPr>
          <p:nvPr>
            <p:ph idx="1"/>
          </p:nvPr>
        </p:nvSpPr>
        <p:spPr/>
        <p:txBody>
          <a:bodyPr/>
          <a:lstStyle/>
          <a:p>
            <a:pPr eaLnBrk="1" hangingPunct="1"/>
            <a:r>
              <a:rPr lang="en-US" smtClean="0"/>
              <a:t>SQL support below Date and Time data type:</a:t>
            </a:r>
          </a:p>
          <a:p>
            <a:pPr lvl="1" eaLnBrk="1" hangingPunct="1"/>
            <a:r>
              <a:rPr lang="en-US" smtClean="0"/>
              <a:t>Date</a:t>
            </a:r>
          </a:p>
          <a:p>
            <a:pPr lvl="1" eaLnBrk="1" hangingPunct="1"/>
            <a:r>
              <a:rPr lang="en-US" smtClean="0"/>
              <a:t>Datetimeoffset</a:t>
            </a:r>
          </a:p>
          <a:p>
            <a:pPr lvl="1" eaLnBrk="1" hangingPunct="1"/>
            <a:r>
              <a:rPr lang="en-US" smtClean="0"/>
              <a:t>Datetime2</a:t>
            </a:r>
          </a:p>
          <a:p>
            <a:pPr lvl="1" eaLnBrk="1" hangingPunct="1"/>
            <a:r>
              <a:rPr lang="en-US" smtClean="0"/>
              <a:t>Smalldatetime</a:t>
            </a:r>
          </a:p>
          <a:p>
            <a:pPr lvl="1" eaLnBrk="1" hangingPunct="1"/>
            <a:r>
              <a:rPr lang="en-US" smtClean="0"/>
              <a:t>Datetime</a:t>
            </a:r>
          </a:p>
          <a:p>
            <a:pPr lvl="1" eaLnBrk="1" hangingPunct="1"/>
            <a:r>
              <a:rPr lang="en-US" smtClean="0"/>
              <a:t>Time </a:t>
            </a:r>
          </a:p>
        </p:txBody>
      </p:sp>
    </p:spTree>
    <p:extLst>
      <p:ext uri="{BB962C8B-B14F-4D97-AF65-F5344CB8AC3E}">
        <p14:creationId xmlns:p14="http://schemas.microsoft.com/office/powerpoint/2010/main" val="2140917758"/>
      </p:ext>
    </p:extLst>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mtClean="0"/>
              <a:t>Character Strings</a:t>
            </a:r>
          </a:p>
        </p:txBody>
      </p:sp>
      <p:sp>
        <p:nvSpPr>
          <p:cNvPr id="110595" name="Content Placeholder 2"/>
          <p:cNvSpPr>
            <a:spLocks noGrp="1"/>
          </p:cNvSpPr>
          <p:nvPr>
            <p:ph idx="1"/>
          </p:nvPr>
        </p:nvSpPr>
        <p:spPr/>
        <p:txBody>
          <a:bodyPr/>
          <a:lstStyle/>
          <a:p>
            <a:pPr eaLnBrk="1" hangingPunct="1"/>
            <a:r>
              <a:rPr lang="en-US" sz="2800" smtClean="0"/>
              <a:t>Char(n): Fixed length, non-Unicode string data. 1&lt;=n&lt;=8000</a:t>
            </a:r>
          </a:p>
          <a:p>
            <a:pPr eaLnBrk="1" hangingPunct="1"/>
            <a:r>
              <a:rPr lang="en-US" sz="2800" smtClean="0"/>
              <a:t>Varchar(n|max): Stores non-Unicode string data</a:t>
            </a:r>
          </a:p>
          <a:p>
            <a:pPr lvl="1" eaLnBrk="1" hangingPunct="1"/>
            <a:r>
              <a:rPr lang="en-US" sz="2400" smtClean="0"/>
              <a:t>n defines the string length and can be a value from 1 through 8,000</a:t>
            </a:r>
          </a:p>
          <a:p>
            <a:pPr lvl="1" eaLnBrk="1" hangingPunct="1"/>
            <a:r>
              <a:rPr lang="en-US" sz="2400" smtClean="0"/>
              <a:t>max indicates that the maximum storage size 2GB </a:t>
            </a:r>
          </a:p>
          <a:p>
            <a:pPr eaLnBrk="1" hangingPunct="1"/>
            <a:r>
              <a:rPr lang="en-US" sz="2800" smtClean="0"/>
              <a:t>Nchar(n): Fixed length, Unicode string data</a:t>
            </a:r>
          </a:p>
          <a:p>
            <a:pPr eaLnBrk="1" hangingPunct="1"/>
            <a:r>
              <a:rPr lang="en-US" sz="2800" smtClean="0"/>
              <a:t>Nvarchar(n|max): Stores Unicode string data</a:t>
            </a:r>
          </a:p>
        </p:txBody>
      </p:sp>
    </p:spTree>
    <p:extLst>
      <p:ext uri="{BB962C8B-B14F-4D97-AF65-F5344CB8AC3E}">
        <p14:creationId xmlns:p14="http://schemas.microsoft.com/office/powerpoint/2010/main" val="1645354591"/>
      </p:ext>
    </p:extLst>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t>Binary Strings</a:t>
            </a:r>
          </a:p>
        </p:txBody>
      </p:sp>
      <p:sp>
        <p:nvSpPr>
          <p:cNvPr id="111619" name="Content Placeholder 2"/>
          <p:cNvSpPr>
            <a:spLocks noGrp="1"/>
          </p:cNvSpPr>
          <p:nvPr>
            <p:ph idx="1"/>
          </p:nvPr>
        </p:nvSpPr>
        <p:spPr/>
        <p:txBody>
          <a:bodyPr/>
          <a:lstStyle/>
          <a:p>
            <a:pPr eaLnBrk="1" hangingPunct="1"/>
            <a:r>
              <a:rPr lang="en-US" smtClean="0"/>
              <a:t>Binary</a:t>
            </a:r>
          </a:p>
          <a:p>
            <a:pPr eaLnBrk="1" hangingPunct="1"/>
            <a:r>
              <a:rPr lang="en-US" smtClean="0"/>
              <a:t>Varbinary</a:t>
            </a:r>
          </a:p>
          <a:p>
            <a:pPr eaLnBrk="1" hangingPunct="1"/>
            <a:r>
              <a:rPr lang="en-US" smtClean="0"/>
              <a:t>Image</a:t>
            </a:r>
          </a:p>
        </p:txBody>
      </p:sp>
    </p:spTree>
    <p:extLst>
      <p:ext uri="{BB962C8B-B14F-4D97-AF65-F5344CB8AC3E}">
        <p14:creationId xmlns:p14="http://schemas.microsoft.com/office/powerpoint/2010/main" val="2589048132"/>
      </p:ext>
    </p:extLst>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t>Other Data Types</a:t>
            </a:r>
          </a:p>
        </p:txBody>
      </p:sp>
      <p:sp>
        <p:nvSpPr>
          <p:cNvPr id="115715" name="Content Placeholder 2"/>
          <p:cNvSpPr>
            <a:spLocks noGrp="1"/>
          </p:cNvSpPr>
          <p:nvPr>
            <p:ph idx="1"/>
          </p:nvPr>
        </p:nvSpPr>
        <p:spPr/>
        <p:txBody>
          <a:bodyPr/>
          <a:lstStyle/>
          <a:p>
            <a:pPr eaLnBrk="1" hangingPunct="1"/>
            <a:r>
              <a:rPr lang="en-US" smtClean="0"/>
              <a:t>timestamp</a:t>
            </a:r>
          </a:p>
          <a:p>
            <a:pPr eaLnBrk="1" hangingPunct="1"/>
            <a:r>
              <a:rPr lang="en-US" smtClean="0"/>
              <a:t>hierarchyid</a:t>
            </a:r>
          </a:p>
          <a:p>
            <a:pPr eaLnBrk="1" hangingPunct="1"/>
            <a:r>
              <a:rPr lang="en-US" smtClean="0"/>
              <a:t>uniqueidentifier</a:t>
            </a:r>
          </a:p>
          <a:p>
            <a:pPr eaLnBrk="1" hangingPunct="1"/>
            <a:r>
              <a:rPr lang="en-US" smtClean="0"/>
              <a:t>sql_variant</a:t>
            </a:r>
          </a:p>
          <a:p>
            <a:pPr eaLnBrk="1" hangingPunct="1"/>
            <a:r>
              <a:rPr lang="en-US" smtClean="0"/>
              <a:t>xml</a:t>
            </a:r>
          </a:p>
          <a:p>
            <a:pPr eaLnBrk="1" hangingPunct="1"/>
            <a:r>
              <a:rPr lang="en-US" smtClean="0"/>
              <a:t>table </a:t>
            </a:r>
          </a:p>
        </p:txBody>
      </p:sp>
    </p:spTree>
    <p:extLst>
      <p:ext uri="{BB962C8B-B14F-4D97-AF65-F5344CB8AC3E}">
        <p14:creationId xmlns:p14="http://schemas.microsoft.com/office/powerpoint/2010/main" val="1992902325"/>
      </p:ext>
    </p:extLst>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711995"/>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smtClean="0"/>
              <a:t>The Relational Database</a:t>
            </a:r>
          </a:p>
        </p:txBody>
      </p:sp>
      <p:sp>
        <p:nvSpPr>
          <p:cNvPr id="18435" name="Rectangle 3"/>
          <p:cNvSpPr>
            <a:spLocks noGrp="1" noChangeArrowheads="1"/>
          </p:cNvSpPr>
          <p:nvPr>
            <p:ph idx="1"/>
          </p:nvPr>
        </p:nvSpPr>
        <p:spPr/>
        <p:txBody>
          <a:bodyPr/>
          <a:lstStyle/>
          <a:p>
            <a:pPr eaLnBrk="1" hangingPunct="1"/>
            <a:r>
              <a:rPr lang="en-US" smtClean="0"/>
              <a:t>“</a:t>
            </a:r>
            <a:r>
              <a:rPr lang="en-US" sz="2800" smtClean="0"/>
              <a:t>A DBMS that manages data as collection of </a:t>
            </a:r>
            <a:r>
              <a:rPr lang="en-US" sz="2800" smtClean="0">
                <a:solidFill>
                  <a:srgbClr val="FF0000"/>
                </a:solidFill>
              </a:rPr>
              <a:t>tables</a:t>
            </a:r>
            <a:r>
              <a:rPr lang="en-US" sz="2800" smtClean="0"/>
              <a:t> in which all data relationships are represented by common values in related tables.”</a:t>
            </a:r>
          </a:p>
          <a:p>
            <a:pPr eaLnBrk="1" hangingPunct="1">
              <a:buFontTx/>
              <a:buNone/>
            </a:pPr>
            <a:endParaRPr lang="en-US" sz="2800" smtClean="0"/>
          </a:p>
          <a:p>
            <a:pPr eaLnBrk="1" hangingPunct="1"/>
            <a:r>
              <a:rPr lang="en-US" sz="2800" smtClean="0"/>
              <a:t>“A DBMS that follows all the twelve rules of </a:t>
            </a:r>
            <a:r>
              <a:rPr lang="en-US"/>
              <a:t>Edgar F. CODD </a:t>
            </a:r>
            <a:r>
              <a:rPr lang="en-US" sz="2800" smtClean="0"/>
              <a:t>is called RDBMS”</a:t>
            </a:r>
          </a:p>
        </p:txBody>
      </p:sp>
    </p:spTree>
    <p:extLst>
      <p:ext uri="{BB962C8B-B14F-4D97-AF65-F5344CB8AC3E}">
        <p14:creationId xmlns:p14="http://schemas.microsoft.com/office/powerpoint/2010/main" val="285082665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990600" y="-10318"/>
            <a:ext cx="6893718" cy="650875"/>
          </a:xfrm>
          <a:prstGeom prst="rect">
            <a:avLst/>
          </a:prstGeom>
          <a:noFill/>
          <a:ln w="9525">
            <a:noFill/>
            <a:miter lim="800000"/>
            <a:headEnd/>
            <a:tailEnd/>
          </a:ln>
          <a:effectLst/>
        </p:spPr>
        <p:txBody>
          <a:bodyPr wrap="square">
            <a:spAutoFit/>
          </a:bodyPr>
          <a:lstStyle/>
          <a:p>
            <a:pPr eaLnBrk="1" hangingPunct="1">
              <a:spcBef>
                <a:spcPct val="50000"/>
              </a:spcBef>
              <a:defRPr/>
            </a:pPr>
            <a:r>
              <a:rPr lang="en-US" sz="3600" b="1" dirty="0">
                <a:solidFill>
                  <a:srgbClr val="FFFF00"/>
                </a:solidFill>
                <a:effectLst>
                  <a:outerShdw blurRad="38100" dist="38100" dir="2700000" algn="tl">
                    <a:srgbClr val="000000"/>
                  </a:outerShdw>
                </a:effectLst>
                <a:cs typeface="Arial" charset="0"/>
              </a:rPr>
              <a:t>TABLE Structure 1/2</a:t>
            </a:r>
          </a:p>
        </p:txBody>
      </p:sp>
      <p:grpSp>
        <p:nvGrpSpPr>
          <p:cNvPr id="40963" name="Group 7"/>
          <p:cNvGrpSpPr>
            <a:grpSpLocks/>
          </p:cNvGrpSpPr>
          <p:nvPr/>
        </p:nvGrpSpPr>
        <p:grpSpPr bwMode="auto">
          <a:xfrm>
            <a:off x="2514600" y="5573713"/>
            <a:ext cx="4191000" cy="866775"/>
            <a:chOff x="1584" y="3396"/>
            <a:chExt cx="2640" cy="546"/>
          </a:xfrm>
        </p:grpSpPr>
        <p:sp>
          <p:nvSpPr>
            <p:cNvPr id="252936" name="Text Box 8"/>
            <p:cNvSpPr txBox="1">
              <a:spLocks noChangeArrowheads="1"/>
            </p:cNvSpPr>
            <p:nvPr/>
          </p:nvSpPr>
          <p:spPr bwMode="auto">
            <a:xfrm>
              <a:off x="2304" y="3648"/>
              <a:ext cx="1200" cy="294"/>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en-US" sz="2400">
                  <a:effectLst>
                    <a:outerShdw blurRad="38100" dist="38100" dir="2700000" algn="tl">
                      <a:srgbClr val="FFFFFF"/>
                    </a:outerShdw>
                  </a:effectLst>
                  <a:latin typeface="Arial" charset="0"/>
                  <a:cs typeface="Arial" charset="0"/>
                </a:rPr>
                <a:t>Attributes</a:t>
              </a:r>
            </a:p>
          </p:txBody>
        </p:sp>
        <p:sp>
          <p:nvSpPr>
            <p:cNvPr id="41014" name="Line 9"/>
            <p:cNvSpPr>
              <a:spLocks noChangeShapeType="1"/>
            </p:cNvSpPr>
            <p:nvPr/>
          </p:nvSpPr>
          <p:spPr bwMode="auto">
            <a:xfrm>
              <a:off x="1584" y="3444"/>
              <a:ext cx="864" cy="288"/>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015" name="Line 10"/>
            <p:cNvSpPr>
              <a:spLocks noChangeShapeType="1"/>
            </p:cNvSpPr>
            <p:nvPr/>
          </p:nvSpPr>
          <p:spPr bwMode="auto">
            <a:xfrm>
              <a:off x="2496" y="3408"/>
              <a:ext cx="192"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016" name="Line 11"/>
            <p:cNvSpPr>
              <a:spLocks noChangeShapeType="1"/>
            </p:cNvSpPr>
            <p:nvPr/>
          </p:nvSpPr>
          <p:spPr bwMode="auto">
            <a:xfrm flipV="1">
              <a:off x="3108" y="3396"/>
              <a:ext cx="144"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17" name="Line 12"/>
            <p:cNvSpPr>
              <a:spLocks noChangeShapeType="1"/>
            </p:cNvSpPr>
            <p:nvPr/>
          </p:nvSpPr>
          <p:spPr bwMode="auto">
            <a:xfrm flipV="1">
              <a:off x="3456" y="3456"/>
              <a:ext cx="768"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0964" name="Group 13"/>
          <p:cNvGrpSpPr>
            <a:grpSpLocks/>
          </p:cNvGrpSpPr>
          <p:nvPr/>
        </p:nvGrpSpPr>
        <p:grpSpPr bwMode="auto">
          <a:xfrm>
            <a:off x="8021638" y="2316163"/>
            <a:ext cx="760412" cy="3124200"/>
            <a:chOff x="5053" y="1344"/>
            <a:chExt cx="479" cy="1968"/>
          </a:xfrm>
        </p:grpSpPr>
        <p:sp>
          <p:nvSpPr>
            <p:cNvPr id="252942" name="Text Box 14"/>
            <p:cNvSpPr txBox="1">
              <a:spLocks noChangeArrowheads="1"/>
            </p:cNvSpPr>
            <p:nvPr/>
          </p:nvSpPr>
          <p:spPr bwMode="auto">
            <a:xfrm rot="16200000">
              <a:off x="5040" y="2029"/>
              <a:ext cx="504" cy="479"/>
            </a:xfrm>
            <a:prstGeom prst="rect">
              <a:avLst/>
            </a:prstGeom>
            <a:noFill/>
            <a:ln w="9525">
              <a:solidFill>
                <a:schemeClr val="tx1"/>
              </a:solidFill>
              <a:miter lim="800000"/>
              <a:headEnd/>
              <a:tailEnd/>
            </a:ln>
            <a:effectLst/>
          </p:spPr>
          <p:txBody>
            <a:bodyPr vert="eaVert">
              <a:spAutoFit/>
            </a:bodyPr>
            <a:lstStyle/>
            <a:p>
              <a:pPr algn="ctr" eaLnBrk="1" hangingPunct="1">
                <a:spcBef>
                  <a:spcPct val="50000"/>
                </a:spcBef>
                <a:defRPr/>
              </a:pPr>
              <a:r>
                <a:rPr lang="en-US" sz="2000">
                  <a:effectLst>
                    <a:outerShdw blurRad="38100" dist="38100" dir="2700000" algn="tl">
                      <a:srgbClr val="FFFFFF"/>
                    </a:outerShdw>
                  </a:effectLst>
                  <a:latin typeface="Arial" charset="0"/>
                  <a:cs typeface="Arial" charset="0"/>
                </a:rPr>
                <a:t>Cardinality</a:t>
              </a:r>
            </a:p>
          </p:txBody>
        </p:sp>
        <p:sp>
          <p:nvSpPr>
            <p:cNvPr id="41011" name="Line 15"/>
            <p:cNvSpPr>
              <a:spLocks noChangeShapeType="1"/>
            </p:cNvSpPr>
            <p:nvPr/>
          </p:nvSpPr>
          <p:spPr bwMode="auto">
            <a:xfrm flipV="1">
              <a:off x="5280" y="1344"/>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12" name="Line 16"/>
            <p:cNvSpPr>
              <a:spLocks noChangeShapeType="1"/>
            </p:cNvSpPr>
            <p:nvPr/>
          </p:nvSpPr>
          <p:spPr bwMode="auto">
            <a:xfrm>
              <a:off x="5280" y="2688"/>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2945" name="AutoShape 17"/>
          <p:cNvSpPr>
            <a:spLocks noChangeArrowheads="1"/>
          </p:cNvSpPr>
          <p:nvPr/>
        </p:nvSpPr>
        <p:spPr bwMode="auto">
          <a:xfrm>
            <a:off x="2216150" y="811213"/>
            <a:ext cx="1600200" cy="650875"/>
          </a:xfrm>
          <a:prstGeom prst="wedgeEllipseCallout">
            <a:avLst>
              <a:gd name="adj1" fmla="val -50991"/>
              <a:gd name="adj2" fmla="val 106343"/>
            </a:avLst>
          </a:prstGeom>
          <a:solidFill>
            <a:schemeClr val="accent5">
              <a:lumMod val="40000"/>
              <a:lumOff val="60000"/>
            </a:schemeClr>
          </a:solidFill>
          <a:ln w="9525">
            <a:solidFill>
              <a:schemeClr val="tx1"/>
            </a:solidFill>
            <a:miter lim="800000"/>
            <a:headEnd/>
            <a:tailEnd/>
          </a:ln>
          <a:effectLst/>
        </p:spPr>
        <p:txBody>
          <a:bodyPr anchor="ctr" anchorCtr="1"/>
          <a:lstStyle/>
          <a:p>
            <a:pPr algn="ctr" eaLnBrk="1" hangingPunct="1">
              <a:defRPr/>
            </a:pPr>
            <a:r>
              <a:rPr lang="en-US" dirty="0">
                <a:effectLst>
                  <a:outerShdw blurRad="38100" dist="38100" dir="2700000" algn="tl">
                    <a:srgbClr val="FFFFFF"/>
                  </a:outerShdw>
                </a:effectLst>
                <a:latin typeface="Arial" charset="0"/>
                <a:cs typeface="Arial" charset="0"/>
              </a:rPr>
              <a:t>Primary Key</a:t>
            </a:r>
          </a:p>
        </p:txBody>
      </p:sp>
      <p:grpSp>
        <p:nvGrpSpPr>
          <p:cNvPr id="40966" name="Group 18"/>
          <p:cNvGrpSpPr>
            <a:grpSpLocks/>
          </p:cNvGrpSpPr>
          <p:nvPr/>
        </p:nvGrpSpPr>
        <p:grpSpPr bwMode="auto">
          <a:xfrm>
            <a:off x="76200" y="2487613"/>
            <a:ext cx="1390650" cy="2781300"/>
            <a:chOff x="48" y="1452"/>
            <a:chExt cx="876" cy="1752"/>
          </a:xfrm>
        </p:grpSpPr>
        <p:sp>
          <p:nvSpPr>
            <p:cNvPr id="252947" name="Text Box 19"/>
            <p:cNvSpPr txBox="1">
              <a:spLocks noChangeArrowheads="1"/>
            </p:cNvSpPr>
            <p:nvPr/>
          </p:nvSpPr>
          <p:spPr bwMode="auto">
            <a:xfrm>
              <a:off x="48" y="1968"/>
              <a:ext cx="672" cy="524"/>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sz="2400">
                  <a:effectLst>
                    <a:outerShdw blurRad="38100" dist="38100" dir="2700000" algn="tl">
                      <a:srgbClr val="FFFFFF"/>
                    </a:outerShdw>
                  </a:effectLst>
                  <a:latin typeface="Arial" charset="0"/>
                  <a:cs typeface="Arial" charset="0"/>
                </a:rPr>
                <a:t>Tuples</a:t>
              </a:r>
            </a:p>
          </p:txBody>
        </p:sp>
        <p:sp>
          <p:nvSpPr>
            <p:cNvPr id="41005" name="Freeform 20"/>
            <p:cNvSpPr>
              <a:spLocks/>
            </p:cNvSpPr>
            <p:nvPr/>
          </p:nvSpPr>
          <p:spPr bwMode="auto">
            <a:xfrm>
              <a:off x="348" y="1452"/>
              <a:ext cx="552" cy="558"/>
            </a:xfrm>
            <a:custGeom>
              <a:avLst/>
              <a:gdLst>
                <a:gd name="T0" fmla="*/ 0 w 552"/>
                <a:gd name="T1" fmla="*/ 540 h 558"/>
                <a:gd name="T2" fmla="*/ 36 w 552"/>
                <a:gd name="T3" fmla="*/ 552 h 558"/>
                <a:gd name="T4" fmla="*/ 108 w 552"/>
                <a:gd name="T5" fmla="*/ 432 h 558"/>
                <a:gd name="T6" fmla="*/ 168 w 552"/>
                <a:gd name="T7" fmla="*/ 312 h 558"/>
                <a:gd name="T8" fmla="*/ 168 w 552"/>
                <a:gd name="T9" fmla="*/ 312 h 558"/>
                <a:gd name="T10" fmla="*/ 276 w 552"/>
                <a:gd name="T11" fmla="*/ 60 h 558"/>
                <a:gd name="T12" fmla="*/ 384 w 552"/>
                <a:gd name="T13" fmla="*/ 0 h 558"/>
                <a:gd name="T14" fmla="*/ 552 w 552"/>
                <a:gd name="T15" fmla="*/ 12 h 558"/>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558"/>
                <a:gd name="T26" fmla="*/ 552 w 552"/>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558">
                  <a:moveTo>
                    <a:pt x="0" y="540"/>
                  </a:moveTo>
                  <a:cubicBezTo>
                    <a:pt x="12" y="544"/>
                    <a:pt x="25" y="558"/>
                    <a:pt x="36" y="552"/>
                  </a:cubicBezTo>
                  <a:cubicBezTo>
                    <a:pt x="69" y="536"/>
                    <a:pt x="88" y="462"/>
                    <a:pt x="108" y="432"/>
                  </a:cubicBezTo>
                  <a:lnTo>
                    <a:pt x="168" y="312"/>
                  </a:lnTo>
                  <a:cubicBezTo>
                    <a:pt x="168" y="312"/>
                    <a:pt x="168" y="312"/>
                    <a:pt x="168" y="312"/>
                  </a:cubicBezTo>
                  <a:cubicBezTo>
                    <a:pt x="186" y="258"/>
                    <a:pt x="224" y="94"/>
                    <a:pt x="276" y="60"/>
                  </a:cubicBezTo>
                  <a:cubicBezTo>
                    <a:pt x="312" y="36"/>
                    <a:pt x="348" y="24"/>
                    <a:pt x="384" y="0"/>
                  </a:cubicBezTo>
                  <a:cubicBezTo>
                    <a:pt x="512" y="14"/>
                    <a:pt x="456" y="12"/>
                    <a:pt x="552" y="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6" name="Freeform 21"/>
            <p:cNvSpPr>
              <a:spLocks/>
            </p:cNvSpPr>
            <p:nvPr/>
          </p:nvSpPr>
          <p:spPr bwMode="auto">
            <a:xfrm>
              <a:off x="624" y="1836"/>
              <a:ext cx="300" cy="180"/>
            </a:xfrm>
            <a:custGeom>
              <a:avLst/>
              <a:gdLst>
                <a:gd name="T0" fmla="*/ 0 w 300"/>
                <a:gd name="T1" fmla="*/ 180 h 180"/>
                <a:gd name="T2" fmla="*/ 36 w 300"/>
                <a:gd name="T3" fmla="*/ 108 h 180"/>
                <a:gd name="T4" fmla="*/ 72 w 300"/>
                <a:gd name="T5" fmla="*/ 72 h 180"/>
                <a:gd name="T6" fmla="*/ 168 w 300"/>
                <a:gd name="T7" fmla="*/ 0 h 180"/>
                <a:gd name="T8" fmla="*/ 300 w 300"/>
                <a:gd name="T9" fmla="*/ 12 h 180"/>
                <a:gd name="T10" fmla="*/ 0 60000 65536"/>
                <a:gd name="T11" fmla="*/ 0 60000 65536"/>
                <a:gd name="T12" fmla="*/ 0 60000 65536"/>
                <a:gd name="T13" fmla="*/ 0 60000 65536"/>
                <a:gd name="T14" fmla="*/ 0 60000 65536"/>
                <a:gd name="T15" fmla="*/ 0 w 300"/>
                <a:gd name="T16" fmla="*/ 0 h 180"/>
                <a:gd name="T17" fmla="*/ 300 w 300"/>
                <a:gd name="T18" fmla="*/ 180 h 180"/>
              </a:gdLst>
              <a:ahLst/>
              <a:cxnLst>
                <a:cxn ang="T10">
                  <a:pos x="T0" y="T1"/>
                </a:cxn>
                <a:cxn ang="T11">
                  <a:pos x="T2" y="T3"/>
                </a:cxn>
                <a:cxn ang="T12">
                  <a:pos x="T4" y="T5"/>
                </a:cxn>
                <a:cxn ang="T13">
                  <a:pos x="T6" y="T7"/>
                </a:cxn>
                <a:cxn ang="T14">
                  <a:pos x="T8" y="T9"/>
                </a:cxn>
              </a:cxnLst>
              <a:rect l="T15" t="T16" r="T17" b="T18"/>
              <a:pathLst>
                <a:path w="300" h="180">
                  <a:moveTo>
                    <a:pt x="0" y="180"/>
                  </a:moveTo>
                  <a:cubicBezTo>
                    <a:pt x="0" y="180"/>
                    <a:pt x="35" y="110"/>
                    <a:pt x="36" y="108"/>
                  </a:cubicBezTo>
                  <a:cubicBezTo>
                    <a:pt x="45" y="94"/>
                    <a:pt x="61" y="85"/>
                    <a:pt x="72" y="72"/>
                  </a:cubicBezTo>
                  <a:cubicBezTo>
                    <a:pt x="105" y="33"/>
                    <a:pt x="118" y="17"/>
                    <a:pt x="168" y="0"/>
                  </a:cubicBezTo>
                  <a:cubicBezTo>
                    <a:pt x="268" y="14"/>
                    <a:pt x="224" y="12"/>
                    <a:pt x="300" y="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7" name="Freeform 22"/>
            <p:cNvSpPr>
              <a:spLocks/>
            </p:cNvSpPr>
            <p:nvPr/>
          </p:nvSpPr>
          <p:spPr bwMode="auto">
            <a:xfrm>
              <a:off x="732" y="2172"/>
              <a:ext cx="192" cy="156"/>
            </a:xfrm>
            <a:custGeom>
              <a:avLst/>
              <a:gdLst>
                <a:gd name="T0" fmla="*/ 0 w 192"/>
                <a:gd name="T1" fmla="*/ 0 h 156"/>
                <a:gd name="T2" fmla="*/ 36 w 192"/>
                <a:gd name="T3" fmla="*/ 24 h 156"/>
                <a:gd name="T4" fmla="*/ 72 w 192"/>
                <a:gd name="T5" fmla="*/ 96 h 156"/>
                <a:gd name="T6" fmla="*/ 192 w 192"/>
                <a:gd name="T7" fmla="*/ 156 h 156"/>
                <a:gd name="T8" fmla="*/ 0 60000 65536"/>
                <a:gd name="T9" fmla="*/ 0 60000 65536"/>
                <a:gd name="T10" fmla="*/ 0 60000 65536"/>
                <a:gd name="T11" fmla="*/ 0 60000 65536"/>
                <a:gd name="T12" fmla="*/ 0 w 192"/>
                <a:gd name="T13" fmla="*/ 0 h 156"/>
                <a:gd name="T14" fmla="*/ 192 w 192"/>
                <a:gd name="T15" fmla="*/ 156 h 156"/>
              </a:gdLst>
              <a:ahLst/>
              <a:cxnLst>
                <a:cxn ang="T8">
                  <a:pos x="T0" y="T1"/>
                </a:cxn>
                <a:cxn ang="T9">
                  <a:pos x="T2" y="T3"/>
                </a:cxn>
                <a:cxn ang="T10">
                  <a:pos x="T4" y="T5"/>
                </a:cxn>
                <a:cxn ang="T11">
                  <a:pos x="T6" y="T7"/>
                </a:cxn>
              </a:cxnLst>
              <a:rect l="T12" t="T13" r="T14" b="T15"/>
              <a:pathLst>
                <a:path w="192" h="156">
                  <a:moveTo>
                    <a:pt x="0" y="0"/>
                  </a:moveTo>
                  <a:cubicBezTo>
                    <a:pt x="12" y="8"/>
                    <a:pt x="27" y="13"/>
                    <a:pt x="36" y="24"/>
                  </a:cubicBezTo>
                  <a:cubicBezTo>
                    <a:pt x="85" y="85"/>
                    <a:pt x="5" y="37"/>
                    <a:pt x="72" y="96"/>
                  </a:cubicBezTo>
                  <a:cubicBezTo>
                    <a:pt x="101" y="121"/>
                    <a:pt x="149" y="156"/>
                    <a:pt x="192" y="15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8" name="Freeform 23"/>
            <p:cNvSpPr>
              <a:spLocks/>
            </p:cNvSpPr>
            <p:nvPr/>
          </p:nvSpPr>
          <p:spPr bwMode="auto">
            <a:xfrm>
              <a:off x="506" y="2304"/>
              <a:ext cx="394" cy="432"/>
            </a:xfrm>
            <a:custGeom>
              <a:avLst/>
              <a:gdLst>
                <a:gd name="T0" fmla="*/ 22 w 394"/>
                <a:gd name="T1" fmla="*/ 0 h 432"/>
                <a:gd name="T2" fmla="*/ 118 w 394"/>
                <a:gd name="T3" fmla="*/ 324 h 432"/>
                <a:gd name="T4" fmla="*/ 394 w 394"/>
                <a:gd name="T5" fmla="*/ 432 h 432"/>
                <a:gd name="T6" fmla="*/ 0 60000 65536"/>
                <a:gd name="T7" fmla="*/ 0 60000 65536"/>
                <a:gd name="T8" fmla="*/ 0 60000 65536"/>
                <a:gd name="T9" fmla="*/ 0 w 394"/>
                <a:gd name="T10" fmla="*/ 0 h 432"/>
                <a:gd name="T11" fmla="*/ 394 w 394"/>
                <a:gd name="T12" fmla="*/ 432 h 432"/>
              </a:gdLst>
              <a:ahLst/>
              <a:cxnLst>
                <a:cxn ang="T6">
                  <a:pos x="T0" y="T1"/>
                </a:cxn>
                <a:cxn ang="T7">
                  <a:pos x="T2" y="T3"/>
                </a:cxn>
                <a:cxn ang="T8">
                  <a:pos x="T4" y="T5"/>
                </a:cxn>
              </a:cxnLst>
              <a:rect l="T9" t="T10" r="T11" b="T12"/>
              <a:pathLst>
                <a:path w="394" h="432">
                  <a:moveTo>
                    <a:pt x="22" y="0"/>
                  </a:moveTo>
                  <a:cubicBezTo>
                    <a:pt x="27" y="85"/>
                    <a:pt x="0" y="285"/>
                    <a:pt x="118" y="324"/>
                  </a:cubicBezTo>
                  <a:cubicBezTo>
                    <a:pt x="185" y="424"/>
                    <a:pt x="282" y="432"/>
                    <a:pt x="394" y="43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9" name="Freeform 24"/>
            <p:cNvSpPr>
              <a:spLocks/>
            </p:cNvSpPr>
            <p:nvPr/>
          </p:nvSpPr>
          <p:spPr bwMode="auto">
            <a:xfrm>
              <a:off x="348" y="2352"/>
              <a:ext cx="560" cy="852"/>
            </a:xfrm>
            <a:custGeom>
              <a:avLst/>
              <a:gdLst>
                <a:gd name="T0" fmla="*/ 0 w 560"/>
                <a:gd name="T1" fmla="*/ 0 h 852"/>
                <a:gd name="T2" fmla="*/ 12 w 560"/>
                <a:gd name="T3" fmla="*/ 516 h 852"/>
                <a:gd name="T4" fmla="*/ 36 w 560"/>
                <a:gd name="T5" fmla="*/ 588 h 852"/>
                <a:gd name="T6" fmla="*/ 192 w 560"/>
                <a:gd name="T7" fmla="*/ 720 h 852"/>
                <a:gd name="T8" fmla="*/ 264 w 560"/>
                <a:gd name="T9" fmla="*/ 744 h 852"/>
                <a:gd name="T10" fmla="*/ 336 w 560"/>
                <a:gd name="T11" fmla="*/ 792 h 852"/>
                <a:gd name="T12" fmla="*/ 408 w 560"/>
                <a:gd name="T13" fmla="*/ 816 h 852"/>
                <a:gd name="T14" fmla="*/ 552 w 560"/>
                <a:gd name="T15" fmla="*/ 780 h 852"/>
                <a:gd name="T16" fmla="*/ 0 60000 65536"/>
                <a:gd name="T17" fmla="*/ 0 60000 65536"/>
                <a:gd name="T18" fmla="*/ 0 60000 65536"/>
                <a:gd name="T19" fmla="*/ 0 60000 65536"/>
                <a:gd name="T20" fmla="*/ 0 60000 65536"/>
                <a:gd name="T21" fmla="*/ 0 60000 65536"/>
                <a:gd name="T22" fmla="*/ 0 60000 65536"/>
                <a:gd name="T23" fmla="*/ 0 60000 65536"/>
                <a:gd name="T24" fmla="*/ 0 w 560"/>
                <a:gd name="T25" fmla="*/ 0 h 852"/>
                <a:gd name="T26" fmla="*/ 560 w 560"/>
                <a:gd name="T27" fmla="*/ 852 h 8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0" h="852">
                  <a:moveTo>
                    <a:pt x="0" y="0"/>
                  </a:moveTo>
                  <a:cubicBezTo>
                    <a:pt x="4" y="172"/>
                    <a:pt x="1" y="344"/>
                    <a:pt x="12" y="516"/>
                  </a:cubicBezTo>
                  <a:cubicBezTo>
                    <a:pt x="14" y="541"/>
                    <a:pt x="22" y="567"/>
                    <a:pt x="36" y="588"/>
                  </a:cubicBezTo>
                  <a:cubicBezTo>
                    <a:pt x="84" y="661"/>
                    <a:pt x="113" y="685"/>
                    <a:pt x="192" y="720"/>
                  </a:cubicBezTo>
                  <a:cubicBezTo>
                    <a:pt x="215" y="730"/>
                    <a:pt x="243" y="730"/>
                    <a:pt x="264" y="744"/>
                  </a:cubicBezTo>
                  <a:cubicBezTo>
                    <a:pt x="288" y="760"/>
                    <a:pt x="309" y="783"/>
                    <a:pt x="336" y="792"/>
                  </a:cubicBezTo>
                  <a:cubicBezTo>
                    <a:pt x="360" y="800"/>
                    <a:pt x="408" y="816"/>
                    <a:pt x="408" y="816"/>
                  </a:cubicBezTo>
                  <a:cubicBezTo>
                    <a:pt x="560" y="803"/>
                    <a:pt x="552" y="852"/>
                    <a:pt x="552" y="78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67" name="Group 25"/>
          <p:cNvGrpSpPr>
            <a:grpSpLocks/>
          </p:cNvGrpSpPr>
          <p:nvPr/>
        </p:nvGrpSpPr>
        <p:grpSpPr bwMode="auto">
          <a:xfrm>
            <a:off x="609600" y="1096963"/>
            <a:ext cx="7153275" cy="4391025"/>
            <a:chOff x="390" y="594"/>
            <a:chExt cx="4506" cy="2766"/>
          </a:xfrm>
        </p:grpSpPr>
        <p:sp>
          <p:nvSpPr>
            <p:cNvPr id="252987" name="Text Box 59"/>
            <p:cNvSpPr txBox="1">
              <a:spLocks noChangeArrowheads="1"/>
            </p:cNvSpPr>
            <p:nvPr/>
          </p:nvSpPr>
          <p:spPr bwMode="auto">
            <a:xfrm>
              <a:off x="390" y="594"/>
              <a:ext cx="1050" cy="333"/>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sz="2800" dirty="0">
                  <a:solidFill>
                    <a:srgbClr val="0066FF"/>
                  </a:solidFill>
                  <a:effectLst>
                    <a:outerShdw blurRad="38100" dist="38100" dir="2700000" algn="tl">
                      <a:srgbClr val="000000"/>
                    </a:outerShdw>
                  </a:effectLst>
                  <a:cs typeface="Arial" charset="0"/>
                </a:rPr>
                <a:t>Supplier</a:t>
              </a:r>
            </a:p>
          </p:txBody>
        </p:sp>
      </p:grpSp>
      <p:grpSp>
        <p:nvGrpSpPr>
          <p:cNvPr id="6" name="Group 60"/>
          <p:cNvGrpSpPr>
            <a:grpSpLocks/>
          </p:cNvGrpSpPr>
          <p:nvPr/>
        </p:nvGrpSpPr>
        <p:grpSpPr bwMode="auto">
          <a:xfrm>
            <a:off x="4953000" y="720626"/>
            <a:ext cx="3905250" cy="620142"/>
            <a:chOff x="3120" y="140"/>
            <a:chExt cx="2460" cy="436"/>
          </a:xfrm>
          <a:solidFill>
            <a:schemeClr val="accent5">
              <a:lumMod val="40000"/>
              <a:lumOff val="60000"/>
            </a:schemeClr>
          </a:solidFill>
        </p:grpSpPr>
        <p:sp>
          <p:nvSpPr>
            <p:cNvPr id="252989" name="AutoShape 61"/>
            <p:cNvSpPr>
              <a:spLocks noChangeArrowheads="1"/>
            </p:cNvSpPr>
            <p:nvPr/>
          </p:nvSpPr>
          <p:spPr bwMode="auto">
            <a:xfrm>
              <a:off x="4380" y="140"/>
              <a:ext cx="1200" cy="432"/>
            </a:xfrm>
            <a:prstGeom prst="cloudCallout">
              <a:avLst>
                <a:gd name="adj1" fmla="val -30917"/>
                <a:gd name="adj2" fmla="val 115741"/>
              </a:avLst>
            </a:prstGeom>
            <a:grpFill/>
            <a:ln w="9525">
              <a:noFill/>
              <a:round/>
              <a:headEnd/>
              <a:tailEnd/>
            </a:ln>
            <a:effectLst/>
          </p:spPr>
          <p:txBody>
            <a:bodyPr anchor="ctr" anchorCtr="1"/>
            <a:lstStyle/>
            <a:p>
              <a:pPr algn="ctr" eaLnBrk="1" hangingPunct="1">
                <a:defRPr/>
              </a:pPr>
              <a:r>
                <a:rPr lang="en-US" sz="2400">
                  <a:effectLst>
                    <a:outerShdw blurRad="38100" dist="38100" dir="2700000" algn="tl">
                      <a:srgbClr val="FFFFFF"/>
                    </a:outerShdw>
                  </a:effectLst>
                  <a:latin typeface="Arial" charset="0"/>
                  <a:cs typeface="Arial" charset="0"/>
                </a:rPr>
                <a:t>Domain</a:t>
              </a:r>
            </a:p>
          </p:txBody>
        </p:sp>
        <p:sp>
          <p:nvSpPr>
            <p:cNvPr id="252990" name="AutoShape 62"/>
            <p:cNvSpPr>
              <a:spLocks noChangeArrowheads="1"/>
            </p:cNvSpPr>
            <p:nvPr/>
          </p:nvSpPr>
          <p:spPr bwMode="auto">
            <a:xfrm>
              <a:off x="3120" y="144"/>
              <a:ext cx="1200" cy="432"/>
            </a:xfrm>
            <a:prstGeom prst="cloudCallout">
              <a:avLst>
                <a:gd name="adj1" fmla="val -30917"/>
                <a:gd name="adj2" fmla="val 115741"/>
              </a:avLst>
            </a:prstGeom>
            <a:grpFill/>
            <a:ln w="9525">
              <a:noFill/>
              <a:round/>
              <a:headEnd/>
              <a:tailEnd/>
            </a:ln>
            <a:effectLst/>
          </p:spPr>
          <p:txBody>
            <a:bodyPr anchor="ctr" anchorCtr="1"/>
            <a:lstStyle/>
            <a:p>
              <a:pPr algn="ctr" eaLnBrk="1" hangingPunct="1">
                <a:defRPr/>
              </a:pPr>
              <a:r>
                <a:rPr lang="en-US" sz="2400">
                  <a:effectLst>
                    <a:outerShdw blurRad="38100" dist="38100" dir="2700000" algn="tl">
                      <a:srgbClr val="FFFFFF"/>
                    </a:outerShdw>
                  </a:effectLst>
                  <a:latin typeface="Arial" charset="0"/>
                  <a:cs typeface="Arial" charset="0"/>
                </a:rPr>
                <a:t>Domain</a:t>
              </a:r>
            </a:p>
          </p:txBody>
        </p:sp>
      </p:grpSp>
      <p:sp>
        <p:nvSpPr>
          <p:cNvPr id="40969" name="Line 63"/>
          <p:cNvSpPr>
            <a:spLocks noChangeShapeType="1"/>
          </p:cNvSpPr>
          <p:nvPr/>
        </p:nvSpPr>
        <p:spPr bwMode="auto">
          <a:xfrm>
            <a:off x="1870075" y="1955800"/>
            <a:ext cx="9144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52954" name="Group 26"/>
          <p:cNvGraphicFramePr>
            <a:graphicFrameLocks noGrp="1"/>
          </p:cNvGraphicFramePr>
          <p:nvPr/>
        </p:nvGraphicFramePr>
        <p:xfrm>
          <a:off x="1514475" y="1550988"/>
          <a:ext cx="6248400" cy="3937000"/>
        </p:xfrm>
        <a:graphic>
          <a:graphicData uri="http://schemas.openxmlformats.org/drawingml/2006/table">
            <a:tbl>
              <a:tblPr/>
              <a:tblGrid>
                <a:gridCol w="1562100"/>
                <a:gridCol w="1562100"/>
                <a:gridCol w="1433513"/>
                <a:gridCol w="1690687"/>
              </a:tblGrid>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rgbClr val="00DFCA"/>
                          </a:solidFill>
                          <a:effectLst>
                            <a:outerShdw blurRad="38100" dist="38100" dir="2700000" algn="tl">
                              <a:srgbClr val="000000"/>
                            </a:outerShdw>
                          </a:effectLst>
                          <a:latin typeface="Times New Roman" pitchFamily="18" charset="0"/>
                        </a:rPr>
                        <a:t>SCode</a:t>
                      </a:r>
                      <a:endParaRPr kumimoji="0" lang="en-US" sz="2400" b="1" i="0" u="none" strike="noStrike" cap="none" normalizeH="0" baseline="0" dirty="0" smtClean="0">
                        <a:ln>
                          <a:noFill/>
                        </a:ln>
                        <a:solidFill>
                          <a:srgbClr val="00DFCA"/>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rgbClr val="00DFCA"/>
                          </a:solidFill>
                          <a:effectLst>
                            <a:outerShdw blurRad="38100" dist="38100" dir="2700000" algn="tl">
                              <a:srgbClr val="000000"/>
                            </a:outerShdw>
                          </a:effectLst>
                          <a:latin typeface="Times New Roman" pitchFamily="18" charset="0"/>
                        </a:rPr>
                        <a:t>SName</a:t>
                      </a:r>
                      <a:endParaRPr kumimoji="0" lang="en-US" sz="2400" b="1" i="0" u="none" strike="noStrike" cap="none" normalizeH="0" baseline="0" dirty="0" smtClean="0">
                        <a:ln>
                          <a:noFill/>
                        </a:ln>
                        <a:solidFill>
                          <a:srgbClr val="00DFCA"/>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rgbClr val="00DFCA"/>
                          </a:solidFill>
                          <a:effectLst>
                            <a:outerShdw blurRad="38100" dist="38100" dir="2700000" algn="tl">
                              <a:srgbClr val="000000"/>
                            </a:outerShdw>
                          </a:effectLst>
                          <a:latin typeface="Times New Roman" pitchFamily="18" charset="0"/>
                        </a:rPr>
                        <a:t>Quantity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rgbClr val="00DFCA"/>
                          </a:solidFill>
                          <a:effectLst>
                            <a:outerShdw blurRad="38100" dist="38100" dir="2700000" algn="tl">
                              <a:srgbClr val="000000"/>
                            </a:outerShdw>
                          </a:effectLst>
                          <a:latin typeface="Times New Roman" pitchFamily="18" charset="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chemeClr val="tx1"/>
                          </a:solidFill>
                          <a:effectLst>
                            <a:outerShdw blurRad="38100" dist="38100" dir="2700000" algn="tl">
                              <a:srgbClr val="FFFFFF"/>
                            </a:outerShdw>
                          </a:effectLst>
                          <a:latin typeface="Times New Roman" pitchFamily="18" charset="0"/>
                        </a:rPr>
                        <a:t>Kamran</a:t>
                      </a:r>
                      <a:endPar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Zafar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Azmat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Karachi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Abdul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Nasir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9796684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54"/>
                                        </p:tgtEl>
                                        <p:attrNameLst>
                                          <p:attrName>style.visibility</p:attrName>
                                        </p:attrNameLst>
                                      </p:cBhvr>
                                      <p:to>
                                        <p:strVal val="visible"/>
                                      </p:to>
                                    </p:set>
                                    <p:animEffect transition="in" filter="blinds(horizontal)">
                                      <p:cBhvr>
                                        <p:cTn id="7" dur="500"/>
                                        <p:tgtEl>
                                          <p:spTgt spid="25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03672"/>
            <a:ext cx="7764463" cy="566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2"/>
          <p:cNvSpPr txBox="1">
            <a:spLocks noChangeArrowheads="1"/>
          </p:cNvSpPr>
          <p:nvPr/>
        </p:nvSpPr>
        <p:spPr bwMode="auto">
          <a:xfrm>
            <a:off x="782637" y="0"/>
            <a:ext cx="7996237" cy="650875"/>
          </a:xfrm>
          <a:prstGeom prst="rect">
            <a:avLst/>
          </a:prstGeom>
          <a:noFill/>
          <a:ln w="9525">
            <a:noFill/>
            <a:miter lim="800000"/>
            <a:headEnd/>
            <a:tailEnd/>
          </a:ln>
          <a:effectLst/>
        </p:spPr>
        <p:txBody>
          <a:bodyPr>
            <a:spAutoFit/>
          </a:bodyPr>
          <a:lstStyle/>
          <a:p>
            <a:pPr eaLnBrk="1" hangingPunct="1">
              <a:spcBef>
                <a:spcPct val="50000"/>
              </a:spcBef>
              <a:defRPr/>
            </a:pPr>
            <a:r>
              <a:rPr lang="en-US" sz="3600" b="1" dirty="0">
                <a:solidFill>
                  <a:srgbClr val="FFFF00"/>
                </a:solidFill>
                <a:effectLst>
                  <a:outerShdw blurRad="38100" dist="38100" dir="2700000" algn="tl">
                    <a:srgbClr val="000000"/>
                  </a:outerShdw>
                </a:effectLst>
                <a:cs typeface="Arial" charset="0"/>
              </a:rPr>
              <a:t>TABLE Structure 2/2</a:t>
            </a:r>
          </a:p>
        </p:txBody>
      </p:sp>
    </p:spTree>
    <p:extLst>
      <p:ext uri="{BB962C8B-B14F-4D97-AF65-F5344CB8AC3E}">
        <p14:creationId xmlns:p14="http://schemas.microsoft.com/office/powerpoint/2010/main" val="1116755135"/>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20436" y="-67469"/>
            <a:ext cx="7772400" cy="684213"/>
          </a:xfrm>
        </p:spPr>
        <p:txBody>
          <a:bodyPr/>
          <a:lstStyle/>
          <a:p>
            <a:pPr eaLnBrk="1" hangingPunct="1"/>
            <a:r>
              <a:rPr lang="en-US" smtClean="0"/>
              <a:t>Ex: Instance of Students Relation</a:t>
            </a:r>
          </a:p>
        </p:txBody>
      </p:sp>
      <p:sp>
        <p:nvSpPr>
          <p:cNvPr id="43011" name="Rectangle 3"/>
          <p:cNvSpPr>
            <a:spLocks noGrp="1" noChangeArrowheads="1"/>
          </p:cNvSpPr>
          <p:nvPr>
            <p:ph idx="1"/>
          </p:nvPr>
        </p:nvSpPr>
        <p:spPr>
          <a:xfrm>
            <a:off x="304800" y="753269"/>
            <a:ext cx="8686800" cy="5468144"/>
          </a:xfrm>
        </p:spPr>
        <p:txBody>
          <a:bodyPr/>
          <a:lstStyle/>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endParaRPr lang="en-US" smtClean="0"/>
          </a:p>
        </p:txBody>
      </p:sp>
      <p:graphicFrame>
        <p:nvGraphicFramePr>
          <p:cNvPr id="228356" name="Group 4"/>
          <p:cNvGraphicFramePr>
            <a:graphicFrameLocks noGrp="1"/>
          </p:cNvGraphicFramePr>
          <p:nvPr>
            <p:extLst>
              <p:ext uri="{D42A27DB-BD31-4B8C-83A1-F6EECF244321}">
                <p14:modId xmlns:p14="http://schemas.microsoft.com/office/powerpoint/2010/main" val="79612299"/>
              </p:ext>
            </p:extLst>
          </p:nvPr>
        </p:nvGraphicFramePr>
        <p:xfrm>
          <a:off x="1524000" y="3252788"/>
          <a:ext cx="6096000" cy="1928813"/>
        </p:xfrm>
        <a:graphic>
          <a:graphicData uri="http://schemas.openxmlformats.org/drawingml/2006/table">
            <a:tbl>
              <a:tblPr/>
              <a:tblGrid>
                <a:gridCol w="1219200"/>
                <a:gridCol w="1219200"/>
                <a:gridCol w="1219200"/>
                <a:gridCol w="1219200"/>
                <a:gridCol w="1219200"/>
              </a:tblGrid>
              <a:tr h="788138">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sid</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Name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Login</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age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GPA</a:t>
                      </a:r>
                    </a:p>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0225">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53666</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Jones</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2"/>
                        </a:rPr>
                        <a:t>Jones@ca</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18</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3.4</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0225">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53444</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smith</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3"/>
                        </a:rPr>
                        <a:t>Smith@ecs</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18</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3.2</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0225">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53777</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Blake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4"/>
                        </a:rPr>
                        <a:t>Blake@aa</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19</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3.8</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44" name="Text Box 36"/>
          <p:cNvSpPr txBox="1">
            <a:spLocks noChangeArrowheads="1"/>
          </p:cNvSpPr>
          <p:nvPr/>
        </p:nvSpPr>
        <p:spPr bwMode="auto">
          <a:xfrm>
            <a:off x="1371600" y="5318125"/>
            <a:ext cx="533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50000"/>
              </a:spcBef>
              <a:buFontTx/>
              <a:buNone/>
            </a:pPr>
            <a:r>
              <a:rPr kumimoji="0" lang="en-US" sz="1800"/>
              <a:t>• Cardinality = 3, arity = 5 , all rows distinct</a:t>
            </a:r>
          </a:p>
        </p:txBody>
      </p:sp>
      <p:sp>
        <p:nvSpPr>
          <p:cNvPr id="43045" name="Text Box 37"/>
          <p:cNvSpPr txBox="1">
            <a:spLocks noChangeArrowheads="1"/>
          </p:cNvSpPr>
          <p:nvPr/>
        </p:nvSpPr>
        <p:spPr bwMode="auto">
          <a:xfrm>
            <a:off x="1331913" y="5851525"/>
            <a:ext cx="756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50000"/>
              </a:spcBef>
            </a:pPr>
            <a:r>
              <a:rPr kumimoji="0" lang="en-US" sz="1800"/>
              <a:t> Do all values in each column of a relation instance have to be distinct?</a:t>
            </a:r>
          </a:p>
        </p:txBody>
      </p:sp>
      <p:sp>
        <p:nvSpPr>
          <p:cNvPr id="43046" name="Rectangle 38"/>
          <p:cNvSpPr>
            <a:spLocks noChangeArrowheads="1"/>
          </p:cNvSpPr>
          <p:nvPr/>
        </p:nvSpPr>
        <p:spPr bwMode="auto">
          <a:xfrm>
            <a:off x="179157" y="803804"/>
            <a:ext cx="5614641" cy="223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buFontTx/>
              <a:buNone/>
            </a:pPr>
            <a:r>
              <a:rPr kumimoji="0" lang="en-US" sz="2400">
                <a:latin typeface="Courier New" panose="02070309020205020404" pitchFamily="49" charset="0"/>
              </a:rPr>
              <a:t>Student(studno,name,address)</a:t>
            </a:r>
          </a:p>
          <a:p>
            <a:pPr eaLnBrk="1" hangingPunct="1">
              <a:buFontTx/>
              <a:buNone/>
            </a:pPr>
            <a:r>
              <a:rPr kumimoji="0" lang="en-US" sz="2400">
                <a:latin typeface="Courier New" panose="02070309020205020404" pitchFamily="49" charset="0"/>
              </a:rPr>
              <a:t>Course(courseno,lecturer)</a:t>
            </a:r>
          </a:p>
          <a:p>
            <a:pPr eaLnBrk="1" hangingPunct="1">
              <a:buFontTx/>
              <a:buNone/>
            </a:pPr>
            <a:endParaRPr kumimoji="0" lang="en-US" sz="2400"/>
          </a:p>
          <a:p>
            <a:pPr eaLnBrk="1" hangingPunct="1">
              <a:buFontTx/>
              <a:buNone/>
            </a:pPr>
            <a:r>
              <a:rPr kumimoji="0" lang="en-US" sz="2400">
                <a:latin typeface="Courier New" panose="02070309020205020404" pitchFamily="49" charset="0"/>
              </a:rPr>
              <a:t>Student(123,Bloggs,Woolton)</a:t>
            </a:r>
          </a:p>
          <a:p>
            <a:pPr eaLnBrk="1" hangingPunct="1">
              <a:buFontTx/>
              <a:buNone/>
            </a:pPr>
            <a:r>
              <a:rPr kumimoji="0" lang="en-US" sz="2400">
                <a:latin typeface="Courier New" panose="02070309020205020404" pitchFamily="49" charset="0"/>
              </a:rPr>
              <a:t>       (321,Jones,Owens)</a:t>
            </a:r>
          </a:p>
        </p:txBody>
      </p:sp>
      <p:sp>
        <p:nvSpPr>
          <p:cNvPr id="43047" name="AutoShape 39"/>
          <p:cNvSpPr>
            <a:spLocks noChangeArrowheads="1"/>
          </p:cNvSpPr>
          <p:nvPr/>
        </p:nvSpPr>
        <p:spPr bwMode="auto">
          <a:xfrm rot="660000" flipH="1">
            <a:off x="5707415" y="1371600"/>
            <a:ext cx="825500" cy="292100"/>
          </a:xfrm>
          <a:prstGeom prst="rightArrow">
            <a:avLst>
              <a:gd name="adj1" fmla="val 50000"/>
              <a:gd name="adj2" fmla="val 141317"/>
            </a:avLst>
          </a:prstGeom>
          <a:solidFill>
            <a:schemeClr val="accent1"/>
          </a:solidFill>
          <a:ln w="12700">
            <a:solidFill>
              <a:schemeClr val="tx1"/>
            </a:solidFill>
            <a:miter lim="800000"/>
            <a:headEnd/>
            <a:tailEnd/>
          </a:ln>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43048" name="AutoShape 40"/>
          <p:cNvSpPr>
            <a:spLocks noChangeArrowheads="1"/>
          </p:cNvSpPr>
          <p:nvPr/>
        </p:nvSpPr>
        <p:spPr bwMode="auto">
          <a:xfrm flipH="1">
            <a:off x="5555015" y="2438400"/>
            <a:ext cx="901700" cy="292100"/>
          </a:xfrm>
          <a:prstGeom prst="rightArrow">
            <a:avLst>
              <a:gd name="adj1" fmla="val 50000"/>
              <a:gd name="adj2" fmla="val 154362"/>
            </a:avLst>
          </a:prstGeom>
          <a:solidFill>
            <a:schemeClr val="accent1"/>
          </a:solidFill>
          <a:ln w="12700">
            <a:solidFill>
              <a:schemeClr val="tx1"/>
            </a:solidFill>
            <a:miter lim="800000"/>
            <a:headEnd/>
            <a:tailEnd/>
          </a:ln>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43049" name="Rectangle 41"/>
          <p:cNvSpPr>
            <a:spLocks noChangeArrowheads="1"/>
          </p:cNvSpPr>
          <p:nvPr/>
        </p:nvSpPr>
        <p:spPr bwMode="auto">
          <a:xfrm>
            <a:off x="6638925" y="1371600"/>
            <a:ext cx="1284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400">
                <a:latin typeface="Comic Sans MS" panose="030F0702030302020204" pitchFamily="66" charset="0"/>
              </a:rPr>
              <a:t>Schema</a:t>
            </a:r>
            <a:endParaRPr kumimoji="0" lang="en-US" sz="2400">
              <a:latin typeface="Hobo"/>
            </a:endParaRPr>
          </a:p>
        </p:txBody>
      </p:sp>
      <p:sp>
        <p:nvSpPr>
          <p:cNvPr id="43050" name="Rectangle 42"/>
          <p:cNvSpPr>
            <a:spLocks noChangeArrowheads="1"/>
          </p:cNvSpPr>
          <p:nvPr/>
        </p:nvSpPr>
        <p:spPr bwMode="auto">
          <a:xfrm>
            <a:off x="6715125" y="2438400"/>
            <a:ext cx="1438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400">
                <a:latin typeface="Comic Sans MS" panose="030F0702030302020204" pitchFamily="66" charset="0"/>
              </a:rPr>
              <a:t>Instance</a:t>
            </a:r>
            <a:endParaRPr kumimoji="0" lang="en-US" sz="2400">
              <a:latin typeface="Hobo"/>
            </a:endParaRPr>
          </a:p>
        </p:txBody>
      </p:sp>
    </p:spTree>
    <p:extLst>
      <p:ext uri="{BB962C8B-B14F-4D97-AF65-F5344CB8AC3E}">
        <p14:creationId xmlns:p14="http://schemas.microsoft.com/office/powerpoint/2010/main" val="2741785970"/>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2496</TotalTime>
  <Words>2507</Words>
  <Application>Microsoft Office PowerPoint</Application>
  <PresentationFormat>On-screen Show (4:3)</PresentationFormat>
  <Paragraphs>430</Paragraphs>
  <Slides>55</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BookAntiqua</vt:lpstr>
      <vt:lpstr>Calibri</vt:lpstr>
      <vt:lpstr>Comic Sans MS</vt:lpstr>
      <vt:lpstr>Courier New</vt:lpstr>
      <vt:lpstr>Hobo</vt:lpstr>
      <vt:lpstr>Tahoma</vt:lpstr>
      <vt:lpstr>Times New Roman</vt:lpstr>
      <vt:lpstr>Wingdings</vt:lpstr>
      <vt:lpstr>Blends</vt:lpstr>
      <vt:lpstr>DATABASE BASICS</vt:lpstr>
      <vt:lpstr>Agenda</vt:lpstr>
      <vt:lpstr>PowerPoint Presentation</vt:lpstr>
      <vt:lpstr>PowerPoint Presentation</vt:lpstr>
      <vt:lpstr>Evolution of Database Model</vt:lpstr>
      <vt:lpstr>The Relational Database</vt:lpstr>
      <vt:lpstr>PowerPoint Presentation</vt:lpstr>
      <vt:lpstr>PowerPoint Presentation</vt:lpstr>
      <vt:lpstr>Ex: Instance of Students Relation</vt:lpstr>
      <vt:lpstr>Relational Database Concepts</vt:lpstr>
      <vt:lpstr>Basic component of a Relation</vt:lpstr>
      <vt:lpstr>Examples of Attribute Domains</vt:lpstr>
      <vt:lpstr>DBMS vs. RDBMS </vt:lpstr>
      <vt:lpstr>Entity Relationship Modeling </vt:lpstr>
      <vt:lpstr>Entity Relationship Modeling </vt:lpstr>
      <vt:lpstr>Entity Relationship Modeling </vt:lpstr>
      <vt:lpstr>PowerPoint Presentation</vt:lpstr>
      <vt:lpstr>PowerPoint Presentation</vt:lpstr>
      <vt:lpstr>Entity Relationship Modeling </vt:lpstr>
      <vt:lpstr>Entity Relationship Modeling </vt:lpstr>
      <vt:lpstr>PowerPoint Presentation</vt:lpstr>
      <vt:lpstr>PowerPoint Presentation</vt:lpstr>
      <vt:lpstr>Entity Relationship Modeling </vt:lpstr>
      <vt:lpstr>PowerPoint Presentation</vt:lpstr>
      <vt:lpstr>PowerPoint Presentation</vt:lpstr>
      <vt:lpstr>ER Model - Convert ER Models </vt:lpstr>
      <vt:lpstr>ER Model: DB Design</vt:lpstr>
      <vt:lpstr>ER Model: DB Design</vt:lpstr>
      <vt:lpstr>ER Model: DB Design</vt:lpstr>
      <vt:lpstr>ER Model: DB Design</vt:lpstr>
      <vt:lpstr>ER Model: DB Design</vt:lpstr>
      <vt:lpstr>ER Model: DB Design</vt:lpstr>
      <vt:lpstr>ER Model: DB Design</vt:lpstr>
      <vt:lpstr>ER Model: DB Design</vt:lpstr>
      <vt:lpstr>ER Model: DB Design</vt:lpstr>
      <vt:lpstr>ER Model: DB Design</vt:lpstr>
      <vt:lpstr>Ms SQL Server Overview</vt:lpstr>
      <vt:lpstr>What is SQL?</vt:lpstr>
      <vt:lpstr>Ms SQL Server Overview</vt:lpstr>
      <vt:lpstr>Ms SQL Server Components</vt:lpstr>
      <vt:lpstr>Database Engine</vt:lpstr>
      <vt:lpstr>Reporting Service</vt:lpstr>
      <vt:lpstr>Replication</vt:lpstr>
      <vt:lpstr>Integration Services</vt:lpstr>
      <vt:lpstr>Ms SQL Server Tools</vt:lpstr>
      <vt:lpstr>SQL Server Management Studio</vt:lpstr>
      <vt:lpstr>SQL Profiler</vt:lpstr>
      <vt:lpstr>Ms SQL Server Data Types</vt:lpstr>
      <vt:lpstr>Exact Numbers</vt:lpstr>
      <vt:lpstr>Approximate Numerics</vt:lpstr>
      <vt:lpstr>Date and Time</vt:lpstr>
      <vt:lpstr>Character Strings</vt:lpstr>
      <vt:lpstr>Binary Strings</vt:lpstr>
      <vt:lpstr>Other Data Types</vt:lpstr>
      <vt:lpstr>PowerPoint Presentation</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Phạm Văn Tính</cp:lastModifiedBy>
  <cp:revision>162</cp:revision>
  <dcterms:created xsi:type="dcterms:W3CDTF">2006-10-07T14:18:25Z</dcterms:created>
  <dcterms:modified xsi:type="dcterms:W3CDTF">2015-03-08T06:27:00Z</dcterms:modified>
</cp:coreProperties>
</file>