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2"/>
  </p:notesMasterIdLst>
  <p:sldIdLst>
    <p:sldId id="281" r:id="rId2"/>
    <p:sldId id="285" r:id="rId3"/>
    <p:sldId id="286" r:id="rId4"/>
    <p:sldId id="287" r:id="rId5"/>
    <p:sldId id="288" r:id="rId6"/>
    <p:sldId id="290" r:id="rId7"/>
    <p:sldId id="292" r:id="rId8"/>
    <p:sldId id="293" r:id="rId9"/>
    <p:sldId id="295" r:id="rId10"/>
    <p:sldId id="296" r:id="rId11"/>
    <p:sldId id="297" r:id="rId12"/>
    <p:sldId id="298" r:id="rId13"/>
    <p:sldId id="299" r:id="rId14"/>
    <p:sldId id="301" r:id="rId15"/>
    <p:sldId id="303" r:id="rId16"/>
    <p:sldId id="304" r:id="rId17"/>
    <p:sldId id="306" r:id="rId18"/>
    <p:sldId id="308" r:id="rId19"/>
    <p:sldId id="309" r:id="rId20"/>
    <p:sldId id="310" r:id="rId21"/>
    <p:sldId id="312" r:id="rId22"/>
    <p:sldId id="314" r:id="rId23"/>
    <p:sldId id="316" r:id="rId24"/>
    <p:sldId id="317" r:id="rId25"/>
    <p:sldId id="318" r:id="rId26"/>
    <p:sldId id="319" r:id="rId27"/>
    <p:sldId id="321" r:id="rId28"/>
    <p:sldId id="323" r:id="rId29"/>
    <p:sldId id="325" r:id="rId30"/>
    <p:sldId id="327" r:id="rId3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709" autoAdjust="0"/>
  </p:normalViewPr>
  <p:slideViewPr>
    <p:cSldViewPr>
      <p:cViewPr varScale="1">
        <p:scale>
          <a:sx n="63" d="100"/>
          <a:sy n="63" d="100"/>
        </p:scale>
        <p:origin x="1043" y="7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82E45E-3F17-4D5A-9F67-E5C235842036}" type="datetimeFigureOut">
              <a:rPr lang="en-US" smtClean="0"/>
              <a:pPr/>
              <a:t>08-Mar-15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02B043-AECC-4167-BF14-261D39B1FE2A}" type="slidenum">
              <a:rPr lang="en-US" smtClean="0"/>
              <a:pPr/>
              <a:t>‹#›</a:t>
            </a:fld>
            <a:endParaRPr lang="en-US"/>
          </a:p>
        </p:txBody>
      </p:sp>
    </p:spTree>
    <p:extLst>
      <p:ext uri="{BB962C8B-B14F-4D97-AF65-F5344CB8AC3E}">
        <p14:creationId xmlns:p14="http://schemas.microsoft.com/office/powerpoint/2010/main" val="1158060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E18AC5-2D15-4C35-A53B-554DE3E6BD57}" type="slidenum">
              <a:rPr lang="en-US" smtClean="0"/>
              <a:pPr/>
              <a:t>4</a:t>
            </a:fld>
            <a:endParaRPr lang="en-US"/>
          </a:p>
        </p:txBody>
      </p:sp>
    </p:spTree>
    <p:extLst>
      <p:ext uri="{BB962C8B-B14F-4D97-AF65-F5344CB8AC3E}">
        <p14:creationId xmlns:p14="http://schemas.microsoft.com/office/powerpoint/2010/main" val="2650651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71E06E-6F60-4862-B596-FFA257B3F846}" type="slidenum">
              <a:rPr lang="en-US"/>
              <a:pPr/>
              <a:t>28</a:t>
            </a:fld>
            <a:endParaRPr 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normAutofit fontScale="40000" lnSpcReduction="20000"/>
          </a:bodyPr>
          <a:lstStyle/>
          <a:p>
            <a:pPr marL="228600" indent="-228600"/>
            <a:r>
              <a:rPr lang="en-US" dirty="0" smtClean="0"/>
              <a:t>To select distinct rows, we need to use the distinct key word</a:t>
            </a:r>
          </a:p>
          <a:p>
            <a:pPr marL="228600" indent="-228600"/>
            <a:endParaRPr lang="en-US" dirty="0" smtClean="0"/>
          </a:p>
          <a:p>
            <a:pPr marL="228600" indent="-228600"/>
            <a:r>
              <a:rPr lang="en-US" dirty="0" smtClean="0"/>
              <a:t>Select distinct name from orders;</a:t>
            </a:r>
          </a:p>
          <a:p>
            <a:pPr marL="228600" indent="-228600"/>
            <a:endParaRPr lang="en-US" dirty="0" smtClean="0"/>
          </a:p>
          <a:p>
            <a:pPr marL="228600" indent="-228600"/>
            <a:r>
              <a:rPr lang="en-US" dirty="0" smtClean="0"/>
              <a:t>Orders</a:t>
            </a:r>
          </a:p>
          <a:p>
            <a:pPr marL="228600" indent="-228600"/>
            <a:r>
              <a:rPr lang="en-US" dirty="0" smtClean="0"/>
              <a:t>--------</a:t>
            </a:r>
          </a:p>
          <a:p>
            <a:pPr marL="228600" indent="-228600"/>
            <a:r>
              <a:rPr lang="en-US" dirty="0" smtClean="0"/>
              <a:t>Id	Name</a:t>
            </a:r>
          </a:p>
          <a:p>
            <a:pPr marL="228600" indent="-228600"/>
            <a:r>
              <a:rPr lang="en-US" dirty="0" smtClean="0"/>
              <a:t>--	-------</a:t>
            </a:r>
          </a:p>
          <a:p>
            <a:pPr marL="228600" indent="-228600"/>
            <a:r>
              <a:rPr lang="en-US" dirty="0" smtClean="0"/>
              <a:t>1	Ram</a:t>
            </a:r>
          </a:p>
          <a:p>
            <a:pPr marL="228600" indent="-228600"/>
            <a:r>
              <a:rPr lang="en-US" dirty="0" smtClean="0"/>
              <a:t>2	</a:t>
            </a:r>
            <a:r>
              <a:rPr lang="en-US" dirty="0" err="1" smtClean="0"/>
              <a:t>Krish</a:t>
            </a:r>
            <a:endParaRPr lang="en-US" dirty="0" smtClean="0"/>
          </a:p>
          <a:p>
            <a:pPr marL="228600" indent="-228600"/>
            <a:r>
              <a:rPr lang="en-US" dirty="0" smtClean="0"/>
              <a:t>3	Ram</a:t>
            </a:r>
          </a:p>
          <a:p>
            <a:pPr marL="228600" indent="-228600"/>
            <a:r>
              <a:rPr lang="en-US" dirty="0" smtClean="0"/>
              <a:t>4	Raj</a:t>
            </a:r>
          </a:p>
          <a:p>
            <a:pPr marL="228600" indent="-228600"/>
            <a:endParaRPr lang="en-US" dirty="0" smtClean="0"/>
          </a:p>
          <a:p>
            <a:pPr marL="228600" indent="-228600"/>
            <a:r>
              <a:rPr lang="en-US" dirty="0" smtClean="0"/>
              <a:t>Will fetch</a:t>
            </a:r>
          </a:p>
          <a:p>
            <a:pPr marL="228600" indent="-228600"/>
            <a:endParaRPr lang="en-US" dirty="0" smtClean="0"/>
          </a:p>
          <a:p>
            <a:pPr marL="228600" indent="-228600"/>
            <a:r>
              <a:rPr lang="en-US" dirty="0" smtClean="0"/>
              <a:t>Ram</a:t>
            </a:r>
          </a:p>
          <a:p>
            <a:pPr marL="228600" indent="-228600"/>
            <a:r>
              <a:rPr lang="en-US" dirty="0" err="1" smtClean="0"/>
              <a:t>Krish</a:t>
            </a:r>
            <a:endParaRPr lang="en-US" dirty="0" smtClean="0"/>
          </a:p>
          <a:p>
            <a:pPr marL="228600" indent="-228600"/>
            <a:r>
              <a:rPr lang="en-US" dirty="0" smtClean="0"/>
              <a:t>Raj</a:t>
            </a:r>
          </a:p>
          <a:p>
            <a:pPr marL="228600" indent="-228600"/>
            <a:endParaRPr lang="en-US" dirty="0" smtClean="0"/>
          </a:p>
          <a:p>
            <a:pPr marL="228600" indent="-228600"/>
            <a:r>
              <a:rPr lang="en-US" dirty="0" smtClean="0"/>
              <a:t>Select count(name) from orders;	will yield the result as 4</a:t>
            </a:r>
          </a:p>
          <a:p>
            <a:pPr marL="228600" indent="-228600"/>
            <a:endParaRPr lang="en-US" dirty="0" smtClean="0"/>
          </a:p>
          <a:p>
            <a:pPr marL="228600" indent="-228600"/>
            <a:r>
              <a:rPr lang="en-US" dirty="0" smtClean="0"/>
              <a:t>Sum, max, min, </a:t>
            </a:r>
            <a:r>
              <a:rPr lang="en-US" dirty="0" err="1" smtClean="0"/>
              <a:t>avg</a:t>
            </a:r>
            <a:r>
              <a:rPr lang="en-US" dirty="0" smtClean="0"/>
              <a:t> can be applied only on numbers.</a:t>
            </a:r>
          </a:p>
          <a:p>
            <a:pPr marL="228600" indent="-228600"/>
            <a:endParaRPr lang="en-US" dirty="0" smtClean="0"/>
          </a:p>
          <a:p>
            <a:pPr marL="228600" indent="-228600"/>
            <a:r>
              <a:rPr lang="en-US" dirty="0" smtClean="0"/>
              <a:t>Select sum(id) from orders will yield the result as 10</a:t>
            </a:r>
          </a:p>
          <a:p>
            <a:pPr marL="228600" indent="-228600"/>
            <a:r>
              <a:rPr lang="en-US" dirty="0" smtClean="0"/>
              <a:t>Select max(id) from orders will yield the result as 4</a:t>
            </a:r>
          </a:p>
          <a:p>
            <a:pPr marL="228600" indent="-228600"/>
            <a:r>
              <a:rPr lang="en-US" dirty="0" smtClean="0"/>
              <a:t>Select min(id) from orders will yield the result as 1</a:t>
            </a:r>
          </a:p>
          <a:p>
            <a:pPr marL="228600" indent="-228600"/>
            <a:r>
              <a:rPr lang="en-US" dirty="0" smtClean="0"/>
              <a:t>Select </a:t>
            </a:r>
            <a:r>
              <a:rPr lang="en-US" dirty="0" err="1" smtClean="0"/>
              <a:t>avg</a:t>
            </a:r>
            <a:r>
              <a:rPr lang="en-US" dirty="0" smtClean="0"/>
              <a:t>(id) from orders will yield the result as 2.5</a:t>
            </a:r>
          </a:p>
          <a:p>
            <a:pPr marL="228600" indent="-228600"/>
            <a:endParaRPr lang="en-US" dirty="0" smtClean="0"/>
          </a:p>
          <a:p>
            <a:pPr marL="228600" indent="-228600"/>
            <a:r>
              <a:rPr lang="en-US" dirty="0" smtClean="0"/>
              <a:t>Order by</a:t>
            </a:r>
          </a:p>
          <a:p>
            <a:pPr marL="228600" indent="-228600"/>
            <a:r>
              <a:rPr lang="en-US" dirty="0" smtClean="0"/>
              <a:t>Select * from Orders order by name;</a:t>
            </a:r>
          </a:p>
          <a:p>
            <a:pPr marL="228600" indent="-228600"/>
            <a:endParaRPr lang="en-US" dirty="0" smtClean="0"/>
          </a:p>
          <a:p>
            <a:pPr marL="228600" indent="-228600"/>
            <a:r>
              <a:rPr lang="en-US" dirty="0" smtClean="0"/>
              <a:t>2	</a:t>
            </a:r>
            <a:r>
              <a:rPr lang="en-US" dirty="0" err="1" smtClean="0"/>
              <a:t>Krish</a:t>
            </a:r>
            <a:endParaRPr lang="en-US" dirty="0" smtClean="0"/>
          </a:p>
          <a:p>
            <a:pPr marL="228600" indent="-228600"/>
            <a:r>
              <a:rPr lang="en-US" dirty="0" smtClean="0"/>
              <a:t>4	Raj</a:t>
            </a:r>
          </a:p>
          <a:p>
            <a:pPr marL="228600" indent="-228600"/>
            <a:r>
              <a:rPr lang="en-US" dirty="0" smtClean="0"/>
              <a:t>1	Ram</a:t>
            </a:r>
          </a:p>
          <a:p>
            <a:pPr marL="228600" indent="-228600"/>
            <a:r>
              <a:rPr lang="en-US" dirty="0" smtClean="0"/>
              <a:t>3	Ram</a:t>
            </a:r>
          </a:p>
          <a:p>
            <a:pPr marL="228600" indent="-228600"/>
            <a:endParaRPr lang="en-US" dirty="0" smtClean="0"/>
          </a:p>
          <a:p>
            <a:pPr marL="228600" indent="-228600"/>
            <a:r>
              <a:rPr lang="en-US" dirty="0" smtClean="0"/>
              <a:t>Select * from Orders order by name </a:t>
            </a:r>
            <a:r>
              <a:rPr lang="en-US" dirty="0" err="1" smtClean="0"/>
              <a:t>desc</a:t>
            </a:r>
            <a:r>
              <a:rPr lang="en-US" dirty="0" smtClean="0"/>
              <a:t>;</a:t>
            </a:r>
          </a:p>
          <a:p>
            <a:pPr marL="228600" indent="-228600"/>
            <a:r>
              <a:rPr lang="en-US" dirty="0" smtClean="0"/>
              <a:t>3	Ram</a:t>
            </a:r>
          </a:p>
          <a:p>
            <a:pPr marL="228600" indent="-228600"/>
            <a:r>
              <a:rPr lang="en-US" dirty="0" smtClean="0"/>
              <a:t>1	Ram</a:t>
            </a:r>
          </a:p>
          <a:p>
            <a:pPr marL="228600" indent="-228600"/>
            <a:r>
              <a:rPr lang="en-US" dirty="0" smtClean="0"/>
              <a:t>4	Raj</a:t>
            </a:r>
          </a:p>
          <a:p>
            <a:pPr marL="228600" indent="-228600"/>
            <a:r>
              <a:rPr lang="en-US" dirty="0" smtClean="0"/>
              <a:t>2	</a:t>
            </a:r>
            <a:r>
              <a:rPr lang="en-US" dirty="0" err="1" smtClean="0"/>
              <a:t>Krish</a:t>
            </a:r>
            <a:endParaRPr lang="en-US" dirty="0" smtClean="0"/>
          </a:p>
          <a:p>
            <a:pPr marL="228600" indent="-228600"/>
            <a:endParaRPr lang="en-US" dirty="0" smtClean="0"/>
          </a:p>
          <a:p>
            <a:pPr marL="228600" indent="-228600"/>
            <a:r>
              <a:rPr lang="en-US" dirty="0" smtClean="0"/>
              <a:t>Where:</a:t>
            </a:r>
          </a:p>
          <a:p>
            <a:pPr marL="228600" indent="-228600"/>
            <a:r>
              <a:rPr lang="en-US" dirty="0" smtClean="0"/>
              <a:t>Select * from orders where name = ‘Raj’; will result in</a:t>
            </a:r>
          </a:p>
          <a:p>
            <a:pPr marL="228600" indent="-228600"/>
            <a:r>
              <a:rPr lang="en-US" dirty="0" smtClean="0"/>
              <a:t>Id	Name</a:t>
            </a:r>
          </a:p>
          <a:p>
            <a:pPr marL="228600" indent="-228600"/>
            <a:r>
              <a:rPr lang="en-US" dirty="0" smtClean="0"/>
              <a:t>--	-------</a:t>
            </a:r>
          </a:p>
          <a:p>
            <a:pPr marL="228600" indent="-228600"/>
            <a:r>
              <a:rPr lang="en-US" dirty="0" smtClean="0"/>
              <a:t>4	 Raj</a:t>
            </a:r>
          </a:p>
          <a:p>
            <a:pPr marL="228600" indent="-228600"/>
            <a:endParaRPr lang="en-US" dirty="0" smtClean="0"/>
          </a:p>
          <a:p>
            <a:pPr marL="228600" indent="-228600"/>
            <a:r>
              <a:rPr lang="en-US" dirty="0" smtClean="0"/>
              <a:t>Having:</a:t>
            </a:r>
          </a:p>
          <a:p>
            <a:pPr marL="228600" indent="-228600"/>
            <a:r>
              <a:rPr lang="en-US" dirty="0" smtClean="0"/>
              <a:t>Select Name, count(id) from Orders</a:t>
            </a:r>
          </a:p>
          <a:p>
            <a:pPr marL="228600" indent="-228600"/>
            <a:r>
              <a:rPr lang="en-US" dirty="0" smtClean="0"/>
              <a:t>Group by name</a:t>
            </a:r>
          </a:p>
          <a:p>
            <a:pPr marL="228600" indent="-228600"/>
            <a:r>
              <a:rPr lang="en-US" dirty="0" smtClean="0"/>
              <a:t>Having count(id) &gt; 1</a:t>
            </a:r>
          </a:p>
          <a:p>
            <a:pPr marL="228600" indent="-228600"/>
            <a:endParaRPr lang="en-US" dirty="0" smtClean="0"/>
          </a:p>
          <a:p>
            <a:pPr marL="228600" indent="-228600"/>
            <a:r>
              <a:rPr lang="en-US" dirty="0" smtClean="0"/>
              <a:t>This will display names and number of </a:t>
            </a:r>
            <a:r>
              <a:rPr lang="en-US" dirty="0" err="1" smtClean="0"/>
              <a:t>occurances</a:t>
            </a:r>
            <a:r>
              <a:rPr lang="en-US" dirty="0" smtClean="0"/>
              <a:t> of name from orders table if the number of </a:t>
            </a:r>
            <a:r>
              <a:rPr lang="en-US" dirty="0" err="1" smtClean="0"/>
              <a:t>occurances</a:t>
            </a:r>
            <a:r>
              <a:rPr lang="en-US" dirty="0" smtClean="0"/>
              <a:t> Is &gt; 1</a:t>
            </a:r>
          </a:p>
          <a:p>
            <a:pPr marL="228600" indent="-228600"/>
            <a:r>
              <a:rPr lang="en-US" dirty="0" smtClean="0"/>
              <a:t>Name		count(id)</a:t>
            </a:r>
          </a:p>
          <a:p>
            <a:pPr marL="228600" indent="-228600"/>
            <a:r>
              <a:rPr lang="en-US" dirty="0" smtClean="0"/>
              <a:t>Ram 		2</a:t>
            </a:r>
          </a:p>
          <a:p>
            <a:pPr marL="228600" indent="-228600"/>
            <a:endParaRPr lang="en-US" dirty="0" smtClean="0"/>
          </a:p>
          <a:p>
            <a:pPr marL="228600" indent="-228600"/>
            <a:r>
              <a:rPr lang="en-US" dirty="0" smtClean="0"/>
              <a:t>If we miss the having, it simply displays Name and </a:t>
            </a:r>
            <a:r>
              <a:rPr lang="en-US" dirty="0" err="1" smtClean="0"/>
              <a:t>occurance</a:t>
            </a:r>
            <a:r>
              <a:rPr lang="en-US" dirty="0" smtClean="0"/>
              <a:t> of name in the table.</a:t>
            </a:r>
          </a:p>
          <a:p>
            <a:pPr marL="228600" indent="-228600"/>
            <a:endParaRPr lang="en-US" dirty="0" smtClean="0"/>
          </a:p>
          <a:p>
            <a:pPr marL="228600" indent="-228600"/>
            <a:r>
              <a:rPr lang="en-US" dirty="0" smtClean="0"/>
              <a:t>Select Name, count(id) from Orders</a:t>
            </a:r>
          </a:p>
          <a:p>
            <a:pPr marL="228600" indent="-228600"/>
            <a:r>
              <a:rPr lang="en-US" dirty="0" smtClean="0"/>
              <a:t>Group by name</a:t>
            </a:r>
          </a:p>
          <a:p>
            <a:pPr marL="228600" indent="-228600"/>
            <a:endParaRPr lang="en-US" dirty="0" smtClean="0"/>
          </a:p>
          <a:p>
            <a:pPr marL="228600" indent="-228600"/>
            <a:r>
              <a:rPr lang="en-US" dirty="0" smtClean="0"/>
              <a:t>Name	count(id)</a:t>
            </a:r>
          </a:p>
          <a:p>
            <a:pPr marL="228600" indent="-228600"/>
            <a:r>
              <a:rPr lang="en-US" dirty="0" err="1" smtClean="0"/>
              <a:t>Krish</a:t>
            </a:r>
            <a:r>
              <a:rPr lang="en-US" dirty="0" smtClean="0"/>
              <a:t>	1</a:t>
            </a:r>
          </a:p>
          <a:p>
            <a:pPr marL="228600" indent="-228600"/>
            <a:r>
              <a:rPr lang="en-US" dirty="0" smtClean="0"/>
              <a:t>Raj	1</a:t>
            </a:r>
          </a:p>
          <a:p>
            <a:pPr marL="228600" indent="-228600"/>
            <a:r>
              <a:rPr lang="en-US" dirty="0" smtClean="0"/>
              <a:t>Ram	2</a:t>
            </a:r>
            <a:endParaRPr lang="en-US" dirty="0"/>
          </a:p>
        </p:txBody>
      </p:sp>
    </p:spTree>
    <p:extLst>
      <p:ext uri="{BB962C8B-B14F-4D97-AF65-F5344CB8AC3E}">
        <p14:creationId xmlns:p14="http://schemas.microsoft.com/office/powerpoint/2010/main" val="770479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are different between DELETE and TRUNCATE statement?</a:t>
            </a:r>
          </a:p>
          <a:p>
            <a:r>
              <a:rPr lang="en-US" dirty="0" smtClean="0"/>
              <a:t>What are different between UNION and UNION ALL?</a:t>
            </a:r>
          </a:p>
          <a:p>
            <a:r>
              <a:rPr lang="en-US" dirty="0" smtClean="0"/>
              <a:t>What is DDL, DML?</a:t>
            </a:r>
          </a:p>
          <a:p>
            <a:endParaRPr lang="en-US" dirty="0"/>
          </a:p>
        </p:txBody>
      </p:sp>
      <p:sp>
        <p:nvSpPr>
          <p:cNvPr id="4" name="Slide Number Placeholder 3"/>
          <p:cNvSpPr>
            <a:spLocks noGrp="1"/>
          </p:cNvSpPr>
          <p:nvPr>
            <p:ph type="sldNum" sz="quarter" idx="10"/>
          </p:nvPr>
        </p:nvSpPr>
        <p:spPr/>
        <p:txBody>
          <a:bodyPr/>
          <a:lstStyle/>
          <a:p>
            <a:fld id="{15E18AC5-2D15-4C35-A53B-554DE3E6BD57}" type="slidenum">
              <a:rPr lang="en-US" smtClean="0"/>
              <a:pPr/>
              <a:t>30</a:t>
            </a:fld>
            <a:endParaRPr lang="en-US"/>
          </a:p>
        </p:txBody>
      </p:sp>
    </p:spTree>
    <p:extLst>
      <p:ext uri="{BB962C8B-B14F-4D97-AF65-F5344CB8AC3E}">
        <p14:creationId xmlns:p14="http://schemas.microsoft.com/office/powerpoint/2010/main" val="2251619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US" b="1" dirty="0" smtClean="0"/>
              <a:t>Schemas as naming boundaries</a:t>
            </a:r>
            <a:r>
              <a:rPr lang="en-US" dirty="0" smtClean="0"/>
              <a:t>:</a:t>
            </a:r>
            <a:r>
              <a:rPr lang="en-US" baseline="0" dirty="0" smtClean="0"/>
              <a:t> For example, within a </a:t>
            </a:r>
            <a:r>
              <a:rPr lang="en-US" b="1" baseline="0" dirty="0" smtClean="0"/>
              <a:t>Sales</a:t>
            </a:r>
            <a:r>
              <a:rPr lang="en-US" baseline="0" dirty="0" smtClean="0"/>
              <a:t> database, you might want to logically separate tables that relate to internet sales from those that relate to in-store sales. To achieve this, you could create two schemas called </a:t>
            </a:r>
            <a:r>
              <a:rPr lang="en-US" b="1" baseline="0" dirty="0" smtClean="0"/>
              <a:t>Internet</a:t>
            </a:r>
            <a:r>
              <a:rPr lang="en-US" baseline="0" dirty="0" smtClean="0"/>
              <a:t> and </a:t>
            </a:r>
            <a:r>
              <a:rPr lang="en-US" b="1" baseline="0" dirty="0" err="1" smtClean="0"/>
              <a:t>Instore</a:t>
            </a:r>
            <a:r>
              <a:rPr lang="en-US" baseline="0" dirty="0" smtClean="0"/>
              <a:t>, and then create database objects in the appropriate schema. You should always use qualified names that include the schema name when referring to database objects to avoid errors and ambiguity. For example, to specify a table called </a:t>
            </a:r>
            <a:r>
              <a:rPr lang="en-US" b="1" baseline="0" dirty="0" smtClean="0"/>
              <a:t>Orders</a:t>
            </a:r>
            <a:r>
              <a:rPr lang="en-US" baseline="0" dirty="0" smtClean="0"/>
              <a:t> in the </a:t>
            </a:r>
            <a:r>
              <a:rPr lang="en-US" b="1" baseline="0" dirty="0" smtClean="0"/>
              <a:t>Internet</a:t>
            </a:r>
            <a:r>
              <a:rPr lang="en-US" baseline="0" dirty="0" smtClean="0"/>
              <a:t> schema in the </a:t>
            </a:r>
            <a:r>
              <a:rPr lang="en-US" b="1" baseline="0" dirty="0" smtClean="0"/>
              <a:t>Sales</a:t>
            </a:r>
            <a:r>
              <a:rPr lang="en-US" baseline="0" dirty="0" smtClean="0"/>
              <a:t> database, you should use the name </a:t>
            </a:r>
            <a:r>
              <a:rPr lang="en-US" b="1" baseline="0" dirty="0" err="1" smtClean="0"/>
              <a:t>Sales.Internet.Orders</a:t>
            </a:r>
            <a:r>
              <a:rPr lang="en-US" baseline="0" dirty="0" smtClean="0"/>
              <a:t>. </a:t>
            </a: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lvl="1" indent="0" algn="l" defTabSz="914400" rtl="0" eaLnBrk="1" fontAlgn="base" latinLnBrk="0" hangingPunct="1">
              <a:lnSpc>
                <a:spcPct val="100000"/>
              </a:lnSpc>
              <a:spcBef>
                <a:spcPct val="30000"/>
              </a:spcBef>
              <a:spcAft>
                <a:spcPct val="0"/>
              </a:spcAft>
              <a:buClrTx/>
              <a:buSzTx/>
              <a:buFontTx/>
              <a:buNone/>
              <a:tabLst/>
              <a:defRPr/>
            </a:pPr>
            <a:r>
              <a:rPr lang="en-US" b="1" dirty="0" smtClean="0"/>
              <a:t>Schemas as security boundaries</a:t>
            </a:r>
            <a:r>
              <a:rPr lang="en-US" dirty="0" smtClean="0"/>
              <a:t>: For example, if you give the database role </a:t>
            </a:r>
            <a:r>
              <a:rPr lang="en-US" b="1" dirty="0" err="1" smtClean="0"/>
              <a:t>SalesManagers</a:t>
            </a:r>
            <a:r>
              <a:rPr lang="en-US" dirty="0" smtClean="0"/>
              <a:t> the SELECT permission on the </a:t>
            </a:r>
            <a:r>
              <a:rPr lang="en-US" b="1" dirty="0" smtClean="0"/>
              <a:t>Internet</a:t>
            </a:r>
            <a:r>
              <a:rPr lang="en-US" dirty="0" smtClean="0"/>
              <a:t> schema, they will have the SELECT permission on all of the tables in the schema and on all other objects in the schema to which the SELECT permission applies. You can enhance or override permissions granted at the schema level by settings permissions directly on schema objects. For example, to enhance permissions, you can grant a user SELECT permission on the </a:t>
            </a:r>
            <a:r>
              <a:rPr lang="en-US" b="1" dirty="0" smtClean="0"/>
              <a:t>Internet</a:t>
            </a:r>
            <a:r>
              <a:rPr lang="en-US" dirty="0" smtClean="0"/>
              <a:t> schema, and then grant them the UPDATE permission on the </a:t>
            </a:r>
            <a:r>
              <a:rPr lang="en-US" dirty="0" err="1" smtClean="0"/>
              <a:t>Internet.Orders</a:t>
            </a:r>
            <a:r>
              <a:rPr lang="en-US" dirty="0" smtClean="0"/>
              <a:t> table. To override permissions, you can use the DENY permission. DENY overrides GRANT permissions, so if you grant SELECT permission on the Internet schema, and then deny them the SELECT permission on the </a:t>
            </a:r>
            <a:r>
              <a:rPr lang="en-US" dirty="0" err="1" smtClean="0"/>
              <a:t>Internet.Orders</a:t>
            </a:r>
            <a:r>
              <a:rPr lang="en-US" dirty="0" smtClean="0"/>
              <a:t> table, they will not be able to select from the </a:t>
            </a:r>
            <a:r>
              <a:rPr lang="en-US" dirty="0" err="1" smtClean="0"/>
              <a:t>Internet.Orders</a:t>
            </a:r>
            <a:r>
              <a:rPr lang="en-US" dirty="0" smtClean="0"/>
              <a:t> table.</a:t>
            </a: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15E18AC5-2D15-4C35-A53B-554DE3E6BD57}" type="slidenum">
              <a:rPr lang="en-US" smtClean="0"/>
              <a:pPr/>
              <a:t>6</a:t>
            </a:fld>
            <a:endParaRPr lang="en-US"/>
          </a:p>
        </p:txBody>
      </p:sp>
    </p:spTree>
    <p:extLst>
      <p:ext uri="{BB962C8B-B14F-4D97-AF65-F5344CB8AC3E}">
        <p14:creationId xmlns:p14="http://schemas.microsoft.com/office/powerpoint/2010/main" val="3141238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E18AC5-2D15-4C35-A53B-554DE3E6BD57}" type="slidenum">
              <a:rPr lang="en-US" smtClean="0"/>
              <a:pPr/>
              <a:t>14</a:t>
            </a:fld>
            <a:endParaRPr lang="en-US"/>
          </a:p>
        </p:txBody>
      </p:sp>
    </p:spTree>
    <p:extLst>
      <p:ext uri="{BB962C8B-B14F-4D97-AF65-F5344CB8AC3E}">
        <p14:creationId xmlns:p14="http://schemas.microsoft.com/office/powerpoint/2010/main" val="4053269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9AC566-663A-4038-96B8-0DB21056F331}" type="slidenum">
              <a:rPr lang="en-US"/>
              <a:pPr/>
              <a:t>20</a:t>
            </a:fld>
            <a:endParaRPr lang="en-US"/>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r>
              <a:rPr lang="en-US"/>
              <a:t>insert into Student values(1,'Ramu')</a:t>
            </a:r>
          </a:p>
          <a:p>
            <a:r>
              <a:rPr lang="en-US"/>
              <a:t>insert into Student(sid,sname) values(6,'Raj')</a:t>
            </a:r>
          </a:p>
          <a:p>
            <a:endParaRPr lang="en-US"/>
          </a:p>
          <a:p>
            <a:r>
              <a:rPr lang="en-US"/>
              <a:t>insert into Student(sid) values(2)</a:t>
            </a:r>
          </a:p>
          <a:p>
            <a:r>
              <a:rPr lang="en-US"/>
              <a:t>insert into Student(sname) values('Seetha')</a:t>
            </a:r>
          </a:p>
        </p:txBody>
      </p:sp>
    </p:spTree>
    <p:extLst>
      <p:ext uri="{BB962C8B-B14F-4D97-AF65-F5344CB8AC3E}">
        <p14:creationId xmlns:p14="http://schemas.microsoft.com/office/powerpoint/2010/main" val="2980617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442BBE-692F-40DD-ACE2-F24A567868C5}" type="slidenum">
              <a:rPr lang="en-US"/>
              <a:pPr/>
              <a:t>23</a:t>
            </a:fld>
            <a:endParaRPr lang="en-US"/>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r>
              <a:rPr lang="en-US"/>
              <a:t>To execute a statement in MS SQL, Select the statement and Click on the Execute button in the query analyser or press F5</a:t>
            </a:r>
          </a:p>
        </p:txBody>
      </p:sp>
    </p:spTree>
    <p:extLst>
      <p:ext uri="{BB962C8B-B14F-4D97-AF65-F5344CB8AC3E}">
        <p14:creationId xmlns:p14="http://schemas.microsoft.com/office/powerpoint/2010/main" val="1768266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442BBE-692F-40DD-ACE2-F24A567868C5}" type="slidenum">
              <a:rPr lang="en-US"/>
              <a:pPr/>
              <a:t>24</a:t>
            </a:fld>
            <a:endParaRPr lang="en-US"/>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666447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442BBE-692F-40DD-ACE2-F24A567868C5}" type="slidenum">
              <a:rPr lang="en-US"/>
              <a:pPr/>
              <a:t>25</a:t>
            </a:fld>
            <a:endParaRPr lang="en-US"/>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r>
              <a:rPr lang="en-US" dirty="0" smtClean="0"/>
              <a:t>The TOP clause can be very useful on large tables with thousands of records. Returning a large number of records can impact on performance.</a:t>
            </a:r>
          </a:p>
        </p:txBody>
      </p:sp>
    </p:spTree>
    <p:extLst>
      <p:ext uri="{BB962C8B-B14F-4D97-AF65-F5344CB8AC3E}">
        <p14:creationId xmlns:p14="http://schemas.microsoft.com/office/powerpoint/2010/main" val="3197722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a:lstStyle/>
          <a:p>
            <a:endParaRPr lang="en-US" smtClean="0"/>
          </a:p>
        </p:txBody>
      </p:sp>
      <p:sp>
        <p:nvSpPr>
          <p:cNvPr id="67588" name="Slide Number Placeholder 3"/>
          <p:cNvSpPr>
            <a:spLocks noGrp="1"/>
          </p:cNvSpPr>
          <p:nvPr>
            <p:ph type="sldNum" sz="quarter" idx="5"/>
          </p:nvPr>
        </p:nvSpPr>
        <p:spPr bwMode="auto">
          <a:noFill/>
          <a:ln>
            <a:miter lim="800000"/>
            <a:headEnd/>
            <a:tailEnd/>
          </a:ln>
        </p:spPr>
        <p:txBody>
          <a:bodyPr/>
          <a:lstStyle/>
          <a:p>
            <a:fld id="{00F2F4F2-A22C-4BE3-9D2E-7503EB9805E7}" type="slidenum">
              <a:rPr lang="vi-VN"/>
              <a:pPr/>
              <a:t>26</a:t>
            </a:fld>
            <a:endParaRPr lang="vi-VN"/>
          </a:p>
        </p:txBody>
      </p:sp>
    </p:spTree>
    <p:extLst>
      <p:ext uri="{BB962C8B-B14F-4D97-AF65-F5344CB8AC3E}">
        <p14:creationId xmlns:p14="http://schemas.microsoft.com/office/powerpoint/2010/main" val="1648228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123459-513F-452B-BBC1-048CD9779721}" type="slidenum">
              <a:rPr lang="en-US"/>
              <a:pPr/>
              <a:t>27</a:t>
            </a:fld>
            <a:endParaRPr lang="en-US"/>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684176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59404"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5940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a:solidFill>
                  <a:schemeClr val="bg2"/>
                </a:solidFill>
              </a:defRPr>
            </a:lvl1pPr>
          </a:lstStyle>
          <a:p>
            <a:pPr>
              <a:defRPr/>
            </a:pPr>
            <a:endParaRPr lang="en-US"/>
          </a:p>
        </p:txBody>
      </p:sp>
      <p:sp>
        <p:nvSpPr>
          <p:cNvPr id="15" name="Rectangle 15"/>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a:solidFill>
                  <a:schemeClr val="bg2"/>
                </a:solidFill>
              </a:defRPr>
            </a:lvl1pPr>
          </a:lstStyle>
          <a:p>
            <a:pPr>
              <a:defRPr/>
            </a:pPr>
            <a:endParaRPr lang="en-US"/>
          </a:p>
        </p:txBody>
      </p:sp>
      <p:sp>
        <p:nvSpPr>
          <p:cNvPr id="16" name="Rectangle 16"/>
          <p:cNvSpPr>
            <a:spLocks noGrp="1" noChangeArrowheads="1"/>
          </p:cNvSpPr>
          <p:nvPr>
            <p:ph type="sldNum" sz="quarter" idx="12"/>
          </p:nvPr>
        </p:nvSpPr>
        <p:spPr bwMode="auto">
          <a:xfrm>
            <a:off x="68580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1" hangingPunct="1">
              <a:defRPr sz="1400">
                <a:solidFill>
                  <a:schemeClr val="bg2"/>
                </a:solidFill>
              </a:defRPr>
            </a:lvl1pPr>
          </a:lstStyle>
          <a:p>
            <a:pPr>
              <a:defRPr/>
            </a:pPr>
            <a:fld id="{117F9C6D-37C9-41F2-AC41-28F5DDC66735}"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76200"/>
            <a:ext cx="22860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76200"/>
            <a:ext cx="67056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8174038"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0" y="685800"/>
            <a:ext cx="9144000" cy="5715000"/>
          </a:xfrm>
        </p:spPr>
        <p:txBody>
          <a:bodyPr/>
          <a:lstStyle/>
          <a:p>
            <a:pPr lvl="0"/>
            <a:endParaRPr lang="en-US" noProof="0" smtClean="0"/>
          </a:p>
        </p:txBody>
      </p:sp>
    </p:spTree>
  </p:cSld>
  <p:clrMapOvr>
    <a:masterClrMapping/>
  </p:clrMapOvr>
  <p:transition spd="med">
    <p:comb/>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8174038"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0" y="685800"/>
            <a:ext cx="44958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685800"/>
            <a:ext cx="4495800" cy="2781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619500"/>
            <a:ext cx="4495800" cy="2781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comb/>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685800"/>
            <a:ext cx="4495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685800"/>
            <a:ext cx="4495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comb/>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comb/>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comb/>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comb/>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ChangeArrowheads="1"/>
          </p:cNvSpPr>
          <p:nvPr/>
        </p:nvSpPr>
        <p:spPr bwMode="ltGray">
          <a:xfrm>
            <a:off x="382588" y="0"/>
            <a:ext cx="328612"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58371" name="Rectangle 3"/>
          <p:cNvSpPr>
            <a:spLocks noChangeArrowheads="1"/>
          </p:cNvSpPr>
          <p:nvPr/>
        </p:nvSpPr>
        <p:spPr bwMode="ltGray">
          <a:xfrm>
            <a:off x="522288" y="304800"/>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58372" name="Rectangle 4"/>
          <p:cNvSpPr>
            <a:spLocks noChangeArrowheads="1"/>
          </p:cNvSpPr>
          <p:nvPr/>
        </p:nvSpPr>
        <p:spPr bwMode="auto">
          <a:xfrm>
            <a:off x="762000" y="0"/>
            <a:ext cx="8382000" cy="609600"/>
          </a:xfrm>
          <a:prstGeom prst="rect">
            <a:avLst/>
          </a:prstGeom>
          <a:solidFill>
            <a:srgbClr val="0000FF"/>
          </a:solidFill>
          <a:ln w="9525">
            <a:solidFill>
              <a:schemeClr val="tx1"/>
            </a:solidFill>
            <a:miter lim="800000"/>
            <a:headEnd/>
            <a:tailEnd/>
          </a:ln>
          <a:effectLst/>
        </p:spPr>
        <p:txBody>
          <a:bodyPr wrap="none" anchor="ctr"/>
          <a:lstStyle/>
          <a:p>
            <a:pPr>
              <a:defRPr/>
            </a:pPr>
            <a:endParaRPr lang="en-US"/>
          </a:p>
        </p:txBody>
      </p:sp>
      <p:sp>
        <p:nvSpPr>
          <p:cNvPr id="58373" name="Rectangle 5"/>
          <p:cNvSpPr>
            <a:spLocks noChangeArrowheads="1"/>
          </p:cNvSpPr>
          <p:nvPr/>
        </p:nvSpPr>
        <p:spPr bwMode="ltGray">
          <a:xfrm>
            <a:off x="0" y="0"/>
            <a:ext cx="438150" cy="474663"/>
          </a:xfrm>
          <a:prstGeom prst="rect">
            <a:avLst/>
          </a:prstGeom>
          <a:solidFill>
            <a:schemeClr val="accent2"/>
          </a:solidFill>
          <a:ln w="9525">
            <a:noFill/>
            <a:miter lim="800000"/>
            <a:headEnd/>
            <a:tailEnd/>
          </a:ln>
          <a:effectLst/>
        </p:spPr>
        <p:txBody>
          <a:bodyPr wrap="none" anchor="ctr"/>
          <a:lstStyle/>
          <a:p>
            <a:pPr algn="ctr" eaLnBrk="1" hangingPunct="1">
              <a:defRPr/>
            </a:pPr>
            <a:endParaRPr kumimoji="1" lang="en-US" sz="2400"/>
          </a:p>
        </p:txBody>
      </p:sp>
      <p:sp>
        <p:nvSpPr>
          <p:cNvPr id="58374" name="Rectangle 6"/>
          <p:cNvSpPr>
            <a:spLocks noChangeArrowheads="1"/>
          </p:cNvSpPr>
          <p:nvPr/>
        </p:nvSpPr>
        <p:spPr bwMode="ltGray">
          <a:xfrm>
            <a:off x="152400" y="304800"/>
            <a:ext cx="422275" cy="474663"/>
          </a:xfrm>
          <a:prstGeom prst="rect">
            <a:avLst/>
          </a:prstGeom>
          <a:solidFill>
            <a:schemeClr val="folHlink"/>
          </a:solidFill>
          <a:ln w="9525">
            <a:noFill/>
            <a:miter lim="800000"/>
            <a:headEnd/>
            <a:tailEnd/>
          </a:ln>
          <a:effectLst/>
        </p:spPr>
        <p:txBody>
          <a:bodyPr wrap="none" anchor="ctr"/>
          <a:lstStyle/>
          <a:p>
            <a:pPr algn="ctr" eaLnBrk="1" hangingPunct="1">
              <a:defRPr/>
            </a:pPr>
            <a:endParaRPr kumimoji="1" lang="en-US" sz="2400"/>
          </a:p>
        </p:txBody>
      </p:sp>
      <p:sp>
        <p:nvSpPr>
          <p:cNvPr id="58375" name="Rectangle 7"/>
          <p:cNvSpPr>
            <a:spLocks noChangeArrowheads="1"/>
          </p:cNvSpPr>
          <p:nvPr/>
        </p:nvSpPr>
        <p:spPr bwMode="gray">
          <a:xfrm>
            <a:off x="762000" y="0"/>
            <a:ext cx="31750" cy="776288"/>
          </a:xfrm>
          <a:prstGeom prst="rect">
            <a:avLst/>
          </a:prstGeom>
          <a:solidFill>
            <a:schemeClr val="bg2"/>
          </a:solidFill>
          <a:ln w="9525">
            <a:noFill/>
            <a:miter lim="800000"/>
            <a:headEnd/>
            <a:tailEnd/>
          </a:ln>
          <a:effectLst/>
        </p:spPr>
        <p:txBody>
          <a:bodyPr wrap="none" anchor="ctr"/>
          <a:lstStyle/>
          <a:p>
            <a:pPr algn="ctr" eaLnBrk="1" hangingPunct="1">
              <a:defRPr/>
            </a:pPr>
            <a:endParaRPr kumimoji="1" lang="en-US" sz="2400"/>
          </a:p>
        </p:txBody>
      </p:sp>
      <p:sp>
        <p:nvSpPr>
          <p:cNvPr id="58376" name="Rectangle 8"/>
          <p:cNvSpPr>
            <a:spLocks noChangeArrowheads="1"/>
          </p:cNvSpPr>
          <p:nvPr/>
        </p:nvSpPr>
        <p:spPr bwMode="gray">
          <a:xfrm>
            <a:off x="0" y="654050"/>
            <a:ext cx="8226425" cy="31750"/>
          </a:xfrm>
          <a:prstGeom prst="rect">
            <a:avLst/>
          </a:prstGeom>
          <a:gradFill rotWithShape="1">
            <a:gsLst>
              <a:gs pos="0">
                <a:srgbClr val="66FF33">
                  <a:gamma/>
                  <a:shade val="0"/>
                  <a:invGamma/>
                </a:srgbClr>
              </a:gs>
              <a:gs pos="100000">
                <a:srgbClr val="66FF33">
                  <a:alpha val="0"/>
                </a:srgbClr>
              </a:gs>
            </a:gsLst>
            <a:lin ang="0" scaled="1"/>
          </a:gradFill>
          <a:ln w="0">
            <a:solidFill>
              <a:srgbClr val="66FF33"/>
            </a:solidFill>
            <a:miter lim="800000"/>
            <a:headEnd/>
            <a:tailEnd/>
          </a:ln>
          <a:effectLst/>
        </p:spPr>
        <p:txBody>
          <a:bodyPr wrap="none" anchor="ctr"/>
          <a:lstStyle/>
          <a:p>
            <a:pPr algn="ctr" eaLnBrk="1" hangingPunct="1">
              <a:defRPr/>
            </a:pPr>
            <a:endParaRPr kumimoji="1" lang="en-US" sz="2400">
              <a:solidFill>
                <a:srgbClr val="66FF33"/>
              </a:solidFill>
            </a:endParaRPr>
          </a:p>
        </p:txBody>
      </p:sp>
      <p:sp>
        <p:nvSpPr>
          <p:cNvPr id="58377" name="Rectangle 9"/>
          <p:cNvSpPr>
            <a:spLocks noGrp="1" noChangeArrowheads="1"/>
          </p:cNvSpPr>
          <p:nvPr>
            <p:ph type="title"/>
          </p:nvPr>
        </p:nvSpPr>
        <p:spPr bwMode="auto">
          <a:xfrm>
            <a:off x="762000" y="76200"/>
            <a:ext cx="8174038" cy="533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1274" name="Rectangle 10"/>
          <p:cNvSpPr>
            <a:spLocks noGrp="1" noChangeArrowheads="1"/>
          </p:cNvSpPr>
          <p:nvPr>
            <p:ph type="body" idx="1"/>
          </p:nvPr>
        </p:nvSpPr>
        <p:spPr bwMode="auto">
          <a:xfrm>
            <a:off x="0" y="685800"/>
            <a:ext cx="9144000" cy="571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1"/>
            <a:r>
              <a:rPr lang="en-US" smtClean="0"/>
              <a:t>Fourth level</a:t>
            </a:r>
          </a:p>
          <a:p>
            <a:pPr lvl="2"/>
            <a:r>
              <a:rPr lang="en-US" smtClean="0"/>
              <a:t>Fifth level</a:t>
            </a:r>
          </a:p>
        </p:txBody>
      </p:sp>
      <p:sp>
        <p:nvSpPr>
          <p:cNvPr id="58379" name="Rectangle 11"/>
          <p:cNvSpPr>
            <a:spLocks noChangeArrowheads="1"/>
          </p:cNvSpPr>
          <p:nvPr/>
        </p:nvSpPr>
        <p:spPr bwMode="auto">
          <a:xfrm>
            <a:off x="0" y="6477000"/>
            <a:ext cx="9144000" cy="381000"/>
          </a:xfrm>
          <a:prstGeom prst="rect">
            <a:avLst/>
          </a:prstGeom>
          <a:solidFill>
            <a:srgbClr val="00CCFF"/>
          </a:solidFill>
          <a:ln w="9525">
            <a:solidFill>
              <a:schemeClr val="tx1"/>
            </a:solidFill>
            <a:miter lim="800000"/>
            <a:headEnd/>
            <a:tailEnd/>
          </a:ln>
          <a:effectLst/>
        </p:spPr>
        <p:txBody>
          <a:bodyPr wrap="none" anchor="ctr"/>
          <a:lstStyle/>
          <a:p>
            <a:pPr algn="ctr">
              <a:defRPr/>
            </a:pPr>
            <a:r>
              <a:rPr lang="en-US"/>
              <a:t>Khoa CNTT – ĐH Nông Lâm TP. HCM 01/2007 </a:t>
            </a:r>
          </a:p>
        </p:txBody>
      </p:sp>
      <p:sp>
        <p:nvSpPr>
          <p:cNvPr id="58380" name="Text Box 12"/>
          <p:cNvSpPr txBox="1">
            <a:spLocks noChangeArrowheads="1"/>
          </p:cNvSpPr>
          <p:nvPr/>
        </p:nvSpPr>
        <p:spPr bwMode="auto">
          <a:xfrm>
            <a:off x="8077200" y="6491288"/>
            <a:ext cx="1066800" cy="366712"/>
          </a:xfrm>
          <a:prstGeom prst="rect">
            <a:avLst/>
          </a:prstGeom>
          <a:noFill/>
          <a:ln w="9525">
            <a:noFill/>
            <a:miter lim="800000"/>
            <a:headEnd/>
            <a:tailEnd/>
          </a:ln>
          <a:effectLst/>
        </p:spPr>
        <p:txBody>
          <a:bodyPr>
            <a:spAutoFit/>
          </a:bodyPr>
          <a:lstStyle/>
          <a:p>
            <a:pPr>
              <a:spcBef>
                <a:spcPct val="50000"/>
              </a:spcBef>
              <a:defRPr/>
            </a:pPr>
            <a:fld id="{C23009BC-DEEB-4105-8CFC-3EDFAC064C22}" type="slidenum">
              <a:rPr lang="en-US" smtClean="0"/>
              <a:pPr>
                <a:spcBef>
                  <a:spcPct val="50000"/>
                </a:spcBef>
                <a:defRPr/>
              </a:pPr>
              <a:t>‹#›</a:t>
            </a:fld>
            <a:r>
              <a:rPr lang="en-US" smtClean="0"/>
              <a:t>/29</a:t>
            </a:r>
            <a:endParaRPr lang="en-US"/>
          </a:p>
        </p:txBody>
      </p:sp>
    </p:spTree>
  </p:cSld>
  <p:clrMap bg1="lt1" tx1="dk1" bg2="lt2" tx2="dk2" accent1="accent1" accent2="accent2" accent3="accent3" accent4="accent4" accent5="accent5" accent6="accent6" hlink="hlink" folHlink="folHlink"/>
  <p:sldLayoutIdLst>
    <p:sldLayoutId id="2147483705"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Lst>
  <p:transition spd="med">
    <p:comb/>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5pPr>
      <a:lvl6pPr marL="4572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6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algn="ctr" eaLnBrk="1" hangingPunct="1">
              <a:defRPr/>
            </a:pPr>
            <a:r>
              <a:rPr lang="en-US" smtClean="0">
                <a:solidFill>
                  <a:srgbClr val="FF0000"/>
                </a:solidFill>
              </a:rPr>
              <a:t>SQL BASICS</a:t>
            </a:r>
            <a:endParaRPr lang="en-US" dirty="0" smtClean="0"/>
          </a:p>
        </p:txBody>
      </p:sp>
      <p:sp>
        <p:nvSpPr>
          <p:cNvPr id="13315" name="Rectangle 3"/>
          <p:cNvSpPr>
            <a:spLocks noGrp="1" noChangeArrowheads="1"/>
          </p:cNvSpPr>
          <p:nvPr>
            <p:ph type="subTitle" idx="1"/>
          </p:nvPr>
        </p:nvSpPr>
        <p:spPr/>
        <p:txBody>
          <a:bodyPr/>
          <a:lstStyle/>
          <a:p>
            <a:pPr eaLnBrk="1" hangingPunct="1"/>
            <a:endParaRPr lang="en-US" smtClean="0"/>
          </a:p>
        </p:txBody>
      </p:sp>
      <p:sp>
        <p:nvSpPr>
          <p:cNvPr id="6" name="Rectangle 2"/>
          <p:cNvSpPr txBox="1">
            <a:spLocks noChangeArrowheads="1"/>
          </p:cNvSpPr>
          <p:nvPr/>
        </p:nvSpPr>
        <p:spPr bwMode="auto">
          <a:xfrm>
            <a:off x="762000" y="152400"/>
            <a:ext cx="7772400" cy="13938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5pPr>
            <a:lvl6pPr marL="4572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9pPr>
          </a:lstStyle>
          <a:p>
            <a:pPr algn="ctr" eaLnBrk="1" hangingPunct="1">
              <a:defRPr/>
            </a:pPr>
            <a:r>
              <a:rPr lang="en-US" sz="4000" kern="0" smtClean="0">
                <a:solidFill>
                  <a:srgbClr val="FF0000"/>
                </a:solidFill>
              </a:rPr>
              <a:t>SPECIAL JAVA SUBJECT</a:t>
            </a:r>
            <a:br>
              <a:rPr lang="en-US" sz="4000" kern="0" smtClean="0">
                <a:solidFill>
                  <a:srgbClr val="FF0000"/>
                </a:solidFill>
              </a:rPr>
            </a:br>
            <a:r>
              <a:rPr lang="en-US" sz="4000" kern="0" smtClean="0">
                <a:solidFill>
                  <a:srgbClr val="FF0000"/>
                </a:solidFill>
              </a:rPr>
              <a:t>FSOFT – Developer – Part1</a:t>
            </a:r>
            <a:endParaRPr lang="en-US" sz="4000" kern="0" dirty="0">
              <a:solidFill>
                <a:srgbClr val="FF0000"/>
              </a:solidFill>
            </a:endParaRPr>
          </a:p>
        </p:txBody>
      </p:sp>
    </p:spTree>
    <p:extLst>
      <p:ext uri="{BB962C8B-B14F-4D97-AF65-F5344CB8AC3E}">
        <p14:creationId xmlns:p14="http://schemas.microsoft.com/office/powerpoint/2010/main" val="974140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ontent Placeholder 2"/>
          <p:cNvSpPr>
            <a:spLocks noGrp="1"/>
          </p:cNvSpPr>
          <p:nvPr>
            <p:ph idx="1"/>
          </p:nvPr>
        </p:nvSpPr>
        <p:spPr/>
        <p:txBody>
          <a:bodyPr/>
          <a:lstStyle/>
          <a:p>
            <a:r>
              <a:rPr lang="en-US" sz="2800" dirty="0" smtClean="0">
                <a:solidFill>
                  <a:srgbClr val="FF0000"/>
                </a:solidFill>
              </a:rPr>
              <a:t>NOT NULL: </a:t>
            </a:r>
            <a:r>
              <a:rPr lang="en-US" sz="2800" dirty="0" smtClean="0"/>
              <a:t>Specifies that the column does not accept NULL values.</a:t>
            </a:r>
          </a:p>
          <a:p>
            <a:r>
              <a:rPr lang="en-US" sz="2800" dirty="0" smtClean="0">
                <a:solidFill>
                  <a:srgbClr val="FF0000"/>
                </a:solidFill>
              </a:rPr>
              <a:t>CHECK</a:t>
            </a:r>
            <a:r>
              <a:rPr lang="en-US" sz="2800" dirty="0" smtClean="0"/>
              <a:t>: Enforce domain integrity by limiting the values that can be put in a column.</a:t>
            </a:r>
          </a:p>
          <a:p>
            <a:pPr lvl="1"/>
            <a:r>
              <a:rPr lang="en-US" sz="2400" b="1" dirty="0" smtClean="0"/>
              <a:t>Syntax</a:t>
            </a:r>
            <a:r>
              <a:rPr lang="en-US" sz="2400" dirty="0" smtClean="0"/>
              <a:t>:</a:t>
            </a:r>
          </a:p>
          <a:p>
            <a:pPr lvl="1">
              <a:buFont typeface="Wingdings" pitchFamily="2" charset="2"/>
              <a:buNone/>
            </a:pPr>
            <a:r>
              <a:rPr lang="en-US" sz="2400" dirty="0" smtClean="0"/>
              <a:t>	[CONSTRAINT </a:t>
            </a:r>
            <a:r>
              <a:rPr lang="en-US" sz="2400" i="1" dirty="0" err="1" smtClean="0"/>
              <a:t>constraint_name</a:t>
            </a:r>
            <a:r>
              <a:rPr lang="en-US" sz="2400" i="1" dirty="0" smtClean="0"/>
              <a:t>] </a:t>
            </a:r>
          </a:p>
          <a:p>
            <a:pPr lvl="1">
              <a:buFont typeface="Wingdings" pitchFamily="2" charset="2"/>
              <a:buNone/>
            </a:pPr>
            <a:r>
              <a:rPr lang="en-US" sz="2400" dirty="0" smtClean="0"/>
              <a:t>	</a:t>
            </a:r>
            <a:r>
              <a:rPr lang="vi-VN" sz="2400" dirty="0" smtClean="0">
                <a:solidFill>
                  <a:srgbClr val="FF0000"/>
                </a:solidFill>
              </a:rPr>
              <a:t>CHECK</a:t>
            </a:r>
            <a:r>
              <a:rPr lang="vi-VN" sz="2400" dirty="0" smtClean="0"/>
              <a:t> (</a:t>
            </a:r>
            <a:r>
              <a:rPr lang="en-US" sz="2400" i="1" dirty="0" smtClean="0"/>
              <a:t>condition</a:t>
            </a:r>
            <a:r>
              <a:rPr lang="vi-VN" sz="2400" i="1" dirty="0" smtClean="0"/>
              <a:t>) </a:t>
            </a:r>
            <a:endParaRPr lang="en-US" sz="2400" i="1" dirty="0" smtClean="0"/>
          </a:p>
          <a:p>
            <a:pPr>
              <a:buFont typeface="Wingdings" pitchFamily="2" charset="2"/>
              <a:buNone/>
            </a:pPr>
            <a:endParaRPr lang="en-US" sz="2800" dirty="0" smtClean="0"/>
          </a:p>
        </p:txBody>
      </p:sp>
      <p:sp>
        <p:nvSpPr>
          <p:cNvPr id="5" name="Title 1"/>
          <p:cNvSpPr>
            <a:spLocks noGrp="1"/>
          </p:cNvSpPr>
          <p:nvPr>
            <p:ph type="title"/>
          </p:nvPr>
        </p:nvSpPr>
        <p:spPr>
          <a:xfrm>
            <a:off x="311727" y="69273"/>
            <a:ext cx="8839200" cy="533400"/>
          </a:xfrm>
        </p:spPr>
        <p:txBody>
          <a:bodyPr anchor="ctr"/>
          <a:lstStyle/>
          <a:p>
            <a:r>
              <a:rPr lang="en-US" dirty="0" smtClean="0"/>
              <a:t>Data </a:t>
            </a:r>
            <a:r>
              <a:rPr lang="en-US" smtClean="0"/>
              <a:t>Definition </a:t>
            </a:r>
            <a:r>
              <a:rPr lang="en-US" smtClean="0"/>
              <a:t>Language: </a:t>
            </a:r>
            <a:r>
              <a:rPr lang="en-US" sz="2800" smtClean="0"/>
              <a:t>Table Constraints</a:t>
            </a:r>
            <a:endParaRPr lang="en-US" sz="2800" dirty="0" smtClean="0"/>
          </a:p>
        </p:txBody>
      </p:sp>
    </p:spTree>
    <p:extLst>
      <p:ext uri="{BB962C8B-B14F-4D97-AF65-F5344CB8AC3E}">
        <p14:creationId xmlns:p14="http://schemas.microsoft.com/office/powerpoint/2010/main" val="544350531"/>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12" dur="500"/>
                                        <p:tgtEl>
                                          <p:spTgt spid="24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box(in)">
                                      <p:cBhvr>
                                        <p:cTn id="17" dur="500"/>
                                        <p:tgtEl>
                                          <p:spTgt spid="24579">
                                            <p:txEl>
                                              <p:pRg st="2" end="2"/>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24579">
                                            <p:txEl>
                                              <p:pRg st="3" end="3"/>
                                            </p:txEl>
                                          </p:spTgt>
                                        </p:tgtEl>
                                        <p:attrNameLst>
                                          <p:attrName>style.visibility</p:attrName>
                                        </p:attrNameLst>
                                      </p:cBhvr>
                                      <p:to>
                                        <p:strVal val="visible"/>
                                      </p:to>
                                    </p:set>
                                    <p:animEffect transition="in" filter="box(in)">
                                      <p:cBhvr>
                                        <p:cTn id="20" dur="500"/>
                                        <p:tgtEl>
                                          <p:spTgt spid="24579">
                                            <p:txEl>
                                              <p:pRg st="3" end="3"/>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24579">
                                            <p:txEl>
                                              <p:pRg st="4" end="4"/>
                                            </p:txEl>
                                          </p:spTgt>
                                        </p:tgtEl>
                                        <p:attrNameLst>
                                          <p:attrName>style.visibility</p:attrName>
                                        </p:attrNameLst>
                                      </p:cBhvr>
                                      <p:to>
                                        <p:strVal val="visible"/>
                                      </p:to>
                                    </p:set>
                                    <p:animEffect transition="in" filter="box(in)">
                                      <p:cBhvr>
                                        <p:cTn id="23" dur="500"/>
                                        <p:tgtEl>
                                          <p:spTgt spid="245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685800" y="0"/>
            <a:ext cx="8458200" cy="685800"/>
          </a:xfrm>
        </p:spPr>
        <p:txBody>
          <a:bodyPr/>
          <a:lstStyle/>
          <a:p>
            <a:r>
              <a:rPr lang="en-US" sz="2800" dirty="0" smtClean="0"/>
              <a:t/>
            </a:r>
            <a:br>
              <a:rPr lang="en-US" sz="2800" dirty="0" smtClean="0"/>
            </a:br>
            <a:r>
              <a:rPr lang="en-US" sz="2800" dirty="0" smtClean="0"/>
              <a:t>Data </a:t>
            </a:r>
            <a:r>
              <a:rPr lang="en-US" sz="2800" smtClean="0"/>
              <a:t>Definition </a:t>
            </a:r>
            <a:r>
              <a:rPr lang="en-US" sz="2800" smtClean="0"/>
              <a:t>Language: Table Constraint</a:t>
            </a:r>
            <a:endParaRPr lang="en-US" sz="2800" dirty="0" smtClean="0"/>
          </a:p>
        </p:txBody>
      </p:sp>
      <p:sp>
        <p:nvSpPr>
          <p:cNvPr id="25603" name="Content Placeholder 2"/>
          <p:cNvSpPr>
            <a:spLocks noGrp="1"/>
          </p:cNvSpPr>
          <p:nvPr>
            <p:ph idx="1"/>
          </p:nvPr>
        </p:nvSpPr>
        <p:spPr/>
        <p:txBody>
          <a:bodyPr/>
          <a:lstStyle/>
          <a:p>
            <a:r>
              <a:rPr lang="en-US" dirty="0" smtClean="0">
                <a:solidFill>
                  <a:srgbClr val="FF0000"/>
                </a:solidFill>
              </a:rPr>
              <a:t>UNIQUE</a:t>
            </a:r>
            <a:r>
              <a:rPr lang="en-US" dirty="0" smtClean="0"/>
              <a:t>: Enforce the uniqueness of the values in a set of columns</a:t>
            </a:r>
          </a:p>
          <a:p>
            <a:pPr lvl="1"/>
            <a:r>
              <a:rPr lang="en-US" dirty="0" err="1" smtClean="0"/>
              <a:t>Synstax</a:t>
            </a:r>
            <a:endParaRPr lang="en-US" dirty="0" smtClean="0"/>
          </a:p>
          <a:p>
            <a:pPr lvl="1">
              <a:buNone/>
            </a:pPr>
            <a:r>
              <a:rPr lang="en-US" dirty="0" smtClean="0"/>
              <a:t>	CONSTRAINT </a:t>
            </a:r>
            <a:r>
              <a:rPr lang="en-US" dirty="0" err="1" smtClean="0"/>
              <a:t>unique_name</a:t>
            </a:r>
            <a:r>
              <a:rPr lang="en-US" dirty="0" smtClean="0"/>
              <a:t> </a:t>
            </a:r>
            <a:r>
              <a:rPr lang="en-US" dirty="0" smtClean="0">
                <a:solidFill>
                  <a:srgbClr val="FF0000"/>
                </a:solidFill>
              </a:rPr>
              <a:t>UNIQUE</a:t>
            </a:r>
            <a:r>
              <a:rPr lang="en-US" dirty="0" smtClean="0"/>
              <a:t> (</a:t>
            </a:r>
            <a:r>
              <a:rPr lang="en-US" dirty="0" err="1" smtClean="0"/>
              <a:t>col_names</a:t>
            </a:r>
            <a:r>
              <a:rPr lang="en-US" dirty="0" smtClean="0"/>
              <a:t>)</a:t>
            </a:r>
            <a:endParaRPr lang="en-US" b="1" dirty="0" smtClean="0"/>
          </a:p>
          <a:p>
            <a:r>
              <a:rPr lang="en-US" dirty="0" smtClean="0">
                <a:solidFill>
                  <a:srgbClr val="FF0000"/>
                </a:solidFill>
              </a:rPr>
              <a:t>PRIMARY KEY</a:t>
            </a:r>
            <a:r>
              <a:rPr lang="en-US" dirty="0" smtClean="0"/>
              <a:t>: Specify primary key of table.</a:t>
            </a:r>
          </a:p>
          <a:p>
            <a:pPr lvl="1"/>
            <a:r>
              <a:rPr lang="en-US" dirty="0" smtClean="0"/>
              <a:t>Syntax:</a:t>
            </a:r>
          </a:p>
          <a:p>
            <a:pPr lvl="1">
              <a:buFont typeface="Wingdings" pitchFamily="2" charset="2"/>
              <a:buNone/>
            </a:pPr>
            <a:r>
              <a:rPr lang="en-US" dirty="0" smtClean="0"/>
              <a:t>	[CONSTRAINT </a:t>
            </a:r>
            <a:r>
              <a:rPr lang="en-US" i="1" dirty="0" err="1" smtClean="0"/>
              <a:t>PK_Name</a:t>
            </a:r>
            <a:r>
              <a:rPr lang="en-US" i="1" dirty="0" smtClean="0"/>
              <a:t>] </a:t>
            </a:r>
          </a:p>
          <a:p>
            <a:pPr lvl="1">
              <a:buFont typeface="Wingdings" pitchFamily="2" charset="2"/>
              <a:buNone/>
            </a:pPr>
            <a:r>
              <a:rPr lang="en-US" dirty="0" smtClean="0"/>
              <a:t>	</a:t>
            </a:r>
            <a:r>
              <a:rPr lang="en-US" dirty="0" smtClean="0">
                <a:solidFill>
                  <a:srgbClr val="FF0000"/>
                </a:solidFill>
              </a:rPr>
              <a:t>PRIMARY KEY </a:t>
            </a:r>
            <a:r>
              <a:rPr lang="en-US" dirty="0" smtClean="0"/>
              <a:t>[</a:t>
            </a:r>
            <a:r>
              <a:rPr lang="en-US" dirty="0" err="1" smtClean="0"/>
              <a:t>col_names</a:t>
            </a:r>
            <a:r>
              <a:rPr lang="en-US" i="1" dirty="0" smtClean="0"/>
              <a:t>] </a:t>
            </a:r>
            <a:endParaRPr lang="en-US" dirty="0" smtClean="0"/>
          </a:p>
        </p:txBody>
      </p:sp>
    </p:spTree>
    <p:extLst>
      <p:ext uri="{BB962C8B-B14F-4D97-AF65-F5344CB8AC3E}">
        <p14:creationId xmlns:p14="http://schemas.microsoft.com/office/powerpoint/2010/main" val="2844890774"/>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blinds(horizontal)">
                                      <p:cBhvr>
                                        <p:cTn id="7" dur="5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box(in)">
                                      <p:cBhvr>
                                        <p:cTn id="12" dur="500"/>
                                        <p:tgtEl>
                                          <p:spTgt spid="25603">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25603">
                                            <p:txEl>
                                              <p:pRg st="2" end="2"/>
                                            </p:txEl>
                                          </p:spTgt>
                                        </p:tgtEl>
                                        <p:attrNameLst>
                                          <p:attrName>style.visibility</p:attrName>
                                        </p:attrNameLst>
                                      </p:cBhvr>
                                      <p:to>
                                        <p:strVal val="visible"/>
                                      </p:to>
                                    </p:set>
                                    <p:animEffect transition="in" filter="box(in)">
                                      <p:cBhvr>
                                        <p:cTn id="15" dur="500"/>
                                        <p:tgtEl>
                                          <p:spTgt spid="2560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5603">
                                            <p:txEl>
                                              <p:pRg st="3" end="3"/>
                                            </p:txEl>
                                          </p:spTgt>
                                        </p:tgtEl>
                                        <p:attrNameLst>
                                          <p:attrName>style.visibility</p:attrName>
                                        </p:attrNameLst>
                                      </p:cBhvr>
                                      <p:to>
                                        <p:strVal val="visible"/>
                                      </p:to>
                                    </p:set>
                                    <p:animEffect transition="in" filter="blinds(horizontal)">
                                      <p:cBhvr>
                                        <p:cTn id="20" dur="500"/>
                                        <p:tgtEl>
                                          <p:spTgt spid="2560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25603">
                                            <p:txEl>
                                              <p:pRg st="4" end="4"/>
                                            </p:txEl>
                                          </p:spTgt>
                                        </p:tgtEl>
                                        <p:attrNameLst>
                                          <p:attrName>style.visibility</p:attrName>
                                        </p:attrNameLst>
                                      </p:cBhvr>
                                      <p:to>
                                        <p:strVal val="visible"/>
                                      </p:to>
                                    </p:set>
                                    <p:animEffect transition="in" filter="box(in)">
                                      <p:cBhvr>
                                        <p:cTn id="25" dur="500"/>
                                        <p:tgtEl>
                                          <p:spTgt spid="25603">
                                            <p:txEl>
                                              <p:pRg st="4" end="4"/>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25603">
                                            <p:txEl>
                                              <p:pRg st="5" end="5"/>
                                            </p:txEl>
                                          </p:spTgt>
                                        </p:tgtEl>
                                        <p:attrNameLst>
                                          <p:attrName>style.visibility</p:attrName>
                                        </p:attrNameLst>
                                      </p:cBhvr>
                                      <p:to>
                                        <p:strVal val="visible"/>
                                      </p:to>
                                    </p:set>
                                    <p:animEffect transition="in" filter="box(in)">
                                      <p:cBhvr>
                                        <p:cTn id="28" dur="500"/>
                                        <p:tgtEl>
                                          <p:spTgt spid="25603">
                                            <p:txEl>
                                              <p:pRg st="5" end="5"/>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25603">
                                            <p:txEl>
                                              <p:pRg st="6" end="6"/>
                                            </p:txEl>
                                          </p:spTgt>
                                        </p:tgtEl>
                                        <p:attrNameLst>
                                          <p:attrName>style.visibility</p:attrName>
                                        </p:attrNameLst>
                                      </p:cBhvr>
                                      <p:to>
                                        <p:strVal val="visible"/>
                                      </p:to>
                                    </p:set>
                                    <p:animEffect transition="in" filter="box(in)">
                                      <p:cBhvr>
                                        <p:cTn id="31" dur="500"/>
                                        <p:tgtEl>
                                          <p:spTgt spid="256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685800" y="1"/>
            <a:ext cx="8839200" cy="533400"/>
          </a:xfrm>
        </p:spPr>
        <p:txBody>
          <a:bodyPr/>
          <a:lstStyle/>
          <a:p>
            <a:r>
              <a:rPr lang="en-US" sz="2800" dirty="0" smtClean="0"/>
              <a:t/>
            </a:r>
            <a:br>
              <a:rPr lang="en-US" sz="2800" dirty="0" smtClean="0"/>
            </a:br>
            <a:r>
              <a:rPr lang="en-US" dirty="0" smtClean="0"/>
              <a:t>Data </a:t>
            </a:r>
            <a:r>
              <a:rPr lang="en-US" smtClean="0"/>
              <a:t>Definition </a:t>
            </a:r>
            <a:r>
              <a:rPr lang="en-US" smtClean="0"/>
              <a:t>Language:</a:t>
            </a:r>
            <a:r>
              <a:rPr lang="en-US" sz="2800" smtClean="0"/>
              <a:t>Table </a:t>
            </a:r>
            <a:r>
              <a:rPr lang="en-US" sz="2800" smtClean="0"/>
              <a:t>Constraint </a:t>
            </a:r>
            <a:endParaRPr lang="en-US" sz="2800" dirty="0" smtClean="0"/>
          </a:p>
        </p:txBody>
      </p:sp>
      <p:sp>
        <p:nvSpPr>
          <p:cNvPr id="27651" name="Content Placeholder 2"/>
          <p:cNvSpPr>
            <a:spLocks noGrp="1"/>
          </p:cNvSpPr>
          <p:nvPr>
            <p:ph idx="1"/>
          </p:nvPr>
        </p:nvSpPr>
        <p:spPr/>
        <p:txBody>
          <a:bodyPr/>
          <a:lstStyle/>
          <a:p>
            <a:r>
              <a:rPr lang="en-US" sz="2800" dirty="0" smtClean="0">
                <a:solidFill>
                  <a:srgbClr val="FF0000"/>
                </a:solidFill>
              </a:rPr>
              <a:t>FOREIGN KEY</a:t>
            </a:r>
            <a:r>
              <a:rPr lang="en-US" sz="2800" dirty="0" smtClean="0"/>
              <a:t>: Used to define relationships between tables in the database.</a:t>
            </a:r>
          </a:p>
          <a:p>
            <a:pPr lvl="1"/>
            <a:r>
              <a:rPr lang="en-US" sz="2400" dirty="0" smtClean="0"/>
              <a:t>Syntax:</a:t>
            </a:r>
          </a:p>
          <a:p>
            <a:pPr lvl="1">
              <a:buFont typeface="Wingdings" pitchFamily="2" charset="2"/>
              <a:buNone/>
            </a:pPr>
            <a:r>
              <a:rPr lang="en-US" dirty="0" smtClean="0"/>
              <a:t>	</a:t>
            </a:r>
            <a:r>
              <a:rPr lang="en-US" sz="1800" dirty="0" smtClean="0"/>
              <a:t>[CONSTRAINT </a:t>
            </a:r>
            <a:r>
              <a:rPr lang="en-US" sz="1800" i="1" dirty="0" err="1" smtClean="0"/>
              <a:t>FK_Name</a:t>
            </a:r>
            <a:r>
              <a:rPr lang="en-US" sz="1800" i="1" dirty="0" smtClean="0"/>
              <a:t>] </a:t>
            </a:r>
          </a:p>
          <a:p>
            <a:pPr lvl="1">
              <a:buFont typeface="Wingdings" pitchFamily="2" charset="2"/>
              <a:buNone/>
            </a:pPr>
            <a:r>
              <a:rPr lang="en-US" sz="1800" dirty="0" smtClean="0"/>
              <a:t>	</a:t>
            </a:r>
            <a:r>
              <a:rPr lang="en-US" sz="1800" dirty="0" smtClean="0">
                <a:solidFill>
                  <a:srgbClr val="FF0000"/>
                </a:solidFill>
              </a:rPr>
              <a:t>FOREIGN KEY </a:t>
            </a:r>
            <a:r>
              <a:rPr lang="en-US" sz="1800" dirty="0" smtClean="0"/>
              <a:t>[(</a:t>
            </a:r>
            <a:r>
              <a:rPr lang="en-US" sz="1800" i="1" dirty="0" err="1" smtClean="0"/>
              <a:t>col_names</a:t>
            </a:r>
            <a:r>
              <a:rPr lang="en-US" sz="1800" i="1" dirty="0" smtClean="0"/>
              <a:t>)] </a:t>
            </a:r>
          </a:p>
          <a:p>
            <a:pPr lvl="1">
              <a:buFont typeface="Wingdings" pitchFamily="2" charset="2"/>
              <a:buNone/>
            </a:pPr>
            <a:r>
              <a:rPr lang="en-US" sz="1800" dirty="0" smtClean="0"/>
              <a:t>	REFERENCES </a:t>
            </a:r>
            <a:r>
              <a:rPr lang="en-US" sz="1800" i="1" dirty="0" err="1" smtClean="0"/>
              <a:t>reference_table</a:t>
            </a:r>
            <a:r>
              <a:rPr lang="en-US" sz="1800" i="1" dirty="0" smtClean="0"/>
              <a:t>(</a:t>
            </a:r>
            <a:r>
              <a:rPr lang="en-US" sz="1800" i="1" dirty="0" err="1" smtClean="0"/>
              <a:t>col_names</a:t>
            </a:r>
            <a:r>
              <a:rPr lang="en-US" sz="1800" i="1" dirty="0" smtClean="0"/>
              <a:t>) </a:t>
            </a:r>
          </a:p>
          <a:p>
            <a:pPr lvl="1">
              <a:buFont typeface="Wingdings" pitchFamily="2" charset="2"/>
              <a:buNone/>
            </a:pPr>
            <a:endParaRPr lang="en-US" sz="1800" i="1" dirty="0" smtClean="0"/>
          </a:p>
          <a:p>
            <a:pPr marL="342900" lvl="1" indent="-342900">
              <a:buSzPct val="60000"/>
              <a:buFont typeface="Wingdings" pitchFamily="2" charset="2"/>
              <a:buChar char="q"/>
            </a:pPr>
            <a:r>
              <a:rPr lang="en-US" dirty="0" smtClean="0">
                <a:solidFill>
                  <a:srgbClr val="FF0000"/>
                </a:solidFill>
              </a:rPr>
              <a:t>DEFAULT: </a:t>
            </a:r>
            <a:r>
              <a:rPr lang="en-US" dirty="0" smtClean="0"/>
              <a:t>Defaults specify what values are used in a column if you do not specify a value for the column when you insert a row.</a:t>
            </a:r>
          </a:p>
        </p:txBody>
      </p:sp>
    </p:spTree>
    <p:extLst>
      <p:ext uri="{BB962C8B-B14F-4D97-AF65-F5344CB8AC3E}">
        <p14:creationId xmlns:p14="http://schemas.microsoft.com/office/powerpoint/2010/main" val="4173327842"/>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blinds(horizontal)">
                                      <p:cBhvr>
                                        <p:cTn id="7" dur="500"/>
                                        <p:tgtEl>
                                          <p:spTgt spid="27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7651">
                                            <p:txEl>
                                              <p:pRg st="1" end="1"/>
                                            </p:txEl>
                                          </p:spTgt>
                                        </p:tgtEl>
                                        <p:attrNameLst>
                                          <p:attrName>style.visibility</p:attrName>
                                        </p:attrNameLst>
                                      </p:cBhvr>
                                      <p:to>
                                        <p:strVal val="visible"/>
                                      </p:to>
                                    </p:set>
                                    <p:animEffect transition="in" filter="box(in)">
                                      <p:cBhvr>
                                        <p:cTn id="12" dur="500"/>
                                        <p:tgtEl>
                                          <p:spTgt spid="27651">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animEffect transition="in" filter="box(in)">
                                      <p:cBhvr>
                                        <p:cTn id="15" dur="500"/>
                                        <p:tgtEl>
                                          <p:spTgt spid="27651">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27651">
                                            <p:txEl>
                                              <p:pRg st="3" end="3"/>
                                            </p:txEl>
                                          </p:spTgt>
                                        </p:tgtEl>
                                        <p:attrNameLst>
                                          <p:attrName>style.visibility</p:attrName>
                                        </p:attrNameLst>
                                      </p:cBhvr>
                                      <p:to>
                                        <p:strVal val="visible"/>
                                      </p:to>
                                    </p:set>
                                    <p:animEffect transition="in" filter="box(in)">
                                      <p:cBhvr>
                                        <p:cTn id="18" dur="500"/>
                                        <p:tgtEl>
                                          <p:spTgt spid="27651">
                                            <p:txEl>
                                              <p:pRg st="3" end="3"/>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27651">
                                            <p:txEl>
                                              <p:pRg st="4" end="4"/>
                                            </p:txEl>
                                          </p:spTgt>
                                        </p:tgtEl>
                                        <p:attrNameLst>
                                          <p:attrName>style.visibility</p:attrName>
                                        </p:attrNameLst>
                                      </p:cBhvr>
                                      <p:to>
                                        <p:strVal val="visible"/>
                                      </p:to>
                                    </p:set>
                                    <p:animEffect transition="in" filter="box(in)">
                                      <p:cBhvr>
                                        <p:cTn id="21" dur="500"/>
                                        <p:tgtEl>
                                          <p:spTgt spid="27651">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7651">
                                            <p:txEl>
                                              <p:pRg st="6" end="6"/>
                                            </p:txEl>
                                          </p:spTgt>
                                        </p:tgtEl>
                                        <p:attrNameLst>
                                          <p:attrName>style.visibility</p:attrName>
                                        </p:attrNameLst>
                                      </p:cBhvr>
                                      <p:to>
                                        <p:strVal val="visible"/>
                                      </p:to>
                                    </p:set>
                                    <p:animEffect transition="in" filter="blinds(horizontal)">
                                      <p:cBhvr>
                                        <p:cTn id="26" dur="500"/>
                                        <p:tgtEl>
                                          <p:spTgt spid="276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SQL Constraints Scope</a:t>
            </a:r>
            <a:endParaRPr lang="en-US" dirty="0"/>
          </a:p>
        </p:txBody>
      </p:sp>
      <p:sp>
        <p:nvSpPr>
          <p:cNvPr id="3" name="Content Placeholder 2"/>
          <p:cNvSpPr>
            <a:spLocks noGrp="1"/>
          </p:cNvSpPr>
          <p:nvPr>
            <p:ph idx="1"/>
          </p:nvPr>
        </p:nvSpPr>
        <p:spPr/>
        <p:txBody>
          <a:bodyPr/>
          <a:lstStyle/>
          <a:p>
            <a:r>
              <a:rPr lang="en-US" dirty="0" smtClean="0"/>
              <a:t>SQL constraints can be applied at:</a:t>
            </a:r>
          </a:p>
          <a:p>
            <a:pPr lvl="1"/>
            <a:r>
              <a:rPr lang="en-US" dirty="0" smtClean="0"/>
              <a:t>Table level</a:t>
            </a:r>
          </a:p>
          <a:p>
            <a:pPr lvl="2"/>
            <a:r>
              <a:rPr lang="en-US" dirty="0" smtClean="0"/>
              <a:t>Are declared independently from the column definition</a:t>
            </a:r>
          </a:p>
          <a:p>
            <a:pPr lvl="2"/>
            <a:r>
              <a:rPr lang="en-US" dirty="0" smtClean="0"/>
              <a:t>declare table-level constraints at the end of the CREATE TABLE statement</a:t>
            </a:r>
          </a:p>
          <a:p>
            <a:pPr lvl="1"/>
            <a:r>
              <a:rPr lang="en-US" dirty="0" smtClean="0"/>
              <a:t>Column level: </a:t>
            </a:r>
          </a:p>
          <a:p>
            <a:pPr lvl="2"/>
            <a:r>
              <a:rPr lang="en-US" dirty="0" smtClean="0"/>
              <a:t>Are declared when define columns for the table. </a:t>
            </a:r>
          </a:p>
          <a:p>
            <a:pPr lvl="2"/>
            <a:r>
              <a:rPr lang="en-US" dirty="0" smtClean="0"/>
              <a:t>It is applied particularly to the column where it attached to</a:t>
            </a:r>
          </a:p>
          <a:p>
            <a:pPr lvl="1"/>
            <a:endParaRPr lang="en-US" dirty="0"/>
          </a:p>
        </p:txBody>
      </p:sp>
    </p:spTree>
    <p:extLst>
      <p:ext uri="{BB962C8B-B14F-4D97-AF65-F5344CB8AC3E}">
        <p14:creationId xmlns:p14="http://schemas.microsoft.com/office/powerpoint/2010/main" val="1835881520"/>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additive="base">
                                        <p:cTn id="2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 calcmode="lin" valueType="num">
                                      <p:cBhvr additive="base">
                                        <p:cTn id="3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 calcmode="lin" valueType="num">
                                      <p:cBhvr additive="base">
                                        <p:cTn id="3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686800" cy="533400"/>
          </a:xfrm>
        </p:spPr>
        <p:txBody>
          <a:bodyPr anchor="ctr"/>
          <a:lstStyle/>
          <a:p>
            <a:r>
              <a:rPr lang="en-US" dirty="0" smtClean="0"/>
              <a:t>Data </a:t>
            </a:r>
            <a:r>
              <a:rPr lang="en-US" smtClean="0"/>
              <a:t>Definition </a:t>
            </a:r>
            <a:r>
              <a:rPr lang="en-US" smtClean="0"/>
              <a:t>Language: </a:t>
            </a:r>
            <a:r>
              <a:rPr lang="en-US" dirty="0" smtClean="0"/>
              <a:t>Table Indexes</a:t>
            </a:r>
            <a:endParaRPr lang="en-US" dirty="0"/>
          </a:p>
        </p:txBody>
      </p:sp>
      <p:sp>
        <p:nvSpPr>
          <p:cNvPr id="3" name="Content Placeholder 2"/>
          <p:cNvSpPr>
            <a:spLocks noGrp="1"/>
          </p:cNvSpPr>
          <p:nvPr>
            <p:ph idx="1"/>
          </p:nvPr>
        </p:nvSpPr>
        <p:spPr/>
        <p:txBody>
          <a:bodyPr/>
          <a:lstStyle/>
          <a:p>
            <a:r>
              <a:rPr lang="en-US" dirty="0" smtClean="0"/>
              <a:t>Index in SQL Server</a:t>
            </a:r>
          </a:p>
          <a:p>
            <a:pPr lvl="1"/>
            <a:r>
              <a:rPr lang="en-US" dirty="0" smtClean="0"/>
              <a:t>Similar to index in books </a:t>
            </a:r>
          </a:p>
          <a:p>
            <a:pPr lvl="1"/>
            <a:r>
              <a:rPr lang="en-US" dirty="0" smtClean="0"/>
              <a:t>Allow find data in a table without scanning the entire table</a:t>
            </a:r>
          </a:p>
          <a:p>
            <a:r>
              <a:rPr lang="en-US" dirty="0" smtClean="0"/>
              <a:t>There are 2 types of Indexes:</a:t>
            </a:r>
          </a:p>
          <a:p>
            <a:pPr lvl="1"/>
            <a:r>
              <a:rPr lang="en-US" dirty="0" smtClean="0"/>
              <a:t>Clustered</a:t>
            </a:r>
          </a:p>
          <a:p>
            <a:pPr lvl="2"/>
            <a:r>
              <a:rPr lang="en-US" dirty="0" smtClean="0"/>
              <a:t>Sort and store the data rows in the table based on their key value</a:t>
            </a:r>
          </a:p>
          <a:p>
            <a:pPr lvl="1"/>
            <a:r>
              <a:rPr lang="en-US" dirty="0" smtClean="0"/>
              <a:t>Non-clustered</a:t>
            </a:r>
          </a:p>
          <a:p>
            <a:pPr lvl="2"/>
            <a:r>
              <a:rPr lang="en-US" dirty="0" smtClean="0"/>
              <a:t>Have a structure completely separate from the data rows</a:t>
            </a:r>
            <a:endParaRPr lang="en-US" dirty="0"/>
          </a:p>
        </p:txBody>
      </p:sp>
    </p:spTree>
    <p:extLst>
      <p:ext uri="{BB962C8B-B14F-4D97-AF65-F5344CB8AC3E}">
        <p14:creationId xmlns:p14="http://schemas.microsoft.com/office/powerpoint/2010/main" val="1035268234"/>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8686800" cy="533400"/>
          </a:xfrm>
        </p:spPr>
        <p:txBody>
          <a:bodyPr anchor="ctr"/>
          <a:lstStyle/>
          <a:p>
            <a:r>
              <a:rPr lang="en-US" dirty="0" smtClean="0"/>
              <a:t>Data </a:t>
            </a:r>
            <a:r>
              <a:rPr lang="en-US" smtClean="0"/>
              <a:t>Definition </a:t>
            </a:r>
            <a:r>
              <a:rPr lang="en-US" smtClean="0"/>
              <a:t>Language: </a:t>
            </a:r>
            <a:r>
              <a:rPr lang="en-US" sz="2800" smtClean="0"/>
              <a:t>Sequences</a:t>
            </a:r>
            <a:endParaRPr lang="en-US" dirty="0"/>
          </a:p>
        </p:txBody>
      </p:sp>
      <p:sp>
        <p:nvSpPr>
          <p:cNvPr id="3" name="Content Placeholder 2"/>
          <p:cNvSpPr>
            <a:spLocks noGrp="1"/>
          </p:cNvSpPr>
          <p:nvPr>
            <p:ph idx="1"/>
          </p:nvPr>
        </p:nvSpPr>
        <p:spPr/>
        <p:txBody>
          <a:bodyPr/>
          <a:lstStyle/>
          <a:p>
            <a:r>
              <a:rPr lang="en-US" dirty="0" smtClean="0"/>
              <a:t>This creates an auto increment for a column</a:t>
            </a:r>
          </a:p>
          <a:p>
            <a:r>
              <a:rPr lang="en-US" dirty="0" smtClean="0"/>
              <a:t>If a table has a column with sequence or auto increment, the user do not need insert data explicitly for the column</a:t>
            </a:r>
          </a:p>
          <a:p>
            <a:endParaRPr lang="en-US" dirty="0"/>
          </a:p>
        </p:txBody>
      </p:sp>
    </p:spTree>
    <p:extLst>
      <p:ext uri="{BB962C8B-B14F-4D97-AF65-F5344CB8AC3E}">
        <p14:creationId xmlns:p14="http://schemas.microsoft.com/office/powerpoint/2010/main" val="2854492198"/>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chor="ctr"/>
          <a:lstStyle/>
          <a:p>
            <a:r>
              <a:rPr lang="en-US" dirty="0" smtClean="0"/>
              <a:t>Data </a:t>
            </a:r>
            <a:r>
              <a:rPr lang="en-US" smtClean="0"/>
              <a:t>Definition </a:t>
            </a:r>
            <a:r>
              <a:rPr lang="en-US" smtClean="0"/>
              <a:t>Language: </a:t>
            </a:r>
            <a:r>
              <a:rPr lang="en-US" sz="2800" smtClean="0"/>
              <a:t>Identity</a:t>
            </a:r>
            <a:endParaRPr lang="en-US" sz="2800" dirty="0"/>
          </a:p>
        </p:txBody>
      </p:sp>
      <p:sp>
        <p:nvSpPr>
          <p:cNvPr id="58371" name="Rectangle 3"/>
          <p:cNvSpPr>
            <a:spLocks noGrp="1" noChangeArrowheads="1"/>
          </p:cNvSpPr>
          <p:nvPr>
            <p:ph idx="1"/>
          </p:nvPr>
        </p:nvSpPr>
        <p:spPr/>
        <p:txBody>
          <a:bodyPr/>
          <a:lstStyle/>
          <a:p>
            <a:r>
              <a:rPr lang="en-US" dirty="0"/>
              <a:t>Identity </a:t>
            </a:r>
            <a:r>
              <a:rPr lang="en-US" dirty="0" smtClean="0"/>
              <a:t>has:</a:t>
            </a:r>
            <a:endParaRPr lang="en-US" dirty="0"/>
          </a:p>
          <a:p>
            <a:pPr lvl="1"/>
            <a:r>
              <a:rPr lang="en-US" dirty="0"/>
              <a:t>A seed</a:t>
            </a:r>
          </a:p>
          <a:p>
            <a:pPr lvl="1"/>
            <a:r>
              <a:rPr lang="en-US" dirty="0"/>
              <a:t>An increment</a:t>
            </a:r>
          </a:p>
          <a:p>
            <a:r>
              <a:rPr lang="en-US" dirty="0"/>
              <a:t>Seed is the initial value</a:t>
            </a:r>
          </a:p>
          <a:p>
            <a:r>
              <a:rPr lang="en-US" dirty="0"/>
              <a:t>Increment is the value by which we need to skip to fetch the </a:t>
            </a:r>
            <a:r>
              <a:rPr lang="en-US" dirty="0" smtClean="0"/>
              <a:t>next value</a:t>
            </a:r>
            <a:endParaRPr lang="en-US" dirty="0"/>
          </a:p>
          <a:p>
            <a:r>
              <a:rPr lang="en-US" dirty="0" smtClean="0"/>
              <a:t>For example: </a:t>
            </a:r>
          </a:p>
          <a:p>
            <a:pPr lvl="1"/>
            <a:r>
              <a:rPr lang="en-US" dirty="0" smtClean="0"/>
              <a:t>Identity(1,2</a:t>
            </a:r>
            <a:r>
              <a:rPr lang="en-US" dirty="0"/>
              <a:t>) will generate sequence numbers 1,3,5,7…</a:t>
            </a:r>
          </a:p>
        </p:txBody>
      </p:sp>
    </p:spTree>
    <p:extLst>
      <p:ext uri="{BB962C8B-B14F-4D97-AF65-F5344CB8AC3E}">
        <p14:creationId xmlns:p14="http://schemas.microsoft.com/office/powerpoint/2010/main" val="3646086615"/>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blinds(horizontal)">
                                      <p:cBhvr>
                                        <p:cTn id="7" dur="500"/>
                                        <p:tgtEl>
                                          <p:spTgt spid="5837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8371">
                                            <p:txEl>
                                              <p:pRg st="1" end="1"/>
                                            </p:txEl>
                                          </p:spTgt>
                                        </p:tgtEl>
                                        <p:attrNameLst>
                                          <p:attrName>style.visibility</p:attrName>
                                        </p:attrNameLst>
                                      </p:cBhvr>
                                      <p:to>
                                        <p:strVal val="visible"/>
                                      </p:to>
                                    </p:set>
                                    <p:animEffect transition="in" filter="blinds(horizontal)">
                                      <p:cBhvr>
                                        <p:cTn id="10" dur="500"/>
                                        <p:tgtEl>
                                          <p:spTgt spid="58371">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8371">
                                            <p:txEl>
                                              <p:pRg st="2" end="2"/>
                                            </p:txEl>
                                          </p:spTgt>
                                        </p:tgtEl>
                                        <p:attrNameLst>
                                          <p:attrName>style.visibility</p:attrName>
                                        </p:attrNameLst>
                                      </p:cBhvr>
                                      <p:to>
                                        <p:strVal val="visible"/>
                                      </p:to>
                                    </p:set>
                                    <p:animEffect transition="in" filter="blinds(horizontal)">
                                      <p:cBhvr>
                                        <p:cTn id="13" dur="500"/>
                                        <p:tgtEl>
                                          <p:spTgt spid="5837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8371">
                                            <p:txEl>
                                              <p:pRg st="3" end="3"/>
                                            </p:txEl>
                                          </p:spTgt>
                                        </p:tgtEl>
                                        <p:attrNameLst>
                                          <p:attrName>style.visibility</p:attrName>
                                        </p:attrNameLst>
                                      </p:cBhvr>
                                      <p:to>
                                        <p:strVal val="visible"/>
                                      </p:to>
                                    </p:set>
                                    <p:animEffect transition="in" filter="blinds(horizontal)">
                                      <p:cBhvr>
                                        <p:cTn id="18" dur="500"/>
                                        <p:tgtEl>
                                          <p:spTgt spid="5837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8371">
                                            <p:txEl>
                                              <p:pRg st="4" end="4"/>
                                            </p:txEl>
                                          </p:spTgt>
                                        </p:tgtEl>
                                        <p:attrNameLst>
                                          <p:attrName>style.visibility</p:attrName>
                                        </p:attrNameLst>
                                      </p:cBhvr>
                                      <p:to>
                                        <p:strVal val="visible"/>
                                      </p:to>
                                    </p:set>
                                    <p:animEffect transition="in" filter="blinds(horizontal)">
                                      <p:cBhvr>
                                        <p:cTn id="23" dur="500"/>
                                        <p:tgtEl>
                                          <p:spTgt spid="58371">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58371">
                                            <p:txEl>
                                              <p:pRg st="5" end="5"/>
                                            </p:txEl>
                                          </p:spTgt>
                                        </p:tgtEl>
                                        <p:attrNameLst>
                                          <p:attrName>style.visibility</p:attrName>
                                        </p:attrNameLst>
                                      </p:cBhvr>
                                      <p:to>
                                        <p:strVal val="visible"/>
                                      </p:to>
                                    </p:set>
                                    <p:animEffect transition="in" filter="blinds(horizontal)">
                                      <p:cBhvr>
                                        <p:cTn id="28" dur="500"/>
                                        <p:tgtEl>
                                          <p:spTgt spid="58371">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58371">
                                            <p:txEl>
                                              <p:pRg st="6" end="6"/>
                                            </p:txEl>
                                          </p:spTgt>
                                        </p:tgtEl>
                                        <p:attrNameLst>
                                          <p:attrName>style.visibility</p:attrName>
                                        </p:attrNameLst>
                                      </p:cBhvr>
                                      <p:to>
                                        <p:strVal val="visible"/>
                                      </p:to>
                                    </p:set>
                                    <p:animEffect transition="in" filter="blinds(horizontal)">
                                      <p:cBhvr>
                                        <p:cTn id="31" dur="500"/>
                                        <p:tgtEl>
                                          <p:spTgt spid="583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62000" y="76200"/>
            <a:ext cx="9448800" cy="533400"/>
          </a:xfrm>
        </p:spPr>
        <p:txBody>
          <a:bodyPr anchor="ctr"/>
          <a:lstStyle/>
          <a:p>
            <a:r>
              <a:rPr lang="en-US" sz="2800" dirty="0" smtClean="0"/>
              <a:t>Data </a:t>
            </a:r>
            <a:r>
              <a:rPr lang="en-US" sz="2800" smtClean="0"/>
              <a:t>Definition </a:t>
            </a:r>
            <a:r>
              <a:rPr lang="en-US" sz="2800" smtClean="0"/>
              <a:t>Language: Truncate </a:t>
            </a:r>
            <a:r>
              <a:rPr lang="en-US" sz="2800" dirty="0"/>
              <a:t>statement</a:t>
            </a:r>
          </a:p>
        </p:txBody>
      </p:sp>
      <p:sp>
        <p:nvSpPr>
          <p:cNvPr id="31747" name="Rectangle 3"/>
          <p:cNvSpPr>
            <a:spLocks noGrp="1" noChangeArrowheads="1"/>
          </p:cNvSpPr>
          <p:nvPr>
            <p:ph idx="1"/>
          </p:nvPr>
        </p:nvSpPr>
        <p:spPr/>
        <p:txBody>
          <a:bodyPr/>
          <a:lstStyle/>
          <a:p>
            <a:pPr>
              <a:lnSpc>
                <a:spcPct val="90000"/>
              </a:lnSpc>
            </a:pPr>
            <a:r>
              <a:rPr lang="en-US" dirty="0" smtClean="0"/>
              <a:t>Removes </a:t>
            </a:r>
            <a:r>
              <a:rPr lang="en-US" dirty="0"/>
              <a:t>all rows in a </a:t>
            </a:r>
            <a:r>
              <a:rPr lang="en-US" dirty="0" smtClean="0"/>
              <a:t>table. </a:t>
            </a:r>
          </a:p>
          <a:p>
            <a:pPr>
              <a:lnSpc>
                <a:spcPct val="90000"/>
              </a:lnSpc>
            </a:pPr>
            <a:r>
              <a:rPr lang="en-US" dirty="0" smtClean="0"/>
              <a:t>Table structure and its columns, constraints, indexes, …remain.</a:t>
            </a:r>
          </a:p>
          <a:p>
            <a:pPr marL="342900" lvl="1" indent="-342900">
              <a:lnSpc>
                <a:spcPct val="90000"/>
              </a:lnSpc>
              <a:buSzPct val="60000"/>
              <a:buFont typeface="Wingdings" pitchFamily="2" charset="2"/>
              <a:buChar char="q"/>
            </a:pPr>
            <a:r>
              <a:rPr lang="en-US" sz="3200" dirty="0" smtClean="0"/>
              <a:t>Resets the identity value.</a:t>
            </a:r>
          </a:p>
          <a:p>
            <a:pPr marL="342900" lvl="1" indent="-342900">
              <a:lnSpc>
                <a:spcPct val="90000"/>
              </a:lnSpc>
              <a:buSzPct val="60000"/>
              <a:buFont typeface="Wingdings" pitchFamily="2" charset="2"/>
              <a:buChar char="q"/>
            </a:pPr>
            <a:r>
              <a:rPr lang="en-US" sz="3200" dirty="0" smtClean="0"/>
              <a:t>Releases the memory used.</a:t>
            </a:r>
          </a:p>
          <a:p>
            <a:pPr marL="342900" lvl="1" indent="-342900">
              <a:lnSpc>
                <a:spcPct val="90000"/>
              </a:lnSpc>
              <a:buSzPct val="60000"/>
              <a:buNone/>
            </a:pPr>
            <a:endParaRPr lang="en-US" dirty="0" smtClean="0"/>
          </a:p>
        </p:txBody>
      </p:sp>
    </p:spTree>
    <p:extLst>
      <p:ext uri="{BB962C8B-B14F-4D97-AF65-F5344CB8AC3E}">
        <p14:creationId xmlns:p14="http://schemas.microsoft.com/office/powerpoint/2010/main" val="770801397"/>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blinds(horizontal)">
                                      <p:cBhvr>
                                        <p:cTn id="7" dur="5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blinds(horizontal)">
                                      <p:cBhvr>
                                        <p:cTn id="12" dur="500"/>
                                        <p:tgtEl>
                                          <p:spTgt spid="317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1747">
                                            <p:txEl>
                                              <p:pRg st="2" end="2"/>
                                            </p:txEl>
                                          </p:spTgt>
                                        </p:tgtEl>
                                        <p:attrNameLst>
                                          <p:attrName>style.visibility</p:attrName>
                                        </p:attrNameLst>
                                      </p:cBhvr>
                                      <p:to>
                                        <p:strVal val="visible"/>
                                      </p:to>
                                    </p:set>
                                    <p:animEffect transition="in" filter="blinds(horizontal)">
                                      <p:cBhvr>
                                        <p:cTn id="17" dur="500"/>
                                        <p:tgtEl>
                                          <p:spTgt spid="317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1747">
                                            <p:txEl>
                                              <p:pRg st="3" end="3"/>
                                            </p:txEl>
                                          </p:spTgt>
                                        </p:tgtEl>
                                        <p:attrNameLst>
                                          <p:attrName>style.visibility</p:attrName>
                                        </p:attrNameLst>
                                      </p:cBhvr>
                                      <p:to>
                                        <p:strVal val="visible"/>
                                      </p:to>
                                    </p:set>
                                    <p:animEffect transition="in" filter="blinds(horizontal)">
                                      <p:cBhvr>
                                        <p:cTn id="22" dur="500"/>
                                        <p:tgtEl>
                                          <p:spTgt spid="317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762000" y="76200"/>
            <a:ext cx="8839200" cy="533400"/>
          </a:xfrm>
        </p:spPr>
        <p:txBody>
          <a:bodyPr/>
          <a:lstStyle/>
          <a:p>
            <a:r>
              <a:rPr lang="en-US" dirty="0" smtClean="0"/>
              <a:t>Data </a:t>
            </a:r>
            <a:r>
              <a:rPr lang="en-US" smtClean="0"/>
              <a:t>Definition </a:t>
            </a:r>
            <a:r>
              <a:rPr lang="en-US" smtClean="0"/>
              <a:t>Language: </a:t>
            </a:r>
            <a:r>
              <a:rPr lang="en-US" sz="2800" smtClean="0"/>
              <a:t>Views </a:t>
            </a:r>
            <a:r>
              <a:rPr lang="en-US" sz="2800" dirty="0" smtClean="0"/>
              <a:t>Overview</a:t>
            </a:r>
            <a:endParaRPr lang="en-US" dirty="0"/>
          </a:p>
        </p:txBody>
      </p:sp>
      <p:sp>
        <p:nvSpPr>
          <p:cNvPr id="48131" name="Rectangle 3"/>
          <p:cNvSpPr>
            <a:spLocks noGrp="1" noChangeArrowheads="1"/>
          </p:cNvSpPr>
          <p:nvPr>
            <p:ph idx="1"/>
          </p:nvPr>
        </p:nvSpPr>
        <p:spPr/>
        <p:txBody>
          <a:bodyPr/>
          <a:lstStyle/>
          <a:p>
            <a:r>
              <a:rPr lang="en-US" dirty="0"/>
              <a:t>Views are logical tables</a:t>
            </a:r>
          </a:p>
          <a:p>
            <a:r>
              <a:rPr lang="en-US" dirty="0" smtClean="0"/>
              <a:t>The fields in a view are fields from one or more real tables in the database.</a:t>
            </a:r>
          </a:p>
          <a:p>
            <a:r>
              <a:rPr lang="en-US" dirty="0" smtClean="0"/>
              <a:t>A view is used to do:</a:t>
            </a:r>
          </a:p>
          <a:p>
            <a:pPr lvl="1"/>
            <a:r>
              <a:rPr lang="en-US" dirty="0" smtClean="0"/>
              <a:t>Restrict a user to specific rows in a table</a:t>
            </a:r>
          </a:p>
          <a:p>
            <a:pPr lvl="1"/>
            <a:r>
              <a:rPr lang="en-US" dirty="0" smtClean="0"/>
              <a:t>Restrict a user to specific columns</a:t>
            </a:r>
            <a:endParaRPr lang="en-US" dirty="0"/>
          </a:p>
        </p:txBody>
      </p:sp>
    </p:spTree>
    <p:extLst>
      <p:ext uri="{BB962C8B-B14F-4D97-AF65-F5344CB8AC3E}">
        <p14:creationId xmlns:p14="http://schemas.microsoft.com/office/powerpoint/2010/main" val="669601222"/>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blinds(horizontal)">
                                      <p:cBhvr>
                                        <p:cTn id="7" dur="500"/>
                                        <p:tgtEl>
                                          <p:spTgt spid="48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Effect transition="in" filter="blinds(horizontal)">
                                      <p:cBhvr>
                                        <p:cTn id="12" dur="500"/>
                                        <p:tgtEl>
                                          <p:spTgt spid="481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8131">
                                            <p:txEl>
                                              <p:pRg st="2" end="2"/>
                                            </p:txEl>
                                          </p:spTgt>
                                        </p:tgtEl>
                                        <p:attrNameLst>
                                          <p:attrName>style.visibility</p:attrName>
                                        </p:attrNameLst>
                                      </p:cBhvr>
                                      <p:to>
                                        <p:strVal val="visible"/>
                                      </p:to>
                                    </p:set>
                                    <p:animEffect transition="in" filter="blinds(horizontal)">
                                      <p:cBhvr>
                                        <p:cTn id="17" dur="500"/>
                                        <p:tgtEl>
                                          <p:spTgt spid="481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8131">
                                            <p:txEl>
                                              <p:pRg st="3" end="3"/>
                                            </p:txEl>
                                          </p:spTgt>
                                        </p:tgtEl>
                                        <p:attrNameLst>
                                          <p:attrName>style.visibility</p:attrName>
                                        </p:attrNameLst>
                                      </p:cBhvr>
                                      <p:to>
                                        <p:strVal val="visible"/>
                                      </p:to>
                                    </p:set>
                                    <p:animEffect transition="in" filter="box(in)">
                                      <p:cBhvr>
                                        <p:cTn id="22" dur="500"/>
                                        <p:tgtEl>
                                          <p:spTgt spid="481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8131">
                                            <p:txEl>
                                              <p:pRg st="4" end="4"/>
                                            </p:txEl>
                                          </p:spTgt>
                                        </p:tgtEl>
                                        <p:attrNameLst>
                                          <p:attrName>style.visibility</p:attrName>
                                        </p:attrNameLst>
                                      </p:cBhvr>
                                      <p:to>
                                        <p:strVal val="visible"/>
                                      </p:to>
                                    </p:set>
                                    <p:animEffect transition="in" filter="box(in)">
                                      <p:cBhvr>
                                        <p:cTn id="27" dur="500"/>
                                        <p:tgtEl>
                                          <p:spTgt spid="481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chor="ctr"/>
          <a:lstStyle/>
          <a:p>
            <a:r>
              <a:rPr lang="en-US" dirty="0" smtClean="0"/>
              <a:t>Data Definition Language</a:t>
            </a:r>
            <a:br>
              <a:rPr lang="en-US" dirty="0" smtClean="0"/>
            </a:br>
            <a:r>
              <a:rPr lang="en-US" sz="2800" dirty="0" smtClean="0"/>
              <a:t>Views Definition &amp; Manipulation</a:t>
            </a:r>
            <a:endParaRPr lang="en-US" dirty="0"/>
          </a:p>
        </p:txBody>
      </p:sp>
      <p:sp>
        <p:nvSpPr>
          <p:cNvPr id="49155" name="Rectangle 3"/>
          <p:cNvSpPr>
            <a:spLocks noGrp="1" noChangeArrowheads="1"/>
          </p:cNvSpPr>
          <p:nvPr>
            <p:ph idx="1"/>
          </p:nvPr>
        </p:nvSpPr>
        <p:spPr>
          <a:xfrm>
            <a:off x="0" y="990600"/>
            <a:ext cx="9144000" cy="5410200"/>
          </a:xfrm>
        </p:spPr>
        <p:txBody>
          <a:bodyPr/>
          <a:lstStyle/>
          <a:p>
            <a:pPr>
              <a:lnSpc>
                <a:spcPct val="90000"/>
              </a:lnSpc>
            </a:pPr>
            <a:r>
              <a:rPr lang="en-US" sz="2800" dirty="0"/>
              <a:t>Create views:</a:t>
            </a:r>
          </a:p>
          <a:p>
            <a:pPr lvl="1">
              <a:lnSpc>
                <a:spcPct val="90000"/>
              </a:lnSpc>
              <a:buFontTx/>
              <a:buNone/>
            </a:pPr>
            <a:r>
              <a:rPr lang="en-US" sz="2400" dirty="0" smtClean="0">
                <a:solidFill>
                  <a:srgbClr val="FF0000"/>
                </a:solidFill>
                <a:effectLst>
                  <a:outerShdw blurRad="38100" dist="38100" dir="2700000" algn="tl">
                    <a:srgbClr val="000000">
                      <a:alpha val="43137"/>
                    </a:srgbClr>
                  </a:outerShdw>
                </a:effectLst>
              </a:rPr>
              <a:t>CREATE VIEW </a:t>
            </a:r>
            <a:r>
              <a:rPr lang="en-US" sz="2400" dirty="0" err="1">
                <a:solidFill>
                  <a:srgbClr val="FF0000"/>
                </a:solidFill>
                <a:effectLst>
                  <a:outerShdw blurRad="38100" dist="38100" dir="2700000" algn="tl">
                    <a:srgbClr val="000000">
                      <a:alpha val="43137"/>
                    </a:srgbClr>
                  </a:outerShdw>
                </a:effectLst>
              </a:rPr>
              <a:t>viewname</a:t>
            </a:r>
            <a:r>
              <a:rPr lang="en-US" sz="2400" dirty="0">
                <a:solidFill>
                  <a:srgbClr val="FF0000"/>
                </a:solidFill>
                <a:effectLst>
                  <a:outerShdw blurRad="38100" dist="38100" dir="2700000" algn="tl">
                    <a:srgbClr val="000000">
                      <a:alpha val="43137"/>
                    </a:srgbClr>
                  </a:outerShdw>
                </a:effectLst>
              </a:rPr>
              <a:t> </a:t>
            </a:r>
            <a:r>
              <a:rPr lang="en-US" sz="2400" dirty="0" smtClean="0">
                <a:solidFill>
                  <a:srgbClr val="FF0000"/>
                </a:solidFill>
                <a:effectLst>
                  <a:outerShdw blurRad="38100" dist="38100" dir="2700000" algn="tl">
                    <a:srgbClr val="000000">
                      <a:alpha val="43137"/>
                    </a:srgbClr>
                  </a:outerShdw>
                </a:effectLst>
              </a:rPr>
              <a:t>AS </a:t>
            </a:r>
            <a:r>
              <a:rPr lang="en-US" sz="2400" dirty="0">
                <a:solidFill>
                  <a:srgbClr val="FF0000"/>
                </a:solidFill>
                <a:effectLst>
                  <a:outerShdw blurRad="38100" dist="38100" dir="2700000" algn="tl">
                    <a:srgbClr val="000000">
                      <a:alpha val="43137"/>
                    </a:srgbClr>
                  </a:outerShdw>
                </a:effectLst>
              </a:rPr>
              <a:t>select stmt</a:t>
            </a:r>
          </a:p>
          <a:p>
            <a:pPr lvl="1">
              <a:lnSpc>
                <a:spcPct val="90000"/>
              </a:lnSpc>
              <a:buFontTx/>
              <a:buNone/>
            </a:pPr>
            <a:r>
              <a:rPr lang="en-US" sz="2400" dirty="0" smtClean="0"/>
              <a:t>Sample: Create </a:t>
            </a:r>
            <a:r>
              <a:rPr lang="en-US" sz="2400" dirty="0"/>
              <a:t>view </a:t>
            </a:r>
            <a:r>
              <a:rPr lang="en-US" sz="2400" dirty="0" err="1"/>
              <a:t>view_emp</a:t>
            </a:r>
            <a:r>
              <a:rPr lang="en-US" sz="2400" dirty="0"/>
              <a:t> as select </a:t>
            </a:r>
            <a:r>
              <a:rPr lang="en-US" sz="2400" dirty="0" err="1"/>
              <a:t>empid</a:t>
            </a:r>
            <a:r>
              <a:rPr lang="en-US" sz="2400" dirty="0"/>
              <a:t>,</a:t>
            </a:r>
          </a:p>
          <a:p>
            <a:pPr lvl="1">
              <a:lnSpc>
                <a:spcPct val="90000"/>
              </a:lnSpc>
              <a:buFontTx/>
              <a:buNone/>
            </a:pPr>
            <a:r>
              <a:rPr lang="en-US" sz="2400" dirty="0" err="1"/>
              <a:t>empname</a:t>
            </a:r>
            <a:r>
              <a:rPr lang="en-US" sz="2400" dirty="0"/>
              <a:t> from </a:t>
            </a:r>
            <a:r>
              <a:rPr lang="en-US" sz="2400" dirty="0" smtClean="0"/>
              <a:t>employee</a:t>
            </a:r>
            <a:endParaRPr lang="en-US" sz="2400" dirty="0"/>
          </a:p>
          <a:p>
            <a:pPr>
              <a:lnSpc>
                <a:spcPct val="90000"/>
              </a:lnSpc>
            </a:pPr>
            <a:r>
              <a:rPr lang="en-US" sz="2800" dirty="0"/>
              <a:t>Select from views:</a:t>
            </a:r>
          </a:p>
          <a:p>
            <a:pPr lvl="1">
              <a:lnSpc>
                <a:spcPct val="90000"/>
              </a:lnSpc>
              <a:buFontTx/>
              <a:buNone/>
            </a:pPr>
            <a:r>
              <a:rPr lang="en-US" sz="2400" dirty="0" smtClean="0">
                <a:solidFill>
                  <a:srgbClr val="FF0000"/>
                </a:solidFill>
                <a:effectLst>
                  <a:outerShdw blurRad="38100" dist="38100" dir="2700000" algn="tl">
                    <a:srgbClr val="000000">
                      <a:alpha val="43137"/>
                    </a:srgbClr>
                  </a:outerShdw>
                </a:effectLst>
              </a:rPr>
              <a:t>SELECT </a:t>
            </a:r>
            <a:r>
              <a:rPr lang="en-US" sz="2400" dirty="0">
                <a:solidFill>
                  <a:srgbClr val="FF0000"/>
                </a:solidFill>
                <a:effectLst>
                  <a:outerShdw blurRad="38100" dist="38100" dir="2700000" algn="tl">
                    <a:srgbClr val="000000">
                      <a:alpha val="43137"/>
                    </a:srgbClr>
                  </a:outerShdw>
                </a:effectLst>
              </a:rPr>
              <a:t>* </a:t>
            </a:r>
            <a:r>
              <a:rPr lang="en-US" sz="2400" dirty="0" smtClean="0">
                <a:solidFill>
                  <a:srgbClr val="FF0000"/>
                </a:solidFill>
                <a:effectLst>
                  <a:outerShdw blurRad="38100" dist="38100" dir="2700000" algn="tl">
                    <a:srgbClr val="000000">
                      <a:alpha val="43137"/>
                    </a:srgbClr>
                  </a:outerShdw>
                </a:effectLst>
              </a:rPr>
              <a:t>FROM </a:t>
            </a:r>
            <a:r>
              <a:rPr lang="en-US" sz="2400" dirty="0" err="1">
                <a:solidFill>
                  <a:srgbClr val="FF0000"/>
                </a:solidFill>
                <a:effectLst>
                  <a:outerShdw blurRad="38100" dist="38100" dir="2700000" algn="tl">
                    <a:srgbClr val="000000">
                      <a:alpha val="43137"/>
                    </a:srgbClr>
                  </a:outerShdw>
                </a:effectLst>
              </a:rPr>
              <a:t>viewname</a:t>
            </a:r>
            <a:endParaRPr lang="en-US" sz="2400" dirty="0">
              <a:solidFill>
                <a:srgbClr val="FF0000"/>
              </a:solidFill>
              <a:effectLst>
                <a:outerShdw blurRad="38100" dist="38100" dir="2700000" algn="tl">
                  <a:srgbClr val="000000">
                    <a:alpha val="43137"/>
                  </a:srgbClr>
                </a:outerShdw>
              </a:effectLst>
            </a:endParaRPr>
          </a:p>
          <a:p>
            <a:pPr lvl="1">
              <a:lnSpc>
                <a:spcPct val="90000"/>
              </a:lnSpc>
              <a:buFontTx/>
              <a:buNone/>
            </a:pPr>
            <a:r>
              <a:rPr lang="en-US" sz="2400" dirty="0" smtClean="0"/>
              <a:t>Sample: Select </a:t>
            </a:r>
            <a:r>
              <a:rPr lang="en-US" sz="2400" dirty="0" err="1"/>
              <a:t>empid,empname</a:t>
            </a:r>
            <a:r>
              <a:rPr lang="en-US" sz="2400" dirty="0"/>
              <a:t> </a:t>
            </a:r>
            <a:r>
              <a:rPr lang="en-US" sz="2400" dirty="0" err="1" smtClean="0"/>
              <a:t>view_emp</a:t>
            </a:r>
            <a:endParaRPr lang="en-US" sz="2400" dirty="0"/>
          </a:p>
          <a:p>
            <a:pPr>
              <a:lnSpc>
                <a:spcPct val="90000"/>
              </a:lnSpc>
            </a:pPr>
            <a:r>
              <a:rPr lang="en-US" sz="2800" dirty="0"/>
              <a:t>Drop </a:t>
            </a:r>
            <a:r>
              <a:rPr lang="en-US" sz="2800" dirty="0" smtClean="0"/>
              <a:t>views</a:t>
            </a:r>
            <a:r>
              <a:rPr lang="en-US" sz="2800" dirty="0"/>
              <a:t>:</a:t>
            </a:r>
          </a:p>
          <a:p>
            <a:pPr>
              <a:lnSpc>
                <a:spcPct val="90000"/>
              </a:lnSpc>
              <a:buFontTx/>
              <a:buNone/>
            </a:pPr>
            <a:r>
              <a:rPr lang="en-US" sz="2800" dirty="0"/>
              <a:t>	 </a:t>
            </a:r>
            <a:r>
              <a:rPr lang="en-US" sz="2800" dirty="0" smtClean="0">
                <a:solidFill>
                  <a:srgbClr val="FF0000"/>
                </a:solidFill>
                <a:effectLst>
                  <a:outerShdw blurRad="38100" dist="38100" dir="2700000" algn="tl">
                    <a:srgbClr val="000000">
                      <a:alpha val="43137"/>
                    </a:srgbClr>
                  </a:outerShdw>
                </a:effectLst>
              </a:rPr>
              <a:t>DROP VIEW </a:t>
            </a:r>
            <a:r>
              <a:rPr lang="en-US" sz="2800" dirty="0" err="1" smtClean="0">
                <a:solidFill>
                  <a:srgbClr val="FF0000"/>
                </a:solidFill>
                <a:effectLst>
                  <a:outerShdw blurRad="38100" dist="38100" dir="2700000" algn="tl">
                    <a:srgbClr val="000000">
                      <a:alpha val="43137"/>
                    </a:srgbClr>
                  </a:outerShdw>
                </a:effectLst>
              </a:rPr>
              <a:t>viewname</a:t>
            </a:r>
            <a:endParaRPr lang="en-US" sz="2800" dirty="0">
              <a:solidFill>
                <a:srgbClr val="FF0000"/>
              </a:solidFill>
              <a:effectLst>
                <a:outerShdw blurRad="38100" dist="38100" dir="2700000" algn="tl">
                  <a:srgbClr val="000000">
                    <a:alpha val="43137"/>
                  </a:srgbClr>
                </a:outerShdw>
              </a:effectLst>
            </a:endParaRPr>
          </a:p>
          <a:p>
            <a:pPr lvl="1">
              <a:lnSpc>
                <a:spcPct val="90000"/>
              </a:lnSpc>
              <a:buFontTx/>
              <a:buNone/>
            </a:pPr>
            <a:r>
              <a:rPr lang="en-US" sz="2400" dirty="0" smtClean="0"/>
              <a:t>Sample: Drop </a:t>
            </a:r>
            <a:r>
              <a:rPr lang="en-US" sz="2400" dirty="0"/>
              <a:t>view </a:t>
            </a:r>
            <a:r>
              <a:rPr lang="en-US" sz="2400" dirty="0" err="1" smtClean="0"/>
              <a:t>view_emp</a:t>
            </a:r>
            <a:endParaRPr lang="en-US" sz="2400" dirty="0"/>
          </a:p>
        </p:txBody>
      </p:sp>
    </p:spTree>
    <p:extLst>
      <p:ext uri="{BB962C8B-B14F-4D97-AF65-F5344CB8AC3E}">
        <p14:creationId xmlns:p14="http://schemas.microsoft.com/office/powerpoint/2010/main" val="1577014786"/>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 calcmode="lin" valueType="num">
                                      <p:cBhvr additive="base">
                                        <p:cTn id="7" dur="500" fill="hold"/>
                                        <p:tgtEl>
                                          <p:spTgt spid="491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15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9155">
                                            <p:txEl>
                                              <p:pRg st="1" end="1"/>
                                            </p:txEl>
                                          </p:spTgt>
                                        </p:tgtEl>
                                        <p:attrNameLst>
                                          <p:attrName>style.visibility</p:attrName>
                                        </p:attrNameLst>
                                      </p:cBhvr>
                                      <p:to>
                                        <p:strVal val="visible"/>
                                      </p:to>
                                    </p:set>
                                    <p:anim calcmode="lin" valueType="num">
                                      <p:cBhvr additive="base">
                                        <p:cTn id="11" dur="500" fill="hold"/>
                                        <p:tgtEl>
                                          <p:spTgt spid="4915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915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anim calcmode="lin" valueType="num">
                                      <p:cBhvr additive="base">
                                        <p:cTn id="15" dur="500" fill="hold"/>
                                        <p:tgtEl>
                                          <p:spTgt spid="4915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915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9155">
                                            <p:txEl>
                                              <p:pRg st="3" end="3"/>
                                            </p:txEl>
                                          </p:spTgt>
                                        </p:tgtEl>
                                        <p:attrNameLst>
                                          <p:attrName>style.visibility</p:attrName>
                                        </p:attrNameLst>
                                      </p:cBhvr>
                                      <p:to>
                                        <p:strVal val="visible"/>
                                      </p:to>
                                    </p:set>
                                    <p:anim calcmode="lin" valueType="num">
                                      <p:cBhvr additive="base">
                                        <p:cTn id="19" dur="500" fill="hold"/>
                                        <p:tgtEl>
                                          <p:spTgt spid="4915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91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9155">
                                            <p:txEl>
                                              <p:pRg st="4" end="4"/>
                                            </p:txEl>
                                          </p:spTgt>
                                        </p:tgtEl>
                                        <p:attrNameLst>
                                          <p:attrName>style.visibility</p:attrName>
                                        </p:attrNameLst>
                                      </p:cBhvr>
                                      <p:to>
                                        <p:strVal val="visible"/>
                                      </p:to>
                                    </p:set>
                                    <p:anim calcmode="lin" valueType="num">
                                      <p:cBhvr additive="base">
                                        <p:cTn id="25" dur="500" fill="hold"/>
                                        <p:tgtEl>
                                          <p:spTgt spid="4915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9155">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9155">
                                            <p:txEl>
                                              <p:pRg st="5" end="5"/>
                                            </p:txEl>
                                          </p:spTgt>
                                        </p:tgtEl>
                                        <p:attrNameLst>
                                          <p:attrName>style.visibility</p:attrName>
                                        </p:attrNameLst>
                                      </p:cBhvr>
                                      <p:to>
                                        <p:strVal val="visible"/>
                                      </p:to>
                                    </p:set>
                                    <p:anim calcmode="lin" valueType="num">
                                      <p:cBhvr additive="base">
                                        <p:cTn id="29" dur="500" fill="hold"/>
                                        <p:tgtEl>
                                          <p:spTgt spid="4915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9155">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9155">
                                            <p:txEl>
                                              <p:pRg st="6" end="6"/>
                                            </p:txEl>
                                          </p:spTgt>
                                        </p:tgtEl>
                                        <p:attrNameLst>
                                          <p:attrName>style.visibility</p:attrName>
                                        </p:attrNameLst>
                                      </p:cBhvr>
                                      <p:to>
                                        <p:strVal val="visible"/>
                                      </p:to>
                                    </p:set>
                                    <p:anim calcmode="lin" valueType="num">
                                      <p:cBhvr additive="base">
                                        <p:cTn id="33" dur="500" fill="hold"/>
                                        <p:tgtEl>
                                          <p:spTgt spid="4915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915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9155">
                                            <p:txEl>
                                              <p:pRg st="7" end="7"/>
                                            </p:txEl>
                                          </p:spTgt>
                                        </p:tgtEl>
                                        <p:attrNameLst>
                                          <p:attrName>style.visibility</p:attrName>
                                        </p:attrNameLst>
                                      </p:cBhvr>
                                      <p:to>
                                        <p:strVal val="visible"/>
                                      </p:to>
                                    </p:set>
                                    <p:anim calcmode="lin" valueType="num">
                                      <p:cBhvr additive="base">
                                        <p:cTn id="39" dur="500" fill="hold"/>
                                        <p:tgtEl>
                                          <p:spTgt spid="49155">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9155">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9155">
                                            <p:txEl>
                                              <p:pRg st="8" end="8"/>
                                            </p:txEl>
                                          </p:spTgt>
                                        </p:tgtEl>
                                        <p:attrNameLst>
                                          <p:attrName>style.visibility</p:attrName>
                                        </p:attrNameLst>
                                      </p:cBhvr>
                                      <p:to>
                                        <p:strVal val="visible"/>
                                      </p:to>
                                    </p:set>
                                    <p:anim calcmode="lin" valueType="num">
                                      <p:cBhvr additive="base">
                                        <p:cTn id="43" dur="500" fill="hold"/>
                                        <p:tgtEl>
                                          <p:spTgt spid="4915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9155">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9155">
                                            <p:txEl>
                                              <p:pRg st="9" end="9"/>
                                            </p:txEl>
                                          </p:spTgt>
                                        </p:tgtEl>
                                        <p:attrNameLst>
                                          <p:attrName>style.visibility</p:attrName>
                                        </p:attrNameLst>
                                      </p:cBhvr>
                                      <p:to>
                                        <p:strVal val="visible"/>
                                      </p:to>
                                    </p:set>
                                    <p:anim calcmode="lin" valueType="num">
                                      <p:cBhvr additive="base">
                                        <p:cTn id="47" dur="500" fill="hold"/>
                                        <p:tgtEl>
                                          <p:spTgt spid="49155">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915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Agenda</a:t>
            </a:r>
            <a:endParaRPr lang="en-US" dirty="0"/>
          </a:p>
        </p:txBody>
      </p:sp>
      <p:sp>
        <p:nvSpPr>
          <p:cNvPr id="3" name="Rectangle 3"/>
          <p:cNvSpPr txBox="1">
            <a:spLocks noChangeArrowheads="1"/>
          </p:cNvSpPr>
          <p:nvPr/>
        </p:nvSpPr>
        <p:spPr>
          <a:xfrm>
            <a:off x="457200" y="1219200"/>
            <a:ext cx="8229600" cy="4906963"/>
          </a:xfrm>
          <a:prstGeom prst="rect">
            <a:avLst/>
          </a:prstGeom>
        </p:spPr>
        <p:txBody>
          <a:bodyPr/>
          <a:lstStyle/>
          <a:p>
            <a:pPr marL="342900" marR="0" lvl="0" indent="-342900" algn="l" defTabSz="914400" rtl="0" eaLnBrk="1" fontAlgn="base" latinLnBrk="0" hangingPunct="1">
              <a:lnSpc>
                <a:spcPct val="90000"/>
              </a:lnSpc>
              <a:spcBef>
                <a:spcPct val="20000"/>
              </a:spcBef>
              <a:spcAft>
                <a:spcPct val="0"/>
              </a:spcAft>
              <a:buClrTx/>
              <a:buSzPct val="60000"/>
              <a:buFont typeface="Wingdings" pitchFamily="2" charset="2"/>
              <a:buChar char="q"/>
              <a:tabLst/>
              <a:defRPr/>
            </a:pPr>
            <a:r>
              <a:rPr lang="en-US" sz="3200" baseline="0" dirty="0" smtClean="0">
                <a:latin typeface="+mn-lt"/>
              </a:rPr>
              <a:t>Data</a:t>
            </a:r>
            <a:r>
              <a:rPr lang="en-US" sz="3200" dirty="0" smtClean="0">
                <a:latin typeface="+mn-lt"/>
              </a:rPr>
              <a:t> Definition Language (DDL)</a:t>
            </a:r>
            <a:endParaRPr lang="en-US" sz="3200" baseline="0" dirty="0" smtClean="0">
              <a:latin typeface="+mn-lt"/>
            </a:endParaRPr>
          </a:p>
          <a:p>
            <a:pPr marL="342900" marR="0" lvl="0" indent="-342900" algn="l" defTabSz="914400" rtl="0" eaLnBrk="1" fontAlgn="base" latinLnBrk="0" hangingPunct="1">
              <a:lnSpc>
                <a:spcPct val="90000"/>
              </a:lnSpc>
              <a:spcBef>
                <a:spcPct val="20000"/>
              </a:spcBef>
              <a:spcAft>
                <a:spcPct val="0"/>
              </a:spcAft>
              <a:buClrTx/>
              <a:buSzPct val="60000"/>
              <a:buFont typeface="Wingdings" pitchFamily="2" charset="2"/>
              <a:buChar char="q"/>
              <a:tabLst/>
              <a:defRPr/>
            </a:pPr>
            <a:r>
              <a:rPr lang="en-US" sz="3200" baseline="0" dirty="0" smtClean="0">
                <a:latin typeface="+mn-lt"/>
              </a:rPr>
              <a:t>Data</a:t>
            </a:r>
            <a:r>
              <a:rPr lang="en-US" sz="3200" dirty="0" smtClean="0">
                <a:latin typeface="+mn-lt"/>
              </a:rPr>
              <a:t> Manipulation Language (DML)</a:t>
            </a:r>
          </a:p>
          <a:p>
            <a:pPr marL="342900" marR="0" lvl="0" indent="-342900" algn="l" defTabSz="914400" rtl="0" eaLnBrk="1" fontAlgn="base" latinLnBrk="0" hangingPunct="1">
              <a:lnSpc>
                <a:spcPct val="90000"/>
              </a:lnSpc>
              <a:spcBef>
                <a:spcPct val="20000"/>
              </a:spcBef>
              <a:spcAft>
                <a:spcPct val="0"/>
              </a:spcAft>
              <a:buClrTx/>
              <a:buSzPct val="60000"/>
              <a:buFont typeface="Wingdings" pitchFamily="2" charset="2"/>
              <a:buChar char="q"/>
              <a:tabLst/>
              <a:defRPr/>
            </a:pPr>
            <a:r>
              <a:rPr lang="en-US" sz="3200" dirty="0" smtClean="0">
                <a:latin typeface="+mn-lt"/>
              </a:rPr>
              <a:t>Built-in Functions</a:t>
            </a:r>
          </a:p>
        </p:txBody>
      </p:sp>
    </p:spTree>
    <p:extLst>
      <p:ext uri="{BB962C8B-B14F-4D97-AF65-F5344CB8AC3E}">
        <p14:creationId xmlns:p14="http://schemas.microsoft.com/office/powerpoint/2010/main" val="589112136"/>
      </p:ext>
    </p:extLst>
  </p:cSld>
  <p:clrMapOvr>
    <a:masterClrMapping/>
  </p:clrMapOvr>
  <p:transition spd="med">
    <p:comb/>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chor="ctr"/>
          <a:lstStyle/>
          <a:p>
            <a:r>
              <a:rPr lang="en-US" dirty="0" smtClean="0"/>
              <a:t>Data Manipulation Language</a:t>
            </a:r>
            <a:br>
              <a:rPr lang="en-US" dirty="0" smtClean="0"/>
            </a:br>
            <a:r>
              <a:rPr lang="en-US" sz="2800" dirty="0" smtClean="0"/>
              <a:t>Insert statements 1/2</a:t>
            </a:r>
            <a:endParaRPr lang="en-US" sz="2800" dirty="0"/>
          </a:p>
        </p:txBody>
      </p:sp>
      <p:sp>
        <p:nvSpPr>
          <p:cNvPr id="25603" name="Rectangle 3"/>
          <p:cNvSpPr>
            <a:spLocks noGrp="1" noChangeArrowheads="1"/>
          </p:cNvSpPr>
          <p:nvPr>
            <p:ph idx="1"/>
          </p:nvPr>
        </p:nvSpPr>
        <p:spPr>
          <a:xfrm>
            <a:off x="0" y="1143000"/>
            <a:ext cx="9144000" cy="5257800"/>
          </a:xfrm>
        </p:spPr>
        <p:txBody>
          <a:bodyPr/>
          <a:lstStyle/>
          <a:p>
            <a:r>
              <a:rPr lang="en-US" dirty="0" smtClean="0"/>
              <a:t>Adds one or more rows to a table or a view</a:t>
            </a:r>
          </a:p>
          <a:p>
            <a:pPr lvl="1"/>
            <a:r>
              <a:rPr lang="en-US" dirty="0" smtClean="0"/>
              <a:t>Inserting </a:t>
            </a:r>
            <a:r>
              <a:rPr lang="en-US" dirty="0"/>
              <a:t>data to all columns</a:t>
            </a:r>
          </a:p>
          <a:p>
            <a:pPr lvl="1"/>
            <a:r>
              <a:rPr lang="en-US" dirty="0" smtClean="0"/>
              <a:t>Inserting </a:t>
            </a:r>
            <a:r>
              <a:rPr lang="en-US" dirty="0"/>
              <a:t>data to selected columns</a:t>
            </a:r>
          </a:p>
          <a:p>
            <a:endParaRPr lang="en-US" sz="3600" dirty="0"/>
          </a:p>
        </p:txBody>
      </p:sp>
    </p:spTree>
    <p:extLst>
      <p:ext uri="{BB962C8B-B14F-4D97-AF65-F5344CB8AC3E}">
        <p14:creationId xmlns:p14="http://schemas.microsoft.com/office/powerpoint/2010/main" val="3856472082"/>
      </p:ext>
    </p:extLst>
  </p:cSld>
  <p:clrMapOvr>
    <a:masterClrMapping/>
  </p:clrMapOvr>
  <p:transition spd="med">
    <p:comb/>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Data </a:t>
            </a:r>
            <a:r>
              <a:rPr lang="en-US" smtClean="0"/>
              <a:t>Manipulation </a:t>
            </a:r>
            <a:r>
              <a:rPr lang="en-US" smtClean="0"/>
              <a:t>Language: UPDATE</a:t>
            </a:r>
            <a:endParaRPr lang="en-US" dirty="0"/>
          </a:p>
        </p:txBody>
      </p:sp>
      <p:sp>
        <p:nvSpPr>
          <p:cNvPr id="3" name="Content Placeholder 2"/>
          <p:cNvSpPr>
            <a:spLocks noGrp="1"/>
          </p:cNvSpPr>
          <p:nvPr>
            <p:ph idx="1"/>
          </p:nvPr>
        </p:nvSpPr>
        <p:spPr/>
        <p:txBody>
          <a:bodyPr/>
          <a:lstStyle/>
          <a:p>
            <a:r>
              <a:rPr lang="en-US" dirty="0" smtClean="0"/>
              <a:t>Changes existing data in a table or view</a:t>
            </a:r>
          </a:p>
          <a:p>
            <a:r>
              <a:rPr lang="en-US" dirty="0" smtClean="0"/>
              <a:t>Syntax</a:t>
            </a:r>
          </a:p>
          <a:p>
            <a:pPr lvl="1">
              <a:buNone/>
            </a:pPr>
            <a:r>
              <a:rPr lang="en-US" dirty="0" smtClean="0">
                <a:solidFill>
                  <a:srgbClr val="FF0000"/>
                </a:solidFill>
                <a:effectLst>
                  <a:outerShdw blurRad="38100" dist="38100" dir="2700000" algn="tl">
                    <a:srgbClr val="000000">
                      <a:alpha val="43137"/>
                    </a:srgbClr>
                  </a:outerShdw>
                </a:effectLst>
              </a:rPr>
              <a:t>UPDATE </a:t>
            </a:r>
            <a:r>
              <a:rPr lang="en-US" dirty="0" err="1" smtClean="0">
                <a:solidFill>
                  <a:srgbClr val="FF0000"/>
                </a:solidFill>
                <a:effectLst>
                  <a:outerShdw blurRad="38100" dist="38100" dir="2700000" algn="tl">
                    <a:srgbClr val="000000">
                      <a:alpha val="43137"/>
                    </a:srgbClr>
                  </a:outerShdw>
                </a:effectLst>
              </a:rPr>
              <a:t>table_name</a:t>
            </a:r>
            <a:endParaRPr lang="en-US" dirty="0" smtClean="0">
              <a:solidFill>
                <a:srgbClr val="FF0000"/>
              </a:solidFill>
              <a:effectLst>
                <a:outerShdw blurRad="38100" dist="38100" dir="2700000" algn="tl">
                  <a:srgbClr val="000000">
                    <a:alpha val="43137"/>
                  </a:srgbClr>
                </a:outerShdw>
              </a:effectLst>
            </a:endParaRPr>
          </a:p>
          <a:p>
            <a:pPr lvl="1">
              <a:buNone/>
            </a:pPr>
            <a:r>
              <a:rPr lang="en-US" dirty="0" smtClean="0">
                <a:solidFill>
                  <a:srgbClr val="FF0000"/>
                </a:solidFill>
                <a:effectLst>
                  <a:outerShdw blurRad="38100" dist="38100" dir="2700000" algn="tl">
                    <a:srgbClr val="000000">
                      <a:alpha val="43137"/>
                    </a:srgbClr>
                  </a:outerShdw>
                </a:effectLst>
              </a:rPr>
              <a:t>SET </a:t>
            </a:r>
            <a:r>
              <a:rPr lang="en-US" dirty="0" err="1" smtClean="0">
                <a:solidFill>
                  <a:srgbClr val="FF0000"/>
                </a:solidFill>
                <a:effectLst>
                  <a:outerShdw blurRad="38100" dist="38100" dir="2700000" algn="tl">
                    <a:srgbClr val="000000">
                      <a:alpha val="43137"/>
                    </a:srgbClr>
                  </a:outerShdw>
                </a:effectLst>
              </a:rPr>
              <a:t>Col_name</a:t>
            </a:r>
            <a:r>
              <a:rPr lang="en-US" dirty="0" smtClean="0">
                <a:solidFill>
                  <a:srgbClr val="FF0000"/>
                </a:solidFill>
                <a:effectLst>
                  <a:outerShdw blurRad="38100" dist="38100" dir="2700000" algn="tl">
                    <a:srgbClr val="000000">
                      <a:alpha val="43137"/>
                    </a:srgbClr>
                  </a:outerShdw>
                </a:effectLst>
              </a:rPr>
              <a:t> = Value</a:t>
            </a:r>
          </a:p>
          <a:p>
            <a:pPr lvl="1">
              <a:buNone/>
            </a:pPr>
            <a:r>
              <a:rPr lang="en-US" dirty="0" smtClean="0">
                <a:solidFill>
                  <a:srgbClr val="FF0000"/>
                </a:solidFill>
                <a:effectLst>
                  <a:outerShdw blurRad="38100" dist="38100" dir="2700000" algn="tl">
                    <a:srgbClr val="000000">
                      <a:alpha val="43137"/>
                    </a:srgbClr>
                  </a:outerShdw>
                </a:effectLst>
              </a:rPr>
              <a:t>[WHERE condition]</a:t>
            </a:r>
            <a:endParaRPr lang="en-US"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88140476"/>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Data </a:t>
            </a:r>
            <a:r>
              <a:rPr lang="en-US" smtClean="0"/>
              <a:t>Manipulation </a:t>
            </a:r>
            <a:r>
              <a:rPr lang="en-US" smtClean="0"/>
              <a:t>Language: DELETE</a:t>
            </a:r>
            <a:endParaRPr lang="en-US" dirty="0"/>
          </a:p>
        </p:txBody>
      </p:sp>
      <p:sp>
        <p:nvSpPr>
          <p:cNvPr id="3" name="Content Placeholder 2"/>
          <p:cNvSpPr>
            <a:spLocks noGrp="1"/>
          </p:cNvSpPr>
          <p:nvPr>
            <p:ph idx="1"/>
          </p:nvPr>
        </p:nvSpPr>
        <p:spPr/>
        <p:txBody>
          <a:bodyPr/>
          <a:lstStyle/>
          <a:p>
            <a:r>
              <a:rPr lang="en-US" dirty="0" smtClean="0"/>
              <a:t>Removes one or more rows from a table or view</a:t>
            </a:r>
          </a:p>
          <a:p>
            <a:r>
              <a:rPr lang="en-US" dirty="0" smtClean="0"/>
              <a:t>Syntax</a:t>
            </a:r>
          </a:p>
          <a:p>
            <a:pPr lvl="1">
              <a:buNone/>
            </a:pPr>
            <a:r>
              <a:rPr lang="en-US" dirty="0" smtClean="0">
                <a:solidFill>
                  <a:srgbClr val="FF0000"/>
                </a:solidFill>
                <a:effectLst>
                  <a:outerShdw blurRad="38100" dist="38100" dir="2700000" algn="tl">
                    <a:srgbClr val="000000">
                      <a:alpha val="43137"/>
                    </a:srgbClr>
                  </a:outerShdw>
                </a:effectLst>
              </a:rPr>
              <a:t>DELETE  [FROM] </a:t>
            </a:r>
            <a:r>
              <a:rPr lang="en-US" dirty="0" err="1" smtClean="0">
                <a:solidFill>
                  <a:srgbClr val="FF0000"/>
                </a:solidFill>
                <a:effectLst>
                  <a:outerShdw blurRad="38100" dist="38100" dir="2700000" algn="tl">
                    <a:srgbClr val="000000">
                      <a:alpha val="43137"/>
                    </a:srgbClr>
                  </a:outerShdw>
                </a:effectLst>
              </a:rPr>
              <a:t>table_Name</a:t>
            </a:r>
            <a:endParaRPr lang="en-US" dirty="0" smtClean="0">
              <a:solidFill>
                <a:srgbClr val="FF0000"/>
              </a:solidFill>
              <a:effectLst>
                <a:outerShdw blurRad="38100" dist="38100" dir="2700000" algn="tl">
                  <a:srgbClr val="000000">
                    <a:alpha val="43137"/>
                  </a:srgbClr>
                </a:outerShdw>
              </a:effectLst>
            </a:endParaRPr>
          </a:p>
          <a:p>
            <a:pPr lvl="1">
              <a:buNone/>
            </a:pPr>
            <a:r>
              <a:rPr lang="en-US" dirty="0" smtClean="0">
                <a:solidFill>
                  <a:srgbClr val="FF0000"/>
                </a:solidFill>
                <a:effectLst>
                  <a:outerShdw blurRad="38100" dist="38100" dir="2700000" algn="tl">
                    <a:srgbClr val="000000">
                      <a:alpha val="43137"/>
                    </a:srgbClr>
                  </a:outerShdw>
                </a:effectLst>
              </a:rPr>
              <a:t>[WHERE condition]</a:t>
            </a:r>
            <a:endParaRPr lang="en-US"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24799213"/>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chor="ctr"/>
          <a:lstStyle/>
          <a:p>
            <a:r>
              <a:rPr lang="en-US" dirty="0" smtClean="0"/>
              <a:t>Data Manipulation Language</a:t>
            </a:r>
            <a:br>
              <a:rPr lang="en-US" dirty="0" smtClean="0"/>
            </a:br>
            <a:r>
              <a:rPr lang="en-US" sz="2800" dirty="0" smtClean="0"/>
              <a:t>SELECT Statement 1/4</a:t>
            </a:r>
            <a:endParaRPr lang="en-US" sz="2800" dirty="0"/>
          </a:p>
        </p:txBody>
      </p:sp>
      <p:sp>
        <p:nvSpPr>
          <p:cNvPr id="20483" name="Rectangle 3"/>
          <p:cNvSpPr>
            <a:spLocks noGrp="1" noChangeArrowheads="1"/>
          </p:cNvSpPr>
          <p:nvPr>
            <p:ph idx="1"/>
          </p:nvPr>
        </p:nvSpPr>
        <p:spPr>
          <a:xfrm>
            <a:off x="0" y="1295400"/>
            <a:ext cx="9144000" cy="5105400"/>
          </a:xfrm>
        </p:spPr>
        <p:txBody>
          <a:bodyPr/>
          <a:lstStyle/>
          <a:p>
            <a:r>
              <a:rPr lang="en-US" sz="2400" dirty="0" smtClean="0"/>
              <a:t>Retrieves rows from the database and enables the selection of one or many rows or columns from one or many tables</a:t>
            </a:r>
          </a:p>
          <a:p>
            <a:endParaRPr lang="en-US" sz="2200" b="1" dirty="0" smtClean="0"/>
          </a:p>
          <a:p>
            <a:r>
              <a:rPr lang="en-US" sz="2200" b="1" dirty="0" smtClean="0"/>
              <a:t>Syntax</a:t>
            </a:r>
            <a:r>
              <a:rPr lang="en-US" sz="2200" dirty="0" smtClean="0"/>
              <a:t>:</a:t>
            </a:r>
          </a:p>
          <a:p>
            <a:pPr>
              <a:buNone/>
            </a:pPr>
            <a:r>
              <a:rPr lang="en-US" sz="2200" dirty="0" smtClean="0"/>
              <a:t>	</a:t>
            </a:r>
            <a:r>
              <a:rPr lang="en-US" sz="2200" dirty="0" smtClean="0">
                <a:solidFill>
                  <a:srgbClr val="FF0000"/>
                </a:solidFill>
                <a:effectLst>
                  <a:outerShdw blurRad="38100" dist="38100" dir="2700000" algn="tl">
                    <a:srgbClr val="000000">
                      <a:alpha val="43137"/>
                    </a:srgbClr>
                  </a:outerShdw>
                </a:effectLst>
              </a:rPr>
              <a:t>SELECT [ALL/DISTINCT/TOP] &lt;Column name1&gt;, &lt;Column name2&gt;, … </a:t>
            </a:r>
          </a:p>
          <a:p>
            <a:pPr>
              <a:buNone/>
            </a:pPr>
            <a:r>
              <a:rPr lang="en-US" sz="2200" dirty="0" smtClean="0">
                <a:solidFill>
                  <a:srgbClr val="FF0000"/>
                </a:solidFill>
                <a:effectLst>
                  <a:outerShdw blurRad="38100" dist="38100" dir="2700000" algn="tl">
                    <a:srgbClr val="000000">
                      <a:alpha val="43137"/>
                    </a:srgbClr>
                  </a:outerShdw>
                </a:effectLst>
              </a:rPr>
              <a:t>	FROM &lt;Table name&gt;</a:t>
            </a:r>
          </a:p>
          <a:p>
            <a:pPr>
              <a:buNone/>
            </a:pPr>
            <a:r>
              <a:rPr lang="en-US" sz="2200" dirty="0" smtClean="0">
                <a:solidFill>
                  <a:srgbClr val="FF0000"/>
                </a:solidFill>
                <a:effectLst>
                  <a:outerShdw blurRad="38100" dist="38100" dir="2700000" algn="tl">
                    <a:srgbClr val="000000">
                      <a:alpha val="43137"/>
                    </a:srgbClr>
                  </a:outerShdw>
                </a:effectLst>
              </a:rPr>
              <a:t>	[WHERE &lt;Search condition&gt;]</a:t>
            </a:r>
          </a:p>
          <a:p>
            <a:pPr>
              <a:buNone/>
            </a:pPr>
            <a:r>
              <a:rPr lang="en-US" sz="2200" dirty="0" smtClean="0">
                <a:solidFill>
                  <a:srgbClr val="FF0000"/>
                </a:solidFill>
                <a:effectLst>
                  <a:outerShdw blurRad="38100" dist="38100" dir="2700000" algn="tl">
                    <a:srgbClr val="000000">
                      <a:alpha val="43137"/>
                    </a:srgbClr>
                  </a:outerShdw>
                </a:effectLst>
              </a:rPr>
              <a:t>	[GROUP BY grouping columns]</a:t>
            </a:r>
          </a:p>
          <a:p>
            <a:pPr>
              <a:buNone/>
            </a:pPr>
            <a:r>
              <a:rPr lang="en-US" sz="2200" dirty="0" smtClean="0">
                <a:solidFill>
                  <a:srgbClr val="FF0000"/>
                </a:solidFill>
                <a:effectLst>
                  <a:outerShdw blurRad="38100" dist="38100" dir="2700000" algn="tl">
                    <a:srgbClr val="000000">
                      <a:alpha val="43137"/>
                    </a:srgbClr>
                  </a:outerShdw>
                </a:effectLst>
              </a:rPr>
              <a:t>	[HAVING search condition]</a:t>
            </a:r>
          </a:p>
          <a:p>
            <a:pPr>
              <a:buNone/>
            </a:pPr>
            <a:r>
              <a:rPr lang="en-US" sz="2200" dirty="0" smtClean="0">
                <a:solidFill>
                  <a:srgbClr val="FF0000"/>
                </a:solidFill>
                <a:effectLst>
                  <a:outerShdw blurRad="38100" dist="38100" dir="2700000" algn="tl">
                    <a:srgbClr val="000000">
                      <a:alpha val="43137"/>
                    </a:srgbClr>
                  </a:outerShdw>
                </a:effectLst>
              </a:rPr>
              <a:t>	[ORDER BY sort specification]</a:t>
            </a:r>
          </a:p>
        </p:txBody>
      </p:sp>
    </p:spTree>
    <p:extLst>
      <p:ext uri="{BB962C8B-B14F-4D97-AF65-F5344CB8AC3E}">
        <p14:creationId xmlns:p14="http://schemas.microsoft.com/office/powerpoint/2010/main" val="329442485"/>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blinds(horizontal)">
                                      <p:cBhvr>
                                        <p:cTn id="7" dur="500"/>
                                        <p:tgtEl>
                                          <p:spTgt spid="20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483">
                                            <p:txEl>
                                              <p:pRg st="2" end="2"/>
                                            </p:txEl>
                                          </p:spTgt>
                                        </p:tgtEl>
                                        <p:attrNameLst>
                                          <p:attrName>style.visibility</p:attrName>
                                        </p:attrNameLst>
                                      </p:cBhvr>
                                      <p:to>
                                        <p:strVal val="visible"/>
                                      </p:to>
                                    </p:set>
                                    <p:animEffect transition="in" filter="blinds(horizontal)">
                                      <p:cBhvr>
                                        <p:cTn id="12" dur="500"/>
                                        <p:tgtEl>
                                          <p:spTgt spid="2048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animEffect transition="in" filter="blinds(horizontal)">
                                      <p:cBhvr>
                                        <p:cTn id="15" dur="500"/>
                                        <p:tgtEl>
                                          <p:spTgt spid="2048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0483">
                                            <p:txEl>
                                              <p:pRg st="4" end="4"/>
                                            </p:txEl>
                                          </p:spTgt>
                                        </p:tgtEl>
                                        <p:attrNameLst>
                                          <p:attrName>style.visibility</p:attrName>
                                        </p:attrNameLst>
                                      </p:cBhvr>
                                      <p:to>
                                        <p:strVal val="visible"/>
                                      </p:to>
                                    </p:set>
                                    <p:animEffect transition="in" filter="blinds(horizontal)">
                                      <p:cBhvr>
                                        <p:cTn id="18" dur="500"/>
                                        <p:tgtEl>
                                          <p:spTgt spid="2048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0483">
                                            <p:txEl>
                                              <p:pRg st="5" end="5"/>
                                            </p:txEl>
                                          </p:spTgt>
                                        </p:tgtEl>
                                        <p:attrNameLst>
                                          <p:attrName>style.visibility</p:attrName>
                                        </p:attrNameLst>
                                      </p:cBhvr>
                                      <p:to>
                                        <p:strVal val="visible"/>
                                      </p:to>
                                    </p:set>
                                    <p:animEffect transition="in" filter="blinds(horizontal)">
                                      <p:cBhvr>
                                        <p:cTn id="21" dur="500"/>
                                        <p:tgtEl>
                                          <p:spTgt spid="2048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0483">
                                            <p:txEl>
                                              <p:pRg st="6" end="6"/>
                                            </p:txEl>
                                          </p:spTgt>
                                        </p:tgtEl>
                                        <p:attrNameLst>
                                          <p:attrName>style.visibility</p:attrName>
                                        </p:attrNameLst>
                                      </p:cBhvr>
                                      <p:to>
                                        <p:strVal val="visible"/>
                                      </p:to>
                                    </p:set>
                                    <p:animEffect transition="in" filter="blinds(horizontal)">
                                      <p:cBhvr>
                                        <p:cTn id="24" dur="500"/>
                                        <p:tgtEl>
                                          <p:spTgt spid="20483">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0483">
                                            <p:txEl>
                                              <p:pRg st="7" end="7"/>
                                            </p:txEl>
                                          </p:spTgt>
                                        </p:tgtEl>
                                        <p:attrNameLst>
                                          <p:attrName>style.visibility</p:attrName>
                                        </p:attrNameLst>
                                      </p:cBhvr>
                                      <p:to>
                                        <p:strVal val="visible"/>
                                      </p:to>
                                    </p:set>
                                    <p:animEffect transition="in" filter="blinds(horizontal)">
                                      <p:cBhvr>
                                        <p:cTn id="27" dur="500"/>
                                        <p:tgtEl>
                                          <p:spTgt spid="20483">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0483">
                                            <p:txEl>
                                              <p:pRg st="8" end="8"/>
                                            </p:txEl>
                                          </p:spTgt>
                                        </p:tgtEl>
                                        <p:attrNameLst>
                                          <p:attrName>style.visibility</p:attrName>
                                        </p:attrNameLst>
                                      </p:cBhvr>
                                      <p:to>
                                        <p:strVal val="visible"/>
                                      </p:to>
                                    </p:set>
                                    <p:animEffect transition="in" filter="blinds(horizontal)">
                                      <p:cBhvr>
                                        <p:cTn id="30" dur="500"/>
                                        <p:tgtEl>
                                          <p:spTgt spid="204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chor="ctr"/>
          <a:lstStyle/>
          <a:p>
            <a:r>
              <a:rPr lang="en-US" dirty="0" smtClean="0"/>
              <a:t>Data Manipulation Language</a:t>
            </a:r>
            <a:br>
              <a:rPr lang="en-US" dirty="0" smtClean="0"/>
            </a:br>
            <a:r>
              <a:rPr lang="en-US" sz="2800" dirty="0" smtClean="0"/>
              <a:t>SELECT Statement 2/4</a:t>
            </a:r>
            <a:endParaRPr lang="en-US" sz="2800" dirty="0"/>
          </a:p>
        </p:txBody>
      </p:sp>
      <p:sp>
        <p:nvSpPr>
          <p:cNvPr id="20483" name="Rectangle 3"/>
          <p:cNvSpPr>
            <a:spLocks noGrp="1" noChangeArrowheads="1"/>
          </p:cNvSpPr>
          <p:nvPr>
            <p:ph idx="1"/>
          </p:nvPr>
        </p:nvSpPr>
        <p:spPr>
          <a:xfrm>
            <a:off x="0" y="1143000"/>
            <a:ext cx="9144000" cy="5257800"/>
          </a:xfrm>
        </p:spPr>
        <p:txBody>
          <a:bodyPr/>
          <a:lstStyle/>
          <a:p>
            <a:r>
              <a:rPr lang="en-US" sz="2400" dirty="0" err="1" smtClean="0"/>
              <a:t>Eg</a:t>
            </a:r>
            <a:r>
              <a:rPr lang="en-US" sz="2400" dirty="0"/>
              <a:t>. Select * from table1;</a:t>
            </a:r>
          </a:p>
          <a:p>
            <a:pPr lvl="1"/>
            <a:r>
              <a:rPr lang="en-US" sz="2400" dirty="0"/>
              <a:t>This will fetch all rows and all columns from table1</a:t>
            </a:r>
          </a:p>
          <a:p>
            <a:r>
              <a:rPr lang="en-US" sz="2400" dirty="0" err="1"/>
              <a:t>Eg</a:t>
            </a:r>
            <a:r>
              <a:rPr lang="en-US" sz="2400" dirty="0"/>
              <a:t>. Select col1,col2 from table1</a:t>
            </a:r>
          </a:p>
          <a:p>
            <a:pPr lvl="1"/>
            <a:r>
              <a:rPr lang="en-US" sz="2400" dirty="0"/>
              <a:t>This will fetch col1 and col2 from table1 for all rows</a:t>
            </a:r>
          </a:p>
          <a:p>
            <a:r>
              <a:rPr lang="en-US" sz="2400" dirty="0" err="1"/>
              <a:t>Eg</a:t>
            </a:r>
            <a:r>
              <a:rPr lang="en-US" sz="2400" dirty="0"/>
              <a:t>. Select * from table1 where &lt;&lt;</a:t>
            </a:r>
            <a:r>
              <a:rPr lang="en-US" sz="2400" dirty="0" err="1"/>
              <a:t>condn</a:t>
            </a:r>
            <a:r>
              <a:rPr lang="en-US" sz="2400" dirty="0"/>
              <a:t>&gt;&gt;</a:t>
            </a:r>
          </a:p>
          <a:p>
            <a:pPr lvl="1"/>
            <a:r>
              <a:rPr lang="en-US" sz="2400" dirty="0"/>
              <a:t>This will fetch all rows from table1 that satisfies a condition</a:t>
            </a:r>
          </a:p>
          <a:p>
            <a:r>
              <a:rPr lang="en-US" sz="2400" dirty="0" err="1"/>
              <a:t>Eg</a:t>
            </a:r>
            <a:r>
              <a:rPr lang="en-US" sz="2400" dirty="0"/>
              <a:t>. Select col1,col2 from table1 where &lt;&lt;</a:t>
            </a:r>
            <a:r>
              <a:rPr lang="en-US" sz="2400" dirty="0" err="1"/>
              <a:t>condn</a:t>
            </a:r>
            <a:r>
              <a:rPr lang="en-US" sz="2400" dirty="0"/>
              <a:t>&gt;&gt;</a:t>
            </a:r>
          </a:p>
          <a:p>
            <a:pPr lvl="1"/>
            <a:r>
              <a:rPr lang="en-US" sz="2400" dirty="0"/>
              <a:t>This will fetch col1 and col2 of rows from table1 that satisfies a condition</a:t>
            </a:r>
          </a:p>
        </p:txBody>
      </p:sp>
    </p:spTree>
    <p:extLst>
      <p:ext uri="{BB962C8B-B14F-4D97-AF65-F5344CB8AC3E}">
        <p14:creationId xmlns:p14="http://schemas.microsoft.com/office/powerpoint/2010/main" val="1517978285"/>
      </p:ext>
    </p:extLst>
  </p:cSld>
  <p:clrMapOvr>
    <a:masterClrMapping/>
  </p:clrMapOvr>
  <p:transition spd="med">
    <p:comb/>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chor="ctr"/>
          <a:lstStyle/>
          <a:p>
            <a:r>
              <a:rPr lang="en-US" dirty="0" smtClean="0"/>
              <a:t>Data Manipulation Language</a:t>
            </a:r>
            <a:br>
              <a:rPr lang="en-US" dirty="0" smtClean="0"/>
            </a:br>
            <a:r>
              <a:rPr lang="en-US" sz="2800" dirty="0" smtClean="0"/>
              <a:t>SELECT Statement 3/4</a:t>
            </a:r>
            <a:endParaRPr lang="en-US" sz="2800" dirty="0"/>
          </a:p>
        </p:txBody>
      </p:sp>
      <p:sp>
        <p:nvSpPr>
          <p:cNvPr id="20483" name="Rectangle 3"/>
          <p:cNvSpPr>
            <a:spLocks noGrp="1" noChangeArrowheads="1"/>
          </p:cNvSpPr>
          <p:nvPr>
            <p:ph idx="1"/>
          </p:nvPr>
        </p:nvSpPr>
        <p:spPr>
          <a:xfrm>
            <a:off x="0" y="1066800"/>
            <a:ext cx="9144000" cy="5334000"/>
          </a:xfrm>
        </p:spPr>
        <p:txBody>
          <a:bodyPr/>
          <a:lstStyle/>
          <a:p>
            <a:r>
              <a:rPr lang="en-US" sz="2400" dirty="0" smtClean="0"/>
              <a:t>The SELECT DISTINCT / TOP statements</a:t>
            </a:r>
          </a:p>
          <a:p>
            <a:pPr lvl="1"/>
            <a:r>
              <a:rPr lang="en-US" sz="2000" dirty="0" smtClean="0"/>
              <a:t>DISTINCT: List only the different (distinct) values in a table.</a:t>
            </a:r>
          </a:p>
          <a:p>
            <a:pPr lvl="1"/>
            <a:r>
              <a:rPr lang="en-US" sz="2000" dirty="0" smtClean="0"/>
              <a:t>TOP: Specify the number of records to return.</a:t>
            </a:r>
          </a:p>
          <a:p>
            <a:endParaRPr lang="en-US" sz="2400" dirty="0" smtClean="0"/>
          </a:p>
          <a:p>
            <a:r>
              <a:rPr lang="en-US" sz="2400" dirty="0" smtClean="0"/>
              <a:t>The SELECT INTO statement selects data from one table and inserts it into a different table. </a:t>
            </a:r>
          </a:p>
          <a:p>
            <a:pPr lvl="1"/>
            <a:r>
              <a:rPr lang="en-US" sz="2000" dirty="0" smtClean="0"/>
              <a:t>Syntax:</a:t>
            </a:r>
          </a:p>
          <a:p>
            <a:pPr lvl="1">
              <a:buNone/>
            </a:pPr>
            <a:r>
              <a:rPr lang="en-US" sz="2000" dirty="0" smtClean="0"/>
              <a:t>	</a:t>
            </a:r>
            <a:r>
              <a:rPr lang="en-US" sz="2400" dirty="0" smtClean="0">
                <a:solidFill>
                  <a:srgbClr val="FF0000"/>
                </a:solidFill>
                <a:effectLst>
                  <a:outerShdw blurRad="38100" dist="38100" dir="2700000" algn="tl">
                    <a:srgbClr val="000000">
                      <a:alpha val="43137"/>
                    </a:srgbClr>
                  </a:outerShdw>
                </a:effectLst>
              </a:rPr>
              <a:t>SELECT *</a:t>
            </a:r>
            <a:br>
              <a:rPr lang="en-US" sz="2400" dirty="0" smtClean="0">
                <a:solidFill>
                  <a:srgbClr val="FF0000"/>
                </a:solidFill>
                <a:effectLst>
                  <a:outerShdw blurRad="38100" dist="38100" dir="2700000" algn="tl">
                    <a:srgbClr val="000000">
                      <a:alpha val="43137"/>
                    </a:srgbClr>
                  </a:outerShdw>
                </a:effectLst>
              </a:rPr>
            </a:br>
            <a:r>
              <a:rPr lang="en-US" sz="2400" dirty="0" smtClean="0">
                <a:solidFill>
                  <a:srgbClr val="FF0000"/>
                </a:solidFill>
                <a:effectLst>
                  <a:outerShdw blurRad="38100" dist="38100" dir="2700000" algn="tl">
                    <a:srgbClr val="000000">
                      <a:alpha val="43137"/>
                    </a:srgbClr>
                  </a:outerShdw>
                </a:effectLst>
              </a:rPr>
              <a:t>INTO 	</a:t>
            </a:r>
            <a:r>
              <a:rPr lang="en-US" sz="2400" dirty="0" err="1" smtClean="0">
                <a:solidFill>
                  <a:srgbClr val="FF0000"/>
                </a:solidFill>
                <a:effectLst>
                  <a:outerShdw blurRad="38100" dist="38100" dir="2700000" algn="tl">
                    <a:srgbClr val="000000">
                      <a:alpha val="43137"/>
                    </a:srgbClr>
                  </a:outerShdw>
                </a:effectLst>
              </a:rPr>
              <a:t>new_table_name</a:t>
            </a:r>
            <a:r>
              <a:rPr lang="en-US" sz="2400" dirty="0" smtClean="0">
                <a:solidFill>
                  <a:srgbClr val="FF0000"/>
                </a:solidFill>
                <a:effectLst>
                  <a:outerShdw blurRad="38100" dist="38100" dir="2700000" algn="tl">
                    <a:srgbClr val="000000">
                      <a:alpha val="43137"/>
                    </a:srgbClr>
                  </a:outerShdw>
                </a:effectLst>
              </a:rPr>
              <a:t> </a:t>
            </a:r>
            <a:br>
              <a:rPr lang="en-US" sz="2400" dirty="0" smtClean="0">
                <a:solidFill>
                  <a:srgbClr val="FF0000"/>
                </a:solidFill>
                <a:effectLst>
                  <a:outerShdw blurRad="38100" dist="38100" dir="2700000" algn="tl">
                    <a:srgbClr val="000000">
                      <a:alpha val="43137"/>
                    </a:srgbClr>
                  </a:outerShdw>
                </a:effectLst>
              </a:rPr>
            </a:br>
            <a:r>
              <a:rPr lang="en-US" sz="2400" dirty="0" smtClean="0">
                <a:solidFill>
                  <a:srgbClr val="FF0000"/>
                </a:solidFill>
                <a:effectLst>
                  <a:outerShdw blurRad="38100" dist="38100" dir="2700000" algn="tl">
                    <a:srgbClr val="000000">
                      <a:alpha val="43137"/>
                    </a:srgbClr>
                  </a:outerShdw>
                </a:effectLst>
              </a:rPr>
              <a:t>FROM 	</a:t>
            </a:r>
            <a:r>
              <a:rPr lang="en-US" sz="2400" dirty="0" err="1" smtClean="0">
                <a:solidFill>
                  <a:srgbClr val="FF0000"/>
                </a:solidFill>
                <a:effectLst>
                  <a:outerShdw blurRad="38100" dist="38100" dir="2700000" algn="tl">
                    <a:srgbClr val="000000">
                      <a:alpha val="43137"/>
                    </a:srgbClr>
                  </a:outerShdw>
                </a:effectLst>
              </a:rPr>
              <a:t>old_tablename</a:t>
            </a:r>
            <a:endParaRPr lang="en-US" sz="2000" dirty="0" smtClean="0">
              <a:solidFill>
                <a:srgbClr val="FF0000"/>
              </a:solidFill>
              <a:effectLst>
                <a:outerShdw blurRad="38100" dist="38100" dir="2700000" algn="tl">
                  <a:srgbClr val="000000">
                    <a:alpha val="43137"/>
                  </a:srgbClr>
                </a:outerShdw>
              </a:effectLst>
            </a:endParaRPr>
          </a:p>
          <a:p>
            <a:pPr lvl="1">
              <a:buNone/>
            </a:pPr>
            <a:endParaRPr lang="en-US" sz="1600" dirty="0" smtClean="0">
              <a:solidFill>
                <a:srgbClr val="FF0000"/>
              </a:solidFill>
            </a:endParaRPr>
          </a:p>
        </p:txBody>
      </p:sp>
    </p:spTree>
    <p:extLst>
      <p:ext uri="{BB962C8B-B14F-4D97-AF65-F5344CB8AC3E}">
        <p14:creationId xmlns:p14="http://schemas.microsoft.com/office/powerpoint/2010/main" val="3992393779"/>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blinds(horizontal)">
                                      <p:cBhvr>
                                        <p:cTn id="7" dur="500"/>
                                        <p:tgtEl>
                                          <p:spTgt spid="20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box(in)">
                                      <p:cBhvr>
                                        <p:cTn id="12" dur="500"/>
                                        <p:tgtEl>
                                          <p:spTgt spid="204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0483">
                                            <p:txEl>
                                              <p:pRg st="2" end="2"/>
                                            </p:txEl>
                                          </p:spTgt>
                                        </p:tgtEl>
                                        <p:attrNameLst>
                                          <p:attrName>style.visibility</p:attrName>
                                        </p:attrNameLst>
                                      </p:cBhvr>
                                      <p:to>
                                        <p:strVal val="visible"/>
                                      </p:to>
                                    </p:set>
                                    <p:animEffect transition="in" filter="box(in)">
                                      <p:cBhvr>
                                        <p:cTn id="17" dur="500"/>
                                        <p:tgtEl>
                                          <p:spTgt spid="204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0483">
                                            <p:txEl>
                                              <p:pRg st="4" end="4"/>
                                            </p:txEl>
                                          </p:spTgt>
                                        </p:tgtEl>
                                        <p:attrNameLst>
                                          <p:attrName>style.visibility</p:attrName>
                                        </p:attrNameLst>
                                      </p:cBhvr>
                                      <p:to>
                                        <p:strVal val="visible"/>
                                      </p:to>
                                    </p:set>
                                    <p:animEffect transition="in" filter="blinds(horizontal)">
                                      <p:cBhvr>
                                        <p:cTn id="22" dur="500"/>
                                        <p:tgtEl>
                                          <p:spTgt spid="2048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0483">
                                            <p:txEl>
                                              <p:pRg st="5" end="5"/>
                                            </p:txEl>
                                          </p:spTgt>
                                        </p:tgtEl>
                                        <p:attrNameLst>
                                          <p:attrName>style.visibility</p:attrName>
                                        </p:attrNameLst>
                                      </p:cBhvr>
                                      <p:to>
                                        <p:strVal val="visible"/>
                                      </p:to>
                                    </p:set>
                                    <p:animEffect transition="in" filter="box(in)">
                                      <p:cBhvr>
                                        <p:cTn id="27" dur="500"/>
                                        <p:tgtEl>
                                          <p:spTgt spid="20483">
                                            <p:txEl>
                                              <p:pRg st="5" end="5"/>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20483">
                                            <p:txEl>
                                              <p:pRg st="6" end="6"/>
                                            </p:txEl>
                                          </p:spTgt>
                                        </p:tgtEl>
                                        <p:attrNameLst>
                                          <p:attrName>style.visibility</p:attrName>
                                        </p:attrNameLst>
                                      </p:cBhvr>
                                      <p:to>
                                        <p:strVal val="visible"/>
                                      </p:to>
                                    </p:set>
                                    <p:animEffect transition="in" filter="box(in)">
                                      <p:cBhvr>
                                        <p:cTn id="30" dur="500"/>
                                        <p:tgtEl>
                                          <p:spTgt spid="204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nchor="ctr"/>
          <a:lstStyle/>
          <a:p>
            <a:r>
              <a:rPr lang="en-US" dirty="0" smtClean="0"/>
              <a:t>Data Manipulation Language</a:t>
            </a:r>
            <a:br>
              <a:rPr lang="en-US" dirty="0" smtClean="0"/>
            </a:br>
            <a:r>
              <a:rPr lang="en-US" sz="2800" dirty="0" smtClean="0"/>
              <a:t>SELECT Statement 4/4</a:t>
            </a:r>
            <a:endParaRPr lang="en-US" dirty="0" smtClean="0"/>
          </a:p>
        </p:txBody>
      </p:sp>
      <p:sp>
        <p:nvSpPr>
          <p:cNvPr id="40963" name="Content Placeholder 2"/>
          <p:cNvSpPr>
            <a:spLocks noGrp="1"/>
          </p:cNvSpPr>
          <p:nvPr>
            <p:ph idx="1"/>
          </p:nvPr>
        </p:nvSpPr>
        <p:spPr>
          <a:xfrm>
            <a:off x="0" y="1066800"/>
            <a:ext cx="9144000" cy="5334000"/>
          </a:xfrm>
        </p:spPr>
        <p:txBody>
          <a:bodyPr/>
          <a:lstStyle/>
          <a:p>
            <a:r>
              <a:rPr lang="en-US" dirty="0" smtClean="0"/>
              <a:t>SQL Alias syntax:</a:t>
            </a:r>
          </a:p>
          <a:p>
            <a:pPr lvl="1"/>
            <a:r>
              <a:rPr lang="en-US" dirty="0" smtClean="0"/>
              <a:t>For table</a:t>
            </a:r>
          </a:p>
          <a:p>
            <a:pPr>
              <a:buFont typeface="Wingdings" pitchFamily="2" charset="2"/>
              <a:buNone/>
            </a:pPr>
            <a:r>
              <a:rPr lang="en-US" sz="2400" i="1" dirty="0" smtClean="0"/>
              <a:t>	</a:t>
            </a:r>
            <a:r>
              <a:rPr lang="en-US" sz="2400" dirty="0" smtClean="0"/>
              <a:t>	SELECT </a:t>
            </a:r>
            <a:r>
              <a:rPr lang="en-US" sz="2400" dirty="0" err="1" smtClean="0"/>
              <a:t>column_name</a:t>
            </a:r>
            <a:r>
              <a:rPr lang="en-US" sz="2400" dirty="0" smtClean="0"/>
              <a:t>(s) </a:t>
            </a:r>
          </a:p>
          <a:p>
            <a:pPr>
              <a:buFont typeface="Wingdings" pitchFamily="2" charset="2"/>
              <a:buNone/>
            </a:pPr>
            <a:r>
              <a:rPr lang="en-US" sz="2400" dirty="0" smtClean="0"/>
              <a:t>		FROM </a:t>
            </a:r>
            <a:r>
              <a:rPr lang="en-US" sz="2400" dirty="0" err="1" smtClean="0"/>
              <a:t>table_name</a:t>
            </a:r>
            <a:r>
              <a:rPr lang="en-US" sz="2400" dirty="0" smtClean="0"/>
              <a:t> </a:t>
            </a:r>
            <a:r>
              <a:rPr lang="en-US" sz="2400" dirty="0" smtClean="0">
                <a:solidFill>
                  <a:srgbClr val="FF0000"/>
                </a:solidFill>
              </a:rPr>
              <a:t>AS </a:t>
            </a:r>
            <a:r>
              <a:rPr lang="en-US" sz="2400" dirty="0" err="1" smtClean="0">
                <a:solidFill>
                  <a:srgbClr val="FF0000"/>
                </a:solidFill>
              </a:rPr>
              <a:t>alias_name</a:t>
            </a:r>
            <a:r>
              <a:rPr lang="en-US" sz="2400" dirty="0" smtClean="0">
                <a:solidFill>
                  <a:srgbClr val="FF0000"/>
                </a:solidFill>
              </a:rPr>
              <a:t> </a:t>
            </a:r>
          </a:p>
          <a:p>
            <a:pPr lvl="1"/>
            <a:r>
              <a:rPr lang="en-US" dirty="0" smtClean="0"/>
              <a:t>For Column(s)</a:t>
            </a:r>
          </a:p>
          <a:p>
            <a:pPr>
              <a:buFont typeface="Wingdings" pitchFamily="2" charset="2"/>
              <a:buNone/>
            </a:pPr>
            <a:r>
              <a:rPr lang="en-US" sz="2400" dirty="0" smtClean="0"/>
              <a:t>		SELECT </a:t>
            </a:r>
            <a:r>
              <a:rPr lang="en-US" sz="2400" dirty="0" err="1" smtClean="0"/>
              <a:t>column_name</a:t>
            </a:r>
            <a:r>
              <a:rPr lang="en-US" sz="2400" dirty="0" smtClean="0"/>
              <a:t> </a:t>
            </a:r>
            <a:r>
              <a:rPr lang="en-US" sz="2400" dirty="0" smtClean="0">
                <a:solidFill>
                  <a:srgbClr val="FF0000"/>
                </a:solidFill>
              </a:rPr>
              <a:t>AS </a:t>
            </a:r>
            <a:r>
              <a:rPr lang="en-US" sz="2400" dirty="0" err="1" smtClean="0">
                <a:solidFill>
                  <a:srgbClr val="FF0000"/>
                </a:solidFill>
              </a:rPr>
              <a:t>alias_name</a:t>
            </a:r>
            <a:endParaRPr lang="en-US" sz="2400" dirty="0" smtClean="0">
              <a:solidFill>
                <a:srgbClr val="FF0000"/>
              </a:solidFill>
            </a:endParaRPr>
          </a:p>
          <a:p>
            <a:pPr>
              <a:buFont typeface="Wingdings" pitchFamily="2" charset="2"/>
              <a:buNone/>
            </a:pPr>
            <a:r>
              <a:rPr lang="en-US" sz="2400" dirty="0" smtClean="0"/>
              <a:t>		FROM </a:t>
            </a:r>
            <a:r>
              <a:rPr lang="en-US" sz="2400" dirty="0" err="1" smtClean="0"/>
              <a:t>table_name</a:t>
            </a:r>
            <a:r>
              <a:rPr lang="en-US" sz="2400" dirty="0" smtClean="0"/>
              <a:t> </a:t>
            </a:r>
          </a:p>
          <a:p>
            <a:pPr>
              <a:buNone/>
            </a:pPr>
            <a:endParaRPr lang="en-US" sz="2400" b="1" dirty="0" smtClean="0"/>
          </a:p>
          <a:p>
            <a:pPr>
              <a:buNone/>
            </a:pPr>
            <a:endParaRPr lang="en-US" sz="2000" dirty="0" smtClean="0"/>
          </a:p>
        </p:txBody>
      </p:sp>
    </p:spTree>
    <p:extLst>
      <p:ext uri="{BB962C8B-B14F-4D97-AF65-F5344CB8AC3E}">
        <p14:creationId xmlns:p14="http://schemas.microsoft.com/office/powerpoint/2010/main" val="155716784"/>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anim calcmode="lin" valueType="num">
                                      <p:cBhvr additive="base">
                                        <p:cTn id="7" dur="500" fill="hold"/>
                                        <p:tgtEl>
                                          <p:spTgt spid="409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963">
                                            <p:txEl>
                                              <p:pRg st="2" end="2"/>
                                            </p:txEl>
                                          </p:spTgt>
                                        </p:tgtEl>
                                        <p:attrNameLst>
                                          <p:attrName>style.visibility</p:attrName>
                                        </p:attrNameLst>
                                      </p:cBhvr>
                                      <p:to>
                                        <p:strVal val="visible"/>
                                      </p:to>
                                    </p:set>
                                    <p:anim calcmode="lin" valueType="num">
                                      <p:cBhvr additive="base">
                                        <p:cTn id="11" dur="500" fill="hold"/>
                                        <p:tgtEl>
                                          <p:spTgt spid="4096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96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0963">
                                            <p:txEl>
                                              <p:pRg st="3" end="3"/>
                                            </p:txEl>
                                          </p:spTgt>
                                        </p:tgtEl>
                                        <p:attrNameLst>
                                          <p:attrName>style.visibility</p:attrName>
                                        </p:attrNameLst>
                                      </p:cBhvr>
                                      <p:to>
                                        <p:strVal val="visible"/>
                                      </p:to>
                                    </p:set>
                                    <p:anim calcmode="lin" valueType="num">
                                      <p:cBhvr additive="base">
                                        <p:cTn id="15" dur="500" fill="hold"/>
                                        <p:tgtEl>
                                          <p:spTgt spid="4096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09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0963">
                                            <p:txEl>
                                              <p:pRg st="4" end="4"/>
                                            </p:txEl>
                                          </p:spTgt>
                                        </p:tgtEl>
                                        <p:attrNameLst>
                                          <p:attrName>style.visibility</p:attrName>
                                        </p:attrNameLst>
                                      </p:cBhvr>
                                      <p:to>
                                        <p:strVal val="visible"/>
                                      </p:to>
                                    </p:set>
                                    <p:anim calcmode="lin" valueType="num">
                                      <p:cBhvr additive="base">
                                        <p:cTn id="21" dur="500" fill="hold"/>
                                        <p:tgtEl>
                                          <p:spTgt spid="4096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096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0963">
                                            <p:txEl>
                                              <p:pRg st="5" end="5"/>
                                            </p:txEl>
                                          </p:spTgt>
                                        </p:tgtEl>
                                        <p:attrNameLst>
                                          <p:attrName>style.visibility</p:attrName>
                                        </p:attrNameLst>
                                      </p:cBhvr>
                                      <p:to>
                                        <p:strVal val="visible"/>
                                      </p:to>
                                    </p:set>
                                    <p:anim calcmode="lin" valueType="num">
                                      <p:cBhvr additive="base">
                                        <p:cTn id="25" dur="500" fill="hold"/>
                                        <p:tgtEl>
                                          <p:spTgt spid="4096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6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0963">
                                            <p:txEl>
                                              <p:pRg st="6" end="6"/>
                                            </p:txEl>
                                          </p:spTgt>
                                        </p:tgtEl>
                                        <p:attrNameLst>
                                          <p:attrName>style.visibility</p:attrName>
                                        </p:attrNameLst>
                                      </p:cBhvr>
                                      <p:to>
                                        <p:strVal val="visible"/>
                                      </p:to>
                                    </p:set>
                                    <p:anim calcmode="lin" valueType="num">
                                      <p:cBhvr additive="base">
                                        <p:cTn id="29" dur="500" fill="hold"/>
                                        <p:tgtEl>
                                          <p:spTgt spid="4096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096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chor="ctr"/>
          <a:lstStyle/>
          <a:p>
            <a:r>
              <a:rPr lang="en-US" dirty="0" smtClean="0"/>
              <a:t>Data Manipulation Language</a:t>
            </a:r>
            <a:br>
              <a:rPr lang="en-US" dirty="0" smtClean="0"/>
            </a:br>
            <a:r>
              <a:rPr lang="en-US" sz="2800" dirty="0" smtClean="0"/>
              <a:t>SQL Operators</a:t>
            </a:r>
            <a:endParaRPr lang="en-US" sz="2800" dirty="0"/>
          </a:p>
        </p:txBody>
      </p:sp>
      <p:sp>
        <p:nvSpPr>
          <p:cNvPr id="18435" name="Rectangle 3"/>
          <p:cNvSpPr>
            <a:spLocks noGrp="1" noChangeArrowheads="1"/>
          </p:cNvSpPr>
          <p:nvPr>
            <p:ph idx="1"/>
          </p:nvPr>
        </p:nvSpPr>
        <p:spPr>
          <a:xfrm>
            <a:off x="0" y="1143000"/>
            <a:ext cx="9144000" cy="5257800"/>
          </a:xfrm>
        </p:spPr>
        <p:txBody>
          <a:bodyPr/>
          <a:lstStyle/>
          <a:p>
            <a:r>
              <a:rPr lang="en-US" dirty="0" smtClean="0"/>
              <a:t>Arithmetic : +, -, *, /, %</a:t>
            </a:r>
          </a:p>
          <a:p>
            <a:r>
              <a:rPr lang="en-US" dirty="0" smtClean="0"/>
              <a:t>Assignment : =</a:t>
            </a:r>
          </a:p>
          <a:p>
            <a:r>
              <a:rPr lang="en-US" dirty="0" smtClean="0"/>
              <a:t>Comparison : &lt;, &gt;, &lt;=, &gt;= &lt;&gt;, =, !=, !&lt;, !&gt;</a:t>
            </a:r>
          </a:p>
          <a:p>
            <a:r>
              <a:rPr lang="en-US" dirty="0" smtClean="0"/>
              <a:t>Logical : </a:t>
            </a:r>
            <a:r>
              <a:rPr lang="en-US" sz="2400" dirty="0" smtClean="0"/>
              <a:t>AND, OR, NOT, IN (set), LIKE, BETWEEN… AND …, ANY, ALL, EXISTS, SOME</a:t>
            </a:r>
          </a:p>
          <a:p>
            <a:r>
              <a:rPr lang="en-US" dirty="0" smtClean="0"/>
              <a:t>Set Operator: </a:t>
            </a:r>
            <a:r>
              <a:rPr lang="en-US" sz="2400" dirty="0" smtClean="0"/>
              <a:t>Except, INTERSECT, UNION</a:t>
            </a:r>
          </a:p>
          <a:p>
            <a:r>
              <a:rPr lang="en-US" dirty="0" smtClean="0"/>
              <a:t>String : Concatenation (+, +=)</a:t>
            </a:r>
          </a:p>
          <a:p>
            <a:r>
              <a:rPr lang="en-US" dirty="0" smtClean="0"/>
              <a:t>Unary : -, +, ~</a:t>
            </a:r>
          </a:p>
          <a:p>
            <a:r>
              <a:rPr lang="en-US" dirty="0" smtClean="0"/>
              <a:t>Bitwise: &amp;, |, ^</a:t>
            </a:r>
            <a:endParaRPr lang="en-US" dirty="0"/>
          </a:p>
        </p:txBody>
      </p:sp>
    </p:spTree>
    <p:extLst>
      <p:ext uri="{BB962C8B-B14F-4D97-AF65-F5344CB8AC3E}">
        <p14:creationId xmlns:p14="http://schemas.microsoft.com/office/powerpoint/2010/main" val="2485384705"/>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1000" fill="hold"/>
                                        <p:tgtEl>
                                          <p:spTgt spid="18435">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84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8435">
                                            <p:txEl>
                                              <p:pRg st="1" end="1"/>
                                            </p:txEl>
                                          </p:spTgt>
                                        </p:tgtEl>
                                        <p:attrNameLst>
                                          <p:attrName>style.visibility</p:attrName>
                                        </p:attrNameLst>
                                      </p:cBhvr>
                                      <p:to>
                                        <p:strVal val="visible"/>
                                      </p:to>
                                    </p:set>
                                    <p:anim calcmode="lin" valueType="num">
                                      <p:cBhvr additive="base">
                                        <p:cTn id="13" dur="1000" fill="hold"/>
                                        <p:tgtEl>
                                          <p:spTgt spid="18435">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84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8435">
                                            <p:txEl>
                                              <p:pRg st="2" end="2"/>
                                            </p:txEl>
                                          </p:spTgt>
                                        </p:tgtEl>
                                        <p:attrNameLst>
                                          <p:attrName>style.visibility</p:attrName>
                                        </p:attrNameLst>
                                      </p:cBhvr>
                                      <p:to>
                                        <p:strVal val="visible"/>
                                      </p:to>
                                    </p:set>
                                    <p:anim calcmode="lin" valueType="num">
                                      <p:cBhvr additive="base">
                                        <p:cTn id="19" dur="1000" fill="hold"/>
                                        <p:tgtEl>
                                          <p:spTgt spid="18435">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84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8435">
                                            <p:txEl>
                                              <p:pRg st="3" end="3"/>
                                            </p:txEl>
                                          </p:spTgt>
                                        </p:tgtEl>
                                        <p:attrNameLst>
                                          <p:attrName>style.visibility</p:attrName>
                                        </p:attrNameLst>
                                      </p:cBhvr>
                                      <p:to>
                                        <p:strVal val="visible"/>
                                      </p:to>
                                    </p:set>
                                    <p:anim calcmode="lin" valueType="num">
                                      <p:cBhvr additive="base">
                                        <p:cTn id="25" dur="1000" fill="hold"/>
                                        <p:tgtEl>
                                          <p:spTgt spid="18435">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184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8435">
                                            <p:txEl>
                                              <p:pRg st="4" end="4"/>
                                            </p:txEl>
                                          </p:spTgt>
                                        </p:tgtEl>
                                        <p:attrNameLst>
                                          <p:attrName>style.visibility</p:attrName>
                                        </p:attrNameLst>
                                      </p:cBhvr>
                                      <p:to>
                                        <p:strVal val="visible"/>
                                      </p:to>
                                    </p:set>
                                    <p:anim calcmode="lin" valueType="num">
                                      <p:cBhvr additive="base">
                                        <p:cTn id="31" dur="1000" fill="hold"/>
                                        <p:tgtEl>
                                          <p:spTgt spid="18435">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1843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8435">
                                            <p:txEl>
                                              <p:pRg st="5" end="5"/>
                                            </p:txEl>
                                          </p:spTgt>
                                        </p:tgtEl>
                                        <p:attrNameLst>
                                          <p:attrName>style.visibility</p:attrName>
                                        </p:attrNameLst>
                                      </p:cBhvr>
                                      <p:to>
                                        <p:strVal val="visible"/>
                                      </p:to>
                                    </p:set>
                                    <p:anim calcmode="lin" valueType="num">
                                      <p:cBhvr additive="base">
                                        <p:cTn id="37" dur="1000" fill="hold"/>
                                        <p:tgtEl>
                                          <p:spTgt spid="18435">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1843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8435">
                                            <p:txEl>
                                              <p:pRg st="6" end="6"/>
                                            </p:txEl>
                                          </p:spTgt>
                                        </p:tgtEl>
                                        <p:attrNameLst>
                                          <p:attrName>style.visibility</p:attrName>
                                        </p:attrNameLst>
                                      </p:cBhvr>
                                      <p:to>
                                        <p:strVal val="visible"/>
                                      </p:to>
                                    </p:set>
                                    <p:anim calcmode="lin" valueType="num">
                                      <p:cBhvr additive="base">
                                        <p:cTn id="43" dur="1000" fill="hold"/>
                                        <p:tgtEl>
                                          <p:spTgt spid="18435">
                                            <p:txEl>
                                              <p:pRg st="6" end="6"/>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1843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8435">
                                            <p:txEl>
                                              <p:pRg st="7" end="7"/>
                                            </p:txEl>
                                          </p:spTgt>
                                        </p:tgtEl>
                                        <p:attrNameLst>
                                          <p:attrName>style.visibility</p:attrName>
                                        </p:attrNameLst>
                                      </p:cBhvr>
                                      <p:to>
                                        <p:strVal val="visible"/>
                                      </p:to>
                                    </p:set>
                                    <p:anim calcmode="lin" valueType="num">
                                      <p:cBhvr additive="base">
                                        <p:cTn id="49" dur="1000" fill="hold"/>
                                        <p:tgtEl>
                                          <p:spTgt spid="18435">
                                            <p:txEl>
                                              <p:pRg st="7" end="7"/>
                                            </p:txEl>
                                          </p:spTgt>
                                        </p:tgtEl>
                                        <p:attrNameLst>
                                          <p:attrName>ppt_x</p:attrName>
                                        </p:attrNameLst>
                                      </p:cBhvr>
                                      <p:tavLst>
                                        <p:tav tm="0">
                                          <p:val>
                                            <p:strVal val="0-#ppt_w/2"/>
                                          </p:val>
                                        </p:tav>
                                        <p:tav tm="100000">
                                          <p:val>
                                            <p:strVal val="#ppt_x"/>
                                          </p:val>
                                        </p:tav>
                                      </p:tavLst>
                                    </p:anim>
                                    <p:anim calcmode="lin" valueType="num">
                                      <p:cBhvr additive="base">
                                        <p:cTn id="50" dur="1000" fill="hold"/>
                                        <p:tgtEl>
                                          <p:spTgt spid="1843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chor="ctr"/>
          <a:lstStyle/>
          <a:p>
            <a:r>
              <a:rPr lang="en-US" dirty="0" smtClean="0"/>
              <a:t>Data Manipulation Language</a:t>
            </a:r>
            <a:br>
              <a:rPr lang="en-US" dirty="0" smtClean="0"/>
            </a:br>
            <a:r>
              <a:rPr lang="en-US" sz="2800" dirty="0" smtClean="0"/>
              <a:t>SELECT </a:t>
            </a:r>
            <a:r>
              <a:rPr lang="en-US" sz="2800" dirty="0"/>
              <a:t>Options</a:t>
            </a:r>
            <a:endParaRPr lang="en-US" dirty="0"/>
          </a:p>
        </p:txBody>
      </p:sp>
      <p:sp>
        <p:nvSpPr>
          <p:cNvPr id="21507" name="Rectangle 3"/>
          <p:cNvSpPr>
            <a:spLocks noGrp="1" noChangeArrowheads="1"/>
          </p:cNvSpPr>
          <p:nvPr>
            <p:ph idx="1"/>
          </p:nvPr>
        </p:nvSpPr>
        <p:spPr>
          <a:xfrm>
            <a:off x="0" y="990600"/>
            <a:ext cx="9144000" cy="5410200"/>
          </a:xfrm>
        </p:spPr>
        <p:txBody>
          <a:bodyPr/>
          <a:lstStyle/>
          <a:p>
            <a:pPr>
              <a:lnSpc>
                <a:spcPct val="90000"/>
              </a:lnSpc>
            </a:pPr>
            <a:r>
              <a:rPr lang="en-US" sz="2800" dirty="0"/>
              <a:t>Aggregate </a:t>
            </a:r>
            <a:r>
              <a:rPr lang="en-US" sz="2800" dirty="0" smtClean="0"/>
              <a:t>functions :</a:t>
            </a:r>
            <a:endParaRPr lang="en-US" sz="2800" dirty="0"/>
          </a:p>
          <a:p>
            <a:pPr lvl="1">
              <a:lnSpc>
                <a:spcPct val="90000"/>
              </a:lnSpc>
            </a:pPr>
            <a:r>
              <a:rPr lang="en-US" sz="2400" dirty="0"/>
              <a:t>Sum(col1): sum of data in the column col1</a:t>
            </a:r>
          </a:p>
          <a:p>
            <a:pPr lvl="1">
              <a:lnSpc>
                <a:spcPct val="90000"/>
              </a:lnSpc>
            </a:pPr>
            <a:r>
              <a:rPr lang="en-US" sz="2400" dirty="0"/>
              <a:t>Max(col1): data with maximum value in col1</a:t>
            </a:r>
          </a:p>
          <a:p>
            <a:pPr lvl="1">
              <a:lnSpc>
                <a:spcPct val="90000"/>
              </a:lnSpc>
            </a:pPr>
            <a:r>
              <a:rPr lang="en-US" sz="2400" dirty="0"/>
              <a:t>Min(col1): data with minimum value in col1</a:t>
            </a:r>
          </a:p>
          <a:p>
            <a:pPr lvl="1">
              <a:lnSpc>
                <a:spcPct val="90000"/>
              </a:lnSpc>
            </a:pPr>
            <a:r>
              <a:rPr lang="en-US" sz="2400" dirty="0" err="1"/>
              <a:t>Avg</a:t>
            </a:r>
            <a:r>
              <a:rPr lang="en-US" sz="2400" dirty="0"/>
              <a:t>(col1): Average of data in col1</a:t>
            </a:r>
          </a:p>
          <a:p>
            <a:pPr lvl="1">
              <a:lnSpc>
                <a:spcPct val="90000"/>
              </a:lnSpc>
            </a:pPr>
            <a:r>
              <a:rPr lang="en-US" sz="2400" dirty="0"/>
              <a:t>Count(col1): Number of not  null records in table</a:t>
            </a:r>
          </a:p>
          <a:p>
            <a:pPr>
              <a:lnSpc>
                <a:spcPct val="90000"/>
              </a:lnSpc>
            </a:pPr>
            <a:r>
              <a:rPr lang="en-US" sz="2800" dirty="0"/>
              <a:t>Grouping – Group by col1 : Groups data by col1</a:t>
            </a:r>
          </a:p>
          <a:p>
            <a:pPr>
              <a:lnSpc>
                <a:spcPct val="90000"/>
              </a:lnSpc>
            </a:pPr>
            <a:r>
              <a:rPr lang="en-US" sz="2800" dirty="0"/>
              <a:t>Ordering </a:t>
            </a:r>
            <a:r>
              <a:rPr lang="en-US" sz="2800" dirty="0" smtClean="0"/>
              <a:t>– Order by col1 : Orders the result in ascending order (default order</a:t>
            </a:r>
            <a:r>
              <a:rPr lang="en-US" sz="2800" dirty="0"/>
              <a:t>) of col1</a:t>
            </a:r>
          </a:p>
          <a:p>
            <a:pPr>
              <a:lnSpc>
                <a:spcPct val="90000"/>
              </a:lnSpc>
            </a:pPr>
            <a:r>
              <a:rPr lang="en-US" sz="2800" dirty="0"/>
              <a:t>Filtering – Where &lt;&lt;</a:t>
            </a:r>
            <a:r>
              <a:rPr lang="en-US" sz="2800" dirty="0" err="1" smtClean="0"/>
              <a:t>condn</a:t>
            </a:r>
            <a:r>
              <a:rPr lang="en-US" sz="2800" dirty="0"/>
              <a:t>&gt;&gt; and Having &lt;&lt;</a:t>
            </a:r>
            <a:r>
              <a:rPr lang="en-US" sz="2800" dirty="0" err="1"/>
              <a:t>condn</a:t>
            </a:r>
            <a:r>
              <a:rPr lang="en-US" sz="2800" dirty="0"/>
              <a:t>&gt;&gt;</a:t>
            </a:r>
          </a:p>
        </p:txBody>
      </p:sp>
    </p:spTree>
    <p:extLst>
      <p:ext uri="{BB962C8B-B14F-4D97-AF65-F5344CB8AC3E}">
        <p14:creationId xmlns:p14="http://schemas.microsoft.com/office/powerpoint/2010/main" val="1225916524"/>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additive="base">
                                        <p:cTn id="7" dur="10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150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anim calcmode="lin" valueType="num">
                                      <p:cBhvr additive="base">
                                        <p:cTn id="11" dur="10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2150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anim calcmode="lin" valueType="num">
                                      <p:cBhvr additive="base">
                                        <p:cTn id="15" dur="10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2150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1507">
                                            <p:txEl>
                                              <p:pRg st="3" end="3"/>
                                            </p:txEl>
                                          </p:spTgt>
                                        </p:tgtEl>
                                        <p:attrNameLst>
                                          <p:attrName>style.visibility</p:attrName>
                                        </p:attrNameLst>
                                      </p:cBhvr>
                                      <p:to>
                                        <p:strVal val="visible"/>
                                      </p:to>
                                    </p:set>
                                    <p:anim calcmode="lin" valueType="num">
                                      <p:cBhvr additive="base">
                                        <p:cTn id="19" dur="1000" fill="hold"/>
                                        <p:tgtEl>
                                          <p:spTgt spid="21507">
                                            <p:txEl>
                                              <p:pRg st="3" end="3"/>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2150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1507">
                                            <p:txEl>
                                              <p:pRg st="4" end="4"/>
                                            </p:txEl>
                                          </p:spTgt>
                                        </p:tgtEl>
                                        <p:attrNameLst>
                                          <p:attrName>style.visibility</p:attrName>
                                        </p:attrNameLst>
                                      </p:cBhvr>
                                      <p:to>
                                        <p:strVal val="visible"/>
                                      </p:to>
                                    </p:set>
                                    <p:anim calcmode="lin" valueType="num">
                                      <p:cBhvr additive="base">
                                        <p:cTn id="23" dur="1000" fill="hold"/>
                                        <p:tgtEl>
                                          <p:spTgt spid="21507">
                                            <p:txEl>
                                              <p:pRg st="4" end="4"/>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21507">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1507">
                                            <p:txEl>
                                              <p:pRg st="5" end="5"/>
                                            </p:txEl>
                                          </p:spTgt>
                                        </p:tgtEl>
                                        <p:attrNameLst>
                                          <p:attrName>style.visibility</p:attrName>
                                        </p:attrNameLst>
                                      </p:cBhvr>
                                      <p:to>
                                        <p:strVal val="visible"/>
                                      </p:to>
                                    </p:set>
                                    <p:anim calcmode="lin" valueType="num">
                                      <p:cBhvr additive="base">
                                        <p:cTn id="27" dur="1000" fill="hold"/>
                                        <p:tgtEl>
                                          <p:spTgt spid="21507">
                                            <p:txEl>
                                              <p:pRg st="5" end="5"/>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2150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1507">
                                            <p:txEl>
                                              <p:pRg st="6" end="6"/>
                                            </p:txEl>
                                          </p:spTgt>
                                        </p:tgtEl>
                                        <p:attrNameLst>
                                          <p:attrName>style.visibility</p:attrName>
                                        </p:attrNameLst>
                                      </p:cBhvr>
                                      <p:to>
                                        <p:strVal val="visible"/>
                                      </p:to>
                                    </p:set>
                                    <p:anim calcmode="lin" valueType="num">
                                      <p:cBhvr additive="base">
                                        <p:cTn id="33" dur="1000" fill="hold"/>
                                        <p:tgtEl>
                                          <p:spTgt spid="21507">
                                            <p:txEl>
                                              <p:pRg st="6" end="6"/>
                                            </p:txEl>
                                          </p:spTgt>
                                        </p:tgtEl>
                                        <p:attrNameLst>
                                          <p:attrName>ppt_x</p:attrName>
                                        </p:attrNameLst>
                                      </p:cBhvr>
                                      <p:tavLst>
                                        <p:tav tm="0">
                                          <p:val>
                                            <p:strVal val="#ppt_x"/>
                                          </p:val>
                                        </p:tav>
                                        <p:tav tm="100000">
                                          <p:val>
                                            <p:strVal val="#ppt_x"/>
                                          </p:val>
                                        </p:tav>
                                      </p:tavLst>
                                    </p:anim>
                                    <p:anim calcmode="lin" valueType="num">
                                      <p:cBhvr additive="base">
                                        <p:cTn id="34" dur="1000" fill="hold"/>
                                        <p:tgtEl>
                                          <p:spTgt spid="2150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1507">
                                            <p:txEl>
                                              <p:pRg st="7" end="7"/>
                                            </p:txEl>
                                          </p:spTgt>
                                        </p:tgtEl>
                                        <p:attrNameLst>
                                          <p:attrName>style.visibility</p:attrName>
                                        </p:attrNameLst>
                                      </p:cBhvr>
                                      <p:to>
                                        <p:strVal val="visible"/>
                                      </p:to>
                                    </p:set>
                                    <p:anim calcmode="lin" valueType="num">
                                      <p:cBhvr additive="base">
                                        <p:cTn id="39" dur="1000" fill="hold"/>
                                        <p:tgtEl>
                                          <p:spTgt spid="21507">
                                            <p:txEl>
                                              <p:pRg st="7" end="7"/>
                                            </p:txEl>
                                          </p:spTgt>
                                        </p:tgtEl>
                                        <p:attrNameLst>
                                          <p:attrName>ppt_x</p:attrName>
                                        </p:attrNameLst>
                                      </p:cBhvr>
                                      <p:tavLst>
                                        <p:tav tm="0">
                                          <p:val>
                                            <p:strVal val="#ppt_x"/>
                                          </p:val>
                                        </p:tav>
                                        <p:tav tm="100000">
                                          <p:val>
                                            <p:strVal val="#ppt_x"/>
                                          </p:val>
                                        </p:tav>
                                      </p:tavLst>
                                    </p:anim>
                                    <p:anim calcmode="lin" valueType="num">
                                      <p:cBhvr additive="base">
                                        <p:cTn id="40" dur="1000" fill="hold"/>
                                        <p:tgtEl>
                                          <p:spTgt spid="2150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1507">
                                            <p:txEl>
                                              <p:pRg st="8" end="8"/>
                                            </p:txEl>
                                          </p:spTgt>
                                        </p:tgtEl>
                                        <p:attrNameLst>
                                          <p:attrName>style.visibility</p:attrName>
                                        </p:attrNameLst>
                                      </p:cBhvr>
                                      <p:to>
                                        <p:strVal val="visible"/>
                                      </p:to>
                                    </p:set>
                                    <p:anim calcmode="lin" valueType="num">
                                      <p:cBhvr additive="base">
                                        <p:cTn id="45" dur="1000" fill="hold"/>
                                        <p:tgtEl>
                                          <p:spTgt spid="21507">
                                            <p:txEl>
                                              <p:pRg st="8" end="8"/>
                                            </p:txEl>
                                          </p:spTgt>
                                        </p:tgtEl>
                                        <p:attrNameLst>
                                          <p:attrName>ppt_x</p:attrName>
                                        </p:attrNameLst>
                                      </p:cBhvr>
                                      <p:tavLst>
                                        <p:tav tm="0">
                                          <p:val>
                                            <p:strVal val="#ppt_x"/>
                                          </p:val>
                                        </p:tav>
                                        <p:tav tm="100000">
                                          <p:val>
                                            <p:strVal val="#ppt_x"/>
                                          </p:val>
                                        </p:tav>
                                      </p:tavLst>
                                    </p:anim>
                                    <p:anim calcmode="lin" valueType="num">
                                      <p:cBhvr additive="base">
                                        <p:cTn id="46" dur="1000" fill="hold"/>
                                        <p:tgtEl>
                                          <p:spTgt spid="2150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Built-in Functions</a:t>
            </a:r>
            <a:endParaRPr lang="en-US" dirty="0"/>
          </a:p>
        </p:txBody>
      </p:sp>
      <p:sp>
        <p:nvSpPr>
          <p:cNvPr id="3" name="Content Placeholder 2"/>
          <p:cNvSpPr>
            <a:spLocks noGrp="1"/>
          </p:cNvSpPr>
          <p:nvPr>
            <p:ph idx="1"/>
          </p:nvPr>
        </p:nvSpPr>
        <p:spPr>
          <a:xfrm>
            <a:off x="76200" y="990600"/>
            <a:ext cx="9067800" cy="5486399"/>
          </a:xfrm>
        </p:spPr>
        <p:txBody>
          <a:bodyPr/>
          <a:lstStyle/>
          <a:p>
            <a:r>
              <a:rPr lang="en-US" sz="2400" b="1" dirty="0" smtClean="0"/>
              <a:t>Conversion Functions</a:t>
            </a:r>
          </a:p>
          <a:p>
            <a:pPr lvl="1"/>
            <a:r>
              <a:rPr lang="en-US" sz="2000" dirty="0" smtClean="0"/>
              <a:t>Converts an expression of one data type to another</a:t>
            </a:r>
          </a:p>
          <a:p>
            <a:pPr lvl="1"/>
            <a:r>
              <a:rPr lang="en-US" sz="2000" dirty="0" smtClean="0"/>
              <a:t>CAST  and CONVERT</a:t>
            </a:r>
          </a:p>
          <a:p>
            <a:r>
              <a:rPr lang="en-US" sz="2400" b="1" dirty="0" smtClean="0"/>
              <a:t>Date and Time Functions</a:t>
            </a:r>
          </a:p>
          <a:p>
            <a:pPr lvl="1"/>
            <a:r>
              <a:rPr lang="en-US" sz="2000" dirty="0" smtClean="0"/>
              <a:t>GETDATE()</a:t>
            </a:r>
          </a:p>
          <a:p>
            <a:pPr lvl="1"/>
            <a:r>
              <a:rPr lang="en-US" sz="2000" dirty="0" smtClean="0"/>
              <a:t>DATEPART, DATENAME</a:t>
            </a:r>
          </a:p>
          <a:p>
            <a:pPr lvl="1"/>
            <a:r>
              <a:rPr lang="en-US" sz="2000" dirty="0" smtClean="0"/>
              <a:t>DAY, MONTH,YEAR</a:t>
            </a:r>
          </a:p>
          <a:p>
            <a:pPr lvl="1"/>
            <a:r>
              <a:rPr lang="en-US" sz="2000" dirty="0" smtClean="0"/>
              <a:t>DATEADD, DATEDIFF</a:t>
            </a:r>
          </a:p>
          <a:p>
            <a:r>
              <a:rPr lang="en-US" sz="2400" b="1" dirty="0" smtClean="0"/>
              <a:t>String Functions</a:t>
            </a:r>
          </a:p>
          <a:p>
            <a:pPr lvl="1"/>
            <a:r>
              <a:rPr lang="en-US" sz="2000" dirty="0" smtClean="0"/>
              <a:t>RTRIM, LTRIM</a:t>
            </a:r>
          </a:p>
          <a:p>
            <a:pPr lvl="1"/>
            <a:r>
              <a:rPr lang="en-US" sz="2000" dirty="0" smtClean="0"/>
              <a:t>SUBSTRING</a:t>
            </a:r>
          </a:p>
          <a:p>
            <a:pPr lvl="1"/>
            <a:r>
              <a:rPr lang="en-US" sz="2000" dirty="0" smtClean="0"/>
              <a:t>LEN</a:t>
            </a:r>
          </a:p>
          <a:p>
            <a:pPr lvl="1"/>
            <a:r>
              <a:rPr lang="en-US" sz="2000" dirty="0" smtClean="0"/>
              <a:t>CHARINDEX, PATINDEX</a:t>
            </a:r>
          </a:p>
          <a:p>
            <a:pPr lvl="1"/>
            <a:r>
              <a:rPr lang="en-US" sz="2000" dirty="0" smtClean="0"/>
              <a:t>REPLACE</a:t>
            </a:r>
          </a:p>
        </p:txBody>
      </p:sp>
    </p:spTree>
    <p:extLst>
      <p:ext uri="{BB962C8B-B14F-4D97-AF65-F5344CB8AC3E}">
        <p14:creationId xmlns:p14="http://schemas.microsoft.com/office/powerpoint/2010/main" val="683801797"/>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10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10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10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1000" fill="hold"/>
                                        <p:tgtEl>
                                          <p:spTgt spid="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1000" fill="hold"/>
                                        <p:tgtEl>
                                          <p:spTgt spid="3">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1000" fill="hold"/>
                                        <p:tgtEl>
                                          <p:spTgt spid="3">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 calcmode="lin" valueType="num">
                                      <p:cBhvr additive="base">
                                        <p:cTn id="59"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0" dur="1000" fill="hold"/>
                                        <p:tgtEl>
                                          <p:spTgt spid="3">
                                            <p:txEl>
                                              <p:pRg st="12" end="12"/>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anim calcmode="lin" valueType="num">
                                      <p:cBhvr additive="base">
                                        <p:cTn id="6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4" dur="10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Overview</a:t>
            </a:r>
            <a:endParaRPr lang="en-US" dirty="0"/>
          </a:p>
        </p:txBody>
      </p:sp>
      <p:sp>
        <p:nvSpPr>
          <p:cNvPr id="3" name="Content Placeholder 2"/>
          <p:cNvSpPr>
            <a:spLocks noGrp="1"/>
          </p:cNvSpPr>
          <p:nvPr>
            <p:ph idx="1"/>
          </p:nvPr>
        </p:nvSpPr>
        <p:spPr/>
        <p:txBody>
          <a:bodyPr/>
          <a:lstStyle/>
          <a:p>
            <a:r>
              <a:rPr lang="en-US" sz="2800" dirty="0" smtClean="0"/>
              <a:t>Data Definition Language (DDL)</a:t>
            </a:r>
          </a:p>
          <a:p>
            <a:pPr lvl="1"/>
            <a:r>
              <a:rPr lang="en-US" sz="2400" dirty="0" smtClean="0"/>
              <a:t>Define data structures in SQL Server as creating, altering, and dropping tables and establishing constraints…</a:t>
            </a:r>
          </a:p>
          <a:p>
            <a:pPr lvl="1"/>
            <a:r>
              <a:rPr lang="en-US" sz="2400" dirty="0" smtClean="0"/>
              <a:t>CREATE, ALTER, DROP, TRUNCATE… statements</a:t>
            </a:r>
          </a:p>
          <a:p>
            <a:r>
              <a:rPr lang="en-US" sz="2800" dirty="0" smtClean="0"/>
              <a:t>Data Manipulation Language (DML)</a:t>
            </a:r>
          </a:p>
          <a:p>
            <a:pPr lvl="1"/>
            <a:r>
              <a:rPr lang="en-US" sz="2400" dirty="0" smtClean="0"/>
              <a:t>Retrieve and work with data in SQL Server </a:t>
            </a:r>
          </a:p>
          <a:p>
            <a:pPr lvl="1"/>
            <a:r>
              <a:rPr lang="en-US" sz="2400" dirty="0" smtClean="0"/>
              <a:t>SELECT, UPDATE, INSERT, DELETE… statements</a:t>
            </a:r>
          </a:p>
          <a:p>
            <a:pPr marL="342900" lvl="1" indent="-342900">
              <a:buSzPct val="60000"/>
              <a:buFont typeface="Wingdings" pitchFamily="2" charset="2"/>
              <a:buChar char="q"/>
            </a:pPr>
            <a:r>
              <a:rPr lang="en-US" dirty="0" smtClean="0"/>
              <a:t>Built-in Functions</a:t>
            </a:r>
          </a:p>
          <a:p>
            <a:endParaRPr lang="en-US" dirty="0" smtClean="0"/>
          </a:p>
          <a:p>
            <a:endParaRPr lang="en-US" dirty="0"/>
          </a:p>
        </p:txBody>
      </p:sp>
    </p:spTree>
    <p:extLst>
      <p:ext uri="{BB962C8B-B14F-4D97-AF65-F5344CB8AC3E}">
        <p14:creationId xmlns:p14="http://schemas.microsoft.com/office/powerpoint/2010/main" val="2388141993"/>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ox(i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encrypted-tbn3.gstatic.com/images?q=tbn:ANd9GcSMjRd2K5uJ6whNf349YHYX3MMOR5cgpA91-z3CLGYfjMQYG73LX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6600" y="2438400"/>
            <a:ext cx="2212849" cy="251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710052"/>
      </p:ext>
    </p:extLst>
  </p:cSld>
  <p:clrMapOvr>
    <a:masterClrMapping/>
  </p:clrMapOvr>
  <p:transition spd="med">
    <p:comb/>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SQL </a:t>
            </a:r>
            <a:r>
              <a:rPr lang="en-US" smtClean="0"/>
              <a:t>Overview: </a:t>
            </a:r>
            <a:r>
              <a:rPr lang="en-US" sz="2800" smtClean="0"/>
              <a:t>SQL </a:t>
            </a:r>
            <a:r>
              <a:rPr lang="en-US" sz="2800" dirty="0"/>
              <a:t>Database Objects</a:t>
            </a:r>
          </a:p>
        </p:txBody>
      </p:sp>
      <p:sp>
        <p:nvSpPr>
          <p:cNvPr id="10243" name="Rectangle 3"/>
          <p:cNvSpPr>
            <a:spLocks noGrp="1" noChangeArrowheads="1"/>
          </p:cNvSpPr>
          <p:nvPr>
            <p:ph idx="1"/>
          </p:nvPr>
        </p:nvSpPr>
        <p:spPr>
          <a:xfrm>
            <a:off x="0" y="914400"/>
            <a:ext cx="9144000" cy="5486400"/>
          </a:xfrm>
        </p:spPr>
        <p:txBody>
          <a:bodyPr/>
          <a:lstStyle/>
          <a:p>
            <a:r>
              <a:rPr lang="en-US" sz="2800" dirty="0"/>
              <a:t>A SQL Server database has lot of objects like</a:t>
            </a:r>
          </a:p>
          <a:p>
            <a:pPr lvl="1"/>
            <a:r>
              <a:rPr lang="en-US" dirty="0" smtClean="0">
                <a:solidFill>
                  <a:srgbClr val="FF0000"/>
                </a:solidFill>
              </a:rPr>
              <a:t>Database</a:t>
            </a:r>
          </a:p>
          <a:p>
            <a:pPr lvl="1"/>
            <a:r>
              <a:rPr lang="en-US" dirty="0" smtClean="0">
                <a:solidFill>
                  <a:srgbClr val="FF0000"/>
                </a:solidFill>
              </a:rPr>
              <a:t>Schema</a:t>
            </a:r>
          </a:p>
          <a:p>
            <a:pPr lvl="1"/>
            <a:r>
              <a:rPr lang="en-US" dirty="0" smtClean="0"/>
              <a:t>Tables</a:t>
            </a:r>
            <a:endParaRPr lang="en-US" dirty="0"/>
          </a:p>
          <a:p>
            <a:pPr lvl="1"/>
            <a:r>
              <a:rPr lang="en-US" dirty="0"/>
              <a:t>Views</a:t>
            </a:r>
          </a:p>
          <a:p>
            <a:pPr lvl="1"/>
            <a:r>
              <a:rPr lang="en-US" dirty="0"/>
              <a:t>Stored Procedures</a:t>
            </a:r>
          </a:p>
          <a:p>
            <a:pPr lvl="1"/>
            <a:r>
              <a:rPr lang="en-US" dirty="0"/>
              <a:t>Functions</a:t>
            </a:r>
          </a:p>
          <a:p>
            <a:pPr lvl="1"/>
            <a:r>
              <a:rPr lang="en-US" dirty="0"/>
              <a:t>Rules</a:t>
            </a:r>
          </a:p>
          <a:p>
            <a:pPr lvl="1"/>
            <a:r>
              <a:rPr lang="en-US" dirty="0"/>
              <a:t>Defaults</a:t>
            </a:r>
          </a:p>
          <a:p>
            <a:pPr lvl="1"/>
            <a:r>
              <a:rPr lang="en-US" dirty="0" smtClean="0"/>
              <a:t>Triggers</a:t>
            </a:r>
            <a:endParaRPr lang="en-US" dirty="0"/>
          </a:p>
        </p:txBody>
      </p:sp>
    </p:spTree>
    <p:extLst>
      <p:ext uri="{BB962C8B-B14F-4D97-AF65-F5344CB8AC3E}">
        <p14:creationId xmlns:p14="http://schemas.microsoft.com/office/powerpoint/2010/main" val="3330003754"/>
      </p:ext>
    </p:extLst>
  </p:cSld>
  <p:clrMapOvr>
    <a:masterClrMapping/>
  </p:clrMapOvr>
  <p:transition spd="med">
    <p:comb/>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3855"/>
            <a:ext cx="7924800" cy="533400"/>
          </a:xfrm>
        </p:spPr>
        <p:txBody>
          <a:bodyPr anchor="ctr"/>
          <a:lstStyle/>
          <a:p>
            <a:r>
              <a:rPr lang="en-US" dirty="0" smtClean="0"/>
              <a:t>Data </a:t>
            </a:r>
            <a:r>
              <a:rPr lang="en-US" smtClean="0"/>
              <a:t>Definition </a:t>
            </a:r>
            <a:r>
              <a:rPr lang="en-US" smtClean="0"/>
              <a:t>Language: Database</a:t>
            </a:r>
            <a:endParaRPr lang="en-US" dirty="0"/>
          </a:p>
        </p:txBody>
      </p:sp>
      <p:sp>
        <p:nvSpPr>
          <p:cNvPr id="3" name="Content Placeholder 2"/>
          <p:cNvSpPr>
            <a:spLocks noGrp="1"/>
          </p:cNvSpPr>
          <p:nvPr>
            <p:ph idx="1"/>
          </p:nvPr>
        </p:nvSpPr>
        <p:spPr>
          <a:xfrm>
            <a:off x="0" y="914400"/>
            <a:ext cx="9144000" cy="5486400"/>
          </a:xfrm>
        </p:spPr>
        <p:txBody>
          <a:bodyPr/>
          <a:lstStyle/>
          <a:p>
            <a:r>
              <a:rPr lang="en-US" dirty="0" smtClean="0"/>
              <a:t>SQL Server supports both scripts editor and graphic tool in order to</a:t>
            </a:r>
          </a:p>
          <a:p>
            <a:pPr lvl="1"/>
            <a:r>
              <a:rPr lang="en-US" dirty="0" smtClean="0"/>
              <a:t>Create a database</a:t>
            </a:r>
          </a:p>
          <a:p>
            <a:pPr lvl="1"/>
            <a:r>
              <a:rPr lang="en-US" dirty="0" smtClean="0"/>
              <a:t>Rename a database</a:t>
            </a:r>
          </a:p>
          <a:p>
            <a:pPr lvl="1"/>
            <a:r>
              <a:rPr lang="en-US" dirty="0" smtClean="0"/>
              <a:t>Drop a database</a:t>
            </a:r>
          </a:p>
        </p:txBody>
      </p:sp>
    </p:spTree>
    <p:extLst>
      <p:ext uri="{BB962C8B-B14F-4D97-AF65-F5344CB8AC3E}">
        <p14:creationId xmlns:p14="http://schemas.microsoft.com/office/powerpoint/2010/main" val="1371263917"/>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Data </a:t>
            </a:r>
            <a:r>
              <a:rPr lang="en-US" smtClean="0"/>
              <a:t>Definition </a:t>
            </a:r>
            <a:r>
              <a:rPr lang="en-US" smtClean="0"/>
              <a:t>Language: Schema</a:t>
            </a:r>
            <a:endParaRPr lang="en-US" dirty="0"/>
          </a:p>
        </p:txBody>
      </p:sp>
      <p:sp>
        <p:nvSpPr>
          <p:cNvPr id="3" name="Content Placeholder 2"/>
          <p:cNvSpPr>
            <a:spLocks noGrp="1"/>
          </p:cNvSpPr>
          <p:nvPr>
            <p:ph idx="1"/>
          </p:nvPr>
        </p:nvSpPr>
        <p:spPr>
          <a:xfrm>
            <a:off x="0" y="838200"/>
            <a:ext cx="9144000" cy="5562600"/>
          </a:xfrm>
        </p:spPr>
        <p:txBody>
          <a:bodyPr/>
          <a:lstStyle/>
          <a:p>
            <a:r>
              <a:rPr lang="en-US" dirty="0" smtClean="0"/>
              <a:t>A Schema is a boundary within a database that enables you to logically group database objects such as tables, stored procedures and views.</a:t>
            </a:r>
          </a:p>
          <a:p>
            <a:pPr lvl="1"/>
            <a:r>
              <a:rPr lang="en-US" b="1" dirty="0" err="1" smtClean="0"/>
              <a:t>dbo</a:t>
            </a:r>
            <a:r>
              <a:rPr lang="en-US" dirty="0" smtClean="0"/>
              <a:t> is default schema in every database</a:t>
            </a:r>
          </a:p>
          <a:p>
            <a:pPr lvl="1"/>
            <a:r>
              <a:rPr lang="en-US" dirty="0" smtClean="0"/>
              <a:t>Schemas as naming boundaries</a:t>
            </a:r>
          </a:p>
          <a:p>
            <a:pPr lvl="1"/>
            <a:r>
              <a:rPr lang="en-US" dirty="0" smtClean="0"/>
              <a:t>Schemas as security boundaries</a:t>
            </a:r>
          </a:p>
          <a:p>
            <a:pPr lvl="1"/>
            <a:endParaRPr lang="en-US" dirty="0" smtClean="0"/>
          </a:p>
          <a:p>
            <a:pPr lvl="1"/>
            <a:endParaRPr lang="en-US" dirty="0"/>
          </a:p>
        </p:txBody>
      </p:sp>
    </p:spTree>
    <p:extLst>
      <p:ext uri="{BB962C8B-B14F-4D97-AF65-F5344CB8AC3E}">
        <p14:creationId xmlns:p14="http://schemas.microsoft.com/office/powerpoint/2010/main" val="4205809450"/>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Data </a:t>
            </a:r>
            <a:r>
              <a:rPr lang="en-US" smtClean="0"/>
              <a:t>Definition </a:t>
            </a:r>
            <a:r>
              <a:rPr lang="en-US" smtClean="0"/>
              <a:t>Language: Table</a:t>
            </a:r>
            <a:endParaRPr lang="en-US" dirty="0"/>
          </a:p>
        </p:txBody>
      </p:sp>
      <p:sp>
        <p:nvSpPr>
          <p:cNvPr id="3" name="Content Placeholder 2"/>
          <p:cNvSpPr>
            <a:spLocks noGrp="1"/>
          </p:cNvSpPr>
          <p:nvPr>
            <p:ph idx="1"/>
          </p:nvPr>
        </p:nvSpPr>
        <p:spPr/>
        <p:txBody>
          <a:bodyPr/>
          <a:lstStyle/>
          <a:p>
            <a:r>
              <a:rPr lang="en-US" dirty="0" smtClean="0"/>
              <a:t>Table is a repository for data, with items of data grouped in one or more columns</a:t>
            </a:r>
          </a:p>
          <a:p>
            <a:pPr lvl="1"/>
            <a:r>
              <a:rPr lang="en-US" sz="2800" dirty="0" smtClean="0"/>
              <a:t>Data types</a:t>
            </a:r>
          </a:p>
          <a:p>
            <a:pPr lvl="1"/>
            <a:r>
              <a:rPr lang="en-US" sz="2800" dirty="0" smtClean="0"/>
              <a:t>Constraints</a:t>
            </a:r>
          </a:p>
          <a:p>
            <a:pPr lvl="1"/>
            <a:r>
              <a:rPr lang="en-US" sz="2800" dirty="0" smtClean="0"/>
              <a:t>Index</a:t>
            </a:r>
          </a:p>
          <a:p>
            <a:pPr marL="457200" lvl="1" indent="0">
              <a:buNone/>
            </a:pPr>
            <a:endParaRPr lang="en-US" sz="1600" dirty="0" smtClean="0"/>
          </a:p>
        </p:txBody>
      </p:sp>
      <p:pic>
        <p:nvPicPr>
          <p:cNvPr id="5" name="Picture 4" descr="t.jpg"/>
          <p:cNvPicPr>
            <a:picLocks noChangeAspect="1"/>
          </p:cNvPicPr>
          <p:nvPr/>
        </p:nvPicPr>
        <p:blipFill>
          <a:blip r:embed="rId2" cstate="print"/>
          <a:stretch>
            <a:fillRect/>
          </a:stretch>
        </p:blipFill>
        <p:spPr>
          <a:xfrm>
            <a:off x="74570" y="3657600"/>
            <a:ext cx="8994860" cy="1981200"/>
          </a:xfrm>
          <a:prstGeom prst="rect">
            <a:avLst/>
          </a:prstGeom>
        </p:spPr>
      </p:pic>
    </p:spTree>
    <p:extLst>
      <p:ext uri="{BB962C8B-B14F-4D97-AF65-F5344CB8AC3E}">
        <p14:creationId xmlns:p14="http://schemas.microsoft.com/office/powerpoint/2010/main" val="369302531"/>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Data </a:t>
            </a:r>
            <a:r>
              <a:rPr lang="en-US" smtClean="0"/>
              <a:t>Definition </a:t>
            </a:r>
            <a:r>
              <a:rPr lang="en-US" smtClean="0"/>
              <a:t>Language: Table</a:t>
            </a:r>
            <a:endParaRPr lang="en-US" dirty="0"/>
          </a:p>
        </p:txBody>
      </p:sp>
      <p:sp>
        <p:nvSpPr>
          <p:cNvPr id="3" name="Content Placeholder 2"/>
          <p:cNvSpPr>
            <a:spLocks noGrp="1"/>
          </p:cNvSpPr>
          <p:nvPr>
            <p:ph idx="1"/>
          </p:nvPr>
        </p:nvSpPr>
        <p:spPr>
          <a:xfrm>
            <a:off x="0" y="838200"/>
            <a:ext cx="9144000" cy="5562600"/>
          </a:xfrm>
        </p:spPr>
        <p:txBody>
          <a:bodyPr/>
          <a:lstStyle/>
          <a:p>
            <a:r>
              <a:rPr lang="en-US" dirty="0" smtClean="0"/>
              <a:t>Create table</a:t>
            </a:r>
          </a:p>
          <a:p>
            <a:r>
              <a:rPr lang="en-US" dirty="0" smtClean="0"/>
              <a:t>Alter table</a:t>
            </a:r>
          </a:p>
          <a:p>
            <a:pPr lvl="1"/>
            <a:r>
              <a:rPr lang="en-US" dirty="0" smtClean="0"/>
              <a:t>Add new column</a:t>
            </a:r>
          </a:p>
          <a:p>
            <a:pPr lvl="1"/>
            <a:r>
              <a:rPr lang="en-US" dirty="0" smtClean="0"/>
              <a:t>Change data type of existing column</a:t>
            </a:r>
          </a:p>
          <a:p>
            <a:pPr lvl="1"/>
            <a:r>
              <a:rPr lang="en-US" dirty="0" smtClean="0"/>
              <a:t>Delete a column</a:t>
            </a:r>
          </a:p>
          <a:p>
            <a:pPr lvl="1"/>
            <a:r>
              <a:rPr lang="en-US" dirty="0" smtClean="0"/>
              <a:t>Add or remove constraints</a:t>
            </a:r>
          </a:p>
          <a:p>
            <a:pPr marL="342900" lvl="1" indent="-342900">
              <a:buSzPct val="60000"/>
              <a:buFont typeface="Wingdings" pitchFamily="2" charset="2"/>
              <a:buChar char="q"/>
            </a:pPr>
            <a:r>
              <a:rPr lang="en-US" sz="3200" dirty="0" smtClean="0"/>
              <a:t>Drop table</a:t>
            </a:r>
          </a:p>
          <a:p>
            <a:pPr lvl="1"/>
            <a:r>
              <a:rPr lang="en-US" dirty="0" smtClean="0"/>
              <a:t>Remove table structure and its data.</a:t>
            </a:r>
            <a:endParaRPr lang="en-US" dirty="0"/>
          </a:p>
        </p:txBody>
      </p:sp>
    </p:spTree>
    <p:extLst>
      <p:ext uri="{BB962C8B-B14F-4D97-AF65-F5344CB8AC3E}">
        <p14:creationId xmlns:p14="http://schemas.microsoft.com/office/powerpoint/2010/main" val="3561612375"/>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ox(i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ox(in)">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381000" y="83127"/>
            <a:ext cx="8915400" cy="533400"/>
          </a:xfrm>
        </p:spPr>
        <p:txBody>
          <a:bodyPr anchor="ctr"/>
          <a:lstStyle/>
          <a:p>
            <a:r>
              <a:rPr lang="en-US" dirty="0" smtClean="0"/>
              <a:t>Data </a:t>
            </a:r>
            <a:r>
              <a:rPr lang="en-US" smtClean="0"/>
              <a:t>Definition </a:t>
            </a:r>
            <a:r>
              <a:rPr lang="en-US" smtClean="0"/>
              <a:t>Language: </a:t>
            </a:r>
            <a:r>
              <a:rPr lang="en-US" sz="2800" smtClean="0"/>
              <a:t>Table Constraints</a:t>
            </a:r>
            <a:endParaRPr lang="en-US" sz="2800" dirty="0" smtClean="0"/>
          </a:p>
        </p:txBody>
      </p:sp>
      <p:sp>
        <p:nvSpPr>
          <p:cNvPr id="20483" name="Content Placeholder 2"/>
          <p:cNvSpPr>
            <a:spLocks noGrp="1"/>
          </p:cNvSpPr>
          <p:nvPr>
            <p:ph idx="1"/>
          </p:nvPr>
        </p:nvSpPr>
        <p:spPr/>
        <p:txBody>
          <a:bodyPr/>
          <a:lstStyle/>
          <a:p>
            <a:r>
              <a:rPr lang="en-US" b="1" dirty="0" smtClean="0"/>
              <a:t>Table Constraints: </a:t>
            </a:r>
            <a:r>
              <a:rPr lang="en-US" sz="2800" dirty="0" smtClean="0"/>
              <a:t>Are used to limit the type of data that can go into a table.</a:t>
            </a:r>
            <a:endParaRPr lang="en-US" dirty="0" smtClean="0"/>
          </a:p>
          <a:p>
            <a:r>
              <a:rPr lang="en-US" dirty="0" smtClean="0"/>
              <a:t>We will focus on the following constraints:</a:t>
            </a:r>
          </a:p>
          <a:p>
            <a:pPr lvl="1"/>
            <a:r>
              <a:rPr lang="en-US" dirty="0" smtClean="0"/>
              <a:t>NOT NULL </a:t>
            </a:r>
          </a:p>
          <a:p>
            <a:pPr lvl="1"/>
            <a:r>
              <a:rPr lang="en-US" dirty="0" smtClean="0"/>
              <a:t>CHECK </a:t>
            </a:r>
          </a:p>
          <a:p>
            <a:pPr lvl="1"/>
            <a:r>
              <a:rPr lang="en-US" dirty="0" smtClean="0"/>
              <a:t>UNIQUE </a:t>
            </a:r>
          </a:p>
          <a:p>
            <a:pPr lvl="1"/>
            <a:r>
              <a:rPr lang="en-US" dirty="0" smtClean="0"/>
              <a:t>PRIMARY KEY </a:t>
            </a:r>
          </a:p>
          <a:p>
            <a:pPr lvl="1"/>
            <a:r>
              <a:rPr lang="en-US" dirty="0" smtClean="0"/>
              <a:t>DEFAULT </a:t>
            </a:r>
          </a:p>
          <a:p>
            <a:pPr lvl="1"/>
            <a:r>
              <a:rPr lang="en-US" dirty="0" smtClean="0"/>
              <a:t>FOREIGN KEY </a:t>
            </a:r>
          </a:p>
          <a:p>
            <a:pPr lvl="1">
              <a:buNone/>
            </a:pPr>
            <a:endParaRPr lang="en-US" dirty="0" smtClean="0"/>
          </a:p>
          <a:p>
            <a:endParaRPr lang="en-US" dirty="0" smtClean="0"/>
          </a:p>
        </p:txBody>
      </p:sp>
    </p:spTree>
    <p:extLst>
      <p:ext uri="{BB962C8B-B14F-4D97-AF65-F5344CB8AC3E}">
        <p14:creationId xmlns:p14="http://schemas.microsoft.com/office/powerpoint/2010/main" val="2297958145"/>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blinds(horizontal)">
                                      <p:cBhvr>
                                        <p:cTn id="7" dur="500"/>
                                        <p:tgtEl>
                                          <p:spTgt spid="20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blinds(horizontal)">
                                      <p:cBhvr>
                                        <p:cTn id="12" dur="500"/>
                                        <p:tgtEl>
                                          <p:spTgt spid="204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0483">
                                            <p:txEl>
                                              <p:pRg st="2" end="2"/>
                                            </p:txEl>
                                          </p:spTgt>
                                        </p:tgtEl>
                                        <p:attrNameLst>
                                          <p:attrName>style.visibility</p:attrName>
                                        </p:attrNameLst>
                                      </p:cBhvr>
                                      <p:to>
                                        <p:strVal val="visible"/>
                                      </p:to>
                                    </p:set>
                                    <p:animEffect transition="in" filter="box(in)">
                                      <p:cBhvr>
                                        <p:cTn id="17" dur="500"/>
                                        <p:tgtEl>
                                          <p:spTgt spid="20483">
                                            <p:txEl>
                                              <p:pRg st="2" end="2"/>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20483">
                                            <p:txEl>
                                              <p:pRg st="3" end="3"/>
                                            </p:txEl>
                                          </p:spTgt>
                                        </p:tgtEl>
                                        <p:attrNameLst>
                                          <p:attrName>style.visibility</p:attrName>
                                        </p:attrNameLst>
                                      </p:cBhvr>
                                      <p:to>
                                        <p:strVal val="visible"/>
                                      </p:to>
                                    </p:set>
                                    <p:animEffect transition="in" filter="box(in)">
                                      <p:cBhvr>
                                        <p:cTn id="20" dur="500"/>
                                        <p:tgtEl>
                                          <p:spTgt spid="20483">
                                            <p:txEl>
                                              <p:pRg st="3" end="3"/>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20483">
                                            <p:txEl>
                                              <p:pRg st="4" end="4"/>
                                            </p:txEl>
                                          </p:spTgt>
                                        </p:tgtEl>
                                        <p:attrNameLst>
                                          <p:attrName>style.visibility</p:attrName>
                                        </p:attrNameLst>
                                      </p:cBhvr>
                                      <p:to>
                                        <p:strVal val="visible"/>
                                      </p:to>
                                    </p:set>
                                    <p:animEffect transition="in" filter="box(in)">
                                      <p:cBhvr>
                                        <p:cTn id="23" dur="500"/>
                                        <p:tgtEl>
                                          <p:spTgt spid="20483">
                                            <p:txEl>
                                              <p:pRg st="4" end="4"/>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20483">
                                            <p:txEl>
                                              <p:pRg st="5" end="5"/>
                                            </p:txEl>
                                          </p:spTgt>
                                        </p:tgtEl>
                                        <p:attrNameLst>
                                          <p:attrName>style.visibility</p:attrName>
                                        </p:attrNameLst>
                                      </p:cBhvr>
                                      <p:to>
                                        <p:strVal val="visible"/>
                                      </p:to>
                                    </p:set>
                                    <p:animEffect transition="in" filter="box(in)">
                                      <p:cBhvr>
                                        <p:cTn id="26" dur="500"/>
                                        <p:tgtEl>
                                          <p:spTgt spid="20483">
                                            <p:txEl>
                                              <p:pRg st="5" end="5"/>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20483">
                                            <p:txEl>
                                              <p:pRg st="6" end="6"/>
                                            </p:txEl>
                                          </p:spTgt>
                                        </p:tgtEl>
                                        <p:attrNameLst>
                                          <p:attrName>style.visibility</p:attrName>
                                        </p:attrNameLst>
                                      </p:cBhvr>
                                      <p:to>
                                        <p:strVal val="visible"/>
                                      </p:to>
                                    </p:set>
                                    <p:animEffect transition="in" filter="box(in)">
                                      <p:cBhvr>
                                        <p:cTn id="29" dur="500"/>
                                        <p:tgtEl>
                                          <p:spTgt spid="20483">
                                            <p:txEl>
                                              <p:pRg st="6" end="6"/>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20483">
                                            <p:txEl>
                                              <p:pRg st="7" end="7"/>
                                            </p:txEl>
                                          </p:spTgt>
                                        </p:tgtEl>
                                        <p:attrNameLst>
                                          <p:attrName>style.visibility</p:attrName>
                                        </p:attrNameLst>
                                      </p:cBhvr>
                                      <p:to>
                                        <p:strVal val="visible"/>
                                      </p:to>
                                    </p:set>
                                    <p:animEffect transition="in" filter="box(in)">
                                      <p:cBhvr>
                                        <p:cTn id="32" dur="500"/>
                                        <p:tgtEl>
                                          <p:spTgt spid="204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IOStreams</Template>
  <TotalTime>2436</TotalTime>
  <Words>1230</Words>
  <Application>Microsoft Office PowerPoint</Application>
  <PresentationFormat>On-screen Show (4:3)</PresentationFormat>
  <Paragraphs>305</Paragraphs>
  <Slides>30</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Calibri</vt:lpstr>
      <vt:lpstr>Tahoma</vt:lpstr>
      <vt:lpstr>Wingdings</vt:lpstr>
      <vt:lpstr>Blends</vt:lpstr>
      <vt:lpstr>SQL BASICS</vt:lpstr>
      <vt:lpstr>Agenda</vt:lpstr>
      <vt:lpstr>Overview</vt:lpstr>
      <vt:lpstr>SQL Overview: SQL Database Objects</vt:lpstr>
      <vt:lpstr>Data Definition Language: Database</vt:lpstr>
      <vt:lpstr>Data Definition Language: Schema</vt:lpstr>
      <vt:lpstr>Data Definition Language: Table</vt:lpstr>
      <vt:lpstr>Data Definition Language: Table</vt:lpstr>
      <vt:lpstr>Data Definition Language: Table Constraints</vt:lpstr>
      <vt:lpstr>Data Definition Language: Table Constraints</vt:lpstr>
      <vt:lpstr> Data Definition Language: Table Constraint</vt:lpstr>
      <vt:lpstr> Data Definition Language:Table Constraint </vt:lpstr>
      <vt:lpstr>SQL Constraints Scope</vt:lpstr>
      <vt:lpstr>Data Definition Language: Table Indexes</vt:lpstr>
      <vt:lpstr>Data Definition Language: Sequences</vt:lpstr>
      <vt:lpstr>Data Definition Language: Identity</vt:lpstr>
      <vt:lpstr>Data Definition Language: Truncate statement</vt:lpstr>
      <vt:lpstr>Data Definition Language: Views Overview</vt:lpstr>
      <vt:lpstr>Data Definition Language Views Definition &amp; Manipulation</vt:lpstr>
      <vt:lpstr>Data Manipulation Language Insert statements 1/2</vt:lpstr>
      <vt:lpstr>Data Manipulation Language: UPDATE</vt:lpstr>
      <vt:lpstr>Data Manipulation Language: DELETE</vt:lpstr>
      <vt:lpstr>Data Manipulation Language SELECT Statement 1/4</vt:lpstr>
      <vt:lpstr>Data Manipulation Language SELECT Statement 2/4</vt:lpstr>
      <vt:lpstr>Data Manipulation Language SELECT Statement 3/4</vt:lpstr>
      <vt:lpstr>Data Manipulation Language SELECT Statement 4/4</vt:lpstr>
      <vt:lpstr>Data Manipulation Language SQL Operators</vt:lpstr>
      <vt:lpstr>Data Manipulation Language SELECT Options</vt:lpstr>
      <vt:lpstr>Built-in Functions</vt:lpstr>
      <vt:lpstr>PowerPoint Presentation</vt:lpstr>
    </vt:vector>
  </TitlesOfParts>
  <Company>NLU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3: LANGUAGE BASICS</dc:title>
  <dc:creator>tinh</dc:creator>
  <cp:lastModifiedBy>Phạm Văn Tính</cp:lastModifiedBy>
  <cp:revision>150</cp:revision>
  <dcterms:created xsi:type="dcterms:W3CDTF">2006-10-07T14:18:25Z</dcterms:created>
  <dcterms:modified xsi:type="dcterms:W3CDTF">2015-03-08T06:38:14Z</dcterms:modified>
</cp:coreProperties>
</file>