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2"/>
  </p:notesMasterIdLst>
  <p:sldIdLst>
    <p:sldId id="281" r:id="rId2"/>
    <p:sldId id="285" r:id="rId3"/>
    <p:sldId id="286" r:id="rId4"/>
    <p:sldId id="287" r:id="rId5"/>
    <p:sldId id="288" r:id="rId6"/>
    <p:sldId id="289" r:id="rId7"/>
    <p:sldId id="290" r:id="rId8"/>
    <p:sldId id="291" r:id="rId9"/>
    <p:sldId id="292" r:id="rId10"/>
    <p:sldId id="315" r:id="rId11"/>
    <p:sldId id="293" r:id="rId12"/>
    <p:sldId id="294" r:id="rId13"/>
    <p:sldId id="295" r:id="rId14"/>
    <p:sldId id="296" r:id="rId15"/>
    <p:sldId id="297" r:id="rId16"/>
    <p:sldId id="298" r:id="rId17"/>
    <p:sldId id="316" r:id="rId18"/>
    <p:sldId id="299" r:id="rId19"/>
    <p:sldId id="300" r:id="rId20"/>
    <p:sldId id="301" r:id="rId21"/>
    <p:sldId id="302" r:id="rId22"/>
    <p:sldId id="317" r:id="rId23"/>
    <p:sldId id="303" r:id="rId24"/>
    <p:sldId id="304" r:id="rId25"/>
    <p:sldId id="305" r:id="rId26"/>
    <p:sldId id="306" r:id="rId27"/>
    <p:sldId id="318" r:id="rId28"/>
    <p:sldId id="307" r:id="rId29"/>
    <p:sldId id="308" r:id="rId30"/>
    <p:sldId id="320" r:id="rId31"/>
    <p:sldId id="321" r:id="rId32"/>
    <p:sldId id="322" r:id="rId33"/>
    <p:sldId id="323" r:id="rId34"/>
    <p:sldId id="324" r:id="rId35"/>
    <p:sldId id="309" r:id="rId36"/>
    <p:sldId id="310" r:id="rId37"/>
    <p:sldId id="311" r:id="rId38"/>
    <p:sldId id="312" r:id="rId39"/>
    <p:sldId id="313" r:id="rId40"/>
    <p:sldId id="314"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315" autoAdjust="0"/>
  </p:normalViewPr>
  <p:slideViewPr>
    <p:cSldViewPr>
      <p:cViewPr varScale="1">
        <p:scale>
          <a:sx n="49" d="100"/>
          <a:sy n="49" d="100"/>
        </p:scale>
        <p:origin x="1451"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09-Mar-15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11580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B11B2F-556A-4F22-A575-658EE322C59C}" type="slidenum">
              <a:rPr lang="en-IN"/>
              <a:pPr>
                <a:spcBef>
                  <a:spcPct val="0"/>
                </a:spcBef>
              </a:pPr>
              <a:t>4</a:t>
            </a:fld>
            <a:endParaRPr lang="en-IN"/>
          </a:p>
        </p:txBody>
      </p:sp>
    </p:spTree>
    <p:extLst>
      <p:ext uri="{BB962C8B-B14F-4D97-AF65-F5344CB8AC3E}">
        <p14:creationId xmlns:p14="http://schemas.microsoft.com/office/powerpoint/2010/main" val="2928385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E44922-3830-45FD-A040-E070D230543E}" type="slidenum">
              <a:rPr lang="en-IN"/>
              <a:pPr>
                <a:spcBef>
                  <a:spcPct val="0"/>
                </a:spcBef>
              </a:pPr>
              <a:t>14</a:t>
            </a:fld>
            <a:endParaRPr lang="en-IN"/>
          </a:p>
        </p:txBody>
      </p:sp>
    </p:spTree>
    <p:extLst>
      <p:ext uri="{BB962C8B-B14F-4D97-AF65-F5344CB8AC3E}">
        <p14:creationId xmlns:p14="http://schemas.microsoft.com/office/powerpoint/2010/main" val="43767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0FA79D-AC76-408B-9CE0-9F6C2926A6DB}" type="slidenum">
              <a:rPr lang="en-IN"/>
              <a:pPr>
                <a:spcBef>
                  <a:spcPct val="0"/>
                </a:spcBef>
              </a:pPr>
              <a:t>15</a:t>
            </a:fld>
            <a:endParaRPr lang="en-IN"/>
          </a:p>
        </p:txBody>
      </p:sp>
    </p:spTree>
    <p:extLst>
      <p:ext uri="{BB962C8B-B14F-4D97-AF65-F5344CB8AC3E}">
        <p14:creationId xmlns:p14="http://schemas.microsoft.com/office/powerpoint/2010/main" val="2421000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z="1000" smtClean="0"/>
              <a:t>Third normal form is the final step this book illustrates. More normal forms exist, but they get more</a:t>
            </a:r>
          </a:p>
          <a:p>
            <a:pPr>
              <a:lnSpc>
                <a:spcPct val="90000"/>
              </a:lnSpc>
            </a:pPr>
            <a:r>
              <a:rPr lang="en-US" sz="1000" smtClean="0"/>
              <a:t>complex and don’t necessarily lead to an efficient database. There’s a trade-off in database design</a:t>
            </a:r>
          </a:p>
          <a:p>
            <a:pPr>
              <a:lnSpc>
                <a:spcPct val="90000"/>
              </a:lnSpc>
            </a:pPr>
            <a:r>
              <a:rPr lang="en-US" sz="1000" smtClean="0"/>
              <a:t>between minimizing data redundancy and database efficiency. Normal forms aim to reduce the amount</a:t>
            </a:r>
          </a:p>
          <a:p>
            <a:pPr>
              <a:lnSpc>
                <a:spcPct val="90000"/>
              </a:lnSpc>
            </a:pPr>
            <a:r>
              <a:rPr lang="en-US" sz="1000" smtClean="0"/>
              <a:t>of wasted storage and data redundancy. However, they can do so at the cost of database efficiency, in</a:t>
            </a:r>
          </a:p>
          <a:p>
            <a:pPr>
              <a:lnSpc>
                <a:spcPct val="90000"/>
              </a:lnSpc>
            </a:pPr>
            <a:r>
              <a:rPr lang="en-US" sz="1000" smtClean="0"/>
              <a:t>particular, the speed of getting data in and out. Good practice is to ensure that your database tables are</a:t>
            </a:r>
          </a:p>
          <a:p>
            <a:pPr>
              <a:lnSpc>
                <a:spcPct val="90000"/>
              </a:lnSpc>
            </a:pPr>
            <a:r>
              <a:rPr lang="en-US" sz="1000" smtClean="0"/>
              <a:t>in second normal form. Third normal form is a little more optional, and its use depends on the circumstances.</a:t>
            </a:r>
          </a:p>
          <a:p>
            <a:pPr>
              <a:lnSpc>
                <a:spcPct val="90000"/>
              </a:lnSpc>
            </a:pPr>
            <a:r>
              <a:rPr lang="en-US" sz="1000" smtClean="0"/>
              <a:t>A table is in third normal form when the following conditions are met:</a:t>
            </a:r>
          </a:p>
          <a:p>
            <a:pPr>
              <a:lnSpc>
                <a:spcPct val="90000"/>
              </a:lnSpc>
            </a:pPr>
            <a:r>
              <a:rPr lang="en-US" sz="1000" smtClean="0"/>
              <a:t>❑ It is in second normal form.</a:t>
            </a:r>
          </a:p>
          <a:p>
            <a:pPr>
              <a:lnSpc>
                <a:spcPct val="90000"/>
              </a:lnSpc>
            </a:pPr>
            <a:r>
              <a:rPr lang="en-US" sz="1000" smtClean="0"/>
              <a:t>❑ All nonprimary fields are dependent on the primary key.</a:t>
            </a:r>
          </a:p>
          <a:p>
            <a:pPr>
              <a:lnSpc>
                <a:spcPct val="90000"/>
              </a:lnSpc>
            </a:pPr>
            <a:r>
              <a:rPr lang="en-US" sz="1000" smtClean="0"/>
              <a:t>The dependency of nonprimary fields is between the data. For example, street name, city, and state are</a:t>
            </a:r>
          </a:p>
          <a:p>
            <a:pPr>
              <a:lnSpc>
                <a:spcPct val="90000"/>
              </a:lnSpc>
            </a:pPr>
            <a:r>
              <a:rPr lang="en-US" sz="1000" smtClean="0"/>
              <a:t>unbreakably bound to the zip code. For example, New Street, New City, Some State, has an assigned and</a:t>
            </a:r>
          </a:p>
          <a:p>
            <a:pPr>
              <a:lnSpc>
                <a:spcPct val="90000"/>
              </a:lnSpc>
            </a:pPr>
            <a:r>
              <a:rPr lang="en-US" sz="1000" smtClean="0"/>
              <a:t>unique zip code. If you mail a letter, in theory supplying the street address and zip code is enough for</a:t>
            </a:r>
          </a:p>
          <a:p>
            <a:pPr>
              <a:lnSpc>
                <a:spcPct val="90000"/>
              </a:lnSpc>
            </a:pPr>
            <a:r>
              <a:rPr lang="en-US" sz="1000" smtClean="0"/>
              <a:t>someone to locate the house. Another example is social security number and a person’s name. No direct</a:t>
            </a:r>
          </a:p>
          <a:p>
            <a:pPr>
              <a:lnSpc>
                <a:spcPct val="90000"/>
              </a:lnSpc>
            </a:pPr>
            <a:r>
              <a:rPr lang="en-US" sz="1000" smtClean="0"/>
              <a:t>dependency exists, however, between zip code and a person’s name. The dependency between social</a:t>
            </a:r>
          </a:p>
          <a:p>
            <a:pPr>
              <a:lnSpc>
                <a:spcPct val="90000"/>
              </a:lnSpc>
            </a:pPr>
            <a:r>
              <a:rPr lang="en-US" sz="1000" smtClean="0"/>
              <a:t>security number and name and between zip code and address is called a </a:t>
            </a:r>
            <a:r>
              <a:rPr lang="en-US" sz="1000" i="1" smtClean="0"/>
              <a:t>transitive dependency.</a:t>
            </a:r>
            <a:endParaRPr lang="en-US" sz="1000"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CCAB7F-4FA3-4733-A87E-0C58C5481CDC}" type="slidenum">
              <a:rPr lang="vi-VN"/>
              <a:pPr>
                <a:spcBef>
                  <a:spcPct val="0"/>
                </a:spcBef>
              </a:pPr>
              <a:t>26</a:t>
            </a:fld>
            <a:endParaRPr lang="vi-VN"/>
          </a:p>
        </p:txBody>
      </p:sp>
    </p:spTree>
    <p:extLst>
      <p:ext uri="{BB962C8B-B14F-4D97-AF65-F5344CB8AC3E}">
        <p14:creationId xmlns:p14="http://schemas.microsoft.com/office/powerpoint/2010/main" val="348214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02F77A-2285-4F08-9DBC-88067D64180B}" type="slidenum">
              <a:rPr lang="vi-VN"/>
              <a:pPr>
                <a:spcBef>
                  <a:spcPct val="0"/>
                </a:spcBef>
              </a:pPr>
              <a:t>39</a:t>
            </a:fld>
            <a:endParaRPr lang="vi-VN"/>
          </a:p>
        </p:txBody>
      </p:sp>
    </p:spTree>
    <p:extLst>
      <p:ext uri="{BB962C8B-B14F-4D97-AF65-F5344CB8AC3E}">
        <p14:creationId xmlns:p14="http://schemas.microsoft.com/office/powerpoint/2010/main" val="670941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B6D23E-4BDD-4F13-9FBF-B5345B8F5520}" type="slidenum">
              <a:rPr lang="vi-VN"/>
              <a:pPr>
                <a:spcBef>
                  <a:spcPct val="0"/>
                </a:spcBef>
              </a:pPr>
              <a:t>40</a:t>
            </a:fld>
            <a:endParaRPr lang="vi-VN"/>
          </a:p>
        </p:txBody>
      </p:sp>
    </p:spTree>
    <p:extLst>
      <p:ext uri="{BB962C8B-B14F-4D97-AF65-F5344CB8AC3E}">
        <p14:creationId xmlns:p14="http://schemas.microsoft.com/office/powerpoint/2010/main" val="212782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4FF18-D00B-4C61-9EEA-92CCD4F76CAD}" type="slidenum">
              <a:rPr lang="en-IN"/>
              <a:pPr>
                <a:spcBef>
                  <a:spcPct val="0"/>
                </a:spcBef>
              </a:pPr>
              <a:t>5</a:t>
            </a:fld>
            <a:endParaRPr lang="en-IN"/>
          </a:p>
        </p:txBody>
      </p:sp>
    </p:spTree>
    <p:extLst>
      <p:ext uri="{BB962C8B-B14F-4D97-AF65-F5344CB8AC3E}">
        <p14:creationId xmlns:p14="http://schemas.microsoft.com/office/powerpoint/2010/main" val="346596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7D8C5F-397C-48E7-AC52-F9631545AD3A}" type="slidenum">
              <a:rPr lang="en-IN"/>
              <a:pPr>
                <a:spcBef>
                  <a:spcPct val="0"/>
                </a:spcBef>
              </a:pPr>
              <a:t>6</a:t>
            </a:fld>
            <a:endParaRPr lang="en-IN"/>
          </a:p>
        </p:txBody>
      </p:sp>
    </p:spTree>
    <p:extLst>
      <p:ext uri="{BB962C8B-B14F-4D97-AF65-F5344CB8AC3E}">
        <p14:creationId xmlns:p14="http://schemas.microsoft.com/office/powerpoint/2010/main" val="104604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89C19E-B47E-4521-961A-A6113BC72182}" type="slidenum">
              <a:rPr lang="en-IN"/>
              <a:pPr>
                <a:spcBef>
                  <a:spcPct val="0"/>
                </a:spcBef>
              </a:pPr>
              <a:t>7</a:t>
            </a:fld>
            <a:endParaRPr lang="en-IN"/>
          </a:p>
        </p:txBody>
      </p:sp>
    </p:spTree>
    <p:extLst>
      <p:ext uri="{BB962C8B-B14F-4D97-AF65-F5344CB8AC3E}">
        <p14:creationId xmlns:p14="http://schemas.microsoft.com/office/powerpoint/2010/main" val="395214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A9B596-11F2-452F-9B93-FAAE5A1BC1C7}" type="slidenum">
              <a:rPr lang="en-IN"/>
              <a:pPr>
                <a:spcBef>
                  <a:spcPct val="0"/>
                </a:spcBef>
              </a:pPr>
              <a:t>8</a:t>
            </a:fld>
            <a:endParaRPr lang="en-IN"/>
          </a:p>
        </p:txBody>
      </p:sp>
    </p:spTree>
    <p:extLst>
      <p:ext uri="{BB962C8B-B14F-4D97-AF65-F5344CB8AC3E}">
        <p14:creationId xmlns:p14="http://schemas.microsoft.com/office/powerpoint/2010/main" val="139005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CF83FB-F29D-43DC-8743-3B26B7DBA82C}" type="slidenum">
              <a:rPr lang="en-IN"/>
              <a:pPr>
                <a:spcBef>
                  <a:spcPct val="0"/>
                </a:spcBef>
              </a:pPr>
              <a:t>9</a:t>
            </a:fld>
            <a:endParaRPr lang="en-IN"/>
          </a:p>
        </p:txBody>
      </p:sp>
    </p:spTree>
    <p:extLst>
      <p:ext uri="{BB962C8B-B14F-4D97-AF65-F5344CB8AC3E}">
        <p14:creationId xmlns:p14="http://schemas.microsoft.com/office/powerpoint/2010/main" val="398863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0E0094-8D6E-4E7B-9178-A93FEF121F48}" type="slidenum">
              <a:rPr lang="en-IN"/>
              <a:pPr>
                <a:spcBef>
                  <a:spcPct val="0"/>
                </a:spcBef>
              </a:pPr>
              <a:t>11</a:t>
            </a:fld>
            <a:endParaRPr lang="en-IN"/>
          </a:p>
        </p:txBody>
      </p:sp>
    </p:spTree>
    <p:extLst>
      <p:ext uri="{BB962C8B-B14F-4D97-AF65-F5344CB8AC3E}">
        <p14:creationId xmlns:p14="http://schemas.microsoft.com/office/powerpoint/2010/main" val="2324818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B98A05-CE36-47F4-93EE-1FB68C08FA4C}" type="slidenum">
              <a:rPr lang="en-IN"/>
              <a:pPr>
                <a:spcBef>
                  <a:spcPct val="0"/>
                </a:spcBef>
              </a:pPr>
              <a:t>12</a:t>
            </a:fld>
            <a:endParaRPr lang="en-IN"/>
          </a:p>
        </p:txBody>
      </p:sp>
    </p:spTree>
    <p:extLst>
      <p:ext uri="{BB962C8B-B14F-4D97-AF65-F5344CB8AC3E}">
        <p14:creationId xmlns:p14="http://schemas.microsoft.com/office/powerpoint/2010/main" val="332323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IN"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0C093F-3A27-4F3C-8306-2FFFA81898C7}" type="slidenum">
              <a:rPr lang="en-IN"/>
              <a:pPr>
                <a:spcBef>
                  <a:spcPct val="0"/>
                </a:spcBef>
              </a:pPr>
              <a:t>13</a:t>
            </a:fld>
            <a:endParaRPr lang="en-IN"/>
          </a:p>
        </p:txBody>
      </p:sp>
    </p:spTree>
    <p:extLst>
      <p:ext uri="{BB962C8B-B14F-4D97-AF65-F5344CB8AC3E}">
        <p14:creationId xmlns:p14="http://schemas.microsoft.com/office/powerpoint/2010/main" val="243452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0D535E56-7D9C-48C8-8852-D8E7808364BD}" type="slidenum">
              <a:rPr lang="en-US" altLang="en-US"/>
              <a:pPr/>
              <a:t>‹#›</a:t>
            </a:fld>
            <a:endParaRPr lang="en-US" altLang="en-US"/>
          </a:p>
        </p:txBody>
      </p:sp>
    </p:spTree>
    <p:extLst>
      <p:ext uri="{BB962C8B-B14F-4D97-AF65-F5344CB8AC3E}">
        <p14:creationId xmlns:p14="http://schemas.microsoft.com/office/powerpoint/2010/main" val="97700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01/2007 </a:t>
            </a:r>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/39</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6" r:id="rId14"/>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DATABASE - NORMALIZATION</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r>
              <a:rPr lang="en-US" sz="4000" kern="0" smtClean="0">
                <a:solidFill>
                  <a:srgbClr val="FF0000"/>
                </a:solidFill>
              </a:rPr>
              <a:t>FSOFT – Developer – Part1</a:t>
            </a:r>
            <a:endParaRPr lang="en-US" sz="4000" kern="0" dirty="0">
              <a:solidFill>
                <a:srgbClr val="FF0000"/>
              </a:solidFill>
            </a:endParaRPr>
          </a:p>
        </p:txBody>
      </p:sp>
    </p:spTree>
    <p:extLst>
      <p:ext uri="{BB962C8B-B14F-4D97-AF65-F5344CB8AC3E}">
        <p14:creationId xmlns:p14="http://schemas.microsoft.com/office/powerpoint/2010/main" val="97414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Phụ </a:t>
            </a:r>
            <a:r>
              <a:rPr lang="en-US" altLang="en-US"/>
              <a:t>thuộc </a:t>
            </a:r>
            <a:r>
              <a:rPr lang="en-US" altLang="en-US" smtClean="0"/>
              <a:t>hàm</a:t>
            </a:r>
            <a:endParaRPr lang="en-US" altLang="en-US"/>
          </a:p>
        </p:txBody>
      </p:sp>
      <p:sp>
        <p:nvSpPr>
          <p:cNvPr id="21507" name="Rectangle 3"/>
          <p:cNvSpPr>
            <a:spLocks noGrp="1" noChangeArrowheads="1"/>
          </p:cNvSpPr>
          <p:nvPr>
            <p:ph type="body" idx="1"/>
          </p:nvPr>
        </p:nvSpPr>
        <p:spPr/>
        <p:txBody>
          <a:bodyPr/>
          <a:lstStyle/>
          <a:p>
            <a:r>
              <a:rPr lang="en-US" altLang="en-US" sz="2400">
                <a:sym typeface="Wingdings" panose="05000000000000000000" pitchFamily="2" charset="2"/>
              </a:rPr>
              <a:t>Parttial dependency: Thuộc tính không khoá phụ thuộc vào 1 thuộc tính nằm trong tổ hợp khoá.</a:t>
            </a:r>
          </a:p>
          <a:p>
            <a:r>
              <a:rPr lang="en-US" altLang="en-US" sz="2400">
                <a:sym typeface="Wingdings" panose="05000000000000000000" pitchFamily="2" charset="2"/>
              </a:rPr>
              <a:t>Transitive dependency: Thuộc tính không khoá phụ thuộc vào thuộc tính không khoá khác</a:t>
            </a:r>
          </a:p>
          <a:p>
            <a:endParaRPr lang="en-US" altLang="en-US" sz="2400"/>
          </a:p>
        </p:txBody>
      </p:sp>
      <p:grpSp>
        <p:nvGrpSpPr>
          <p:cNvPr id="21581" name="Group 77"/>
          <p:cNvGrpSpPr>
            <a:grpSpLocks/>
          </p:cNvGrpSpPr>
          <p:nvPr/>
        </p:nvGrpSpPr>
        <p:grpSpPr bwMode="auto">
          <a:xfrm>
            <a:off x="668338" y="3276600"/>
            <a:ext cx="8267700" cy="2857500"/>
            <a:chOff x="240" y="2544"/>
            <a:chExt cx="5208" cy="1800"/>
          </a:xfrm>
        </p:grpSpPr>
        <p:grpSp>
          <p:nvGrpSpPr>
            <p:cNvPr id="21582" name="Group 78"/>
            <p:cNvGrpSpPr>
              <a:grpSpLocks/>
            </p:cNvGrpSpPr>
            <p:nvPr/>
          </p:nvGrpSpPr>
          <p:grpSpPr bwMode="auto">
            <a:xfrm>
              <a:off x="1776" y="3396"/>
              <a:ext cx="2304" cy="732"/>
              <a:chOff x="1776" y="3396"/>
              <a:chExt cx="2304" cy="732"/>
            </a:xfrm>
          </p:grpSpPr>
          <p:sp>
            <p:nvSpPr>
              <p:cNvPr id="21583" name="Line 79"/>
              <p:cNvSpPr>
                <a:spLocks noChangeShapeType="1"/>
              </p:cNvSpPr>
              <p:nvPr/>
            </p:nvSpPr>
            <p:spPr bwMode="auto">
              <a:xfrm>
                <a:off x="1776" y="340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4" name="Line 80"/>
              <p:cNvSpPr>
                <a:spLocks noChangeShapeType="1"/>
              </p:cNvSpPr>
              <p:nvPr/>
            </p:nvSpPr>
            <p:spPr bwMode="auto">
              <a:xfrm>
                <a:off x="1776" y="412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5" name="Line 81"/>
              <p:cNvSpPr>
                <a:spLocks noChangeShapeType="1"/>
              </p:cNvSpPr>
              <p:nvPr/>
            </p:nvSpPr>
            <p:spPr bwMode="auto">
              <a:xfrm flipV="1">
                <a:off x="4080"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6" name="Line 82"/>
              <p:cNvSpPr>
                <a:spLocks noChangeShapeType="1"/>
              </p:cNvSpPr>
              <p:nvPr/>
            </p:nvSpPr>
            <p:spPr bwMode="auto">
              <a:xfrm flipV="1">
                <a:off x="2352" y="3396"/>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7" name="Line 83"/>
              <p:cNvSpPr>
                <a:spLocks noChangeShapeType="1"/>
              </p:cNvSpPr>
              <p:nvPr/>
            </p:nvSpPr>
            <p:spPr bwMode="auto">
              <a:xfrm flipV="1">
                <a:off x="2832"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88" name="Text Box 84"/>
            <p:cNvSpPr txBox="1">
              <a:spLocks noChangeArrowheads="1"/>
            </p:cNvSpPr>
            <p:nvPr/>
          </p:nvSpPr>
          <p:spPr bwMode="auto">
            <a:xfrm>
              <a:off x="2244" y="4113"/>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Partial dependency</a:t>
              </a:r>
            </a:p>
          </p:txBody>
        </p:sp>
        <p:grpSp>
          <p:nvGrpSpPr>
            <p:cNvPr id="21589" name="Group 85"/>
            <p:cNvGrpSpPr>
              <a:grpSpLocks/>
            </p:cNvGrpSpPr>
            <p:nvPr/>
          </p:nvGrpSpPr>
          <p:grpSpPr bwMode="auto">
            <a:xfrm>
              <a:off x="624" y="3408"/>
              <a:ext cx="480" cy="288"/>
              <a:chOff x="624" y="3408"/>
              <a:chExt cx="480" cy="288"/>
            </a:xfrm>
          </p:grpSpPr>
          <p:sp>
            <p:nvSpPr>
              <p:cNvPr id="21590" name="Line 86"/>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1" name="Line 87"/>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2" name="Line 88"/>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93" name="Group 89"/>
            <p:cNvGrpSpPr>
              <a:grpSpLocks/>
            </p:cNvGrpSpPr>
            <p:nvPr/>
          </p:nvGrpSpPr>
          <p:grpSpPr bwMode="auto">
            <a:xfrm>
              <a:off x="3024" y="3408"/>
              <a:ext cx="480" cy="288"/>
              <a:chOff x="3024" y="3408"/>
              <a:chExt cx="480" cy="288"/>
            </a:xfrm>
          </p:grpSpPr>
          <p:sp>
            <p:nvSpPr>
              <p:cNvPr id="21594" name="Line 90"/>
              <p:cNvSpPr>
                <a:spLocks noChangeShapeType="1"/>
              </p:cNvSpPr>
              <p:nvPr/>
            </p:nvSpPr>
            <p:spPr bwMode="auto">
              <a:xfrm>
                <a:off x="30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5" name="Line 91"/>
              <p:cNvSpPr>
                <a:spLocks noChangeShapeType="1"/>
              </p:cNvSpPr>
              <p:nvPr/>
            </p:nvSpPr>
            <p:spPr bwMode="auto">
              <a:xfrm>
                <a:off x="30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6" name="Line 92"/>
              <p:cNvSpPr>
                <a:spLocks noChangeShapeType="1"/>
              </p:cNvSpPr>
              <p:nvPr/>
            </p:nvSpPr>
            <p:spPr bwMode="auto">
              <a:xfrm flipV="1">
                <a:off x="35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97" name="Group 93"/>
            <p:cNvGrpSpPr>
              <a:grpSpLocks/>
            </p:cNvGrpSpPr>
            <p:nvPr/>
          </p:nvGrpSpPr>
          <p:grpSpPr bwMode="auto">
            <a:xfrm>
              <a:off x="360" y="3024"/>
              <a:ext cx="5088" cy="384"/>
              <a:chOff x="360" y="3024"/>
              <a:chExt cx="5088" cy="384"/>
            </a:xfrm>
          </p:grpSpPr>
          <p:sp>
            <p:nvSpPr>
              <p:cNvPr id="21598" name="Rectangle 94"/>
              <p:cNvSpPr>
                <a:spLocks noChangeArrowheads="1"/>
              </p:cNvSpPr>
              <p:nvPr/>
            </p:nvSpPr>
            <p:spPr bwMode="auto">
              <a:xfrm>
                <a:off x="360" y="302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21599" name="Rectangle 95"/>
              <p:cNvSpPr>
                <a:spLocks noChangeArrowheads="1"/>
              </p:cNvSpPr>
              <p:nvPr/>
            </p:nvSpPr>
            <p:spPr bwMode="auto">
              <a:xfrm>
                <a:off x="924" y="3024"/>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TenDA</a:t>
                </a:r>
              </a:p>
            </p:txBody>
          </p:sp>
          <p:sp>
            <p:nvSpPr>
              <p:cNvPr id="21600" name="Rectangle 96"/>
              <p:cNvSpPr>
                <a:spLocks noChangeArrowheads="1"/>
              </p:cNvSpPr>
              <p:nvPr/>
            </p:nvSpPr>
            <p:spPr bwMode="auto">
              <a:xfrm>
                <a:off x="1476" y="302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21601" name="Rectangle 97"/>
              <p:cNvSpPr>
                <a:spLocks noChangeArrowheads="1"/>
              </p:cNvSpPr>
              <p:nvPr/>
            </p:nvSpPr>
            <p:spPr bwMode="auto">
              <a:xfrm>
                <a:off x="2052" y="3024"/>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TenNV</a:t>
                </a:r>
              </a:p>
            </p:txBody>
          </p:sp>
          <p:sp>
            <p:nvSpPr>
              <p:cNvPr id="21602" name="Rectangle 98"/>
              <p:cNvSpPr>
                <a:spLocks noChangeArrowheads="1"/>
              </p:cNvSpPr>
              <p:nvPr/>
            </p:nvSpPr>
            <p:spPr bwMode="auto">
              <a:xfrm>
                <a:off x="4356" y="302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ThoiGianPC</a:t>
                </a:r>
              </a:p>
            </p:txBody>
          </p:sp>
          <p:sp>
            <p:nvSpPr>
              <p:cNvPr id="21603" name="Rectangle 99"/>
              <p:cNvSpPr>
                <a:spLocks noChangeArrowheads="1"/>
              </p:cNvSpPr>
              <p:nvPr/>
            </p:nvSpPr>
            <p:spPr bwMode="auto">
              <a:xfrm>
                <a:off x="2616" y="3024"/>
                <a:ext cx="67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CongViec</a:t>
                </a:r>
              </a:p>
            </p:txBody>
          </p:sp>
          <p:sp>
            <p:nvSpPr>
              <p:cNvPr id="21604" name="Rectangle 100"/>
              <p:cNvSpPr>
                <a:spLocks noChangeArrowheads="1"/>
              </p:cNvSpPr>
              <p:nvPr/>
            </p:nvSpPr>
            <p:spPr bwMode="auto">
              <a:xfrm>
                <a:off x="3288" y="302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DonGiaCongViec</a:t>
                </a:r>
              </a:p>
            </p:txBody>
          </p:sp>
        </p:grpSp>
        <p:sp>
          <p:nvSpPr>
            <p:cNvPr id="21605" name="Text Box 101"/>
            <p:cNvSpPr txBox="1">
              <a:spLocks noChangeArrowheads="1"/>
            </p:cNvSpPr>
            <p:nvPr/>
          </p:nvSpPr>
          <p:spPr bwMode="auto">
            <a:xfrm>
              <a:off x="240" y="3696"/>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Partial dependency</a:t>
              </a:r>
            </a:p>
          </p:txBody>
        </p:sp>
        <p:sp>
          <p:nvSpPr>
            <p:cNvPr id="21606" name="Text Box 102"/>
            <p:cNvSpPr txBox="1">
              <a:spLocks noChangeArrowheads="1"/>
            </p:cNvSpPr>
            <p:nvPr/>
          </p:nvSpPr>
          <p:spPr bwMode="auto">
            <a:xfrm>
              <a:off x="2784" y="3696"/>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Transitive dependency</a:t>
              </a:r>
            </a:p>
          </p:txBody>
        </p:sp>
        <p:grpSp>
          <p:nvGrpSpPr>
            <p:cNvPr id="21607" name="Group 103"/>
            <p:cNvGrpSpPr>
              <a:grpSpLocks/>
            </p:cNvGrpSpPr>
            <p:nvPr/>
          </p:nvGrpSpPr>
          <p:grpSpPr bwMode="auto">
            <a:xfrm>
              <a:off x="624" y="2544"/>
              <a:ext cx="4272" cy="480"/>
              <a:chOff x="624" y="2544"/>
              <a:chExt cx="4272" cy="480"/>
            </a:xfrm>
          </p:grpSpPr>
          <p:sp>
            <p:nvSpPr>
              <p:cNvPr id="21608" name="Line 104"/>
              <p:cNvSpPr>
                <a:spLocks noChangeShapeType="1"/>
              </p:cNvSpPr>
              <p:nvPr/>
            </p:nvSpPr>
            <p:spPr bwMode="auto">
              <a:xfrm>
                <a:off x="4896"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9" name="Line 105"/>
              <p:cNvSpPr>
                <a:spLocks noChangeShapeType="1"/>
              </p:cNvSpPr>
              <p:nvPr/>
            </p:nvSpPr>
            <p:spPr bwMode="auto">
              <a:xfrm>
                <a:off x="624"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0" name="Line 106"/>
              <p:cNvSpPr>
                <a:spLocks noChangeShapeType="1"/>
              </p:cNvSpPr>
              <p:nvPr/>
            </p:nvSpPr>
            <p:spPr bwMode="auto">
              <a:xfrm>
                <a:off x="624"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1" name="Line 107"/>
              <p:cNvSpPr>
                <a:spLocks noChangeShapeType="1"/>
              </p:cNvSpPr>
              <p:nvPr/>
            </p:nvSpPr>
            <p:spPr bwMode="auto">
              <a:xfrm>
                <a:off x="1680"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2" name="Line 108"/>
              <p:cNvSpPr>
                <a:spLocks noChangeShapeType="1"/>
              </p:cNvSpPr>
              <p:nvPr/>
            </p:nvSpPr>
            <p:spPr bwMode="auto">
              <a:xfrm>
                <a:off x="1104" y="2544"/>
                <a:ext cx="3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3" name="Line 109"/>
              <p:cNvSpPr>
                <a:spLocks noChangeShapeType="1"/>
              </p:cNvSpPr>
              <p:nvPr/>
            </p:nvSpPr>
            <p:spPr bwMode="auto">
              <a:xfrm>
                <a:off x="3840"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4" name="Line 110"/>
              <p:cNvSpPr>
                <a:spLocks noChangeShapeType="1"/>
              </p:cNvSpPr>
              <p:nvPr/>
            </p:nvSpPr>
            <p:spPr bwMode="auto">
              <a:xfrm>
                <a:off x="3024"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5" name="Line 111"/>
              <p:cNvSpPr>
                <a:spLocks noChangeShapeType="1"/>
              </p:cNvSpPr>
              <p:nvPr/>
            </p:nvSpPr>
            <p:spPr bwMode="auto">
              <a:xfrm>
                <a:off x="2304"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6" name="Line 112"/>
              <p:cNvSpPr>
                <a:spLocks noChangeShapeType="1"/>
              </p:cNvSpPr>
              <p:nvPr/>
            </p:nvSpPr>
            <p:spPr bwMode="auto">
              <a:xfrm>
                <a:off x="1104" y="25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17222223"/>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Title 5"/>
          <p:cNvSpPr>
            <a:spLocks noGrp="1"/>
          </p:cNvSpPr>
          <p:nvPr>
            <p:ph type="title"/>
          </p:nvPr>
        </p:nvSpPr>
        <p:spPr/>
        <p:txBody>
          <a:bodyPr/>
          <a:lstStyle/>
          <a:p>
            <a:r>
              <a:rPr lang="en-US" smtClean="0"/>
              <a:t/>
            </a:r>
            <a:br>
              <a:rPr lang="en-US" smtClean="0"/>
            </a:br>
            <a:r>
              <a:rPr lang="fi-FI" sz="2800" smtClean="0"/>
              <a:t>Functional Dependencies 4/7</a:t>
            </a:r>
            <a:endParaRPr lang="en-US" sz="2800" smtClean="0"/>
          </a:p>
        </p:txBody>
      </p:sp>
      <p:sp>
        <p:nvSpPr>
          <p:cNvPr id="44035" name="Rectangle 3"/>
          <p:cNvSpPr>
            <a:spLocks noGrp="1" noChangeArrowheads="1"/>
          </p:cNvSpPr>
          <p:nvPr>
            <p:ph idx="1"/>
          </p:nvPr>
        </p:nvSpPr>
        <p:spPr>
          <a:xfrm>
            <a:off x="332509" y="822325"/>
            <a:ext cx="8229600" cy="762000"/>
          </a:xfrm>
        </p:spPr>
        <p:txBody>
          <a:bodyPr/>
          <a:lstStyle/>
          <a:p>
            <a:pPr algn="ctr">
              <a:buFontTx/>
              <a:buNone/>
            </a:pPr>
            <a:r>
              <a:rPr lang="fi-FI" sz="3600" b="1" smtClean="0">
                <a:solidFill>
                  <a:schemeClr val="tx2"/>
                </a:solidFill>
              </a:rPr>
              <a:t>Identifying the primary key</a:t>
            </a:r>
            <a:endParaRPr lang="fi-FI" sz="3600" b="1" smtClean="0"/>
          </a:p>
        </p:txBody>
      </p:sp>
      <p:sp>
        <p:nvSpPr>
          <p:cNvPr id="44038" name="Text Box 6"/>
          <p:cNvSpPr txBox="1">
            <a:spLocks noChangeArrowheads="1"/>
          </p:cNvSpPr>
          <p:nvPr/>
        </p:nvSpPr>
        <p:spPr bwMode="auto">
          <a:xfrm>
            <a:off x="228599" y="1584324"/>
            <a:ext cx="85201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Clr>
                <a:schemeClr val="tx2"/>
              </a:buClr>
              <a:buFontTx/>
              <a:buNone/>
            </a:pPr>
            <a:r>
              <a:rPr kumimoji="0" lang="fi-FI" sz="2400" b="1">
                <a:solidFill>
                  <a:schemeClr val="tx2"/>
                </a:solidFill>
              </a:rPr>
              <a:t>Functional dependency</a:t>
            </a:r>
            <a:r>
              <a:rPr kumimoji="0" lang="fi-FI" sz="2400" b="1"/>
              <a:t> </a:t>
            </a:r>
            <a:r>
              <a:rPr kumimoji="0" lang="fi-FI" sz="2400"/>
              <a:t>is a property of the meaning or </a:t>
            </a:r>
          </a:p>
          <a:p>
            <a:pPr eaLnBrk="1" hangingPunct="1">
              <a:spcBef>
                <a:spcPct val="0"/>
              </a:spcBef>
              <a:buFontTx/>
              <a:buNone/>
            </a:pPr>
            <a:r>
              <a:rPr kumimoji="0" lang="fi-FI" sz="2400"/>
              <a:t>semantics of the attributes in a relation. When a functional dependency is present, the dependency is specified as a </a:t>
            </a:r>
          </a:p>
          <a:p>
            <a:pPr eaLnBrk="1" hangingPunct="1">
              <a:spcBef>
                <a:spcPct val="0"/>
              </a:spcBef>
              <a:buFontTx/>
              <a:buNone/>
            </a:pPr>
            <a:r>
              <a:rPr kumimoji="0" lang="fi-FI" sz="2400" b="1">
                <a:solidFill>
                  <a:schemeClr val="tx2"/>
                </a:solidFill>
              </a:rPr>
              <a:t>constraint</a:t>
            </a:r>
            <a:r>
              <a:rPr kumimoji="0" lang="fi-FI" sz="2400"/>
              <a:t> between the attributes.</a:t>
            </a:r>
            <a:endParaRPr kumimoji="0" lang="en-US" sz="2400">
              <a:solidFill>
                <a:schemeClr val="tx2"/>
              </a:solidFill>
            </a:endParaRPr>
          </a:p>
        </p:txBody>
      </p:sp>
      <p:sp>
        <p:nvSpPr>
          <p:cNvPr id="44040" name="Text Box 8"/>
          <p:cNvSpPr txBox="1">
            <a:spLocks noChangeArrowheads="1"/>
          </p:cNvSpPr>
          <p:nvPr/>
        </p:nvSpPr>
        <p:spPr bwMode="auto">
          <a:xfrm>
            <a:off x="228600" y="3733800"/>
            <a:ext cx="8520114"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buSzPct val="80000"/>
              <a:buFontTx/>
              <a:buNone/>
            </a:pPr>
            <a:r>
              <a:rPr kumimoji="0" lang="fi-FI" sz="2400">
                <a:solidFill>
                  <a:schemeClr val="tx2"/>
                </a:solidFill>
              </a:rPr>
              <a:t>An important integrity constraint to consider first is </a:t>
            </a:r>
            <a:r>
              <a:rPr kumimoji="0" lang="fi-FI" sz="2400" b="1">
                <a:solidFill>
                  <a:schemeClr val="tx2"/>
                </a:solidFill>
              </a:rPr>
              <a:t>the</a:t>
            </a:r>
          </a:p>
          <a:p>
            <a:pPr eaLnBrk="1" hangingPunct="1">
              <a:buSzPct val="80000"/>
              <a:buFontTx/>
              <a:buNone/>
            </a:pPr>
            <a:r>
              <a:rPr kumimoji="0" lang="fi-FI" sz="2400" b="1">
                <a:solidFill>
                  <a:schemeClr val="tx2"/>
                </a:solidFill>
              </a:rPr>
              <a:t>identification of candidate keys, one of which is selected to be the primary key</a:t>
            </a:r>
            <a:r>
              <a:rPr kumimoji="0" lang="fi-FI" sz="2400">
                <a:solidFill>
                  <a:schemeClr val="tx2"/>
                </a:solidFill>
              </a:rPr>
              <a:t> for the relation using functional dependency.</a:t>
            </a:r>
          </a:p>
          <a:p>
            <a:pPr eaLnBrk="1" hangingPunct="1">
              <a:spcBef>
                <a:spcPct val="0"/>
              </a:spcBef>
              <a:buFontTx/>
              <a:buNone/>
            </a:pPr>
            <a:endParaRPr kumimoji="0" lang="en-US" sz="2400"/>
          </a:p>
        </p:txBody>
      </p:sp>
    </p:spTree>
    <p:extLst>
      <p:ext uri="{BB962C8B-B14F-4D97-AF65-F5344CB8AC3E}">
        <p14:creationId xmlns:p14="http://schemas.microsoft.com/office/powerpoint/2010/main" val="196342346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38"/>
                                        </p:tgtEl>
                                        <p:attrNameLst>
                                          <p:attrName>style.visibility</p:attrName>
                                        </p:attrNameLst>
                                      </p:cBhvr>
                                      <p:to>
                                        <p:strVal val="visible"/>
                                      </p:to>
                                    </p:set>
                                    <p:anim calcmode="lin" valueType="num">
                                      <p:cBhvr additive="base">
                                        <p:cTn id="12" dur="500" fill="hold"/>
                                        <p:tgtEl>
                                          <p:spTgt spid="44038"/>
                                        </p:tgtEl>
                                        <p:attrNameLst>
                                          <p:attrName>ppt_x</p:attrName>
                                        </p:attrNameLst>
                                      </p:cBhvr>
                                      <p:tavLst>
                                        <p:tav tm="0">
                                          <p:val>
                                            <p:strVal val="0-#ppt_w/2"/>
                                          </p:val>
                                        </p:tav>
                                        <p:tav tm="100000">
                                          <p:val>
                                            <p:strVal val="#ppt_x"/>
                                          </p:val>
                                        </p:tav>
                                      </p:tavLst>
                                    </p:anim>
                                    <p:anim calcmode="lin" valueType="num">
                                      <p:cBhvr additive="base">
                                        <p:cTn id="13"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40"/>
                                        </p:tgtEl>
                                        <p:attrNameLst>
                                          <p:attrName>style.visibility</p:attrName>
                                        </p:attrNameLst>
                                      </p:cBhvr>
                                      <p:to>
                                        <p:strVal val="visible"/>
                                      </p:to>
                                    </p:set>
                                    <p:anim calcmode="lin" valueType="num">
                                      <p:cBhvr additive="base">
                                        <p:cTn id="18" dur="500" fill="hold"/>
                                        <p:tgtEl>
                                          <p:spTgt spid="44040"/>
                                        </p:tgtEl>
                                        <p:attrNameLst>
                                          <p:attrName>ppt_x</p:attrName>
                                        </p:attrNameLst>
                                      </p:cBhvr>
                                      <p:tavLst>
                                        <p:tav tm="0">
                                          <p:val>
                                            <p:strVal val="0-#ppt_w/2"/>
                                          </p:val>
                                        </p:tav>
                                        <p:tav tm="100000">
                                          <p:val>
                                            <p:strVal val="#ppt_x"/>
                                          </p:val>
                                        </p:tav>
                                      </p:tavLst>
                                    </p:anim>
                                    <p:anim calcmode="lin" valueType="num">
                                      <p:cBhvr additive="base">
                                        <p:cTn id="19" dur="500" fill="hold"/>
                                        <p:tgtEl>
                                          <p:spTgt spid="44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advAuto="0"/>
      <p:bldP spid="44038" grpId="0" autoUpdateAnimBg="0"/>
      <p:bldP spid="440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0" y="832788"/>
            <a:ext cx="754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buSzPct val="80000"/>
              <a:buFontTx/>
              <a:buNone/>
            </a:pPr>
            <a:r>
              <a:rPr kumimoji="0" lang="fi-FI" sz="2800" b="1">
                <a:solidFill>
                  <a:schemeClr val="tx2"/>
                </a:solidFill>
              </a:rPr>
              <a:t>Inference Rules</a:t>
            </a:r>
            <a:endParaRPr kumimoji="0" lang="fi-FI" sz="2800" b="1"/>
          </a:p>
        </p:txBody>
      </p:sp>
      <p:sp>
        <p:nvSpPr>
          <p:cNvPr id="45062" name="Text Box 6"/>
          <p:cNvSpPr txBox="1">
            <a:spLocks noChangeArrowheads="1"/>
          </p:cNvSpPr>
          <p:nvPr/>
        </p:nvSpPr>
        <p:spPr bwMode="auto">
          <a:xfrm>
            <a:off x="304800" y="1518588"/>
            <a:ext cx="86312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a:t>A set of all functional dependencies that are implied by a given set of functional dependencies X is called closure of X, written </a:t>
            </a:r>
            <a:r>
              <a:rPr kumimoji="0" lang="fi-FI" sz="2400">
                <a:solidFill>
                  <a:schemeClr val="tx2"/>
                </a:solidFill>
              </a:rPr>
              <a:t>X</a:t>
            </a:r>
            <a:r>
              <a:rPr kumimoji="0" lang="fi-FI" sz="2400" baseline="30000">
                <a:solidFill>
                  <a:schemeClr val="tx2"/>
                </a:solidFill>
              </a:rPr>
              <a:t>+</a:t>
            </a:r>
            <a:r>
              <a:rPr kumimoji="0" lang="fi-FI" sz="2400"/>
              <a:t>. A set of inference rule is needed to compute X</a:t>
            </a:r>
            <a:r>
              <a:rPr kumimoji="0" lang="fi-FI" sz="2400" baseline="30000"/>
              <a:t>+</a:t>
            </a:r>
            <a:r>
              <a:rPr kumimoji="0" lang="fi-FI" sz="2400"/>
              <a:t> from X.</a:t>
            </a:r>
            <a:endParaRPr kumimoji="0" lang="en-US" sz="2400"/>
          </a:p>
        </p:txBody>
      </p:sp>
      <p:sp>
        <p:nvSpPr>
          <p:cNvPr id="45063" name="Text Box 7"/>
          <p:cNvSpPr txBox="1">
            <a:spLocks noChangeArrowheads="1"/>
          </p:cNvSpPr>
          <p:nvPr/>
        </p:nvSpPr>
        <p:spPr bwMode="auto">
          <a:xfrm>
            <a:off x="152401" y="3124201"/>
            <a:ext cx="8229600"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200" b="1">
                <a:solidFill>
                  <a:schemeClr val="tx2"/>
                </a:solidFill>
              </a:rPr>
              <a:t>Armstrong’s axioms</a:t>
            </a:r>
          </a:p>
          <a:p>
            <a:pPr eaLnBrk="1" hangingPunct="1">
              <a:spcBef>
                <a:spcPct val="0"/>
              </a:spcBef>
              <a:buFontTx/>
              <a:buNone/>
            </a:pPr>
            <a:endParaRPr kumimoji="0" lang="fi-FI" sz="900" b="1">
              <a:solidFill>
                <a:schemeClr val="tx2"/>
              </a:solidFill>
            </a:endParaRPr>
          </a:p>
          <a:p>
            <a:pPr eaLnBrk="1" hangingPunct="1">
              <a:spcBef>
                <a:spcPct val="0"/>
              </a:spcBef>
              <a:buFontTx/>
              <a:buAutoNum type="arabicPeriod"/>
            </a:pPr>
            <a:r>
              <a:rPr kumimoji="0" lang="en-US" sz="2200" b="1">
                <a:solidFill>
                  <a:schemeClr val="tx2"/>
                </a:solidFill>
              </a:rPr>
              <a:t>Relfexivity: 	</a:t>
            </a:r>
            <a:r>
              <a:rPr kumimoji="0" lang="en-US" sz="2200"/>
              <a:t>If B is a subset of A, them A </a:t>
            </a:r>
            <a:r>
              <a:rPr kumimoji="0" lang="fi-FI" sz="2200">
                <a:sym typeface="Wingdings" panose="05000000000000000000" pitchFamily="2" charset="2"/>
              </a:rPr>
              <a:t> B</a:t>
            </a:r>
          </a:p>
          <a:p>
            <a:pPr eaLnBrk="1" hangingPunct="1">
              <a:spcBef>
                <a:spcPct val="0"/>
              </a:spcBef>
              <a:buFontTx/>
              <a:buAutoNum type="arabicPeriod"/>
            </a:pPr>
            <a:r>
              <a:rPr kumimoji="0" lang="fi-FI" sz="2200" b="1">
                <a:solidFill>
                  <a:schemeClr val="tx2"/>
                </a:solidFill>
                <a:sym typeface="Wingdings" panose="05000000000000000000" pitchFamily="2" charset="2"/>
              </a:rPr>
              <a:t>Augmentation:	</a:t>
            </a:r>
            <a:r>
              <a:rPr kumimoji="0" lang="en-US" sz="2200"/>
              <a:t>If A </a:t>
            </a:r>
            <a:r>
              <a:rPr kumimoji="0" lang="fi-FI" sz="2200">
                <a:sym typeface="Wingdings" panose="05000000000000000000" pitchFamily="2" charset="2"/>
              </a:rPr>
              <a:t> B, then A, C  B</a:t>
            </a:r>
          </a:p>
          <a:p>
            <a:pPr eaLnBrk="1" hangingPunct="1">
              <a:spcBef>
                <a:spcPct val="0"/>
              </a:spcBef>
              <a:buFontTx/>
              <a:buAutoNum type="arabicPeriod"/>
            </a:pPr>
            <a:r>
              <a:rPr kumimoji="0" lang="fi-FI" sz="2200" b="1">
                <a:solidFill>
                  <a:schemeClr val="tx2"/>
                </a:solidFill>
                <a:sym typeface="Wingdings" panose="05000000000000000000" pitchFamily="2" charset="2"/>
              </a:rPr>
              <a:t>Transitivity:	</a:t>
            </a:r>
            <a:r>
              <a:rPr kumimoji="0" lang="en-US" sz="2200"/>
              <a:t>If A </a:t>
            </a:r>
            <a:r>
              <a:rPr kumimoji="0" lang="fi-FI" sz="2200">
                <a:sym typeface="Wingdings" panose="05000000000000000000" pitchFamily="2" charset="2"/>
              </a:rPr>
              <a:t> B and B  C, then A C</a:t>
            </a:r>
          </a:p>
          <a:p>
            <a:pPr eaLnBrk="1" hangingPunct="1">
              <a:spcBef>
                <a:spcPct val="0"/>
              </a:spcBef>
              <a:buFontTx/>
              <a:buAutoNum type="arabicPeriod"/>
            </a:pPr>
            <a:r>
              <a:rPr kumimoji="0" lang="fi-FI" sz="2200" b="1">
                <a:solidFill>
                  <a:schemeClr val="tx2"/>
                </a:solidFill>
                <a:sym typeface="Wingdings" panose="05000000000000000000" pitchFamily="2" charset="2"/>
              </a:rPr>
              <a:t>Self-determination: 	 </a:t>
            </a:r>
            <a:r>
              <a:rPr kumimoji="0" lang="en-US" sz="2200"/>
              <a:t>A </a:t>
            </a:r>
            <a:r>
              <a:rPr kumimoji="0" lang="fi-FI" sz="2200">
                <a:sym typeface="Wingdings" panose="05000000000000000000" pitchFamily="2" charset="2"/>
              </a:rPr>
              <a:t> A</a:t>
            </a:r>
          </a:p>
          <a:p>
            <a:pPr eaLnBrk="1" hangingPunct="1">
              <a:spcBef>
                <a:spcPct val="0"/>
              </a:spcBef>
              <a:buFontTx/>
              <a:buAutoNum type="arabicPeriod"/>
            </a:pPr>
            <a:r>
              <a:rPr kumimoji="0" lang="fi-FI" sz="2200" b="1">
                <a:solidFill>
                  <a:schemeClr val="tx2"/>
                </a:solidFill>
                <a:sym typeface="Wingdings" panose="05000000000000000000" pitchFamily="2" charset="2"/>
              </a:rPr>
              <a:t>Decomposition:	</a:t>
            </a:r>
            <a:r>
              <a:rPr kumimoji="0" lang="en-US" sz="2200"/>
              <a:t>If A </a:t>
            </a:r>
            <a:r>
              <a:rPr kumimoji="0" lang="fi-FI" sz="2200">
                <a:sym typeface="Wingdings" panose="05000000000000000000" pitchFamily="2" charset="2"/>
              </a:rPr>
              <a:t> B,C  then A  B and A C</a:t>
            </a:r>
          </a:p>
          <a:p>
            <a:pPr eaLnBrk="1" hangingPunct="1">
              <a:spcBef>
                <a:spcPct val="0"/>
              </a:spcBef>
              <a:buFontTx/>
              <a:buAutoNum type="arabicPeriod"/>
            </a:pPr>
            <a:r>
              <a:rPr kumimoji="0" lang="fi-FI" sz="2200" b="1">
                <a:solidFill>
                  <a:schemeClr val="tx2"/>
                </a:solidFill>
                <a:sym typeface="Wingdings" panose="05000000000000000000" pitchFamily="2" charset="2"/>
              </a:rPr>
              <a:t>Union:		</a:t>
            </a:r>
            <a:r>
              <a:rPr kumimoji="0" lang="en-US" sz="2200"/>
              <a:t>If A </a:t>
            </a:r>
            <a:r>
              <a:rPr kumimoji="0" lang="fi-FI" sz="2200">
                <a:sym typeface="Wingdings" panose="05000000000000000000" pitchFamily="2" charset="2"/>
              </a:rPr>
              <a:t> B and A  C, then A B,C</a:t>
            </a:r>
          </a:p>
          <a:p>
            <a:pPr eaLnBrk="1" hangingPunct="1">
              <a:spcBef>
                <a:spcPct val="0"/>
              </a:spcBef>
              <a:buFontTx/>
              <a:buAutoNum type="arabicPeriod"/>
            </a:pPr>
            <a:r>
              <a:rPr kumimoji="0" lang="fi-FI" sz="2200" b="1">
                <a:solidFill>
                  <a:schemeClr val="tx2"/>
                </a:solidFill>
                <a:sym typeface="Wingdings" panose="05000000000000000000" pitchFamily="2" charset="2"/>
              </a:rPr>
              <a:t>Composition:	</a:t>
            </a:r>
            <a:r>
              <a:rPr kumimoji="0" lang="en-US" sz="2200"/>
              <a:t>If A </a:t>
            </a:r>
            <a:r>
              <a:rPr kumimoji="0" lang="fi-FI" sz="2200">
                <a:sym typeface="Wingdings" panose="05000000000000000000" pitchFamily="2" charset="2"/>
              </a:rPr>
              <a:t> B and C  D, then A,C B,</a:t>
            </a:r>
            <a:endParaRPr kumimoji="0" lang="en-US" sz="2200" b="1">
              <a:solidFill>
                <a:schemeClr val="tx2"/>
              </a:solidFill>
              <a:sym typeface="Wingdings" panose="05000000000000000000" pitchFamily="2" charset="2"/>
            </a:endParaRPr>
          </a:p>
        </p:txBody>
      </p:sp>
      <p:sp>
        <p:nvSpPr>
          <p:cNvPr id="98309" name="Title 5"/>
          <p:cNvSpPr>
            <a:spLocks noGrp="1"/>
          </p:cNvSpPr>
          <p:nvPr>
            <p:ph type="title"/>
          </p:nvPr>
        </p:nvSpPr>
        <p:spPr/>
        <p:txBody>
          <a:bodyPr/>
          <a:lstStyle/>
          <a:p>
            <a:r>
              <a:rPr lang="en-US" smtClean="0"/>
              <a:t/>
            </a:r>
            <a:br>
              <a:rPr lang="en-US" smtClean="0"/>
            </a:br>
            <a:r>
              <a:rPr lang="fi-FI" sz="2800" smtClean="0"/>
              <a:t>Functional Dependencies 5/7</a:t>
            </a:r>
            <a:endParaRPr lang="en-US" sz="2800" smtClean="0"/>
          </a:p>
        </p:txBody>
      </p:sp>
    </p:spTree>
    <p:extLst>
      <p:ext uri="{BB962C8B-B14F-4D97-AF65-F5344CB8AC3E}">
        <p14:creationId xmlns:p14="http://schemas.microsoft.com/office/powerpoint/2010/main" val="318470914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0-#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62"/>
                                        </p:tgtEl>
                                        <p:attrNameLst>
                                          <p:attrName>style.visibility</p:attrName>
                                        </p:attrNameLst>
                                      </p:cBhvr>
                                      <p:to>
                                        <p:strVal val="visible"/>
                                      </p:to>
                                    </p:set>
                                    <p:anim calcmode="lin" valueType="num">
                                      <p:cBhvr additive="base">
                                        <p:cTn id="12" dur="500" fill="hold"/>
                                        <p:tgtEl>
                                          <p:spTgt spid="45062"/>
                                        </p:tgtEl>
                                        <p:attrNameLst>
                                          <p:attrName>ppt_x</p:attrName>
                                        </p:attrNameLst>
                                      </p:cBhvr>
                                      <p:tavLst>
                                        <p:tav tm="0">
                                          <p:val>
                                            <p:strVal val="0-#ppt_w/2"/>
                                          </p:val>
                                        </p:tav>
                                        <p:tav tm="100000">
                                          <p:val>
                                            <p:strVal val="#ppt_x"/>
                                          </p:val>
                                        </p:tav>
                                      </p:tavLst>
                                    </p:anim>
                                    <p:anim calcmode="lin" valueType="num">
                                      <p:cBhvr additive="base">
                                        <p:cTn id="13"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5063"/>
                                        </p:tgtEl>
                                        <p:attrNameLst>
                                          <p:attrName>style.visibility</p:attrName>
                                        </p:attrNameLst>
                                      </p:cBhvr>
                                      <p:to>
                                        <p:strVal val="visible"/>
                                      </p:to>
                                    </p:set>
                                    <p:anim calcmode="lin" valueType="num">
                                      <p:cBhvr additive="base">
                                        <p:cTn id="18" dur="500" fill="hold"/>
                                        <p:tgtEl>
                                          <p:spTgt spid="45063"/>
                                        </p:tgtEl>
                                        <p:attrNameLst>
                                          <p:attrName>ppt_x</p:attrName>
                                        </p:attrNameLst>
                                      </p:cBhvr>
                                      <p:tavLst>
                                        <p:tav tm="0">
                                          <p:val>
                                            <p:strVal val="0-#ppt_w/2"/>
                                          </p:val>
                                        </p:tav>
                                        <p:tav tm="100000">
                                          <p:val>
                                            <p:strVal val="#ppt_x"/>
                                          </p:val>
                                        </p:tav>
                                      </p:tavLst>
                                    </p:anim>
                                    <p:anim calcmode="lin" valueType="num">
                                      <p:cBhvr additive="base">
                                        <p:cTn id="19"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2" grpId="0" autoUpdateAnimBg="0"/>
      <p:bldP spid="450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593725" y="935037"/>
            <a:ext cx="754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buSzPct val="80000"/>
              <a:buFontTx/>
              <a:buNone/>
            </a:pPr>
            <a:r>
              <a:rPr kumimoji="0" lang="fi-FI" sz="2800" b="1">
                <a:solidFill>
                  <a:schemeClr val="tx2"/>
                </a:solidFill>
              </a:rPr>
              <a:t>Minial Sets of Functional Dependencies</a:t>
            </a:r>
            <a:endParaRPr kumimoji="0" lang="fi-FI" sz="2800" b="1"/>
          </a:p>
        </p:txBody>
      </p:sp>
      <p:sp>
        <p:nvSpPr>
          <p:cNvPr id="46085" name="Text Box 5"/>
          <p:cNvSpPr txBox="1">
            <a:spLocks noChangeArrowheads="1"/>
          </p:cNvSpPr>
          <p:nvPr/>
        </p:nvSpPr>
        <p:spPr bwMode="auto">
          <a:xfrm>
            <a:off x="304800" y="1620837"/>
            <a:ext cx="876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a:t>A set of functional dependencies X is </a:t>
            </a:r>
            <a:r>
              <a:rPr kumimoji="0" lang="fi-FI" sz="2400" b="1">
                <a:solidFill>
                  <a:schemeClr val="tx2"/>
                </a:solidFill>
              </a:rPr>
              <a:t>minimal</a:t>
            </a:r>
            <a:r>
              <a:rPr kumimoji="0" lang="fi-FI" sz="2400"/>
              <a:t> if it satisfies </a:t>
            </a:r>
          </a:p>
          <a:p>
            <a:pPr eaLnBrk="1" hangingPunct="1">
              <a:spcBef>
                <a:spcPct val="0"/>
              </a:spcBef>
              <a:buFontTx/>
              <a:buNone/>
            </a:pPr>
            <a:r>
              <a:rPr kumimoji="0" lang="fi-FI" sz="2400"/>
              <a:t>the following condition:</a:t>
            </a:r>
            <a:endParaRPr kumimoji="0" lang="en-US" sz="2400"/>
          </a:p>
        </p:txBody>
      </p:sp>
      <p:sp>
        <p:nvSpPr>
          <p:cNvPr id="46086" name="Text Box 6"/>
          <p:cNvSpPr txBox="1">
            <a:spLocks noChangeArrowheads="1"/>
          </p:cNvSpPr>
          <p:nvPr/>
        </p:nvSpPr>
        <p:spPr bwMode="auto">
          <a:xfrm>
            <a:off x="304800" y="2743200"/>
            <a:ext cx="863123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kumimoji="0" lang="fi-FI" sz="2200"/>
              <a:t>Every dependency in X has a single attribute on its right-hand side</a:t>
            </a:r>
          </a:p>
          <a:p>
            <a:pPr eaLnBrk="1" hangingPunct="1">
              <a:spcBef>
                <a:spcPct val="0"/>
              </a:spcBef>
              <a:buFontTx/>
              <a:buNone/>
            </a:pPr>
            <a:endParaRPr kumimoji="0" lang="fi-FI" sz="2200"/>
          </a:p>
          <a:p>
            <a:pPr eaLnBrk="1" hangingPunct="1">
              <a:spcBef>
                <a:spcPct val="0"/>
              </a:spcBef>
            </a:pPr>
            <a:r>
              <a:rPr kumimoji="0" lang="fi-FI" sz="2200"/>
              <a:t>We cannot replace any dependency </a:t>
            </a:r>
            <a:r>
              <a:rPr kumimoji="0" lang="en-US" sz="2200"/>
              <a:t>A </a:t>
            </a:r>
            <a:r>
              <a:rPr kumimoji="0" lang="fi-FI" sz="2200">
                <a:sym typeface="Wingdings" panose="05000000000000000000" pitchFamily="2" charset="2"/>
              </a:rPr>
              <a:t> B in X with dependency C B, where C is a proper subset of A, and still have a set of dependencies that is equivalent to X.</a:t>
            </a:r>
          </a:p>
          <a:p>
            <a:pPr eaLnBrk="1" hangingPunct="1">
              <a:spcBef>
                <a:spcPct val="0"/>
              </a:spcBef>
              <a:buFontTx/>
              <a:buNone/>
            </a:pPr>
            <a:endParaRPr kumimoji="0" lang="fi-FI" sz="2200">
              <a:sym typeface="Wingdings" panose="05000000000000000000" pitchFamily="2" charset="2"/>
            </a:endParaRPr>
          </a:p>
          <a:p>
            <a:pPr eaLnBrk="1" hangingPunct="1">
              <a:spcBef>
                <a:spcPct val="0"/>
              </a:spcBef>
            </a:pPr>
            <a:r>
              <a:rPr kumimoji="0" lang="fi-FI" sz="2200"/>
              <a:t>We cannot remove any dependency from X and </a:t>
            </a:r>
            <a:r>
              <a:rPr kumimoji="0" lang="fi-FI" sz="2200">
                <a:sym typeface="Wingdings" panose="05000000000000000000" pitchFamily="2" charset="2"/>
              </a:rPr>
              <a:t>still have a set of dependencies that is equivalent to X.</a:t>
            </a:r>
            <a:endParaRPr kumimoji="0" lang="en-US" sz="2200"/>
          </a:p>
        </p:txBody>
      </p:sp>
      <p:sp>
        <p:nvSpPr>
          <p:cNvPr id="100357" name="Title 5"/>
          <p:cNvSpPr>
            <a:spLocks noGrp="1"/>
          </p:cNvSpPr>
          <p:nvPr>
            <p:ph type="title"/>
          </p:nvPr>
        </p:nvSpPr>
        <p:spPr/>
        <p:txBody>
          <a:bodyPr/>
          <a:lstStyle/>
          <a:p>
            <a:r>
              <a:rPr lang="en-US" smtClean="0"/>
              <a:t/>
            </a:r>
            <a:br>
              <a:rPr lang="en-US" smtClean="0"/>
            </a:br>
            <a:r>
              <a:rPr lang="fi-FI" sz="2800" smtClean="0"/>
              <a:t>Functional Dependencies 6/7</a:t>
            </a:r>
            <a:endParaRPr lang="en-US" sz="2800" smtClean="0"/>
          </a:p>
        </p:txBody>
      </p:sp>
    </p:spTree>
    <p:extLst>
      <p:ext uri="{BB962C8B-B14F-4D97-AF65-F5344CB8AC3E}">
        <p14:creationId xmlns:p14="http://schemas.microsoft.com/office/powerpoint/2010/main" val="126323833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0-#ppt_w/2"/>
                                          </p:val>
                                        </p:tav>
                                        <p:tav tm="100000">
                                          <p:val>
                                            <p:strVal val="#ppt_x"/>
                                          </p:val>
                                        </p:tav>
                                      </p:tavLst>
                                    </p:anim>
                                    <p:anim calcmode="lin" valueType="num">
                                      <p:cBhvr additive="base">
                                        <p:cTn id="8" dur="500" fill="hold"/>
                                        <p:tgtEl>
                                          <p:spTgt spid="460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085"/>
                                        </p:tgtEl>
                                        <p:attrNameLst>
                                          <p:attrName>style.visibility</p:attrName>
                                        </p:attrNameLst>
                                      </p:cBhvr>
                                      <p:to>
                                        <p:strVal val="visible"/>
                                      </p:to>
                                    </p:set>
                                    <p:anim calcmode="lin" valueType="num">
                                      <p:cBhvr additive="base">
                                        <p:cTn id="12" dur="500" fill="hold"/>
                                        <p:tgtEl>
                                          <p:spTgt spid="46085"/>
                                        </p:tgtEl>
                                        <p:attrNameLst>
                                          <p:attrName>ppt_x</p:attrName>
                                        </p:attrNameLst>
                                      </p:cBhvr>
                                      <p:tavLst>
                                        <p:tav tm="0">
                                          <p:val>
                                            <p:strVal val="0-#ppt_w/2"/>
                                          </p:val>
                                        </p:tav>
                                        <p:tav tm="100000">
                                          <p:val>
                                            <p:strVal val="#ppt_x"/>
                                          </p:val>
                                        </p:tav>
                                      </p:tavLst>
                                    </p:anim>
                                    <p:anim calcmode="lin" valueType="num">
                                      <p:cBhvr additive="base">
                                        <p:cTn id="13"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6086"/>
                                        </p:tgtEl>
                                        <p:attrNameLst>
                                          <p:attrName>style.visibility</p:attrName>
                                        </p:attrNameLst>
                                      </p:cBhvr>
                                      <p:to>
                                        <p:strVal val="visible"/>
                                      </p:to>
                                    </p:set>
                                    <p:anim calcmode="lin" valueType="num">
                                      <p:cBhvr additive="base">
                                        <p:cTn id="18" dur="500" fill="hold"/>
                                        <p:tgtEl>
                                          <p:spTgt spid="46086"/>
                                        </p:tgtEl>
                                        <p:attrNameLst>
                                          <p:attrName>ppt_x</p:attrName>
                                        </p:attrNameLst>
                                      </p:cBhvr>
                                      <p:tavLst>
                                        <p:tav tm="0">
                                          <p:val>
                                            <p:strVal val="0-#ppt_w/2"/>
                                          </p:val>
                                        </p:tav>
                                        <p:tav tm="100000">
                                          <p:val>
                                            <p:strVal val="#ppt_x"/>
                                          </p:val>
                                        </p:tav>
                                      </p:tavLst>
                                    </p:anim>
                                    <p:anim calcmode="lin" valueType="num">
                                      <p:cBhvr additive="base">
                                        <p:cTn id="19"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ChangeArrowheads="1"/>
          </p:cNvSpPr>
          <p:nvPr/>
        </p:nvSpPr>
        <p:spPr bwMode="auto">
          <a:xfrm>
            <a:off x="533400" y="1011237"/>
            <a:ext cx="754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ctr" eaLnBrk="1" hangingPunct="1">
              <a:buSzPct val="80000"/>
              <a:buFontTx/>
              <a:buNone/>
            </a:pPr>
            <a:r>
              <a:rPr kumimoji="0" lang="fi-FI" sz="2800" b="1">
                <a:solidFill>
                  <a:schemeClr val="tx2"/>
                </a:solidFill>
              </a:rPr>
              <a:t>Example of A Minial Sets of Functional Dependencies</a:t>
            </a:r>
            <a:endParaRPr kumimoji="0" lang="fi-FI" sz="2800" b="1"/>
          </a:p>
        </p:txBody>
      </p:sp>
      <p:sp>
        <p:nvSpPr>
          <p:cNvPr id="102403" name="Text Box 5"/>
          <p:cNvSpPr txBox="1">
            <a:spLocks noChangeArrowheads="1"/>
          </p:cNvSpPr>
          <p:nvPr/>
        </p:nvSpPr>
        <p:spPr bwMode="auto">
          <a:xfrm>
            <a:off x="152400" y="2209800"/>
            <a:ext cx="8991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a:t>A set of functional dependencies for the StaffBranch relation  satisfies the three conditions for producing a minimal set.</a:t>
            </a:r>
          </a:p>
          <a:p>
            <a:pPr eaLnBrk="1" hangingPunct="1">
              <a:spcBef>
                <a:spcPct val="0"/>
              </a:spcBef>
              <a:buFontTx/>
              <a:buNone/>
            </a:pPr>
            <a:r>
              <a:rPr kumimoji="0" lang="fi-FI" sz="2400"/>
              <a:t>	staffNo </a:t>
            </a:r>
            <a:r>
              <a:rPr kumimoji="0" lang="fi-FI" sz="2400">
                <a:sym typeface="Wingdings" panose="05000000000000000000" pitchFamily="2" charset="2"/>
              </a:rPr>
              <a:t> sName</a:t>
            </a:r>
            <a:endParaRPr kumimoji="0" lang="fi-FI" sz="2400"/>
          </a:p>
          <a:p>
            <a:pPr eaLnBrk="1" hangingPunct="1">
              <a:spcBef>
                <a:spcPct val="0"/>
              </a:spcBef>
              <a:buFontTx/>
              <a:buNone/>
            </a:pPr>
            <a:r>
              <a:rPr kumimoji="0" lang="fi-FI" sz="2400"/>
              <a:t>	staffNo </a:t>
            </a:r>
            <a:r>
              <a:rPr kumimoji="0" lang="fi-FI" sz="2400">
                <a:sym typeface="Wingdings" panose="05000000000000000000" pitchFamily="2" charset="2"/>
              </a:rPr>
              <a:t> position</a:t>
            </a:r>
          </a:p>
          <a:p>
            <a:pPr eaLnBrk="1" hangingPunct="1">
              <a:spcBef>
                <a:spcPct val="0"/>
              </a:spcBef>
              <a:buFontTx/>
              <a:buNone/>
            </a:pPr>
            <a:r>
              <a:rPr kumimoji="0" lang="fi-FI" sz="2400"/>
              <a:t>	staffNo </a:t>
            </a:r>
            <a:r>
              <a:rPr kumimoji="0" lang="fi-FI" sz="2400">
                <a:sym typeface="Wingdings" panose="05000000000000000000" pitchFamily="2" charset="2"/>
              </a:rPr>
              <a:t> salary</a:t>
            </a:r>
          </a:p>
          <a:p>
            <a:pPr eaLnBrk="1" hangingPunct="1">
              <a:spcBef>
                <a:spcPct val="0"/>
              </a:spcBef>
              <a:buFontTx/>
              <a:buNone/>
            </a:pPr>
            <a:r>
              <a:rPr kumimoji="0" lang="fi-FI" sz="2400"/>
              <a:t>	staffNo </a:t>
            </a:r>
            <a:r>
              <a:rPr kumimoji="0" lang="fi-FI" sz="2400">
                <a:sym typeface="Wingdings" panose="05000000000000000000" pitchFamily="2" charset="2"/>
              </a:rPr>
              <a:t> branchNo</a:t>
            </a:r>
          </a:p>
          <a:p>
            <a:pPr eaLnBrk="1" hangingPunct="1">
              <a:spcBef>
                <a:spcPct val="0"/>
              </a:spcBef>
              <a:buFontTx/>
              <a:buNone/>
            </a:pPr>
            <a:r>
              <a:rPr kumimoji="0" lang="fi-FI" sz="2400"/>
              <a:t>	staffNo </a:t>
            </a:r>
            <a:r>
              <a:rPr kumimoji="0" lang="fi-FI" sz="2400">
                <a:sym typeface="Wingdings" panose="05000000000000000000" pitchFamily="2" charset="2"/>
              </a:rPr>
              <a:t> bAddress</a:t>
            </a:r>
          </a:p>
          <a:p>
            <a:pPr eaLnBrk="1" hangingPunct="1">
              <a:spcBef>
                <a:spcPct val="0"/>
              </a:spcBef>
              <a:buFontTx/>
              <a:buNone/>
            </a:pPr>
            <a:r>
              <a:rPr kumimoji="0" lang="fi-FI" sz="2400"/>
              <a:t>	branchNo </a:t>
            </a:r>
            <a:r>
              <a:rPr kumimoji="0" lang="fi-FI" sz="2400">
                <a:sym typeface="Wingdings" panose="05000000000000000000" pitchFamily="2" charset="2"/>
              </a:rPr>
              <a:t> bAddress</a:t>
            </a:r>
          </a:p>
          <a:p>
            <a:pPr eaLnBrk="1" hangingPunct="1">
              <a:spcBef>
                <a:spcPct val="0"/>
              </a:spcBef>
              <a:buFontTx/>
              <a:buNone/>
            </a:pPr>
            <a:r>
              <a:rPr kumimoji="0" lang="fi-FI" sz="2400"/>
              <a:t>	branchNo, position </a:t>
            </a:r>
            <a:r>
              <a:rPr kumimoji="0" lang="fi-FI" sz="2400">
                <a:sym typeface="Wingdings" panose="05000000000000000000" pitchFamily="2" charset="2"/>
              </a:rPr>
              <a:t> salary</a:t>
            </a:r>
          </a:p>
          <a:p>
            <a:pPr eaLnBrk="1" hangingPunct="1">
              <a:spcBef>
                <a:spcPct val="0"/>
              </a:spcBef>
              <a:buFontTx/>
              <a:buNone/>
            </a:pPr>
            <a:r>
              <a:rPr kumimoji="0" lang="fi-FI" sz="2400"/>
              <a:t>	bAddress, position </a:t>
            </a:r>
            <a:r>
              <a:rPr kumimoji="0" lang="fi-FI" sz="2400">
                <a:sym typeface="Wingdings" panose="05000000000000000000" pitchFamily="2" charset="2"/>
              </a:rPr>
              <a:t> salary</a:t>
            </a:r>
            <a:endParaRPr kumimoji="0" lang="en-US" sz="2400">
              <a:sym typeface="Wingdings" panose="05000000000000000000" pitchFamily="2" charset="2"/>
            </a:endParaRPr>
          </a:p>
        </p:txBody>
      </p:sp>
      <p:sp>
        <p:nvSpPr>
          <p:cNvPr id="102404" name="Title 4"/>
          <p:cNvSpPr>
            <a:spLocks noGrp="1"/>
          </p:cNvSpPr>
          <p:nvPr>
            <p:ph type="title"/>
          </p:nvPr>
        </p:nvSpPr>
        <p:spPr/>
        <p:txBody>
          <a:bodyPr/>
          <a:lstStyle/>
          <a:p>
            <a:r>
              <a:rPr lang="en-US" smtClean="0"/>
              <a:t/>
            </a:r>
            <a:br>
              <a:rPr lang="en-US" smtClean="0"/>
            </a:br>
            <a:r>
              <a:rPr lang="fi-FI" sz="2800" smtClean="0"/>
              <a:t>Functional Dependencies 7/7</a:t>
            </a:r>
            <a:endParaRPr lang="en-US" sz="2800" smtClean="0"/>
          </a:p>
        </p:txBody>
      </p:sp>
    </p:spTree>
    <p:extLst>
      <p:ext uri="{BB962C8B-B14F-4D97-AF65-F5344CB8AC3E}">
        <p14:creationId xmlns:p14="http://schemas.microsoft.com/office/powerpoint/2010/main" val="1386152636"/>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
            </a:r>
            <a:br>
              <a:rPr lang="en-US" smtClean="0"/>
            </a:br>
            <a:r>
              <a:rPr lang="fi-FI" sz="2800" smtClean="0"/>
              <a:t>The Process of Normalization</a:t>
            </a:r>
            <a:endParaRPr lang="en-US" sz="2800" smtClean="0"/>
          </a:p>
        </p:txBody>
      </p:sp>
      <p:sp>
        <p:nvSpPr>
          <p:cNvPr id="48131" name="Text Box 3"/>
          <p:cNvSpPr txBox="1">
            <a:spLocks noChangeArrowheads="1"/>
          </p:cNvSpPr>
          <p:nvPr/>
        </p:nvSpPr>
        <p:spPr bwMode="auto">
          <a:xfrm>
            <a:off x="76200" y="914401"/>
            <a:ext cx="8826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Clr>
                <a:srgbClr val="0033CC"/>
              </a:buClr>
              <a:buFont typeface="Wingdings" panose="05000000000000000000" pitchFamily="2" charset="2"/>
              <a:buChar char="q"/>
            </a:pPr>
            <a:r>
              <a:rPr kumimoji="0" lang="fi-FI" sz="2800">
                <a:solidFill>
                  <a:schemeClr val="tx2"/>
                </a:solidFill>
              </a:rPr>
              <a:t>Normalization</a:t>
            </a:r>
            <a:r>
              <a:rPr kumimoji="0" lang="fi-FI" sz="2800"/>
              <a:t> is often executed as a series of steps. Each step corresponds to a specific normal form that has known properties.</a:t>
            </a:r>
          </a:p>
          <a:p>
            <a:pPr eaLnBrk="1" hangingPunct="1">
              <a:spcBef>
                <a:spcPct val="0"/>
              </a:spcBef>
              <a:buClr>
                <a:srgbClr val="0033CC"/>
              </a:buClr>
              <a:buFont typeface="Wingdings" panose="05000000000000000000" pitchFamily="2" charset="2"/>
              <a:buChar char="q"/>
            </a:pPr>
            <a:endParaRPr kumimoji="0" lang="fi-FI" sz="2800"/>
          </a:p>
          <a:p>
            <a:pPr eaLnBrk="1" hangingPunct="1">
              <a:spcBef>
                <a:spcPct val="0"/>
              </a:spcBef>
              <a:buClr>
                <a:srgbClr val="0033CC"/>
              </a:buClr>
              <a:buFont typeface="Wingdings" panose="05000000000000000000" pitchFamily="2" charset="2"/>
              <a:buChar char="q"/>
            </a:pPr>
            <a:r>
              <a:rPr kumimoji="0" lang="fi-FI" sz="2800"/>
              <a:t>As normalization proceeds, the relations become progressively more restricted in format, and also less vulnerable to update anomalies.</a:t>
            </a:r>
          </a:p>
          <a:p>
            <a:pPr eaLnBrk="1" hangingPunct="1">
              <a:spcBef>
                <a:spcPct val="0"/>
              </a:spcBef>
              <a:buClr>
                <a:srgbClr val="0033CC"/>
              </a:buClr>
              <a:buFont typeface="Wingdings" panose="05000000000000000000" pitchFamily="2" charset="2"/>
              <a:buChar char="q"/>
            </a:pPr>
            <a:endParaRPr kumimoji="0" lang="fi-FI" sz="2800"/>
          </a:p>
          <a:p>
            <a:pPr eaLnBrk="1" hangingPunct="1">
              <a:spcBef>
                <a:spcPct val="0"/>
              </a:spcBef>
              <a:buClr>
                <a:srgbClr val="0033CC"/>
              </a:buClr>
              <a:buFont typeface="Wingdings" panose="05000000000000000000" pitchFamily="2" charset="2"/>
              <a:buChar char="q"/>
            </a:pPr>
            <a:r>
              <a:rPr kumimoji="0" lang="fi-FI" sz="2800"/>
              <a:t>For the relational data model, it is important to recognize that it is only first normal form (1NF) that is critical in creating relations. All the subsequent normal forms are optional.</a:t>
            </a:r>
            <a:endParaRPr kumimoji="0" lang="en-US" sz="2800"/>
          </a:p>
        </p:txBody>
      </p:sp>
    </p:spTree>
    <p:extLst>
      <p:ext uri="{BB962C8B-B14F-4D97-AF65-F5344CB8AC3E}">
        <p14:creationId xmlns:p14="http://schemas.microsoft.com/office/powerpoint/2010/main" val="25765228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smtClean="0"/>
              <a:t/>
            </a:r>
            <a:br>
              <a:rPr lang="en-US" smtClean="0"/>
            </a:br>
            <a:r>
              <a:rPr lang="en-US" sz="2800" i="1" smtClean="0"/>
              <a:t>First Normal Form – 1NF</a:t>
            </a:r>
            <a:endParaRPr lang="en-US" sz="2800" smtClean="0"/>
          </a:p>
        </p:txBody>
      </p:sp>
      <p:sp>
        <p:nvSpPr>
          <p:cNvPr id="106499" name="Content Placeholder 2"/>
          <p:cNvSpPr>
            <a:spLocks noGrp="1"/>
          </p:cNvSpPr>
          <p:nvPr>
            <p:ph idx="1"/>
          </p:nvPr>
        </p:nvSpPr>
        <p:spPr>
          <a:xfrm>
            <a:off x="0" y="1143000"/>
            <a:ext cx="9144000" cy="5257800"/>
          </a:xfrm>
        </p:spPr>
        <p:txBody>
          <a:bodyPr/>
          <a:lstStyle/>
          <a:p>
            <a:pPr algn="just">
              <a:buClr>
                <a:srgbClr val="FF0000"/>
              </a:buClr>
              <a:buSzPct val="75000"/>
              <a:buFont typeface="Wingdings" panose="05000000000000000000" pitchFamily="2" charset="2"/>
              <a:buChar char="v"/>
            </a:pPr>
            <a:r>
              <a:rPr lang="en-US" smtClean="0">
                <a:solidFill>
                  <a:srgbClr val="FF0000"/>
                </a:solidFill>
              </a:rPr>
              <a:t>1NF is </a:t>
            </a:r>
            <a:r>
              <a:rPr lang="en-US" smtClean="0"/>
              <a:t>for creating a well-organized database structure</a:t>
            </a:r>
            <a:endParaRPr lang="en-US" smtClean="0">
              <a:solidFill>
                <a:srgbClr val="FF0000"/>
              </a:solidFill>
            </a:endParaRPr>
          </a:p>
          <a:p>
            <a:pPr algn="just">
              <a:buClr>
                <a:srgbClr val="FF0000"/>
              </a:buClr>
              <a:buSzPct val="75000"/>
              <a:buFont typeface="Wingdings" panose="05000000000000000000" pitchFamily="2" charset="2"/>
              <a:buChar char="v"/>
            </a:pPr>
            <a:r>
              <a:rPr lang="en-US" smtClean="0">
                <a:solidFill>
                  <a:srgbClr val="FF0000"/>
                </a:solidFill>
              </a:rPr>
              <a:t>Rules</a:t>
            </a:r>
          </a:p>
          <a:p>
            <a:r>
              <a:rPr lang="en-US" sz="2800" smtClean="0"/>
              <a:t>Define the data items required, because they become the columns in a table. Place related data items in a table.</a:t>
            </a:r>
          </a:p>
          <a:p>
            <a:r>
              <a:rPr lang="en-US" sz="2800" smtClean="0"/>
              <a:t>Ensure that there are no repeating groups of data.</a:t>
            </a:r>
          </a:p>
          <a:p>
            <a:r>
              <a:rPr lang="en-US" sz="2800" smtClean="0"/>
              <a:t>Ensure that there is a primary key.</a:t>
            </a:r>
            <a:endParaRPr lang="en-US" sz="2800" smtClean="0">
              <a:solidFill>
                <a:srgbClr val="FF0000"/>
              </a:solidFill>
            </a:endParaRPr>
          </a:p>
          <a:p>
            <a:pPr lvl="1" algn="just">
              <a:buClr>
                <a:srgbClr val="0000FF"/>
              </a:buClr>
              <a:buSzPct val="75000"/>
              <a:buFont typeface="Wingdings" panose="05000000000000000000" pitchFamily="2" charset="2"/>
              <a:buNone/>
            </a:pPr>
            <a:r>
              <a:rPr lang="en-US" sz="2500" smtClean="0"/>
              <a:t>	</a:t>
            </a:r>
            <a:endParaRPr lang="en-US" smtClean="0"/>
          </a:p>
        </p:txBody>
      </p:sp>
    </p:spTree>
    <p:extLst>
      <p:ext uri="{BB962C8B-B14F-4D97-AF65-F5344CB8AC3E}">
        <p14:creationId xmlns:p14="http://schemas.microsoft.com/office/powerpoint/2010/main" val="4155468525"/>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Dạng chuẩn 1</a:t>
            </a:r>
          </a:p>
        </p:txBody>
      </p:sp>
      <p:sp>
        <p:nvSpPr>
          <p:cNvPr id="12291" name="Rectangle 3"/>
          <p:cNvSpPr>
            <a:spLocks noGrp="1" noChangeArrowheads="1"/>
          </p:cNvSpPr>
          <p:nvPr>
            <p:ph type="body" idx="1"/>
          </p:nvPr>
        </p:nvSpPr>
        <p:spPr>
          <a:xfrm>
            <a:off x="0" y="1066800"/>
            <a:ext cx="9144000" cy="5334000"/>
          </a:xfrm>
        </p:spPr>
        <p:txBody>
          <a:bodyPr/>
          <a:lstStyle/>
          <a:p>
            <a:pPr>
              <a:lnSpc>
                <a:spcPct val="90000"/>
              </a:lnSpc>
            </a:pPr>
            <a:r>
              <a:rPr lang="en-US" altLang="en-US"/>
              <a:t>Dạng chuẩn 1 (1NF- First Normalization form): Quan hệ R được gọi là quan hệ đạt dạng chuẩn 1 nếu và chỉ nếu tất cả các miền chỉ chứa giá trị nguyên tố.</a:t>
            </a:r>
          </a:p>
          <a:p>
            <a:pPr>
              <a:lnSpc>
                <a:spcPct val="90000"/>
              </a:lnSpc>
            </a:pPr>
            <a:r>
              <a:rPr lang="en-US" altLang="en-US"/>
              <a:t>Cách chuyển qua 1NF:</a:t>
            </a:r>
          </a:p>
          <a:p>
            <a:pPr lvl="1">
              <a:lnSpc>
                <a:spcPct val="90000"/>
              </a:lnSpc>
            </a:pPr>
            <a:r>
              <a:rPr lang="en-US" altLang="en-US"/>
              <a:t>Xác định khoá</a:t>
            </a:r>
          </a:p>
          <a:p>
            <a:pPr lvl="1">
              <a:lnSpc>
                <a:spcPct val="90000"/>
              </a:lnSpc>
            </a:pPr>
            <a:r>
              <a:rPr lang="en-US" altLang="en-US"/>
              <a:t>Tất cả các thuộc tính phụ thuộc vào khoá</a:t>
            </a:r>
          </a:p>
          <a:p>
            <a:pPr lvl="1">
              <a:lnSpc>
                <a:spcPct val="90000"/>
              </a:lnSpc>
            </a:pPr>
            <a:r>
              <a:rPr lang="en-US" altLang="en-US"/>
              <a:t>Không có thuộc tính có miền chứa giá trị không nguyên tố</a:t>
            </a:r>
          </a:p>
        </p:txBody>
      </p:sp>
    </p:spTree>
    <p:extLst>
      <p:ext uri="{BB962C8B-B14F-4D97-AF65-F5344CB8AC3E}">
        <p14:creationId xmlns:p14="http://schemas.microsoft.com/office/powerpoint/2010/main" val="3871863823"/>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smtClean="0"/>
              <a:t>Normalization: </a:t>
            </a:r>
            <a:r>
              <a:rPr lang="en-US" sz="2800" smtClean="0"/>
              <a:t>1NF Example</a:t>
            </a:r>
          </a:p>
        </p:txBody>
      </p:sp>
      <p:sp>
        <p:nvSpPr>
          <p:cNvPr id="4" name="Text Box 3"/>
          <p:cNvSpPr txBox="1">
            <a:spLocks noChangeArrowheads="1"/>
          </p:cNvSpPr>
          <p:nvPr/>
        </p:nvSpPr>
        <p:spPr bwMode="auto">
          <a:xfrm>
            <a:off x="304800" y="1143000"/>
            <a:ext cx="1390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1800">
                <a:solidFill>
                  <a:srgbClr val="FF0000"/>
                </a:solidFill>
              </a:rPr>
              <a:t>R</a:t>
            </a:r>
          </a:p>
        </p:txBody>
      </p:sp>
      <p:graphicFrame>
        <p:nvGraphicFramePr>
          <p:cNvPr id="5" name="Group 4"/>
          <p:cNvGraphicFramePr>
            <a:graphicFrameLocks noGrp="1"/>
          </p:cNvGraphicFramePr>
          <p:nvPr>
            <p:extLst>
              <p:ext uri="{D42A27DB-BD31-4B8C-83A1-F6EECF244321}">
                <p14:modId xmlns:p14="http://schemas.microsoft.com/office/powerpoint/2010/main" val="449416837"/>
              </p:ext>
            </p:extLst>
          </p:nvPr>
        </p:nvGraphicFramePr>
        <p:xfrm>
          <a:off x="304799" y="1512333"/>
          <a:ext cx="8343901" cy="3029502"/>
        </p:xfrm>
        <a:graphic>
          <a:graphicData uri="http://schemas.openxmlformats.org/drawingml/2006/table">
            <a:tbl>
              <a:tblPr/>
              <a:tblGrid>
                <a:gridCol w="1204274"/>
                <a:gridCol w="1720392"/>
                <a:gridCol w="1548353"/>
                <a:gridCol w="1548353"/>
                <a:gridCol w="1204274"/>
                <a:gridCol w="1118255"/>
              </a:tblGrid>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Điểmthi</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hMerge="1">
                  <a:txBody>
                    <a:bodyPr/>
                    <a:lstStyle/>
                    <a:p>
                      <a:endParaRPr lang="en-US"/>
                    </a:p>
                  </a:txBody>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7</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27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6" name="Text Box 61"/>
          <p:cNvSpPr txBox="1">
            <a:spLocks noChangeArrowheads="1"/>
          </p:cNvSpPr>
          <p:nvPr/>
        </p:nvSpPr>
        <p:spPr bwMode="auto">
          <a:xfrm>
            <a:off x="762000" y="4953000"/>
            <a:ext cx="81740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Quan hệ </a:t>
            </a:r>
            <a:r>
              <a:rPr kumimoji="0" lang="en-US" sz="2400" i="1">
                <a:solidFill>
                  <a:srgbClr val="0000FF"/>
                </a:solidFill>
              </a:rPr>
              <a:t>R</a:t>
            </a:r>
            <a:r>
              <a:rPr kumimoji="0" lang="en-US" sz="2400">
                <a:solidFill>
                  <a:srgbClr val="0000FF"/>
                </a:solidFill>
              </a:rPr>
              <a:t> không ở dạng chuẩn 1 vì thuộc tính </a:t>
            </a:r>
            <a:r>
              <a:rPr kumimoji="0" lang="en-US" sz="2400" b="1" i="1">
                <a:solidFill>
                  <a:srgbClr val="0000FF"/>
                </a:solidFill>
              </a:rPr>
              <a:t>Điểmthi</a:t>
            </a:r>
            <a:r>
              <a:rPr kumimoji="0" lang="en-US" sz="2400">
                <a:solidFill>
                  <a:srgbClr val="0000FF"/>
                </a:solidFill>
              </a:rPr>
              <a:t> là thuộc tính phức hợp.</a:t>
            </a:r>
          </a:p>
        </p:txBody>
      </p:sp>
    </p:spTree>
    <p:extLst>
      <p:ext uri="{BB962C8B-B14F-4D97-AF65-F5344CB8AC3E}">
        <p14:creationId xmlns:p14="http://schemas.microsoft.com/office/powerpoint/2010/main" val="107558022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Normalization: </a:t>
            </a:r>
            <a:r>
              <a:rPr lang="en-US" sz="2800" smtClean="0"/>
              <a:t>Dạng chuẩn 1 (3)</a:t>
            </a:r>
          </a:p>
        </p:txBody>
      </p:sp>
      <p:sp>
        <p:nvSpPr>
          <p:cNvPr id="4" name="Text Box 3"/>
          <p:cNvSpPr txBox="1">
            <a:spLocks noChangeArrowheads="1"/>
          </p:cNvSpPr>
          <p:nvPr/>
        </p:nvSpPr>
        <p:spPr bwMode="auto">
          <a:xfrm>
            <a:off x="457200" y="1219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1800">
                <a:solidFill>
                  <a:srgbClr val="FF0000"/>
                </a:solidFill>
              </a:rPr>
              <a:t>R</a:t>
            </a:r>
          </a:p>
        </p:txBody>
      </p:sp>
      <p:graphicFrame>
        <p:nvGraphicFramePr>
          <p:cNvPr id="5" name="Group 4"/>
          <p:cNvGraphicFramePr>
            <a:graphicFrameLocks noGrp="1"/>
          </p:cNvGraphicFramePr>
          <p:nvPr>
            <p:extLst>
              <p:ext uri="{D42A27DB-BD31-4B8C-83A1-F6EECF244321}">
                <p14:modId xmlns:p14="http://schemas.microsoft.com/office/powerpoint/2010/main" val="4075999505"/>
              </p:ext>
            </p:extLst>
          </p:nvPr>
        </p:nvGraphicFramePr>
        <p:xfrm>
          <a:off x="457200" y="1676400"/>
          <a:ext cx="8191500" cy="2827335"/>
        </p:xfrm>
        <a:graphic>
          <a:graphicData uri="http://schemas.openxmlformats.org/drawingml/2006/table">
            <a:tbl>
              <a:tblPr/>
              <a:tblGrid>
                <a:gridCol w="1200297"/>
                <a:gridCol w="1684627"/>
                <a:gridCol w="1305586"/>
                <a:gridCol w="1431933"/>
                <a:gridCol w="1474049"/>
                <a:gridCol w="1095008"/>
              </a:tblGrid>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Mônhọc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Điểm</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7</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390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6" name="Text Box 62"/>
          <p:cNvSpPr txBox="1">
            <a:spLocks noChangeArrowheads="1"/>
          </p:cNvSpPr>
          <p:nvPr/>
        </p:nvSpPr>
        <p:spPr bwMode="auto">
          <a:xfrm>
            <a:off x="228600" y="5080000"/>
            <a:ext cx="8439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Quan hệ </a:t>
            </a:r>
            <a:r>
              <a:rPr kumimoji="0" lang="en-US" sz="2400" i="1">
                <a:solidFill>
                  <a:srgbClr val="0000FF"/>
                </a:solidFill>
              </a:rPr>
              <a:t>R</a:t>
            </a:r>
            <a:r>
              <a:rPr kumimoji="0" lang="en-US" sz="2400">
                <a:solidFill>
                  <a:srgbClr val="0000FF"/>
                </a:solidFill>
              </a:rPr>
              <a:t> ở 1NF vì các thuộc tính của </a:t>
            </a:r>
            <a:r>
              <a:rPr kumimoji="0" lang="en-US" sz="2400" i="1">
                <a:solidFill>
                  <a:srgbClr val="0000FF"/>
                </a:solidFill>
              </a:rPr>
              <a:t>R</a:t>
            </a:r>
            <a:r>
              <a:rPr kumimoji="0" lang="en-US" sz="2400">
                <a:solidFill>
                  <a:srgbClr val="0000FF"/>
                </a:solidFill>
              </a:rPr>
              <a:t> không là thuộc tính đa trị, không là thuộc tính phức hợp.</a:t>
            </a:r>
          </a:p>
        </p:txBody>
      </p:sp>
    </p:spTree>
    <p:extLst>
      <p:ext uri="{BB962C8B-B14F-4D97-AF65-F5344CB8AC3E}">
        <p14:creationId xmlns:p14="http://schemas.microsoft.com/office/powerpoint/2010/main" val="266577876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4400" y="115888"/>
            <a:ext cx="7696200" cy="493712"/>
          </a:xfrm>
        </p:spPr>
        <p:txBody>
          <a:bodyPr/>
          <a:lstStyle/>
          <a:p>
            <a:r>
              <a:rPr lang="en-US" smtClean="0"/>
              <a:t>Normalization</a:t>
            </a:r>
          </a:p>
        </p:txBody>
      </p:sp>
      <p:sp>
        <p:nvSpPr>
          <p:cNvPr id="81923" name="Rectangle 3"/>
          <p:cNvSpPr>
            <a:spLocks noGrp="1" noChangeArrowheads="1"/>
          </p:cNvSpPr>
          <p:nvPr>
            <p:ph idx="1"/>
          </p:nvPr>
        </p:nvSpPr>
        <p:spPr>
          <a:xfrm>
            <a:off x="0" y="838200"/>
            <a:ext cx="9144000" cy="5486400"/>
          </a:xfrm>
        </p:spPr>
        <p:txBody>
          <a:bodyPr/>
          <a:lstStyle/>
          <a:p>
            <a:r>
              <a:rPr lang="en-US" sz="2800" smtClean="0"/>
              <a:t>Bad database designs results in: </a:t>
            </a:r>
          </a:p>
          <a:p>
            <a:pPr lvl="1"/>
            <a:r>
              <a:rPr lang="en-US" smtClean="0"/>
              <a:t>redundancy: inefficient storage.</a:t>
            </a:r>
          </a:p>
          <a:p>
            <a:pPr lvl="1"/>
            <a:r>
              <a:rPr lang="en-US" smtClean="0"/>
              <a:t>anomalies: data inconsistency, difficulties in maintenance</a:t>
            </a:r>
          </a:p>
          <a:p>
            <a:r>
              <a:rPr lang="en-US" sz="2800" smtClean="0"/>
              <a:t>Normalization is the process of efficiently organizing data in a database with two goals:</a:t>
            </a:r>
          </a:p>
          <a:p>
            <a:pPr lvl="1"/>
            <a:r>
              <a:rPr lang="en-US" smtClean="0"/>
              <a:t>First goal: </a:t>
            </a:r>
            <a:r>
              <a:rPr lang="en-US" u="sng" smtClean="0"/>
              <a:t>eliminate redundant data</a:t>
            </a:r>
          </a:p>
          <a:p>
            <a:pPr lvl="2"/>
            <a:r>
              <a:rPr lang="en-US" sz="2600" smtClean="0"/>
              <a:t>for example, storing the same data in more than one table</a:t>
            </a:r>
          </a:p>
          <a:p>
            <a:pPr lvl="1"/>
            <a:r>
              <a:rPr lang="en-US" smtClean="0"/>
              <a:t>Second Goal: </a:t>
            </a:r>
            <a:r>
              <a:rPr lang="en-US" u="sng" smtClean="0"/>
              <a:t>ensure data dependencies</a:t>
            </a:r>
            <a:r>
              <a:rPr lang="en-US" smtClean="0"/>
              <a:t> make sense </a:t>
            </a:r>
          </a:p>
          <a:p>
            <a:pPr lvl="2"/>
            <a:r>
              <a:rPr lang="en-US" sz="2600" smtClean="0"/>
              <a:t>for example, only storing related data in a table </a:t>
            </a:r>
          </a:p>
        </p:txBody>
      </p:sp>
    </p:spTree>
    <p:extLst>
      <p:ext uri="{BB962C8B-B14F-4D97-AF65-F5344CB8AC3E}">
        <p14:creationId xmlns:p14="http://schemas.microsoft.com/office/powerpoint/2010/main" val="2571335182"/>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smtClean="0"/>
              <a:t>Normalization : 1</a:t>
            </a:r>
            <a:r>
              <a:rPr lang="en-US" sz="2800" smtClean="0"/>
              <a:t>NF Disadvantage</a:t>
            </a:r>
          </a:p>
        </p:txBody>
      </p:sp>
      <p:sp>
        <p:nvSpPr>
          <p:cNvPr id="109571" name="Content Placeholder 2"/>
          <p:cNvSpPr>
            <a:spLocks noGrp="1"/>
          </p:cNvSpPr>
          <p:nvPr>
            <p:ph idx="1"/>
          </p:nvPr>
        </p:nvSpPr>
        <p:spPr>
          <a:xfrm>
            <a:off x="0" y="990600"/>
            <a:ext cx="9144000" cy="5410200"/>
          </a:xfrm>
        </p:spPr>
        <p:txBody>
          <a:bodyPr/>
          <a:lstStyle/>
          <a:p>
            <a:pPr algn="just">
              <a:lnSpc>
                <a:spcPct val="90000"/>
              </a:lnSpc>
              <a:spcBef>
                <a:spcPct val="10000"/>
              </a:spcBef>
              <a:buClr>
                <a:srgbClr val="FF0000"/>
              </a:buClr>
              <a:buSzPct val="75000"/>
              <a:buFont typeface="Wingdings" panose="05000000000000000000" pitchFamily="2" charset="2"/>
              <a:buChar char="v"/>
            </a:pPr>
            <a:r>
              <a:rPr lang="en-US" smtClean="0">
                <a:solidFill>
                  <a:srgbClr val="FF0000"/>
                </a:solidFill>
              </a:rPr>
              <a:t>Các bất thường của quan hệ ở 1NF</a:t>
            </a:r>
          </a:p>
          <a:p>
            <a:pPr lvl="1" algn="just">
              <a:lnSpc>
                <a:spcPct val="90000"/>
              </a:lnSpc>
              <a:spcBef>
                <a:spcPct val="10000"/>
              </a:spcBef>
              <a:buClr>
                <a:srgbClr val="0000FF"/>
              </a:buClr>
              <a:buSzPct val="75000"/>
              <a:buFont typeface="Wingdings 3" panose="05040102010807070707" pitchFamily="18" charset="2"/>
              <a:buChar char=""/>
            </a:pPr>
            <a:r>
              <a:rPr lang="en-US" sz="2500" smtClean="0">
                <a:solidFill>
                  <a:srgbClr val="0000FF"/>
                </a:solidFill>
              </a:rPr>
              <a:t>Thêm vào</a:t>
            </a:r>
          </a:p>
          <a:p>
            <a:pPr lvl="2" algn="just">
              <a:lnSpc>
                <a:spcPct val="90000"/>
              </a:lnSpc>
              <a:spcBef>
                <a:spcPct val="10000"/>
              </a:spcBef>
              <a:buClr>
                <a:srgbClr val="9900FF"/>
              </a:buClr>
              <a:buSzPct val="75000"/>
              <a:buFont typeface="Wingdings" panose="05000000000000000000" pitchFamily="2" charset="2"/>
              <a:buChar char=""/>
            </a:pPr>
            <a:r>
              <a:rPr lang="en-US" sz="2200" smtClean="0"/>
              <a:t>Không thể thêm thông tin của sinh viên mới có mã là </a:t>
            </a:r>
            <a:r>
              <a:rPr lang="en-US" sz="2200" i="1" smtClean="0"/>
              <a:t>S4</a:t>
            </a:r>
            <a:r>
              <a:rPr lang="en-US" sz="2200" smtClean="0"/>
              <a:t>, tên là </a:t>
            </a:r>
            <a:r>
              <a:rPr lang="en-US" sz="2200" i="1" smtClean="0"/>
              <a:t>Thành</a:t>
            </a:r>
            <a:r>
              <a:rPr lang="en-US" sz="2200" smtClean="0"/>
              <a:t>, thuộc lớp có mã là </a:t>
            </a:r>
            <a:r>
              <a:rPr lang="en-US" sz="2200" i="1" smtClean="0"/>
              <a:t>L1</a:t>
            </a:r>
            <a:r>
              <a:rPr lang="en-US" sz="2200" smtClean="0"/>
              <a:t> nếu sinh viên này chưa đăng ký học môn học nào cả.</a:t>
            </a:r>
          </a:p>
          <a:p>
            <a:pPr lvl="1" algn="just">
              <a:lnSpc>
                <a:spcPct val="90000"/>
              </a:lnSpc>
              <a:spcBef>
                <a:spcPct val="10000"/>
              </a:spcBef>
              <a:buClr>
                <a:srgbClr val="0000FF"/>
              </a:buClr>
              <a:buSzPct val="75000"/>
              <a:buFont typeface="Wingdings 3" panose="05040102010807070707" pitchFamily="18" charset="2"/>
              <a:buChar char=""/>
            </a:pPr>
            <a:r>
              <a:rPr lang="en-US" sz="2500" smtClean="0">
                <a:solidFill>
                  <a:srgbClr val="0000FF"/>
                </a:solidFill>
              </a:rPr>
              <a:t>Cập nhật</a:t>
            </a:r>
          </a:p>
          <a:p>
            <a:pPr lvl="2" algn="just">
              <a:lnSpc>
                <a:spcPct val="90000"/>
              </a:lnSpc>
              <a:spcBef>
                <a:spcPct val="10000"/>
              </a:spcBef>
              <a:buClr>
                <a:srgbClr val="9900FF"/>
              </a:buClr>
              <a:buSzPct val="75000"/>
              <a:buFont typeface="Wingdings" panose="05000000000000000000" pitchFamily="2" charset="2"/>
              <a:buChar char=""/>
            </a:pPr>
            <a:r>
              <a:rPr lang="en-US" sz="2200" smtClean="0"/>
              <a:t>Sửa tên của sinh viên có tên là </a:t>
            </a:r>
            <a:r>
              <a:rPr lang="en-US" sz="2200" i="1" smtClean="0"/>
              <a:t>Tiến</a:t>
            </a:r>
            <a:r>
              <a:rPr lang="en-US" sz="2200" smtClean="0"/>
              <a:t> với tên mới là </a:t>
            </a:r>
            <a:r>
              <a:rPr lang="en-US" sz="2200" i="1" smtClean="0"/>
              <a:t>Thành</a:t>
            </a:r>
            <a:r>
              <a:rPr lang="en-US" sz="2200" smtClean="0"/>
              <a:t> sẽ phải sửa tất cả các hàng của sinh viên này.</a:t>
            </a:r>
          </a:p>
          <a:p>
            <a:pPr lvl="1" algn="just">
              <a:lnSpc>
                <a:spcPct val="90000"/>
              </a:lnSpc>
              <a:spcBef>
                <a:spcPct val="10000"/>
              </a:spcBef>
              <a:buClr>
                <a:srgbClr val="0000FF"/>
              </a:buClr>
              <a:buSzPct val="75000"/>
              <a:buFont typeface="Wingdings 3" panose="05040102010807070707" pitchFamily="18" charset="2"/>
              <a:buChar char=""/>
            </a:pPr>
            <a:r>
              <a:rPr lang="en-US" sz="2500" smtClean="0">
                <a:solidFill>
                  <a:srgbClr val="0000FF"/>
                </a:solidFill>
              </a:rPr>
              <a:t>Xóa bỏ</a:t>
            </a:r>
          </a:p>
          <a:p>
            <a:pPr lvl="2" algn="just">
              <a:lnSpc>
                <a:spcPct val="90000"/>
              </a:lnSpc>
              <a:spcBef>
                <a:spcPct val="10000"/>
              </a:spcBef>
              <a:buClr>
                <a:srgbClr val="9900FF"/>
              </a:buClr>
              <a:buSzPct val="75000"/>
              <a:buFont typeface="Wingdings" panose="05000000000000000000" pitchFamily="2" charset="2"/>
              <a:buChar char=""/>
            </a:pPr>
            <a:r>
              <a:rPr lang="en-US" sz="2200" smtClean="0"/>
              <a:t>Xóa thông tin sinh viên </a:t>
            </a:r>
            <a:r>
              <a:rPr lang="en-US" sz="2200" i="1" smtClean="0"/>
              <a:t>S3</a:t>
            </a:r>
            <a:r>
              <a:rPr lang="en-US" sz="2200" smtClean="0"/>
              <a:t> đăng ký môn học </a:t>
            </a:r>
            <a:r>
              <a:rPr lang="en-US" sz="2200" i="1" smtClean="0"/>
              <a:t>M1</a:t>
            </a:r>
            <a:r>
              <a:rPr lang="en-US" sz="2200" smtClean="0"/>
              <a:t> sẽ làm mất thông tin của sinh viên này.</a:t>
            </a:r>
          </a:p>
          <a:p>
            <a:pPr lvl="1" algn="just">
              <a:lnSpc>
                <a:spcPct val="90000"/>
              </a:lnSpc>
              <a:spcBef>
                <a:spcPct val="10000"/>
              </a:spcBef>
              <a:buClr>
                <a:srgbClr val="0000FF"/>
              </a:buClr>
              <a:buSzPct val="75000"/>
              <a:buFont typeface="Wingdings 3" panose="05040102010807070707" pitchFamily="18" charset="2"/>
              <a:buChar char=""/>
            </a:pPr>
            <a:r>
              <a:rPr lang="en-US" sz="2500" smtClean="0">
                <a:solidFill>
                  <a:srgbClr val="FF0000"/>
                </a:solidFill>
              </a:rPr>
              <a:t>Nguyên nhân</a:t>
            </a:r>
          </a:p>
          <a:p>
            <a:pPr lvl="2" algn="just">
              <a:lnSpc>
                <a:spcPct val="90000"/>
              </a:lnSpc>
              <a:spcBef>
                <a:spcPct val="10000"/>
              </a:spcBef>
              <a:buClr>
                <a:srgbClr val="9900FF"/>
              </a:buClr>
              <a:buSzPct val="75000"/>
              <a:buFont typeface="Wingdings" panose="05000000000000000000" pitchFamily="2" charset="2"/>
              <a:buChar char=""/>
            </a:pPr>
            <a:r>
              <a:rPr lang="en-US" sz="2200" smtClean="0"/>
              <a:t>Tồn tại thuộc tính không khóa phụ thuộc hàm riêng phần vào khóa.</a:t>
            </a:r>
          </a:p>
          <a:p>
            <a:endParaRPr lang="en-US" smtClean="0"/>
          </a:p>
        </p:txBody>
      </p:sp>
    </p:spTree>
    <p:extLst>
      <p:ext uri="{BB962C8B-B14F-4D97-AF65-F5344CB8AC3E}">
        <p14:creationId xmlns:p14="http://schemas.microsoft.com/office/powerpoint/2010/main" val="2257174667"/>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762000" y="76200"/>
            <a:ext cx="8382000" cy="533400"/>
          </a:xfrm>
        </p:spPr>
        <p:txBody>
          <a:bodyPr/>
          <a:lstStyle/>
          <a:p>
            <a:r>
              <a:rPr lang="en-US" smtClean="0"/>
              <a:t>Normalization: </a:t>
            </a:r>
            <a:r>
              <a:rPr lang="en-US" sz="2800" i="1" smtClean="0"/>
              <a:t>Second Normal Form – 2NF</a:t>
            </a:r>
            <a:endParaRPr lang="en-US" sz="2800" smtClean="0"/>
          </a:p>
        </p:txBody>
      </p:sp>
      <p:sp>
        <p:nvSpPr>
          <p:cNvPr id="110595" name="Content Placeholder 2"/>
          <p:cNvSpPr>
            <a:spLocks noGrp="1"/>
          </p:cNvSpPr>
          <p:nvPr>
            <p:ph idx="1"/>
          </p:nvPr>
        </p:nvSpPr>
        <p:spPr/>
        <p:txBody>
          <a:bodyPr/>
          <a:lstStyle/>
          <a:p>
            <a:pPr algn="just">
              <a:buClr>
                <a:srgbClr val="FF0000"/>
              </a:buClr>
              <a:buSzPct val="75000"/>
              <a:buFont typeface="Wingdings" panose="05000000000000000000" pitchFamily="2" charset="2"/>
              <a:buChar char="v"/>
            </a:pPr>
            <a:r>
              <a:rPr lang="en-US" smtClean="0">
                <a:solidFill>
                  <a:srgbClr val="FF0000"/>
                </a:solidFill>
              </a:rPr>
              <a:t>2NF: i</a:t>
            </a:r>
            <a:r>
              <a:rPr lang="en-US" sz="2400" smtClean="0"/>
              <a:t>t is in 1NF and every non-prime attribute of the table is either dependent on the whole of a candidate key, or on another non prime attribute.</a:t>
            </a:r>
            <a:endParaRPr lang="en-US" smtClean="0"/>
          </a:p>
          <a:p>
            <a:endParaRPr lang="en-US" smtClean="0"/>
          </a:p>
        </p:txBody>
      </p:sp>
    </p:spTree>
    <p:extLst>
      <p:ext uri="{BB962C8B-B14F-4D97-AF65-F5344CB8AC3E}">
        <p14:creationId xmlns:p14="http://schemas.microsoft.com/office/powerpoint/2010/main" val="3272755124"/>
      </p:ext>
    </p:extLst>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Dạng chuẩn 2</a:t>
            </a:r>
          </a:p>
        </p:txBody>
      </p:sp>
      <p:sp>
        <p:nvSpPr>
          <p:cNvPr id="14339" name="Rectangle 3"/>
          <p:cNvSpPr>
            <a:spLocks noGrp="1" noChangeArrowheads="1"/>
          </p:cNvSpPr>
          <p:nvPr>
            <p:ph type="body" idx="1"/>
          </p:nvPr>
        </p:nvSpPr>
        <p:spPr>
          <a:xfrm>
            <a:off x="304800" y="914400"/>
            <a:ext cx="8382000" cy="5211763"/>
          </a:xfrm>
          <a:noFill/>
          <a:extLst>
            <a:ext uri="{909E8E84-426E-40DD-AFC4-6F175D3DCCD1}">
              <a14:hiddenFill xmlns:a14="http://schemas.microsoft.com/office/drawing/2010/main">
                <a:solidFill>
                  <a:srgbClr val="FF3300"/>
                </a:solidFill>
              </a14:hiddenFill>
            </a:ext>
          </a:extLst>
        </p:spPr>
        <p:txBody>
          <a:bodyPr/>
          <a:lstStyle/>
          <a:p>
            <a:pPr>
              <a:lnSpc>
                <a:spcPct val="90000"/>
              </a:lnSpc>
            </a:pPr>
            <a:r>
              <a:rPr lang="en-US" altLang="en-US" sz="2400"/>
              <a:t>Dạng chuẩn 2 (2NF- First Normalization form): Quan hệ R được gọi là quan hệ đạt dạng chuẩn 2 nếu và chỉ nếu nó đạt dạng chuẩn 1 và tất cả các thuộc tính không khoá trong quan hệ phụ thuộc đầy đủ vào thuộc tính khoá.</a:t>
            </a:r>
          </a:p>
          <a:p>
            <a:pPr>
              <a:lnSpc>
                <a:spcPct val="90000"/>
              </a:lnSpc>
            </a:pPr>
            <a:r>
              <a:rPr lang="en-US" altLang="en-US" sz="2400"/>
              <a:t>Cách chuyển qua 2NF:</a:t>
            </a:r>
          </a:p>
          <a:p>
            <a:pPr lvl="1">
              <a:lnSpc>
                <a:spcPct val="90000"/>
              </a:lnSpc>
            </a:pPr>
            <a:r>
              <a:rPr lang="en-US" altLang="en-US" sz="2000"/>
              <a:t>Chuyển về dạng chuẩn 1.</a:t>
            </a:r>
          </a:p>
          <a:p>
            <a:pPr lvl="1">
              <a:lnSpc>
                <a:spcPct val="90000"/>
              </a:lnSpc>
            </a:pPr>
            <a:r>
              <a:rPr lang="en-US" altLang="en-US" sz="2000"/>
              <a:t>Tách các thuộc tính thành phần tham gia vào khoá trên những dòng riêng biệt.</a:t>
            </a:r>
          </a:p>
          <a:p>
            <a:pPr lvl="1">
              <a:lnSpc>
                <a:spcPct val="90000"/>
              </a:lnSpc>
            </a:pPr>
            <a:r>
              <a:rPr lang="en-US" altLang="en-US" sz="2000"/>
              <a:t>Viết tổ hợp khoá ở dòng cuối cùng.</a:t>
            </a:r>
          </a:p>
          <a:p>
            <a:pPr lvl="1">
              <a:lnSpc>
                <a:spcPct val="90000"/>
              </a:lnSpc>
            </a:pPr>
            <a:r>
              <a:rPr lang="en-US" altLang="en-US" sz="2000"/>
              <a:t>Xác định các thuộc tính phụ thuộc vào các khoá.</a:t>
            </a:r>
          </a:p>
          <a:p>
            <a:pPr marL="0" indent="0">
              <a:lnSpc>
                <a:spcPct val="90000"/>
              </a:lnSpc>
              <a:buNone/>
            </a:pPr>
            <a:endParaRPr lang="en-US" altLang="en-US" sz="2400"/>
          </a:p>
          <a:p>
            <a:pPr lvl="1">
              <a:lnSpc>
                <a:spcPct val="90000"/>
              </a:lnSpc>
            </a:pPr>
            <a:endParaRPr lang="en-US" altLang="en-US" sz="2000"/>
          </a:p>
        </p:txBody>
      </p:sp>
    </p:spTree>
    <p:extLst>
      <p:ext uri="{BB962C8B-B14F-4D97-AF65-F5344CB8AC3E}">
        <p14:creationId xmlns:p14="http://schemas.microsoft.com/office/powerpoint/2010/main" val="56135576"/>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smtClean="0"/>
              <a:t>Normalization: </a:t>
            </a:r>
            <a:r>
              <a:rPr lang="en-US" sz="2800" smtClean="0"/>
              <a:t>2NF Example</a:t>
            </a:r>
          </a:p>
        </p:txBody>
      </p:sp>
      <p:sp>
        <p:nvSpPr>
          <p:cNvPr id="5" name="Text Box 3"/>
          <p:cNvSpPr txBox="1">
            <a:spLocks noChangeArrowheads="1"/>
          </p:cNvSpPr>
          <p:nvPr/>
        </p:nvSpPr>
        <p:spPr bwMode="auto">
          <a:xfrm>
            <a:off x="533400" y="990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1800">
                <a:solidFill>
                  <a:srgbClr val="FF0000"/>
                </a:solidFill>
              </a:rPr>
              <a:t>R</a:t>
            </a:r>
          </a:p>
        </p:txBody>
      </p:sp>
      <p:graphicFrame>
        <p:nvGraphicFramePr>
          <p:cNvPr id="6" name="Group 4"/>
          <p:cNvGraphicFramePr>
            <a:graphicFrameLocks noGrp="1"/>
          </p:cNvGraphicFramePr>
          <p:nvPr>
            <p:extLst>
              <p:ext uri="{D42A27DB-BD31-4B8C-83A1-F6EECF244321}">
                <p14:modId xmlns:p14="http://schemas.microsoft.com/office/powerpoint/2010/main" val="76232074"/>
              </p:ext>
            </p:extLst>
          </p:nvPr>
        </p:nvGraphicFramePr>
        <p:xfrm>
          <a:off x="1219200" y="1004455"/>
          <a:ext cx="6897687" cy="2560907"/>
        </p:xfrm>
        <a:graphic>
          <a:graphicData uri="http://schemas.openxmlformats.org/drawingml/2006/table">
            <a:tbl>
              <a:tblPr/>
              <a:tblGrid>
                <a:gridCol w="1016000"/>
                <a:gridCol w="1233487"/>
                <a:gridCol w="1066800"/>
                <a:gridCol w="1295400"/>
                <a:gridCol w="1295400"/>
                <a:gridCol w="990600"/>
              </a:tblGrid>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Mônhọc</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Điểm</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7</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665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M3</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6567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5</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7" name="Text Box 62"/>
          <p:cNvSpPr txBox="1">
            <a:spLocks noChangeArrowheads="1"/>
          </p:cNvSpPr>
          <p:nvPr/>
        </p:nvSpPr>
        <p:spPr bwMode="auto">
          <a:xfrm>
            <a:off x="533400" y="3733800"/>
            <a:ext cx="79629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en-US" sz="2400">
                <a:solidFill>
                  <a:srgbClr val="FF0000"/>
                </a:solidFill>
              </a:rPr>
              <a:t>Các phụ thuộc hàm:	      	Khóa của R: {Mãsv, Mônhọc}</a:t>
            </a:r>
          </a:p>
          <a:p>
            <a:pPr eaLnBrk="1" hangingPunct="1">
              <a:spcBef>
                <a:spcPct val="0"/>
              </a:spcBef>
              <a:buFontTx/>
              <a:buNone/>
            </a:pPr>
            <a:r>
              <a:rPr kumimoji="0" lang="en-US" sz="2400">
                <a:solidFill>
                  <a:srgbClr val="FF0000"/>
                </a:solidFill>
              </a:rPr>
              <a:t>Mãsv </a:t>
            </a:r>
            <a:r>
              <a:rPr kumimoji="0" lang="en-US" sz="2400">
                <a:solidFill>
                  <a:srgbClr val="FF0000"/>
                </a:solidFill>
                <a:sym typeface="Symbol" panose="05050102010706020507" pitchFamily="18" charset="2"/>
              </a:rPr>
              <a:t> {Họtên, Mãlớp}</a:t>
            </a:r>
          </a:p>
          <a:p>
            <a:pPr eaLnBrk="1" hangingPunct="1">
              <a:spcBef>
                <a:spcPct val="0"/>
              </a:spcBef>
              <a:buFontTx/>
              <a:buNone/>
            </a:pPr>
            <a:r>
              <a:rPr kumimoji="0" lang="en-US" sz="2400">
                <a:solidFill>
                  <a:srgbClr val="FF0000"/>
                </a:solidFill>
                <a:sym typeface="Symbol" panose="05050102010706020507" pitchFamily="18" charset="2"/>
              </a:rPr>
              <a:t>Mãlớp  Tênlớp</a:t>
            </a:r>
          </a:p>
          <a:p>
            <a:pPr eaLnBrk="1" hangingPunct="1">
              <a:spcBef>
                <a:spcPct val="0"/>
              </a:spcBef>
              <a:buFontTx/>
              <a:buNone/>
            </a:pPr>
            <a:r>
              <a:rPr kumimoji="0" lang="en-US" sz="2400">
                <a:solidFill>
                  <a:srgbClr val="FF0000"/>
                </a:solidFill>
                <a:sym typeface="Symbol" panose="05050102010706020507" pitchFamily="18" charset="2"/>
              </a:rPr>
              <a:t>{Mãsv, Mônhọc}  Điểm</a:t>
            </a:r>
          </a:p>
        </p:txBody>
      </p:sp>
      <p:sp>
        <p:nvSpPr>
          <p:cNvPr id="8" name="Text Box 63"/>
          <p:cNvSpPr txBox="1">
            <a:spLocks noChangeArrowheads="1"/>
          </p:cNvSpPr>
          <p:nvPr/>
        </p:nvSpPr>
        <p:spPr bwMode="auto">
          <a:xfrm>
            <a:off x="20782" y="548640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Lược đồ quan hệ </a:t>
            </a:r>
            <a:r>
              <a:rPr kumimoji="0" lang="en-US" sz="2400" i="1">
                <a:solidFill>
                  <a:srgbClr val="0000FF"/>
                </a:solidFill>
              </a:rPr>
              <a:t>R</a:t>
            </a:r>
            <a:r>
              <a:rPr kumimoji="0" lang="en-US" sz="2400">
                <a:solidFill>
                  <a:srgbClr val="0000FF"/>
                </a:solidFill>
              </a:rPr>
              <a:t> không ở 2NF vì thuộc tính không khóa </a:t>
            </a:r>
            <a:r>
              <a:rPr kumimoji="0" lang="en-US" sz="2400" i="1">
                <a:solidFill>
                  <a:srgbClr val="0000FF"/>
                </a:solidFill>
              </a:rPr>
              <a:t>Họtên</a:t>
            </a:r>
            <a:r>
              <a:rPr kumimoji="0" lang="en-US" sz="2400">
                <a:solidFill>
                  <a:srgbClr val="0000FF"/>
                </a:solidFill>
              </a:rPr>
              <a:t> phụ thuộc hàm riêng phần vào khóa {</a:t>
            </a:r>
            <a:r>
              <a:rPr kumimoji="0" lang="en-US" sz="2400" i="1">
                <a:solidFill>
                  <a:srgbClr val="0000FF"/>
                </a:solidFill>
              </a:rPr>
              <a:t>Mãsv</a:t>
            </a:r>
            <a:r>
              <a:rPr kumimoji="0" lang="en-US" sz="2400">
                <a:solidFill>
                  <a:srgbClr val="0000FF"/>
                </a:solidFill>
              </a:rPr>
              <a:t>, </a:t>
            </a:r>
            <a:r>
              <a:rPr kumimoji="0" lang="en-US" sz="2400" i="1">
                <a:solidFill>
                  <a:srgbClr val="0000FF"/>
                </a:solidFill>
              </a:rPr>
              <a:t>Mônhọc</a:t>
            </a:r>
            <a:r>
              <a:rPr kumimoji="0" lang="en-US" sz="2400">
                <a:solidFill>
                  <a:srgbClr val="0000FF"/>
                </a:solidFill>
              </a:rPr>
              <a:t>}.</a:t>
            </a:r>
          </a:p>
        </p:txBody>
      </p:sp>
    </p:spTree>
    <p:extLst>
      <p:ext uri="{BB962C8B-B14F-4D97-AF65-F5344CB8AC3E}">
        <p14:creationId xmlns:p14="http://schemas.microsoft.com/office/powerpoint/2010/main" val="268886815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Horizontal)">
                                      <p:cBhvr>
                                        <p:cTn id="11" dur="500"/>
                                        <p:tgtEl>
                                          <p:spTgt spid="6"/>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Normalization: </a:t>
            </a:r>
            <a:r>
              <a:rPr lang="en-US" sz="2800" smtClean="0"/>
              <a:t>2NF Example</a:t>
            </a:r>
          </a:p>
        </p:txBody>
      </p:sp>
      <p:sp>
        <p:nvSpPr>
          <p:cNvPr id="4" name="Text Box 3"/>
          <p:cNvSpPr txBox="1">
            <a:spLocks noChangeArrowheads="1"/>
          </p:cNvSpPr>
          <p:nvPr/>
        </p:nvSpPr>
        <p:spPr bwMode="auto">
          <a:xfrm>
            <a:off x="306388" y="1066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R</a:t>
            </a:r>
            <a:r>
              <a:rPr kumimoji="0" lang="en-US" sz="2400" baseline="-25000">
                <a:solidFill>
                  <a:srgbClr val="FF0000"/>
                </a:solidFill>
              </a:rPr>
              <a:t>1</a:t>
            </a:r>
          </a:p>
        </p:txBody>
      </p:sp>
      <p:graphicFrame>
        <p:nvGraphicFramePr>
          <p:cNvPr id="5" name="Group 4"/>
          <p:cNvGraphicFramePr>
            <a:graphicFrameLocks noGrp="1"/>
          </p:cNvGraphicFramePr>
          <p:nvPr>
            <p:extLst>
              <p:ext uri="{D42A27DB-BD31-4B8C-83A1-F6EECF244321}">
                <p14:modId xmlns:p14="http://schemas.microsoft.com/office/powerpoint/2010/main" val="3895476922"/>
              </p:ext>
            </p:extLst>
          </p:nvPr>
        </p:nvGraphicFramePr>
        <p:xfrm>
          <a:off x="306388" y="1568441"/>
          <a:ext cx="4360863" cy="1603376"/>
        </p:xfrm>
        <a:graphic>
          <a:graphicData uri="http://schemas.openxmlformats.org/drawingml/2006/table">
            <a:tbl>
              <a:tblPr/>
              <a:tblGrid>
                <a:gridCol w="991503"/>
                <a:gridCol w="1179276"/>
                <a:gridCol w="1095042"/>
                <a:gridCol w="1095042"/>
              </a:tblGrid>
              <a:tr h="40084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40084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084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0084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6" name="Group 31"/>
          <p:cNvGraphicFramePr>
            <a:graphicFrameLocks noGrp="1"/>
          </p:cNvGraphicFramePr>
          <p:nvPr>
            <p:extLst>
              <p:ext uri="{D42A27DB-BD31-4B8C-83A1-F6EECF244321}">
                <p14:modId xmlns:p14="http://schemas.microsoft.com/office/powerpoint/2010/main" val="60706817"/>
              </p:ext>
            </p:extLst>
          </p:nvPr>
        </p:nvGraphicFramePr>
        <p:xfrm>
          <a:off x="5409911" y="1618159"/>
          <a:ext cx="3276888" cy="2873178"/>
        </p:xfrm>
        <a:graphic>
          <a:graphicData uri="http://schemas.openxmlformats.org/drawingml/2006/table">
            <a:tbl>
              <a:tblPr/>
              <a:tblGrid>
                <a:gridCol w="1092296"/>
                <a:gridCol w="1302221"/>
                <a:gridCol w="882371"/>
              </a:tblGrid>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Mônhọc</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Điểm</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7</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04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M1</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7" name="Text Box 65"/>
          <p:cNvSpPr txBox="1">
            <a:spLocks noChangeArrowheads="1"/>
          </p:cNvSpPr>
          <p:nvPr/>
        </p:nvSpPr>
        <p:spPr bwMode="auto">
          <a:xfrm>
            <a:off x="5715000" y="1066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R</a:t>
            </a:r>
            <a:r>
              <a:rPr kumimoji="0" lang="en-US" sz="2400" baseline="-25000">
                <a:solidFill>
                  <a:srgbClr val="FF0000"/>
                </a:solidFill>
              </a:rPr>
              <a:t>2</a:t>
            </a:r>
          </a:p>
        </p:txBody>
      </p:sp>
      <p:sp>
        <p:nvSpPr>
          <p:cNvPr id="8" name="Text Box 66"/>
          <p:cNvSpPr txBox="1">
            <a:spLocks noChangeArrowheads="1"/>
          </p:cNvSpPr>
          <p:nvPr/>
        </p:nvSpPr>
        <p:spPr bwMode="auto">
          <a:xfrm>
            <a:off x="611188" y="3429000"/>
            <a:ext cx="3143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Khóa của R</a:t>
            </a:r>
            <a:r>
              <a:rPr kumimoji="0" lang="en-US" sz="2400" baseline="-25000">
                <a:solidFill>
                  <a:srgbClr val="FF0000"/>
                </a:solidFill>
              </a:rPr>
              <a:t>1</a:t>
            </a:r>
            <a:r>
              <a:rPr kumimoji="0" lang="en-US" sz="2400">
                <a:solidFill>
                  <a:srgbClr val="FF0000"/>
                </a:solidFill>
              </a:rPr>
              <a:t>: Mãsv</a:t>
            </a:r>
          </a:p>
        </p:txBody>
      </p:sp>
      <p:sp>
        <p:nvSpPr>
          <p:cNvPr id="9" name="Text Box 67"/>
          <p:cNvSpPr txBox="1">
            <a:spLocks noChangeArrowheads="1"/>
          </p:cNvSpPr>
          <p:nvPr/>
        </p:nvSpPr>
        <p:spPr bwMode="auto">
          <a:xfrm>
            <a:off x="306388" y="5410200"/>
            <a:ext cx="8629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Lược đồ quan hệ </a:t>
            </a:r>
            <a:r>
              <a:rPr kumimoji="0" lang="en-US" sz="2400" i="1">
                <a:solidFill>
                  <a:srgbClr val="0000FF"/>
                </a:solidFill>
              </a:rPr>
              <a:t>R</a:t>
            </a:r>
            <a:r>
              <a:rPr kumimoji="0" lang="en-US" sz="2400" baseline="-25000">
                <a:solidFill>
                  <a:srgbClr val="0000FF"/>
                </a:solidFill>
              </a:rPr>
              <a:t>1</a:t>
            </a:r>
            <a:r>
              <a:rPr kumimoji="0" lang="en-US" sz="2400">
                <a:solidFill>
                  <a:srgbClr val="0000FF"/>
                </a:solidFill>
              </a:rPr>
              <a:t> và </a:t>
            </a:r>
            <a:r>
              <a:rPr kumimoji="0" lang="en-US" sz="2400" i="1">
                <a:solidFill>
                  <a:srgbClr val="0000FF"/>
                </a:solidFill>
              </a:rPr>
              <a:t>R</a:t>
            </a:r>
            <a:r>
              <a:rPr kumimoji="0" lang="en-US" sz="2400" baseline="-25000">
                <a:solidFill>
                  <a:srgbClr val="0000FF"/>
                </a:solidFill>
              </a:rPr>
              <a:t>2</a:t>
            </a:r>
            <a:r>
              <a:rPr kumimoji="0" lang="en-US" sz="2400">
                <a:solidFill>
                  <a:srgbClr val="0000FF"/>
                </a:solidFill>
              </a:rPr>
              <a:t> đều ở 2NF vì các thuộc tính không khóa đều phụ thuộc hàm đầy đủ vào khóa.</a:t>
            </a:r>
          </a:p>
        </p:txBody>
      </p:sp>
      <p:sp>
        <p:nvSpPr>
          <p:cNvPr id="10" name="Rectangle 68"/>
          <p:cNvSpPr>
            <a:spLocks noChangeArrowheads="1"/>
          </p:cNvSpPr>
          <p:nvPr/>
        </p:nvSpPr>
        <p:spPr bwMode="auto">
          <a:xfrm>
            <a:off x="4881679" y="4648200"/>
            <a:ext cx="42623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en-US" sz="2400">
                <a:solidFill>
                  <a:srgbClr val="FF0000"/>
                </a:solidFill>
              </a:rPr>
              <a:t>Khóa của R</a:t>
            </a:r>
            <a:r>
              <a:rPr kumimoji="0" lang="en-US" sz="2400" baseline="-25000">
                <a:solidFill>
                  <a:srgbClr val="FF0000"/>
                </a:solidFill>
              </a:rPr>
              <a:t>2</a:t>
            </a:r>
            <a:r>
              <a:rPr kumimoji="0" lang="en-US" sz="2400">
                <a:solidFill>
                  <a:srgbClr val="FF0000"/>
                </a:solidFill>
              </a:rPr>
              <a:t>: {Mãsv, Mônhọc}</a:t>
            </a:r>
          </a:p>
        </p:txBody>
      </p:sp>
    </p:spTree>
    <p:extLst>
      <p:ext uri="{BB962C8B-B14F-4D97-AF65-F5344CB8AC3E}">
        <p14:creationId xmlns:p14="http://schemas.microsoft.com/office/powerpoint/2010/main" val="232472236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16" presetClass="entr" presetSubtype="2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Horizontal)">
                                      <p:cBhvr>
                                        <p:cTn id="23" dur="500"/>
                                        <p:tgtEl>
                                          <p:spTgt spid="6"/>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autoUpdateAnimBg="0"/>
      <p:bldP spid="9" grpId="0" autoUpdateAnimBg="0"/>
      <p:bldP spid="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t>Normalization: </a:t>
            </a:r>
            <a:r>
              <a:rPr lang="en-US" sz="2800" smtClean="0"/>
              <a:t>2NF Disadvantage</a:t>
            </a:r>
          </a:p>
        </p:txBody>
      </p:sp>
      <p:sp>
        <p:nvSpPr>
          <p:cNvPr id="113667" name="Content Placeholder 2"/>
          <p:cNvSpPr>
            <a:spLocks noGrp="1"/>
          </p:cNvSpPr>
          <p:nvPr>
            <p:ph idx="1"/>
          </p:nvPr>
        </p:nvSpPr>
        <p:spPr/>
        <p:txBody>
          <a:bodyPr/>
          <a:lstStyle/>
          <a:p>
            <a:pPr algn="just">
              <a:buClr>
                <a:srgbClr val="FF0000"/>
              </a:buClr>
              <a:buSzPct val="75000"/>
              <a:buFont typeface="Wingdings" panose="05000000000000000000" pitchFamily="2" charset="2"/>
              <a:buChar char="v"/>
            </a:pPr>
            <a:r>
              <a:rPr lang="en-US" smtClean="0">
                <a:solidFill>
                  <a:srgbClr val="FF0000"/>
                </a:solidFill>
              </a:rPr>
              <a:t>Các bất thường của quan hệ ở 2NF</a:t>
            </a:r>
            <a:endParaRPr lang="en-US" smtClean="0">
              <a:solidFill>
                <a:schemeClr val="hlink"/>
              </a:solidFill>
            </a:endParaRPr>
          </a:p>
          <a:p>
            <a:pPr lvl="1" algn="just">
              <a:buClr>
                <a:srgbClr val="0000FF"/>
              </a:buClr>
              <a:buSzPct val="75000"/>
              <a:buFont typeface="Wingdings 3" panose="05040102010807070707" pitchFamily="18" charset="2"/>
              <a:buChar char=""/>
            </a:pPr>
            <a:r>
              <a:rPr lang="en-US" sz="2500" smtClean="0">
                <a:solidFill>
                  <a:srgbClr val="0000FF"/>
                </a:solidFill>
              </a:rPr>
              <a:t>Thêm vào</a:t>
            </a:r>
          </a:p>
          <a:p>
            <a:pPr lvl="2" algn="just">
              <a:buClr>
                <a:srgbClr val="9900FF"/>
              </a:buClr>
              <a:buSzPct val="75000"/>
              <a:buFont typeface="Wingdings" panose="05000000000000000000" pitchFamily="2" charset="2"/>
              <a:buChar char=""/>
            </a:pPr>
            <a:r>
              <a:rPr lang="en-US" sz="2200" smtClean="0"/>
              <a:t>Không thể thêm thông tin của lớp </a:t>
            </a:r>
            <a:r>
              <a:rPr lang="en-US" sz="2200" i="1" smtClean="0"/>
              <a:t>L3</a:t>
            </a:r>
            <a:r>
              <a:rPr lang="en-US" sz="2200" smtClean="0"/>
              <a:t> có tên là </a:t>
            </a:r>
            <a:r>
              <a:rPr lang="en-US" sz="2200" i="1" smtClean="0"/>
              <a:t>MT03</a:t>
            </a:r>
            <a:r>
              <a:rPr lang="en-US" sz="2200" smtClean="0"/>
              <a:t> nếu chưa có sinh viên nào học lớp này.</a:t>
            </a:r>
          </a:p>
          <a:p>
            <a:pPr lvl="1" algn="just">
              <a:buClr>
                <a:srgbClr val="0000FF"/>
              </a:buClr>
              <a:buSzPct val="75000"/>
              <a:buFont typeface="Wingdings 3" panose="05040102010807070707" pitchFamily="18" charset="2"/>
              <a:buChar char=""/>
            </a:pPr>
            <a:r>
              <a:rPr lang="en-US" sz="2500" smtClean="0">
                <a:solidFill>
                  <a:srgbClr val="0000FF"/>
                </a:solidFill>
              </a:rPr>
              <a:t>Cập nhật</a:t>
            </a:r>
          </a:p>
          <a:p>
            <a:pPr lvl="2" algn="just">
              <a:buClr>
                <a:srgbClr val="9900FF"/>
              </a:buClr>
              <a:buSzPct val="75000"/>
              <a:buFont typeface="Wingdings" panose="05000000000000000000" pitchFamily="2" charset="2"/>
              <a:buChar char=""/>
            </a:pPr>
            <a:r>
              <a:rPr lang="en-US" sz="2200" smtClean="0"/>
              <a:t>Sửa tên của lớp có mã </a:t>
            </a:r>
            <a:r>
              <a:rPr lang="en-US" sz="2200" i="1" smtClean="0"/>
              <a:t>L1</a:t>
            </a:r>
            <a:r>
              <a:rPr lang="en-US" sz="2200" smtClean="0"/>
              <a:t> với tên mới là </a:t>
            </a:r>
            <a:r>
              <a:rPr lang="en-US" sz="2200" i="1" smtClean="0"/>
              <a:t>MT_1</a:t>
            </a:r>
            <a:r>
              <a:rPr lang="en-US" sz="2200" smtClean="0"/>
              <a:t> sẽ phải sửa tất cả các hàng của lớp này.</a:t>
            </a:r>
          </a:p>
          <a:p>
            <a:pPr lvl="1" algn="just">
              <a:buClr>
                <a:srgbClr val="0000FF"/>
              </a:buClr>
              <a:buSzPct val="75000"/>
              <a:buFont typeface="Wingdings 3" panose="05040102010807070707" pitchFamily="18" charset="2"/>
              <a:buChar char=""/>
            </a:pPr>
            <a:r>
              <a:rPr lang="en-US" sz="2500" smtClean="0">
                <a:solidFill>
                  <a:srgbClr val="0000FF"/>
                </a:solidFill>
              </a:rPr>
              <a:t>Xóa bỏ</a:t>
            </a:r>
          </a:p>
          <a:p>
            <a:pPr lvl="2" algn="just">
              <a:buClr>
                <a:srgbClr val="9900FF"/>
              </a:buClr>
              <a:buSzPct val="75000"/>
              <a:buFont typeface="Wingdings" panose="05000000000000000000" pitchFamily="2" charset="2"/>
              <a:buChar char=""/>
            </a:pPr>
            <a:r>
              <a:rPr lang="en-US" sz="2200" smtClean="0"/>
              <a:t>Xóa thông tin của sinh viên có mã </a:t>
            </a:r>
            <a:r>
              <a:rPr lang="en-US" sz="2200" i="1" smtClean="0"/>
              <a:t>S3</a:t>
            </a:r>
            <a:r>
              <a:rPr lang="en-US" sz="2200" smtClean="0"/>
              <a:t> sẽ làm mất thông tin của lớp </a:t>
            </a:r>
            <a:r>
              <a:rPr lang="en-US" sz="2200" i="1" smtClean="0"/>
              <a:t>L2</a:t>
            </a:r>
            <a:r>
              <a:rPr lang="en-US" sz="2200" smtClean="0"/>
              <a:t>.</a:t>
            </a:r>
          </a:p>
          <a:p>
            <a:pPr lvl="1" algn="just">
              <a:buClr>
                <a:srgbClr val="0000FF"/>
              </a:buClr>
              <a:buSzPct val="75000"/>
              <a:buFont typeface="Wingdings 3" panose="05040102010807070707" pitchFamily="18" charset="2"/>
              <a:buChar char=""/>
            </a:pPr>
            <a:r>
              <a:rPr lang="en-US" sz="2500" smtClean="0">
                <a:solidFill>
                  <a:srgbClr val="FF0000"/>
                </a:solidFill>
              </a:rPr>
              <a:t>Nguyên nhân</a:t>
            </a:r>
          </a:p>
          <a:p>
            <a:pPr lvl="2" algn="just">
              <a:buClr>
                <a:srgbClr val="9900FF"/>
              </a:buClr>
              <a:buSzPct val="75000"/>
              <a:buFont typeface="Wingdings" panose="05000000000000000000" pitchFamily="2" charset="2"/>
              <a:buChar char=""/>
            </a:pPr>
            <a:r>
              <a:rPr lang="en-US" sz="2200" smtClean="0"/>
              <a:t>Tồn tại thuộc tính không khóa phụ thuộc bắc cầu vào khóa.</a:t>
            </a:r>
          </a:p>
          <a:p>
            <a:endParaRPr lang="en-US" smtClean="0"/>
          </a:p>
        </p:txBody>
      </p:sp>
    </p:spTree>
    <p:extLst>
      <p:ext uri="{BB962C8B-B14F-4D97-AF65-F5344CB8AC3E}">
        <p14:creationId xmlns:p14="http://schemas.microsoft.com/office/powerpoint/2010/main" val="2796438478"/>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smtClean="0"/>
              <a:t>Normalization: </a:t>
            </a:r>
            <a:r>
              <a:rPr lang="en-US" sz="2800" smtClean="0"/>
              <a:t>Third Normal Form – 3NF</a:t>
            </a:r>
          </a:p>
        </p:txBody>
      </p:sp>
      <p:sp>
        <p:nvSpPr>
          <p:cNvPr id="114691" name="Content Placeholder 2"/>
          <p:cNvSpPr>
            <a:spLocks noGrp="1"/>
          </p:cNvSpPr>
          <p:nvPr>
            <p:ph idx="1"/>
          </p:nvPr>
        </p:nvSpPr>
        <p:spPr/>
        <p:txBody>
          <a:bodyPr/>
          <a:lstStyle/>
          <a:p>
            <a:r>
              <a:rPr lang="en-US" b="1" smtClean="0"/>
              <a:t>3NF</a:t>
            </a:r>
            <a:r>
              <a:rPr lang="en-US" smtClean="0"/>
              <a:t>: is in second normal form and All nonprimary fields are dependent on the primary key.</a:t>
            </a:r>
          </a:p>
          <a:p>
            <a:r>
              <a:rPr lang="en-US" b="1" smtClean="0"/>
              <a:t>Purpose</a:t>
            </a:r>
            <a:r>
              <a:rPr lang="en-US" smtClean="0"/>
              <a:t>: reduce the amount of wasted storage and data redundancy</a:t>
            </a:r>
          </a:p>
          <a:p>
            <a:endParaRPr lang="en-US" smtClean="0"/>
          </a:p>
        </p:txBody>
      </p:sp>
    </p:spTree>
    <p:extLst>
      <p:ext uri="{BB962C8B-B14F-4D97-AF65-F5344CB8AC3E}">
        <p14:creationId xmlns:p14="http://schemas.microsoft.com/office/powerpoint/2010/main" val="2528029440"/>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Dạng chuẩn 3</a:t>
            </a:r>
          </a:p>
        </p:txBody>
      </p:sp>
      <p:sp>
        <p:nvSpPr>
          <p:cNvPr id="15363" name="Rectangle 3"/>
          <p:cNvSpPr>
            <a:spLocks noGrp="1" noChangeArrowheads="1"/>
          </p:cNvSpPr>
          <p:nvPr>
            <p:ph type="body" idx="1"/>
          </p:nvPr>
        </p:nvSpPr>
        <p:spPr/>
        <p:txBody>
          <a:bodyPr/>
          <a:lstStyle/>
          <a:p>
            <a:pPr>
              <a:lnSpc>
                <a:spcPct val="90000"/>
              </a:lnSpc>
            </a:pPr>
            <a:r>
              <a:rPr lang="en-US" altLang="en-US"/>
              <a:t>Dạng chuẩn 3 (3NF- Third Normalization form): Quan hệ R được gọi là quan hệ đạt dạng chuẩn 3 nếu và chỉ nếu nó đạt dạng chuẩn 2 và không tồn tại phụ thuộc hàm bắc cầu giữa thuộc tính không khoá vào khoá (thuộc tính không khoá xác định thuộc tính khác).</a:t>
            </a:r>
          </a:p>
          <a:p>
            <a:pPr>
              <a:lnSpc>
                <a:spcPct val="90000"/>
              </a:lnSpc>
            </a:pPr>
            <a:r>
              <a:rPr lang="en-US" altLang="en-US"/>
              <a:t>Cách chuyển qua 3NF:</a:t>
            </a:r>
          </a:p>
          <a:p>
            <a:pPr lvl="1">
              <a:lnSpc>
                <a:spcPct val="90000"/>
              </a:lnSpc>
            </a:pPr>
            <a:r>
              <a:rPr lang="en-US" altLang="en-US" sz="2800"/>
              <a:t>Chuyển về dạng chuẩn 2.</a:t>
            </a:r>
          </a:p>
          <a:p>
            <a:pPr lvl="1">
              <a:lnSpc>
                <a:spcPct val="90000"/>
              </a:lnSpc>
            </a:pPr>
            <a:r>
              <a:rPr lang="en-US" altLang="en-US" sz="2800"/>
              <a:t>Loại bỏ phụ thuộc hàm bắc cầu.</a:t>
            </a:r>
          </a:p>
          <a:p>
            <a:pPr marL="0" indent="0">
              <a:lnSpc>
                <a:spcPct val="90000"/>
              </a:lnSpc>
              <a:buNone/>
            </a:pPr>
            <a:endParaRPr lang="en-US" altLang="en-US" sz="2400"/>
          </a:p>
        </p:txBody>
      </p:sp>
    </p:spTree>
    <p:extLst>
      <p:ext uri="{BB962C8B-B14F-4D97-AF65-F5344CB8AC3E}">
        <p14:creationId xmlns:p14="http://schemas.microsoft.com/office/powerpoint/2010/main" val="3557394971"/>
      </p:ext>
    </p:extLst>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smtClean="0"/>
              <a:t>Normalization: </a:t>
            </a:r>
            <a:r>
              <a:rPr lang="en-US" sz="2800" smtClean="0"/>
              <a:t>3NF - Example</a:t>
            </a:r>
          </a:p>
        </p:txBody>
      </p:sp>
      <p:sp>
        <p:nvSpPr>
          <p:cNvPr id="4" name="Text Box 3"/>
          <p:cNvSpPr txBox="1">
            <a:spLocks noChangeArrowheads="1"/>
          </p:cNvSpPr>
          <p:nvPr/>
        </p:nvSpPr>
        <p:spPr bwMode="auto">
          <a:xfrm>
            <a:off x="457200" y="1143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R</a:t>
            </a:r>
            <a:r>
              <a:rPr kumimoji="0" lang="en-US" sz="2400" baseline="-25000">
                <a:solidFill>
                  <a:srgbClr val="FF0000"/>
                </a:solidFill>
              </a:rPr>
              <a:t>1</a:t>
            </a:r>
          </a:p>
        </p:txBody>
      </p:sp>
      <p:graphicFrame>
        <p:nvGraphicFramePr>
          <p:cNvPr id="5" name="Group 4"/>
          <p:cNvGraphicFramePr>
            <a:graphicFrameLocks noGrp="1"/>
          </p:cNvGraphicFramePr>
          <p:nvPr>
            <p:extLst>
              <p:ext uri="{D42A27DB-BD31-4B8C-83A1-F6EECF244321}">
                <p14:modId xmlns:p14="http://schemas.microsoft.com/office/powerpoint/2010/main" val="220536766"/>
              </p:ext>
            </p:extLst>
          </p:nvPr>
        </p:nvGraphicFramePr>
        <p:xfrm>
          <a:off x="1524000" y="1543048"/>
          <a:ext cx="4940299" cy="1673228"/>
        </p:xfrm>
        <a:graphic>
          <a:graphicData uri="http://schemas.openxmlformats.org/drawingml/2006/table">
            <a:tbl>
              <a:tblPr/>
              <a:tblGrid>
                <a:gridCol w="1152507"/>
                <a:gridCol w="1152507"/>
                <a:gridCol w="1152507"/>
                <a:gridCol w="1482778"/>
              </a:tblGrid>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6" name="Text Box 31"/>
          <p:cNvSpPr txBox="1">
            <a:spLocks noChangeArrowheads="1"/>
          </p:cNvSpPr>
          <p:nvPr/>
        </p:nvSpPr>
        <p:spPr bwMode="auto">
          <a:xfrm>
            <a:off x="457200" y="3505200"/>
            <a:ext cx="8478838"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Lược đồ quan hệ </a:t>
            </a:r>
            <a:r>
              <a:rPr kumimoji="0" lang="en-US" sz="2400" i="1">
                <a:solidFill>
                  <a:srgbClr val="0000FF"/>
                </a:solidFill>
              </a:rPr>
              <a:t>R</a:t>
            </a:r>
            <a:r>
              <a:rPr kumimoji="0" lang="en-US" sz="2400" baseline="-25000">
                <a:solidFill>
                  <a:srgbClr val="0000FF"/>
                </a:solidFill>
              </a:rPr>
              <a:t>1</a:t>
            </a:r>
            <a:r>
              <a:rPr kumimoji="0" lang="en-US" sz="2400">
                <a:solidFill>
                  <a:srgbClr val="0000FF"/>
                </a:solidFill>
              </a:rPr>
              <a:t> không ở 3NF vì thuộc tính không khóa </a:t>
            </a:r>
            <a:r>
              <a:rPr kumimoji="0" lang="en-US" sz="2400" i="1">
                <a:solidFill>
                  <a:srgbClr val="0000FF"/>
                </a:solidFill>
              </a:rPr>
              <a:t>Tênlớp</a:t>
            </a:r>
            <a:r>
              <a:rPr kumimoji="0" lang="en-US" sz="2400">
                <a:solidFill>
                  <a:srgbClr val="0000FF"/>
                </a:solidFill>
              </a:rPr>
              <a:t> phụ thuộc bắc cầu vào khóa </a:t>
            </a:r>
            <a:r>
              <a:rPr kumimoji="0" lang="en-US" sz="2400" i="1">
                <a:solidFill>
                  <a:srgbClr val="0000FF"/>
                </a:solidFill>
              </a:rPr>
              <a:t>Mãsv</a:t>
            </a:r>
            <a:r>
              <a:rPr kumimoji="0" lang="en-US" sz="2400">
                <a:solidFill>
                  <a:srgbClr val="0000FF"/>
                </a:solidFill>
              </a:rPr>
              <a:t>.</a:t>
            </a:r>
          </a:p>
          <a:p>
            <a:pPr eaLnBrk="1" hangingPunct="1">
              <a:buFontTx/>
              <a:buNone/>
            </a:pPr>
            <a:r>
              <a:rPr kumimoji="0" lang="en-US" sz="2400" i="1">
                <a:solidFill>
                  <a:srgbClr val="FF0000"/>
                </a:solidFill>
              </a:rPr>
              <a:t>Mãsv</a:t>
            </a:r>
            <a:r>
              <a:rPr kumimoji="0" lang="en-US" sz="2400">
                <a:solidFill>
                  <a:srgbClr val="FF0000"/>
                </a:solidFill>
              </a:rPr>
              <a:t> </a:t>
            </a:r>
            <a:r>
              <a:rPr kumimoji="0" lang="en-US" sz="2400">
                <a:solidFill>
                  <a:srgbClr val="FF0000"/>
                </a:solidFill>
                <a:sym typeface="Symbol" panose="05050102010706020507" pitchFamily="18" charset="2"/>
              </a:rPr>
              <a:t></a:t>
            </a:r>
            <a:r>
              <a:rPr kumimoji="0" lang="en-US" sz="2400">
                <a:solidFill>
                  <a:srgbClr val="FF0000"/>
                </a:solidFill>
              </a:rPr>
              <a:t> </a:t>
            </a:r>
            <a:r>
              <a:rPr kumimoji="0" lang="en-US" sz="2400" i="1">
                <a:solidFill>
                  <a:srgbClr val="FF0000"/>
                </a:solidFill>
                <a:sym typeface="Symbol" panose="05050102010706020507" pitchFamily="18" charset="2"/>
              </a:rPr>
              <a:t>Mãlớp</a:t>
            </a:r>
            <a:r>
              <a:rPr kumimoji="0" lang="en-US" sz="2400">
                <a:solidFill>
                  <a:srgbClr val="FF0000"/>
                </a:solidFill>
                <a:sym typeface="Symbol" panose="05050102010706020507" pitchFamily="18" charset="2"/>
              </a:rPr>
              <a:t>		</a:t>
            </a:r>
            <a:r>
              <a:rPr kumimoji="0" lang="en-US" sz="2400" i="1">
                <a:solidFill>
                  <a:srgbClr val="FF0000"/>
                </a:solidFill>
                <a:sym typeface="Symbol" panose="05050102010706020507" pitchFamily="18" charset="2"/>
              </a:rPr>
              <a:t>Mãlớp</a:t>
            </a:r>
            <a:r>
              <a:rPr kumimoji="0" lang="en-US" sz="2400">
                <a:solidFill>
                  <a:srgbClr val="FF0000"/>
                </a:solidFill>
              </a:rPr>
              <a:t> </a:t>
            </a:r>
            <a:r>
              <a:rPr kumimoji="0" lang="en-US" sz="2400">
                <a:solidFill>
                  <a:srgbClr val="FF0000"/>
                </a:solidFill>
                <a:sym typeface="Symbol" panose="05050102010706020507" pitchFamily="18" charset="2"/>
              </a:rPr>
              <a:t> </a:t>
            </a:r>
            <a:r>
              <a:rPr kumimoji="0" lang="en-US" sz="2400" i="1">
                <a:solidFill>
                  <a:srgbClr val="FF0000"/>
                </a:solidFill>
                <a:sym typeface="Symbol" panose="05050102010706020507" pitchFamily="18" charset="2"/>
              </a:rPr>
              <a:t>Tênlớp</a:t>
            </a:r>
            <a:endParaRPr kumimoji="0" lang="en-US" sz="2400">
              <a:solidFill>
                <a:srgbClr val="FF0000"/>
              </a:solidFill>
              <a:sym typeface="Symbol" panose="05050102010706020507" pitchFamily="18" charset="2"/>
            </a:endParaRPr>
          </a:p>
          <a:p>
            <a:pPr algn="just" eaLnBrk="1" hangingPunct="1">
              <a:buFontTx/>
              <a:buNone/>
            </a:pPr>
            <a:r>
              <a:rPr kumimoji="0" lang="en-US" sz="2400" i="1">
                <a:solidFill>
                  <a:srgbClr val="FF0000"/>
                </a:solidFill>
              </a:rPr>
              <a:t>Mãlớp</a:t>
            </a:r>
            <a:r>
              <a:rPr kumimoji="0" lang="en-US" sz="2400">
                <a:solidFill>
                  <a:srgbClr val="FF0000"/>
                </a:solidFill>
              </a:rPr>
              <a:t> </a:t>
            </a:r>
            <a:r>
              <a:rPr kumimoji="0" lang="en-US" sz="2400">
                <a:solidFill>
                  <a:srgbClr val="FF0000"/>
                </a:solidFill>
                <a:sym typeface="Symbol" panose="05050102010706020507" pitchFamily="18" charset="2"/>
              </a:rPr>
              <a:t>/</a:t>
            </a:r>
            <a:r>
              <a:rPr kumimoji="0" lang="en-US" sz="2400">
                <a:solidFill>
                  <a:srgbClr val="FF0000"/>
                </a:solidFill>
              </a:rPr>
              <a:t> </a:t>
            </a:r>
            <a:r>
              <a:rPr kumimoji="0" lang="en-US" sz="2400" i="1">
                <a:solidFill>
                  <a:srgbClr val="FF0000"/>
                </a:solidFill>
                <a:sym typeface="Symbol" panose="05050102010706020507" pitchFamily="18" charset="2"/>
              </a:rPr>
              <a:t>Mãsv</a:t>
            </a:r>
            <a:r>
              <a:rPr kumimoji="0" lang="en-US" sz="2400">
                <a:solidFill>
                  <a:srgbClr val="FF0000"/>
                </a:solidFill>
                <a:sym typeface="Symbol" panose="05050102010706020507" pitchFamily="18" charset="2"/>
              </a:rPr>
              <a:t>		</a:t>
            </a:r>
            <a:r>
              <a:rPr kumimoji="0" lang="en-US" sz="2400" i="1">
                <a:solidFill>
                  <a:srgbClr val="FF0000"/>
                </a:solidFill>
                <a:sym typeface="Symbol" panose="05050102010706020507" pitchFamily="18" charset="2"/>
              </a:rPr>
              <a:t>Tênlớp</a:t>
            </a:r>
            <a:r>
              <a:rPr kumimoji="0" lang="en-US" sz="2400">
                <a:solidFill>
                  <a:srgbClr val="FF0000"/>
                </a:solidFill>
                <a:sym typeface="Symbol" panose="05050102010706020507" pitchFamily="18" charset="2"/>
              </a:rPr>
              <a:t>  {</a:t>
            </a:r>
            <a:r>
              <a:rPr kumimoji="0" lang="en-US" sz="2400" i="1">
                <a:solidFill>
                  <a:srgbClr val="FF0000"/>
                </a:solidFill>
                <a:sym typeface="Symbol" panose="05050102010706020507" pitchFamily="18" charset="2"/>
              </a:rPr>
              <a:t>Mãsv</a:t>
            </a:r>
            <a:r>
              <a:rPr kumimoji="0" lang="en-US" sz="2400">
                <a:solidFill>
                  <a:srgbClr val="FF0000"/>
                </a:solidFill>
                <a:sym typeface="Symbol" panose="05050102010706020507" pitchFamily="18" charset="2"/>
              </a:rPr>
              <a:t>, </a:t>
            </a:r>
            <a:r>
              <a:rPr kumimoji="0" lang="en-US" sz="2400" i="1">
                <a:solidFill>
                  <a:srgbClr val="FF0000"/>
                </a:solidFill>
                <a:sym typeface="Symbol" panose="05050102010706020507" pitchFamily="18" charset="2"/>
              </a:rPr>
              <a:t>Mãlớp</a:t>
            </a:r>
            <a:r>
              <a:rPr kumimoji="0" lang="en-US" sz="2400">
                <a:solidFill>
                  <a:srgbClr val="FF0000"/>
                </a:solidFill>
                <a:sym typeface="Symbol" panose="05050102010706020507" pitchFamily="18" charset="2"/>
              </a:rPr>
              <a:t>}</a:t>
            </a:r>
          </a:p>
        </p:txBody>
      </p:sp>
    </p:spTree>
    <p:extLst>
      <p:ext uri="{BB962C8B-B14F-4D97-AF65-F5344CB8AC3E}">
        <p14:creationId xmlns:p14="http://schemas.microsoft.com/office/powerpoint/2010/main" val="144509082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mtClean="0"/>
              <a:t>Normalization: </a:t>
            </a:r>
            <a:r>
              <a:rPr lang="en-US" sz="2800" smtClean="0"/>
              <a:t>3NF - Example</a:t>
            </a:r>
          </a:p>
        </p:txBody>
      </p:sp>
      <p:sp>
        <p:nvSpPr>
          <p:cNvPr id="4" name="Text Box 3"/>
          <p:cNvSpPr txBox="1">
            <a:spLocks noChangeArrowheads="1"/>
          </p:cNvSpPr>
          <p:nvPr/>
        </p:nvSpPr>
        <p:spPr bwMode="auto">
          <a:xfrm>
            <a:off x="609600" y="1139752"/>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R</a:t>
            </a:r>
            <a:r>
              <a:rPr kumimoji="0" lang="en-US" sz="2400" baseline="-25000">
                <a:solidFill>
                  <a:srgbClr val="FF0000"/>
                </a:solidFill>
              </a:rPr>
              <a:t>11</a:t>
            </a:r>
          </a:p>
        </p:txBody>
      </p:sp>
      <p:graphicFrame>
        <p:nvGraphicFramePr>
          <p:cNvPr id="5" name="Group 4"/>
          <p:cNvGraphicFramePr>
            <a:graphicFrameLocks noGrp="1"/>
          </p:cNvGraphicFramePr>
          <p:nvPr>
            <p:extLst>
              <p:ext uri="{D42A27DB-BD31-4B8C-83A1-F6EECF244321}">
                <p14:modId xmlns:p14="http://schemas.microsoft.com/office/powerpoint/2010/main" val="1804343555"/>
              </p:ext>
            </p:extLst>
          </p:nvPr>
        </p:nvGraphicFramePr>
        <p:xfrm>
          <a:off x="1239982" y="1614839"/>
          <a:ext cx="2286000" cy="1171755"/>
        </p:xfrm>
        <a:graphic>
          <a:graphicData uri="http://schemas.openxmlformats.org/drawingml/2006/table">
            <a:tbl>
              <a:tblPr/>
              <a:tblGrid>
                <a:gridCol w="1063256"/>
                <a:gridCol w="1222744"/>
              </a:tblGrid>
              <a:tr h="39058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Tênlớp</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39058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MT01</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9058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MT02</a:t>
                      </a:r>
                    </a:p>
                  </a:txBody>
                  <a:tcPr marT="45697" marB="4569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6" name="Group 18"/>
          <p:cNvGraphicFramePr>
            <a:graphicFrameLocks noGrp="1"/>
          </p:cNvGraphicFramePr>
          <p:nvPr>
            <p:extLst>
              <p:ext uri="{D42A27DB-BD31-4B8C-83A1-F6EECF244321}">
                <p14:modId xmlns:p14="http://schemas.microsoft.com/office/powerpoint/2010/main" val="831917488"/>
              </p:ext>
            </p:extLst>
          </p:nvPr>
        </p:nvGraphicFramePr>
        <p:xfrm>
          <a:off x="5181600" y="1614839"/>
          <a:ext cx="3352800" cy="1673228"/>
        </p:xfrm>
        <a:graphic>
          <a:graphicData uri="http://schemas.openxmlformats.org/drawingml/2006/table">
            <a:tbl>
              <a:tblPr/>
              <a:tblGrid>
                <a:gridCol w="1117600"/>
                <a:gridCol w="1117600"/>
                <a:gridCol w="1117600"/>
              </a:tblGrid>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Mãsv</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Họtên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Mãlớp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Tiến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Trúc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1830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S3</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Hiền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smtClean="0">
                          <a:ln>
                            <a:noFill/>
                          </a:ln>
                          <a:solidFill>
                            <a:srgbClr val="0000FF"/>
                          </a:solidFill>
                          <a:effectLst/>
                          <a:latin typeface="Arial" charset="0"/>
                          <a:cs typeface="Arial" charset="0"/>
                        </a:rPr>
                        <a:t>L2</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7" name="Text Box 40"/>
          <p:cNvSpPr txBox="1">
            <a:spLocks noChangeArrowheads="1"/>
          </p:cNvSpPr>
          <p:nvPr/>
        </p:nvSpPr>
        <p:spPr bwMode="auto">
          <a:xfrm>
            <a:off x="5216236" y="1139751"/>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R</a:t>
            </a:r>
            <a:r>
              <a:rPr kumimoji="0" lang="en-US" sz="2400" baseline="-25000">
                <a:solidFill>
                  <a:srgbClr val="FF0000"/>
                </a:solidFill>
              </a:rPr>
              <a:t>12</a:t>
            </a:r>
          </a:p>
        </p:txBody>
      </p:sp>
      <p:sp>
        <p:nvSpPr>
          <p:cNvPr id="8" name="Text Box 41"/>
          <p:cNvSpPr txBox="1">
            <a:spLocks noChangeArrowheads="1"/>
          </p:cNvSpPr>
          <p:nvPr/>
        </p:nvSpPr>
        <p:spPr bwMode="auto">
          <a:xfrm>
            <a:off x="609600" y="2855876"/>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Khóa của R</a:t>
            </a:r>
            <a:r>
              <a:rPr kumimoji="0" lang="en-US" sz="2400" baseline="-25000">
                <a:solidFill>
                  <a:srgbClr val="FF0000"/>
                </a:solidFill>
              </a:rPr>
              <a:t>11</a:t>
            </a:r>
            <a:r>
              <a:rPr kumimoji="0" lang="en-US" sz="2400">
                <a:solidFill>
                  <a:srgbClr val="FF0000"/>
                </a:solidFill>
              </a:rPr>
              <a:t>: Mãlớp</a:t>
            </a:r>
          </a:p>
        </p:txBody>
      </p:sp>
      <p:sp>
        <p:nvSpPr>
          <p:cNvPr id="9" name="Text Box 42"/>
          <p:cNvSpPr txBox="1">
            <a:spLocks noChangeArrowheads="1"/>
          </p:cNvSpPr>
          <p:nvPr/>
        </p:nvSpPr>
        <p:spPr bwMode="auto">
          <a:xfrm>
            <a:off x="5181600" y="3483105"/>
            <a:ext cx="3276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0" lang="en-US" sz="2400">
                <a:solidFill>
                  <a:srgbClr val="FF0000"/>
                </a:solidFill>
              </a:rPr>
              <a:t>Khóa của R</a:t>
            </a:r>
            <a:r>
              <a:rPr kumimoji="0" lang="en-US" sz="2400" baseline="-25000">
                <a:solidFill>
                  <a:srgbClr val="FF0000"/>
                </a:solidFill>
              </a:rPr>
              <a:t>12</a:t>
            </a:r>
            <a:r>
              <a:rPr kumimoji="0" lang="en-US" sz="2400">
                <a:solidFill>
                  <a:srgbClr val="FF0000"/>
                </a:solidFill>
              </a:rPr>
              <a:t>: Mãsv</a:t>
            </a:r>
          </a:p>
        </p:txBody>
      </p:sp>
      <p:sp>
        <p:nvSpPr>
          <p:cNvPr id="10" name="Text Box 43"/>
          <p:cNvSpPr txBox="1">
            <a:spLocks noChangeArrowheads="1"/>
          </p:cNvSpPr>
          <p:nvPr/>
        </p:nvSpPr>
        <p:spPr bwMode="auto">
          <a:xfrm>
            <a:off x="457200" y="457200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lgn="just" eaLnBrk="1" hangingPunct="1">
              <a:buFontTx/>
              <a:buNone/>
            </a:pPr>
            <a:r>
              <a:rPr kumimoji="0" lang="en-US" sz="2400">
                <a:solidFill>
                  <a:srgbClr val="0000FF"/>
                </a:solidFill>
              </a:rPr>
              <a:t>Lược đồ quan hệ </a:t>
            </a:r>
            <a:r>
              <a:rPr kumimoji="0" lang="en-US" sz="2400" i="1">
                <a:solidFill>
                  <a:srgbClr val="0000FF"/>
                </a:solidFill>
              </a:rPr>
              <a:t>R</a:t>
            </a:r>
            <a:r>
              <a:rPr kumimoji="0" lang="en-US" sz="2400" baseline="-25000">
                <a:solidFill>
                  <a:srgbClr val="0000FF"/>
                </a:solidFill>
              </a:rPr>
              <a:t>11</a:t>
            </a:r>
            <a:r>
              <a:rPr kumimoji="0" lang="en-US" sz="2400">
                <a:solidFill>
                  <a:srgbClr val="0000FF"/>
                </a:solidFill>
              </a:rPr>
              <a:t> và </a:t>
            </a:r>
            <a:r>
              <a:rPr kumimoji="0" lang="en-US" sz="2400" i="1">
                <a:solidFill>
                  <a:srgbClr val="0000FF"/>
                </a:solidFill>
              </a:rPr>
              <a:t>R</a:t>
            </a:r>
            <a:r>
              <a:rPr kumimoji="0" lang="en-US" sz="2400" baseline="-25000">
                <a:solidFill>
                  <a:srgbClr val="0000FF"/>
                </a:solidFill>
              </a:rPr>
              <a:t>12</a:t>
            </a:r>
            <a:r>
              <a:rPr kumimoji="0" lang="en-US" sz="2400">
                <a:solidFill>
                  <a:srgbClr val="0000FF"/>
                </a:solidFill>
              </a:rPr>
              <a:t> đều ở 3NF vì các thuộc tính không khóa đều không phụ thuộc bắc cầu vào khóa.</a:t>
            </a:r>
          </a:p>
        </p:txBody>
      </p:sp>
    </p:spTree>
    <p:extLst>
      <p:ext uri="{BB962C8B-B14F-4D97-AF65-F5344CB8AC3E}">
        <p14:creationId xmlns:p14="http://schemas.microsoft.com/office/powerpoint/2010/main" val="272340795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16" presetClass="entr" presetSubtype="2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Horizontal)">
                                      <p:cBhvr>
                                        <p:cTn id="23" dur="500"/>
                                        <p:tgtEl>
                                          <p:spTgt spid="6"/>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autoUpdateAnimBg="0"/>
      <p:bldP spid="9" grpId="0" autoUpdateAnimBg="0"/>
      <p:bldP spid="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Normalization: </a:t>
            </a:r>
            <a:r>
              <a:rPr lang="en-US" sz="2800" smtClean="0"/>
              <a:t>Benefits of Normalization</a:t>
            </a:r>
          </a:p>
        </p:txBody>
      </p:sp>
      <p:sp>
        <p:nvSpPr>
          <p:cNvPr id="82947" name="Rectangle 3"/>
          <p:cNvSpPr>
            <a:spLocks noGrp="1" noChangeArrowheads="1"/>
          </p:cNvSpPr>
          <p:nvPr>
            <p:ph idx="1"/>
          </p:nvPr>
        </p:nvSpPr>
        <p:spPr/>
        <p:txBody>
          <a:bodyPr/>
          <a:lstStyle/>
          <a:p>
            <a:r>
              <a:rPr lang="en-US" smtClean="0"/>
              <a:t>Less storage space</a:t>
            </a:r>
          </a:p>
          <a:p>
            <a:r>
              <a:rPr lang="en-US" smtClean="0"/>
              <a:t>Quicker updates</a:t>
            </a:r>
          </a:p>
          <a:p>
            <a:r>
              <a:rPr lang="en-US" smtClean="0"/>
              <a:t>Less data inconsistency</a:t>
            </a:r>
          </a:p>
          <a:p>
            <a:r>
              <a:rPr lang="en-US" smtClean="0"/>
              <a:t>Clearer data relationships</a:t>
            </a:r>
          </a:p>
          <a:p>
            <a:r>
              <a:rPr lang="en-US" smtClean="0"/>
              <a:t>Easier to add data</a:t>
            </a:r>
          </a:p>
          <a:p>
            <a:r>
              <a:rPr lang="en-US" smtClean="0"/>
              <a:t>Flexible Structure </a:t>
            </a:r>
          </a:p>
        </p:txBody>
      </p:sp>
    </p:spTree>
    <p:extLst>
      <p:ext uri="{BB962C8B-B14F-4D97-AF65-F5344CB8AC3E}">
        <p14:creationId xmlns:p14="http://schemas.microsoft.com/office/powerpoint/2010/main" val="158165066"/>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152400"/>
            <a:ext cx="7848600" cy="381000"/>
          </a:xfrm>
        </p:spPr>
        <p:txBody>
          <a:bodyPr/>
          <a:lstStyle/>
          <a:p>
            <a:r>
              <a:rPr lang="en-US" altLang="en-US"/>
              <a:t>Bài toán 1</a:t>
            </a:r>
          </a:p>
        </p:txBody>
      </p:sp>
      <p:sp>
        <p:nvSpPr>
          <p:cNvPr id="11267" name="Rectangle 3"/>
          <p:cNvSpPr>
            <a:spLocks noGrp="1" noChangeArrowheads="1"/>
          </p:cNvSpPr>
          <p:nvPr>
            <p:ph type="body" sz="half" idx="1"/>
          </p:nvPr>
        </p:nvSpPr>
        <p:spPr>
          <a:xfrm>
            <a:off x="0" y="838200"/>
            <a:ext cx="8534400" cy="990600"/>
          </a:xfrm>
        </p:spPr>
        <p:txBody>
          <a:bodyPr/>
          <a:lstStyle/>
          <a:p>
            <a:r>
              <a:rPr lang="en-US" altLang="en-US" sz="2000"/>
              <a:t>Xét mẫu báo cáo của công ty về “những nhân viên tham gia các đề án”</a:t>
            </a:r>
          </a:p>
          <a:p>
            <a:endParaRPr lang="en-US" altLang="en-US" sz="2000"/>
          </a:p>
        </p:txBody>
      </p:sp>
      <p:graphicFrame>
        <p:nvGraphicFramePr>
          <p:cNvPr id="11414" name="Group 150"/>
          <p:cNvGraphicFramePr>
            <a:graphicFrameLocks noGrp="1"/>
          </p:cNvGraphicFramePr>
          <p:nvPr>
            <p:ph sz="half" idx="2"/>
          </p:nvPr>
        </p:nvGraphicFramePr>
        <p:xfrm>
          <a:off x="304800" y="1371600"/>
          <a:ext cx="8534400" cy="5656266"/>
        </p:xfrm>
        <a:graphic>
          <a:graphicData uri="http://schemas.openxmlformats.org/drawingml/2006/table">
            <a:tbl>
              <a:tblPr/>
              <a:tblGrid>
                <a:gridCol w="609600"/>
                <a:gridCol w="1524000"/>
                <a:gridCol w="609600"/>
                <a:gridCol w="1562100"/>
                <a:gridCol w="1790700"/>
                <a:gridCol w="1241425"/>
                <a:gridCol w="1196975"/>
              </a:tblGrid>
              <a:tr h="657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 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TenDA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 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TenNV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CongViec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DonGia CongViec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ThoiGianPC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572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Sun park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 Tùng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Phân tích viên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Bùi Hằng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Lotus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 Tùng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Quản lý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Phạm Quang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Phân tích viên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Smart 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Phạm Quang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Quản lý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Green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NguyễnHùng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Kỹ sư hệ thống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34594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Bài toán 1 (tt)</a:t>
            </a:r>
          </a:p>
        </p:txBody>
      </p:sp>
      <p:sp>
        <p:nvSpPr>
          <p:cNvPr id="18435" name="Rectangle 3"/>
          <p:cNvSpPr>
            <a:spLocks noGrp="1" noChangeArrowheads="1"/>
          </p:cNvSpPr>
          <p:nvPr>
            <p:ph type="body" idx="1"/>
          </p:nvPr>
        </p:nvSpPr>
        <p:spPr>
          <a:xfrm>
            <a:off x="419100" y="942134"/>
            <a:ext cx="8229600" cy="4525963"/>
          </a:xfrm>
        </p:spPr>
        <p:txBody>
          <a:bodyPr/>
          <a:lstStyle/>
          <a:p>
            <a:r>
              <a:rPr lang="en-US" altLang="en-US" sz="2800"/>
              <a:t>Các phụ thuộc hàm:</a:t>
            </a:r>
          </a:p>
          <a:p>
            <a:pPr lvl="1"/>
            <a:r>
              <a:rPr lang="en-US" altLang="en-US" sz="2400"/>
              <a:t>F1: MaDA, MaNV </a:t>
            </a:r>
            <a:r>
              <a:rPr lang="en-US" altLang="en-US" sz="2400">
                <a:sym typeface="Wingdings" panose="05000000000000000000" pitchFamily="2" charset="2"/>
              </a:rPr>
              <a:t>TenDA, TenNV, CongViec, DonGiaCongViec, ThoiGianPC.</a:t>
            </a:r>
          </a:p>
          <a:p>
            <a:pPr lvl="1"/>
            <a:r>
              <a:rPr lang="en-US" altLang="en-US" sz="2400">
                <a:sym typeface="Wingdings" panose="05000000000000000000" pitchFamily="2" charset="2"/>
              </a:rPr>
              <a:t>F2: MaDA TenDA</a:t>
            </a:r>
          </a:p>
          <a:p>
            <a:pPr lvl="1"/>
            <a:r>
              <a:rPr lang="en-US" altLang="en-US" sz="2400">
                <a:sym typeface="Wingdings" panose="05000000000000000000" pitchFamily="2" charset="2"/>
              </a:rPr>
              <a:t>F3: MaNV  TenNV, CongViec, DonGiaCongViec.</a:t>
            </a:r>
          </a:p>
          <a:p>
            <a:pPr lvl="1"/>
            <a:r>
              <a:rPr lang="en-US" altLang="en-US" sz="2400">
                <a:sym typeface="Wingdings" panose="05000000000000000000" pitchFamily="2" charset="2"/>
              </a:rPr>
              <a:t>F4: CongViec ĐonGiaCV</a:t>
            </a:r>
          </a:p>
          <a:p>
            <a:pPr lvl="1"/>
            <a:endParaRPr lang="en-US" altLang="en-US" sz="2400">
              <a:sym typeface="Wingdings" panose="05000000000000000000" pitchFamily="2" charset="2"/>
            </a:endParaRPr>
          </a:p>
        </p:txBody>
      </p:sp>
      <p:grpSp>
        <p:nvGrpSpPr>
          <p:cNvPr id="18488" name="Group 56"/>
          <p:cNvGrpSpPr>
            <a:grpSpLocks/>
          </p:cNvGrpSpPr>
          <p:nvPr/>
        </p:nvGrpSpPr>
        <p:grpSpPr bwMode="auto">
          <a:xfrm>
            <a:off x="381000" y="4038600"/>
            <a:ext cx="8267700" cy="2857500"/>
            <a:chOff x="240" y="2544"/>
            <a:chExt cx="5208" cy="1800"/>
          </a:xfrm>
        </p:grpSpPr>
        <p:grpSp>
          <p:nvGrpSpPr>
            <p:cNvPr id="18459" name="Group 27"/>
            <p:cNvGrpSpPr>
              <a:grpSpLocks/>
            </p:cNvGrpSpPr>
            <p:nvPr/>
          </p:nvGrpSpPr>
          <p:grpSpPr bwMode="auto">
            <a:xfrm>
              <a:off x="1776" y="3396"/>
              <a:ext cx="2304" cy="732"/>
              <a:chOff x="1776" y="3396"/>
              <a:chExt cx="2304" cy="732"/>
            </a:xfrm>
          </p:grpSpPr>
          <p:sp>
            <p:nvSpPr>
              <p:cNvPr id="18454" name="Line 22"/>
              <p:cNvSpPr>
                <a:spLocks noChangeShapeType="1"/>
              </p:cNvSpPr>
              <p:nvPr/>
            </p:nvSpPr>
            <p:spPr bwMode="auto">
              <a:xfrm>
                <a:off x="1776" y="340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23"/>
              <p:cNvSpPr>
                <a:spLocks noChangeShapeType="1"/>
              </p:cNvSpPr>
              <p:nvPr/>
            </p:nvSpPr>
            <p:spPr bwMode="auto">
              <a:xfrm>
                <a:off x="1776" y="412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24"/>
              <p:cNvSpPr>
                <a:spLocks noChangeShapeType="1"/>
              </p:cNvSpPr>
              <p:nvPr/>
            </p:nvSpPr>
            <p:spPr bwMode="auto">
              <a:xfrm flipV="1">
                <a:off x="4080"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25"/>
              <p:cNvSpPr>
                <a:spLocks noChangeShapeType="1"/>
              </p:cNvSpPr>
              <p:nvPr/>
            </p:nvSpPr>
            <p:spPr bwMode="auto">
              <a:xfrm flipV="1">
                <a:off x="2352" y="3396"/>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26"/>
              <p:cNvSpPr>
                <a:spLocks noChangeShapeType="1"/>
              </p:cNvSpPr>
              <p:nvPr/>
            </p:nvSpPr>
            <p:spPr bwMode="auto">
              <a:xfrm flipV="1">
                <a:off x="2832"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71" name="Text Box 39"/>
            <p:cNvSpPr txBox="1">
              <a:spLocks noChangeArrowheads="1"/>
            </p:cNvSpPr>
            <p:nvPr/>
          </p:nvSpPr>
          <p:spPr bwMode="auto">
            <a:xfrm>
              <a:off x="2244" y="4113"/>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Partial dependency</a:t>
              </a:r>
            </a:p>
          </p:txBody>
        </p:sp>
        <p:grpSp>
          <p:nvGrpSpPr>
            <p:cNvPr id="18484" name="Group 52"/>
            <p:cNvGrpSpPr>
              <a:grpSpLocks/>
            </p:cNvGrpSpPr>
            <p:nvPr/>
          </p:nvGrpSpPr>
          <p:grpSpPr bwMode="auto">
            <a:xfrm>
              <a:off x="624" y="3408"/>
              <a:ext cx="480" cy="288"/>
              <a:chOff x="624" y="3408"/>
              <a:chExt cx="480" cy="288"/>
            </a:xfrm>
          </p:grpSpPr>
          <p:sp>
            <p:nvSpPr>
              <p:cNvPr id="18447" name="Line 15"/>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13"/>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85" name="Group 53"/>
            <p:cNvGrpSpPr>
              <a:grpSpLocks/>
            </p:cNvGrpSpPr>
            <p:nvPr/>
          </p:nvGrpSpPr>
          <p:grpSpPr bwMode="auto">
            <a:xfrm>
              <a:off x="3024" y="3408"/>
              <a:ext cx="480" cy="288"/>
              <a:chOff x="3024" y="3408"/>
              <a:chExt cx="480" cy="288"/>
            </a:xfrm>
          </p:grpSpPr>
          <p:sp>
            <p:nvSpPr>
              <p:cNvPr id="18452" name="Line 20"/>
              <p:cNvSpPr>
                <a:spLocks noChangeShapeType="1"/>
              </p:cNvSpPr>
              <p:nvPr/>
            </p:nvSpPr>
            <p:spPr bwMode="auto">
              <a:xfrm>
                <a:off x="30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19"/>
              <p:cNvSpPr>
                <a:spLocks noChangeShapeType="1"/>
              </p:cNvSpPr>
              <p:nvPr/>
            </p:nvSpPr>
            <p:spPr bwMode="auto">
              <a:xfrm>
                <a:off x="30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1"/>
              <p:cNvSpPr>
                <a:spLocks noChangeShapeType="1"/>
              </p:cNvSpPr>
              <p:nvPr/>
            </p:nvSpPr>
            <p:spPr bwMode="auto">
              <a:xfrm flipV="1">
                <a:off x="35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87" name="Group 55"/>
            <p:cNvGrpSpPr>
              <a:grpSpLocks/>
            </p:cNvGrpSpPr>
            <p:nvPr/>
          </p:nvGrpSpPr>
          <p:grpSpPr bwMode="auto">
            <a:xfrm>
              <a:off x="360" y="3024"/>
              <a:ext cx="5088" cy="384"/>
              <a:chOff x="360" y="3024"/>
              <a:chExt cx="5088" cy="384"/>
            </a:xfrm>
          </p:grpSpPr>
          <p:sp>
            <p:nvSpPr>
              <p:cNvPr id="18438" name="Rectangle 6"/>
              <p:cNvSpPr>
                <a:spLocks noChangeArrowheads="1"/>
              </p:cNvSpPr>
              <p:nvPr/>
            </p:nvSpPr>
            <p:spPr bwMode="auto">
              <a:xfrm>
                <a:off x="360" y="302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18439" name="Rectangle 7"/>
              <p:cNvSpPr>
                <a:spLocks noChangeArrowheads="1"/>
              </p:cNvSpPr>
              <p:nvPr/>
            </p:nvSpPr>
            <p:spPr bwMode="auto">
              <a:xfrm>
                <a:off x="924" y="3024"/>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TenDA</a:t>
                </a:r>
              </a:p>
            </p:txBody>
          </p:sp>
          <p:sp>
            <p:nvSpPr>
              <p:cNvPr id="18440" name="Rectangle 8"/>
              <p:cNvSpPr>
                <a:spLocks noChangeArrowheads="1"/>
              </p:cNvSpPr>
              <p:nvPr/>
            </p:nvSpPr>
            <p:spPr bwMode="auto">
              <a:xfrm>
                <a:off x="1476" y="302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18441" name="Rectangle 9"/>
              <p:cNvSpPr>
                <a:spLocks noChangeArrowheads="1"/>
              </p:cNvSpPr>
              <p:nvPr/>
            </p:nvSpPr>
            <p:spPr bwMode="auto">
              <a:xfrm>
                <a:off x="2052" y="3024"/>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TenNV</a:t>
                </a:r>
              </a:p>
            </p:txBody>
          </p:sp>
          <p:sp>
            <p:nvSpPr>
              <p:cNvPr id="18442" name="Rectangle 10"/>
              <p:cNvSpPr>
                <a:spLocks noChangeArrowheads="1"/>
              </p:cNvSpPr>
              <p:nvPr/>
            </p:nvSpPr>
            <p:spPr bwMode="auto">
              <a:xfrm>
                <a:off x="4356" y="302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ThoiGianPC</a:t>
                </a:r>
              </a:p>
            </p:txBody>
          </p:sp>
          <p:sp>
            <p:nvSpPr>
              <p:cNvPr id="18443" name="Rectangle 11"/>
              <p:cNvSpPr>
                <a:spLocks noChangeArrowheads="1"/>
              </p:cNvSpPr>
              <p:nvPr/>
            </p:nvSpPr>
            <p:spPr bwMode="auto">
              <a:xfrm>
                <a:off x="2616" y="3024"/>
                <a:ext cx="67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CongViec</a:t>
                </a:r>
              </a:p>
            </p:txBody>
          </p:sp>
          <p:sp>
            <p:nvSpPr>
              <p:cNvPr id="18444" name="Rectangle 12"/>
              <p:cNvSpPr>
                <a:spLocks noChangeArrowheads="1"/>
              </p:cNvSpPr>
              <p:nvPr/>
            </p:nvSpPr>
            <p:spPr bwMode="auto">
              <a:xfrm>
                <a:off x="3288" y="302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DonGiaCongViec</a:t>
                </a:r>
              </a:p>
            </p:txBody>
          </p:sp>
        </p:grpSp>
        <p:sp>
          <p:nvSpPr>
            <p:cNvPr id="18470" name="Text Box 38"/>
            <p:cNvSpPr txBox="1">
              <a:spLocks noChangeArrowheads="1"/>
            </p:cNvSpPr>
            <p:nvPr/>
          </p:nvSpPr>
          <p:spPr bwMode="auto">
            <a:xfrm>
              <a:off x="240" y="3696"/>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Partial dependency</a:t>
              </a:r>
            </a:p>
          </p:txBody>
        </p:sp>
        <p:sp>
          <p:nvSpPr>
            <p:cNvPr id="18473" name="Text Box 41"/>
            <p:cNvSpPr txBox="1">
              <a:spLocks noChangeArrowheads="1"/>
            </p:cNvSpPr>
            <p:nvPr/>
          </p:nvSpPr>
          <p:spPr bwMode="auto">
            <a:xfrm>
              <a:off x="2784" y="3696"/>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Transitive dependency</a:t>
              </a:r>
            </a:p>
          </p:txBody>
        </p:sp>
        <p:grpSp>
          <p:nvGrpSpPr>
            <p:cNvPr id="18486" name="Group 54"/>
            <p:cNvGrpSpPr>
              <a:grpSpLocks/>
            </p:cNvGrpSpPr>
            <p:nvPr/>
          </p:nvGrpSpPr>
          <p:grpSpPr bwMode="auto">
            <a:xfrm>
              <a:off x="624" y="2544"/>
              <a:ext cx="4272" cy="480"/>
              <a:chOff x="624" y="2544"/>
              <a:chExt cx="4272" cy="480"/>
            </a:xfrm>
          </p:grpSpPr>
          <p:sp>
            <p:nvSpPr>
              <p:cNvPr id="18462" name="Line 30"/>
              <p:cNvSpPr>
                <a:spLocks noChangeShapeType="1"/>
              </p:cNvSpPr>
              <p:nvPr/>
            </p:nvSpPr>
            <p:spPr bwMode="auto">
              <a:xfrm>
                <a:off x="4896"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7" name="Line 45"/>
              <p:cNvSpPr>
                <a:spLocks noChangeShapeType="1"/>
              </p:cNvSpPr>
              <p:nvPr/>
            </p:nvSpPr>
            <p:spPr bwMode="auto">
              <a:xfrm>
                <a:off x="624"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8" name="Line 46"/>
              <p:cNvSpPr>
                <a:spLocks noChangeShapeType="1"/>
              </p:cNvSpPr>
              <p:nvPr/>
            </p:nvSpPr>
            <p:spPr bwMode="auto">
              <a:xfrm>
                <a:off x="624"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9" name="Line 47"/>
              <p:cNvSpPr>
                <a:spLocks noChangeShapeType="1"/>
              </p:cNvSpPr>
              <p:nvPr/>
            </p:nvSpPr>
            <p:spPr bwMode="auto">
              <a:xfrm>
                <a:off x="1680"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29"/>
              <p:cNvSpPr>
                <a:spLocks noChangeShapeType="1"/>
              </p:cNvSpPr>
              <p:nvPr/>
            </p:nvSpPr>
            <p:spPr bwMode="auto">
              <a:xfrm>
                <a:off x="1104" y="2544"/>
                <a:ext cx="3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3" name="Line 31"/>
              <p:cNvSpPr>
                <a:spLocks noChangeShapeType="1"/>
              </p:cNvSpPr>
              <p:nvPr/>
            </p:nvSpPr>
            <p:spPr bwMode="auto">
              <a:xfrm>
                <a:off x="3840"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4" name="Line 32"/>
              <p:cNvSpPr>
                <a:spLocks noChangeShapeType="1"/>
              </p:cNvSpPr>
              <p:nvPr/>
            </p:nvSpPr>
            <p:spPr bwMode="auto">
              <a:xfrm>
                <a:off x="3024"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5" name="Line 33"/>
              <p:cNvSpPr>
                <a:spLocks noChangeShapeType="1"/>
              </p:cNvSpPr>
              <p:nvPr/>
            </p:nvSpPr>
            <p:spPr bwMode="auto">
              <a:xfrm>
                <a:off x="2304" y="254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0" name="Line 48"/>
              <p:cNvSpPr>
                <a:spLocks noChangeShapeType="1"/>
              </p:cNvSpPr>
              <p:nvPr/>
            </p:nvSpPr>
            <p:spPr bwMode="auto">
              <a:xfrm>
                <a:off x="1104" y="25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104768573"/>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0"/>
            <a:ext cx="7543800" cy="533400"/>
          </a:xfrm>
        </p:spPr>
        <p:txBody>
          <a:bodyPr/>
          <a:lstStyle/>
          <a:p>
            <a:r>
              <a:rPr lang="en-US" altLang="en-US"/>
              <a:t>1NF cho bài toán 1</a:t>
            </a:r>
          </a:p>
        </p:txBody>
      </p:sp>
      <p:graphicFrame>
        <p:nvGraphicFramePr>
          <p:cNvPr id="20578" name="Group 98"/>
          <p:cNvGraphicFramePr>
            <a:graphicFrameLocks noGrp="1"/>
          </p:cNvGraphicFramePr>
          <p:nvPr>
            <p:ph sz="half" idx="2"/>
            <p:extLst>
              <p:ext uri="{D42A27DB-BD31-4B8C-83A1-F6EECF244321}">
                <p14:modId xmlns:p14="http://schemas.microsoft.com/office/powerpoint/2010/main" val="2482351871"/>
              </p:ext>
            </p:extLst>
          </p:nvPr>
        </p:nvGraphicFramePr>
        <p:xfrm>
          <a:off x="242047" y="1385047"/>
          <a:ext cx="8534400" cy="5131272"/>
        </p:xfrm>
        <a:graphic>
          <a:graphicData uri="http://schemas.openxmlformats.org/drawingml/2006/table">
            <a:tbl>
              <a:tblPr/>
              <a:tblGrid>
                <a:gridCol w="609600"/>
                <a:gridCol w="1524000"/>
                <a:gridCol w="609600"/>
                <a:gridCol w="1562100"/>
                <a:gridCol w="1790700"/>
                <a:gridCol w="1241425"/>
                <a:gridCol w="1196975"/>
              </a:tblGrid>
              <a:tr h="600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 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TenDA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 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TenNV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CongViec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DonGia CongViec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ThoiGianPC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060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Sun park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 Tùng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Phân tích viên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75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Sun park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Bùi Hằng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17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Sun park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17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Lotus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 Tùng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Quản lý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75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Lotus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60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Lotus engine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Phạm Quang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Phân tích viên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75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Smart 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Phạm Quang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Quản lý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60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Smart 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Lê Như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75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Green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NguyễnHùng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Kỹ sư hệ thống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81" name="Freeform 101"/>
          <p:cNvSpPr>
            <a:spLocks/>
          </p:cNvSpPr>
          <p:nvPr/>
        </p:nvSpPr>
        <p:spPr bwMode="auto">
          <a:xfrm>
            <a:off x="533400" y="914400"/>
            <a:ext cx="2209800" cy="457200"/>
          </a:xfrm>
          <a:custGeom>
            <a:avLst/>
            <a:gdLst>
              <a:gd name="T0" fmla="*/ 0 w 1392"/>
              <a:gd name="T1" fmla="*/ 432 h 432"/>
              <a:gd name="T2" fmla="*/ 672 w 1392"/>
              <a:gd name="T3" fmla="*/ 0 h 432"/>
              <a:gd name="T4" fmla="*/ 1392 w 1392"/>
              <a:gd name="T5" fmla="*/ 432 h 432"/>
            </a:gdLst>
            <a:ahLst/>
            <a:cxnLst>
              <a:cxn ang="0">
                <a:pos x="T0" y="T1"/>
              </a:cxn>
              <a:cxn ang="0">
                <a:pos x="T2" y="T3"/>
              </a:cxn>
              <a:cxn ang="0">
                <a:pos x="T4" y="T5"/>
              </a:cxn>
            </a:cxnLst>
            <a:rect l="0" t="0" r="r" b="b"/>
            <a:pathLst>
              <a:path w="1392" h="432">
                <a:moveTo>
                  <a:pt x="0" y="432"/>
                </a:moveTo>
                <a:cubicBezTo>
                  <a:pt x="220" y="216"/>
                  <a:pt x="440" y="0"/>
                  <a:pt x="672" y="0"/>
                </a:cubicBezTo>
                <a:cubicBezTo>
                  <a:pt x="904" y="0"/>
                  <a:pt x="1148" y="216"/>
                  <a:pt x="1392" y="432"/>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2" name="Text Box 102"/>
          <p:cNvSpPr txBox="1">
            <a:spLocks noChangeArrowheads="1"/>
          </p:cNvSpPr>
          <p:nvPr/>
        </p:nvSpPr>
        <p:spPr bwMode="auto">
          <a:xfrm>
            <a:off x="954741" y="900953"/>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Primary key</a:t>
            </a:r>
          </a:p>
        </p:txBody>
      </p:sp>
    </p:spTree>
    <p:extLst>
      <p:ext uri="{BB962C8B-B14F-4D97-AF65-F5344CB8AC3E}">
        <p14:creationId xmlns:p14="http://schemas.microsoft.com/office/powerpoint/2010/main" val="1930929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2NF cho bài toán 1</a:t>
            </a:r>
          </a:p>
        </p:txBody>
      </p:sp>
      <p:grpSp>
        <p:nvGrpSpPr>
          <p:cNvPr id="23592" name="Group 40"/>
          <p:cNvGrpSpPr>
            <a:grpSpLocks/>
          </p:cNvGrpSpPr>
          <p:nvPr/>
        </p:nvGrpSpPr>
        <p:grpSpPr bwMode="auto">
          <a:xfrm>
            <a:off x="990600" y="2590800"/>
            <a:ext cx="1809750" cy="1066800"/>
            <a:chOff x="396" y="480"/>
            <a:chExt cx="1140" cy="672"/>
          </a:xfrm>
        </p:grpSpPr>
        <p:grpSp>
          <p:nvGrpSpPr>
            <p:cNvPr id="23557" name="Group 5"/>
            <p:cNvGrpSpPr>
              <a:grpSpLocks/>
            </p:cNvGrpSpPr>
            <p:nvPr/>
          </p:nvGrpSpPr>
          <p:grpSpPr bwMode="auto">
            <a:xfrm>
              <a:off x="660" y="864"/>
              <a:ext cx="480" cy="288"/>
              <a:chOff x="624" y="3408"/>
              <a:chExt cx="480" cy="288"/>
            </a:xfrm>
          </p:grpSpPr>
          <p:sp>
            <p:nvSpPr>
              <p:cNvPr id="23558" name="Line 6"/>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7"/>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8"/>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67" name="Rectangle 15"/>
            <p:cNvSpPr>
              <a:spLocks noChangeArrowheads="1"/>
            </p:cNvSpPr>
            <p:nvPr/>
          </p:nvSpPr>
          <p:spPr bwMode="auto">
            <a:xfrm>
              <a:off x="396" y="480"/>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23568" name="Rectangle 16"/>
            <p:cNvSpPr>
              <a:spLocks noChangeArrowheads="1"/>
            </p:cNvSpPr>
            <p:nvPr/>
          </p:nvSpPr>
          <p:spPr bwMode="auto">
            <a:xfrm>
              <a:off x="960" y="480"/>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TenDA</a:t>
              </a:r>
            </a:p>
          </p:txBody>
        </p:sp>
      </p:grpSp>
      <p:grpSp>
        <p:nvGrpSpPr>
          <p:cNvPr id="23601" name="Group 49"/>
          <p:cNvGrpSpPr>
            <a:grpSpLocks/>
          </p:cNvGrpSpPr>
          <p:nvPr/>
        </p:nvGrpSpPr>
        <p:grpSpPr bwMode="auto">
          <a:xfrm>
            <a:off x="3429000" y="2667000"/>
            <a:ext cx="4743450" cy="1752600"/>
            <a:chOff x="2160" y="1680"/>
            <a:chExt cx="2988" cy="1104"/>
          </a:xfrm>
        </p:grpSpPr>
        <p:grpSp>
          <p:nvGrpSpPr>
            <p:cNvPr id="23561" name="Group 9"/>
            <p:cNvGrpSpPr>
              <a:grpSpLocks/>
            </p:cNvGrpSpPr>
            <p:nvPr/>
          </p:nvGrpSpPr>
          <p:grpSpPr bwMode="auto">
            <a:xfrm>
              <a:off x="3708" y="2064"/>
              <a:ext cx="480" cy="288"/>
              <a:chOff x="624" y="3408"/>
              <a:chExt cx="480" cy="288"/>
            </a:xfrm>
          </p:grpSpPr>
          <p:sp>
            <p:nvSpPr>
              <p:cNvPr id="23562" name="Line 10"/>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1"/>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Line 12"/>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69" name="Rectangle 17"/>
            <p:cNvSpPr>
              <a:spLocks noChangeArrowheads="1"/>
            </p:cNvSpPr>
            <p:nvPr/>
          </p:nvSpPr>
          <p:spPr bwMode="auto">
            <a:xfrm>
              <a:off x="2160" y="1680"/>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23570" name="Rectangle 18"/>
            <p:cNvSpPr>
              <a:spLocks noChangeArrowheads="1"/>
            </p:cNvSpPr>
            <p:nvPr/>
          </p:nvSpPr>
          <p:spPr bwMode="auto">
            <a:xfrm>
              <a:off x="2736" y="1680"/>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TenNV</a:t>
              </a:r>
            </a:p>
          </p:txBody>
        </p:sp>
        <p:sp>
          <p:nvSpPr>
            <p:cNvPr id="23572" name="Rectangle 20"/>
            <p:cNvSpPr>
              <a:spLocks noChangeArrowheads="1"/>
            </p:cNvSpPr>
            <p:nvPr/>
          </p:nvSpPr>
          <p:spPr bwMode="auto">
            <a:xfrm>
              <a:off x="3300" y="1680"/>
              <a:ext cx="67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CongViec</a:t>
              </a:r>
            </a:p>
          </p:txBody>
        </p:sp>
        <p:sp>
          <p:nvSpPr>
            <p:cNvPr id="23573" name="Rectangle 21"/>
            <p:cNvSpPr>
              <a:spLocks noChangeArrowheads="1"/>
            </p:cNvSpPr>
            <p:nvPr/>
          </p:nvSpPr>
          <p:spPr bwMode="auto">
            <a:xfrm>
              <a:off x="3972" y="1680"/>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DonGiaCongViec</a:t>
              </a:r>
            </a:p>
          </p:txBody>
        </p:sp>
        <p:grpSp>
          <p:nvGrpSpPr>
            <p:cNvPr id="23574" name="Group 22"/>
            <p:cNvGrpSpPr>
              <a:grpSpLocks/>
            </p:cNvGrpSpPr>
            <p:nvPr/>
          </p:nvGrpSpPr>
          <p:grpSpPr bwMode="auto">
            <a:xfrm>
              <a:off x="2460" y="2052"/>
              <a:ext cx="2304" cy="732"/>
              <a:chOff x="1776" y="3396"/>
              <a:chExt cx="2304" cy="732"/>
            </a:xfrm>
          </p:grpSpPr>
          <p:sp>
            <p:nvSpPr>
              <p:cNvPr id="23575" name="Line 23"/>
              <p:cNvSpPr>
                <a:spLocks noChangeShapeType="1"/>
              </p:cNvSpPr>
              <p:nvPr/>
            </p:nvSpPr>
            <p:spPr bwMode="auto">
              <a:xfrm>
                <a:off x="1776" y="340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4"/>
              <p:cNvSpPr>
                <a:spLocks noChangeShapeType="1"/>
              </p:cNvSpPr>
              <p:nvPr/>
            </p:nvSpPr>
            <p:spPr bwMode="auto">
              <a:xfrm>
                <a:off x="1776" y="412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Line 25"/>
              <p:cNvSpPr>
                <a:spLocks noChangeShapeType="1"/>
              </p:cNvSpPr>
              <p:nvPr/>
            </p:nvSpPr>
            <p:spPr bwMode="auto">
              <a:xfrm flipV="1">
                <a:off x="4080"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Line 26"/>
              <p:cNvSpPr>
                <a:spLocks noChangeShapeType="1"/>
              </p:cNvSpPr>
              <p:nvPr/>
            </p:nvSpPr>
            <p:spPr bwMode="auto">
              <a:xfrm flipV="1">
                <a:off x="2352" y="3396"/>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9" name="Line 27"/>
              <p:cNvSpPr>
                <a:spLocks noChangeShapeType="1"/>
              </p:cNvSpPr>
              <p:nvPr/>
            </p:nvSpPr>
            <p:spPr bwMode="auto">
              <a:xfrm flipV="1">
                <a:off x="2832" y="340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89" name="Text Box 37"/>
            <p:cNvSpPr txBox="1">
              <a:spLocks noChangeArrowheads="1"/>
            </p:cNvSpPr>
            <p:nvPr/>
          </p:nvSpPr>
          <p:spPr bwMode="auto">
            <a:xfrm>
              <a:off x="3516" y="2352"/>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Transitive dependency</a:t>
              </a:r>
            </a:p>
          </p:txBody>
        </p:sp>
      </p:grpSp>
      <p:grpSp>
        <p:nvGrpSpPr>
          <p:cNvPr id="23600" name="Group 48"/>
          <p:cNvGrpSpPr>
            <a:grpSpLocks/>
          </p:cNvGrpSpPr>
          <p:nvPr/>
        </p:nvGrpSpPr>
        <p:grpSpPr bwMode="auto">
          <a:xfrm>
            <a:off x="838200" y="4724400"/>
            <a:ext cx="3543300" cy="1371600"/>
            <a:chOff x="672" y="2784"/>
            <a:chExt cx="2232" cy="864"/>
          </a:xfrm>
        </p:grpSpPr>
        <p:sp>
          <p:nvSpPr>
            <p:cNvPr id="23571" name="Rectangle 19"/>
            <p:cNvSpPr>
              <a:spLocks noChangeArrowheads="1"/>
            </p:cNvSpPr>
            <p:nvPr/>
          </p:nvSpPr>
          <p:spPr bwMode="auto">
            <a:xfrm>
              <a:off x="1812" y="326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ThoiGianPC</a:t>
              </a:r>
            </a:p>
          </p:txBody>
        </p:sp>
        <p:sp>
          <p:nvSpPr>
            <p:cNvPr id="23582" name="Line 30"/>
            <p:cNvSpPr>
              <a:spLocks noChangeShapeType="1"/>
            </p:cNvSpPr>
            <p:nvPr/>
          </p:nvSpPr>
          <p:spPr bwMode="auto">
            <a:xfrm>
              <a:off x="2304" y="278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0" name="Rectangle 38"/>
            <p:cNvSpPr>
              <a:spLocks noChangeArrowheads="1"/>
            </p:cNvSpPr>
            <p:nvPr/>
          </p:nvSpPr>
          <p:spPr bwMode="auto">
            <a:xfrm>
              <a:off x="672" y="326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23591" name="Rectangle 39"/>
            <p:cNvSpPr>
              <a:spLocks noChangeArrowheads="1"/>
            </p:cNvSpPr>
            <p:nvPr/>
          </p:nvSpPr>
          <p:spPr bwMode="auto">
            <a:xfrm>
              <a:off x="1248" y="326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23595" name="Line 43"/>
            <p:cNvSpPr>
              <a:spLocks noChangeShapeType="1"/>
            </p:cNvSpPr>
            <p:nvPr/>
          </p:nvSpPr>
          <p:spPr bwMode="auto">
            <a:xfrm>
              <a:off x="1008" y="30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6" name="Line 44"/>
            <p:cNvSpPr>
              <a:spLocks noChangeShapeType="1"/>
            </p:cNvSpPr>
            <p:nvPr/>
          </p:nvSpPr>
          <p:spPr bwMode="auto">
            <a:xfrm>
              <a:off x="1008" y="302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7" name="Line 45"/>
            <p:cNvSpPr>
              <a:spLocks noChangeShapeType="1"/>
            </p:cNvSpPr>
            <p:nvPr/>
          </p:nvSpPr>
          <p:spPr bwMode="auto">
            <a:xfrm>
              <a:off x="1536" y="30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8" name="Line 46"/>
            <p:cNvSpPr>
              <a:spLocks noChangeShapeType="1"/>
            </p:cNvSpPr>
            <p:nvPr/>
          </p:nvSpPr>
          <p:spPr bwMode="auto">
            <a:xfrm>
              <a:off x="1248"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9" name="Line 47"/>
            <p:cNvSpPr>
              <a:spLocks noChangeShapeType="1"/>
            </p:cNvSpPr>
            <p:nvPr/>
          </p:nvSpPr>
          <p:spPr bwMode="auto">
            <a:xfrm>
              <a:off x="12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32428360"/>
      </p:ext>
    </p:extLst>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3NF cho bài toán 1</a:t>
            </a:r>
          </a:p>
        </p:txBody>
      </p:sp>
      <p:grpSp>
        <p:nvGrpSpPr>
          <p:cNvPr id="26627" name="Group 3"/>
          <p:cNvGrpSpPr>
            <a:grpSpLocks/>
          </p:cNvGrpSpPr>
          <p:nvPr/>
        </p:nvGrpSpPr>
        <p:grpSpPr bwMode="auto">
          <a:xfrm>
            <a:off x="990600" y="2590800"/>
            <a:ext cx="1809750" cy="1066800"/>
            <a:chOff x="396" y="480"/>
            <a:chExt cx="1140" cy="672"/>
          </a:xfrm>
        </p:grpSpPr>
        <p:grpSp>
          <p:nvGrpSpPr>
            <p:cNvPr id="26628" name="Group 4"/>
            <p:cNvGrpSpPr>
              <a:grpSpLocks/>
            </p:cNvGrpSpPr>
            <p:nvPr/>
          </p:nvGrpSpPr>
          <p:grpSpPr bwMode="auto">
            <a:xfrm>
              <a:off x="660" y="864"/>
              <a:ext cx="480" cy="288"/>
              <a:chOff x="624" y="3408"/>
              <a:chExt cx="480" cy="288"/>
            </a:xfrm>
          </p:grpSpPr>
          <p:sp>
            <p:nvSpPr>
              <p:cNvPr id="26629" name="Line 5"/>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2" name="Rectangle 8"/>
            <p:cNvSpPr>
              <a:spLocks noChangeArrowheads="1"/>
            </p:cNvSpPr>
            <p:nvPr/>
          </p:nvSpPr>
          <p:spPr bwMode="auto">
            <a:xfrm>
              <a:off x="396" y="480"/>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26633" name="Rectangle 9"/>
            <p:cNvSpPr>
              <a:spLocks noChangeArrowheads="1"/>
            </p:cNvSpPr>
            <p:nvPr/>
          </p:nvSpPr>
          <p:spPr bwMode="auto">
            <a:xfrm>
              <a:off x="960" y="480"/>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TenDA</a:t>
              </a:r>
            </a:p>
          </p:txBody>
        </p:sp>
      </p:grpSp>
      <p:grpSp>
        <p:nvGrpSpPr>
          <p:cNvPr id="26655" name="Group 31"/>
          <p:cNvGrpSpPr>
            <a:grpSpLocks/>
          </p:cNvGrpSpPr>
          <p:nvPr/>
        </p:nvGrpSpPr>
        <p:grpSpPr bwMode="auto">
          <a:xfrm>
            <a:off x="914400" y="4267200"/>
            <a:ext cx="3543300" cy="1371600"/>
            <a:chOff x="672" y="2784"/>
            <a:chExt cx="2232" cy="864"/>
          </a:xfrm>
        </p:grpSpPr>
        <p:sp>
          <p:nvSpPr>
            <p:cNvPr id="26656" name="Rectangle 32"/>
            <p:cNvSpPr>
              <a:spLocks noChangeArrowheads="1"/>
            </p:cNvSpPr>
            <p:nvPr/>
          </p:nvSpPr>
          <p:spPr bwMode="auto">
            <a:xfrm>
              <a:off x="1812" y="326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ThoiGianPC</a:t>
              </a:r>
            </a:p>
          </p:txBody>
        </p:sp>
        <p:sp>
          <p:nvSpPr>
            <p:cNvPr id="26657" name="Line 33"/>
            <p:cNvSpPr>
              <a:spLocks noChangeShapeType="1"/>
            </p:cNvSpPr>
            <p:nvPr/>
          </p:nvSpPr>
          <p:spPr bwMode="auto">
            <a:xfrm>
              <a:off x="2304" y="278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Rectangle 34"/>
            <p:cNvSpPr>
              <a:spLocks noChangeArrowheads="1"/>
            </p:cNvSpPr>
            <p:nvPr/>
          </p:nvSpPr>
          <p:spPr bwMode="auto">
            <a:xfrm>
              <a:off x="672" y="326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MaDA</a:t>
              </a:r>
            </a:p>
          </p:txBody>
        </p:sp>
        <p:sp>
          <p:nvSpPr>
            <p:cNvPr id="26659" name="Rectangle 35"/>
            <p:cNvSpPr>
              <a:spLocks noChangeArrowheads="1"/>
            </p:cNvSpPr>
            <p:nvPr/>
          </p:nvSpPr>
          <p:spPr bwMode="auto">
            <a:xfrm>
              <a:off x="1248" y="3264"/>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26660" name="Line 36"/>
            <p:cNvSpPr>
              <a:spLocks noChangeShapeType="1"/>
            </p:cNvSpPr>
            <p:nvPr/>
          </p:nvSpPr>
          <p:spPr bwMode="auto">
            <a:xfrm>
              <a:off x="1008" y="30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1" name="Line 37"/>
            <p:cNvSpPr>
              <a:spLocks noChangeShapeType="1"/>
            </p:cNvSpPr>
            <p:nvPr/>
          </p:nvSpPr>
          <p:spPr bwMode="auto">
            <a:xfrm>
              <a:off x="1008" y="302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2" name="Line 38"/>
            <p:cNvSpPr>
              <a:spLocks noChangeShapeType="1"/>
            </p:cNvSpPr>
            <p:nvPr/>
          </p:nvSpPr>
          <p:spPr bwMode="auto">
            <a:xfrm>
              <a:off x="1536" y="30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3" name="Line 39"/>
            <p:cNvSpPr>
              <a:spLocks noChangeShapeType="1"/>
            </p:cNvSpPr>
            <p:nvPr/>
          </p:nvSpPr>
          <p:spPr bwMode="auto">
            <a:xfrm>
              <a:off x="1248"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Line 40"/>
            <p:cNvSpPr>
              <a:spLocks noChangeShapeType="1"/>
            </p:cNvSpPr>
            <p:nvPr/>
          </p:nvSpPr>
          <p:spPr bwMode="auto">
            <a:xfrm>
              <a:off x="12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69" name="Group 45"/>
          <p:cNvGrpSpPr>
            <a:grpSpLocks/>
          </p:cNvGrpSpPr>
          <p:nvPr/>
        </p:nvGrpSpPr>
        <p:grpSpPr bwMode="auto">
          <a:xfrm>
            <a:off x="5334000" y="5105400"/>
            <a:ext cx="2800350" cy="1066800"/>
            <a:chOff x="3504" y="3504"/>
            <a:chExt cx="1764" cy="672"/>
          </a:xfrm>
        </p:grpSpPr>
        <p:grpSp>
          <p:nvGrpSpPr>
            <p:cNvPr id="26635" name="Group 11"/>
            <p:cNvGrpSpPr>
              <a:grpSpLocks/>
            </p:cNvGrpSpPr>
            <p:nvPr/>
          </p:nvGrpSpPr>
          <p:grpSpPr bwMode="auto">
            <a:xfrm>
              <a:off x="3984" y="3888"/>
              <a:ext cx="480" cy="288"/>
              <a:chOff x="624" y="3408"/>
              <a:chExt cx="480" cy="288"/>
            </a:xfrm>
          </p:grpSpPr>
          <p:sp>
            <p:nvSpPr>
              <p:cNvPr id="26636" name="Line 12"/>
              <p:cNvSpPr>
                <a:spLocks noChangeShapeType="1"/>
              </p:cNvSpPr>
              <p:nvPr/>
            </p:nvSpPr>
            <p:spPr bwMode="auto">
              <a:xfrm>
                <a:off x="624" y="34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13"/>
              <p:cNvSpPr>
                <a:spLocks noChangeShapeType="1"/>
              </p:cNvSpPr>
              <p:nvPr/>
            </p:nvSpPr>
            <p:spPr bwMode="auto">
              <a:xfrm>
                <a:off x="624" y="369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14"/>
              <p:cNvSpPr>
                <a:spLocks noChangeShapeType="1"/>
              </p:cNvSpPr>
              <p:nvPr/>
            </p:nvSpPr>
            <p:spPr bwMode="auto">
              <a:xfrm flipV="1">
                <a:off x="1104"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43" name="Rectangle 19"/>
            <p:cNvSpPr>
              <a:spLocks noChangeArrowheads="1"/>
            </p:cNvSpPr>
            <p:nvPr/>
          </p:nvSpPr>
          <p:spPr bwMode="auto">
            <a:xfrm>
              <a:off x="4176" y="3504"/>
              <a:ext cx="109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DonGiaCongViec</a:t>
              </a:r>
            </a:p>
          </p:txBody>
        </p:sp>
        <p:sp>
          <p:nvSpPr>
            <p:cNvPr id="26665" name="Rectangle 41"/>
            <p:cNvSpPr>
              <a:spLocks noChangeArrowheads="1"/>
            </p:cNvSpPr>
            <p:nvPr/>
          </p:nvSpPr>
          <p:spPr bwMode="auto">
            <a:xfrm>
              <a:off x="3504" y="3504"/>
              <a:ext cx="672"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CongViec</a:t>
              </a:r>
            </a:p>
          </p:txBody>
        </p:sp>
      </p:grpSp>
      <p:grpSp>
        <p:nvGrpSpPr>
          <p:cNvPr id="26671" name="Group 47"/>
          <p:cNvGrpSpPr>
            <a:grpSpLocks/>
          </p:cNvGrpSpPr>
          <p:nvPr/>
        </p:nvGrpSpPr>
        <p:grpSpPr bwMode="auto">
          <a:xfrm>
            <a:off x="5105400" y="1981200"/>
            <a:ext cx="2876550" cy="1371600"/>
            <a:chOff x="2160" y="1200"/>
            <a:chExt cx="1812" cy="864"/>
          </a:xfrm>
        </p:grpSpPr>
        <p:grpSp>
          <p:nvGrpSpPr>
            <p:cNvPr id="26670" name="Group 46"/>
            <p:cNvGrpSpPr>
              <a:grpSpLocks/>
            </p:cNvGrpSpPr>
            <p:nvPr/>
          </p:nvGrpSpPr>
          <p:grpSpPr bwMode="auto">
            <a:xfrm>
              <a:off x="2160" y="1200"/>
              <a:ext cx="1812" cy="864"/>
              <a:chOff x="2160" y="1200"/>
              <a:chExt cx="1812" cy="864"/>
            </a:xfrm>
          </p:grpSpPr>
          <p:sp>
            <p:nvSpPr>
              <p:cNvPr id="26640" name="Rectangle 16"/>
              <p:cNvSpPr>
                <a:spLocks noChangeArrowheads="1"/>
              </p:cNvSpPr>
              <p:nvPr/>
            </p:nvSpPr>
            <p:spPr bwMode="auto">
              <a:xfrm>
                <a:off x="2160" y="1680"/>
                <a:ext cx="576"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MaNV</a:t>
                </a:r>
              </a:p>
            </p:txBody>
          </p:sp>
          <p:sp>
            <p:nvSpPr>
              <p:cNvPr id="26641" name="Rectangle 17"/>
              <p:cNvSpPr>
                <a:spLocks noChangeArrowheads="1"/>
              </p:cNvSpPr>
              <p:nvPr/>
            </p:nvSpPr>
            <p:spPr bwMode="auto">
              <a:xfrm>
                <a:off x="2736" y="1680"/>
                <a:ext cx="57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TenNV</a:t>
                </a:r>
              </a:p>
            </p:txBody>
          </p:sp>
          <p:sp>
            <p:nvSpPr>
              <p:cNvPr id="26642" name="Rectangle 18"/>
              <p:cNvSpPr>
                <a:spLocks noChangeArrowheads="1"/>
              </p:cNvSpPr>
              <p:nvPr/>
            </p:nvSpPr>
            <p:spPr bwMode="auto">
              <a:xfrm>
                <a:off x="3300" y="1680"/>
                <a:ext cx="672"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CongViec</a:t>
                </a:r>
              </a:p>
            </p:txBody>
          </p:sp>
          <p:sp>
            <p:nvSpPr>
              <p:cNvPr id="26650" name="Line 26"/>
              <p:cNvSpPr>
                <a:spLocks noChangeShapeType="1"/>
              </p:cNvSpPr>
              <p:nvPr/>
            </p:nvSpPr>
            <p:spPr bwMode="auto">
              <a:xfrm flipV="1">
                <a:off x="3000" y="1200"/>
                <a:ext cx="7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28"/>
              <p:cNvSpPr>
                <a:spLocks noChangeShapeType="1"/>
              </p:cNvSpPr>
              <p:nvPr/>
            </p:nvSpPr>
            <p:spPr bwMode="auto">
              <a:xfrm>
                <a:off x="3732" y="12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29"/>
              <p:cNvSpPr>
                <a:spLocks noChangeShapeType="1"/>
              </p:cNvSpPr>
              <p:nvPr/>
            </p:nvSpPr>
            <p:spPr bwMode="auto">
              <a:xfrm>
                <a:off x="2988" y="120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Line 43"/>
              <p:cNvSpPr>
                <a:spLocks noChangeShapeType="1"/>
              </p:cNvSpPr>
              <p:nvPr/>
            </p:nvSpPr>
            <p:spPr bwMode="auto">
              <a:xfrm flipV="1">
                <a:off x="2448" y="120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68" name="Line 44"/>
            <p:cNvSpPr>
              <a:spLocks noChangeShapeType="1"/>
            </p:cNvSpPr>
            <p:nvPr/>
          </p:nvSpPr>
          <p:spPr bwMode="auto">
            <a:xfrm flipH="1">
              <a:off x="2448" y="120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8638156"/>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smtClean="0"/>
              <a:t>Normalization: </a:t>
            </a:r>
            <a:r>
              <a:rPr lang="en-US" sz="2800" smtClean="0"/>
              <a:t>A database “Best” Practice</a:t>
            </a:r>
          </a:p>
        </p:txBody>
      </p:sp>
      <p:pic>
        <p:nvPicPr>
          <p:cNvPr id="118787" name="Content Placeholder 3" descr="Order in 0NF"/>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667001" y="838200"/>
            <a:ext cx="2814638" cy="5287963"/>
          </a:xfrm>
        </p:spPr>
      </p:pic>
    </p:spTree>
    <p:extLst>
      <p:ext uri="{BB962C8B-B14F-4D97-AF65-F5344CB8AC3E}">
        <p14:creationId xmlns:p14="http://schemas.microsoft.com/office/powerpoint/2010/main" val="1582700587"/>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smtClean="0"/>
              <a:t>Normalization - 1NF</a:t>
            </a:r>
          </a:p>
        </p:txBody>
      </p:sp>
      <p:pic>
        <p:nvPicPr>
          <p:cNvPr id="119811" name="Content Placeholder 3" descr="Order in 1N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1" y="762000"/>
            <a:ext cx="7018338" cy="5638800"/>
          </a:xfrm>
        </p:spPr>
      </p:pic>
    </p:spTree>
    <p:extLst>
      <p:ext uri="{BB962C8B-B14F-4D97-AF65-F5344CB8AC3E}">
        <p14:creationId xmlns:p14="http://schemas.microsoft.com/office/powerpoint/2010/main" val="1778254790"/>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Normalization - 2NF</a:t>
            </a:r>
          </a:p>
        </p:txBody>
      </p:sp>
      <p:pic>
        <p:nvPicPr>
          <p:cNvPr id="120835" name="Content Placeholder 3" descr="Order in 2N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762000"/>
            <a:ext cx="6096000" cy="5638800"/>
          </a:xfrm>
        </p:spPr>
      </p:pic>
    </p:spTree>
    <p:extLst>
      <p:ext uri="{BB962C8B-B14F-4D97-AF65-F5344CB8AC3E}">
        <p14:creationId xmlns:p14="http://schemas.microsoft.com/office/powerpoint/2010/main" val="1267193666"/>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smtClean="0"/>
              <a:t>Normalization - 3NF</a:t>
            </a:r>
          </a:p>
        </p:txBody>
      </p:sp>
      <p:pic>
        <p:nvPicPr>
          <p:cNvPr id="121859" name="Content Placeholder 3" descr="Order in 3N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685800"/>
            <a:ext cx="5562600" cy="5715000"/>
          </a:xfrm>
        </p:spPr>
      </p:pic>
    </p:spTree>
    <p:extLst>
      <p:ext uri="{BB962C8B-B14F-4D97-AF65-F5344CB8AC3E}">
        <p14:creationId xmlns:p14="http://schemas.microsoft.com/office/powerpoint/2010/main" val="1874437392"/>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smtClean="0"/>
              <a:t>Tips for DB Designing</a:t>
            </a:r>
          </a:p>
        </p:txBody>
      </p:sp>
      <p:sp>
        <p:nvSpPr>
          <p:cNvPr id="122883" name="Content Placeholder 2"/>
          <p:cNvSpPr>
            <a:spLocks noGrp="1"/>
          </p:cNvSpPr>
          <p:nvPr>
            <p:ph idx="1"/>
          </p:nvPr>
        </p:nvSpPr>
        <p:spPr/>
        <p:txBody>
          <a:bodyPr/>
          <a:lstStyle/>
          <a:p>
            <a:r>
              <a:rPr lang="en-US" smtClean="0"/>
              <a:t>Don’t design a database that copes with the norm.</a:t>
            </a:r>
          </a:p>
          <a:p>
            <a:r>
              <a:rPr lang="en-US" smtClean="0"/>
              <a:t>Choose meaningful names for tables and fields.</a:t>
            </a:r>
          </a:p>
          <a:p>
            <a:r>
              <a:rPr lang="en-US" smtClean="0"/>
              <a:t>Try to keep names simple</a:t>
            </a:r>
          </a:p>
          <a:p>
            <a:r>
              <a:rPr lang="en-US" smtClean="0"/>
              <a:t>Be consistent in your naming and choice of data type.</a:t>
            </a:r>
          </a:p>
          <a:p>
            <a:r>
              <a:rPr lang="en-US" smtClean="0"/>
              <a:t>Analyze your data needs on paper first.</a:t>
            </a:r>
          </a:p>
          <a:p>
            <a:r>
              <a:rPr lang="en-US" smtClean="0"/>
              <a:t>Pick your primary key carefully.</a:t>
            </a:r>
          </a:p>
          <a:p>
            <a:r>
              <a:rPr lang="en-US" smtClean="0"/>
              <a:t>Create an index</a:t>
            </a:r>
          </a:p>
          <a:p>
            <a:r>
              <a:rPr lang="en-US" smtClean="0"/>
              <a:t>Add a multicolumn index.</a:t>
            </a:r>
          </a:p>
          <a:p>
            <a:r>
              <a:rPr lang="en-US" smtClean="0"/>
              <a:t>Avoid using reserved words as table or field names.</a:t>
            </a:r>
          </a:p>
          <a:p>
            <a:r>
              <a:rPr lang="en-US" smtClean="0"/>
              <a:t>Consider storage space requirements.</a:t>
            </a:r>
          </a:p>
          <a:p>
            <a:endParaRPr lang="en-US" smtClean="0"/>
          </a:p>
        </p:txBody>
      </p:sp>
    </p:spTree>
    <p:extLst>
      <p:ext uri="{BB962C8B-B14F-4D97-AF65-F5344CB8AC3E}">
        <p14:creationId xmlns:p14="http://schemas.microsoft.com/office/powerpoint/2010/main" val="3817209962"/>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Normalization: </a:t>
            </a:r>
            <a:r>
              <a:rPr lang="fi-FI" sz="2800" smtClean="0"/>
              <a:t>Update Anomalies</a:t>
            </a:r>
            <a:endParaRPr lang="en-US" sz="2800" smtClean="0"/>
          </a:p>
        </p:txBody>
      </p:sp>
      <p:sp>
        <p:nvSpPr>
          <p:cNvPr id="83971" name="Text Box 3"/>
          <p:cNvSpPr txBox="1">
            <a:spLocks noChangeArrowheads="1"/>
          </p:cNvSpPr>
          <p:nvPr/>
        </p:nvSpPr>
        <p:spPr bwMode="auto">
          <a:xfrm>
            <a:off x="152400" y="1447800"/>
            <a:ext cx="8534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800"/>
              <a:t>Relations that have redundant data may have problems called </a:t>
            </a:r>
            <a:r>
              <a:rPr kumimoji="0" lang="fi-FI" sz="2800" b="1">
                <a:solidFill>
                  <a:schemeClr val="tx2"/>
                </a:solidFill>
              </a:rPr>
              <a:t>update anomalies</a:t>
            </a:r>
            <a:r>
              <a:rPr kumimoji="0" lang="fi-FI" sz="2800"/>
              <a:t>, which are classified as ,</a:t>
            </a:r>
          </a:p>
          <a:p>
            <a:pPr eaLnBrk="1" hangingPunct="1">
              <a:spcBef>
                <a:spcPct val="0"/>
              </a:spcBef>
              <a:buFontTx/>
              <a:buNone/>
            </a:pPr>
            <a:r>
              <a:rPr kumimoji="0" lang="fi-FI" sz="2800"/>
              <a:t>	</a:t>
            </a:r>
            <a:r>
              <a:rPr kumimoji="0" lang="fi-FI" sz="2800">
                <a:solidFill>
                  <a:schemeClr val="tx2"/>
                </a:solidFill>
              </a:rPr>
              <a:t>Insertion anomalies</a:t>
            </a:r>
            <a:endParaRPr kumimoji="0" lang="fi-FI" sz="2800"/>
          </a:p>
          <a:p>
            <a:pPr eaLnBrk="1" hangingPunct="1">
              <a:spcBef>
                <a:spcPct val="0"/>
              </a:spcBef>
              <a:buFontTx/>
              <a:buNone/>
            </a:pPr>
            <a:r>
              <a:rPr kumimoji="0" lang="fi-FI" sz="2800"/>
              <a:t>	</a:t>
            </a:r>
            <a:r>
              <a:rPr kumimoji="0" lang="fi-FI" sz="2800">
                <a:solidFill>
                  <a:schemeClr val="tx2"/>
                </a:solidFill>
              </a:rPr>
              <a:t>Deletion anomalies</a:t>
            </a:r>
          </a:p>
          <a:p>
            <a:pPr eaLnBrk="1" hangingPunct="1">
              <a:spcBef>
                <a:spcPct val="0"/>
              </a:spcBef>
              <a:buFontTx/>
              <a:buNone/>
            </a:pPr>
            <a:r>
              <a:rPr kumimoji="0" lang="fi-FI" sz="2800">
                <a:solidFill>
                  <a:schemeClr val="tx2"/>
                </a:solidFill>
              </a:rPr>
              <a:t>	Modification anomalies</a:t>
            </a:r>
            <a:endParaRPr kumimoji="0" lang="en-US" sz="2800" b="1"/>
          </a:p>
        </p:txBody>
      </p:sp>
      <p:sp>
        <p:nvSpPr>
          <p:cNvPr id="83972" name="Text Box 4"/>
          <p:cNvSpPr txBox="1">
            <a:spLocks noChangeArrowheads="1"/>
          </p:cNvSpPr>
          <p:nvPr/>
        </p:nvSpPr>
        <p:spPr bwMode="auto">
          <a:xfrm>
            <a:off x="8382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kumimoji="0" lang="en-US" sz="2400"/>
          </a:p>
        </p:txBody>
      </p:sp>
    </p:spTree>
    <p:extLst>
      <p:ext uri="{BB962C8B-B14F-4D97-AF65-F5344CB8AC3E}">
        <p14:creationId xmlns:p14="http://schemas.microsoft.com/office/powerpoint/2010/main" val="859704554"/>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smtClean="0"/>
              <a:t>Q&amp;A</a:t>
            </a:r>
          </a:p>
        </p:txBody>
      </p:sp>
      <p:sp>
        <p:nvSpPr>
          <p:cNvPr id="124931" name="Content Placeholder 2"/>
          <p:cNvSpPr>
            <a:spLocks noGrp="1"/>
          </p:cNvSpPr>
          <p:nvPr>
            <p:ph idx="1"/>
          </p:nvPr>
        </p:nvSpPr>
        <p:spPr/>
        <p:txBody>
          <a:bodyPr/>
          <a:lstStyle/>
          <a:p>
            <a:pPr algn="ctr">
              <a:buFont typeface="Wingdings" panose="05000000000000000000" pitchFamily="2" charset="2"/>
              <a:buNone/>
            </a:pPr>
            <a:endParaRPr lang="vi-VN" smtClean="0"/>
          </a:p>
          <a:p>
            <a:pPr algn="ctr">
              <a:buFont typeface="Wingdings" panose="05000000000000000000" pitchFamily="2" charset="2"/>
              <a:buNone/>
            </a:pPr>
            <a:r>
              <a:rPr lang="vi-VN" sz="5400" b="1" smtClean="0"/>
              <a:t>Q &amp; A</a:t>
            </a:r>
            <a:endParaRPr lang="vi-VN" sz="4000" b="1" smtClean="0"/>
          </a:p>
        </p:txBody>
      </p:sp>
    </p:spTree>
    <p:extLst>
      <p:ext uri="{BB962C8B-B14F-4D97-AF65-F5344CB8AC3E}">
        <p14:creationId xmlns:p14="http://schemas.microsoft.com/office/powerpoint/2010/main" val="1102751960"/>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title"/>
          </p:nvPr>
        </p:nvSpPr>
        <p:spPr>
          <a:xfrm>
            <a:off x="762000" y="260351"/>
            <a:ext cx="8610600" cy="273050"/>
          </a:xfrm>
          <a:noFill/>
        </p:spPr>
        <p:txBody>
          <a:bodyPr/>
          <a:lstStyle/>
          <a:p>
            <a:r>
              <a:rPr lang="fi-FI" sz="2800" smtClean="0"/>
              <a:t>Update Anomalies – Example 1/2</a:t>
            </a:r>
            <a:endParaRPr lang="en-US" sz="1800" smtClean="0"/>
          </a:p>
        </p:txBody>
      </p:sp>
      <p:sp>
        <p:nvSpPr>
          <p:cNvPr id="86019" name="Text Box 4"/>
          <p:cNvSpPr txBox="1">
            <a:spLocks noChangeArrowheads="1"/>
          </p:cNvSpPr>
          <p:nvPr/>
        </p:nvSpPr>
        <p:spPr bwMode="auto">
          <a:xfrm>
            <a:off x="0" y="9906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marL="342900" indent="-342900" eaLnBrk="1" hangingPunct="1">
              <a:spcBef>
                <a:spcPct val="0"/>
              </a:spcBef>
              <a:buFont typeface="Wingdings" panose="05000000000000000000" pitchFamily="2" charset="2"/>
              <a:buChar char="v"/>
            </a:pPr>
            <a:r>
              <a:rPr kumimoji="0" lang="fi-FI" sz="2400"/>
              <a:t>To insert a new staff with branchNo B007 into the StaffBranch relation;</a:t>
            </a:r>
          </a:p>
          <a:p>
            <a:pPr marL="342900" indent="-342900" eaLnBrk="1" hangingPunct="1">
              <a:spcBef>
                <a:spcPct val="0"/>
              </a:spcBef>
              <a:buFont typeface="Wingdings" panose="05000000000000000000" pitchFamily="2" charset="2"/>
              <a:buChar char="v"/>
            </a:pPr>
            <a:r>
              <a:rPr kumimoji="0" lang="fi-FI" sz="2400"/>
              <a:t>To delete a tuple that represents the last member of staff located at a branch B007;</a:t>
            </a:r>
          </a:p>
          <a:p>
            <a:pPr marL="342900" indent="-342900" eaLnBrk="1" hangingPunct="1">
              <a:spcBef>
                <a:spcPct val="0"/>
              </a:spcBef>
              <a:buFont typeface="Wingdings" panose="05000000000000000000" pitchFamily="2" charset="2"/>
              <a:buChar char="v"/>
            </a:pPr>
            <a:r>
              <a:rPr kumimoji="0" lang="fi-FI" sz="2400"/>
              <a:t>To change the address of branch B003.</a:t>
            </a:r>
            <a:endParaRPr kumimoji="0" lang="en-US" sz="2400"/>
          </a:p>
        </p:txBody>
      </p:sp>
      <p:graphicFrame>
        <p:nvGraphicFramePr>
          <p:cNvPr id="67589" name="Group 5"/>
          <p:cNvGraphicFramePr>
            <a:graphicFrameLocks noGrp="1"/>
          </p:cNvGraphicFramePr>
          <p:nvPr>
            <p:extLst>
              <p:ext uri="{D42A27DB-BD31-4B8C-83A1-F6EECF244321}">
                <p14:modId xmlns:p14="http://schemas.microsoft.com/office/powerpoint/2010/main" val="2015579155"/>
              </p:ext>
            </p:extLst>
          </p:nvPr>
        </p:nvGraphicFramePr>
        <p:xfrm>
          <a:off x="685800" y="3570147"/>
          <a:ext cx="7620000" cy="2403765"/>
        </p:xfrm>
        <a:graphic>
          <a:graphicData uri="http://schemas.openxmlformats.org/drawingml/2006/table">
            <a:tbl>
              <a:tblPr/>
              <a:tblGrid>
                <a:gridCol w="1068255"/>
                <a:gridCol w="1312995"/>
                <a:gridCol w="1111250"/>
                <a:gridCol w="873125"/>
                <a:gridCol w="1190625"/>
                <a:gridCol w="2063750"/>
              </a:tblGrid>
              <a:tr h="37241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staffNo</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sName</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position</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salary</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branchNo</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600" b="1" i="0" u="none" strike="noStrike" cap="none" normalizeH="0" baseline="0" dirty="0" smtClean="0">
                          <a:ln>
                            <a:noFill/>
                          </a:ln>
                          <a:solidFill>
                            <a:schemeClr val="tx2"/>
                          </a:solidFill>
                          <a:effectLst/>
                          <a:latin typeface="Arial" charset="0"/>
                        </a:rPr>
                        <a:t>bAddress</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SL21</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John White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Manager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30000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22 Deer Rd, London</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SG37</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Ann Beech</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12000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163 Main St,Glasgow</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SG14</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David Ford</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Supervisor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18000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163 Main St,Glasgow</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SA9</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Mary Howe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9000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B007</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16 Argyll St, Aberdeen</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SG5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Susan Brand</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Manager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24000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163 Main St,Glasgow</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5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SL41</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Julie Lee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9000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B005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400" b="0" i="0" u="none" strike="noStrike" cap="none" normalizeH="0" baseline="0" smtClean="0">
                          <a:ln>
                            <a:noFill/>
                          </a:ln>
                          <a:solidFill>
                            <a:schemeClr val="tx1"/>
                          </a:solidFill>
                          <a:effectLst/>
                          <a:latin typeface="Arial" charset="0"/>
                        </a:rPr>
                        <a:t>22 Deer Rd, London</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8" name="Text Box 63"/>
          <p:cNvSpPr txBox="1">
            <a:spLocks noChangeArrowheads="1"/>
          </p:cNvSpPr>
          <p:nvPr/>
        </p:nvSpPr>
        <p:spPr bwMode="auto">
          <a:xfrm>
            <a:off x="117475" y="3047787"/>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a:t>StaffBranch</a:t>
            </a:r>
            <a:endParaRPr kumimoji="0" lang="en-US" sz="1800"/>
          </a:p>
        </p:txBody>
      </p:sp>
      <p:sp>
        <p:nvSpPr>
          <p:cNvPr id="86079" name="Text Box 64"/>
          <p:cNvSpPr txBox="1">
            <a:spLocks noChangeArrowheads="1"/>
          </p:cNvSpPr>
          <p:nvPr/>
        </p:nvSpPr>
        <p:spPr bwMode="auto">
          <a:xfrm>
            <a:off x="609600" y="6096000"/>
            <a:ext cx="294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a:t>Figure 1 StraffBranch relation</a:t>
            </a:r>
            <a:endParaRPr kumimoji="0" lang="en-US" sz="1800"/>
          </a:p>
        </p:txBody>
      </p:sp>
    </p:spTree>
    <p:extLst>
      <p:ext uri="{BB962C8B-B14F-4D97-AF65-F5344CB8AC3E}">
        <p14:creationId xmlns:p14="http://schemas.microsoft.com/office/powerpoint/2010/main" val="728575271"/>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690" name="Group 130"/>
          <p:cNvGraphicFramePr>
            <a:graphicFrameLocks noGrp="1"/>
          </p:cNvGraphicFramePr>
          <p:nvPr>
            <p:extLst>
              <p:ext uri="{D42A27DB-BD31-4B8C-83A1-F6EECF244321}">
                <p14:modId xmlns:p14="http://schemas.microsoft.com/office/powerpoint/2010/main" val="3405839387"/>
              </p:ext>
            </p:extLst>
          </p:nvPr>
        </p:nvGraphicFramePr>
        <p:xfrm>
          <a:off x="533400" y="1284289"/>
          <a:ext cx="6400800" cy="2556024"/>
        </p:xfrm>
        <a:graphic>
          <a:graphicData uri="http://schemas.openxmlformats.org/drawingml/2006/table">
            <a:tbl>
              <a:tblPr/>
              <a:tblGrid>
                <a:gridCol w="1196394"/>
                <a:gridCol w="1468728"/>
                <a:gridCol w="1391723"/>
                <a:gridCol w="991673"/>
                <a:gridCol w="1352282"/>
              </a:tblGrid>
              <a:tr h="396006">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staffNo</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sName</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position</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salary</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branceNo</a:t>
                      </a:r>
                      <a:endParaRPr kumimoji="0" lang="en-US" sz="16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SL21</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John White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Manager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30000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SG37</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Ann Beech</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12000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SG14</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David Ford</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Supervisor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18000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SA9</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Mary Howe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9000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B007</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SG5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Susan Brand</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Manager</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24000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0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dirty="0" smtClean="0">
                          <a:ln>
                            <a:noFill/>
                          </a:ln>
                          <a:solidFill>
                            <a:schemeClr val="tx1"/>
                          </a:solidFill>
                          <a:effectLst/>
                          <a:latin typeface="Arial" charset="0"/>
                        </a:rPr>
                        <a:t>SL41</a:t>
                      </a:r>
                      <a:endParaRPr kumimoji="0" lang="en-US" sz="1400" b="0" i="0" u="none" strike="noStrike" cap="none" normalizeH="0" baseline="0" dirty="0" smtClean="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Julie Lee</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Assistant</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9000</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B005</a:t>
                      </a:r>
                      <a:endParaRPr kumimoji="0" lang="en-US" sz="1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93" name="Group 133"/>
          <p:cNvGraphicFramePr>
            <a:graphicFrameLocks noGrp="1"/>
          </p:cNvGraphicFramePr>
          <p:nvPr>
            <p:extLst>
              <p:ext uri="{D42A27DB-BD31-4B8C-83A1-F6EECF244321}">
                <p14:modId xmlns:p14="http://schemas.microsoft.com/office/powerpoint/2010/main" val="193317311"/>
              </p:ext>
            </p:extLst>
          </p:nvPr>
        </p:nvGraphicFramePr>
        <p:xfrm>
          <a:off x="533400" y="4419600"/>
          <a:ext cx="3657600" cy="1524000"/>
        </p:xfrm>
        <a:graphic>
          <a:graphicData uri="http://schemas.openxmlformats.org/drawingml/2006/table">
            <a:tbl>
              <a:tblPr/>
              <a:tblGrid>
                <a:gridCol w="1338146"/>
                <a:gridCol w="2319454"/>
              </a:tblGrid>
              <a:tr h="408882">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branceNo</a:t>
                      </a:r>
                      <a:endParaRPr kumimoji="0" lang="en-US" sz="1600" b="1" i="0" u="none" strike="noStrike" cap="none" normalizeH="0" baseline="0" dirty="0" smtClean="0">
                        <a:ln>
                          <a:noFill/>
                        </a:ln>
                        <a:solidFill>
                          <a:schemeClr val="tx2"/>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600" b="1" i="0" u="none" strike="noStrike" cap="none" normalizeH="0" baseline="0" dirty="0" smtClean="0">
                          <a:ln>
                            <a:noFill/>
                          </a:ln>
                          <a:solidFill>
                            <a:schemeClr val="tx2"/>
                          </a:solidFill>
                          <a:effectLst/>
                          <a:latin typeface="Arial" charset="0"/>
                        </a:rPr>
                        <a:t>bAddress</a:t>
                      </a:r>
                      <a:endParaRPr kumimoji="0" lang="en-US" sz="1600" b="1" i="0" u="none" strike="noStrike" cap="none" normalizeH="0" baseline="0" dirty="0" smtClean="0">
                        <a:ln>
                          <a:noFill/>
                        </a:ln>
                        <a:solidFill>
                          <a:schemeClr val="tx2"/>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r h="371706">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B005</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22 Deer Rd, London</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06">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B007</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16 Argyll St, Aberdeen</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06">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B003</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0" i="0" u="none" strike="noStrike" cap="none" normalizeH="0" baseline="0" smtClean="0">
                          <a:ln>
                            <a:noFill/>
                          </a:ln>
                          <a:solidFill>
                            <a:schemeClr val="tx1"/>
                          </a:solidFill>
                          <a:effectLst/>
                          <a:latin typeface="Arial" charset="0"/>
                        </a:rPr>
                        <a:t>163 Main St,Glasgow</a:t>
                      </a:r>
                      <a:endParaRPr kumimoji="0" lang="en-US" sz="1400" b="0" i="0" u="none" strike="noStrike" cap="none" normalizeH="0" baseline="0" smtClean="0">
                        <a:ln>
                          <a:noFill/>
                        </a:ln>
                        <a:solidFill>
                          <a:schemeClr val="tx1"/>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33" name="Text Box 134"/>
          <p:cNvSpPr txBox="1">
            <a:spLocks noChangeArrowheads="1"/>
          </p:cNvSpPr>
          <p:nvPr/>
        </p:nvSpPr>
        <p:spPr bwMode="auto">
          <a:xfrm>
            <a:off x="457200" y="59436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a:t>Figure 2 Straff and Branch relations</a:t>
            </a:r>
            <a:endParaRPr kumimoji="0" lang="en-US" sz="1800"/>
          </a:p>
        </p:txBody>
      </p:sp>
      <p:sp>
        <p:nvSpPr>
          <p:cNvPr id="88134" name="Text Box 135"/>
          <p:cNvSpPr txBox="1">
            <a:spLocks noChangeArrowheads="1"/>
          </p:cNvSpPr>
          <p:nvPr/>
        </p:nvSpPr>
        <p:spPr bwMode="auto">
          <a:xfrm>
            <a:off x="138112" y="91440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a:t>Staff</a:t>
            </a:r>
            <a:endParaRPr kumimoji="0" lang="en-US" sz="1800"/>
          </a:p>
        </p:txBody>
      </p:sp>
      <p:sp>
        <p:nvSpPr>
          <p:cNvPr id="88135" name="Text Box 136"/>
          <p:cNvSpPr txBox="1">
            <a:spLocks noChangeArrowheads="1"/>
          </p:cNvSpPr>
          <p:nvPr/>
        </p:nvSpPr>
        <p:spPr bwMode="auto">
          <a:xfrm>
            <a:off x="208250" y="3962400"/>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a:t>Branch</a:t>
            </a:r>
            <a:endParaRPr kumimoji="0" lang="en-US" sz="1800"/>
          </a:p>
        </p:txBody>
      </p:sp>
      <p:sp>
        <p:nvSpPr>
          <p:cNvPr id="88136" name="Rectangle 3"/>
          <p:cNvSpPr>
            <a:spLocks noGrp="1" noChangeArrowheads="1"/>
          </p:cNvSpPr>
          <p:nvPr>
            <p:ph type="title"/>
          </p:nvPr>
        </p:nvSpPr>
        <p:spPr>
          <a:xfrm>
            <a:off x="685800" y="260351"/>
            <a:ext cx="7772400" cy="349250"/>
          </a:xfrm>
          <a:noFill/>
        </p:spPr>
        <p:txBody>
          <a:bodyPr/>
          <a:lstStyle/>
          <a:p>
            <a:r>
              <a:rPr lang="fi-FI" sz="2800" smtClean="0"/>
              <a:t>Update Anomalies – Example 2/2</a:t>
            </a:r>
            <a:endParaRPr lang="en-US" sz="1800" smtClean="0"/>
          </a:p>
        </p:txBody>
      </p:sp>
    </p:spTree>
    <p:extLst>
      <p:ext uri="{BB962C8B-B14F-4D97-AF65-F5344CB8AC3E}">
        <p14:creationId xmlns:p14="http://schemas.microsoft.com/office/powerpoint/2010/main" val="1034428988"/>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 </a:t>
            </a:r>
            <a:br>
              <a:rPr lang="en-US" smtClean="0"/>
            </a:br>
            <a:r>
              <a:rPr lang="fi-FI" sz="2800" smtClean="0"/>
              <a:t>Functional Dependencies 1/7</a:t>
            </a:r>
            <a:endParaRPr lang="en-US" sz="2800" smtClean="0"/>
          </a:p>
        </p:txBody>
      </p:sp>
      <p:sp>
        <p:nvSpPr>
          <p:cNvPr id="40964" name="Text Box 4"/>
          <p:cNvSpPr txBox="1">
            <a:spLocks noChangeArrowheads="1"/>
          </p:cNvSpPr>
          <p:nvPr/>
        </p:nvSpPr>
        <p:spPr bwMode="auto">
          <a:xfrm>
            <a:off x="152400" y="876300"/>
            <a:ext cx="8556625"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800" b="1">
                <a:solidFill>
                  <a:schemeClr val="tx2"/>
                </a:solidFill>
              </a:rPr>
              <a:t>Functional dependency </a:t>
            </a:r>
            <a:r>
              <a:rPr kumimoji="0" lang="fi-FI" sz="2400"/>
              <a:t>describes the relationship between attributes in a relation. </a:t>
            </a:r>
          </a:p>
          <a:p>
            <a:pPr eaLnBrk="1" hangingPunct="1">
              <a:spcBef>
                <a:spcPct val="0"/>
              </a:spcBef>
              <a:buFontTx/>
              <a:buNone/>
            </a:pPr>
            <a:r>
              <a:rPr kumimoji="0" lang="fi-FI" sz="2400"/>
              <a:t>For example, if A and B are attributes of relation R, and B is  functionally dependent on A ( denoted A     B), if each value of A is associated with exactly one value of B. ( A and B may each consist of one or more attributes.)</a:t>
            </a:r>
          </a:p>
          <a:p>
            <a:pPr eaLnBrk="1" hangingPunct="1">
              <a:spcBef>
                <a:spcPct val="0"/>
              </a:spcBef>
              <a:buFontTx/>
              <a:buNone/>
            </a:pPr>
            <a:endParaRPr kumimoji="0" lang="en-US" sz="2400"/>
          </a:p>
        </p:txBody>
      </p:sp>
      <p:sp>
        <p:nvSpPr>
          <p:cNvPr id="40966" name="Line 6"/>
          <p:cNvSpPr>
            <a:spLocks noChangeShapeType="1"/>
          </p:cNvSpPr>
          <p:nvPr/>
        </p:nvSpPr>
        <p:spPr bwMode="auto">
          <a:xfrm>
            <a:off x="5740400" y="2797175"/>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68" name="Oval 8"/>
          <p:cNvSpPr>
            <a:spLocks noChangeArrowheads="1"/>
          </p:cNvSpPr>
          <p:nvPr/>
        </p:nvSpPr>
        <p:spPr bwMode="auto">
          <a:xfrm>
            <a:off x="1692275" y="4160838"/>
            <a:ext cx="1371600" cy="685800"/>
          </a:xfrm>
          <a:prstGeom prst="ellipse">
            <a:avLst/>
          </a:prstGeom>
          <a:solidFill>
            <a:schemeClr val="accent5">
              <a:lumMod val="40000"/>
              <a:lumOff val="60000"/>
            </a:schemeClr>
          </a:solidFill>
          <a:ln w="9525">
            <a:solidFill>
              <a:schemeClr val="tx1"/>
            </a:solidFill>
            <a:round/>
            <a:headEnd/>
            <a:tailEnd/>
          </a:ln>
        </p:spPr>
        <p:txBody>
          <a:bodyPr wrap="none" anchor="ctr"/>
          <a:lstStyle/>
          <a:p>
            <a:pPr eaLnBrk="1" hangingPunct="1">
              <a:defRPr/>
            </a:pPr>
            <a:r>
              <a:rPr lang="en-US" sz="2400">
                <a:solidFill>
                  <a:schemeClr val="tx2"/>
                </a:solidFill>
                <a:latin typeface="Arial" charset="0"/>
                <a:cs typeface="Arial" charset="0"/>
              </a:rPr>
              <a:t>A</a:t>
            </a:r>
          </a:p>
        </p:txBody>
      </p:sp>
      <p:sp>
        <p:nvSpPr>
          <p:cNvPr id="40969" name="Oval 9"/>
          <p:cNvSpPr>
            <a:spLocks noChangeArrowheads="1"/>
          </p:cNvSpPr>
          <p:nvPr/>
        </p:nvSpPr>
        <p:spPr bwMode="auto">
          <a:xfrm>
            <a:off x="5959475" y="4160838"/>
            <a:ext cx="1371600" cy="685800"/>
          </a:xfrm>
          <a:prstGeom prst="ellipse">
            <a:avLst/>
          </a:prstGeom>
          <a:solidFill>
            <a:schemeClr val="accent5">
              <a:lumMod val="40000"/>
              <a:lumOff val="60000"/>
            </a:schemeClr>
          </a:solidFill>
          <a:ln w="9525">
            <a:solidFill>
              <a:schemeClr val="tx1"/>
            </a:solidFill>
            <a:round/>
            <a:headEnd/>
            <a:tailEnd/>
          </a:ln>
        </p:spPr>
        <p:txBody>
          <a:bodyPr wrap="none" anchor="ctr"/>
          <a:lstStyle/>
          <a:p>
            <a:pPr eaLnBrk="1" hangingPunct="1">
              <a:defRPr/>
            </a:pPr>
            <a:r>
              <a:rPr lang="fi-FI" sz="2400">
                <a:solidFill>
                  <a:schemeClr val="tx2"/>
                </a:solidFill>
                <a:latin typeface="Arial" charset="0"/>
                <a:cs typeface="Arial" charset="0"/>
              </a:rPr>
              <a:t>B</a:t>
            </a:r>
            <a:endParaRPr lang="en-US" sz="2400">
              <a:solidFill>
                <a:schemeClr val="tx2"/>
              </a:solidFill>
              <a:latin typeface="Arial" charset="0"/>
              <a:cs typeface="Arial" charset="0"/>
            </a:endParaRPr>
          </a:p>
        </p:txBody>
      </p:sp>
      <p:sp>
        <p:nvSpPr>
          <p:cNvPr id="40970" name="AutoShape 10"/>
          <p:cNvSpPr>
            <a:spLocks noChangeArrowheads="1"/>
          </p:cNvSpPr>
          <p:nvPr/>
        </p:nvSpPr>
        <p:spPr bwMode="auto">
          <a:xfrm>
            <a:off x="3063875" y="4465638"/>
            <a:ext cx="2895600" cy="152400"/>
          </a:xfrm>
          <a:prstGeom prst="rightArrow">
            <a:avLst>
              <a:gd name="adj1" fmla="val 50000"/>
              <a:gd name="adj2" fmla="val 475000"/>
            </a:avLst>
          </a:prstGeom>
          <a:solidFill>
            <a:schemeClr val="bg2"/>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kumimoji="0" lang="en-IN" sz="1800"/>
          </a:p>
        </p:txBody>
      </p:sp>
      <p:sp>
        <p:nvSpPr>
          <p:cNvPr id="40971" name="Text Box 11"/>
          <p:cNvSpPr txBox="1">
            <a:spLocks noChangeArrowheads="1"/>
          </p:cNvSpPr>
          <p:nvPr/>
        </p:nvSpPr>
        <p:spPr bwMode="auto">
          <a:xfrm>
            <a:off x="3276600" y="4046538"/>
            <a:ext cx="177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b="1">
                <a:solidFill>
                  <a:schemeClr val="tx2"/>
                </a:solidFill>
              </a:rPr>
              <a:t>B is functionally</a:t>
            </a:r>
            <a:endParaRPr kumimoji="0" lang="en-US" sz="1800" b="1">
              <a:solidFill>
                <a:schemeClr val="tx2"/>
              </a:solidFill>
            </a:endParaRPr>
          </a:p>
        </p:txBody>
      </p:sp>
      <p:sp>
        <p:nvSpPr>
          <p:cNvPr id="40972" name="Text Box 12"/>
          <p:cNvSpPr txBox="1">
            <a:spLocks noChangeArrowheads="1"/>
          </p:cNvSpPr>
          <p:nvPr/>
        </p:nvSpPr>
        <p:spPr bwMode="auto">
          <a:xfrm>
            <a:off x="3292475" y="4618038"/>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1800" b="1">
                <a:solidFill>
                  <a:schemeClr val="tx2"/>
                </a:solidFill>
              </a:rPr>
              <a:t>dependent on A</a:t>
            </a:r>
            <a:endParaRPr kumimoji="0" lang="en-US" sz="1800" b="1">
              <a:solidFill>
                <a:schemeClr val="tx2"/>
              </a:solidFill>
            </a:endParaRPr>
          </a:p>
        </p:txBody>
      </p:sp>
      <p:sp>
        <p:nvSpPr>
          <p:cNvPr id="40974" name="Text Box 14"/>
          <p:cNvSpPr txBox="1">
            <a:spLocks noChangeArrowheads="1"/>
          </p:cNvSpPr>
          <p:nvPr/>
        </p:nvSpPr>
        <p:spPr bwMode="auto">
          <a:xfrm>
            <a:off x="381000" y="5113338"/>
            <a:ext cx="184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b="1">
                <a:solidFill>
                  <a:schemeClr val="tx2"/>
                </a:solidFill>
              </a:rPr>
              <a:t>Determinant</a:t>
            </a:r>
            <a:endParaRPr kumimoji="0" lang="en-US" sz="2400" b="1">
              <a:solidFill>
                <a:schemeClr val="tx2"/>
              </a:solidFill>
            </a:endParaRPr>
          </a:p>
        </p:txBody>
      </p:sp>
      <p:sp>
        <p:nvSpPr>
          <p:cNvPr id="40977" name="Line 17"/>
          <p:cNvSpPr>
            <a:spLocks noChangeShapeType="1"/>
          </p:cNvSpPr>
          <p:nvPr/>
        </p:nvSpPr>
        <p:spPr bwMode="auto">
          <a:xfrm flipV="1">
            <a:off x="1295400" y="4808538"/>
            <a:ext cx="6858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9" name="AutoShape 19"/>
          <p:cNvSpPr>
            <a:spLocks noChangeArrowheads="1"/>
          </p:cNvSpPr>
          <p:nvPr/>
        </p:nvSpPr>
        <p:spPr bwMode="auto">
          <a:xfrm flipV="1">
            <a:off x="2514600" y="5265738"/>
            <a:ext cx="5638800" cy="914400"/>
          </a:xfrm>
          <a:prstGeom prst="wedgeRoundRectCallout">
            <a:avLst>
              <a:gd name="adj1" fmla="val -56028"/>
              <a:gd name="adj2" fmla="val 19963"/>
              <a:gd name="adj3" fmla="val 16667"/>
            </a:avLst>
          </a:prstGeom>
          <a:solidFill>
            <a:schemeClr val="accent5">
              <a:lumMod val="40000"/>
              <a:lumOff val="60000"/>
            </a:schemeClr>
          </a:solidFill>
          <a:ln w="9525">
            <a:solidFill>
              <a:schemeClr val="tx1"/>
            </a:solidFill>
            <a:miter lim="800000"/>
            <a:headEnd/>
            <a:tailEnd/>
          </a:ln>
        </p:spPr>
        <p:txBody>
          <a:bodyPr rot="10800000"/>
          <a:lstStyle/>
          <a:p>
            <a:pPr eaLnBrk="1" hangingPunct="1">
              <a:defRPr/>
            </a:pPr>
            <a:r>
              <a:rPr lang="fi-FI" b="1">
                <a:solidFill>
                  <a:schemeClr val="tx2"/>
                </a:solidFill>
                <a:latin typeface="Arial" charset="0"/>
                <a:cs typeface="Arial" charset="0"/>
              </a:rPr>
              <a:t>Refers to the attribute or group of attributes on the left-hand side of the arrow of a functional dependency</a:t>
            </a:r>
            <a:endParaRPr lang="en-US" b="1">
              <a:solidFill>
                <a:schemeClr val="tx2"/>
              </a:solidFill>
              <a:latin typeface="Arial" charset="0"/>
              <a:cs typeface="Arial" charset="0"/>
            </a:endParaRPr>
          </a:p>
        </p:txBody>
      </p:sp>
    </p:spTree>
    <p:extLst>
      <p:ext uri="{BB962C8B-B14F-4D97-AF65-F5344CB8AC3E}">
        <p14:creationId xmlns:p14="http://schemas.microsoft.com/office/powerpoint/2010/main" val="158396101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0964"/>
                                        </p:tgtEl>
                                        <p:attrNameLst>
                                          <p:attrName>style.visibility</p:attrName>
                                        </p:attrNameLst>
                                      </p:cBhvr>
                                      <p:to>
                                        <p:strVal val="visible"/>
                                      </p:to>
                                    </p:set>
                                    <p:anim calcmode="lin" valueType="num">
                                      <p:cBhvr additive="base">
                                        <p:cTn id="12" dur="500" fill="hold"/>
                                        <p:tgtEl>
                                          <p:spTgt spid="40964"/>
                                        </p:tgtEl>
                                        <p:attrNameLst>
                                          <p:attrName>ppt_x</p:attrName>
                                        </p:attrNameLst>
                                      </p:cBhvr>
                                      <p:tavLst>
                                        <p:tav tm="0">
                                          <p:val>
                                            <p:strVal val="0-#ppt_w/2"/>
                                          </p:val>
                                        </p:tav>
                                        <p:tav tm="100000">
                                          <p:val>
                                            <p:strVal val="#ppt_x"/>
                                          </p:val>
                                        </p:tav>
                                      </p:tavLst>
                                    </p:anim>
                                    <p:anim calcmode="lin" valueType="num">
                                      <p:cBhvr additive="base">
                                        <p:cTn id="13" dur="500" fill="hold"/>
                                        <p:tgtEl>
                                          <p:spTgt spid="4096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0966"/>
                                        </p:tgtEl>
                                        <p:attrNameLst>
                                          <p:attrName>style.visibility</p:attrName>
                                        </p:attrNameLst>
                                      </p:cBhvr>
                                      <p:to>
                                        <p:strVal val="visible"/>
                                      </p:to>
                                    </p:set>
                                    <p:anim calcmode="lin" valueType="num">
                                      <p:cBhvr additive="base">
                                        <p:cTn id="17" dur="500" fill="hold"/>
                                        <p:tgtEl>
                                          <p:spTgt spid="40966"/>
                                        </p:tgtEl>
                                        <p:attrNameLst>
                                          <p:attrName>ppt_x</p:attrName>
                                        </p:attrNameLst>
                                      </p:cBhvr>
                                      <p:tavLst>
                                        <p:tav tm="0">
                                          <p:val>
                                            <p:strVal val="0-#ppt_w/2"/>
                                          </p:val>
                                        </p:tav>
                                        <p:tav tm="100000">
                                          <p:val>
                                            <p:strVal val="#ppt_x"/>
                                          </p:val>
                                        </p:tav>
                                      </p:tavLst>
                                    </p:anim>
                                    <p:anim calcmode="lin" valueType="num">
                                      <p:cBhvr additive="base">
                                        <p:cTn id="1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968"/>
                                        </p:tgtEl>
                                        <p:attrNameLst>
                                          <p:attrName>style.visibility</p:attrName>
                                        </p:attrNameLst>
                                      </p:cBhvr>
                                      <p:to>
                                        <p:strVal val="visible"/>
                                      </p:to>
                                    </p:set>
                                    <p:anim calcmode="lin" valueType="num">
                                      <p:cBhvr additive="base">
                                        <p:cTn id="23" dur="500" fill="hold"/>
                                        <p:tgtEl>
                                          <p:spTgt spid="40968"/>
                                        </p:tgtEl>
                                        <p:attrNameLst>
                                          <p:attrName>ppt_x</p:attrName>
                                        </p:attrNameLst>
                                      </p:cBhvr>
                                      <p:tavLst>
                                        <p:tav tm="0">
                                          <p:val>
                                            <p:strVal val="0-#ppt_w/2"/>
                                          </p:val>
                                        </p:tav>
                                        <p:tav tm="100000">
                                          <p:val>
                                            <p:strVal val="#ppt_x"/>
                                          </p:val>
                                        </p:tav>
                                      </p:tavLst>
                                    </p:anim>
                                    <p:anim calcmode="lin" valueType="num">
                                      <p:cBhvr additive="base">
                                        <p:cTn id="24" dur="500" fill="hold"/>
                                        <p:tgtEl>
                                          <p:spTgt spid="4096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40969"/>
                                        </p:tgtEl>
                                        <p:attrNameLst>
                                          <p:attrName>style.visibility</p:attrName>
                                        </p:attrNameLst>
                                      </p:cBhvr>
                                      <p:to>
                                        <p:strVal val="visible"/>
                                      </p:to>
                                    </p:set>
                                    <p:anim calcmode="lin" valueType="num">
                                      <p:cBhvr additive="base">
                                        <p:cTn id="28" dur="500" fill="hold"/>
                                        <p:tgtEl>
                                          <p:spTgt spid="40969"/>
                                        </p:tgtEl>
                                        <p:attrNameLst>
                                          <p:attrName>ppt_x</p:attrName>
                                        </p:attrNameLst>
                                      </p:cBhvr>
                                      <p:tavLst>
                                        <p:tav tm="0">
                                          <p:val>
                                            <p:strVal val="0-#ppt_w/2"/>
                                          </p:val>
                                        </p:tav>
                                        <p:tav tm="100000">
                                          <p:val>
                                            <p:strVal val="#ppt_x"/>
                                          </p:val>
                                        </p:tav>
                                      </p:tavLst>
                                    </p:anim>
                                    <p:anim calcmode="lin" valueType="num">
                                      <p:cBhvr additive="base">
                                        <p:cTn id="29" dur="500" fill="hold"/>
                                        <p:tgtEl>
                                          <p:spTgt spid="40969"/>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40970"/>
                                        </p:tgtEl>
                                        <p:attrNameLst>
                                          <p:attrName>style.visibility</p:attrName>
                                        </p:attrNameLst>
                                      </p:cBhvr>
                                      <p:to>
                                        <p:strVal val="visible"/>
                                      </p:to>
                                    </p:set>
                                    <p:anim calcmode="lin" valueType="num">
                                      <p:cBhvr additive="base">
                                        <p:cTn id="33" dur="500" fill="hold"/>
                                        <p:tgtEl>
                                          <p:spTgt spid="40970"/>
                                        </p:tgtEl>
                                        <p:attrNameLst>
                                          <p:attrName>ppt_x</p:attrName>
                                        </p:attrNameLst>
                                      </p:cBhvr>
                                      <p:tavLst>
                                        <p:tav tm="0">
                                          <p:val>
                                            <p:strVal val="0-#ppt_w/2"/>
                                          </p:val>
                                        </p:tav>
                                        <p:tav tm="100000">
                                          <p:val>
                                            <p:strVal val="#ppt_x"/>
                                          </p:val>
                                        </p:tav>
                                      </p:tavLst>
                                    </p:anim>
                                    <p:anim calcmode="lin" valueType="num">
                                      <p:cBhvr additive="base">
                                        <p:cTn id="34" dur="500" fill="hold"/>
                                        <p:tgtEl>
                                          <p:spTgt spid="40970"/>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500"/>
                            </p:stCondLst>
                            <p:childTnLst>
                              <p:par>
                                <p:cTn id="36" presetID="2" presetClass="entr" presetSubtype="8" fill="hold" grpId="0" nodeType="afterEffect">
                                  <p:stCondLst>
                                    <p:cond delay="0"/>
                                  </p:stCondLst>
                                  <p:childTnLst>
                                    <p:set>
                                      <p:cBhvr>
                                        <p:cTn id="37" dur="1" fill="hold">
                                          <p:stCondLst>
                                            <p:cond delay="0"/>
                                          </p:stCondLst>
                                        </p:cTn>
                                        <p:tgtEl>
                                          <p:spTgt spid="40971"/>
                                        </p:tgtEl>
                                        <p:attrNameLst>
                                          <p:attrName>style.visibility</p:attrName>
                                        </p:attrNameLst>
                                      </p:cBhvr>
                                      <p:to>
                                        <p:strVal val="visible"/>
                                      </p:to>
                                    </p:set>
                                    <p:anim calcmode="lin" valueType="num">
                                      <p:cBhvr additive="base">
                                        <p:cTn id="38" dur="500" fill="hold"/>
                                        <p:tgtEl>
                                          <p:spTgt spid="40971"/>
                                        </p:tgtEl>
                                        <p:attrNameLst>
                                          <p:attrName>ppt_x</p:attrName>
                                        </p:attrNameLst>
                                      </p:cBhvr>
                                      <p:tavLst>
                                        <p:tav tm="0">
                                          <p:val>
                                            <p:strVal val="0-#ppt_w/2"/>
                                          </p:val>
                                        </p:tav>
                                        <p:tav tm="100000">
                                          <p:val>
                                            <p:strVal val="#ppt_x"/>
                                          </p:val>
                                        </p:tav>
                                      </p:tavLst>
                                    </p:anim>
                                    <p:anim calcmode="lin" valueType="num">
                                      <p:cBhvr additive="base">
                                        <p:cTn id="39" dur="500" fill="hold"/>
                                        <p:tgtEl>
                                          <p:spTgt spid="40971"/>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40972"/>
                                        </p:tgtEl>
                                        <p:attrNameLst>
                                          <p:attrName>style.visibility</p:attrName>
                                        </p:attrNameLst>
                                      </p:cBhvr>
                                      <p:to>
                                        <p:strVal val="visible"/>
                                      </p:to>
                                    </p:set>
                                    <p:anim calcmode="lin" valueType="num">
                                      <p:cBhvr additive="base">
                                        <p:cTn id="43" dur="500" fill="hold"/>
                                        <p:tgtEl>
                                          <p:spTgt spid="40972"/>
                                        </p:tgtEl>
                                        <p:attrNameLst>
                                          <p:attrName>ppt_x</p:attrName>
                                        </p:attrNameLst>
                                      </p:cBhvr>
                                      <p:tavLst>
                                        <p:tav tm="0">
                                          <p:val>
                                            <p:strVal val="0-#ppt_w/2"/>
                                          </p:val>
                                        </p:tav>
                                        <p:tav tm="100000">
                                          <p:val>
                                            <p:strVal val="#ppt_x"/>
                                          </p:val>
                                        </p:tav>
                                      </p:tavLst>
                                    </p:anim>
                                    <p:anim calcmode="lin" valueType="num">
                                      <p:cBhvr additive="base">
                                        <p:cTn id="44" dur="500" fill="hold"/>
                                        <p:tgtEl>
                                          <p:spTgt spid="4097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974"/>
                                        </p:tgtEl>
                                        <p:attrNameLst>
                                          <p:attrName>style.visibility</p:attrName>
                                        </p:attrNameLst>
                                      </p:cBhvr>
                                      <p:to>
                                        <p:strVal val="visible"/>
                                      </p:to>
                                    </p:set>
                                    <p:anim calcmode="lin" valueType="num">
                                      <p:cBhvr additive="base">
                                        <p:cTn id="49" dur="500" fill="hold"/>
                                        <p:tgtEl>
                                          <p:spTgt spid="40974"/>
                                        </p:tgtEl>
                                        <p:attrNameLst>
                                          <p:attrName>ppt_x</p:attrName>
                                        </p:attrNameLst>
                                      </p:cBhvr>
                                      <p:tavLst>
                                        <p:tav tm="0">
                                          <p:val>
                                            <p:strVal val="0-#ppt_w/2"/>
                                          </p:val>
                                        </p:tav>
                                        <p:tav tm="100000">
                                          <p:val>
                                            <p:strVal val="#ppt_x"/>
                                          </p:val>
                                        </p:tav>
                                      </p:tavLst>
                                    </p:anim>
                                    <p:anim calcmode="lin" valueType="num">
                                      <p:cBhvr additive="base">
                                        <p:cTn id="50" dur="500" fill="hold"/>
                                        <p:tgtEl>
                                          <p:spTgt spid="4097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40977"/>
                                        </p:tgtEl>
                                        <p:attrNameLst>
                                          <p:attrName>style.visibility</p:attrName>
                                        </p:attrNameLst>
                                      </p:cBhvr>
                                      <p:to>
                                        <p:strVal val="visible"/>
                                      </p:to>
                                    </p:set>
                                    <p:anim calcmode="lin" valueType="num">
                                      <p:cBhvr additive="base">
                                        <p:cTn id="54" dur="500" fill="hold"/>
                                        <p:tgtEl>
                                          <p:spTgt spid="40977"/>
                                        </p:tgtEl>
                                        <p:attrNameLst>
                                          <p:attrName>ppt_x</p:attrName>
                                        </p:attrNameLst>
                                      </p:cBhvr>
                                      <p:tavLst>
                                        <p:tav tm="0">
                                          <p:val>
                                            <p:strVal val="0-#ppt_w/2"/>
                                          </p:val>
                                        </p:tav>
                                        <p:tav tm="100000">
                                          <p:val>
                                            <p:strVal val="#ppt_x"/>
                                          </p:val>
                                        </p:tav>
                                      </p:tavLst>
                                    </p:anim>
                                    <p:anim calcmode="lin" valueType="num">
                                      <p:cBhvr additive="base">
                                        <p:cTn id="55" dur="500" fill="hold"/>
                                        <p:tgtEl>
                                          <p:spTgt spid="4097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40979"/>
                                        </p:tgtEl>
                                        <p:attrNameLst>
                                          <p:attrName>style.visibility</p:attrName>
                                        </p:attrNameLst>
                                      </p:cBhvr>
                                      <p:to>
                                        <p:strVal val="visible"/>
                                      </p:to>
                                    </p:set>
                                    <p:anim calcmode="lin" valueType="num">
                                      <p:cBhvr additive="base">
                                        <p:cTn id="60" dur="500" fill="hold"/>
                                        <p:tgtEl>
                                          <p:spTgt spid="40979"/>
                                        </p:tgtEl>
                                        <p:attrNameLst>
                                          <p:attrName>ppt_x</p:attrName>
                                        </p:attrNameLst>
                                      </p:cBhvr>
                                      <p:tavLst>
                                        <p:tav tm="0">
                                          <p:val>
                                            <p:strVal val="0-#ppt_w/2"/>
                                          </p:val>
                                        </p:tav>
                                        <p:tav tm="100000">
                                          <p:val>
                                            <p:strVal val="#ppt_x"/>
                                          </p:val>
                                        </p:tav>
                                      </p:tavLst>
                                    </p:anim>
                                    <p:anim calcmode="lin" valueType="num">
                                      <p:cBhvr additive="base">
                                        <p:cTn id="61" dur="500" fill="hold"/>
                                        <p:tgtEl>
                                          <p:spTgt spid="409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autoUpdateAnimBg="0"/>
      <p:bldP spid="40966" grpId="0" animBg="1"/>
      <p:bldP spid="40968" grpId="0" animBg="1" autoUpdateAnimBg="0"/>
      <p:bldP spid="40969" grpId="0" animBg="1" autoUpdateAnimBg="0"/>
      <p:bldP spid="40970" grpId="0" animBg="1"/>
      <p:bldP spid="40971" grpId="0" autoUpdateAnimBg="0"/>
      <p:bldP spid="40972" grpId="0" autoUpdateAnimBg="0"/>
      <p:bldP spid="40974" grpId="0" autoUpdateAnimBg="0"/>
      <p:bldP spid="40977" grpId="0" animBg="1"/>
      <p:bldP spid="4097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Text Box 5"/>
          <p:cNvSpPr txBox="1">
            <a:spLocks noChangeArrowheads="1"/>
          </p:cNvSpPr>
          <p:nvPr/>
        </p:nvSpPr>
        <p:spPr bwMode="auto">
          <a:xfrm>
            <a:off x="381000" y="914400"/>
            <a:ext cx="876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b="1" smtClean="0">
                <a:solidFill>
                  <a:schemeClr val="tx2"/>
                </a:solidFill>
              </a:rPr>
              <a:t>Trivial </a:t>
            </a:r>
            <a:r>
              <a:rPr kumimoji="0" lang="fi-FI" sz="2400" b="1">
                <a:solidFill>
                  <a:schemeClr val="tx2"/>
                </a:solidFill>
              </a:rPr>
              <a:t>functional dependency</a:t>
            </a:r>
            <a:r>
              <a:rPr kumimoji="0" lang="fi-FI" sz="2400" b="1"/>
              <a:t> </a:t>
            </a:r>
            <a:r>
              <a:rPr kumimoji="0" lang="fi-FI" sz="2400"/>
              <a:t>means that the right-hand</a:t>
            </a:r>
          </a:p>
          <a:p>
            <a:pPr eaLnBrk="1" hangingPunct="1">
              <a:spcBef>
                <a:spcPct val="0"/>
              </a:spcBef>
              <a:buFontTx/>
              <a:buNone/>
            </a:pPr>
            <a:r>
              <a:rPr kumimoji="0" lang="fi-FI" sz="2400"/>
              <a:t>side is a subset ( not necessarily a proper subset) of the left-</a:t>
            </a:r>
          </a:p>
          <a:p>
            <a:pPr eaLnBrk="1" hangingPunct="1">
              <a:spcBef>
                <a:spcPct val="0"/>
              </a:spcBef>
              <a:buFontTx/>
              <a:buNone/>
            </a:pPr>
            <a:r>
              <a:rPr kumimoji="0" lang="fi-FI" sz="2400"/>
              <a:t>hand side.</a:t>
            </a:r>
          </a:p>
        </p:txBody>
      </p:sp>
      <p:sp>
        <p:nvSpPr>
          <p:cNvPr id="41991" name="Text Box 7"/>
          <p:cNvSpPr txBox="1">
            <a:spLocks noChangeArrowheads="1"/>
          </p:cNvSpPr>
          <p:nvPr/>
        </p:nvSpPr>
        <p:spPr bwMode="auto">
          <a:xfrm>
            <a:off x="152400" y="2514600"/>
            <a:ext cx="8991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0" lang="fi-FI" sz="2400"/>
              <a:t>For example: </a:t>
            </a:r>
            <a:r>
              <a:rPr kumimoji="0" lang="fi-FI" sz="2400">
                <a:sym typeface="Wingdings" panose="05000000000000000000" pitchFamily="2" charset="2"/>
              </a:rPr>
              <a:t>(See </a:t>
            </a:r>
            <a:r>
              <a:rPr kumimoji="0" lang="fi-FI" sz="2400"/>
              <a:t>Figure 1)</a:t>
            </a:r>
          </a:p>
          <a:p>
            <a:pPr eaLnBrk="1" hangingPunct="1">
              <a:spcBef>
                <a:spcPct val="0"/>
              </a:spcBef>
              <a:buFontTx/>
              <a:buNone/>
            </a:pPr>
            <a:r>
              <a:rPr kumimoji="0" lang="fi-FI" sz="2400"/>
              <a:t>		staffNo, sName </a:t>
            </a:r>
            <a:r>
              <a:rPr kumimoji="0" lang="fi-FI" sz="2400">
                <a:sym typeface="Wingdings" panose="05000000000000000000" pitchFamily="2" charset="2"/>
              </a:rPr>
              <a:t> sName</a:t>
            </a:r>
            <a:endParaRPr kumimoji="0" lang="fi-FI" sz="2400"/>
          </a:p>
          <a:p>
            <a:pPr eaLnBrk="1" hangingPunct="1">
              <a:spcBef>
                <a:spcPct val="0"/>
              </a:spcBef>
              <a:buFontTx/>
              <a:buNone/>
            </a:pPr>
            <a:r>
              <a:rPr kumimoji="0" lang="fi-FI" sz="2400"/>
              <a:t>		staffNo, sName </a:t>
            </a:r>
            <a:r>
              <a:rPr kumimoji="0" lang="fi-FI" sz="2400">
                <a:sym typeface="Wingdings" panose="05000000000000000000" pitchFamily="2" charset="2"/>
              </a:rPr>
              <a:t> staffNo</a:t>
            </a:r>
          </a:p>
          <a:p>
            <a:pPr eaLnBrk="1" hangingPunct="1">
              <a:spcBef>
                <a:spcPct val="0"/>
              </a:spcBef>
              <a:buFontTx/>
              <a:buNone/>
            </a:pPr>
            <a:endParaRPr kumimoji="0" lang="fi-FI" sz="2400">
              <a:sym typeface="Wingdings" panose="05000000000000000000" pitchFamily="2" charset="2"/>
            </a:endParaRPr>
          </a:p>
          <a:p>
            <a:pPr eaLnBrk="1" hangingPunct="1">
              <a:spcBef>
                <a:spcPct val="0"/>
              </a:spcBef>
              <a:buFontTx/>
              <a:buNone/>
            </a:pPr>
            <a:r>
              <a:rPr kumimoji="0" lang="fi-FI" sz="2400">
                <a:sym typeface="Wingdings" panose="05000000000000000000" pitchFamily="2" charset="2"/>
              </a:rPr>
              <a:t>They do not provide any additional information about possible integrity constraints on the values held by these attributes.</a:t>
            </a:r>
          </a:p>
          <a:p>
            <a:pPr eaLnBrk="1" hangingPunct="1">
              <a:spcBef>
                <a:spcPct val="0"/>
              </a:spcBef>
              <a:buFontTx/>
              <a:buNone/>
            </a:pPr>
            <a:endParaRPr kumimoji="0" lang="fi-FI" sz="2400">
              <a:sym typeface="Wingdings" panose="05000000000000000000" pitchFamily="2" charset="2"/>
            </a:endParaRPr>
          </a:p>
          <a:p>
            <a:pPr eaLnBrk="1" hangingPunct="1">
              <a:spcBef>
                <a:spcPct val="0"/>
              </a:spcBef>
              <a:buFontTx/>
              <a:buNone/>
            </a:pPr>
            <a:r>
              <a:rPr kumimoji="0" lang="fi-FI" sz="2400">
                <a:sym typeface="Wingdings" panose="05000000000000000000" pitchFamily="2" charset="2"/>
              </a:rPr>
              <a:t>We are normally more interested in </a:t>
            </a:r>
            <a:r>
              <a:rPr kumimoji="0" lang="fi-FI" sz="2400" b="1">
                <a:solidFill>
                  <a:schemeClr val="tx2"/>
                </a:solidFill>
                <a:sym typeface="Wingdings" panose="05000000000000000000" pitchFamily="2" charset="2"/>
              </a:rPr>
              <a:t>nontrivial dependencies</a:t>
            </a:r>
            <a:r>
              <a:rPr kumimoji="0" lang="fi-FI" sz="2400">
                <a:sym typeface="Wingdings" panose="05000000000000000000" pitchFamily="2" charset="2"/>
              </a:rPr>
              <a:t> because they represent integrity constraints for the relation.</a:t>
            </a:r>
            <a:endParaRPr kumimoji="0" lang="en-US" sz="2400"/>
          </a:p>
        </p:txBody>
      </p:sp>
      <p:sp>
        <p:nvSpPr>
          <p:cNvPr id="92164" name="Title 4"/>
          <p:cNvSpPr>
            <a:spLocks noGrp="1"/>
          </p:cNvSpPr>
          <p:nvPr>
            <p:ph type="title"/>
          </p:nvPr>
        </p:nvSpPr>
        <p:spPr/>
        <p:txBody>
          <a:bodyPr/>
          <a:lstStyle/>
          <a:p>
            <a:r>
              <a:rPr lang="en-US" smtClean="0"/>
              <a:t/>
            </a:r>
            <a:br>
              <a:rPr lang="en-US" smtClean="0"/>
            </a:br>
            <a:r>
              <a:rPr lang="fi-FI" sz="2800" smtClean="0"/>
              <a:t>Functional Dependencies 2/7</a:t>
            </a:r>
            <a:endParaRPr lang="en-US" sz="2800" smtClean="0"/>
          </a:p>
        </p:txBody>
      </p:sp>
    </p:spTree>
    <p:extLst>
      <p:ext uri="{BB962C8B-B14F-4D97-AF65-F5344CB8AC3E}">
        <p14:creationId xmlns:p14="http://schemas.microsoft.com/office/powerpoint/2010/main" val="6669510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9"/>
                                        </p:tgtEl>
                                        <p:attrNameLst>
                                          <p:attrName>style.visibility</p:attrName>
                                        </p:attrNameLst>
                                      </p:cBhvr>
                                      <p:to>
                                        <p:strVal val="visible"/>
                                      </p:to>
                                    </p:set>
                                    <p:anim calcmode="lin" valueType="num">
                                      <p:cBhvr additive="base">
                                        <p:cTn id="7" dur="500" fill="hold"/>
                                        <p:tgtEl>
                                          <p:spTgt spid="41989"/>
                                        </p:tgtEl>
                                        <p:attrNameLst>
                                          <p:attrName>ppt_x</p:attrName>
                                        </p:attrNameLst>
                                      </p:cBhvr>
                                      <p:tavLst>
                                        <p:tav tm="0">
                                          <p:val>
                                            <p:strVal val="0-#ppt_w/2"/>
                                          </p:val>
                                        </p:tav>
                                        <p:tav tm="100000">
                                          <p:val>
                                            <p:strVal val="#ppt_x"/>
                                          </p:val>
                                        </p:tav>
                                      </p:tavLst>
                                    </p:anim>
                                    <p:anim calcmode="lin" valueType="num">
                                      <p:cBhvr additive="base">
                                        <p:cTn id="8" dur="500" fill="hold"/>
                                        <p:tgtEl>
                                          <p:spTgt spid="419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91"/>
                                        </p:tgtEl>
                                        <p:attrNameLst>
                                          <p:attrName>style.visibility</p:attrName>
                                        </p:attrNameLst>
                                      </p:cBhvr>
                                      <p:to>
                                        <p:strVal val="visible"/>
                                      </p:to>
                                    </p:set>
                                    <p:anim calcmode="lin" valueType="num">
                                      <p:cBhvr additive="base">
                                        <p:cTn id="13" dur="500" fill="hold"/>
                                        <p:tgtEl>
                                          <p:spTgt spid="41991"/>
                                        </p:tgtEl>
                                        <p:attrNameLst>
                                          <p:attrName>ppt_x</p:attrName>
                                        </p:attrNameLst>
                                      </p:cBhvr>
                                      <p:tavLst>
                                        <p:tav tm="0">
                                          <p:val>
                                            <p:strVal val="0-#ppt_w/2"/>
                                          </p:val>
                                        </p:tav>
                                        <p:tav tm="100000">
                                          <p:val>
                                            <p:strVal val="#ppt_x"/>
                                          </p:val>
                                        </p:tav>
                                      </p:tavLst>
                                    </p:anim>
                                    <p:anim calcmode="lin" valueType="num">
                                      <p:cBhvr additive="base">
                                        <p:cTn id="14" dur="500" fill="hold"/>
                                        <p:tgtEl>
                                          <p:spTgt spid="41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utoUpdateAnimBg="0"/>
      <p:bldP spid="419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3"/>
          <p:cNvSpPr>
            <a:spLocks noGrp="1"/>
          </p:cNvSpPr>
          <p:nvPr>
            <p:ph type="title"/>
          </p:nvPr>
        </p:nvSpPr>
        <p:spPr/>
        <p:txBody>
          <a:bodyPr/>
          <a:lstStyle/>
          <a:p>
            <a:r>
              <a:rPr lang="en-US" smtClean="0"/>
              <a:t/>
            </a:r>
            <a:br>
              <a:rPr lang="en-US" smtClean="0"/>
            </a:br>
            <a:r>
              <a:rPr lang="fi-FI" sz="2800" smtClean="0"/>
              <a:t>Functional Dependencies 3/7</a:t>
            </a:r>
            <a:endParaRPr lang="en-US" sz="2800" smtClean="0"/>
          </a:p>
        </p:txBody>
      </p:sp>
      <p:sp>
        <p:nvSpPr>
          <p:cNvPr id="12291" name="Rectangle 3"/>
          <p:cNvSpPr>
            <a:spLocks noGrp="1" noChangeArrowheads="1"/>
          </p:cNvSpPr>
          <p:nvPr>
            <p:ph idx="1"/>
          </p:nvPr>
        </p:nvSpPr>
        <p:spPr>
          <a:xfrm>
            <a:off x="228600" y="1268413"/>
            <a:ext cx="8447088" cy="4827587"/>
          </a:xfrm>
        </p:spPr>
        <p:txBody>
          <a:bodyPr/>
          <a:lstStyle/>
          <a:p>
            <a:pPr marL="0" indent="19050">
              <a:spcBef>
                <a:spcPct val="0"/>
              </a:spcBef>
              <a:buClr>
                <a:schemeClr val="tx2"/>
              </a:buClr>
              <a:buFontTx/>
              <a:buNone/>
              <a:defRPr/>
            </a:pPr>
            <a:r>
              <a:rPr lang="fi-FI" sz="2800" b="1" dirty="0" smtClean="0">
                <a:solidFill>
                  <a:schemeClr val="tx2"/>
                </a:solidFill>
                <a:latin typeface="Times New Roman" charset="0"/>
              </a:rPr>
              <a:t>Main characteristics of functional dependencies in normalization</a:t>
            </a:r>
          </a:p>
          <a:p>
            <a:pPr>
              <a:spcBef>
                <a:spcPct val="0"/>
              </a:spcBef>
              <a:buClr>
                <a:schemeClr val="tx2"/>
              </a:buClr>
              <a:buFontTx/>
              <a:buNone/>
              <a:defRPr/>
            </a:pPr>
            <a:endParaRPr lang="fi-FI" sz="2400" b="1" dirty="0" smtClean="0"/>
          </a:p>
          <a:p>
            <a:pPr>
              <a:spcBef>
                <a:spcPct val="0"/>
              </a:spcBef>
              <a:buClr>
                <a:schemeClr val="tx2"/>
              </a:buClr>
              <a:defRPr/>
            </a:pPr>
            <a:r>
              <a:rPr lang="fi-FI" sz="2400" dirty="0" smtClean="0"/>
              <a:t>Have a </a:t>
            </a:r>
            <a:r>
              <a:rPr lang="fi-FI" sz="2400" dirty="0" smtClean="0">
                <a:solidFill>
                  <a:schemeClr val="tx2"/>
                </a:solidFill>
              </a:rPr>
              <a:t>one-to-one</a:t>
            </a:r>
            <a:r>
              <a:rPr lang="fi-FI" sz="2400" dirty="0" smtClean="0"/>
              <a:t> relationship between attribute(s) on the left- and right- hand side of a dependency;</a:t>
            </a:r>
          </a:p>
          <a:p>
            <a:pPr>
              <a:spcBef>
                <a:spcPct val="0"/>
              </a:spcBef>
              <a:buClr>
                <a:schemeClr val="tx2"/>
              </a:buClr>
              <a:buFontTx/>
              <a:buNone/>
              <a:defRPr/>
            </a:pPr>
            <a:endParaRPr lang="fi-FI" sz="2400" dirty="0" smtClean="0"/>
          </a:p>
          <a:p>
            <a:pPr>
              <a:spcBef>
                <a:spcPct val="0"/>
              </a:spcBef>
              <a:buClr>
                <a:schemeClr val="tx2"/>
              </a:buClr>
              <a:defRPr/>
            </a:pPr>
            <a:r>
              <a:rPr lang="fi-FI" sz="2400" dirty="0" smtClean="0"/>
              <a:t>hold for </a:t>
            </a:r>
            <a:r>
              <a:rPr lang="fi-FI" sz="2400" dirty="0" smtClean="0">
                <a:solidFill>
                  <a:schemeClr val="tx2"/>
                </a:solidFill>
              </a:rPr>
              <a:t>all time</a:t>
            </a:r>
            <a:r>
              <a:rPr lang="fi-FI" sz="2400" dirty="0" smtClean="0"/>
              <a:t>;</a:t>
            </a:r>
          </a:p>
          <a:p>
            <a:pPr>
              <a:spcBef>
                <a:spcPct val="0"/>
              </a:spcBef>
              <a:buFontTx/>
              <a:buNone/>
              <a:defRPr/>
            </a:pPr>
            <a:endParaRPr lang="fi-FI" sz="2400" dirty="0" smtClean="0"/>
          </a:p>
          <a:p>
            <a:pPr>
              <a:spcBef>
                <a:spcPct val="0"/>
              </a:spcBef>
              <a:buClr>
                <a:schemeClr val="tx2"/>
              </a:buClr>
              <a:defRPr/>
            </a:pPr>
            <a:r>
              <a:rPr lang="fi-FI" sz="2400" dirty="0" smtClean="0"/>
              <a:t>are </a:t>
            </a:r>
            <a:r>
              <a:rPr lang="fi-FI" sz="2400" dirty="0" smtClean="0">
                <a:solidFill>
                  <a:schemeClr val="tx2"/>
                </a:solidFill>
              </a:rPr>
              <a:t>nontrivial</a:t>
            </a:r>
            <a:r>
              <a:rPr lang="fi-FI" sz="2400" dirty="0" smtClean="0"/>
              <a:t>.</a:t>
            </a:r>
            <a:endParaRPr lang="en-US" sz="2400" dirty="0" smtClean="0"/>
          </a:p>
        </p:txBody>
      </p:sp>
    </p:spTree>
    <p:extLst>
      <p:ext uri="{BB962C8B-B14F-4D97-AF65-F5344CB8AC3E}">
        <p14:creationId xmlns:p14="http://schemas.microsoft.com/office/powerpoint/2010/main" val="3886411457"/>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2571</TotalTime>
  <Words>2496</Words>
  <Application>Microsoft Office PowerPoint</Application>
  <PresentationFormat>On-screen Show (4:3)</PresentationFormat>
  <Paragraphs>699</Paragraphs>
  <Slides>40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Symbol</vt:lpstr>
      <vt:lpstr>Tahoma</vt:lpstr>
      <vt:lpstr>Times New Roman</vt:lpstr>
      <vt:lpstr>Wingdings</vt:lpstr>
      <vt:lpstr>Wingdings 3</vt:lpstr>
      <vt:lpstr>Blends</vt:lpstr>
      <vt:lpstr>DATABASE - NORMALIZATION</vt:lpstr>
      <vt:lpstr>Normalization</vt:lpstr>
      <vt:lpstr>Normalization: Benefits of Normalization</vt:lpstr>
      <vt:lpstr>Normalization: Update Anomalies</vt:lpstr>
      <vt:lpstr>Update Anomalies – Example 1/2</vt:lpstr>
      <vt:lpstr>Update Anomalies – Example 2/2</vt:lpstr>
      <vt:lpstr>  Functional Dependencies 1/7</vt:lpstr>
      <vt:lpstr> Functional Dependencies 2/7</vt:lpstr>
      <vt:lpstr> Functional Dependencies 3/7</vt:lpstr>
      <vt:lpstr>Phụ thuộc hàm</vt:lpstr>
      <vt:lpstr> Functional Dependencies 4/7</vt:lpstr>
      <vt:lpstr> Functional Dependencies 5/7</vt:lpstr>
      <vt:lpstr> Functional Dependencies 6/7</vt:lpstr>
      <vt:lpstr> Functional Dependencies 7/7</vt:lpstr>
      <vt:lpstr> The Process of Normalization</vt:lpstr>
      <vt:lpstr> First Normal Form – 1NF</vt:lpstr>
      <vt:lpstr>Dạng chuẩn 1</vt:lpstr>
      <vt:lpstr>Normalization: 1NF Example</vt:lpstr>
      <vt:lpstr>Normalization: Dạng chuẩn 1 (3)</vt:lpstr>
      <vt:lpstr>Normalization : 1NF Disadvantage</vt:lpstr>
      <vt:lpstr>Normalization: Second Normal Form – 2NF</vt:lpstr>
      <vt:lpstr>Dạng chuẩn 2</vt:lpstr>
      <vt:lpstr>Normalization: 2NF Example</vt:lpstr>
      <vt:lpstr>Normalization: 2NF Example</vt:lpstr>
      <vt:lpstr>Normalization: 2NF Disadvantage</vt:lpstr>
      <vt:lpstr>Normalization: Third Normal Form – 3NF</vt:lpstr>
      <vt:lpstr>Dạng chuẩn 3</vt:lpstr>
      <vt:lpstr>Normalization: 3NF - Example</vt:lpstr>
      <vt:lpstr>Normalization: 3NF - Example</vt:lpstr>
      <vt:lpstr>Bài toán 1</vt:lpstr>
      <vt:lpstr>Bài toán 1 (tt)</vt:lpstr>
      <vt:lpstr>1NF cho bài toán 1</vt:lpstr>
      <vt:lpstr>2NF cho bài toán 1</vt:lpstr>
      <vt:lpstr>3NF cho bài toán 1</vt:lpstr>
      <vt:lpstr>Normalization: A database “Best” Practice</vt:lpstr>
      <vt:lpstr>Normalization - 1NF</vt:lpstr>
      <vt:lpstr>Normalization - 2NF</vt:lpstr>
      <vt:lpstr>Normalization - 3NF</vt:lpstr>
      <vt:lpstr>Tips for DB Designing</vt:lpstr>
      <vt:lpstr>Q&amp;A</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Phạm Văn Tính</cp:lastModifiedBy>
  <cp:revision>159</cp:revision>
  <dcterms:created xsi:type="dcterms:W3CDTF">2006-10-07T14:18:25Z</dcterms:created>
  <dcterms:modified xsi:type="dcterms:W3CDTF">2015-03-09T14:33:22Z</dcterms:modified>
</cp:coreProperties>
</file>