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3"/>
  </p:notesMasterIdLst>
  <p:sldIdLst>
    <p:sldId id="256" r:id="rId2"/>
    <p:sldId id="258" r:id="rId3"/>
    <p:sldId id="259" r:id="rId4"/>
    <p:sldId id="303" r:id="rId5"/>
    <p:sldId id="304" r:id="rId6"/>
    <p:sldId id="260" r:id="rId7"/>
    <p:sldId id="305" r:id="rId8"/>
    <p:sldId id="262" r:id="rId9"/>
    <p:sldId id="306" r:id="rId10"/>
    <p:sldId id="307" r:id="rId11"/>
    <p:sldId id="308" r:id="rId12"/>
    <p:sldId id="309" r:id="rId13"/>
    <p:sldId id="310" r:id="rId14"/>
    <p:sldId id="311" r:id="rId15"/>
    <p:sldId id="314" r:id="rId16"/>
    <p:sldId id="313" r:id="rId17"/>
    <p:sldId id="298" r:id="rId18"/>
    <p:sldId id="302" r:id="rId19"/>
    <p:sldId id="299" r:id="rId20"/>
    <p:sldId id="300" r:id="rId21"/>
    <p:sldId id="301" r:id="rId22"/>
    <p:sldId id="294" r:id="rId23"/>
    <p:sldId id="295" r:id="rId24"/>
    <p:sldId id="296" r:id="rId25"/>
    <p:sldId id="297" r:id="rId26"/>
    <p:sldId id="312" r:id="rId27"/>
    <p:sldId id="316" r:id="rId28"/>
    <p:sldId id="318" r:id="rId29"/>
    <p:sldId id="319" r:id="rId30"/>
    <p:sldId id="320" r:id="rId31"/>
    <p:sldId id="337" r:id="rId32"/>
    <p:sldId id="323" r:id="rId33"/>
    <p:sldId id="324" r:id="rId34"/>
    <p:sldId id="325" r:id="rId35"/>
    <p:sldId id="326" r:id="rId36"/>
    <p:sldId id="327" r:id="rId37"/>
    <p:sldId id="328" r:id="rId38"/>
    <p:sldId id="329" r:id="rId39"/>
    <p:sldId id="330" r:id="rId40"/>
    <p:sldId id="331" r:id="rId41"/>
    <p:sldId id="332" r:id="rId42"/>
    <p:sldId id="333" r:id="rId43"/>
    <p:sldId id="335" r:id="rId44"/>
    <p:sldId id="334" r:id="rId45"/>
    <p:sldId id="336" r:id="rId46"/>
    <p:sldId id="263" r:id="rId47"/>
    <p:sldId id="264" r:id="rId48"/>
    <p:sldId id="267" r:id="rId49"/>
    <p:sldId id="268" r:id="rId50"/>
    <p:sldId id="269" r:id="rId51"/>
    <p:sldId id="271" r:id="rId52"/>
    <p:sldId id="272" r:id="rId53"/>
    <p:sldId id="273" r:id="rId54"/>
    <p:sldId id="274" r:id="rId55"/>
    <p:sldId id="275"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043"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B140D-5D10-47AB-A4B1-10B015C89C99}" type="datetimeFigureOut">
              <a:rPr lang="vi-VN" smtClean="0"/>
              <a:t>17/05/2015</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BF653-B714-4180-B7B0-3B27186ADF31}" type="slidenum">
              <a:rPr lang="vi-VN" smtClean="0"/>
              <a:t>‹#›</a:t>
            </a:fld>
            <a:endParaRPr lang="vi-VN"/>
          </a:p>
        </p:txBody>
      </p:sp>
    </p:spTree>
    <p:extLst>
      <p:ext uri="{BB962C8B-B14F-4D97-AF65-F5344CB8AC3E}">
        <p14:creationId xmlns:p14="http://schemas.microsoft.com/office/powerpoint/2010/main" val="20680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Overview: What</a:t>
            </a:r>
            <a:r>
              <a:rPr lang="en-US" baseline="0" dirty="0" smtClean="0"/>
              <a:t> is hibernate &amp;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a:t>
            </a:fld>
            <a:endParaRPr lang="en-US"/>
          </a:p>
        </p:txBody>
      </p:sp>
    </p:spTree>
    <p:extLst>
      <p:ext uri="{BB962C8B-B14F-4D97-AF65-F5344CB8AC3E}">
        <p14:creationId xmlns:p14="http://schemas.microsoft.com/office/powerpoint/2010/main" val="440251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50</a:t>
            </a:fld>
            <a:endParaRPr lang="en-US"/>
          </a:p>
        </p:txBody>
      </p:sp>
    </p:spTree>
    <p:extLst>
      <p:ext uri="{BB962C8B-B14F-4D97-AF65-F5344CB8AC3E}">
        <p14:creationId xmlns:p14="http://schemas.microsoft.com/office/powerpoint/2010/main" val="409131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51</a:t>
            </a:fld>
            <a:endParaRPr lang="en-US"/>
          </a:p>
        </p:txBody>
      </p:sp>
    </p:spTree>
    <p:extLst>
      <p:ext uri="{BB962C8B-B14F-4D97-AF65-F5344CB8AC3E}">
        <p14:creationId xmlns:p14="http://schemas.microsoft.com/office/powerpoint/2010/main" val="153928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52</a:t>
            </a:fld>
            <a:endParaRPr lang="en-US"/>
          </a:p>
        </p:txBody>
      </p:sp>
    </p:spTree>
    <p:extLst>
      <p:ext uri="{BB962C8B-B14F-4D97-AF65-F5344CB8AC3E}">
        <p14:creationId xmlns:p14="http://schemas.microsoft.com/office/powerpoint/2010/main" val="88503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53</a:t>
            </a:fld>
            <a:endParaRPr lang="en-US"/>
          </a:p>
        </p:txBody>
      </p:sp>
    </p:spTree>
    <p:extLst>
      <p:ext uri="{BB962C8B-B14F-4D97-AF65-F5344CB8AC3E}">
        <p14:creationId xmlns:p14="http://schemas.microsoft.com/office/powerpoint/2010/main" val="377319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Contains all the configuration parameters like database connection, class mappings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54</a:t>
            </a:fld>
            <a:endParaRPr lang="en-US"/>
          </a:p>
        </p:txBody>
      </p:sp>
    </p:spTree>
    <p:extLst>
      <p:ext uri="{BB962C8B-B14F-4D97-AF65-F5344CB8AC3E}">
        <p14:creationId xmlns:p14="http://schemas.microsoft.com/office/powerpoint/2010/main" val="269842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hibernate.cfg.xml and </a:t>
            </a:r>
            <a:r>
              <a:rPr lang="en-US" dirty="0" err="1" smtClean="0"/>
              <a:t>hibernate.properties</a:t>
            </a:r>
            <a:r>
              <a:rPr lang="en-US" dirty="0" smtClean="0"/>
              <a:t> files can be provided simultaneously in an application. In this case hibernate.cfg.xml gets precedence over </a:t>
            </a:r>
            <a:r>
              <a:rPr lang="en-US" dirty="0" err="1" smtClean="0"/>
              <a:t>hibernate.properties</a:t>
            </a:r>
            <a:r>
              <a:rPr lang="en-US" dirty="0" smtClean="0"/>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55</a:t>
            </a:fld>
            <a:endParaRPr lang="en-US"/>
          </a:p>
        </p:txBody>
      </p:sp>
    </p:spTree>
    <p:extLst>
      <p:ext uri="{BB962C8B-B14F-4D97-AF65-F5344CB8AC3E}">
        <p14:creationId xmlns:p14="http://schemas.microsoft.com/office/powerpoint/2010/main" val="155375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56</a:t>
            </a:fld>
            <a:endParaRPr lang="en-US"/>
          </a:p>
        </p:txBody>
      </p:sp>
    </p:spTree>
    <p:extLst>
      <p:ext uri="{BB962C8B-B14F-4D97-AF65-F5344CB8AC3E}">
        <p14:creationId xmlns:p14="http://schemas.microsoft.com/office/powerpoint/2010/main" val="342080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57</a:t>
            </a:fld>
            <a:endParaRPr lang="en-US"/>
          </a:p>
        </p:txBody>
      </p:sp>
    </p:spTree>
    <p:extLst>
      <p:ext uri="{BB962C8B-B14F-4D97-AF65-F5344CB8AC3E}">
        <p14:creationId xmlns:p14="http://schemas.microsoft.com/office/powerpoint/2010/main" val="419270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58</a:t>
            </a:fld>
            <a:endParaRPr lang="en-US"/>
          </a:p>
        </p:txBody>
      </p:sp>
    </p:spTree>
    <p:extLst>
      <p:ext uri="{BB962C8B-B14F-4D97-AF65-F5344CB8AC3E}">
        <p14:creationId xmlns:p14="http://schemas.microsoft.com/office/powerpoint/2010/main" val="372433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case study to retrieve a list of </a:t>
            </a:r>
            <a:r>
              <a:rPr lang="en-US" b="1" dirty="0" err="1" smtClean="0"/>
              <a:t>StockDailyRecord</a:t>
            </a:r>
            <a:r>
              <a:rPr lang="en-US" dirty="0" smtClean="0"/>
              <a:t>, with optional search criteria – start date, end date and volume, order by date.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59</a:t>
            </a:fld>
            <a:endParaRPr lang="en-US"/>
          </a:p>
        </p:txBody>
      </p:sp>
    </p:spTree>
    <p:extLst>
      <p:ext uri="{BB962C8B-B14F-4D97-AF65-F5344CB8AC3E}">
        <p14:creationId xmlns:p14="http://schemas.microsoft.com/office/powerpoint/2010/main" val="694003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Object - Relational mapping: Map object-oriented domain model to relational database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Persistence of associations and collections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Hibernate, open source ORM framework, widely used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Open JPA, Apache, open source, supports JPA API</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Mybatis</a:t>
            </a:r>
            <a:r>
              <a:rPr lang="en-US" dirty="0" smtClean="0"/>
              <a:t>, free open source, formerly named </a:t>
            </a:r>
            <a:r>
              <a:rPr lang="en-US" dirty="0" err="1" smtClean="0"/>
              <a:t>iBATIS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Toplink</a:t>
            </a:r>
            <a:r>
              <a:rPr lang="en-US" dirty="0" smtClean="0"/>
              <a:t> by Oracle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193292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Java-based for API for building queries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Good for queries</a:t>
            </a:r>
            <a:r>
              <a:rPr lang="en-US" baseline="0" dirty="0" smtClean="0"/>
              <a:t> that are built up using lots of conditional logic; avoid messy string manipulation</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a:t>
            </a:r>
            <a:r>
              <a:rPr lang="en-US" b="0" dirty="0" smtClean="0"/>
              <a:t>Criteria example</a:t>
            </a:r>
            <a:r>
              <a:rPr lang="en-US" dirty="0" smtClean="0"/>
              <a:t>, you do not need to compare whether this is the first criteria to append the ‘where’ syntax, nor format the date. The line of code is reduce and everything is handled in a more elegant and object oriented way.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60</a:t>
            </a:fld>
            <a:endParaRPr lang="en-US"/>
          </a:p>
        </p:txBody>
      </p:sp>
    </p:spTree>
    <p:extLst>
      <p:ext uri="{BB962C8B-B14F-4D97-AF65-F5344CB8AC3E}">
        <p14:creationId xmlns:p14="http://schemas.microsoft.com/office/powerpoint/2010/main" val="1443331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Hibernate provide a </a:t>
            </a:r>
            <a:r>
              <a:rPr lang="en-US" b="1" dirty="0" err="1" smtClean="0"/>
              <a:t>createSQLQuery</a:t>
            </a:r>
            <a:r>
              <a:rPr lang="en-US" dirty="0" smtClean="0"/>
              <a:t> method to let you call your native SQL statement directly.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62</a:t>
            </a:fld>
            <a:endParaRPr lang="en-US"/>
          </a:p>
        </p:txBody>
      </p:sp>
    </p:spTree>
    <p:extLst>
      <p:ext uri="{BB962C8B-B14F-4D97-AF65-F5344CB8AC3E}">
        <p14:creationId xmlns:p14="http://schemas.microsoft.com/office/powerpoint/2010/main" val="497115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63</a:t>
            </a:fld>
            <a:endParaRPr lang="en-US"/>
          </a:p>
        </p:txBody>
      </p:sp>
    </p:spTree>
    <p:extLst>
      <p:ext uri="{BB962C8B-B14F-4D97-AF65-F5344CB8AC3E}">
        <p14:creationId xmlns:p14="http://schemas.microsoft.com/office/powerpoint/2010/main" val="253073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exceptions thrown by Hibernate are </a:t>
            </a:r>
            <a:r>
              <a:rPr lang="en-US" b="1" dirty="0" smtClean="0"/>
              <a:t>FATAL</a:t>
            </a:r>
            <a:r>
              <a:rPr lang="en-US" dirty="0" smtClean="0"/>
              <a:t>, you have to roll back the transaction and close the current session immediately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64</a:t>
            </a:fld>
            <a:endParaRPr lang="en-US"/>
          </a:p>
        </p:txBody>
      </p:sp>
    </p:spTree>
    <p:extLst>
      <p:ext uri="{BB962C8B-B14F-4D97-AF65-F5344CB8AC3E}">
        <p14:creationId xmlns:p14="http://schemas.microsoft.com/office/powerpoint/2010/main" val="980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65</a:t>
            </a:fld>
            <a:endParaRPr lang="en-US"/>
          </a:p>
        </p:txBody>
      </p:sp>
    </p:spTree>
    <p:extLst>
      <p:ext uri="{BB962C8B-B14F-4D97-AF65-F5344CB8AC3E}">
        <p14:creationId xmlns:p14="http://schemas.microsoft.com/office/powerpoint/2010/main" val="3595120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MySQL script to create a “stock” table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67</a:t>
            </a:fld>
            <a:endParaRPr lang="en-US"/>
          </a:p>
        </p:txBody>
      </p:sp>
    </p:spTree>
    <p:extLst>
      <p:ext uri="{BB962C8B-B14F-4D97-AF65-F5344CB8AC3E}">
        <p14:creationId xmlns:p14="http://schemas.microsoft.com/office/powerpoint/2010/main" val="2359533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charset="0"/>
                <a:cs typeface="Arial" charset="0"/>
              </a:rPr>
              <a:t>Make Hibernate aware of the mapping classes</a:t>
            </a:r>
            <a:r>
              <a:rPr lang="en-US" sz="1200" baseline="0" dirty="0" smtClean="0">
                <a:latin typeface="Arial" charset="0"/>
                <a:cs typeface="Arial" charset="0"/>
              </a:rPr>
              <a:t> : Stock</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69</a:t>
            </a:fld>
            <a:endParaRPr lang="en-US"/>
          </a:p>
        </p:txBody>
      </p:sp>
    </p:spTree>
    <p:extLst>
      <p:ext uri="{BB962C8B-B14F-4D97-AF65-F5344CB8AC3E}">
        <p14:creationId xmlns:p14="http://schemas.microsoft.com/office/powerpoint/2010/main" val="426170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Convenience class to handle building and obtaining the Hibernate </a:t>
            </a:r>
            <a:r>
              <a:rPr lang="en-US" sz="2800" dirty="0" err="1" smtClean="0"/>
              <a:t>SessionFactory</a:t>
            </a:r>
            <a:endParaRPr lang="en-US" sz="2800" dirty="0" smtClean="0"/>
          </a:p>
          <a:p>
            <a:pPr marL="400050" lvl="1" indent="0">
              <a:buFont typeface="Wingdings" pitchFamily="2" charset="2"/>
              <a:buNone/>
            </a:pPr>
            <a:r>
              <a:rPr lang="en-US" sz="2400" dirty="0" smtClean="0"/>
              <a:t>– Use recommended by the Hibernate org</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Used to build Hibernate ‘Sessions’</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70</a:t>
            </a:fld>
            <a:endParaRPr lang="en-US"/>
          </a:p>
        </p:txBody>
      </p:sp>
    </p:spTree>
    <p:extLst>
      <p:ext uri="{BB962C8B-B14F-4D97-AF65-F5344CB8AC3E}">
        <p14:creationId xmlns:p14="http://schemas.microsoft.com/office/powerpoint/2010/main" val="2284858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your App.java, it will insert a new record into “Stock” table.</a:t>
            </a:r>
          </a:p>
          <a:p>
            <a:endParaRPr lang="en-US" dirty="0" smtClean="0"/>
          </a:p>
          <a:p>
            <a:r>
              <a:rPr lang="en-US" dirty="0" smtClean="0"/>
              <a:t>Hibernate</a:t>
            </a:r>
            <a:r>
              <a:rPr lang="en-US" sz="1200" kern="1200" dirty="0" smtClean="0">
                <a:solidFill>
                  <a:schemeClr val="tx1"/>
                </a:solidFill>
                <a:effectLst/>
                <a:latin typeface="+mn-lt"/>
                <a:ea typeface="+mn-ea"/>
                <a:cs typeface="+mn-cs"/>
              </a:rPr>
              <a:t>:</a:t>
            </a:r>
            <a:r>
              <a:rPr lang="en-US" dirty="0" smtClean="0"/>
              <a:t> insert into </a:t>
            </a:r>
            <a:r>
              <a:rPr lang="en-US" dirty="0" err="1" smtClean="0"/>
              <a:t>mkyong.</a:t>
            </a:r>
            <a:r>
              <a:rPr lang="en-US" sz="1200" kern="1200" dirty="0" err="1" smtClean="0">
                <a:solidFill>
                  <a:schemeClr val="tx1"/>
                </a:solidFill>
                <a:effectLst/>
                <a:latin typeface="+mn-lt"/>
                <a:ea typeface="+mn-ea"/>
                <a:cs typeface="+mn-cs"/>
              </a:rPr>
              <a:t>stock</a:t>
            </a:r>
            <a:r>
              <a:rPr lang="en-US" dirty="0" smtClean="0"/>
              <a:t> </a:t>
            </a:r>
            <a:r>
              <a:rPr lang="en-US" sz="1200" kern="1200" dirty="0" smtClean="0">
                <a:solidFill>
                  <a:schemeClr val="tx1"/>
                </a:solidFill>
                <a:effectLst/>
                <a:latin typeface="+mn-lt"/>
                <a:ea typeface="+mn-ea"/>
                <a:cs typeface="+mn-cs"/>
              </a:rPr>
              <a:t>(</a:t>
            </a:r>
            <a:r>
              <a:rPr lang="en-US" dirty="0" smtClean="0"/>
              <a:t>STOCK_CODE, STOCK_NAME</a:t>
            </a:r>
            <a:r>
              <a:rPr lang="en-US" sz="1200" kern="1200" dirty="0" smtClean="0">
                <a:solidFill>
                  <a:schemeClr val="tx1"/>
                </a:solidFill>
                <a:effectLst/>
                <a:latin typeface="+mn-lt"/>
                <a:ea typeface="+mn-ea"/>
                <a:cs typeface="+mn-cs"/>
              </a:rPr>
              <a:t>)</a:t>
            </a:r>
            <a:r>
              <a:rPr lang="en-US" dirty="0" smtClean="0"/>
              <a:t> values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71</a:t>
            </a:fld>
            <a:endParaRPr lang="en-US"/>
          </a:p>
        </p:txBody>
      </p:sp>
    </p:spTree>
    <p:extLst>
      <p:ext uri="{BB962C8B-B14F-4D97-AF65-F5344CB8AC3E}">
        <p14:creationId xmlns:p14="http://schemas.microsoft.com/office/powerpoint/2010/main" val="33823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Object - Relational mapping: Map object-oriented domain model to relational database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Persistence of associations and collections</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113967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800" dirty="0" smtClean="0">
                <a:latin typeface="+mn-lt"/>
              </a:rPr>
              <a:t>Mapping:</a:t>
            </a:r>
            <a:r>
              <a:rPr lang="en-US" sz="800" baseline="0" dirty="0" smtClean="0">
                <a:latin typeface="+mn-lt"/>
              </a:rPr>
              <a:t> </a:t>
            </a:r>
            <a:r>
              <a:rPr lang="en-US" sz="800" dirty="0" smtClean="0">
                <a:latin typeface="+mn-lt"/>
              </a:rPr>
              <a:t>Do not need to write code for mapping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800" dirty="0" smtClean="0"/>
              <a:t>Optimize Performance:</a:t>
            </a:r>
            <a:r>
              <a:rPr lang="en-US" sz="800" baseline="0" dirty="0" smtClean="0"/>
              <a:t> </a:t>
            </a:r>
            <a:r>
              <a:rPr lang="en-US" sz="800" dirty="0" smtClean="0"/>
              <a:t>Relational </a:t>
            </a:r>
            <a:r>
              <a:rPr lang="en-US" sz="800" dirty="0" err="1" smtClean="0"/>
              <a:t>tuples</a:t>
            </a:r>
            <a:r>
              <a:rPr lang="en-US" sz="800" dirty="0" smtClean="0"/>
              <a:t> are moved to this cache as a result of query. It improves performance if client application reads same data many times for same write.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dirty="0" smtClean="0">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dirty="0" smtClean="0">
                <a:latin typeface="+mn-lt"/>
              </a:rPr>
              <a:t>Optimistic locking: Assured that the changes done by one person is not being roll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dirty="0" smtClean="0">
                <a:latin typeface="+mn-lt"/>
              </a:rPr>
              <a:t>backed by another one unintentionally</a:t>
            </a:r>
            <a:endParaRPr lang="en-US" sz="800" dirty="0">
              <a:latin typeface="+mn-lt"/>
            </a:endParaRPr>
          </a:p>
        </p:txBody>
      </p:sp>
      <p:sp>
        <p:nvSpPr>
          <p:cNvPr id="4" name="Slide Number Placeholder 3"/>
          <p:cNvSpPr>
            <a:spLocks noGrp="1"/>
          </p:cNvSpPr>
          <p:nvPr>
            <p:ph type="sldNum" sz="quarter" idx="10"/>
          </p:nvPr>
        </p:nvSpPr>
        <p:spPr/>
        <p:txBody>
          <a:bodyPr/>
          <a:lstStyle/>
          <a:p>
            <a:fld id="{2DFE7464-DC84-4E16-BC22-A57505912962}" type="slidenum">
              <a:rPr lang="en-US" smtClean="0"/>
              <a:pPr/>
              <a:t>7</a:t>
            </a:fld>
            <a:endParaRPr lang="en-US"/>
          </a:p>
        </p:txBody>
      </p:sp>
    </p:spTree>
    <p:extLst>
      <p:ext uri="{BB962C8B-B14F-4D97-AF65-F5344CB8AC3E}">
        <p14:creationId xmlns:p14="http://schemas.microsoft.com/office/powerpoint/2010/main" val="81373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Persistent objects are the classes that in your program that has a representation in the database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8</a:t>
            </a:fld>
            <a:endParaRPr lang="en-US"/>
          </a:p>
        </p:txBody>
      </p:sp>
    </p:spTree>
    <p:extLst>
      <p:ext uri="{BB962C8B-B14F-4D97-AF65-F5344CB8AC3E}">
        <p14:creationId xmlns:p14="http://schemas.microsoft.com/office/powerpoint/2010/main" val="312065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the model class and mapping files are quite tedious in large application</a:t>
            </a:r>
          </a:p>
          <a:p>
            <a:r>
              <a:rPr lang="en-US" dirty="0" smtClean="0"/>
              <a:t>With Hibernate tools, this can be generate automatically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46</a:t>
            </a:fld>
            <a:endParaRPr lang="en-US"/>
          </a:p>
        </p:txBody>
      </p:sp>
    </p:spTree>
    <p:extLst>
      <p:ext uri="{BB962C8B-B14F-4D97-AF65-F5344CB8AC3E}">
        <p14:creationId xmlns:p14="http://schemas.microsoft.com/office/powerpoint/2010/main" val="341436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a:t>
            </a:r>
            <a:r>
              <a:rPr lang="en-US" dirty="0" smtClean="0"/>
              <a:t> annotation marks this class as an entity bean</a:t>
            </a:r>
          </a:p>
          <a:p>
            <a:r>
              <a:rPr lang="en-US" dirty="0" smtClean="0"/>
              <a:t>@</a:t>
            </a:r>
            <a:r>
              <a:rPr lang="en-US" b="1" dirty="0" smtClean="0"/>
              <a:t>Table</a:t>
            </a:r>
            <a:r>
              <a:rPr lang="en-US" dirty="0" smtClean="0"/>
              <a:t> annotation allows you to specify the details of the table that will be used to persist the entity in the database</a:t>
            </a:r>
          </a:p>
          <a:p>
            <a:r>
              <a:rPr lang="en-US" dirty="0" smtClean="0"/>
              <a:t>@</a:t>
            </a:r>
            <a:r>
              <a:rPr lang="en-US" b="1" dirty="0" smtClean="0"/>
              <a:t>Column</a:t>
            </a:r>
            <a:r>
              <a:rPr lang="en-US" dirty="0" smtClean="0"/>
              <a:t> annotation is used to specify the details of the column to which a field or property will be mapped.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47</a:t>
            </a:fld>
            <a:endParaRPr lang="en-US"/>
          </a:p>
        </p:txBody>
      </p:sp>
    </p:spTree>
    <p:extLst>
      <p:ext uri="{BB962C8B-B14F-4D97-AF65-F5344CB8AC3E}">
        <p14:creationId xmlns:p14="http://schemas.microsoft.com/office/powerpoint/2010/main" val="2054337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a:t>
            </a:r>
            <a:r>
              <a:rPr lang="en-US" dirty="0" smtClean="0"/>
              <a:t> annotation marks this class as an entity bean</a:t>
            </a:r>
          </a:p>
          <a:p>
            <a:r>
              <a:rPr lang="en-US" dirty="0" smtClean="0"/>
              <a:t>@</a:t>
            </a:r>
            <a:r>
              <a:rPr lang="en-US" b="1" dirty="0" smtClean="0"/>
              <a:t>Table</a:t>
            </a:r>
            <a:r>
              <a:rPr lang="en-US" dirty="0" smtClean="0"/>
              <a:t> annotation allows you to specify the details of the table that will be used to persist the entity in the database</a:t>
            </a:r>
          </a:p>
          <a:p>
            <a:r>
              <a:rPr lang="en-US" dirty="0" smtClean="0"/>
              <a:t>@</a:t>
            </a:r>
            <a:r>
              <a:rPr lang="en-US" b="1" dirty="0" smtClean="0"/>
              <a:t>Column</a:t>
            </a:r>
            <a:r>
              <a:rPr lang="en-US" dirty="0" smtClean="0"/>
              <a:t> annotation is used to specify the details of the column to which a field or property will be mapped.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48</a:t>
            </a:fld>
            <a:endParaRPr lang="en-US"/>
          </a:p>
        </p:txBody>
      </p:sp>
    </p:spTree>
    <p:extLst>
      <p:ext uri="{BB962C8B-B14F-4D97-AF65-F5344CB8AC3E}">
        <p14:creationId xmlns:p14="http://schemas.microsoft.com/office/powerpoint/2010/main" val="157022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a:t>
            </a:r>
            <a:r>
              <a:rPr lang="en-US" dirty="0" smtClean="0"/>
              <a:t> annotation marks this class as an entity bean</a:t>
            </a:r>
          </a:p>
          <a:p>
            <a:r>
              <a:rPr lang="en-US" dirty="0" smtClean="0"/>
              <a:t>@</a:t>
            </a:r>
            <a:r>
              <a:rPr lang="en-US" b="1" dirty="0" smtClean="0"/>
              <a:t>Table</a:t>
            </a:r>
            <a:r>
              <a:rPr lang="en-US" dirty="0" smtClean="0"/>
              <a:t> annotation allows you to specify the details of the table that will be used to persist the entity in the database</a:t>
            </a:r>
          </a:p>
          <a:p>
            <a:r>
              <a:rPr lang="en-US" dirty="0" smtClean="0"/>
              <a:t>@</a:t>
            </a:r>
            <a:r>
              <a:rPr lang="en-US" b="1" dirty="0" smtClean="0"/>
              <a:t>Column</a:t>
            </a:r>
            <a:r>
              <a:rPr lang="en-US" dirty="0" smtClean="0"/>
              <a:t> annotation is used to specify the details of the column to which a field or property will be mapped.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49</a:t>
            </a:fld>
            <a:endParaRPr lang="en-US"/>
          </a:p>
        </p:txBody>
      </p:sp>
    </p:spTree>
    <p:extLst>
      <p:ext uri="{BB962C8B-B14F-4D97-AF65-F5344CB8AC3E}">
        <p14:creationId xmlns:p14="http://schemas.microsoft.com/office/powerpoint/2010/main" val="188227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smtClean="0"/>
              <a:t>TS. Phạm Văn Tính - Khoa </a:t>
            </a:r>
            <a:r>
              <a:rPr lang="en-US"/>
              <a:t>CNTT – ĐH Nông Lâm TP. HCM </a:t>
            </a:r>
            <a:r>
              <a:rPr lang="en-US" smtClean="0"/>
              <a:t>04/2015</a:t>
            </a:r>
            <a:endParaRPr lang="en-US"/>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/71</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a:solidFill>
                  <a:srgbClr val="FF0000"/>
                </a:solidFill>
              </a:rPr>
              <a:t>Object Relational Mapping</a:t>
            </a:r>
            <a:endParaRPr lang="en-US" dirty="0" smtClean="0"/>
          </a:p>
        </p:txBody>
      </p:sp>
      <p:sp>
        <p:nvSpPr>
          <p:cNvPr id="13315" name="Rectangle 3"/>
          <p:cNvSpPr>
            <a:spLocks noGrp="1" noChangeArrowheads="1"/>
          </p:cNvSpPr>
          <p:nvPr>
            <p:ph type="subTitle" idx="1"/>
          </p:nvPr>
        </p:nvSpPr>
        <p:spPr/>
        <p:txBody>
          <a:bodyPr/>
          <a:lstStyle/>
          <a:p>
            <a:pPr eaLnBrk="1" hangingPunct="1"/>
            <a:r>
              <a:rPr lang="en-US" sz="3200" b="1">
                <a:solidFill>
                  <a:srgbClr val="FF0000"/>
                </a:solidFill>
                <a:effectLst>
                  <a:outerShdw blurRad="38100" dist="38100" dir="2700000" algn="tl">
                    <a:srgbClr val="C0C0C0"/>
                  </a:outerShdw>
                </a:effectLst>
                <a:latin typeface="+mj-lt"/>
                <a:ea typeface="+mj-ea"/>
                <a:cs typeface="+mj-cs"/>
              </a:rPr>
              <a:t>HIBERNATE</a:t>
            </a:r>
          </a:p>
        </p:txBody>
      </p:sp>
      <p:sp>
        <p:nvSpPr>
          <p:cNvPr id="2052" name="Rectangle 4"/>
          <p:cNvSpPr>
            <a:spLocks noChangeArrowheads="1"/>
          </p:cNvSpPr>
          <p:nvPr/>
        </p:nvSpPr>
        <p:spPr bwMode="auto">
          <a:xfrm>
            <a:off x="1357745" y="457200"/>
            <a:ext cx="6248400" cy="685800"/>
          </a:xfrm>
          <a:prstGeom prst="rect">
            <a:avLst/>
          </a:prstGeom>
          <a:noFill/>
          <a:ln w="9525">
            <a:noFill/>
            <a:miter lim="800000"/>
            <a:headEnd/>
            <a:tailEnd/>
          </a:ln>
          <a:effectLst/>
        </p:spPr>
        <p:txBody>
          <a:bodyPr anchor="ctr"/>
          <a:lstStyle/>
          <a:p>
            <a:pPr algn="ctr" eaLnBrk="1" hangingPunct="1">
              <a:defRPr/>
            </a:pPr>
            <a:r>
              <a:rPr lang="en-US" sz="3200" b="1">
                <a:solidFill>
                  <a:srgbClr val="FF0000"/>
                </a:solidFill>
                <a:effectLst>
                  <a:outerShdw blurRad="38100" dist="38100" dir="2700000" algn="tl">
                    <a:srgbClr val="C0C0C0"/>
                  </a:outerShdw>
                </a:effectLst>
                <a:latin typeface="+mj-lt"/>
                <a:ea typeface="+mj-ea"/>
                <a:cs typeface="+mj-cs"/>
              </a:rPr>
              <a:t>SPECIAL JAVA SUBJECT</a:t>
            </a:r>
            <a:br>
              <a:rPr lang="en-US" sz="3200" b="1">
                <a:solidFill>
                  <a:srgbClr val="FF0000"/>
                </a:solidFill>
                <a:effectLst>
                  <a:outerShdw blurRad="38100" dist="38100" dir="2700000" algn="tl">
                    <a:srgbClr val="C0C0C0"/>
                  </a:outerShdw>
                </a:effectLst>
                <a:latin typeface="+mj-lt"/>
                <a:ea typeface="+mj-ea"/>
                <a:cs typeface="+mj-cs"/>
              </a:rPr>
            </a:br>
            <a:r>
              <a:rPr lang="en-US" sz="3200" b="1">
                <a:solidFill>
                  <a:srgbClr val="FF0000"/>
                </a:solidFill>
                <a:effectLst>
                  <a:outerShdw blurRad="38100" dist="38100" dir="2700000" algn="tl">
                    <a:srgbClr val="C0C0C0"/>
                  </a:outerShdw>
                </a:effectLst>
                <a:latin typeface="+mj-lt"/>
                <a:ea typeface="+mj-ea"/>
                <a:cs typeface="+mj-cs"/>
              </a:rPr>
              <a:t>FSOFT – Developer – Part3</a:t>
            </a:r>
            <a:endParaRPr lang="en-US" sz="3200" b="1" dirty="0">
              <a:solidFill>
                <a:srgbClr val="FF0000"/>
              </a:solidFill>
              <a:effectLst>
                <a:outerShdw blurRad="38100" dist="38100" dir="2700000" algn="tl">
                  <a:srgbClr val="C0C0C0"/>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Object</a:t>
            </a:r>
          </a:p>
        </p:txBody>
      </p:sp>
      <p:sp>
        <p:nvSpPr>
          <p:cNvPr id="3" name="Content Placeholder 2"/>
          <p:cNvSpPr>
            <a:spLocks noGrp="1"/>
          </p:cNvSpPr>
          <p:nvPr>
            <p:ph idx="1"/>
          </p:nvPr>
        </p:nvSpPr>
        <p:spPr/>
        <p:txBody>
          <a:bodyPr/>
          <a:lstStyle/>
          <a:p>
            <a:r>
              <a:rPr lang="en-US"/>
              <a:t>The Configuration object is the first Hibernate object you create in any Hibernate application and usually created only once during application initialization. It represents a configuration or properties file required by the Hibernate. The Configuration object provides two keys components:</a:t>
            </a:r>
          </a:p>
          <a:p>
            <a:r>
              <a:rPr lang="en-US" b="1"/>
              <a:t>Database Connection:</a:t>
            </a:r>
            <a:r>
              <a:rPr lang="en-US"/>
              <a:t> This is handled through one or more configuration files supported by Hibernate. These files are </a:t>
            </a:r>
            <a:r>
              <a:rPr lang="en-US" b="1"/>
              <a:t>hibernate.properties</a:t>
            </a:r>
            <a:r>
              <a:rPr lang="en-US"/>
              <a:t> </a:t>
            </a:r>
            <a:r>
              <a:rPr lang="en-US" smtClean="0"/>
              <a:t>and </a:t>
            </a:r>
            <a:r>
              <a:rPr lang="en-US" b="1" smtClean="0"/>
              <a:t>hibernate.cfg.xml</a:t>
            </a:r>
            <a:r>
              <a:rPr lang="en-US"/>
              <a:t>.</a:t>
            </a:r>
          </a:p>
          <a:p>
            <a:r>
              <a:rPr lang="en-US" b="1"/>
              <a:t>Class Mapping </a:t>
            </a:r>
            <a:r>
              <a:rPr lang="en-US" b="1" smtClean="0"/>
              <a:t>Setup</a:t>
            </a:r>
            <a:endParaRPr lang="en-US"/>
          </a:p>
        </p:txBody>
      </p:sp>
    </p:spTree>
    <p:extLst>
      <p:ext uri="{BB962C8B-B14F-4D97-AF65-F5344CB8AC3E}">
        <p14:creationId xmlns:p14="http://schemas.microsoft.com/office/powerpoint/2010/main" val="4252439930"/>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SessionFactory Object</a:t>
            </a:r>
          </a:p>
        </p:txBody>
      </p:sp>
      <p:sp>
        <p:nvSpPr>
          <p:cNvPr id="3" name="Content Placeholder 2"/>
          <p:cNvSpPr>
            <a:spLocks noGrp="1"/>
          </p:cNvSpPr>
          <p:nvPr>
            <p:ph idx="1"/>
          </p:nvPr>
        </p:nvSpPr>
        <p:spPr/>
        <p:txBody>
          <a:bodyPr/>
          <a:lstStyle/>
          <a:p>
            <a:r>
              <a:rPr lang="en-US" smtClean="0"/>
              <a:t>Configuration </a:t>
            </a:r>
            <a:r>
              <a:rPr lang="en-US"/>
              <a:t>object is used to create a </a:t>
            </a:r>
            <a:r>
              <a:rPr lang="en-US" b="1"/>
              <a:t>SessionFactory</a:t>
            </a:r>
            <a:r>
              <a:rPr lang="en-US"/>
              <a:t> object which inturn configures Hibernate for the application using the supplied configuration file and allows for a Session object to be instantiated. The </a:t>
            </a:r>
            <a:r>
              <a:rPr lang="en-US" b="1"/>
              <a:t>SessionFactory</a:t>
            </a:r>
            <a:r>
              <a:rPr lang="en-US"/>
              <a:t> is a thread safe object and used by all the threads of an application</a:t>
            </a:r>
            <a:r>
              <a:rPr lang="en-US" smtClean="0"/>
              <a:t>.</a:t>
            </a:r>
            <a:endParaRPr lang="en-US"/>
          </a:p>
          <a:p>
            <a:r>
              <a:rPr lang="en-US"/>
              <a:t>The </a:t>
            </a:r>
            <a:r>
              <a:rPr lang="en-US" b="1"/>
              <a:t>SessionFactory</a:t>
            </a:r>
            <a:r>
              <a:rPr lang="en-US"/>
              <a:t> is </a:t>
            </a:r>
            <a:r>
              <a:rPr lang="en-US" smtClean="0"/>
              <a:t>heavy weight </a:t>
            </a:r>
            <a:r>
              <a:rPr lang="en-US"/>
              <a:t>object so usually it is created during application start up and kept for later use. You would need </a:t>
            </a:r>
            <a:r>
              <a:rPr lang="en-US" b="1"/>
              <a:t>one SessionFactory object per database using a separate configuration file</a:t>
            </a:r>
            <a:r>
              <a:rPr lang="en-US"/>
              <a:t>. So if you are using multiple databases then you would have to create multiple </a:t>
            </a:r>
            <a:r>
              <a:rPr lang="en-US" b="1"/>
              <a:t>SessionFactory</a:t>
            </a:r>
            <a:r>
              <a:rPr lang="en-US"/>
              <a:t> objects</a:t>
            </a:r>
          </a:p>
        </p:txBody>
      </p:sp>
    </p:spTree>
    <p:extLst>
      <p:ext uri="{BB962C8B-B14F-4D97-AF65-F5344CB8AC3E}">
        <p14:creationId xmlns:p14="http://schemas.microsoft.com/office/powerpoint/2010/main" val="2018687296"/>
      </p:ext>
    </p:extLst>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Object</a:t>
            </a:r>
          </a:p>
        </p:txBody>
      </p:sp>
      <p:sp>
        <p:nvSpPr>
          <p:cNvPr id="3" name="Content Placeholder 2"/>
          <p:cNvSpPr>
            <a:spLocks noGrp="1"/>
          </p:cNvSpPr>
          <p:nvPr>
            <p:ph idx="1"/>
          </p:nvPr>
        </p:nvSpPr>
        <p:spPr/>
        <p:txBody>
          <a:bodyPr/>
          <a:lstStyle/>
          <a:p>
            <a:r>
              <a:rPr lang="en-US"/>
              <a:t>A </a:t>
            </a:r>
            <a:r>
              <a:rPr lang="en-US" b="1"/>
              <a:t>Session</a:t>
            </a:r>
            <a:r>
              <a:rPr lang="en-US"/>
              <a:t> is used to get a physical connection with a database. The Session object is lightweight and designed to be instantiated each time an interaction is needed with the database. Persistent objects are saved and retrieved through a Session object.</a:t>
            </a:r>
          </a:p>
          <a:p>
            <a:endParaRPr lang="en-US"/>
          </a:p>
          <a:p>
            <a:r>
              <a:rPr lang="en-US"/>
              <a:t>The </a:t>
            </a:r>
            <a:r>
              <a:rPr lang="en-US" b="1"/>
              <a:t>session</a:t>
            </a:r>
            <a:r>
              <a:rPr lang="en-US"/>
              <a:t> objects should not be kept open for a long time because they are not usually thread safe and they should be created and destroyed them as needed</a:t>
            </a:r>
          </a:p>
        </p:txBody>
      </p:sp>
    </p:spTree>
    <p:extLst>
      <p:ext uri="{BB962C8B-B14F-4D97-AF65-F5344CB8AC3E}">
        <p14:creationId xmlns:p14="http://schemas.microsoft.com/office/powerpoint/2010/main" val="4079119695"/>
      </p:ext>
    </p:extLst>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Object</a:t>
            </a:r>
          </a:p>
        </p:txBody>
      </p:sp>
      <p:sp>
        <p:nvSpPr>
          <p:cNvPr id="3" name="Content Placeholder 2"/>
          <p:cNvSpPr>
            <a:spLocks noGrp="1"/>
          </p:cNvSpPr>
          <p:nvPr>
            <p:ph idx="1"/>
          </p:nvPr>
        </p:nvSpPr>
        <p:spPr/>
        <p:txBody>
          <a:bodyPr/>
          <a:lstStyle/>
          <a:p>
            <a:r>
              <a:rPr lang="en-US"/>
              <a:t>A </a:t>
            </a:r>
            <a:r>
              <a:rPr lang="en-US" b="1"/>
              <a:t>Transaction</a:t>
            </a:r>
            <a:r>
              <a:rPr lang="en-US"/>
              <a:t> represents a unit of work with the database and most of the RDBMS supports transaction functionality. Transactions in Hibernate are handled by an underlying transaction manager and transaction (from JDBC or JTA).</a:t>
            </a:r>
          </a:p>
          <a:p>
            <a:r>
              <a:rPr lang="en-US"/>
              <a:t>This is an optional object and Hibernate applications may choose not to use this interface, instead managing transactions in their own application code.</a:t>
            </a:r>
          </a:p>
          <a:p>
            <a:pPr marL="0" indent="0">
              <a:buNone/>
            </a:pPr>
            <a:endParaRPr lang="en-US"/>
          </a:p>
        </p:txBody>
      </p:sp>
    </p:spTree>
    <p:extLst>
      <p:ext uri="{BB962C8B-B14F-4D97-AF65-F5344CB8AC3E}">
        <p14:creationId xmlns:p14="http://schemas.microsoft.com/office/powerpoint/2010/main" val="2154838661"/>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Object and Criteria Object</a:t>
            </a:r>
          </a:p>
        </p:txBody>
      </p:sp>
      <p:sp>
        <p:nvSpPr>
          <p:cNvPr id="3" name="Content Placeholder 2"/>
          <p:cNvSpPr>
            <a:spLocks noGrp="1"/>
          </p:cNvSpPr>
          <p:nvPr>
            <p:ph idx="1"/>
          </p:nvPr>
        </p:nvSpPr>
        <p:spPr/>
        <p:txBody>
          <a:bodyPr/>
          <a:lstStyle/>
          <a:p>
            <a:pPr marL="0" indent="0">
              <a:buNone/>
            </a:pPr>
            <a:endParaRPr lang="en-US"/>
          </a:p>
          <a:p>
            <a:r>
              <a:rPr lang="en-US" b="1"/>
              <a:t>Query</a:t>
            </a:r>
            <a:r>
              <a:rPr lang="en-US"/>
              <a:t> objects use SQL or Hibernate Query Language (HQL) string to retrieve data from the database and create objects. A Query instance is used to bind query parameters, limit the number of results returned by the query, and finally to execute the query.</a:t>
            </a:r>
          </a:p>
          <a:p>
            <a:pPr marL="0" indent="0">
              <a:buNone/>
            </a:pPr>
            <a:endParaRPr lang="en-US"/>
          </a:p>
          <a:p>
            <a:r>
              <a:rPr lang="en-US" b="1"/>
              <a:t>Criteria</a:t>
            </a:r>
            <a:r>
              <a:rPr lang="en-US"/>
              <a:t> object are used to create and execute object oriented criteria queries to retrieve objects.</a:t>
            </a:r>
          </a:p>
          <a:p>
            <a:endParaRPr lang="en-US"/>
          </a:p>
        </p:txBody>
      </p:sp>
    </p:spTree>
    <p:extLst>
      <p:ext uri="{BB962C8B-B14F-4D97-AF65-F5344CB8AC3E}">
        <p14:creationId xmlns:p14="http://schemas.microsoft.com/office/powerpoint/2010/main" val="1522441478"/>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Load the configuration</a:t>
            </a:r>
          </a:p>
        </p:txBody>
      </p:sp>
      <p:pic>
        <p:nvPicPr>
          <p:cNvPr id="4"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16" t="4861" r="7687" b="6631"/>
          <a:stretch/>
        </p:blipFill>
        <p:spPr bwMode="auto">
          <a:xfrm>
            <a:off x="52647" y="942109"/>
            <a:ext cx="8973034" cy="507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939076"/>
      </p:ext>
    </p:extLst>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Database Interaction </a:t>
            </a:r>
          </a:p>
        </p:txBody>
      </p:sp>
      <p:pic>
        <p:nvPicPr>
          <p:cNvPr id="4"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58" t="6631" r="2858" b="6631"/>
          <a:stretch/>
        </p:blipFill>
        <p:spPr bwMode="auto">
          <a:xfrm>
            <a:off x="381000" y="838200"/>
            <a:ext cx="8326438"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053949"/>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228600" y="685800"/>
            <a:ext cx="8915400" cy="5715000"/>
          </a:xfrm>
        </p:spPr>
        <p:txBody>
          <a:bodyPr/>
          <a:lstStyle/>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first_name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last_name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this</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first_name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this</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last_name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this</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salary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getId</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getFirstName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first_name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getLastName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last_name</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getSalary</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p>
        </p:txBody>
      </p:sp>
    </p:spTree>
    <p:extLst>
      <p:ext uri="{BB962C8B-B14F-4D97-AF65-F5344CB8AC3E}">
        <p14:creationId xmlns:p14="http://schemas.microsoft.com/office/powerpoint/2010/main" val="357511922"/>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Annotated Class Example</a:t>
            </a:r>
          </a:p>
        </p:txBody>
      </p:sp>
      <p:sp>
        <p:nvSpPr>
          <p:cNvPr id="3" name="Content Placeholder 2"/>
          <p:cNvSpPr>
            <a:spLocks noGrp="1"/>
          </p:cNvSpPr>
          <p:nvPr>
            <p:ph idx="1"/>
          </p:nvPr>
        </p:nvSpPr>
        <p:spPr>
          <a:xfrm>
            <a:off x="0" y="685800"/>
            <a:ext cx="9144000" cy="1066800"/>
          </a:xfrm>
        </p:spPr>
        <p:txBody>
          <a:bodyPr/>
          <a:lstStyle/>
          <a:p>
            <a:r>
              <a:rPr lang="en-US"/>
              <a:t>Consider we are going to use following EMPLOYEE table to store our objects:</a:t>
            </a:r>
          </a:p>
        </p:txBody>
      </p:sp>
      <p:sp>
        <p:nvSpPr>
          <p:cNvPr id="6" name="Rectangle 5"/>
          <p:cNvSpPr/>
          <p:nvPr/>
        </p:nvSpPr>
        <p:spPr>
          <a:xfrm>
            <a:off x="762000" y="2286000"/>
            <a:ext cx="7620000" cy="22980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smtClean="0">
              <a:solidFill>
                <a:srgbClr val="313131"/>
              </a:solidFill>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smtClean="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create </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table EMPLOYEE </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 INT NOT NULL auto_increment</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first_name VARCHAR</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20</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default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NULL</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last_name  VARCHAR</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20</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default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NULL</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     INT  </a:t>
            </a:r>
            <a:r>
              <a:rPr lang="vi-VN" sz="2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default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NULL</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PRIMARY KEY </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id</a:t>
            </a:r>
            <a:r>
              <a:rPr lang="vi-VN" sz="2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a:latin typeface="Arial" panose="020B0604020202020204" pitchFamily="34" charset="0"/>
              <a:ea typeface="Arial" panose="020B0604020202020204" pitchFamily="34"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2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3123364"/>
      </p:ext>
    </p:extLst>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Annotated Class Example</a:t>
            </a:r>
          </a:p>
        </p:txBody>
      </p:sp>
      <p:sp>
        <p:nvSpPr>
          <p:cNvPr id="3" name="Content Placeholder 2"/>
          <p:cNvSpPr>
            <a:spLocks noGrp="1"/>
          </p:cNvSpPr>
          <p:nvPr>
            <p:ph idx="1"/>
          </p:nvPr>
        </p:nvSpPr>
        <p:spPr>
          <a:xfrm>
            <a:off x="304800" y="685800"/>
            <a:ext cx="8839200" cy="5715000"/>
          </a:xfrm>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import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javax</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persistence</a:t>
            </a:r>
            <a:r>
              <a:rPr lang="vi-VN" sz="14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@Entity</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@Table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name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@Id</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@GeneratedValue</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@Column</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name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@Column</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name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"first_name"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firstName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@Column</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name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"last_name"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lastName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@Column</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name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"salary"</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getId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void</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setId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this</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id </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id</a:t>
            </a:r>
            <a:r>
              <a:rPr lang="vi-VN"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4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4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a:solidFill>
                <a:srgbClr val="666600"/>
              </a:solidFill>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smtClean="0">
                <a:solidFill>
                  <a:srgbClr val="666600"/>
                </a:solidFill>
                <a:latin typeface="Consolas" panose="020B0609020204030204" pitchFamily="49" charset="0"/>
                <a:ea typeface="Calibri" panose="020F0502020204030204" pitchFamily="34" charset="0"/>
                <a:cs typeface="Times New Roman" panose="02020603050405020304" pitchFamily="18" charset="0"/>
              </a:rPr>
              <a:t>. . . .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a:p>
        </p:txBody>
      </p:sp>
    </p:spTree>
    <p:extLst>
      <p:ext uri="{BB962C8B-B14F-4D97-AF65-F5344CB8AC3E}">
        <p14:creationId xmlns:p14="http://schemas.microsoft.com/office/powerpoint/2010/main" val="831592876"/>
      </p:ext>
    </p:extLst>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381000"/>
          </a:xfrm>
        </p:spPr>
        <p:txBody>
          <a:bodyPr/>
          <a:lstStyle/>
          <a:p>
            <a:r>
              <a:rPr lang="en-US" sz="2800" dirty="0" smtClean="0"/>
              <a:t>Agenda</a:t>
            </a:r>
            <a:endParaRPr lang="en-US" sz="2800" dirty="0"/>
          </a:p>
        </p:txBody>
      </p:sp>
      <p:sp>
        <p:nvSpPr>
          <p:cNvPr id="3" name="Content Placeholder 2"/>
          <p:cNvSpPr>
            <a:spLocks noGrp="1"/>
          </p:cNvSpPr>
          <p:nvPr>
            <p:ph idx="1"/>
          </p:nvPr>
        </p:nvSpPr>
        <p:spPr>
          <a:xfrm>
            <a:off x="228600" y="838200"/>
            <a:ext cx="8229600" cy="4525963"/>
          </a:xfrm>
        </p:spPr>
        <p:txBody>
          <a:bodyPr/>
          <a:lstStyle/>
          <a:p>
            <a:pPr>
              <a:buFont typeface="Wingdings" pitchFamily="2" charset="2"/>
              <a:buChar char="q"/>
            </a:pPr>
            <a:r>
              <a:rPr lang="en-US" sz="2800" dirty="0" smtClean="0"/>
              <a:t>ORM</a:t>
            </a:r>
          </a:p>
          <a:p>
            <a:pPr>
              <a:buFont typeface="Wingdings" pitchFamily="2" charset="2"/>
              <a:buChar char="q"/>
            </a:pPr>
            <a:r>
              <a:rPr lang="en-US" sz="2800" dirty="0" smtClean="0"/>
              <a:t>Hibernate Overview</a:t>
            </a:r>
          </a:p>
          <a:p>
            <a:pPr>
              <a:buFont typeface="Wingdings" pitchFamily="2" charset="2"/>
              <a:buChar char="q"/>
            </a:pPr>
            <a:r>
              <a:rPr lang="en-US" sz="2800" dirty="0" smtClean="0"/>
              <a:t>Hibernate Association &amp; Collection mapping</a:t>
            </a:r>
          </a:p>
          <a:p>
            <a:pPr>
              <a:buFont typeface="Wingdings" pitchFamily="2" charset="2"/>
              <a:buChar char="q"/>
            </a:pPr>
            <a:r>
              <a:rPr lang="en-US" sz="2800" dirty="0" smtClean="0"/>
              <a:t>Hibernate Configuration</a:t>
            </a:r>
          </a:p>
          <a:p>
            <a:pPr>
              <a:buFont typeface="Wingdings" pitchFamily="2" charset="2"/>
              <a:buChar char="q"/>
            </a:pPr>
            <a:r>
              <a:rPr lang="en-US" sz="2800" dirty="0" smtClean="0"/>
              <a:t>Hibernate Query Language (HQL)</a:t>
            </a:r>
          </a:p>
          <a:p>
            <a:pPr>
              <a:buFont typeface="Wingdings" pitchFamily="2" charset="2"/>
              <a:buChar char="q"/>
            </a:pPr>
            <a:r>
              <a:rPr lang="en-US" sz="2800" dirty="0" smtClean="0"/>
              <a:t>Criteria Queries</a:t>
            </a:r>
          </a:p>
          <a:p>
            <a:pPr>
              <a:buFont typeface="Wingdings" pitchFamily="2" charset="2"/>
              <a:buChar char="q"/>
            </a:pPr>
            <a:r>
              <a:rPr lang="en-US" sz="2800" dirty="0" smtClean="0"/>
              <a:t>Native SQL</a:t>
            </a:r>
          </a:p>
          <a:p>
            <a:pPr>
              <a:buFont typeface="Wingdings" pitchFamily="2" charset="2"/>
              <a:buChar char="q"/>
            </a:pPr>
            <a:r>
              <a:rPr lang="en-US" sz="2800" dirty="0" smtClean="0"/>
              <a:t>Transaction</a:t>
            </a:r>
          </a:p>
          <a:p>
            <a:pPr>
              <a:buFont typeface="Wingdings" pitchFamily="2" charset="2"/>
              <a:buChar char="q"/>
            </a:pPr>
            <a:r>
              <a:rPr lang="en-US" sz="2800" dirty="0" smtClean="0"/>
              <a:t>Build a Hibernate Application</a:t>
            </a:r>
          </a:p>
          <a:p>
            <a:pPr>
              <a:buFont typeface="Wingdings" pitchFamily="2" charset="2"/>
              <a:buChar char="q"/>
            </a:pPr>
            <a:endParaRPr lang="en-US" sz="2800" dirty="0" smtClean="0"/>
          </a:p>
          <a:p>
            <a:pPr>
              <a:buFont typeface="Wingdings" pitchFamily="2" charset="2"/>
              <a:buChar char="q"/>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04677732"/>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Application Class</a:t>
            </a:r>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import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org</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hibernate</a:t>
            </a:r>
            <a:r>
              <a:rPr lang="vi-VN"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import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org</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hibernate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cfg</a:t>
            </a:r>
            <a:r>
              <a:rPr lang="vi-VN"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ManageEmployee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private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static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SessionFactory</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static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void</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main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args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new</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AnnotationConfiguration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configure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smtClean="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addAnnotatedClass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buildSessionFactory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catch</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Throwable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System</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err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println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"Failed to create </a:t>
            </a:r>
            <a:r>
              <a:rPr lang="vi-VN" sz="1800" smtClean="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sessionFactory"</a:t>
            </a:r>
            <a:r>
              <a:rPr lang="vi-VN" sz="1800" smtClean="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throw</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new</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ExceptionInInitializerError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ManageEmployee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new</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ManageEmployee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p>
        </p:txBody>
      </p:sp>
    </p:spTree>
    <p:extLst>
      <p:ext uri="{BB962C8B-B14F-4D97-AF65-F5344CB8AC3E}">
        <p14:creationId xmlns:p14="http://schemas.microsoft.com/office/powerpoint/2010/main" val="2606504603"/>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operations</a:t>
            </a:r>
            <a:endParaRPr lang="en-US"/>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 Add few employee records in database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empID1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addEmployee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"Zara"</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"Ali"</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1000</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empID2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addEmployee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"Daisy"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"Das"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5000</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empID3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addEmployee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"John"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"Paul"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10000</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 List down all the employees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listEmployees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 Update employee's records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updateEmployee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empID1</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5000</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 Delete an employee from the database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deleteEmployee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empID2</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 List down new list of the employees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listEmployees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p>
        </p:txBody>
      </p:sp>
    </p:spTree>
    <p:extLst>
      <p:ext uri="{BB962C8B-B14F-4D97-AF65-F5344CB8AC3E}">
        <p14:creationId xmlns:p14="http://schemas.microsoft.com/office/powerpoint/2010/main" val="3664521438"/>
      </p:ext>
    </p:extLst>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to CREATE an employee </a:t>
            </a:r>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addEmployee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String</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openSession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Transaction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employeeID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beginTransaction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new</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setFirstName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fname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setLastName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lname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setSalary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salary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employeeID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save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commit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catch</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HibernateException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if</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rollback</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printStackTrace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finally</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close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return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employeeID</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p>
        </p:txBody>
      </p:sp>
    </p:spTree>
    <p:extLst>
      <p:ext uri="{BB962C8B-B14F-4D97-AF65-F5344CB8AC3E}">
        <p14:creationId xmlns:p14="http://schemas.microsoft.com/office/powerpoint/2010/main" val="3891278676"/>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to  READ all the employees </a:t>
            </a:r>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void</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listEmployees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openSession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Transaction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beginTransaction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List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employees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createQuery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"FROM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list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for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Iterator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iterator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iterator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iterator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hasNext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iterator</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next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System</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out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print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"First Name: "</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getFirstName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System</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out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print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  Last Name: "</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getLastName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System</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out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println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  Salary: "</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getSalary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commit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catch</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HibernateException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if</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rollback</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printStackTrace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finally</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close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8145893"/>
      </p:ext>
    </p:extLst>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Method to UPDATE salary for an employee </a:t>
            </a:r>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void</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updateEmployee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EmployeeID</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int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openSession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Transaction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beginTransaction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get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EmployeeID</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setSalary</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salary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update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commit</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catch</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HibernateException</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if</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rollback</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printStackTrace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finally</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close</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8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p>
        </p:txBody>
      </p:sp>
    </p:spTree>
    <p:extLst>
      <p:ext uri="{BB962C8B-B14F-4D97-AF65-F5344CB8AC3E}">
        <p14:creationId xmlns:p14="http://schemas.microsoft.com/office/powerpoint/2010/main" val="2216994678"/>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effectLst/>
              </a:rPr>
              <a:t>Method to DELETE an employee </a:t>
            </a:r>
            <a:endParaRPr lang="en-US"/>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public</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void</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deleteEmployee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Integer</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EmployeeID</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factory</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openSession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Transaction</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try</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beginTransaction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employee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session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get</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class</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EmployeeID</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delete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employee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commit</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catch</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HibernateException</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if</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tx</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null</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tx</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rollback</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printStackTrace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finally</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session</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close</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0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538160940"/>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Database Configuration hibernate.cfg.xml </a:t>
            </a:r>
          </a:p>
        </p:txBody>
      </p:sp>
      <p:sp>
        <p:nvSpPr>
          <p:cNvPr id="4" name="Rectangle 3"/>
          <p:cNvSpPr/>
          <p:nvPr/>
        </p:nvSpPr>
        <p:spPr>
          <a:xfrm>
            <a:off x="152400" y="685800"/>
            <a:ext cx="8763000" cy="615213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&lt;?</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xml version</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"1.0"</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encoding</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"utf-8"</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&lt;!DOCTYPE hibernate-configuration SYSTEM </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"http://www.hibernate.org/dtd/hibernate-configuration-3.0.dtd</a:t>
            </a:r>
            <a:r>
              <a:rPr lang="vi-VN" sz="1600"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&lt;hibernate-configuration&gt;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&lt;session-factory&gt;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name</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"hibernate.dialect"</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org.hibernate.dialect.MySQLDialect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name</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"hibernate.connection.driver_class"</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com.mysql.jdbc.Driver</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smtClean="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880000"/>
                </a:solidFill>
                <a:latin typeface="Consolas" panose="020B0609020204030204" pitchFamily="49" charset="0"/>
                <a:ea typeface="Times New Roman" panose="02020603050405020304" pitchFamily="18" charset="0"/>
                <a:cs typeface="Times New Roman" panose="02020603050405020304" pitchFamily="18" charset="0"/>
              </a:rPr>
              <a:t>&lt;!-- Assume students is the database name --&gt;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name</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"hibernate.connection.url"</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jdbc:mysql://localhost/test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name</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"hibernate.connection.username"</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root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name</a:t>
            </a:r>
            <a:r>
              <a:rPr lang="vi-VN" sz="160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vi-VN" sz="160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"hibernate.connection.password"</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cohondob</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313131"/>
                </a:solidFill>
                <a:latin typeface="Consolas" panose="020B0609020204030204" pitchFamily="49" charset="0"/>
                <a:ea typeface="Times New Roman" panose="02020603050405020304" pitchFamily="18" charset="0"/>
                <a:cs typeface="Times New Roman" panose="02020603050405020304" pitchFamily="18" charset="0"/>
              </a:rPr>
              <a:t>   </a:t>
            </a: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&lt;/property</a:t>
            </a:r>
            <a:r>
              <a:rPr lang="vi-VN" sz="1600" smtClean="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&lt;/session-factory&gt;</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000088"/>
                </a:solidFill>
                <a:latin typeface="Consolas" panose="020B0609020204030204" pitchFamily="49" charset="0"/>
                <a:ea typeface="Times New Roman" panose="02020603050405020304" pitchFamily="18" charset="0"/>
                <a:cs typeface="Times New Roman" panose="02020603050405020304" pitchFamily="18" charset="0"/>
              </a:rPr>
              <a:t>&lt;/hibernate-configuration&gt;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3516115"/>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altLang="en-US" sz="4400" smtClean="0">
                <a:solidFill>
                  <a:srgbClr val="FF0000"/>
                </a:solidFill>
              </a:rPr>
              <a:t>Requirements on the Entity Class</a:t>
            </a:r>
          </a:p>
        </p:txBody>
      </p:sp>
      <p:sp>
        <p:nvSpPr>
          <p:cNvPr id="17411" name="Rectangle 5"/>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21163136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sz="3600" smtClean="0"/>
              <a:t>Requirements on the Entity Class</a:t>
            </a:r>
          </a:p>
        </p:txBody>
      </p:sp>
      <p:sp>
        <p:nvSpPr>
          <p:cNvPr id="164872" name="Rectangle 8"/>
          <p:cNvSpPr>
            <a:spLocks noGrp="1" noChangeArrowheads="1"/>
          </p:cNvSpPr>
          <p:nvPr>
            <p:ph type="body" sz="half" idx="2"/>
          </p:nvPr>
        </p:nvSpPr>
        <p:spPr>
          <a:xfrm>
            <a:off x="4800600" y="3222760"/>
            <a:ext cx="3886200" cy="2908164"/>
          </a:xfrm>
        </p:spPr>
        <p:txBody>
          <a:bodyPr/>
          <a:lstStyle/>
          <a:p>
            <a:pPr eaLnBrk="1" hangingPunct="1">
              <a:defRPr/>
            </a:pPr>
            <a:r>
              <a:rPr lang="en-US" sz="2400" smtClean="0"/>
              <a:t>The entity class must be annotated with the </a:t>
            </a:r>
            <a:r>
              <a:rPr lang="en-US" sz="2400" smtClean="0">
                <a:solidFill>
                  <a:srgbClr val="0000CC"/>
                </a:solidFill>
                <a:effectLst>
                  <a:outerShdw blurRad="38100" dist="38100" dir="2700000" algn="tl">
                    <a:srgbClr val="C0C0C0"/>
                  </a:outerShdw>
                </a:effectLst>
              </a:rPr>
              <a:t>@Entity</a:t>
            </a:r>
            <a:r>
              <a:rPr lang="en-US" sz="2400" smtClean="0"/>
              <a:t> annotation</a:t>
            </a:r>
          </a:p>
          <a:p>
            <a:pPr eaLnBrk="1" hangingPunct="1">
              <a:defRPr/>
            </a:pPr>
            <a:r>
              <a:rPr lang="en-US" sz="2400" smtClean="0"/>
              <a:t>No-arg constructor</a:t>
            </a:r>
          </a:p>
          <a:p>
            <a:pPr eaLnBrk="1" hangingPunct="1">
              <a:defRPr/>
            </a:pPr>
            <a:r>
              <a:rPr lang="en-US" sz="2400" smtClean="0"/>
              <a:t>Getters/setters of all attributes</a:t>
            </a:r>
          </a:p>
        </p:txBody>
      </p:sp>
      <p:grpSp>
        <p:nvGrpSpPr>
          <p:cNvPr id="2" name="Group 1"/>
          <p:cNvGrpSpPr/>
          <p:nvPr/>
        </p:nvGrpSpPr>
        <p:grpSpPr>
          <a:xfrm>
            <a:off x="147637" y="824202"/>
            <a:ext cx="4432301" cy="5500398"/>
            <a:chOff x="457200" y="1752600"/>
            <a:chExt cx="3921125" cy="4718050"/>
          </a:xfrm>
        </p:grpSpPr>
        <p:pic>
          <p:nvPicPr>
            <p:cNvPr id="1946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921125"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4" name="Rectangle 10"/>
            <p:cNvSpPr>
              <a:spLocks noChangeArrowheads="1"/>
            </p:cNvSpPr>
            <p:nvPr/>
          </p:nvSpPr>
          <p:spPr bwMode="auto">
            <a:xfrm>
              <a:off x="838200" y="2743200"/>
              <a:ext cx="1905000" cy="3810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64875" name="Rectangle 11"/>
            <p:cNvSpPr>
              <a:spLocks noChangeArrowheads="1"/>
            </p:cNvSpPr>
            <p:nvPr/>
          </p:nvSpPr>
          <p:spPr bwMode="auto">
            <a:xfrm>
              <a:off x="1143000" y="3810000"/>
              <a:ext cx="1447800" cy="3810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64876" name="Rectangle 12"/>
            <p:cNvSpPr>
              <a:spLocks noChangeArrowheads="1"/>
            </p:cNvSpPr>
            <p:nvPr/>
          </p:nvSpPr>
          <p:spPr bwMode="auto">
            <a:xfrm>
              <a:off x="1066800" y="4343400"/>
              <a:ext cx="2590800" cy="19812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grpSp>
        <p:nvGrpSpPr>
          <p:cNvPr id="9" name="Group 4"/>
          <p:cNvGrpSpPr>
            <a:grpSpLocks noChangeAspect="1"/>
          </p:cNvGrpSpPr>
          <p:nvPr/>
        </p:nvGrpSpPr>
        <p:grpSpPr bwMode="auto">
          <a:xfrm>
            <a:off x="5257800" y="912263"/>
            <a:ext cx="2971800" cy="2133600"/>
            <a:chOff x="2250" y="1695"/>
            <a:chExt cx="1260" cy="935"/>
          </a:xfrm>
        </p:grpSpPr>
        <p:sp>
          <p:nvSpPr>
            <p:cNvPr id="10" name="AutoShape 5"/>
            <p:cNvSpPr>
              <a:spLocks noChangeAspect="1" noChangeArrowheads="1" noTextEdit="1"/>
            </p:cNvSpPr>
            <p:nvPr/>
          </p:nvSpPr>
          <p:spPr bwMode="auto">
            <a:xfrm>
              <a:off x="2250" y="1695"/>
              <a:ext cx="1260" cy="935"/>
            </a:xfrm>
            <a:prstGeom prst="rect">
              <a:avLst/>
            </a:prstGeom>
            <a:no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1" name="Rectangle 6"/>
            <p:cNvSpPr>
              <a:spLocks noChangeArrowheads="1"/>
            </p:cNvSpPr>
            <p:nvPr/>
          </p:nvSpPr>
          <p:spPr bwMode="auto">
            <a:xfrm>
              <a:off x="2304" y="1731"/>
              <a:ext cx="1143" cy="863"/>
            </a:xfrm>
            <a:prstGeom prst="rect">
              <a:avLst/>
            </a:prstGeom>
            <a:solidFill>
              <a:srgbClr val="FFFFCC"/>
            </a:solid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2" name="Rectangle 7"/>
            <p:cNvSpPr>
              <a:spLocks noChangeArrowheads="1"/>
            </p:cNvSpPr>
            <p:nvPr/>
          </p:nvSpPr>
          <p:spPr bwMode="auto">
            <a:xfrm>
              <a:off x="2712" y="1777"/>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i="0">
                  <a:solidFill>
                    <a:srgbClr val="000000"/>
                  </a:solidFill>
                </a:rPr>
                <a:t>Book</a:t>
              </a:r>
              <a:endParaRPr lang="en-US" altLang="en-US" i="0"/>
            </a:p>
          </p:txBody>
        </p:sp>
        <p:sp>
          <p:nvSpPr>
            <p:cNvPr id="13" name="Rectangle 8"/>
            <p:cNvSpPr>
              <a:spLocks noChangeArrowheads="1"/>
            </p:cNvSpPr>
            <p:nvPr/>
          </p:nvSpPr>
          <p:spPr bwMode="auto">
            <a:xfrm>
              <a:off x="2304" y="1949"/>
              <a:ext cx="1143" cy="645"/>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4" name="Rectangle 9"/>
            <p:cNvSpPr>
              <a:spLocks noChangeArrowheads="1"/>
            </p:cNvSpPr>
            <p:nvPr/>
          </p:nvSpPr>
          <p:spPr bwMode="auto">
            <a:xfrm>
              <a:off x="2304" y="2458"/>
              <a:ext cx="1143" cy="136"/>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1967"/>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 y="1967"/>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1967"/>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3"/>
            <p:cNvSpPr>
              <a:spLocks noChangeArrowheads="1"/>
            </p:cNvSpPr>
            <p:nvPr/>
          </p:nvSpPr>
          <p:spPr bwMode="auto">
            <a:xfrm>
              <a:off x="2477" y="1967"/>
              <a:ext cx="4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id : Long</a:t>
              </a:r>
              <a:endParaRPr lang="en-US" altLang="en-US" i="0"/>
            </a:p>
          </p:txBody>
        </p:sp>
        <p:pic>
          <p:nvPicPr>
            <p:cNvPr id="1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2113"/>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 y="2113"/>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2113"/>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7"/>
            <p:cNvSpPr>
              <a:spLocks noChangeArrowheads="1"/>
            </p:cNvSpPr>
            <p:nvPr/>
          </p:nvSpPr>
          <p:spPr bwMode="auto">
            <a:xfrm>
              <a:off x="2477" y="2113"/>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title : String</a:t>
              </a:r>
              <a:endParaRPr lang="en-US" altLang="en-US" i="0"/>
            </a:p>
          </p:txBody>
        </p:sp>
        <p:pic>
          <p:nvPicPr>
            <p:cNvPr id="2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2258"/>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 y="2258"/>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 y="2258"/>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1"/>
            <p:cNvSpPr>
              <a:spLocks noChangeArrowheads="1"/>
            </p:cNvSpPr>
            <p:nvPr/>
          </p:nvSpPr>
          <p:spPr bwMode="auto">
            <a:xfrm>
              <a:off x="2477" y="2258"/>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pages : Integer</a:t>
              </a:r>
              <a:endParaRPr lang="en-US" altLang="en-US" i="0"/>
            </a:p>
          </p:txBody>
        </p:sp>
      </p:grpSp>
    </p:spTree>
    <p:extLst>
      <p:ext uri="{BB962C8B-B14F-4D97-AF65-F5344CB8AC3E}">
        <p14:creationId xmlns:p14="http://schemas.microsoft.com/office/powerpoint/2010/main" val="2140739995"/>
      </p:ext>
    </p:extLst>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3600" smtClean="0"/>
              <a:t>Primary Keys and Entity Identity</a:t>
            </a:r>
          </a:p>
        </p:txBody>
      </p:sp>
      <p:sp>
        <p:nvSpPr>
          <p:cNvPr id="167939" name="Rectangle 3"/>
          <p:cNvSpPr>
            <a:spLocks noGrp="1" noChangeArrowheads="1"/>
          </p:cNvSpPr>
          <p:nvPr>
            <p:ph type="body" idx="1"/>
          </p:nvPr>
        </p:nvSpPr>
        <p:spPr/>
        <p:txBody>
          <a:bodyPr/>
          <a:lstStyle/>
          <a:p>
            <a:pPr eaLnBrk="1" hangingPunct="1">
              <a:defRPr/>
            </a:pPr>
            <a:r>
              <a:rPr lang="en-US" smtClean="0"/>
              <a:t>Every entity must have a primary key.</a:t>
            </a:r>
          </a:p>
          <a:p>
            <a:pPr eaLnBrk="1" hangingPunct="1">
              <a:defRPr/>
            </a:pPr>
            <a:r>
              <a:rPr lang="en-US" smtClean="0"/>
              <a:t>A </a:t>
            </a:r>
            <a:r>
              <a:rPr lang="en-US" i="1" smtClean="0">
                <a:solidFill>
                  <a:srgbClr val="CC3300"/>
                </a:solidFill>
                <a:effectLst>
                  <a:outerShdw blurRad="38100" dist="38100" dir="2700000" algn="tl">
                    <a:srgbClr val="C0C0C0"/>
                  </a:outerShdw>
                </a:effectLst>
              </a:rPr>
              <a:t>simple</a:t>
            </a:r>
            <a:r>
              <a:rPr lang="en-US" smtClean="0"/>
              <a:t> (i.e., non-composite) primary key must correspond to a single persistent ﬁeld or property of the entity class.The </a:t>
            </a:r>
            <a:r>
              <a:rPr lang="en-US" smtClean="0">
                <a:solidFill>
                  <a:srgbClr val="0000CC"/>
                </a:solidFill>
                <a:effectLst>
                  <a:outerShdw blurRad="38100" dist="38100" dir="2700000" algn="tl">
                    <a:srgbClr val="C0C0C0"/>
                  </a:outerShdw>
                </a:effectLst>
              </a:rPr>
              <a:t>@Id</a:t>
            </a:r>
            <a:r>
              <a:rPr lang="en-US" smtClean="0"/>
              <a:t> annotation speciﬁes the primary key property or ﬁeld of an entity.</a:t>
            </a:r>
          </a:p>
          <a:p>
            <a:pPr eaLnBrk="1" hangingPunct="1">
              <a:defRPr/>
            </a:pPr>
            <a:r>
              <a:rPr lang="en-US" smtClean="0"/>
              <a:t>The primary key should be one of the following types: any </a:t>
            </a:r>
            <a:r>
              <a:rPr lang="en-US" i="1" smtClean="0">
                <a:solidFill>
                  <a:srgbClr val="0000CC"/>
                </a:solidFill>
                <a:effectLst>
                  <a:outerShdw blurRad="38100" dist="38100" dir="2700000" algn="tl">
                    <a:srgbClr val="C0C0C0"/>
                  </a:outerShdw>
                </a:effectLst>
              </a:rPr>
              <a:t>Java primitive type</a:t>
            </a:r>
            <a:r>
              <a:rPr lang="en-US" smtClean="0"/>
              <a:t>; any primitive wrapper type; </a:t>
            </a:r>
            <a:r>
              <a:rPr lang="en-US" i="1" smtClean="0">
                <a:solidFill>
                  <a:srgbClr val="0000CC"/>
                </a:solidFill>
                <a:effectLst>
                  <a:outerShdw blurRad="38100" dist="38100" dir="2700000" algn="tl">
                    <a:srgbClr val="C0C0C0"/>
                  </a:outerShdw>
                </a:effectLst>
              </a:rPr>
              <a:t>java.lang.String</a:t>
            </a:r>
            <a:r>
              <a:rPr lang="en-US" smtClean="0"/>
              <a:t>; java.util.Date; ….</a:t>
            </a:r>
          </a:p>
          <a:p>
            <a:pPr eaLnBrk="1" hangingPunct="1">
              <a:defRPr/>
            </a:pPr>
            <a:endParaRPr lang="en-US" smtClean="0"/>
          </a:p>
        </p:txBody>
      </p:sp>
    </p:spTree>
    <p:extLst>
      <p:ext uri="{BB962C8B-B14F-4D97-AF65-F5344CB8AC3E}">
        <p14:creationId xmlns:p14="http://schemas.microsoft.com/office/powerpoint/2010/main" val="376169582"/>
      </p:ext>
    </p:extLst>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077200" cy="381000"/>
          </a:xfrm>
        </p:spPr>
        <p:txBody>
          <a:bodyPr/>
          <a:lstStyle/>
          <a:p>
            <a:r>
              <a:rPr lang="en-US" sz="2800" dirty="0" smtClean="0"/>
              <a:t>What is ORM</a:t>
            </a:r>
            <a:endParaRPr lang="en-US" sz="2800" dirty="0"/>
          </a:p>
        </p:txBody>
      </p:sp>
      <p:sp>
        <p:nvSpPr>
          <p:cNvPr id="3" name="Content Placeholder 2"/>
          <p:cNvSpPr>
            <a:spLocks noGrp="1"/>
          </p:cNvSpPr>
          <p:nvPr>
            <p:ph idx="1"/>
          </p:nvPr>
        </p:nvSpPr>
        <p:spPr>
          <a:xfrm>
            <a:off x="152400" y="685800"/>
            <a:ext cx="9144000" cy="4906963"/>
          </a:xfrm>
        </p:spPr>
        <p:txBody>
          <a:bodyPr/>
          <a:lstStyle/>
          <a:p>
            <a:pPr>
              <a:buFont typeface="Wingdings" pitchFamily="2" charset="2"/>
              <a:buChar char="q"/>
            </a:pPr>
            <a:r>
              <a:rPr lang="en-US"/>
              <a:t>ORM stands for Object-Relational Mapping (ORM) is a programming technique for converting data between relational databases and object oriented programming languages such as Java, C# etc.</a:t>
            </a:r>
          </a:p>
          <a:p>
            <a:pPr>
              <a:buFont typeface="Wingdings" pitchFamily="2" charset="2"/>
              <a:buChar char="q"/>
            </a:pPr>
            <a:r>
              <a:rPr lang="en-US" sz="2800" smtClean="0"/>
              <a:t>Java </a:t>
            </a:r>
            <a:r>
              <a:rPr lang="en-US" sz="2800" dirty="0" smtClean="0"/>
              <a:t>ORM Frameworks:</a:t>
            </a:r>
          </a:p>
          <a:p>
            <a:pPr lvl="1">
              <a:buFont typeface="Wingdings" pitchFamily="2" charset="2"/>
              <a:buChar char="ü"/>
            </a:pPr>
            <a:r>
              <a:rPr lang="en-US" dirty="0" smtClean="0"/>
              <a:t>Hibernate</a:t>
            </a:r>
          </a:p>
          <a:p>
            <a:pPr lvl="1">
              <a:buFont typeface="Wingdings" pitchFamily="2" charset="2"/>
              <a:buChar char="ü"/>
            </a:pPr>
            <a:r>
              <a:rPr lang="en-US" dirty="0" smtClean="0"/>
              <a:t>Spring DAO</a:t>
            </a:r>
          </a:p>
          <a:p>
            <a:pPr lvl="1">
              <a:buFont typeface="Wingdings" pitchFamily="2" charset="2"/>
              <a:buChar char="ü"/>
            </a:pPr>
            <a:r>
              <a:rPr lang="en-US" dirty="0" smtClean="0"/>
              <a:t>Open JPA</a:t>
            </a:r>
          </a:p>
          <a:p>
            <a:pPr lvl="1">
              <a:buFont typeface="Wingdings" pitchFamily="2" charset="2"/>
              <a:buChar char="ü"/>
            </a:pPr>
            <a:r>
              <a:rPr lang="en-US" dirty="0" err="1" smtClean="0"/>
              <a:t>Mybatis</a:t>
            </a:r>
            <a:endParaRPr lang="en-US" dirty="0" smtClean="0"/>
          </a:p>
          <a:p>
            <a:pPr lvl="1">
              <a:buFont typeface="Wingdings" pitchFamily="2" charset="2"/>
              <a:buChar char="ü"/>
            </a:pPr>
            <a:r>
              <a:rPr lang="en-US" dirty="0" err="1" smtClean="0"/>
              <a:t>Toplink</a:t>
            </a:r>
            <a:endParaRPr lang="en-US" dirty="0" smtClean="0"/>
          </a:p>
          <a:p>
            <a:pPr lvl="2">
              <a:buNone/>
            </a:pPr>
            <a:endParaRPr lang="en-US" sz="2300" dirty="0" smtClean="0"/>
          </a:p>
          <a:p>
            <a:pPr>
              <a:buNone/>
            </a:pPr>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813057259"/>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sz="3600" smtClean="0"/>
              <a:t>Primary Keys and Entity Identity</a:t>
            </a:r>
          </a:p>
        </p:txBody>
      </p:sp>
      <p:sp>
        <p:nvSpPr>
          <p:cNvPr id="168966" name="Rectangle 6"/>
          <p:cNvSpPr>
            <a:spLocks noGrp="1" noChangeArrowheads="1"/>
          </p:cNvSpPr>
          <p:nvPr>
            <p:ph type="body" sz="half" idx="2"/>
          </p:nvPr>
        </p:nvSpPr>
        <p:spPr>
          <a:xfrm>
            <a:off x="5126038" y="803275"/>
            <a:ext cx="4017962" cy="5592763"/>
          </a:xfrm>
        </p:spPr>
        <p:txBody>
          <a:bodyPr/>
          <a:lstStyle/>
          <a:p>
            <a:pPr marL="234950" indent="-234950" eaLnBrk="1" hangingPunct="1">
              <a:defRPr/>
            </a:pPr>
            <a:r>
              <a:rPr lang="en-US" sz="2400" smtClean="0"/>
              <a:t>The </a:t>
            </a:r>
            <a:r>
              <a:rPr lang="en-US" sz="2400" i="1" smtClean="0">
                <a:solidFill>
                  <a:srgbClr val="0000CC"/>
                </a:solidFill>
                <a:effectLst>
                  <a:outerShdw blurRad="38100" dist="38100" dir="2700000" algn="tl">
                    <a:srgbClr val="C0C0C0"/>
                  </a:outerShdw>
                </a:effectLst>
              </a:rPr>
              <a:t>@GeneratedValue</a:t>
            </a:r>
            <a:r>
              <a:rPr lang="en-US" sz="2400" smtClean="0"/>
              <a:t> annotation provides for the speciﬁcation of generation strategies for the values of primary keys.</a:t>
            </a:r>
          </a:p>
          <a:p>
            <a:pPr marL="234950" indent="-234950" eaLnBrk="1" hangingPunct="1">
              <a:defRPr/>
            </a:pPr>
            <a:r>
              <a:rPr lang="en-US" sz="2400" smtClean="0"/>
              <a:t>The </a:t>
            </a:r>
            <a:r>
              <a:rPr lang="en-US" sz="2400" i="1" smtClean="0">
                <a:solidFill>
                  <a:srgbClr val="0000CC"/>
                </a:solidFill>
                <a:effectLst>
                  <a:outerShdw blurRad="38100" dist="38100" dir="2700000" algn="tl">
                    <a:srgbClr val="C0C0C0"/>
                  </a:outerShdw>
                </a:effectLst>
              </a:rPr>
              <a:t>AUTO</a:t>
            </a:r>
            <a:r>
              <a:rPr lang="en-US" sz="2400" smtClean="0"/>
              <a:t> value indicates that the persistence provider should pick an appropriate strategy for the particular database</a:t>
            </a:r>
          </a:p>
          <a:p>
            <a:pPr marL="234950" indent="-234950" eaLnBrk="1" hangingPunct="1">
              <a:defRPr/>
            </a:pPr>
            <a:r>
              <a:rPr lang="en-US" sz="2400" smtClean="0"/>
              <a:t>GenerationType enum: TABLE, SEQUENCE, IDENTITY, AUTO</a:t>
            </a:r>
          </a:p>
        </p:txBody>
      </p:sp>
      <p:grpSp>
        <p:nvGrpSpPr>
          <p:cNvPr id="2" name="Group 1"/>
          <p:cNvGrpSpPr/>
          <p:nvPr/>
        </p:nvGrpSpPr>
        <p:grpSpPr>
          <a:xfrm>
            <a:off x="180975" y="803276"/>
            <a:ext cx="4848225" cy="5226050"/>
            <a:chOff x="457200" y="1752600"/>
            <a:chExt cx="4391025" cy="4276725"/>
          </a:xfrm>
        </p:grpSpPr>
        <p:pic>
          <p:nvPicPr>
            <p:cNvPr id="2150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3910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9" name="Rectangle 9"/>
            <p:cNvSpPr>
              <a:spLocks noChangeArrowheads="1"/>
            </p:cNvSpPr>
            <p:nvPr/>
          </p:nvSpPr>
          <p:spPr bwMode="auto">
            <a:xfrm>
              <a:off x="1066800" y="2971800"/>
              <a:ext cx="3733800" cy="5334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3806764703"/>
      </p:ext>
    </p:extLst>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19" y="1828800"/>
            <a:ext cx="69345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a:xfrm>
            <a:off x="914400" y="76199"/>
            <a:ext cx="8077200" cy="593229"/>
          </a:xfrm>
        </p:spPr>
        <p:txBody>
          <a:bodyPr/>
          <a:lstStyle/>
          <a:p>
            <a:pPr eaLnBrk="1" hangingPunct="1"/>
            <a:r>
              <a:rPr lang="en-US" altLang="en-US" sz="3600" smtClean="0"/>
              <a:t>Persistent Fields and Properties</a:t>
            </a:r>
          </a:p>
        </p:txBody>
      </p:sp>
      <p:sp>
        <p:nvSpPr>
          <p:cNvPr id="134147" name="Rectangle 3"/>
          <p:cNvSpPr>
            <a:spLocks noGrp="1" noChangeArrowheads="1"/>
          </p:cNvSpPr>
          <p:nvPr>
            <p:ph type="body" idx="1"/>
          </p:nvPr>
        </p:nvSpPr>
        <p:spPr/>
        <p:txBody>
          <a:bodyPr/>
          <a:lstStyle/>
          <a:p>
            <a:pPr eaLnBrk="1" hangingPunct="1">
              <a:defRPr/>
            </a:pPr>
            <a:r>
              <a:rPr lang="en-US" sz="2600" smtClean="0"/>
              <a:t>If the entity has </a:t>
            </a:r>
            <a:r>
              <a:rPr lang="en-US" sz="2600" u="sng" smtClean="0">
                <a:solidFill>
                  <a:srgbClr val="0000CC"/>
                </a:solidFill>
                <a:effectLst>
                  <a:outerShdw blurRad="38100" dist="38100" dir="2700000" algn="tl">
                    <a:srgbClr val="C0C0C0"/>
                  </a:outerShdw>
                </a:effectLst>
              </a:rPr>
              <a:t>ﬁeld-based</a:t>
            </a:r>
            <a:r>
              <a:rPr lang="en-US" sz="2600" smtClean="0"/>
              <a:t> access: All </a:t>
            </a:r>
            <a:r>
              <a:rPr lang="en-US" sz="2600" i="1" smtClean="0">
                <a:solidFill>
                  <a:srgbClr val="0000CC"/>
                </a:solidFill>
                <a:effectLst>
                  <a:outerShdw blurRad="38100" dist="38100" dir="2700000" algn="tl">
                    <a:srgbClr val="C0C0C0"/>
                  </a:outerShdw>
                </a:effectLst>
              </a:rPr>
              <a:t>instance variables</a:t>
            </a:r>
            <a:r>
              <a:rPr lang="en-US" sz="2600" smtClean="0"/>
              <a:t> that are not annotated with the </a:t>
            </a:r>
            <a:r>
              <a:rPr lang="en-US" sz="2600" smtClean="0">
                <a:solidFill>
                  <a:srgbClr val="0000CC"/>
                </a:solidFill>
                <a:effectLst>
                  <a:outerShdw blurRad="38100" dist="38100" dir="2700000" algn="tl">
                    <a:srgbClr val="C0C0C0"/>
                  </a:outerShdw>
                </a:effectLst>
              </a:rPr>
              <a:t>@Transient </a:t>
            </a:r>
            <a:r>
              <a:rPr lang="en-US" sz="2600" smtClean="0"/>
              <a:t>annotation are persistent.</a:t>
            </a:r>
          </a:p>
          <a:p>
            <a:pPr eaLnBrk="1" hangingPunct="1">
              <a:defRPr/>
            </a:pPr>
            <a:endParaRPr lang="en-US" smtClean="0"/>
          </a:p>
          <a:p>
            <a:pPr eaLnBrk="1" hangingPunct="1">
              <a:defRPr/>
            </a:pPr>
            <a:endParaRPr lang="en-US" smtClean="0"/>
          </a:p>
          <a:p>
            <a:pPr eaLnBrk="1" hangingPunct="1">
              <a:defRPr/>
            </a:pPr>
            <a:r>
              <a:rPr lang="en-US" sz="2600" smtClean="0"/>
              <a:t>If the entity has </a:t>
            </a:r>
            <a:r>
              <a:rPr lang="en-US" sz="2600" u="sng" smtClean="0">
                <a:solidFill>
                  <a:srgbClr val="0000CC"/>
                </a:solidFill>
                <a:effectLst>
                  <a:outerShdw blurRad="38100" dist="38100" dir="2700000" algn="tl">
                    <a:srgbClr val="C0C0C0"/>
                  </a:outerShdw>
                </a:effectLst>
              </a:rPr>
              <a:t>property-based</a:t>
            </a:r>
            <a:r>
              <a:rPr lang="en-US" sz="2600" smtClean="0"/>
              <a:t> access: All properties not annotated with the </a:t>
            </a:r>
            <a:r>
              <a:rPr lang="en-US" sz="2600" smtClean="0">
                <a:solidFill>
                  <a:srgbClr val="0000CC"/>
                </a:solidFill>
                <a:effectLst>
                  <a:outerShdw blurRad="38100" dist="38100" dir="2700000" algn="tl">
                    <a:srgbClr val="C0C0C0"/>
                  </a:outerShdw>
                </a:effectLst>
              </a:rPr>
              <a:t>@Transient</a:t>
            </a:r>
            <a:r>
              <a:rPr lang="en-US" sz="2600" smtClean="0"/>
              <a:t> annotation are persistent.</a:t>
            </a:r>
            <a:endParaRPr lang="en-US" sz="2600" i="1" smtClean="0">
              <a:solidFill>
                <a:srgbClr val="0000CC"/>
              </a:solidFill>
              <a:effectLst>
                <a:outerShdw blurRad="38100" dist="38100" dir="2700000" algn="tl">
                  <a:srgbClr val="C0C0C0"/>
                </a:outerShdw>
              </a:effectLst>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6133828"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1828800" y="5955506"/>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a:t>Có thể đánh dấu trên thuộc tính hoặc method</a:t>
            </a:r>
          </a:p>
        </p:txBody>
      </p:sp>
    </p:spTree>
    <p:extLst>
      <p:ext uri="{BB962C8B-B14F-4D97-AF65-F5344CB8AC3E}">
        <p14:creationId xmlns:p14="http://schemas.microsoft.com/office/powerpoint/2010/main" val="3487571705"/>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en-US" altLang="en-US" smtClean="0">
                <a:solidFill>
                  <a:srgbClr val="FF0000"/>
                </a:solidFill>
              </a:rPr>
              <a:t>Entity Relationships</a:t>
            </a:r>
          </a:p>
        </p:txBody>
      </p:sp>
      <p:sp>
        <p:nvSpPr>
          <p:cNvPr id="24579" name="Rectangle 3"/>
          <p:cNvSpPr>
            <a:spLocks noGrp="1" noChangeArrowheads="1"/>
          </p:cNvSpPr>
          <p:nvPr>
            <p:ph type="subTitle" idx="1"/>
          </p:nvPr>
        </p:nvSpPr>
        <p:spPr>
          <a:xfrm>
            <a:off x="4572000" y="3505200"/>
            <a:ext cx="3352800" cy="2362200"/>
          </a:xfrm>
        </p:spPr>
        <p:txBody>
          <a:bodyPr/>
          <a:lstStyle/>
          <a:p>
            <a:pPr marL="457200" indent="-457200" algn="l" eaLnBrk="1" hangingPunct="1">
              <a:buFont typeface="Wingdings" panose="05000000000000000000" pitchFamily="2" charset="2"/>
              <a:buChar char="ü"/>
            </a:pPr>
            <a:r>
              <a:rPr lang="en-US" altLang="en-US" smtClean="0"/>
              <a:t> OneToOne</a:t>
            </a:r>
          </a:p>
          <a:p>
            <a:pPr marL="457200" indent="-457200" algn="l" eaLnBrk="1" hangingPunct="1">
              <a:buFont typeface="Wingdings" panose="05000000000000000000" pitchFamily="2" charset="2"/>
              <a:buChar char="ü"/>
            </a:pPr>
            <a:r>
              <a:rPr lang="en-US" altLang="en-US" smtClean="0"/>
              <a:t> OneToMany</a:t>
            </a:r>
          </a:p>
          <a:p>
            <a:pPr marL="457200" indent="-457200" algn="l" eaLnBrk="1" hangingPunct="1">
              <a:buFont typeface="Wingdings" panose="05000000000000000000" pitchFamily="2" charset="2"/>
              <a:buChar char="ü"/>
            </a:pPr>
            <a:r>
              <a:rPr lang="en-US" altLang="en-US" smtClean="0"/>
              <a:t> ManyToOne</a:t>
            </a:r>
          </a:p>
          <a:p>
            <a:pPr marL="457200" indent="-457200" algn="l" eaLnBrk="1" hangingPunct="1">
              <a:buFont typeface="Wingdings" panose="05000000000000000000" pitchFamily="2" charset="2"/>
              <a:buChar char="ü"/>
            </a:pPr>
            <a:r>
              <a:rPr lang="en-US" altLang="en-US" smtClean="0"/>
              <a:t> ManyToMany</a:t>
            </a:r>
          </a:p>
          <a:p>
            <a:pPr algn="l" eaLnBrk="1" hangingPunct="1">
              <a:buFontTx/>
              <a:buChar char="•"/>
            </a:pPr>
            <a:endParaRPr lang="en-US" altLang="en-US" smtClean="0"/>
          </a:p>
        </p:txBody>
      </p:sp>
    </p:spTree>
    <p:extLst>
      <p:ext uri="{BB962C8B-B14F-4D97-AF65-F5344CB8AC3E}">
        <p14:creationId xmlns:p14="http://schemas.microsoft.com/office/powerpoint/2010/main" val="29386620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Entity Relationships</a:t>
            </a:r>
          </a:p>
        </p:txBody>
      </p:sp>
      <p:sp>
        <p:nvSpPr>
          <p:cNvPr id="187395" name="Rectangle 3"/>
          <p:cNvSpPr>
            <a:spLocks noGrp="1" noChangeArrowheads="1"/>
          </p:cNvSpPr>
          <p:nvPr>
            <p:ph type="body" idx="1"/>
          </p:nvPr>
        </p:nvSpPr>
        <p:spPr/>
        <p:txBody>
          <a:bodyPr/>
          <a:lstStyle/>
          <a:p>
            <a:pPr eaLnBrk="1" hangingPunct="1">
              <a:defRPr/>
            </a:pPr>
            <a:r>
              <a:rPr lang="en-US" smtClean="0"/>
              <a:t>Relationships may be </a:t>
            </a:r>
            <a:r>
              <a:rPr lang="en-US" i="1" smtClean="0">
                <a:solidFill>
                  <a:srgbClr val="0000CC"/>
                </a:solidFill>
                <a:effectLst>
                  <a:outerShdw blurRad="38100" dist="38100" dir="2700000" algn="tl">
                    <a:srgbClr val="C0C0C0"/>
                  </a:outerShdw>
                </a:effectLst>
              </a:rPr>
              <a:t>bidirectional</a:t>
            </a:r>
            <a:r>
              <a:rPr lang="en-US" smtClean="0"/>
              <a:t> or </a:t>
            </a:r>
            <a:r>
              <a:rPr lang="en-US" i="1" smtClean="0">
                <a:solidFill>
                  <a:srgbClr val="0000CC"/>
                </a:solidFill>
                <a:effectLst>
                  <a:outerShdw blurRad="38100" dist="38100" dir="2700000" algn="tl">
                    <a:srgbClr val="C0C0C0"/>
                  </a:outerShdw>
                </a:effectLst>
              </a:rPr>
              <a:t>unidirectional</a:t>
            </a:r>
            <a:r>
              <a:rPr lang="en-US" smtClean="0"/>
              <a:t>.</a:t>
            </a:r>
          </a:p>
          <a:p>
            <a:pPr eaLnBrk="1" hangingPunct="1">
              <a:defRPr/>
            </a:pPr>
            <a:r>
              <a:rPr lang="en-US" smtClean="0"/>
              <a:t>A bidirectional relationship has both an </a:t>
            </a:r>
            <a:r>
              <a:rPr lang="en-US" i="1" smtClean="0">
                <a:solidFill>
                  <a:srgbClr val="CC3300"/>
                </a:solidFill>
                <a:effectLst>
                  <a:outerShdw blurRad="38100" dist="38100" dir="2700000" algn="tl">
                    <a:srgbClr val="C0C0C0"/>
                  </a:outerShdw>
                </a:effectLst>
              </a:rPr>
              <a:t>owning side</a:t>
            </a:r>
            <a:r>
              <a:rPr lang="en-US" smtClean="0"/>
              <a:t> and an </a:t>
            </a:r>
            <a:r>
              <a:rPr lang="en-US" i="1" smtClean="0">
                <a:solidFill>
                  <a:srgbClr val="CC3300"/>
                </a:solidFill>
                <a:effectLst>
                  <a:outerShdw blurRad="38100" dist="38100" dir="2700000" algn="tl">
                    <a:srgbClr val="C0C0C0"/>
                  </a:outerShdw>
                </a:effectLst>
              </a:rPr>
              <a:t>inverse side</a:t>
            </a:r>
            <a:r>
              <a:rPr lang="en-US" smtClean="0"/>
              <a:t>.</a:t>
            </a:r>
          </a:p>
          <a:p>
            <a:pPr eaLnBrk="1" hangingPunct="1">
              <a:defRPr/>
            </a:pPr>
            <a:r>
              <a:rPr lang="en-US" smtClean="0"/>
              <a:t>A unidirectional relationship has only an owning side.</a:t>
            </a:r>
          </a:p>
          <a:p>
            <a:pPr eaLnBrk="1" hangingPunct="1">
              <a:defRPr/>
            </a:pPr>
            <a:r>
              <a:rPr lang="en-US" smtClean="0"/>
              <a:t>The </a:t>
            </a:r>
            <a:r>
              <a:rPr lang="en-US" i="1" smtClean="0">
                <a:solidFill>
                  <a:srgbClr val="CC3300"/>
                </a:solidFill>
                <a:effectLst>
                  <a:outerShdw blurRad="38100" dist="38100" dir="2700000" algn="tl">
                    <a:srgbClr val="C0C0C0"/>
                  </a:outerShdw>
                </a:effectLst>
              </a:rPr>
              <a:t>owning side</a:t>
            </a:r>
            <a:r>
              <a:rPr lang="en-US" smtClean="0"/>
              <a:t> of a relationship determines the </a:t>
            </a:r>
            <a:r>
              <a:rPr lang="en-US" i="1" smtClean="0">
                <a:solidFill>
                  <a:srgbClr val="0000CC"/>
                </a:solidFill>
                <a:effectLst>
                  <a:outerShdw blurRad="38100" dist="38100" dir="2700000" algn="tl">
                    <a:srgbClr val="C0C0C0"/>
                  </a:outerShdw>
                </a:effectLst>
              </a:rPr>
              <a:t>updates to the relationship in the database</a:t>
            </a:r>
            <a:r>
              <a:rPr lang="en-US" smtClean="0"/>
              <a:t>.</a:t>
            </a:r>
          </a:p>
          <a:p>
            <a:pPr eaLnBrk="1" hangingPunct="1">
              <a:defRPr/>
            </a:pPr>
            <a:r>
              <a:rPr lang="en-US" smtClean="0"/>
              <a:t>The inverse side of a bidirectional relationship must refer to its owning side by use of the </a:t>
            </a:r>
            <a:r>
              <a:rPr lang="en-US" b="1" smtClean="0">
                <a:solidFill>
                  <a:srgbClr val="CC3300"/>
                </a:solidFill>
              </a:rPr>
              <a:t>mappedBy</a:t>
            </a:r>
            <a:r>
              <a:rPr lang="en-US" smtClean="0"/>
              <a:t> element of the OneToOne, OneToMany,or ManyToMany annotation</a:t>
            </a:r>
          </a:p>
        </p:txBody>
      </p:sp>
    </p:spTree>
    <p:extLst>
      <p:ext uri="{BB962C8B-B14F-4D97-AF65-F5344CB8AC3E}">
        <p14:creationId xmlns:p14="http://schemas.microsoft.com/office/powerpoint/2010/main" val="25370756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ManyToOne (owning </a:t>
            </a:r>
            <a:r>
              <a:rPr lang="en-US" altLang="en-US" smtClean="0"/>
              <a:t>side)</a:t>
            </a:r>
          </a:p>
        </p:txBody>
      </p:sp>
      <p:sp>
        <p:nvSpPr>
          <p:cNvPr id="26627" name="Rectangle 3"/>
          <p:cNvSpPr>
            <a:spLocks noGrp="1" noChangeArrowheads="1"/>
          </p:cNvSpPr>
          <p:nvPr>
            <p:ph type="body" idx="1"/>
          </p:nvPr>
        </p:nvSpPr>
        <p:spPr/>
        <p:txBody>
          <a:bodyPr/>
          <a:lstStyle/>
          <a:p>
            <a:pPr eaLnBrk="1" hangingPunct="1"/>
            <a:r>
              <a:rPr lang="en-US" altLang="en-US" smtClean="0"/>
              <a:t>Bidirectional ManyToOne / OneToMany Relationships</a:t>
            </a:r>
          </a:p>
          <a:p>
            <a:pPr lvl="1" eaLnBrk="1" hangingPunct="1"/>
            <a:r>
              <a:rPr lang="en-US" altLang="en-US" smtClean="0"/>
              <a:t>Entity A references a single instance of Entity B.</a:t>
            </a:r>
          </a:p>
          <a:p>
            <a:pPr lvl="1" eaLnBrk="1" hangingPunct="1"/>
            <a:r>
              <a:rPr lang="en-US" altLang="en-US" smtClean="0"/>
              <a:t>Entity B references a collection of Entity A.</a:t>
            </a:r>
          </a:p>
          <a:p>
            <a:pPr lvl="1" eaLnBrk="1" hangingPunct="1"/>
            <a:r>
              <a:rPr lang="en-US" altLang="en-US" smtClean="0"/>
              <a:t>Entity A must be the owner of the relationship.</a:t>
            </a:r>
          </a:p>
        </p:txBody>
      </p:sp>
      <p:grpSp>
        <p:nvGrpSpPr>
          <p:cNvPr id="26628" name="Group 7"/>
          <p:cNvGrpSpPr>
            <a:grpSpLocks noChangeAspect="1"/>
          </p:cNvGrpSpPr>
          <p:nvPr/>
        </p:nvGrpSpPr>
        <p:grpSpPr bwMode="auto">
          <a:xfrm>
            <a:off x="1828800" y="3962400"/>
            <a:ext cx="6846168" cy="1941513"/>
            <a:chOff x="1231" y="1695"/>
            <a:chExt cx="3297" cy="935"/>
          </a:xfrm>
        </p:grpSpPr>
        <p:sp>
          <p:nvSpPr>
            <p:cNvPr id="172038" name="AutoShape 6"/>
            <p:cNvSpPr>
              <a:spLocks noChangeAspect="1" noChangeArrowheads="1" noTextEdit="1"/>
            </p:cNvSpPr>
            <p:nvPr/>
          </p:nvSpPr>
          <p:spPr bwMode="auto">
            <a:xfrm>
              <a:off x="1231" y="1695"/>
              <a:ext cx="3297" cy="935"/>
            </a:xfrm>
            <a:prstGeom prst="rect">
              <a:avLst/>
            </a:prstGeom>
            <a:no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72040" name="Rectangle 8"/>
            <p:cNvSpPr>
              <a:spLocks noChangeArrowheads="1"/>
            </p:cNvSpPr>
            <p:nvPr/>
          </p:nvSpPr>
          <p:spPr bwMode="auto">
            <a:xfrm>
              <a:off x="1394" y="1813"/>
              <a:ext cx="1063" cy="717"/>
            </a:xfrm>
            <a:prstGeom prst="rect">
              <a:avLst/>
            </a:prstGeom>
            <a:solidFill>
              <a:srgbClr val="FFFFCC"/>
            </a:solid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26632" name="Rectangle 9"/>
            <p:cNvSpPr>
              <a:spLocks noChangeArrowheads="1"/>
            </p:cNvSpPr>
            <p:nvPr/>
          </p:nvSpPr>
          <p:spPr bwMode="auto">
            <a:xfrm>
              <a:off x="1631" y="1858"/>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i="0">
                  <a:solidFill>
                    <a:srgbClr val="000000"/>
                  </a:solidFill>
                </a:rPr>
                <a:t>Publisher</a:t>
              </a:r>
              <a:endParaRPr lang="en-US" altLang="en-US" i="0"/>
            </a:p>
          </p:txBody>
        </p:sp>
        <p:sp>
          <p:nvSpPr>
            <p:cNvPr id="172042" name="Rectangle 10"/>
            <p:cNvSpPr>
              <a:spLocks noChangeArrowheads="1"/>
            </p:cNvSpPr>
            <p:nvPr/>
          </p:nvSpPr>
          <p:spPr bwMode="auto">
            <a:xfrm>
              <a:off x="1394" y="2031"/>
              <a:ext cx="1063" cy="499"/>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72043" name="Rectangle 11"/>
            <p:cNvSpPr>
              <a:spLocks noChangeArrowheads="1"/>
            </p:cNvSpPr>
            <p:nvPr/>
          </p:nvSpPr>
          <p:spPr bwMode="auto">
            <a:xfrm>
              <a:off x="1394" y="2394"/>
              <a:ext cx="1063" cy="136"/>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pic>
          <p:nvPicPr>
            <p:cNvPr id="2663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2049"/>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 y="2049"/>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2049"/>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Rectangle 15"/>
            <p:cNvSpPr>
              <a:spLocks noChangeArrowheads="1"/>
            </p:cNvSpPr>
            <p:nvPr/>
          </p:nvSpPr>
          <p:spPr bwMode="auto">
            <a:xfrm>
              <a:off x="1558" y="2049"/>
              <a:ext cx="5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id : Integer</a:t>
              </a:r>
              <a:endParaRPr lang="en-US" altLang="en-US" i="0"/>
            </a:p>
          </p:txBody>
        </p:sp>
        <p:pic>
          <p:nvPicPr>
            <p:cNvPr id="2663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2194"/>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 y="2194"/>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2194"/>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2" name="Rectangle 19"/>
            <p:cNvSpPr>
              <a:spLocks noChangeArrowheads="1"/>
            </p:cNvSpPr>
            <p:nvPr/>
          </p:nvSpPr>
          <p:spPr bwMode="auto">
            <a:xfrm>
              <a:off x="1558" y="2194"/>
              <a:ext cx="7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name : String</a:t>
              </a:r>
              <a:endParaRPr lang="en-US" altLang="en-US" i="0"/>
            </a:p>
          </p:txBody>
        </p:sp>
        <p:sp>
          <p:nvSpPr>
            <p:cNvPr id="172052" name="Rectangle 20"/>
            <p:cNvSpPr>
              <a:spLocks noChangeArrowheads="1"/>
            </p:cNvSpPr>
            <p:nvPr/>
          </p:nvSpPr>
          <p:spPr bwMode="auto">
            <a:xfrm>
              <a:off x="3220" y="1731"/>
              <a:ext cx="1145" cy="863"/>
            </a:xfrm>
            <a:prstGeom prst="rect">
              <a:avLst/>
            </a:prstGeom>
            <a:solidFill>
              <a:srgbClr val="FFFFCC"/>
            </a:solid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26644" name="Rectangle 21"/>
            <p:cNvSpPr>
              <a:spLocks noChangeArrowheads="1"/>
            </p:cNvSpPr>
            <p:nvPr/>
          </p:nvSpPr>
          <p:spPr bwMode="auto">
            <a:xfrm>
              <a:off x="3629" y="1777"/>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i="0">
                  <a:solidFill>
                    <a:srgbClr val="000000"/>
                  </a:solidFill>
                </a:rPr>
                <a:t>Book</a:t>
              </a:r>
              <a:endParaRPr lang="en-US" altLang="en-US" i="0"/>
            </a:p>
          </p:txBody>
        </p:sp>
        <p:sp>
          <p:nvSpPr>
            <p:cNvPr id="172054" name="Rectangle 22"/>
            <p:cNvSpPr>
              <a:spLocks noChangeArrowheads="1"/>
            </p:cNvSpPr>
            <p:nvPr/>
          </p:nvSpPr>
          <p:spPr bwMode="auto">
            <a:xfrm>
              <a:off x="3220" y="1949"/>
              <a:ext cx="1145" cy="645"/>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172055" name="Rectangle 23"/>
            <p:cNvSpPr>
              <a:spLocks noChangeArrowheads="1"/>
            </p:cNvSpPr>
            <p:nvPr/>
          </p:nvSpPr>
          <p:spPr bwMode="auto">
            <a:xfrm>
              <a:off x="3220" y="2458"/>
              <a:ext cx="1145" cy="136"/>
            </a:xfrm>
            <a:prstGeom prst="rect">
              <a:avLst/>
            </a:prstGeom>
            <a:noFill/>
            <a:ln w="0">
              <a:solidFill>
                <a:srgbClr val="990033"/>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pic>
          <p:nvPicPr>
            <p:cNvPr id="2664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1967"/>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 y="1967"/>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1967"/>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0" name="Rectangle 27"/>
            <p:cNvSpPr>
              <a:spLocks noChangeArrowheads="1"/>
            </p:cNvSpPr>
            <p:nvPr/>
          </p:nvSpPr>
          <p:spPr bwMode="auto">
            <a:xfrm>
              <a:off x="3393" y="1967"/>
              <a:ext cx="4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id : Long</a:t>
              </a:r>
              <a:endParaRPr lang="en-US" altLang="en-US" i="0"/>
            </a:p>
          </p:txBody>
        </p:sp>
        <p:pic>
          <p:nvPicPr>
            <p:cNvPr id="26651"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2113"/>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 y="2113"/>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3"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2113"/>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4" name="Rectangle 31"/>
            <p:cNvSpPr>
              <a:spLocks noChangeArrowheads="1"/>
            </p:cNvSpPr>
            <p:nvPr/>
          </p:nvSpPr>
          <p:spPr bwMode="auto">
            <a:xfrm>
              <a:off x="3393" y="2113"/>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title : String</a:t>
              </a:r>
              <a:endParaRPr lang="en-US" altLang="en-US" i="0"/>
            </a:p>
          </p:txBody>
        </p:sp>
        <p:pic>
          <p:nvPicPr>
            <p:cNvPr id="26655"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2258"/>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 y="2258"/>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 y="2258"/>
              <a:ext cx="1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8" name="Rectangle 35"/>
            <p:cNvSpPr>
              <a:spLocks noChangeArrowheads="1"/>
            </p:cNvSpPr>
            <p:nvPr/>
          </p:nvSpPr>
          <p:spPr bwMode="auto">
            <a:xfrm>
              <a:off x="3393" y="2258"/>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pages : Integer</a:t>
              </a:r>
              <a:endParaRPr lang="en-US" altLang="en-US" i="0"/>
            </a:p>
          </p:txBody>
        </p:sp>
        <p:sp>
          <p:nvSpPr>
            <p:cNvPr id="172068" name="Line 36"/>
            <p:cNvSpPr>
              <a:spLocks noChangeShapeType="1"/>
            </p:cNvSpPr>
            <p:nvPr/>
          </p:nvSpPr>
          <p:spPr bwMode="auto">
            <a:xfrm>
              <a:off x="2839" y="2167"/>
              <a:ext cx="381" cy="1"/>
            </a:xfrm>
            <a:prstGeom prst="line">
              <a:avLst/>
            </a:prstGeom>
            <a:noFill/>
            <a:ln w="0">
              <a:solidFill>
                <a:srgbClr val="990033"/>
              </a:solidFill>
              <a:round/>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26660" name="Rectangle 37"/>
            <p:cNvSpPr>
              <a:spLocks noChangeArrowheads="1"/>
            </p:cNvSpPr>
            <p:nvPr/>
          </p:nvSpPr>
          <p:spPr bwMode="auto">
            <a:xfrm>
              <a:off x="3129" y="2013"/>
              <a:ext cx="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a:t>
              </a:r>
              <a:endParaRPr lang="en-US" altLang="en-US" i="0"/>
            </a:p>
          </p:txBody>
        </p:sp>
        <p:sp>
          <p:nvSpPr>
            <p:cNvPr id="172070" name="Line 38"/>
            <p:cNvSpPr>
              <a:spLocks noChangeShapeType="1"/>
            </p:cNvSpPr>
            <p:nvPr/>
          </p:nvSpPr>
          <p:spPr bwMode="auto">
            <a:xfrm flipH="1">
              <a:off x="2457" y="2167"/>
              <a:ext cx="382" cy="1"/>
            </a:xfrm>
            <a:prstGeom prst="line">
              <a:avLst/>
            </a:prstGeom>
            <a:noFill/>
            <a:ln w="0">
              <a:solidFill>
                <a:srgbClr val="990033"/>
              </a:solidFill>
              <a:round/>
              <a:headEnd/>
              <a:tailEnd/>
            </a:ln>
          </p:spPr>
          <p:txBody>
            <a:bodyPr/>
            <a:lstStyle/>
            <a:p>
              <a:pPr>
                <a:defRPr/>
              </a:pPr>
              <a:endParaRPr lang="en-US">
                <a:effectLst>
                  <a:outerShdw blurRad="38100" dist="38100" dir="2700000" algn="tl">
                    <a:srgbClr val="000000">
                      <a:alpha val="43137"/>
                    </a:srgbClr>
                  </a:outerShdw>
                </a:effectLst>
                <a:latin typeface="Arial" charset="0"/>
              </a:endParaRPr>
            </a:p>
          </p:txBody>
        </p:sp>
        <p:sp>
          <p:nvSpPr>
            <p:cNvPr id="26662" name="Rectangle 39"/>
            <p:cNvSpPr>
              <a:spLocks noChangeArrowheads="1"/>
            </p:cNvSpPr>
            <p:nvPr/>
          </p:nvSpPr>
          <p:spPr bwMode="auto">
            <a:xfrm>
              <a:off x="2484" y="220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1</a:t>
              </a:r>
              <a:endParaRPr lang="en-US" altLang="en-US" i="0"/>
            </a:p>
          </p:txBody>
        </p:sp>
        <p:sp>
          <p:nvSpPr>
            <p:cNvPr id="26663" name="Rectangle 40"/>
            <p:cNvSpPr>
              <a:spLocks noChangeArrowheads="1"/>
            </p:cNvSpPr>
            <p:nvPr/>
          </p:nvSpPr>
          <p:spPr bwMode="auto">
            <a:xfrm>
              <a:off x="3129" y="2013"/>
              <a:ext cx="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a:t>
              </a:r>
              <a:endParaRPr lang="en-US" altLang="en-US" i="0"/>
            </a:p>
          </p:txBody>
        </p:sp>
        <p:sp>
          <p:nvSpPr>
            <p:cNvPr id="26664" name="Rectangle 41"/>
            <p:cNvSpPr>
              <a:spLocks noChangeArrowheads="1"/>
            </p:cNvSpPr>
            <p:nvPr/>
          </p:nvSpPr>
          <p:spPr bwMode="auto">
            <a:xfrm>
              <a:off x="2484" y="220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eaLnBrk="1" hangingPunct="1"/>
              <a:r>
                <a:rPr lang="en-US" altLang="en-US" sz="1500" i="0">
                  <a:solidFill>
                    <a:srgbClr val="000000"/>
                  </a:solidFill>
                </a:rPr>
                <a:t>1</a:t>
              </a:r>
              <a:endParaRPr lang="en-US" altLang="en-US" i="0"/>
            </a:p>
          </p:txBody>
        </p:sp>
      </p:grpSp>
      <p:pic>
        <p:nvPicPr>
          <p:cNvPr id="26629"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22078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308919"/>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a:lstStyle/>
          <a:p>
            <a:pPr eaLnBrk="1" hangingPunct="1"/>
            <a:r>
              <a:rPr lang="en-US" altLang="en-US" smtClean="0"/>
              <a:t>ManyToOne </a:t>
            </a:r>
            <a:r>
              <a:rPr lang="en-US" altLang="en-US"/>
              <a:t>(owning side)</a:t>
            </a:r>
            <a:endParaRPr lang="en-US" altLang="en-US" smtClean="0"/>
          </a:p>
        </p:txBody>
      </p:sp>
      <p:grpSp>
        <p:nvGrpSpPr>
          <p:cNvPr id="2" name="Group 1"/>
          <p:cNvGrpSpPr/>
          <p:nvPr/>
        </p:nvGrpSpPr>
        <p:grpSpPr>
          <a:xfrm>
            <a:off x="381000" y="838200"/>
            <a:ext cx="8077200" cy="5029200"/>
            <a:chOff x="457200" y="1752600"/>
            <a:chExt cx="5676900" cy="3273425"/>
          </a:xfrm>
        </p:grpSpPr>
        <p:pic>
          <p:nvPicPr>
            <p:cNvPr id="276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56769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70" name="Rectangle 14"/>
            <p:cNvSpPr>
              <a:spLocks noChangeArrowheads="1"/>
            </p:cNvSpPr>
            <p:nvPr/>
          </p:nvSpPr>
          <p:spPr bwMode="auto">
            <a:xfrm>
              <a:off x="1068388" y="4414838"/>
              <a:ext cx="2668587" cy="530225"/>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4032711836"/>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ManyToOne (inverse </a:t>
            </a:r>
            <a:r>
              <a:rPr lang="en-US" altLang="en-US" smtClean="0"/>
              <a:t>side) </a:t>
            </a:r>
            <a:endParaRPr lang="en-US" altLang="en-US" sz="1400" smtClean="0"/>
          </a:p>
        </p:txBody>
      </p:sp>
      <p:sp>
        <p:nvSpPr>
          <p:cNvPr id="28675" name="Rectangle 3"/>
          <p:cNvSpPr>
            <a:spLocks noGrp="1" noChangeArrowheads="1"/>
          </p:cNvSpPr>
          <p:nvPr>
            <p:ph type="body" idx="1"/>
          </p:nvPr>
        </p:nvSpPr>
        <p:spPr>
          <a:xfrm>
            <a:off x="0" y="838200"/>
            <a:ext cx="9144000" cy="823913"/>
          </a:xfrm>
        </p:spPr>
        <p:txBody>
          <a:bodyPr/>
          <a:lstStyle/>
          <a:p>
            <a:pPr eaLnBrk="1" hangingPunct="1"/>
            <a:r>
              <a:rPr lang="en-US" altLang="en-US"/>
              <a:t>ManyToOne (inverse side) </a:t>
            </a:r>
            <a:r>
              <a:rPr lang="en-US" altLang="en-US" smtClean="0"/>
              <a:t/>
            </a:r>
            <a:br>
              <a:rPr lang="en-US" altLang="en-US" smtClean="0"/>
            </a:br>
            <a:r>
              <a:rPr lang="en-US" altLang="en-US" smtClean="0"/>
              <a:t>  -&gt; OneToMany using mappedBy</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97639"/>
            <a:ext cx="8478838" cy="446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9" name="Rectangle 7"/>
          <p:cNvSpPr>
            <a:spLocks noChangeArrowheads="1"/>
          </p:cNvSpPr>
          <p:nvPr/>
        </p:nvSpPr>
        <p:spPr bwMode="auto">
          <a:xfrm>
            <a:off x="1371600" y="5486400"/>
            <a:ext cx="4648200" cy="7620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533681610"/>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ManyToOne: Result</a:t>
            </a:r>
          </a:p>
        </p:txBody>
      </p:sp>
      <p:pic>
        <p:nvPicPr>
          <p:cNvPr id="297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933" t="6558"/>
          <a:stretch/>
        </p:blipFill>
        <p:spPr bwMode="auto">
          <a:xfrm>
            <a:off x="76200" y="762000"/>
            <a:ext cx="827273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291" y="3470489"/>
            <a:ext cx="4572000" cy="14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654" y="5029200"/>
            <a:ext cx="6675346" cy="139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52" name="Rectangle 8"/>
          <p:cNvSpPr>
            <a:spLocks noChangeArrowheads="1"/>
          </p:cNvSpPr>
          <p:nvPr/>
        </p:nvSpPr>
        <p:spPr bwMode="auto">
          <a:xfrm>
            <a:off x="7010400" y="5257800"/>
            <a:ext cx="838200" cy="3810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667073019"/>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ManyToMany </a:t>
            </a:r>
          </a:p>
        </p:txBody>
      </p:sp>
      <p:sp>
        <p:nvSpPr>
          <p:cNvPr id="30723" name="Rectangle 3"/>
          <p:cNvSpPr>
            <a:spLocks noGrp="1" noChangeArrowheads="1"/>
          </p:cNvSpPr>
          <p:nvPr>
            <p:ph type="body" idx="1"/>
          </p:nvPr>
        </p:nvSpPr>
        <p:spPr/>
        <p:txBody>
          <a:bodyPr/>
          <a:lstStyle/>
          <a:p>
            <a:pPr eaLnBrk="1" hangingPunct="1"/>
            <a:r>
              <a:rPr lang="en-US" altLang="en-US" smtClean="0"/>
              <a:t>Bidirectional ManyToMany Relationships</a:t>
            </a:r>
          </a:p>
          <a:p>
            <a:pPr lvl="1" eaLnBrk="1" hangingPunct="1"/>
            <a:r>
              <a:rPr lang="en-US" altLang="en-US" smtClean="0"/>
              <a:t>Entity A references a collection of Entity B.</a:t>
            </a:r>
          </a:p>
          <a:p>
            <a:pPr lvl="1" eaLnBrk="1" hangingPunct="1"/>
            <a:r>
              <a:rPr lang="en-US" altLang="en-US" smtClean="0"/>
              <a:t>Entity B references a collection of Entity A.</a:t>
            </a:r>
          </a:p>
          <a:p>
            <a:pPr lvl="1" eaLnBrk="1" hangingPunct="1"/>
            <a:r>
              <a:rPr lang="en-US" altLang="en-US" smtClean="0"/>
              <a:t>Entity A is the owner of the relationship.</a:t>
            </a:r>
          </a:p>
        </p:txBody>
      </p:sp>
      <p:pic>
        <p:nvPicPr>
          <p:cNvPr id="3072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 y="3048000"/>
            <a:ext cx="122078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93" y="4038600"/>
            <a:ext cx="847164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2763689"/>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ManyToMany </a:t>
            </a:r>
            <a:r>
              <a:rPr lang="en-US" altLang="en-US"/>
              <a:t>(owning side)</a:t>
            </a:r>
            <a:endParaRPr lang="en-US" altLang="en-US" smtClean="0"/>
          </a:p>
        </p:txBody>
      </p:sp>
      <p:grpSp>
        <p:nvGrpSpPr>
          <p:cNvPr id="2" name="Group 1"/>
          <p:cNvGrpSpPr/>
          <p:nvPr/>
        </p:nvGrpSpPr>
        <p:grpSpPr>
          <a:xfrm>
            <a:off x="152400" y="838200"/>
            <a:ext cx="8305800" cy="5334000"/>
            <a:chOff x="609600" y="2057400"/>
            <a:chExt cx="5181600" cy="3160713"/>
          </a:xfrm>
        </p:grpSpPr>
        <p:pic>
          <p:nvPicPr>
            <p:cNvPr id="31748"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2226" t="8795" r="22096"/>
            <a:stretch/>
          </p:blipFill>
          <p:spPr bwMode="auto">
            <a:xfrm>
              <a:off x="609600" y="2057400"/>
              <a:ext cx="51816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3" name="Rectangle 13"/>
            <p:cNvSpPr>
              <a:spLocks noChangeArrowheads="1"/>
            </p:cNvSpPr>
            <p:nvPr/>
          </p:nvSpPr>
          <p:spPr bwMode="auto">
            <a:xfrm>
              <a:off x="1143000" y="4343400"/>
              <a:ext cx="3200400" cy="6858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508986322"/>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ORM Advantages</a:t>
            </a:r>
            <a:endParaRPr lang="en-US"/>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mtClean="0"/>
              <a:t>Lets </a:t>
            </a:r>
            <a:r>
              <a:rPr lang="en-US"/>
              <a:t>business code access objects rather than DB tables.</a:t>
            </a:r>
          </a:p>
          <a:p>
            <a:pPr marL="514350" indent="-514350">
              <a:buSzPct val="100000"/>
              <a:buFont typeface="+mj-lt"/>
              <a:buAutoNum type="arabicPeriod"/>
            </a:pPr>
            <a:r>
              <a:rPr lang="en-US" smtClean="0"/>
              <a:t>Hides </a:t>
            </a:r>
            <a:r>
              <a:rPr lang="en-US"/>
              <a:t>details of SQL queries from OO logic.</a:t>
            </a:r>
          </a:p>
          <a:p>
            <a:pPr marL="514350" indent="-514350">
              <a:buSzPct val="100000"/>
              <a:buFont typeface="+mj-lt"/>
              <a:buAutoNum type="arabicPeriod"/>
            </a:pPr>
            <a:r>
              <a:rPr lang="en-US" smtClean="0"/>
              <a:t>Based </a:t>
            </a:r>
            <a:r>
              <a:rPr lang="en-US"/>
              <a:t>on JDBC </a:t>
            </a:r>
            <a:endParaRPr lang="en-US" smtClean="0"/>
          </a:p>
          <a:p>
            <a:pPr marL="514350" indent="-514350">
              <a:buSzPct val="100000"/>
              <a:buFont typeface="+mj-lt"/>
              <a:buAutoNum type="arabicPeriod"/>
            </a:pPr>
            <a:r>
              <a:rPr lang="en-US" smtClean="0"/>
              <a:t>No </a:t>
            </a:r>
            <a:r>
              <a:rPr lang="en-US"/>
              <a:t>need to deal with the database implementation.</a:t>
            </a:r>
          </a:p>
          <a:p>
            <a:pPr marL="514350" indent="-514350">
              <a:buSzPct val="100000"/>
              <a:buFont typeface="+mj-lt"/>
              <a:buAutoNum type="arabicPeriod"/>
            </a:pPr>
            <a:r>
              <a:rPr lang="en-US" smtClean="0"/>
              <a:t>Entities </a:t>
            </a:r>
            <a:r>
              <a:rPr lang="en-US"/>
              <a:t>based on business concepts rather than database structure.</a:t>
            </a:r>
          </a:p>
          <a:p>
            <a:pPr marL="514350" indent="-514350">
              <a:buSzPct val="100000"/>
              <a:buFont typeface="+mj-lt"/>
              <a:buAutoNum type="arabicPeriod"/>
            </a:pPr>
            <a:r>
              <a:rPr lang="en-US" smtClean="0"/>
              <a:t>Transaction </a:t>
            </a:r>
            <a:r>
              <a:rPr lang="en-US"/>
              <a:t>management and automatic key generation.</a:t>
            </a:r>
          </a:p>
          <a:p>
            <a:pPr marL="514350" indent="-514350">
              <a:buSzPct val="100000"/>
              <a:buFont typeface="+mj-lt"/>
              <a:buAutoNum type="arabicPeriod"/>
            </a:pPr>
            <a:r>
              <a:rPr lang="en-US" smtClean="0"/>
              <a:t>Fast </a:t>
            </a:r>
            <a:r>
              <a:rPr lang="en-US"/>
              <a:t>development of application.</a:t>
            </a:r>
          </a:p>
        </p:txBody>
      </p:sp>
    </p:spTree>
    <p:extLst>
      <p:ext uri="{BB962C8B-B14F-4D97-AF65-F5344CB8AC3E}">
        <p14:creationId xmlns:p14="http://schemas.microsoft.com/office/powerpoint/2010/main" val="1214910383"/>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ManyToMany (inverse </a:t>
            </a:r>
            <a:r>
              <a:rPr lang="en-US" altLang="en-US"/>
              <a:t>side) </a:t>
            </a:r>
            <a:endParaRPr lang="en-US" altLang="en-US" sz="1400" smtClean="0"/>
          </a:p>
        </p:txBody>
      </p:sp>
      <p:sp>
        <p:nvSpPr>
          <p:cNvPr id="32771" name="Rectangle 3"/>
          <p:cNvSpPr>
            <a:spLocks noGrp="1" noChangeArrowheads="1"/>
          </p:cNvSpPr>
          <p:nvPr>
            <p:ph type="body" idx="1"/>
          </p:nvPr>
        </p:nvSpPr>
        <p:spPr/>
        <p:txBody>
          <a:bodyPr/>
          <a:lstStyle/>
          <a:p>
            <a:pPr eaLnBrk="1" hangingPunct="1"/>
            <a:r>
              <a:rPr lang="en-US" altLang="en-US"/>
              <a:t>ManyToMany (inverse side) </a:t>
            </a:r>
            <a:r>
              <a:rPr lang="en-US" altLang="en-US" smtClean="0"/>
              <a:t>-&gt;</a:t>
            </a:r>
            <a:br>
              <a:rPr lang="en-US" altLang="en-US" smtClean="0"/>
            </a:br>
            <a:r>
              <a:rPr lang="en-US" altLang="en-US" smtClean="0"/>
              <a:t>  ManyToMany using mappedBy</a:t>
            </a:r>
          </a:p>
        </p:txBody>
      </p:sp>
      <p:grpSp>
        <p:nvGrpSpPr>
          <p:cNvPr id="2" name="Group 1"/>
          <p:cNvGrpSpPr/>
          <p:nvPr/>
        </p:nvGrpSpPr>
        <p:grpSpPr>
          <a:xfrm>
            <a:off x="533400" y="1905000"/>
            <a:ext cx="8001000" cy="4495800"/>
            <a:chOff x="609600" y="1981200"/>
            <a:chExt cx="5105400" cy="2301875"/>
          </a:xfrm>
        </p:grpSpPr>
        <p:pic>
          <p:nvPicPr>
            <p:cNvPr id="327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225" t="11693" r="23210"/>
            <a:stretch/>
          </p:blipFill>
          <p:spPr bwMode="auto">
            <a:xfrm>
              <a:off x="609600" y="1981200"/>
              <a:ext cx="51054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3" name="Rectangle 5"/>
            <p:cNvSpPr>
              <a:spLocks noChangeArrowheads="1"/>
            </p:cNvSpPr>
            <p:nvPr/>
          </p:nvSpPr>
          <p:spPr bwMode="auto">
            <a:xfrm>
              <a:off x="1143000" y="3429000"/>
              <a:ext cx="2971800" cy="6096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1715900192"/>
      </p:ext>
    </p:extLst>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ManyToMany: Result</a:t>
            </a:r>
          </a:p>
        </p:txBody>
      </p:sp>
      <p:pic>
        <p:nvPicPr>
          <p:cNvPr id="3379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174" t="8124" r="9783"/>
          <a:stretch/>
        </p:blipFill>
        <p:spPr bwMode="auto">
          <a:xfrm>
            <a:off x="15875" y="679954"/>
            <a:ext cx="7337204" cy="451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039" y="3984245"/>
            <a:ext cx="4501103" cy="109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786" y="5264263"/>
            <a:ext cx="5364214" cy="122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95" y="5337709"/>
            <a:ext cx="3426905" cy="82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5" name="Text Box 9"/>
          <p:cNvSpPr txBox="1">
            <a:spLocks noChangeArrowheads="1"/>
          </p:cNvSpPr>
          <p:nvPr/>
        </p:nvSpPr>
        <p:spPr bwMode="auto">
          <a:xfrm>
            <a:off x="6003925" y="5980113"/>
            <a:ext cx="184150" cy="366712"/>
          </a:xfrm>
          <a:prstGeom prst="rect">
            <a:avLst/>
          </a:prstGeom>
          <a:noFill/>
          <a:ln w="9525">
            <a:noFill/>
            <a:miter lim="800000"/>
            <a:headEnd/>
            <a:tailEnd/>
          </a:ln>
          <a:effectLst/>
        </p:spPr>
        <p:txBody>
          <a:bodyPr wrap="none">
            <a:spAutoFit/>
          </a:bodyPr>
          <a:lstStyle/>
          <a:p>
            <a:pPr>
              <a:defRPr/>
            </a:pPr>
            <a:endParaRPr lang="en-US">
              <a:effectLst>
                <a:outerShdw blurRad="38100" dist="38100" dir="2700000" algn="tl">
                  <a:srgbClr val="C0C0C0"/>
                </a:outerShdw>
              </a:effectLst>
              <a:latin typeface="Arial" charset="0"/>
            </a:endParaRPr>
          </a:p>
        </p:txBody>
      </p:sp>
      <p:pic>
        <p:nvPicPr>
          <p:cNvPr id="3380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1591" y="922482"/>
            <a:ext cx="2246576" cy="151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341403"/>
      </p:ext>
    </p:extLst>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OneToOne </a:t>
            </a:r>
            <a:endParaRPr lang="en-US" altLang="en-US" smtClean="0"/>
          </a:p>
        </p:txBody>
      </p:sp>
      <p:sp>
        <p:nvSpPr>
          <p:cNvPr id="34819" name="Rectangle 3"/>
          <p:cNvSpPr>
            <a:spLocks noGrp="1" noChangeArrowheads="1"/>
          </p:cNvSpPr>
          <p:nvPr>
            <p:ph type="body" idx="1"/>
          </p:nvPr>
        </p:nvSpPr>
        <p:spPr/>
        <p:txBody>
          <a:bodyPr/>
          <a:lstStyle/>
          <a:p>
            <a:pPr eaLnBrk="1" hangingPunct="1"/>
            <a:r>
              <a:rPr lang="en-US" altLang="en-US" smtClean="0"/>
              <a:t>Bidirectional OneToOne Relationships</a:t>
            </a:r>
          </a:p>
          <a:p>
            <a:pPr lvl="1" eaLnBrk="1" hangingPunct="1"/>
            <a:r>
              <a:rPr lang="en-US" altLang="en-US" smtClean="0"/>
              <a:t>Entity A references a single instance of Entity B.</a:t>
            </a:r>
          </a:p>
          <a:p>
            <a:pPr lvl="1" eaLnBrk="1" hangingPunct="1"/>
            <a:r>
              <a:rPr lang="en-US" altLang="en-US" smtClean="0"/>
              <a:t>Entity B references a single instance of Entity A.</a:t>
            </a:r>
          </a:p>
          <a:p>
            <a:pPr lvl="1" eaLnBrk="1" hangingPunct="1"/>
            <a:r>
              <a:rPr lang="en-US" altLang="en-US" smtClean="0"/>
              <a:t>Entity A is speciﬁed as the owner of the relationship.</a:t>
            </a:r>
          </a:p>
        </p:txBody>
      </p:sp>
      <p:pic>
        <p:nvPicPr>
          <p:cNvPr id="34820"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85" y="3993356"/>
            <a:ext cx="7963782"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 y="3133725"/>
            <a:ext cx="122078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56332"/>
      </p:ext>
    </p:extLst>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OneToOne </a:t>
            </a:r>
            <a:r>
              <a:rPr lang="en-US" altLang="en-US"/>
              <a:t>(owning side)</a:t>
            </a:r>
            <a:endParaRPr lang="en-US" altLang="en-US" sz="1400" smtClean="0"/>
          </a:p>
        </p:txBody>
      </p:sp>
      <p:pic>
        <p:nvPicPr>
          <p:cNvPr id="3686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508" t="12775" r="39827"/>
          <a:stretch/>
        </p:blipFill>
        <p:spPr bwMode="auto">
          <a:xfrm>
            <a:off x="762000" y="1219200"/>
            <a:ext cx="6477000" cy="384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1600200" y="4038600"/>
            <a:ext cx="4038600" cy="914400"/>
          </a:xfrm>
          <a:prstGeom prst="rect">
            <a:avLst/>
          </a:prstGeom>
          <a:noFill/>
          <a:ln w="19050">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2630725739"/>
      </p:ext>
    </p:extLst>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OneToOne </a:t>
            </a:r>
            <a:r>
              <a:rPr lang="en-US" altLang="en-US"/>
              <a:t>(inverse side) </a:t>
            </a:r>
            <a:r>
              <a:rPr lang="en-US" altLang="en-US" smtClean="0"/>
              <a:t> </a:t>
            </a:r>
          </a:p>
        </p:txBody>
      </p:sp>
      <p:sp>
        <p:nvSpPr>
          <p:cNvPr id="35843" name="Rectangle 3"/>
          <p:cNvSpPr>
            <a:spLocks noGrp="1" noChangeArrowheads="1"/>
          </p:cNvSpPr>
          <p:nvPr>
            <p:ph type="body" idx="1"/>
          </p:nvPr>
        </p:nvSpPr>
        <p:spPr/>
        <p:txBody>
          <a:bodyPr/>
          <a:lstStyle/>
          <a:p>
            <a:pPr eaLnBrk="1" hangingPunct="1"/>
            <a:r>
              <a:rPr lang="en-US" altLang="en-US"/>
              <a:t>OneToOne (inverse side)  </a:t>
            </a:r>
            <a:r>
              <a:rPr lang="en-US" altLang="en-US" smtClean="0"/>
              <a:t>-&gt;</a:t>
            </a:r>
            <a:r>
              <a:rPr lang="en-US" altLang="en-US"/>
              <a:t> </a:t>
            </a:r>
            <a:br>
              <a:rPr lang="en-US" altLang="en-US"/>
            </a:br>
            <a:r>
              <a:rPr lang="en-US" altLang="en-US"/>
              <a:t>OneToOne </a:t>
            </a:r>
            <a:r>
              <a:rPr lang="en-US" altLang="en-US" smtClean="0"/>
              <a:t>using mappedBy</a:t>
            </a:r>
            <a:endParaRPr lang="en-US" altLang="en-US"/>
          </a:p>
        </p:txBody>
      </p:sp>
      <p:pic>
        <p:nvPicPr>
          <p:cNvPr id="358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499" t="11904" r="15023"/>
          <a:stretch/>
        </p:blipFill>
        <p:spPr bwMode="auto">
          <a:xfrm>
            <a:off x="609599" y="2057400"/>
            <a:ext cx="730490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1371600" y="4572000"/>
            <a:ext cx="4038600" cy="762000"/>
          </a:xfrm>
          <a:prstGeom prst="rect">
            <a:avLst/>
          </a:prstGeom>
          <a:noFill/>
          <a:ln w="19050">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626094858"/>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13"/>
          <p:cNvPicPr>
            <a:picLocks noChangeAspect="1" noChangeArrowheads="1"/>
          </p:cNvPicPr>
          <p:nvPr/>
        </p:nvPicPr>
        <p:blipFill rotWithShape="1">
          <a:blip r:embed="rId2">
            <a:extLst>
              <a:ext uri="{28A0092B-C50C-407E-A947-70E740481C1C}">
                <a14:useLocalDpi xmlns:a14="http://schemas.microsoft.com/office/drawing/2010/main" val="0"/>
              </a:ext>
            </a:extLst>
          </a:blip>
          <a:srcRect l="1930" t="9434" r="6393"/>
          <a:stretch/>
        </p:blipFill>
        <p:spPr bwMode="auto">
          <a:xfrm>
            <a:off x="54551" y="781049"/>
            <a:ext cx="8327449" cy="420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
          <p:cNvSpPr>
            <a:spLocks noGrp="1" noChangeArrowheads="1"/>
          </p:cNvSpPr>
          <p:nvPr>
            <p:ph type="title"/>
          </p:nvPr>
        </p:nvSpPr>
        <p:spPr/>
        <p:txBody>
          <a:bodyPr/>
          <a:lstStyle/>
          <a:p>
            <a:pPr eaLnBrk="1" hangingPunct="1"/>
            <a:r>
              <a:rPr lang="en-US" altLang="en-US" smtClean="0"/>
              <a:t>OneToOne: Result</a:t>
            </a:r>
          </a:p>
        </p:txBody>
      </p:sp>
      <p:grpSp>
        <p:nvGrpSpPr>
          <p:cNvPr id="2" name="Group 1"/>
          <p:cNvGrpSpPr/>
          <p:nvPr/>
        </p:nvGrpSpPr>
        <p:grpSpPr>
          <a:xfrm>
            <a:off x="4434142" y="5030530"/>
            <a:ext cx="4599709" cy="1393149"/>
            <a:chOff x="4495800" y="5791200"/>
            <a:chExt cx="3552825" cy="819150"/>
          </a:xfrm>
        </p:grpSpPr>
        <p:pic>
          <p:nvPicPr>
            <p:cNvPr id="3789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791200"/>
              <a:ext cx="35528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2" name="Rectangle 8"/>
            <p:cNvSpPr>
              <a:spLocks noChangeArrowheads="1"/>
            </p:cNvSpPr>
            <p:nvPr/>
          </p:nvSpPr>
          <p:spPr bwMode="auto">
            <a:xfrm>
              <a:off x="7239000" y="5791200"/>
              <a:ext cx="762000" cy="381000"/>
            </a:xfrm>
            <a:prstGeom prst="rect">
              <a:avLst/>
            </a:prstGeom>
            <a:noFill/>
            <a:ln w="9525">
              <a:solidFill>
                <a:srgbClr val="CC3300"/>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pic>
        <p:nvPicPr>
          <p:cNvPr id="3789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1" y="5192374"/>
            <a:ext cx="4294909" cy="123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48721"/>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228600" y="152400"/>
            <a:ext cx="8458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r">
              <a:defRPr/>
            </a:pPr>
            <a:r>
              <a:rPr kumimoji="1" lang="en-US" sz="2800" b="1" kern="0" dirty="0" smtClean="0">
                <a:solidFill>
                  <a:schemeClr val="tx2"/>
                </a:solidFill>
                <a:latin typeface="+mj-lt"/>
                <a:ea typeface="+mj-ea"/>
                <a:cs typeface="+mj-cs"/>
              </a:rPr>
              <a:t>Basic O/R Mapping - XML file</a:t>
            </a:r>
            <a:endParaRPr kumimoji="1" lang="en-US" sz="2800" b="1" i="0" u="none" strike="noStrike" kern="0" cap="none" spc="0" normalizeH="0" baseline="0" noProof="0" dirty="0">
              <a:ln>
                <a:noFill/>
              </a:ln>
              <a:solidFill>
                <a:schemeClr val="tx2"/>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pPr>
              <a:defRPr/>
            </a:pPr>
            <a:fld id="{A769F4B8-FEFF-4060-83FD-725E7C487E88}" type="slidenum">
              <a:rPr lang="en-US" altLang="ja-JP" smtClean="0">
                <a:latin typeface="+mn-lt"/>
              </a:rPr>
              <a:pPr>
                <a:defRPr/>
              </a:pPr>
              <a:t>46</a:t>
            </a:fld>
            <a:endParaRPr lang="en-US" altLang="ja-JP" dirty="0">
              <a:latin typeface="+mn-lt"/>
            </a:endParaRPr>
          </a:p>
        </p:txBody>
      </p:sp>
      <p:sp>
        <p:nvSpPr>
          <p:cNvPr id="5" name="Content Placeholder 2"/>
          <p:cNvSpPr txBox="1">
            <a:spLocks/>
          </p:cNvSpPr>
          <p:nvPr/>
        </p:nvSpPr>
        <p:spPr bwMode="auto">
          <a:xfrm>
            <a:off x="457200" y="1143000"/>
            <a:ext cx="82296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kumimoji="1" sz="2500">
                <a:solidFill>
                  <a:schemeClr val="tx1"/>
                </a:solidFill>
                <a:latin typeface="+mn-lt"/>
                <a:ea typeface="+mn-ea"/>
                <a:cs typeface="+mn-cs"/>
              </a:defRPr>
            </a:lvl1pPr>
            <a:lvl2pPr marL="457200" indent="0" algn="ctr" rtl="0" eaLnBrk="1" fontAlgn="base" hangingPunct="1">
              <a:spcBef>
                <a:spcPct val="20000"/>
              </a:spcBef>
              <a:spcAft>
                <a:spcPct val="0"/>
              </a:spcAft>
              <a:buNone/>
              <a:defRPr kumimoji="1" sz="2000">
                <a:solidFill>
                  <a:schemeClr val="tx1"/>
                </a:solidFill>
                <a:latin typeface="+mn-lt"/>
                <a:cs typeface="+mn-cs"/>
              </a:defRPr>
            </a:lvl2pPr>
            <a:lvl3pPr marL="914400" indent="0" algn="ctr" rtl="0" eaLnBrk="1" fontAlgn="base" hangingPunct="1">
              <a:spcBef>
                <a:spcPct val="20000"/>
              </a:spcBef>
              <a:spcAft>
                <a:spcPct val="0"/>
              </a:spcAft>
              <a:buNone/>
              <a:defRPr kumimoji="1" sz="2000">
                <a:solidFill>
                  <a:schemeClr val="tx1"/>
                </a:solidFill>
                <a:latin typeface="+mn-lt"/>
                <a:cs typeface="+mn-cs"/>
              </a:defRPr>
            </a:lvl3pPr>
            <a:lvl4pPr marL="1371600" indent="0" algn="ctr" rtl="0" eaLnBrk="1" fontAlgn="base" hangingPunct="1">
              <a:spcBef>
                <a:spcPct val="20000"/>
              </a:spcBef>
              <a:spcAft>
                <a:spcPct val="0"/>
              </a:spcAft>
              <a:buNone/>
              <a:defRPr kumimoji="1" sz="2000">
                <a:solidFill>
                  <a:schemeClr val="tx1"/>
                </a:solidFill>
                <a:latin typeface="+mn-lt"/>
                <a:cs typeface="+mn-cs"/>
              </a:defRPr>
            </a:lvl4pPr>
            <a:lvl5pPr marL="1828800" indent="0" algn="ctr" rtl="0" eaLnBrk="1" fontAlgn="base" hangingPunct="1">
              <a:spcBef>
                <a:spcPct val="20000"/>
              </a:spcBef>
              <a:spcAft>
                <a:spcPct val="0"/>
              </a:spcAft>
              <a:buNone/>
              <a:defRPr kumimoji="1" sz="1500">
                <a:solidFill>
                  <a:schemeClr val="tx1"/>
                </a:solidFill>
                <a:latin typeface="+mn-lt"/>
                <a:cs typeface="+mn-cs"/>
              </a:defRPr>
            </a:lvl5pPr>
            <a:lvl6pPr marL="2286000" indent="0" algn="ctr" rtl="0" eaLnBrk="1" fontAlgn="base" hangingPunct="1">
              <a:spcBef>
                <a:spcPct val="20000"/>
              </a:spcBef>
              <a:spcAft>
                <a:spcPct val="0"/>
              </a:spcAft>
              <a:buNone/>
              <a:defRPr kumimoji="1" sz="1500">
                <a:solidFill>
                  <a:schemeClr val="tx1"/>
                </a:solidFill>
                <a:latin typeface="+mn-lt"/>
                <a:cs typeface="+mn-cs"/>
              </a:defRPr>
            </a:lvl6pPr>
            <a:lvl7pPr marL="2743200" indent="0" algn="ctr" rtl="0" eaLnBrk="1" fontAlgn="base" hangingPunct="1">
              <a:spcBef>
                <a:spcPct val="20000"/>
              </a:spcBef>
              <a:spcAft>
                <a:spcPct val="0"/>
              </a:spcAft>
              <a:buNone/>
              <a:defRPr kumimoji="1" sz="1500">
                <a:solidFill>
                  <a:schemeClr val="tx1"/>
                </a:solidFill>
                <a:latin typeface="+mn-lt"/>
                <a:cs typeface="+mn-cs"/>
              </a:defRPr>
            </a:lvl7pPr>
            <a:lvl8pPr marL="3200400" indent="0" algn="ctr" rtl="0" eaLnBrk="1" fontAlgn="base" hangingPunct="1">
              <a:spcBef>
                <a:spcPct val="20000"/>
              </a:spcBef>
              <a:spcAft>
                <a:spcPct val="0"/>
              </a:spcAft>
              <a:buNone/>
              <a:defRPr kumimoji="1" sz="1500">
                <a:solidFill>
                  <a:schemeClr val="tx1"/>
                </a:solidFill>
                <a:latin typeface="+mn-lt"/>
                <a:cs typeface="+mn-cs"/>
              </a:defRPr>
            </a:lvl8pPr>
            <a:lvl9pPr marL="3657600" indent="0" algn="ctr" rtl="0" eaLnBrk="1" fontAlgn="base" hangingPunct="1">
              <a:spcBef>
                <a:spcPct val="20000"/>
              </a:spcBef>
              <a:spcAft>
                <a:spcPct val="0"/>
              </a:spcAft>
              <a:buNone/>
              <a:defRPr kumimoji="1" sz="1500">
                <a:solidFill>
                  <a:schemeClr val="tx1"/>
                </a:solidFill>
                <a:latin typeface="+mn-lt"/>
                <a:cs typeface="+mn-cs"/>
              </a:defRPr>
            </a:lvl9pPr>
          </a:lstStyle>
          <a:p>
            <a:pPr algn="l"/>
            <a:r>
              <a:rPr lang="en-US" i="1" dirty="0"/>
              <a:t>File : Stock.hbm.xml</a:t>
            </a:r>
            <a:endParaRPr lang="en-US" dirty="0" smtClean="0"/>
          </a:p>
          <a:p>
            <a:pPr marL="342900" indent="-342900" algn="l">
              <a:buFont typeface="Wingdings" pitchFamily="2" charset="2"/>
              <a:buChar char="q"/>
            </a:pPr>
            <a:endParaRPr lang="en-US" dirty="0"/>
          </a:p>
        </p:txBody>
      </p:sp>
      <p:pic>
        <p:nvPicPr>
          <p:cNvPr id="322562" name="Picture 2"/>
          <p:cNvPicPr>
            <a:picLocks noChangeAspect="1" noChangeArrowheads="1"/>
          </p:cNvPicPr>
          <p:nvPr/>
        </p:nvPicPr>
        <p:blipFill>
          <a:blip r:embed="rId3" cstate="print"/>
          <a:srcRect/>
          <a:stretch>
            <a:fillRect/>
          </a:stretch>
        </p:blipFill>
        <p:spPr bwMode="auto">
          <a:xfrm>
            <a:off x="457200" y="1752600"/>
            <a:ext cx="8686800" cy="4857750"/>
          </a:xfrm>
          <a:prstGeom prst="rect">
            <a:avLst/>
          </a:prstGeom>
          <a:noFill/>
          <a:ln w="9525">
            <a:noFill/>
            <a:miter lim="800000"/>
            <a:headEnd/>
            <a:tailEnd/>
          </a:ln>
        </p:spPr>
      </p:pic>
    </p:spTree>
    <p:extLst>
      <p:ext uri="{BB962C8B-B14F-4D97-AF65-F5344CB8AC3E}">
        <p14:creationId xmlns:p14="http://schemas.microsoft.com/office/powerpoint/2010/main" val="205629843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876300" y="0"/>
            <a:ext cx="7620000" cy="457200"/>
          </a:xfrm>
        </p:spPr>
        <p:txBody>
          <a:bodyPr lIns="92075" tIns="46038" rIns="92075" bIns="46038"/>
          <a:lstStyle/>
          <a:p>
            <a:pPr lvl="0">
              <a:defRPr/>
            </a:pPr>
            <a:r>
              <a:rPr lang="en-US" sz="2800" dirty="0" smtClean="0"/>
              <a:t>Basic O/R Mapping - Annotations</a:t>
            </a:r>
            <a:endParaRPr lang="en-US" sz="2800" dirty="0"/>
          </a:p>
        </p:txBody>
      </p:sp>
      <p:sp>
        <p:nvSpPr>
          <p:cNvPr id="480259" name="Rectangle 3"/>
          <p:cNvSpPr>
            <a:spLocks noGrp="1" noChangeArrowheads="1"/>
          </p:cNvSpPr>
          <p:nvPr>
            <p:ph idx="1"/>
          </p:nvPr>
        </p:nvSpPr>
        <p:spPr>
          <a:xfrm>
            <a:off x="180000" y="1066800"/>
            <a:ext cx="8153400" cy="5181600"/>
          </a:xfrm>
        </p:spPr>
        <p:txBody>
          <a:bodyPr vert="horz" wrap="square" lIns="91440" tIns="45720" rIns="91440" bIns="45720" numCol="1" anchor="t" anchorCtr="0" compatLnSpc="1">
            <a:prstTxWarp prst="textNoShape">
              <a:avLst/>
            </a:prstTxWarp>
          </a:bodyPr>
          <a:lstStyle/>
          <a:p>
            <a:pPr>
              <a:lnSpc>
                <a:spcPct val="100000"/>
              </a:lnSpc>
              <a:spcBef>
                <a:spcPts val="500"/>
              </a:spcBef>
              <a:buNone/>
            </a:pPr>
            <a:endParaRPr lang="bg-BG" dirty="0" smtClean="0">
              <a:effectLst>
                <a:outerShdw blurRad="38100" dist="38100" dir="2700000" algn="tl">
                  <a:srgbClr val="FFFFFF"/>
                </a:outerShdw>
              </a:effectLst>
            </a:endParaRPr>
          </a:p>
        </p:txBody>
      </p:sp>
      <p:pic>
        <p:nvPicPr>
          <p:cNvPr id="323586" name="Picture 2"/>
          <p:cNvPicPr>
            <a:picLocks noChangeAspect="1" noChangeArrowheads="1"/>
          </p:cNvPicPr>
          <p:nvPr/>
        </p:nvPicPr>
        <p:blipFill>
          <a:blip r:embed="rId3" cstate="print"/>
          <a:srcRect/>
          <a:stretch>
            <a:fillRect/>
          </a:stretch>
        </p:blipFill>
        <p:spPr bwMode="auto">
          <a:xfrm>
            <a:off x="228600" y="1143000"/>
            <a:ext cx="8915400" cy="5181600"/>
          </a:xfrm>
          <a:prstGeom prst="rect">
            <a:avLst/>
          </a:prstGeom>
          <a:noFill/>
          <a:ln w="9525">
            <a:noFill/>
            <a:miter lim="800000"/>
            <a:headEnd/>
            <a:tailEnd/>
          </a:ln>
        </p:spPr>
      </p:pic>
    </p:spTree>
    <p:extLst>
      <p:ext uri="{BB962C8B-B14F-4D97-AF65-F5344CB8AC3E}">
        <p14:creationId xmlns:p14="http://schemas.microsoft.com/office/powerpoint/2010/main" val="273994630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762000" y="152401"/>
            <a:ext cx="8229600" cy="609600"/>
          </a:xfrm>
        </p:spPr>
        <p:txBody>
          <a:bodyPr lIns="92075" tIns="46038" rIns="92075" bIns="46038"/>
          <a:lstStyle/>
          <a:p>
            <a:pPr lvl="0">
              <a:defRPr/>
            </a:pPr>
            <a:r>
              <a:rPr lang="en-US" sz="2800" dirty="0"/>
              <a:t>Association &amp; Collection Mapping  </a:t>
            </a:r>
            <a:r>
              <a:rPr lang="en-US" sz="2800" dirty="0" smtClean="0"/>
              <a:t>– One to Many</a:t>
            </a:r>
            <a:endParaRPr lang="en-US" sz="2800"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891" y="1257300"/>
            <a:ext cx="8077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209925"/>
            <a:ext cx="8229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209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685800" y="0"/>
            <a:ext cx="8229600" cy="828675"/>
          </a:xfrm>
        </p:spPr>
        <p:txBody>
          <a:bodyPr lIns="92075" tIns="46038" rIns="92075" bIns="46038"/>
          <a:lstStyle/>
          <a:p>
            <a:pPr lvl="0">
              <a:defRPr/>
            </a:pPr>
            <a:r>
              <a:rPr lang="en-US" sz="2800" dirty="0"/>
              <a:t>Association &amp; Collection Mapping  </a:t>
            </a:r>
            <a:r>
              <a:rPr lang="en-US" sz="2800" dirty="0" smtClean="0"/>
              <a:t>– One to Many</a:t>
            </a:r>
            <a:endParaRPr lang="en-US" sz="2800"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3000"/>
            <a:ext cx="9144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1371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Hibernate is an Object-Relational Mapping(ORM) solution for JAVA and it raised as an open source persistent framework created by Gavin King in 2001. It is a powerful, high performance Object-Relational Persistence and Query service for any Java Application.</a:t>
            </a:r>
          </a:p>
          <a:p>
            <a:endParaRPr lang="en-US"/>
          </a:p>
          <a:p>
            <a:r>
              <a:rPr lang="en-US"/>
              <a:t>Hibernate maps Java classes to database tables and from Java data types to SQL data types and relieve the developer from 95% of common data persistence related programming tasks.</a:t>
            </a:r>
          </a:p>
        </p:txBody>
      </p:sp>
    </p:spTree>
    <p:extLst>
      <p:ext uri="{BB962C8B-B14F-4D97-AF65-F5344CB8AC3E}">
        <p14:creationId xmlns:p14="http://schemas.microsoft.com/office/powerpoint/2010/main" val="3802962564"/>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762000" y="46584"/>
            <a:ext cx="8382000" cy="828675"/>
          </a:xfrm>
        </p:spPr>
        <p:txBody>
          <a:bodyPr lIns="92075" tIns="46038" rIns="92075" bIns="46038"/>
          <a:lstStyle/>
          <a:p>
            <a:pPr lvl="0">
              <a:defRPr/>
            </a:pPr>
            <a:r>
              <a:rPr lang="en-US" sz="2800" dirty="0" smtClean="0"/>
              <a:t>Association &amp; Collection Mapping – Many to Many</a:t>
            </a:r>
            <a:endParaRPr lang="en-US" sz="2800"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25" y="1090092"/>
            <a:ext cx="83058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0" y="2438400"/>
            <a:ext cx="9144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517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838200" y="95250"/>
            <a:ext cx="7696200" cy="381000"/>
          </a:xfrm>
        </p:spPr>
        <p:txBody>
          <a:bodyPr lIns="92075" tIns="46038" rIns="92075" bIns="46038"/>
          <a:lstStyle/>
          <a:p>
            <a:pPr lvl="0">
              <a:defRPr/>
            </a:pPr>
            <a:r>
              <a:rPr lang="en-US" sz="2800" dirty="0" smtClean="0"/>
              <a:t>Working with lazy associations</a:t>
            </a:r>
            <a:endParaRPr lang="en-US" sz="2800" dirty="0"/>
          </a:p>
        </p:txBody>
      </p:sp>
      <p:sp>
        <p:nvSpPr>
          <p:cNvPr id="5" name="Content Placeholder 4"/>
          <p:cNvSpPr>
            <a:spLocks noGrp="1"/>
          </p:cNvSpPr>
          <p:nvPr>
            <p:ph idx="1"/>
          </p:nvPr>
        </p:nvSpPr>
        <p:spPr/>
        <p:txBody>
          <a:bodyPr/>
          <a:lstStyle/>
          <a:p>
            <a:pPr>
              <a:buFont typeface="Wingdings" pitchFamily="2" charset="2"/>
              <a:buChar char="q"/>
            </a:pPr>
            <a:r>
              <a:rPr lang="en-US" sz="2400" dirty="0" smtClean="0"/>
              <a:t>Does not actually load all the children when loading the parent.</a:t>
            </a:r>
          </a:p>
          <a:p>
            <a:pPr>
              <a:buFont typeface="Wingdings" pitchFamily="2" charset="2"/>
              <a:buChar char="q"/>
            </a:pPr>
            <a:r>
              <a:rPr lang="en-US" sz="2400" dirty="0" smtClean="0"/>
              <a:t>Load children when requested to do it</a:t>
            </a:r>
          </a:p>
          <a:p>
            <a:pPr>
              <a:buFont typeface="Wingdings" pitchFamily="2" charset="2"/>
              <a:buChar char="q"/>
            </a:pPr>
            <a:r>
              <a:rPr lang="en-US" sz="2400" dirty="0" smtClean="0"/>
              <a:t>Lazy loading can help improve the performance </a:t>
            </a:r>
          </a:p>
          <a:p>
            <a:pPr>
              <a:buFont typeface="Wingdings" pitchFamily="2" charset="2"/>
              <a:buChar char="q"/>
            </a:pPr>
            <a:endParaRPr lang="en-US" sz="2400" dirty="0" smtClean="0"/>
          </a:p>
          <a:p>
            <a:pPr>
              <a:buNone/>
            </a:pPr>
            <a:endParaRPr lang="en-US" dirty="0"/>
          </a:p>
        </p:txBody>
      </p:sp>
      <p:pic>
        <p:nvPicPr>
          <p:cNvPr id="7" name="Picture 6" descr="lazy.jpg"/>
          <p:cNvPicPr>
            <a:picLocks noChangeAspect="1"/>
          </p:cNvPicPr>
          <p:nvPr/>
        </p:nvPicPr>
        <p:blipFill>
          <a:blip r:embed="rId3" cstate="print"/>
          <a:stretch>
            <a:fillRect/>
          </a:stretch>
        </p:blipFill>
        <p:spPr>
          <a:xfrm>
            <a:off x="533400" y="2895600"/>
            <a:ext cx="8305800" cy="2667000"/>
          </a:xfrm>
          <a:prstGeom prst="rect">
            <a:avLst/>
          </a:prstGeom>
        </p:spPr>
      </p:pic>
    </p:spTree>
    <p:extLst>
      <p:ext uri="{BB962C8B-B14F-4D97-AF65-F5344CB8AC3E}">
        <p14:creationId xmlns:p14="http://schemas.microsoft.com/office/powerpoint/2010/main" val="228330543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1"/>
            <a:ext cx="7696200" cy="381000"/>
          </a:xfrm>
        </p:spPr>
        <p:txBody>
          <a:bodyPr/>
          <a:lstStyle/>
          <a:p>
            <a:r>
              <a:rPr lang="en-US" sz="2800" dirty="0" smtClean="0"/>
              <a:t>Hibernate Configuration</a:t>
            </a:r>
            <a:endParaRPr lang="en-US" sz="2800" dirty="0"/>
          </a:p>
        </p:txBody>
      </p:sp>
      <p:sp>
        <p:nvSpPr>
          <p:cNvPr id="3" name="Content Placeholder 2"/>
          <p:cNvSpPr>
            <a:spLocks noGrp="1"/>
          </p:cNvSpPr>
          <p:nvPr>
            <p:ph idx="1"/>
          </p:nvPr>
        </p:nvSpPr>
        <p:spPr/>
        <p:txBody>
          <a:bodyPr/>
          <a:lstStyle/>
          <a:p>
            <a:pPr>
              <a:buFont typeface="Wingdings" pitchFamily="2" charset="2"/>
              <a:buChar char="q"/>
              <a:defRPr/>
            </a:pPr>
            <a:r>
              <a:rPr lang="en-US" sz="2800" dirty="0"/>
              <a:t>Hibernate configuration is managed by an instance of </a:t>
            </a:r>
            <a:r>
              <a:rPr lang="en-US" sz="2800" dirty="0" err="1"/>
              <a:t>org.hibernate.cfg.Configuration</a:t>
            </a:r>
            <a:endParaRPr lang="en-US" sz="2800" dirty="0"/>
          </a:p>
          <a:p>
            <a:pPr>
              <a:buFont typeface="Wingdings" pitchFamily="2" charset="2"/>
              <a:buChar char="q"/>
              <a:defRPr/>
            </a:pPr>
            <a:r>
              <a:rPr lang="en-US" sz="2800" dirty="0"/>
              <a:t>Hibernate provides following types of configurations</a:t>
            </a:r>
          </a:p>
          <a:p>
            <a:pPr lvl="1">
              <a:buFont typeface="Wingdings" pitchFamily="2" charset="2"/>
              <a:buChar char="ü"/>
              <a:defRPr/>
            </a:pPr>
            <a:r>
              <a:rPr lang="en-US" sz="2800" dirty="0" smtClean="0"/>
              <a:t> </a:t>
            </a:r>
            <a:r>
              <a:rPr lang="en-US" sz="2800" dirty="0" err="1" smtClean="0"/>
              <a:t>hibernate.properties</a:t>
            </a:r>
            <a:endParaRPr lang="en-US" sz="2800" dirty="0" smtClean="0"/>
          </a:p>
          <a:p>
            <a:pPr lvl="1">
              <a:buFont typeface="Wingdings" pitchFamily="2" charset="2"/>
              <a:buChar char="ü"/>
              <a:defRPr/>
            </a:pPr>
            <a:r>
              <a:rPr lang="en-US" sz="2800" dirty="0" smtClean="0"/>
              <a:t> </a:t>
            </a:r>
            <a:r>
              <a:rPr lang="en-US" sz="2800" dirty="0" err="1" smtClean="0"/>
              <a:t>hibernate.cfg.xml</a:t>
            </a:r>
            <a:endParaRPr lang="en-US" sz="2800" dirty="0"/>
          </a:p>
          <a:p>
            <a:pPr lvl="1">
              <a:buFont typeface="Wingdings" pitchFamily="2" charset="2"/>
              <a:buChar char="ü"/>
              <a:defRPr/>
            </a:pPr>
            <a:r>
              <a:rPr lang="en-US" sz="2800" dirty="0" smtClean="0"/>
              <a:t> </a:t>
            </a:r>
            <a:r>
              <a:rPr lang="en-US" sz="2800" dirty="0" err="1"/>
              <a:t>Programatic</a:t>
            </a:r>
            <a:r>
              <a:rPr lang="en-US" sz="2800" dirty="0"/>
              <a:t> </a:t>
            </a:r>
            <a:r>
              <a:rPr lang="en-US" sz="2800" dirty="0" smtClean="0"/>
              <a:t>configuration (API-based)</a:t>
            </a:r>
            <a:endParaRPr lang="en-US" sz="2800" dirty="0"/>
          </a:p>
        </p:txBody>
      </p:sp>
    </p:spTree>
    <p:extLst>
      <p:ext uri="{BB962C8B-B14F-4D97-AF65-F5344CB8AC3E}">
        <p14:creationId xmlns:p14="http://schemas.microsoft.com/office/powerpoint/2010/main" val="1087153711"/>
      </p:ext>
    </p:extLst>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599"/>
            <a:ext cx="8991600" cy="304801"/>
          </a:xfrm>
        </p:spPr>
        <p:txBody>
          <a:bodyPr/>
          <a:lstStyle/>
          <a:p>
            <a:r>
              <a:rPr lang="en-US" sz="2800" dirty="0" smtClean="0"/>
              <a:t>Hibernate Configuration -  </a:t>
            </a:r>
            <a:r>
              <a:rPr lang="en-US" sz="2800" dirty="0" err="1" smtClean="0"/>
              <a:t>hibernate.properties</a:t>
            </a:r>
            <a:endParaRPr lang="en-US" sz="2800" dirty="0"/>
          </a:p>
        </p:txBody>
      </p:sp>
      <p:sp>
        <p:nvSpPr>
          <p:cNvPr id="3" name="Content Placeholder 2"/>
          <p:cNvSpPr>
            <a:spLocks noGrp="1"/>
          </p:cNvSpPr>
          <p:nvPr>
            <p:ph idx="1"/>
          </p:nvPr>
        </p:nvSpPr>
        <p:spPr/>
        <p:txBody>
          <a:bodyPr/>
          <a:lstStyle/>
          <a:p>
            <a:pPr>
              <a:buFont typeface="Wingdings" pitchFamily="2" charset="2"/>
              <a:buChar char="q"/>
              <a:defRPr/>
            </a:pPr>
            <a:r>
              <a:rPr lang="en-US" sz="2800" dirty="0" smtClean="0"/>
              <a:t> A </a:t>
            </a:r>
            <a:r>
              <a:rPr lang="en-US" sz="2800" dirty="0"/>
              <a:t>Java compliant property file which holds key value pair for different hibernate configuration strings</a:t>
            </a:r>
            <a:endParaRPr lang="en-US" sz="2800" dirty="0" smtClean="0"/>
          </a:p>
          <a:p>
            <a:pPr marL="0" indent="0">
              <a:buNone/>
              <a:defRPr/>
            </a:pPr>
            <a:r>
              <a:rPr lang="en-US" sz="2000" dirty="0" err="1" smtClean="0"/>
              <a:t>hibernate.connection.driver_class</a:t>
            </a:r>
            <a:r>
              <a:rPr lang="en-US" sz="2000" dirty="0" smtClean="0"/>
              <a:t>=</a:t>
            </a:r>
            <a:r>
              <a:rPr lang="en-US" sz="2000" dirty="0" err="1" smtClean="0"/>
              <a:t>com.mysql.jdbc.Driver</a:t>
            </a:r>
            <a:endParaRPr lang="en-US" sz="2000" dirty="0"/>
          </a:p>
          <a:p>
            <a:pPr marL="0" indent="0">
              <a:buNone/>
              <a:defRPr/>
            </a:pPr>
            <a:r>
              <a:rPr lang="en-US" sz="2000" dirty="0"/>
              <a:t>hibernate.connection.url= </a:t>
            </a:r>
            <a:r>
              <a:rPr lang="en-US" sz="2000" dirty="0" err="1" smtClean="0"/>
              <a:t>jdbc:mysql</a:t>
            </a:r>
            <a:r>
              <a:rPr lang="en-US" sz="2000" dirty="0"/>
              <a:t>://</a:t>
            </a:r>
            <a:r>
              <a:rPr lang="en-US" sz="2000" dirty="0" smtClean="0"/>
              <a:t>localhost:3306/training</a:t>
            </a:r>
            <a:endParaRPr lang="en-US" sz="2000" dirty="0"/>
          </a:p>
          <a:p>
            <a:pPr marL="0" indent="0">
              <a:buNone/>
              <a:defRPr/>
            </a:pPr>
            <a:r>
              <a:rPr lang="en-US" sz="2000" dirty="0" err="1"/>
              <a:t>hibernate.connection.username</a:t>
            </a:r>
            <a:r>
              <a:rPr lang="en-US" sz="2000" dirty="0"/>
              <a:t>=root</a:t>
            </a:r>
          </a:p>
          <a:p>
            <a:pPr marL="0" indent="0">
              <a:buNone/>
              <a:defRPr/>
            </a:pPr>
            <a:r>
              <a:rPr lang="en-US" sz="2000" dirty="0" err="1" smtClean="0"/>
              <a:t>hibernate.connection.password</a:t>
            </a:r>
            <a:r>
              <a:rPr lang="en-US" sz="2000" dirty="0" smtClean="0"/>
              <a:t>=password</a:t>
            </a:r>
            <a:endParaRPr lang="en-US" sz="2000" dirty="0"/>
          </a:p>
          <a:p>
            <a:pPr marL="0" indent="0">
              <a:buNone/>
              <a:defRPr/>
            </a:pPr>
            <a:r>
              <a:rPr lang="en-US" sz="2000" dirty="0" err="1"/>
              <a:t>hibernate.connection.pool_size</a:t>
            </a:r>
            <a:r>
              <a:rPr lang="en-US" sz="2000" dirty="0"/>
              <a:t>=1</a:t>
            </a:r>
          </a:p>
        </p:txBody>
      </p:sp>
    </p:spTree>
    <p:extLst>
      <p:ext uri="{BB962C8B-B14F-4D97-AF65-F5344CB8AC3E}">
        <p14:creationId xmlns:p14="http://schemas.microsoft.com/office/powerpoint/2010/main" val="3288507898"/>
      </p:ext>
    </p:extLst>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8915400" cy="533400"/>
          </a:xfrm>
        </p:spPr>
        <p:txBody>
          <a:bodyPr/>
          <a:lstStyle/>
          <a:p>
            <a:r>
              <a:rPr lang="en-US" sz="2800" dirty="0" smtClean="0"/>
              <a:t>Hibernate Configuration -  hibernate.cfg.xml</a:t>
            </a:r>
            <a:endParaRPr lang="en-US" sz="2800" dirty="0"/>
          </a:p>
        </p:txBody>
      </p:sp>
      <p:sp>
        <p:nvSpPr>
          <p:cNvPr id="3" name="Content Placeholder 2"/>
          <p:cNvSpPr>
            <a:spLocks noGrp="1"/>
          </p:cNvSpPr>
          <p:nvPr>
            <p:ph idx="1"/>
          </p:nvPr>
        </p:nvSpPr>
        <p:spPr>
          <a:xfrm>
            <a:off x="457200" y="1143000"/>
            <a:ext cx="8229600" cy="4983163"/>
          </a:xfrm>
        </p:spPr>
        <p:txBody>
          <a:bodyPr/>
          <a:lstStyle/>
          <a:p>
            <a:pPr marL="0" indent="0">
              <a:buNone/>
              <a:defRPr/>
            </a:pPr>
            <a:endParaRPr lang="en-US" sz="2000"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18" y="941388"/>
            <a:ext cx="8460081"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291493"/>
      </p:ext>
    </p:extLst>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0"/>
            <a:ext cx="8229600" cy="533400"/>
          </a:xfrm>
        </p:spPr>
        <p:txBody>
          <a:bodyPr/>
          <a:lstStyle/>
          <a:p>
            <a:r>
              <a:rPr lang="en-US" sz="2800" dirty="0" smtClean="0"/>
              <a:t>Hibernate Configuration -  hibernate.cfg.xml</a:t>
            </a:r>
            <a:endParaRPr lang="en-US" sz="2800" dirty="0"/>
          </a:p>
        </p:txBody>
      </p:sp>
      <p:sp>
        <p:nvSpPr>
          <p:cNvPr id="3" name="Content Placeholder 2"/>
          <p:cNvSpPr>
            <a:spLocks noGrp="1"/>
          </p:cNvSpPr>
          <p:nvPr>
            <p:ph idx="1"/>
          </p:nvPr>
        </p:nvSpPr>
        <p:spPr>
          <a:xfrm>
            <a:off x="304800" y="965993"/>
            <a:ext cx="8804564" cy="4983163"/>
          </a:xfrm>
        </p:spPr>
        <p:txBody>
          <a:bodyPr/>
          <a:lstStyle/>
          <a:p>
            <a:pPr>
              <a:buFont typeface="Wingdings" pitchFamily="2" charset="2"/>
              <a:buChar char="q"/>
              <a:defRPr/>
            </a:pPr>
            <a:r>
              <a:rPr lang="en-US" sz="2800" dirty="0" smtClean="0"/>
              <a:t>All configurations in hibernate.cfg.xml will be loaded by using following API</a:t>
            </a:r>
          </a:p>
          <a:p>
            <a:pPr marL="0" indent="0">
              <a:buNone/>
              <a:defRPr/>
            </a:pPr>
            <a:r>
              <a:rPr lang="en-US" sz="2400" smtClean="0"/>
              <a:t> SessionFactory </a:t>
            </a:r>
            <a:r>
              <a:rPr lang="en-US" sz="2400" err="1" smtClean="0"/>
              <a:t>sf</a:t>
            </a:r>
            <a:r>
              <a:rPr lang="en-US" sz="2400" smtClean="0"/>
              <a:t> = new  </a:t>
            </a:r>
            <a:r>
              <a:rPr lang="en-US" sz="2400" dirty="0"/>
              <a:t>Configuration().configure</a:t>
            </a:r>
            <a:r>
              <a:rPr lang="en-US" sz="2400"/>
              <a:t>(). </a:t>
            </a:r>
            <a:r>
              <a:rPr lang="en-US" sz="2400" smtClean="0"/>
              <a:t>							buildSessionFactory</a:t>
            </a:r>
            <a:r>
              <a:rPr lang="en-US" sz="2400" dirty="0"/>
              <a:t>();</a:t>
            </a:r>
          </a:p>
          <a:p>
            <a:pPr marL="0" indent="0">
              <a:buNone/>
              <a:defRPr/>
            </a:pPr>
            <a:endParaRPr lang="en-US" sz="2800" dirty="0" smtClean="0"/>
          </a:p>
          <a:p>
            <a:pPr>
              <a:buFont typeface="Wingdings" pitchFamily="2" charset="2"/>
              <a:buChar char="q"/>
              <a:defRPr/>
            </a:pPr>
            <a:r>
              <a:rPr lang="en-US" sz="2800" smtClean="0"/>
              <a:t>You </a:t>
            </a:r>
            <a:r>
              <a:rPr lang="en-US" sz="2800" dirty="0"/>
              <a:t>can select a different XML configuration file using: </a:t>
            </a:r>
            <a:endParaRPr lang="en-US" sz="2800" dirty="0" smtClean="0"/>
          </a:p>
          <a:p>
            <a:pPr marL="0" indent="0">
              <a:buNone/>
              <a:defRPr/>
            </a:pPr>
            <a:r>
              <a:rPr lang="en-US" sz="2000" smtClean="0"/>
              <a:t>  </a:t>
            </a:r>
            <a:r>
              <a:rPr lang="en-US" sz="2400" smtClean="0"/>
              <a:t>SessionFactory </a:t>
            </a:r>
            <a:r>
              <a:rPr lang="en-US" sz="2400" dirty="0" err="1"/>
              <a:t>sf</a:t>
            </a:r>
            <a:r>
              <a:rPr lang="en-US" sz="2400" dirty="0"/>
              <a:t> </a:t>
            </a:r>
            <a:r>
              <a:rPr lang="en-US" sz="2400"/>
              <a:t>= </a:t>
            </a:r>
            <a:r>
              <a:rPr lang="en-US" sz="2400" smtClean="0"/>
              <a:t>new Configuration().</a:t>
            </a:r>
            <a:br>
              <a:rPr lang="en-US" sz="2400" smtClean="0"/>
            </a:br>
            <a:r>
              <a:rPr lang="en-US" sz="2400" smtClean="0"/>
              <a:t>		configure</a:t>
            </a:r>
            <a:r>
              <a:rPr lang="en-US" sz="2400" dirty="0" smtClean="0"/>
              <a:t>(“</a:t>
            </a:r>
            <a:r>
              <a:rPr lang="en-US" sz="2400" smtClean="0"/>
              <a:t>cust.cfg.xml").buildSessionFactory</a:t>
            </a:r>
            <a:r>
              <a:rPr lang="en-US" sz="2400" dirty="0"/>
              <a:t>();</a:t>
            </a:r>
          </a:p>
          <a:p>
            <a:pPr marL="0" indent="0">
              <a:buNone/>
              <a:defRPr/>
            </a:pPr>
            <a:endParaRPr lang="en-US" sz="2800" dirty="0" smtClean="0"/>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endParaRPr lang="en-US" sz="2800" dirty="0"/>
          </a:p>
          <a:p>
            <a:pPr marL="0" indent="0">
              <a:buNone/>
              <a:defRPr/>
            </a:pPr>
            <a:endParaRPr lang="en-US" sz="2000" dirty="0"/>
          </a:p>
        </p:txBody>
      </p:sp>
    </p:spTree>
    <p:extLst>
      <p:ext uri="{BB962C8B-B14F-4D97-AF65-F5344CB8AC3E}">
        <p14:creationId xmlns:p14="http://schemas.microsoft.com/office/powerpoint/2010/main" val="281667355"/>
      </p:ext>
    </p:extLst>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924800" cy="457200"/>
          </a:xfrm>
        </p:spPr>
        <p:txBody>
          <a:bodyPr/>
          <a:lstStyle/>
          <a:p>
            <a:r>
              <a:rPr lang="en-US" sz="2800" dirty="0" smtClean="0"/>
              <a:t>Hibernate Configuration -  Programmatic</a:t>
            </a:r>
            <a:endParaRPr lang="en-US" sz="2800" dirty="0"/>
          </a:p>
        </p:txBody>
      </p:sp>
      <p:sp>
        <p:nvSpPr>
          <p:cNvPr id="3" name="Content Placeholder 2"/>
          <p:cNvSpPr>
            <a:spLocks noGrp="1"/>
          </p:cNvSpPr>
          <p:nvPr>
            <p:ph idx="1"/>
          </p:nvPr>
        </p:nvSpPr>
        <p:spPr>
          <a:xfrm>
            <a:off x="228600" y="838200"/>
            <a:ext cx="8458200" cy="5440363"/>
          </a:xfrm>
        </p:spPr>
        <p:txBody>
          <a:bodyPr/>
          <a:lstStyle/>
          <a:p>
            <a:pPr>
              <a:buFont typeface="Wingdings" pitchFamily="2" charset="2"/>
              <a:buChar char="q"/>
              <a:defRPr/>
            </a:pPr>
            <a:r>
              <a:rPr lang="en-US" sz="2800" dirty="0"/>
              <a:t>Instantiate </a:t>
            </a:r>
            <a:r>
              <a:rPr lang="en-US" sz="2800" dirty="0" smtClean="0"/>
              <a:t>Configuration directly and specify XML mapping document</a:t>
            </a:r>
          </a:p>
          <a:p>
            <a:pPr>
              <a:buFont typeface="Wingdings" pitchFamily="2" charset="2"/>
              <a:buChar char="q"/>
              <a:defRPr/>
            </a:pPr>
            <a:endParaRPr lang="en-US" sz="2800" dirty="0"/>
          </a:p>
          <a:p>
            <a:pPr>
              <a:buFont typeface="Wingdings" pitchFamily="2" charset="2"/>
              <a:buChar char="q"/>
              <a:defRPr/>
            </a:pPr>
            <a:endParaRPr lang="en-US" sz="2800" dirty="0" smtClean="0"/>
          </a:p>
          <a:p>
            <a:pPr>
              <a:buFont typeface="Wingdings" pitchFamily="2" charset="2"/>
              <a:buChar char="q"/>
              <a:defRPr/>
            </a:pPr>
            <a:endParaRPr lang="en-US" sz="2800" dirty="0"/>
          </a:p>
          <a:p>
            <a:pPr>
              <a:buFont typeface="Wingdings" pitchFamily="2" charset="2"/>
              <a:buChar char="q"/>
              <a:defRPr/>
            </a:pPr>
            <a:r>
              <a:rPr lang="en-US" sz="2800" dirty="0" smtClean="0"/>
              <a:t>Specify </a:t>
            </a:r>
            <a:r>
              <a:rPr lang="en-US" sz="2800" dirty="0"/>
              <a:t>the </a:t>
            </a:r>
            <a:r>
              <a:rPr lang="en-US" sz="2800" dirty="0" smtClean="0"/>
              <a:t>mapped class</a:t>
            </a:r>
          </a:p>
          <a:p>
            <a:pPr marL="0" indent="0">
              <a:buNone/>
              <a:defRPr/>
            </a:pPr>
            <a:r>
              <a:rPr lang="en-US" sz="2800" dirty="0"/>
              <a:t> </a:t>
            </a:r>
            <a:r>
              <a:rPr lang="en-US" sz="2800" dirty="0" smtClean="0"/>
              <a:t>        </a:t>
            </a:r>
          </a:p>
          <a:p>
            <a:pPr marL="0" indent="0">
              <a:buNone/>
              <a:defRPr/>
            </a:pPr>
            <a:r>
              <a:rPr lang="en-US" sz="2800" dirty="0"/>
              <a:t> </a:t>
            </a:r>
            <a:endParaRPr lang="en-US" sz="2800" dirty="0" smtClean="0"/>
          </a:p>
          <a:p>
            <a:pPr marL="0" indent="0">
              <a:buNone/>
              <a:defRPr/>
            </a:pPr>
            <a:endParaRPr lang="en-US" sz="2800" dirty="0" smtClean="0"/>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endParaRPr lang="en-US" sz="2800" dirty="0"/>
          </a:p>
          <a:p>
            <a:pPr marL="0" indent="0">
              <a:buNone/>
              <a:defRPr/>
            </a:pPr>
            <a:endParaRPr lang="en-US" sz="2000"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943100"/>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209" y="4196557"/>
            <a:ext cx="791787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243533"/>
      </p:ext>
    </p:extLst>
  </p:cSld>
  <p:clrMapOvr>
    <a:masterClrMapping/>
  </p:clrMapOvr>
  <p:transition spd="med">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5"/>
            <a:ext cx="7467600" cy="533400"/>
          </a:xfrm>
        </p:spPr>
        <p:txBody>
          <a:bodyPr/>
          <a:lstStyle/>
          <a:p>
            <a:r>
              <a:rPr lang="en-US" sz="2800" dirty="0" smtClean="0"/>
              <a:t>Hibernate Query Language (HQL)</a:t>
            </a:r>
            <a:endParaRPr lang="en-US" sz="2800" dirty="0"/>
          </a:p>
        </p:txBody>
      </p:sp>
      <p:sp>
        <p:nvSpPr>
          <p:cNvPr id="3" name="Content Placeholder 2"/>
          <p:cNvSpPr>
            <a:spLocks noGrp="1"/>
          </p:cNvSpPr>
          <p:nvPr>
            <p:ph idx="1"/>
          </p:nvPr>
        </p:nvSpPr>
        <p:spPr>
          <a:xfrm>
            <a:off x="152400" y="685800"/>
            <a:ext cx="8534400" cy="5592763"/>
          </a:xfrm>
        </p:spPr>
        <p:txBody>
          <a:bodyPr/>
          <a:lstStyle/>
          <a:p>
            <a:pPr marL="346075" indent="-346075">
              <a:buFont typeface="Wingdings" pitchFamily="2" charset="2"/>
              <a:buChar char="q"/>
              <a:defRPr/>
            </a:pPr>
            <a:r>
              <a:rPr lang="en-US" sz="2800" dirty="0" smtClean="0"/>
              <a:t>Syntax is quite similar to database SQL language</a:t>
            </a:r>
          </a:p>
          <a:p>
            <a:pPr marL="346075" indent="-346075">
              <a:buFont typeface="Wingdings" pitchFamily="2" charset="2"/>
              <a:buChar char="q"/>
              <a:defRPr/>
            </a:pPr>
            <a:r>
              <a:rPr lang="en-US" sz="2800" dirty="0" smtClean="0"/>
              <a:t>Uses class name instead of table name, and property names instead of column name</a:t>
            </a:r>
          </a:p>
          <a:p>
            <a:pPr marL="0" indent="0">
              <a:buNone/>
              <a:defRPr/>
            </a:pPr>
            <a:endParaRPr lang="en-US" sz="2800" dirty="0" smtClean="0"/>
          </a:p>
        </p:txBody>
      </p:sp>
      <p:pic>
        <p:nvPicPr>
          <p:cNvPr id="328707" name="Picture 3"/>
          <p:cNvPicPr>
            <a:picLocks noChangeAspect="1" noChangeArrowheads="1"/>
          </p:cNvPicPr>
          <p:nvPr/>
        </p:nvPicPr>
        <p:blipFill>
          <a:blip r:embed="rId3" cstate="print"/>
          <a:srcRect/>
          <a:stretch>
            <a:fillRect/>
          </a:stretch>
        </p:blipFill>
        <p:spPr bwMode="auto">
          <a:xfrm>
            <a:off x="152400" y="2430102"/>
            <a:ext cx="8534400" cy="2590800"/>
          </a:xfrm>
          <a:prstGeom prst="rect">
            <a:avLst/>
          </a:prstGeom>
          <a:noFill/>
          <a:ln w="9525">
            <a:noFill/>
            <a:miter lim="800000"/>
            <a:headEnd/>
            <a:tailEnd/>
          </a:ln>
        </p:spPr>
      </p:pic>
    </p:spTree>
    <p:extLst>
      <p:ext uri="{BB962C8B-B14F-4D97-AF65-F5344CB8AC3E}">
        <p14:creationId xmlns:p14="http://schemas.microsoft.com/office/powerpoint/2010/main" val="375945443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707"/>
                                        </p:tgtEl>
                                        <p:attrNameLst>
                                          <p:attrName>style.visibility</p:attrName>
                                        </p:attrNameLst>
                                      </p:cBhvr>
                                      <p:to>
                                        <p:strVal val="visible"/>
                                      </p:to>
                                    </p:set>
                                    <p:anim calcmode="lin" valueType="num">
                                      <p:cBhvr additive="base">
                                        <p:cTn id="7" dur="500" fill="hold"/>
                                        <p:tgtEl>
                                          <p:spTgt spid="328707"/>
                                        </p:tgtEl>
                                        <p:attrNameLst>
                                          <p:attrName>ppt_x</p:attrName>
                                        </p:attrNameLst>
                                      </p:cBhvr>
                                      <p:tavLst>
                                        <p:tav tm="0">
                                          <p:val>
                                            <p:strVal val="#ppt_x"/>
                                          </p:val>
                                        </p:tav>
                                        <p:tav tm="100000">
                                          <p:val>
                                            <p:strVal val="#ppt_x"/>
                                          </p:val>
                                        </p:tav>
                                      </p:tavLst>
                                    </p:anim>
                                    <p:anim calcmode="lin" valueType="num">
                                      <p:cBhvr additive="base">
                                        <p:cTn id="8" dur="500" fill="hold"/>
                                        <p:tgtEl>
                                          <p:spTgt spid="328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1"/>
            <a:ext cx="7467600" cy="457200"/>
          </a:xfrm>
        </p:spPr>
        <p:txBody>
          <a:bodyPr/>
          <a:lstStyle/>
          <a:p>
            <a:r>
              <a:rPr lang="en-US" sz="2800" dirty="0" smtClean="0"/>
              <a:t>HQL- Example</a:t>
            </a:r>
            <a:endParaRPr lang="en-US" sz="2800" dirty="0"/>
          </a:p>
        </p:txBody>
      </p:sp>
      <p:sp>
        <p:nvSpPr>
          <p:cNvPr id="3" name="Content Placeholder 2"/>
          <p:cNvSpPr>
            <a:spLocks noGrp="1"/>
          </p:cNvSpPr>
          <p:nvPr>
            <p:ph idx="1"/>
          </p:nvPr>
        </p:nvSpPr>
        <p:spPr>
          <a:xfrm>
            <a:off x="76200" y="914400"/>
            <a:ext cx="8610600" cy="5364163"/>
          </a:xfrm>
        </p:spPr>
        <p:txBody>
          <a:bodyPr/>
          <a:lstStyle/>
          <a:p>
            <a:pPr marL="290513" indent="-290513">
              <a:buFont typeface="Wingdings" pitchFamily="2" charset="2"/>
              <a:buChar char="q"/>
              <a:defRPr/>
            </a:pPr>
            <a:r>
              <a:rPr lang="en-US" sz="2800" smtClean="0"/>
              <a:t>Update </a:t>
            </a:r>
            <a:r>
              <a:rPr lang="en-US" sz="2800" dirty="0" smtClean="0"/>
              <a:t>a stock name to “DIALOG1″ where stock code is “</a:t>
            </a:r>
            <a:r>
              <a:rPr lang="en-US" sz="2800" smtClean="0"/>
              <a:t>7277″</a:t>
            </a:r>
          </a:p>
          <a:p>
            <a:pPr marL="290513" indent="-290513">
              <a:buFont typeface="Wingdings" pitchFamily="2" charset="2"/>
              <a:buChar char="q"/>
              <a:defRPr/>
            </a:pPr>
            <a:endParaRPr lang="en-US" sz="2800" dirty="0" smtClean="0"/>
          </a:p>
          <a:p>
            <a:pPr marL="0" indent="0">
              <a:buNone/>
              <a:defRPr/>
            </a:pPr>
            <a:endParaRPr lang="en-US" sz="2800" dirty="0" smtClean="0"/>
          </a:p>
          <a:p>
            <a:pPr marL="0" indent="0">
              <a:buNone/>
              <a:defRPr/>
            </a:pPr>
            <a:endParaRPr lang="en-US" sz="2800" dirty="0" smtClean="0"/>
          </a:p>
          <a:p>
            <a:pPr marL="0" indent="0">
              <a:buFont typeface="Wingdings" pitchFamily="2" charset="2"/>
              <a:buChar char="q"/>
              <a:defRPr/>
            </a:pPr>
            <a:endParaRPr lang="en-US" sz="2800" dirty="0" smtClean="0"/>
          </a:p>
          <a:p>
            <a:pPr marL="346075" indent="-346075">
              <a:buFont typeface="Wingdings" pitchFamily="2" charset="2"/>
              <a:buChar char="q"/>
              <a:defRPr/>
            </a:pPr>
            <a:r>
              <a:rPr lang="en-US" sz="2800" dirty="0" smtClean="0"/>
              <a:t>Delete a stock where stock code is “7277″</a:t>
            </a:r>
          </a:p>
          <a:p>
            <a:pPr marL="0" indent="0">
              <a:buNone/>
              <a:defRPr/>
            </a:pPr>
            <a:endParaRPr lang="en-US" sz="2800" dirty="0" smtClean="0"/>
          </a:p>
          <a:p>
            <a:pPr marL="0" indent="0">
              <a:buFont typeface="Wingdings" pitchFamily="2" charset="2"/>
              <a:buChar char="q"/>
              <a:defRPr/>
            </a:pPr>
            <a:endParaRPr lang="en-US" sz="2800" dirty="0" smtClean="0"/>
          </a:p>
          <a:p>
            <a:pPr marL="0" indent="0">
              <a:buFont typeface="Wingdings" pitchFamily="2" charset="2"/>
              <a:buChar char="q"/>
              <a:defRPr/>
            </a:pPr>
            <a:endParaRPr lang="en-US" sz="2800" dirty="0" smtClean="0"/>
          </a:p>
        </p:txBody>
      </p:sp>
      <p:pic>
        <p:nvPicPr>
          <p:cNvPr id="329734" name="Picture 6"/>
          <p:cNvPicPr>
            <a:picLocks noChangeAspect="1" noChangeArrowheads="1"/>
          </p:cNvPicPr>
          <p:nvPr/>
        </p:nvPicPr>
        <p:blipFill>
          <a:blip r:embed="rId3" cstate="print"/>
          <a:srcRect/>
          <a:stretch>
            <a:fillRect/>
          </a:stretch>
        </p:blipFill>
        <p:spPr bwMode="auto">
          <a:xfrm>
            <a:off x="76200" y="1905000"/>
            <a:ext cx="8890000" cy="1905000"/>
          </a:xfrm>
          <a:prstGeom prst="rect">
            <a:avLst/>
          </a:prstGeom>
          <a:noFill/>
          <a:ln w="9525">
            <a:noFill/>
            <a:miter lim="800000"/>
            <a:headEnd/>
            <a:tailEnd/>
          </a:ln>
        </p:spPr>
      </p:pic>
      <p:pic>
        <p:nvPicPr>
          <p:cNvPr id="329738" name="Picture 10"/>
          <p:cNvPicPr>
            <a:picLocks noChangeAspect="1" noChangeArrowheads="1"/>
          </p:cNvPicPr>
          <p:nvPr/>
        </p:nvPicPr>
        <p:blipFill>
          <a:blip r:embed="rId4" cstate="print"/>
          <a:srcRect/>
          <a:stretch>
            <a:fillRect/>
          </a:stretch>
        </p:blipFill>
        <p:spPr bwMode="auto">
          <a:xfrm>
            <a:off x="76200" y="4359348"/>
            <a:ext cx="8839200" cy="1660452"/>
          </a:xfrm>
          <a:prstGeom prst="rect">
            <a:avLst/>
          </a:prstGeom>
          <a:noFill/>
          <a:ln w="9525">
            <a:noFill/>
            <a:miter lim="800000"/>
            <a:headEnd/>
            <a:tailEnd/>
          </a:ln>
        </p:spPr>
      </p:pic>
    </p:spTree>
    <p:extLst>
      <p:ext uri="{BB962C8B-B14F-4D97-AF65-F5344CB8AC3E}">
        <p14:creationId xmlns:p14="http://schemas.microsoft.com/office/powerpoint/2010/main" val="4155033149"/>
      </p:ext>
    </p:extLst>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457200"/>
          </a:xfrm>
        </p:spPr>
        <p:txBody>
          <a:bodyPr/>
          <a:lstStyle/>
          <a:p>
            <a:r>
              <a:rPr lang="en-US" sz="2800" dirty="0" smtClean="0"/>
              <a:t>Criteria Queries</a:t>
            </a:r>
            <a:endParaRPr lang="en-US" sz="2800" dirty="0"/>
          </a:p>
        </p:txBody>
      </p:sp>
      <p:pic>
        <p:nvPicPr>
          <p:cNvPr id="330754" name="Picture 2"/>
          <p:cNvPicPr>
            <a:picLocks noGrp="1" noChangeAspect="1" noChangeArrowheads="1"/>
          </p:cNvPicPr>
          <p:nvPr>
            <p:ph idx="1"/>
          </p:nvPr>
        </p:nvPicPr>
        <p:blipFill>
          <a:blip r:embed="rId3" cstate="print"/>
          <a:srcRect/>
          <a:stretch>
            <a:fillRect/>
          </a:stretch>
        </p:blipFill>
        <p:spPr bwMode="auto">
          <a:xfrm>
            <a:off x="152400" y="829902"/>
            <a:ext cx="8763000" cy="5448661"/>
          </a:xfrm>
          <a:prstGeom prst="rect">
            <a:avLst/>
          </a:prstGeom>
          <a:noFill/>
          <a:ln w="9525">
            <a:noFill/>
            <a:miter lim="800000"/>
            <a:headEnd/>
            <a:tailEnd/>
          </a:ln>
        </p:spPr>
      </p:pic>
    </p:spTree>
    <p:extLst>
      <p:ext uri="{BB962C8B-B14F-4D97-AF65-F5344CB8AC3E}">
        <p14:creationId xmlns:p14="http://schemas.microsoft.com/office/powerpoint/2010/main" val="3382990165"/>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077200" cy="457200"/>
          </a:xfrm>
        </p:spPr>
        <p:txBody>
          <a:bodyPr/>
          <a:lstStyle/>
          <a:p>
            <a:r>
              <a:rPr lang="en-US" sz="2800" dirty="0" smtClean="0"/>
              <a:t>What is Hibernate</a:t>
            </a:r>
            <a:endParaRPr lang="en-US" sz="2800" dirty="0"/>
          </a:p>
        </p:txBody>
      </p:sp>
      <p:sp>
        <p:nvSpPr>
          <p:cNvPr id="3" name="Content Placeholder 2"/>
          <p:cNvSpPr>
            <a:spLocks noGrp="1"/>
          </p:cNvSpPr>
          <p:nvPr>
            <p:ph idx="1"/>
          </p:nvPr>
        </p:nvSpPr>
        <p:spPr>
          <a:xfrm>
            <a:off x="304800" y="1218839"/>
            <a:ext cx="8229600" cy="4525963"/>
          </a:xfrm>
        </p:spPr>
        <p:txBody>
          <a:bodyPr/>
          <a:lstStyle/>
          <a:p>
            <a:pPr>
              <a:buFont typeface="Wingdings" pitchFamily="2" charset="2"/>
              <a:buChar char="q"/>
            </a:pPr>
            <a:r>
              <a:rPr lang="en-US" sz="2800" smtClean="0"/>
              <a:t>Hibernate </a:t>
            </a:r>
            <a:r>
              <a:rPr lang="en-US" sz="2800" dirty="0" smtClean="0"/>
              <a:t>is an </a:t>
            </a:r>
            <a:r>
              <a:rPr lang="en-US" sz="2800" dirty="0"/>
              <a:t>Object-Relational mapping framework </a:t>
            </a:r>
            <a:r>
              <a:rPr lang="en-US" sz="2800" dirty="0" smtClean="0"/>
              <a:t>for </a:t>
            </a:r>
            <a:r>
              <a:rPr lang="en-US" sz="2800" dirty="0"/>
              <a:t>object persistence</a:t>
            </a:r>
          </a:p>
          <a:p>
            <a:endParaRPr lang="en-US" dirty="0" smtClean="0"/>
          </a:p>
          <a:p>
            <a:endParaRPr lang="en-US" dirty="0" smtClean="0"/>
          </a:p>
          <a:p>
            <a:endParaRPr lang="en-US" dirty="0" smtClean="0"/>
          </a:p>
          <a:p>
            <a:endParaRPr lang="en-US" dirty="0" smtClean="0"/>
          </a:p>
          <a:p>
            <a:endParaRPr lang="en-US" dirty="0" smtClean="0"/>
          </a:p>
        </p:txBody>
      </p:sp>
      <p:pic>
        <p:nvPicPr>
          <p:cNvPr id="322564" name="Picture 4"/>
          <p:cNvPicPr>
            <a:picLocks noChangeAspect="1" noChangeArrowheads="1"/>
          </p:cNvPicPr>
          <p:nvPr/>
        </p:nvPicPr>
        <p:blipFill>
          <a:blip r:embed="rId3" cstate="print"/>
          <a:srcRect/>
          <a:stretch>
            <a:fillRect/>
          </a:stretch>
        </p:blipFill>
        <p:spPr bwMode="auto">
          <a:xfrm>
            <a:off x="685800" y="2743200"/>
            <a:ext cx="7848600" cy="2895600"/>
          </a:xfrm>
          <a:prstGeom prst="rect">
            <a:avLst/>
          </a:prstGeom>
          <a:noFill/>
          <a:ln w="9525">
            <a:noFill/>
            <a:miter lim="800000"/>
            <a:headEnd/>
            <a:tailEnd/>
          </a:ln>
        </p:spPr>
      </p:pic>
    </p:spTree>
    <p:extLst>
      <p:ext uri="{BB962C8B-B14F-4D97-AF65-F5344CB8AC3E}">
        <p14:creationId xmlns:p14="http://schemas.microsoft.com/office/powerpoint/2010/main" val="2143490463"/>
      </p:ext>
    </p:extLst>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1"/>
            <a:ext cx="7467600" cy="457200"/>
          </a:xfrm>
        </p:spPr>
        <p:txBody>
          <a:bodyPr/>
          <a:lstStyle/>
          <a:p>
            <a:r>
              <a:rPr lang="en-US" sz="2800" dirty="0" smtClean="0"/>
              <a:t>Criteria Queries</a:t>
            </a:r>
            <a:endParaRPr lang="en-US" sz="2800" dirty="0"/>
          </a:p>
        </p:txBody>
      </p:sp>
      <p:pic>
        <p:nvPicPr>
          <p:cNvPr id="331778" name="Picture 2"/>
          <p:cNvPicPr>
            <a:picLocks noChangeAspect="1" noChangeArrowheads="1"/>
          </p:cNvPicPr>
          <p:nvPr/>
        </p:nvPicPr>
        <p:blipFill>
          <a:blip r:embed="rId3" cstate="print"/>
          <a:srcRect/>
          <a:stretch>
            <a:fillRect/>
          </a:stretch>
        </p:blipFill>
        <p:spPr bwMode="auto">
          <a:xfrm>
            <a:off x="0" y="1143000"/>
            <a:ext cx="9144000" cy="5029199"/>
          </a:xfrm>
          <a:prstGeom prst="rect">
            <a:avLst/>
          </a:prstGeom>
          <a:noFill/>
          <a:ln w="9525">
            <a:noFill/>
            <a:miter lim="800000"/>
            <a:headEnd/>
            <a:tailEnd/>
          </a:ln>
        </p:spPr>
      </p:pic>
    </p:spTree>
    <p:extLst>
      <p:ext uri="{BB962C8B-B14F-4D97-AF65-F5344CB8AC3E}">
        <p14:creationId xmlns:p14="http://schemas.microsoft.com/office/powerpoint/2010/main" val="995498997"/>
      </p:ext>
    </p:extLst>
  </p:cSld>
  <p:clrMapOvr>
    <a:masterClrMapping/>
  </p:clrMapOvr>
  <p:transition spd="med">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Criteria Queries</a:t>
            </a:r>
            <a:endParaRPr lang="en-US" dirty="0"/>
          </a:p>
        </p:txBody>
      </p:sp>
      <p:sp>
        <p:nvSpPr>
          <p:cNvPr id="10" name="Content Placeholder 9"/>
          <p:cNvSpPr>
            <a:spLocks noGrp="1"/>
          </p:cNvSpPr>
          <p:nvPr>
            <p:ph idx="1"/>
          </p:nvPr>
        </p:nvSpPr>
        <p:spPr/>
        <p:txBody>
          <a:bodyPr/>
          <a:lstStyle/>
          <a:p>
            <a:pPr>
              <a:buFont typeface="Wingdings" pitchFamily="2" charset="2"/>
              <a:buChar char="q"/>
            </a:pPr>
            <a:r>
              <a:rPr lang="en-US" b="1" dirty="0" err="1" smtClean="0"/>
              <a:t>Restrictions.eq</a:t>
            </a:r>
            <a:r>
              <a:rPr lang="en-US" b="1" dirty="0" smtClean="0"/>
              <a:t>, </a:t>
            </a:r>
            <a:r>
              <a:rPr lang="en-US" b="1" dirty="0" err="1" smtClean="0"/>
              <a:t>lt</a:t>
            </a:r>
            <a:r>
              <a:rPr lang="en-US" b="1" dirty="0" smtClean="0"/>
              <a:t>, le, </a:t>
            </a:r>
            <a:r>
              <a:rPr lang="en-US" b="1" dirty="0" err="1" smtClean="0"/>
              <a:t>gt</a:t>
            </a:r>
            <a:r>
              <a:rPr lang="en-US" b="1" dirty="0" smtClean="0"/>
              <a:t>, </a:t>
            </a:r>
            <a:r>
              <a:rPr lang="en-US" b="1" dirty="0" err="1" smtClean="0"/>
              <a:t>ge</a:t>
            </a:r>
            <a:endParaRPr lang="en-US" b="1" dirty="0" smtClean="0"/>
          </a:p>
          <a:p>
            <a:pPr>
              <a:buNone/>
            </a:pPr>
            <a:endParaRPr lang="en-US" b="1" dirty="0" smtClean="0"/>
          </a:p>
          <a:p>
            <a:pPr>
              <a:buNone/>
            </a:pPr>
            <a:endParaRPr lang="en-US" dirty="0" smtClean="0"/>
          </a:p>
          <a:p>
            <a:pPr>
              <a:buNone/>
            </a:pPr>
            <a:endParaRPr lang="en-US" dirty="0" smtClean="0"/>
          </a:p>
          <a:p>
            <a:pPr>
              <a:buNone/>
            </a:pPr>
            <a:endParaRPr lang="en-US" dirty="0" smtClean="0"/>
          </a:p>
          <a:p>
            <a:pPr>
              <a:buFont typeface="Wingdings" pitchFamily="2" charset="2"/>
              <a:buChar char="q"/>
            </a:pPr>
            <a:r>
              <a:rPr lang="en-US" b="1" dirty="0" err="1" smtClean="0"/>
              <a:t>Restrictions.like</a:t>
            </a:r>
            <a:r>
              <a:rPr lang="en-US" b="1" dirty="0" smtClean="0"/>
              <a:t>, between, </a:t>
            </a:r>
            <a:r>
              <a:rPr lang="en-US" b="1" dirty="0" err="1" smtClean="0"/>
              <a:t>isNull</a:t>
            </a:r>
            <a:r>
              <a:rPr lang="en-US" b="1" dirty="0" smtClean="0"/>
              <a:t>, </a:t>
            </a:r>
            <a:r>
              <a:rPr lang="en-US" b="1" dirty="0" err="1" smtClean="0"/>
              <a:t>isNotNull</a:t>
            </a: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11" name="Content Placeholder 8" descr="Untitled.png"/>
          <p:cNvPicPr>
            <a:picLocks noChangeAspect="1"/>
          </p:cNvPicPr>
          <p:nvPr/>
        </p:nvPicPr>
        <p:blipFill>
          <a:blip r:embed="rId2" cstate="print"/>
          <a:stretch>
            <a:fillRect/>
          </a:stretch>
        </p:blipFill>
        <p:spPr bwMode="auto">
          <a:xfrm>
            <a:off x="381000" y="1447800"/>
            <a:ext cx="807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Grp="1" noChangeAspect="1" noChangeArrowheads="1"/>
          </p:cNvPicPr>
          <p:nvPr/>
        </p:nvPicPr>
        <p:blipFill>
          <a:blip r:embed="rId3" cstate="print"/>
          <a:srcRect/>
          <a:stretch>
            <a:fillRect/>
          </a:stretch>
        </p:blipFill>
        <p:spPr bwMode="auto">
          <a:xfrm>
            <a:off x="381000" y="4116532"/>
            <a:ext cx="8077200" cy="1219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167993"/>
      </p:ext>
    </p:extLst>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Native SQL</a:t>
            </a:r>
            <a:endParaRPr lang="en-US" dirty="0"/>
          </a:p>
        </p:txBody>
      </p:sp>
      <p:sp>
        <p:nvSpPr>
          <p:cNvPr id="10" name="Content Placeholder 9"/>
          <p:cNvSpPr>
            <a:spLocks noGrp="1"/>
          </p:cNvSpPr>
          <p:nvPr>
            <p:ph idx="1"/>
          </p:nvPr>
        </p:nvSpPr>
        <p:spPr/>
        <p:txBody>
          <a:bodyPr/>
          <a:lstStyle/>
          <a:p>
            <a:pPr>
              <a:buFont typeface="Wingdings" pitchFamily="2" charset="2"/>
              <a:buChar char="q"/>
            </a:pPr>
            <a:r>
              <a:rPr lang="en-US" b="1" dirty="0" smtClean="0"/>
              <a:t>Native SQL</a:t>
            </a:r>
          </a:p>
          <a:p>
            <a:pPr>
              <a:buNone/>
            </a:pPr>
            <a:endParaRPr lang="en-US" b="1" dirty="0" smtClean="0"/>
          </a:p>
          <a:p>
            <a:pPr>
              <a:buNone/>
            </a:pPr>
            <a:endParaRPr lang="en-US" smtClean="0"/>
          </a:p>
          <a:p>
            <a:pPr>
              <a:buNone/>
            </a:pPr>
            <a:endParaRPr lang="en-US" dirty="0" smtClean="0"/>
          </a:p>
          <a:p>
            <a:pPr>
              <a:buFont typeface="Wingdings" pitchFamily="2" charset="2"/>
              <a:buChar char="q"/>
            </a:pPr>
            <a:r>
              <a:rPr lang="en-US" b="1" smtClean="0"/>
              <a:t>Name </a:t>
            </a:r>
            <a:r>
              <a:rPr lang="en-US" b="1" dirty="0" smtClean="0"/>
              <a:t>SQL query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Font typeface="Wingdings" pitchFamily="2" charset="2"/>
              <a:buChar char="q"/>
            </a:pPr>
            <a:endParaRPr lang="en-US" b="1" dirty="0" smtClean="0"/>
          </a:p>
          <a:p>
            <a:pPr>
              <a:buNone/>
            </a:pPr>
            <a:endParaRPr lang="en-US"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266263"/>
            <a:ext cx="8077200" cy="132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484397"/>
            <a:ext cx="80772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5667115"/>
            <a:ext cx="5353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57606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ppt_x"/>
                                          </p:val>
                                        </p:tav>
                                        <p:tav tm="100000">
                                          <p:val>
                                            <p:strVal val="#ppt_x"/>
                                          </p:val>
                                        </p:tav>
                                      </p:tavLst>
                                    </p:anim>
                                    <p:anim calcmode="lin" valueType="num">
                                      <p:cBhvr additive="base">
                                        <p:cTn id="8"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7848600" cy="381000"/>
          </a:xfrm>
        </p:spPr>
        <p:txBody>
          <a:bodyPr/>
          <a:lstStyle/>
          <a:p>
            <a:r>
              <a:rPr lang="en-US" sz="2800" dirty="0" smtClean="0"/>
              <a:t>Transactions</a:t>
            </a:r>
            <a:endParaRPr lang="en-US" dirty="0"/>
          </a:p>
        </p:txBody>
      </p:sp>
      <p:sp>
        <p:nvSpPr>
          <p:cNvPr id="10" name="Content Placeholder 9"/>
          <p:cNvSpPr>
            <a:spLocks noGrp="1"/>
          </p:cNvSpPr>
          <p:nvPr>
            <p:ph idx="1"/>
          </p:nvPr>
        </p:nvSpPr>
        <p:spPr>
          <a:xfrm>
            <a:off x="304800" y="857251"/>
            <a:ext cx="8229600" cy="4648200"/>
          </a:xfrm>
        </p:spPr>
        <p:txBody>
          <a:bodyPr/>
          <a:lstStyle/>
          <a:p>
            <a:pPr>
              <a:buFont typeface="Wingdings" pitchFamily="2" charset="2"/>
              <a:buChar char="q"/>
            </a:pPr>
            <a:r>
              <a:rPr lang="en-US" sz="2800" dirty="0" smtClean="0"/>
              <a:t>A set of database operations which must be executed in entirely or not at all</a:t>
            </a:r>
          </a:p>
          <a:p>
            <a:pPr>
              <a:buFont typeface="Wingdings" pitchFamily="2" charset="2"/>
              <a:buChar char="q"/>
            </a:pPr>
            <a:r>
              <a:rPr lang="en-US" sz="2800" dirty="0" smtClean="0"/>
              <a:t>Should and either with a commit or a rollback</a:t>
            </a:r>
          </a:p>
          <a:p>
            <a:pPr>
              <a:buFont typeface="Wingdings" pitchFamily="2" charset="2"/>
              <a:buChar char="q"/>
            </a:pPr>
            <a:r>
              <a:rPr lang="en-US" sz="2800" dirty="0" smtClean="0"/>
              <a:t>All communication with a database has to occur inside a transaction</a:t>
            </a:r>
          </a:p>
          <a:p>
            <a:pPr>
              <a:buNone/>
            </a:pPr>
            <a:endParaRPr lang="en-US" sz="2800" b="1" dirty="0" smtClean="0"/>
          </a:p>
          <a:p>
            <a:pPr>
              <a:buNone/>
            </a:pPr>
            <a:endParaRPr lang="en-US" sz="2800" b="1" dirty="0" smtClean="0"/>
          </a:p>
          <a:p>
            <a:pPr>
              <a:buNone/>
            </a:pPr>
            <a:endParaRPr lang="en-US" sz="2800" b="1" dirty="0" smtClean="0"/>
          </a:p>
          <a:p>
            <a:pPr>
              <a:buNone/>
            </a:pPr>
            <a:endParaRPr lang="en-US" sz="2800" dirty="0" smtClean="0"/>
          </a:p>
          <a:p>
            <a:pPr>
              <a:buNone/>
            </a:pPr>
            <a:endParaRPr lang="en-US" sz="2800" dirty="0" smtClean="0"/>
          </a:p>
          <a:p>
            <a:pPr>
              <a:buNone/>
            </a:pPr>
            <a:endParaRPr lang="en-US" sz="2800" dirty="0" smtClean="0"/>
          </a:p>
        </p:txBody>
      </p:sp>
      <p:pic>
        <p:nvPicPr>
          <p:cNvPr id="13" name="Picture 12" descr="Untitled.jpg"/>
          <p:cNvPicPr>
            <a:picLocks noChangeAspect="1"/>
          </p:cNvPicPr>
          <p:nvPr/>
        </p:nvPicPr>
        <p:blipFill>
          <a:blip r:embed="rId3" cstate="print"/>
          <a:stretch>
            <a:fillRect/>
          </a:stretch>
        </p:blipFill>
        <p:spPr>
          <a:xfrm>
            <a:off x="220717" y="3276600"/>
            <a:ext cx="7816412" cy="3105150"/>
          </a:xfrm>
          <a:prstGeom prst="rect">
            <a:avLst/>
          </a:prstGeom>
        </p:spPr>
      </p:pic>
    </p:spTree>
    <p:extLst>
      <p:ext uri="{BB962C8B-B14F-4D97-AF65-F5344CB8AC3E}">
        <p14:creationId xmlns:p14="http://schemas.microsoft.com/office/powerpoint/2010/main" val="2330131109"/>
      </p:ext>
    </p:extLst>
  </p:cSld>
  <p:clrMapOvr>
    <a:masterClrMapping/>
  </p:clrMapOvr>
  <p:transition spd="med">
    <p:comb/>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Handle</a:t>
            </a:r>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30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050509"/>
      </p:ext>
    </p:extLst>
  </p:cSld>
  <p:clrMapOvr>
    <a:masterClrMapping/>
  </p:clrMapOvr>
  <p:transition spd="med">
    <p:comb/>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1"/>
            <a:ext cx="7696200" cy="457200"/>
          </a:xfrm>
        </p:spPr>
        <p:txBody>
          <a:bodyPr/>
          <a:lstStyle/>
          <a:p>
            <a:r>
              <a:rPr lang="en-US" sz="2800" dirty="0" smtClean="0"/>
              <a:t>Building Hibernate Application</a:t>
            </a:r>
            <a:endParaRPr lang="en-US" dirty="0"/>
          </a:p>
        </p:txBody>
      </p:sp>
      <p:sp>
        <p:nvSpPr>
          <p:cNvPr id="10" name="Content Placeholder 9"/>
          <p:cNvSpPr>
            <a:spLocks noGrp="1"/>
          </p:cNvSpPr>
          <p:nvPr>
            <p:ph idx="1"/>
          </p:nvPr>
        </p:nvSpPr>
        <p:spPr>
          <a:xfrm>
            <a:off x="-34636" y="1143000"/>
            <a:ext cx="9144000" cy="5029200"/>
          </a:xfrm>
        </p:spPr>
        <p:txBody>
          <a:bodyPr/>
          <a:lstStyle/>
          <a:p>
            <a:pPr>
              <a:buFont typeface="Wingdings" pitchFamily="2" charset="2"/>
              <a:buChar char="q"/>
            </a:pPr>
            <a:r>
              <a:rPr lang="en-US" sz="2800" dirty="0" smtClean="0"/>
              <a:t>Maven 3 + Hibernate 3 + MySQL 5.5 + JDK 1.6</a:t>
            </a:r>
          </a:p>
          <a:p>
            <a:pPr>
              <a:buFont typeface="Wingdings" pitchFamily="2" charset="2"/>
              <a:buChar char="q"/>
            </a:pPr>
            <a:r>
              <a:rPr lang="en-US" sz="2800" dirty="0" smtClean="0"/>
              <a:t>POM: Add </a:t>
            </a:r>
            <a:r>
              <a:rPr lang="en-US" sz="2800" dirty="0"/>
              <a:t>Hibernate and MySQL dependency</a:t>
            </a:r>
            <a:endParaRPr lang="en-US" sz="2800" dirty="0" smtClean="0"/>
          </a:p>
          <a:p>
            <a:pPr>
              <a:buFont typeface="Wingdings" pitchFamily="2" charset="2"/>
              <a:buChar char="q"/>
            </a:pPr>
            <a:r>
              <a:rPr lang="en-US" sz="2800" dirty="0" smtClean="0"/>
              <a:t>MySQL Script: Create table in MySQL</a:t>
            </a:r>
          </a:p>
          <a:p>
            <a:pPr>
              <a:buFont typeface="Wingdings" pitchFamily="2" charset="2"/>
              <a:buChar char="q"/>
            </a:pPr>
            <a:r>
              <a:rPr lang="en-US" sz="2800" dirty="0" smtClean="0"/>
              <a:t>Create the domain model with annotation</a:t>
            </a:r>
          </a:p>
          <a:p>
            <a:pPr>
              <a:buFont typeface="Wingdings" pitchFamily="2" charset="2"/>
              <a:buChar char="q"/>
            </a:pPr>
            <a:r>
              <a:rPr lang="en-US" sz="2800" dirty="0" smtClean="0"/>
              <a:t>Create Hibernate configuration file hibernate.cfg.xml</a:t>
            </a:r>
          </a:p>
          <a:p>
            <a:pPr>
              <a:buFont typeface="Wingdings" pitchFamily="2" charset="2"/>
              <a:buChar char="q"/>
            </a:pPr>
            <a:r>
              <a:rPr lang="en-US" sz="2800" dirty="0" smtClean="0"/>
              <a:t>Implement a </a:t>
            </a:r>
            <a:r>
              <a:rPr lang="en-US" sz="2800" dirty="0" err="1" smtClean="0"/>
              <a:t>HibernateUtil</a:t>
            </a:r>
            <a:r>
              <a:rPr lang="en-US" sz="2800" dirty="0" smtClean="0"/>
              <a:t> class</a:t>
            </a:r>
          </a:p>
          <a:p>
            <a:pPr>
              <a:buFont typeface="Wingdings" pitchFamily="2" charset="2"/>
              <a:buChar char="q"/>
            </a:pPr>
            <a:r>
              <a:rPr lang="en-US" sz="2800" dirty="0" smtClean="0"/>
              <a:t>Write main class </a:t>
            </a:r>
          </a:p>
          <a:p>
            <a:pPr>
              <a:buFont typeface="Wingdings" pitchFamily="2" charset="2"/>
              <a:buChar char="q"/>
            </a:pPr>
            <a:endParaRPr lang="en-US" sz="2800" dirty="0" smtClean="0"/>
          </a:p>
          <a:p>
            <a:pPr>
              <a:buNone/>
            </a:pPr>
            <a:endParaRPr lang="en-US" sz="2800" dirty="0" smtClean="0"/>
          </a:p>
        </p:txBody>
      </p:sp>
    </p:spTree>
    <p:extLst>
      <p:ext uri="{BB962C8B-B14F-4D97-AF65-F5344CB8AC3E}">
        <p14:creationId xmlns:p14="http://schemas.microsoft.com/office/powerpoint/2010/main" val="2055513775"/>
      </p:ext>
    </p:extLst>
  </p:cSld>
  <p:clrMapOvr>
    <a:masterClrMapping/>
  </p:clrMapOvr>
  <p:transition spd="med">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1"/>
            <a:ext cx="8229600" cy="304799"/>
          </a:xfrm>
        </p:spPr>
        <p:txBody>
          <a:bodyPr/>
          <a:lstStyle/>
          <a:p>
            <a:r>
              <a:rPr lang="en-US" sz="2800" dirty="0"/>
              <a:t>Add Hibernate and MySQL dependency</a:t>
            </a:r>
          </a:p>
        </p:txBody>
      </p:sp>
      <p:sp>
        <p:nvSpPr>
          <p:cNvPr id="3" name="Content Placeholder 2"/>
          <p:cNvSpPr>
            <a:spLocks noGrp="1"/>
          </p:cNvSpPr>
          <p:nvPr>
            <p:ph idx="1"/>
          </p:nvPr>
        </p:nvSpPr>
        <p:spPr/>
        <p:txBody>
          <a:bodyPr/>
          <a:lstStyle/>
          <a:p>
            <a:pPr marL="0" indent="0">
              <a:buNone/>
            </a:pPr>
            <a:endParaRPr lang="en-US" dirty="0"/>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91440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007609"/>
      </p:ext>
    </p:extLst>
  </p:cSld>
  <p:clrMapOvr>
    <a:masterClrMapping/>
  </p:clrMapOvr>
  <p:transition spd="med">
    <p:comb/>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1"/>
            <a:ext cx="8077200" cy="247649"/>
          </a:xfrm>
        </p:spPr>
        <p:txBody>
          <a:bodyPr/>
          <a:lstStyle/>
          <a:p>
            <a:r>
              <a:rPr lang="en-US" sz="2800" dirty="0" smtClean="0"/>
              <a:t>Create table</a:t>
            </a:r>
            <a:endParaRPr lang="en-US" sz="2800" dirty="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484168"/>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618752"/>
      </p:ext>
    </p:extLst>
  </p:cSld>
  <p:clrMapOvr>
    <a:masterClrMapping/>
  </p:clrMapOvr>
  <p:transition spd="med">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8382000" cy="457200"/>
          </a:xfrm>
        </p:spPr>
        <p:txBody>
          <a:bodyPr/>
          <a:lstStyle/>
          <a:p>
            <a:r>
              <a:rPr lang="en-US" sz="2800" dirty="0"/>
              <a:t>Create the domain model </a:t>
            </a:r>
            <a:r>
              <a:rPr lang="en-US" sz="2800"/>
              <a:t>with </a:t>
            </a:r>
            <a:r>
              <a:rPr lang="en-US" sz="2800" smtClean="0"/>
              <a:t>annotation</a:t>
            </a:r>
            <a:endParaRPr lang="en-US" sz="2800"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1" y="1143000"/>
            <a:ext cx="8839199"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117879"/>
      </p:ext>
    </p:extLst>
  </p:cSld>
  <p:clrMapOvr>
    <a:masterClrMapping/>
  </p:clrMapOvr>
  <p:transition spd="med">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675"/>
          </a:xfrm>
        </p:spPr>
        <p:txBody>
          <a:bodyPr/>
          <a:lstStyle/>
          <a:p>
            <a:r>
              <a:rPr lang="en-US" dirty="0"/>
              <a:t>Create Hibernate Configuration file</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30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15407"/>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1"/>
            <a:ext cx="8001000" cy="457200"/>
          </a:xfrm>
        </p:spPr>
        <p:txBody>
          <a:bodyPr/>
          <a:lstStyle/>
          <a:p>
            <a:r>
              <a:rPr lang="en-US" sz="2800" dirty="0" smtClean="0"/>
              <a:t>Hibernate advantages</a:t>
            </a:r>
            <a:endParaRPr lang="en-US" sz="2800" dirty="0"/>
          </a:p>
        </p:txBody>
      </p:sp>
      <p:sp>
        <p:nvSpPr>
          <p:cNvPr id="3" name="Content Placeholder 2"/>
          <p:cNvSpPr>
            <a:spLocks noGrp="1"/>
          </p:cNvSpPr>
          <p:nvPr>
            <p:ph idx="1"/>
          </p:nvPr>
        </p:nvSpPr>
        <p:spPr>
          <a:xfrm>
            <a:off x="304800" y="1066800"/>
            <a:ext cx="8229600" cy="4525963"/>
          </a:xfrm>
        </p:spPr>
        <p:txBody>
          <a:bodyPr/>
          <a:lstStyle/>
          <a:p>
            <a:pPr>
              <a:buFont typeface="Wingdings" pitchFamily="2" charset="2"/>
              <a:buChar char="q"/>
            </a:pPr>
            <a:r>
              <a:rPr lang="en-US" sz="2800" dirty="0" smtClean="0"/>
              <a:t>Mapping Java class to table</a:t>
            </a:r>
          </a:p>
          <a:p>
            <a:pPr>
              <a:buFont typeface="Wingdings" pitchFamily="2" charset="2"/>
              <a:buChar char="q"/>
            </a:pPr>
            <a:r>
              <a:rPr lang="en-US" sz="2800" dirty="0" smtClean="0"/>
              <a:t>Support for </a:t>
            </a:r>
            <a:r>
              <a:rPr lang="en-US" sz="2800" smtClean="0"/>
              <a:t>Query Language</a:t>
            </a:r>
          </a:p>
          <a:p>
            <a:pPr>
              <a:buFont typeface="Wingdings" pitchFamily="2" charset="2"/>
              <a:buChar char="q"/>
            </a:pPr>
            <a:r>
              <a:rPr lang="en-US"/>
              <a:t>Abstract away the unfamiliar SQL types and provide us to work around familiar Java Objects</a:t>
            </a:r>
            <a:endParaRPr lang="en-US" sz="2800" dirty="0" smtClean="0"/>
          </a:p>
          <a:p>
            <a:pPr>
              <a:buFont typeface="Wingdings" pitchFamily="2" charset="2"/>
              <a:buChar char="q"/>
            </a:pPr>
            <a:r>
              <a:rPr lang="en-US" sz="2800" dirty="0" smtClean="0"/>
              <a:t>Database dependent Code, support multi databases: </a:t>
            </a:r>
            <a:r>
              <a:rPr lang="en-US" sz="2800" dirty="0" err="1" smtClean="0"/>
              <a:t>MySQL</a:t>
            </a:r>
            <a:r>
              <a:rPr lang="en-US" sz="2800" dirty="0" smtClean="0"/>
              <a:t>, MS SQL Server, Oracle…</a:t>
            </a:r>
          </a:p>
          <a:p>
            <a:pPr>
              <a:buFont typeface="Wingdings" pitchFamily="2" charset="2"/>
              <a:buChar char="q"/>
            </a:pPr>
            <a:r>
              <a:rPr lang="en-US" sz="2800" dirty="0" smtClean="0"/>
              <a:t>Optimize performance</a:t>
            </a:r>
          </a:p>
          <a:p>
            <a:pPr>
              <a:buFont typeface="Wingdings" pitchFamily="2" charset="2"/>
              <a:buChar char="q"/>
            </a:pPr>
            <a:r>
              <a:rPr lang="en-US" sz="2800" dirty="0" smtClean="0"/>
              <a:t>Automatic Versioning and Time Stamping</a:t>
            </a:r>
          </a:p>
          <a:p>
            <a:pPr>
              <a:buFont typeface="Wingdings" pitchFamily="2" charset="2"/>
              <a:buChar char="q"/>
            </a:pPr>
            <a:endParaRPr lang="en-US" sz="2800"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897692027"/>
      </p:ext>
    </p:extLst>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Hibernate </a:t>
            </a:r>
            <a:r>
              <a:rPr lang="en-US" sz="2800" dirty="0" smtClean="0"/>
              <a:t>Utility class</a:t>
            </a: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95400"/>
            <a:ext cx="8305799"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956656"/>
      </p:ext>
    </p:extLst>
  </p:cSld>
  <p:clrMapOvr>
    <a:masterClrMapping/>
  </p:clrMapOvr>
  <p:transition spd="med">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cs typeface="Arial" charset="0"/>
              </a:rPr>
              <a:t>Main class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481138"/>
            <a:ext cx="8305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929993"/>
      </p:ext>
    </p:extLst>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001000" cy="457200"/>
          </a:xfrm>
        </p:spPr>
        <p:txBody>
          <a:bodyPr/>
          <a:lstStyle/>
          <a:p>
            <a:pPr>
              <a:defRPr/>
            </a:pPr>
            <a:r>
              <a:rPr lang="en-US" sz="2800" dirty="0" smtClean="0"/>
              <a:t>High Level Architecture</a:t>
            </a:r>
            <a:endParaRPr sz="2800" dirty="0"/>
          </a:p>
        </p:txBody>
      </p:sp>
      <p:pic>
        <p:nvPicPr>
          <p:cNvPr id="8" name="Content Placeholder 7" descr="hibernate_high_level.jpg"/>
          <p:cNvPicPr>
            <a:picLocks noGrp="1" noChangeAspect="1"/>
          </p:cNvPicPr>
          <p:nvPr>
            <p:ph idx="1"/>
          </p:nvPr>
        </p:nvPicPr>
        <p:blipFill>
          <a:blip r:embed="rId3" cstate="print"/>
          <a:stretch>
            <a:fillRect/>
          </a:stretch>
        </p:blipFill>
        <p:spPr>
          <a:xfrm>
            <a:off x="1143000" y="1219200"/>
            <a:ext cx="6858000" cy="4930061"/>
          </a:xfrm>
        </p:spPr>
      </p:pic>
    </p:spTree>
    <p:extLst>
      <p:ext uri="{BB962C8B-B14F-4D97-AF65-F5344CB8AC3E}">
        <p14:creationId xmlns:p14="http://schemas.microsoft.com/office/powerpoint/2010/main" val="1693082484"/>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Detailed </a:t>
            </a:r>
            <a:r>
              <a:rPr lang="en-US" sz="2800"/>
              <a:t>view of the </a:t>
            </a:r>
            <a:r>
              <a:rPr lang="en-US" sz="2800" smtClean="0"/>
              <a:t>Hibernate Architecture</a:t>
            </a:r>
            <a:endParaRPr lang="en-US" sz="2800"/>
          </a:p>
        </p:txBody>
      </p:sp>
      <p:pic>
        <p:nvPicPr>
          <p:cNvPr id="1026" name="Picture 2" descr="Hibernate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644236"/>
            <a:ext cx="6000750" cy="558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78438"/>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IOStreams</Template>
  <TotalTime>2440</TotalTime>
  <Words>2824</Words>
  <Application>Microsoft Office PowerPoint</Application>
  <PresentationFormat>On-screen Show (4:3)</PresentationFormat>
  <Paragraphs>527</Paragraphs>
  <Slides>71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Consolas</vt:lpstr>
      <vt:lpstr>Tahoma</vt:lpstr>
      <vt:lpstr>Times New Roman</vt:lpstr>
      <vt:lpstr>Wingdings</vt:lpstr>
      <vt:lpstr>Blends</vt:lpstr>
      <vt:lpstr>Object Relational Mapping</vt:lpstr>
      <vt:lpstr>Agenda</vt:lpstr>
      <vt:lpstr>What is ORM</vt:lpstr>
      <vt:lpstr>ORM Advantages</vt:lpstr>
      <vt:lpstr>PowerPoint Presentation</vt:lpstr>
      <vt:lpstr>What is Hibernate</vt:lpstr>
      <vt:lpstr>Hibernate advantages</vt:lpstr>
      <vt:lpstr>High Level Architecture</vt:lpstr>
      <vt:lpstr>Detailed view of the Hibernate Architecture</vt:lpstr>
      <vt:lpstr>Configuration Object</vt:lpstr>
      <vt:lpstr>SessionFactory Object</vt:lpstr>
      <vt:lpstr>Session Object</vt:lpstr>
      <vt:lpstr>Transaction Object</vt:lpstr>
      <vt:lpstr>Query Object and Criteria Object</vt:lpstr>
      <vt:lpstr>Example: Load the configuration</vt:lpstr>
      <vt:lpstr>Example: Database Interaction </vt:lpstr>
      <vt:lpstr>Example</vt:lpstr>
      <vt:lpstr>Annotated Class Example</vt:lpstr>
      <vt:lpstr>Annotated Class Example</vt:lpstr>
      <vt:lpstr>Create Application Class</vt:lpstr>
      <vt:lpstr>Data operations</vt:lpstr>
      <vt:lpstr>Method to CREATE an employee </vt:lpstr>
      <vt:lpstr>Method to  READ all the employees </vt:lpstr>
      <vt:lpstr>Method to UPDATE salary for an employee </vt:lpstr>
      <vt:lpstr>Method to DELETE an employee </vt:lpstr>
      <vt:lpstr>Database Configuration hibernate.cfg.xml </vt:lpstr>
      <vt:lpstr>Requirements on the Entity Class</vt:lpstr>
      <vt:lpstr>Requirements on the Entity Class</vt:lpstr>
      <vt:lpstr>Primary Keys and Entity Identity</vt:lpstr>
      <vt:lpstr>Primary Keys and Entity Identity</vt:lpstr>
      <vt:lpstr>Persistent Fields and Properties</vt:lpstr>
      <vt:lpstr>Entity Relationships</vt:lpstr>
      <vt:lpstr>Entity Relationships</vt:lpstr>
      <vt:lpstr>ManyToOne (owning side)</vt:lpstr>
      <vt:lpstr>ManyToOne (owning side)</vt:lpstr>
      <vt:lpstr>ManyToOne (inverse side) </vt:lpstr>
      <vt:lpstr>ManyToOne: Result</vt:lpstr>
      <vt:lpstr>ManyToMany </vt:lpstr>
      <vt:lpstr>ManyToMany (owning side)</vt:lpstr>
      <vt:lpstr>ManyToMany (inverse side) </vt:lpstr>
      <vt:lpstr>ManyToMany: Result</vt:lpstr>
      <vt:lpstr>OneToOne </vt:lpstr>
      <vt:lpstr>OneToOne (owning side)</vt:lpstr>
      <vt:lpstr>OneToOne (inverse side)  </vt:lpstr>
      <vt:lpstr>OneToOne: Result</vt:lpstr>
      <vt:lpstr>PowerPoint Presentation</vt:lpstr>
      <vt:lpstr>Basic O/R Mapping - Annotations</vt:lpstr>
      <vt:lpstr>Association &amp; Collection Mapping  – One to Many</vt:lpstr>
      <vt:lpstr>Association &amp; Collection Mapping  – One to Many</vt:lpstr>
      <vt:lpstr>Association &amp; Collection Mapping – Many to Many</vt:lpstr>
      <vt:lpstr>Working with lazy associations</vt:lpstr>
      <vt:lpstr>Hibernate Configuration</vt:lpstr>
      <vt:lpstr>Hibernate Configuration -  hibernate.properties</vt:lpstr>
      <vt:lpstr>Hibernate Configuration -  hibernate.cfg.xml</vt:lpstr>
      <vt:lpstr>Hibernate Configuration -  hibernate.cfg.xml</vt:lpstr>
      <vt:lpstr>Hibernate Configuration -  Programmatic</vt:lpstr>
      <vt:lpstr>Hibernate Query Language (HQL)</vt:lpstr>
      <vt:lpstr>HQL- Example</vt:lpstr>
      <vt:lpstr>Criteria Queries</vt:lpstr>
      <vt:lpstr>Criteria Queries</vt:lpstr>
      <vt:lpstr>Criteria Queries</vt:lpstr>
      <vt:lpstr>Native SQL</vt:lpstr>
      <vt:lpstr>Transactions</vt:lpstr>
      <vt:lpstr>Transaction Handle</vt:lpstr>
      <vt:lpstr>Building Hibernate Application</vt:lpstr>
      <vt:lpstr>Add Hibernate and MySQL dependency</vt:lpstr>
      <vt:lpstr>Create table</vt:lpstr>
      <vt:lpstr>Create the domain model with annotation</vt:lpstr>
      <vt:lpstr>Create Hibernate Configuration file </vt:lpstr>
      <vt:lpstr>Create Hibernate Utility class</vt:lpstr>
      <vt:lpstr>Main class</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tinh pham van</cp:lastModifiedBy>
  <cp:revision>150</cp:revision>
  <dcterms:created xsi:type="dcterms:W3CDTF">2006-10-07T14:18:25Z</dcterms:created>
  <dcterms:modified xsi:type="dcterms:W3CDTF">2015-05-17T10:19:21Z</dcterms:modified>
</cp:coreProperties>
</file>