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0"/>
  </p:notesMasterIdLst>
  <p:sldIdLst>
    <p:sldId id="281" r:id="rId2"/>
    <p:sldId id="328" r:id="rId3"/>
    <p:sldId id="329" r:id="rId4"/>
    <p:sldId id="331" r:id="rId5"/>
    <p:sldId id="332" r:id="rId6"/>
    <p:sldId id="333" r:id="rId7"/>
    <p:sldId id="330" r:id="rId8"/>
    <p:sldId id="334" r:id="rId9"/>
    <p:sldId id="335" r:id="rId10"/>
    <p:sldId id="336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37" r:id="rId19"/>
    <p:sldId id="338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56" r:id="rId67"/>
    <p:sldId id="357" r:id="rId68"/>
    <p:sldId id="327" r:id="rId6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6541" autoAdjust="0"/>
  </p:normalViewPr>
  <p:slideViewPr>
    <p:cSldViewPr>
      <p:cViewPr varScale="1">
        <p:scale>
          <a:sx n="51" d="100"/>
          <a:sy n="51" d="100"/>
        </p:scale>
        <p:origin x="1369" y="1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2E45E-3F17-4D5A-9F67-E5C235842036}" type="datetimeFigureOut">
              <a:rPr lang="en-US" smtClean="0"/>
              <a:pPr/>
              <a:t>26-May-15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2B043-AECC-4167-BF14-261D39B1FE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6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8EB7D9-17D9-4817-B9E8-258B3C0A366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0098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139C1A-E70E-4F41-B745-F740AE8C286A}" type="slidenum">
              <a:rPr lang="en-GB" altLang="en-US"/>
              <a:pPr/>
              <a:t>18</a:t>
            </a:fld>
            <a:endParaRPr lang="en-GB" alt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v-LV" altLang="en-US"/>
          </a:p>
        </p:txBody>
      </p:sp>
    </p:spTree>
    <p:extLst>
      <p:ext uri="{BB962C8B-B14F-4D97-AF65-F5344CB8AC3E}">
        <p14:creationId xmlns:p14="http://schemas.microsoft.com/office/powerpoint/2010/main" val="1870341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81CE04-61D0-405C-8E7A-81589E2F9A3B}" type="slidenum">
              <a:rPr lang="en-GB" altLang="en-US"/>
              <a:pPr/>
              <a:t>19</a:t>
            </a:fld>
            <a:endParaRPr lang="en-GB" alt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#to disable logging</a:t>
            </a:r>
          </a:p>
          <a:p>
            <a:r>
              <a:rPr lang="lv-LV" altLang="en-US" smtClean="0"/>
              <a:t>Log4j.category.com.mycompany.finance=</a:t>
            </a:r>
            <a:r>
              <a:rPr lang="en-US" altLang="en-US" smtClean="0"/>
              <a:t>off</a:t>
            </a:r>
          </a:p>
          <a:p>
            <a:endParaRPr lang="en-US" altLang="en-US" smtClean="0"/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#to disable them programatically, you need to specify ALL OF THEM in the code: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Logger.getLogger("ac.biu.nlp.nlp.engineml").setLevel(Level.OFF); 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Logger.getLogger("org.BIU.utils.logging.ExperimentLogger").setLevel(Level.OFF); 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Logger.getRootLogger().setLevel(Level.OFF);</a:t>
            </a:r>
            <a:endParaRPr lang="lv-LV" altLang="en-US"/>
          </a:p>
        </p:txBody>
      </p:sp>
    </p:spTree>
    <p:extLst>
      <p:ext uri="{BB962C8B-B14F-4D97-AF65-F5344CB8AC3E}">
        <p14:creationId xmlns:p14="http://schemas.microsoft.com/office/powerpoint/2010/main" val="1899708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BAC170-4568-48A1-86E2-CBFE0807E94B}" type="slidenum">
              <a:rPr lang="en-GB" altLang="en-US"/>
              <a:pPr/>
              <a:t>20</a:t>
            </a:fld>
            <a:endParaRPr lang="en-GB" alt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v-LV" altLang="en-US"/>
          </a:p>
        </p:txBody>
      </p:sp>
    </p:spTree>
    <p:extLst>
      <p:ext uri="{BB962C8B-B14F-4D97-AF65-F5344CB8AC3E}">
        <p14:creationId xmlns:p14="http://schemas.microsoft.com/office/powerpoint/2010/main" val="1762158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EA617-AB9F-4F00-BF85-63EECCF392B4}" type="slidenum">
              <a:rPr lang="en-GB" altLang="en-US"/>
              <a:pPr/>
              <a:t>21</a:t>
            </a:fld>
            <a:endParaRPr lang="en-GB" alt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v-LV" altLang="en-US"/>
          </a:p>
        </p:txBody>
      </p:sp>
    </p:spTree>
    <p:extLst>
      <p:ext uri="{BB962C8B-B14F-4D97-AF65-F5344CB8AC3E}">
        <p14:creationId xmlns:p14="http://schemas.microsoft.com/office/powerpoint/2010/main" val="1252830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DF5840-1A8D-46A9-AB6E-D88B158FAB33}" type="slidenum">
              <a:rPr lang="en-GB" altLang="en-US"/>
              <a:pPr/>
              <a:t>22</a:t>
            </a:fld>
            <a:endParaRPr lang="en-GB" alt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v-LV" altLang="en-US"/>
          </a:p>
        </p:txBody>
      </p:sp>
    </p:spTree>
    <p:extLst>
      <p:ext uri="{BB962C8B-B14F-4D97-AF65-F5344CB8AC3E}">
        <p14:creationId xmlns:p14="http://schemas.microsoft.com/office/powerpoint/2010/main" val="2347551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81F128-B6B0-4772-AE7F-99E468C3F21B}" type="slidenum">
              <a:rPr lang="en-GB" altLang="en-US"/>
              <a:pPr/>
              <a:t>23</a:t>
            </a:fld>
            <a:endParaRPr lang="en-GB" alt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v-LV" altLang="en-US"/>
          </a:p>
        </p:txBody>
      </p:sp>
    </p:spTree>
    <p:extLst>
      <p:ext uri="{BB962C8B-B14F-4D97-AF65-F5344CB8AC3E}">
        <p14:creationId xmlns:p14="http://schemas.microsoft.com/office/powerpoint/2010/main" val="434836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95F127-9712-440F-AF27-7FE46D89C6D0}" type="slidenum">
              <a:rPr lang="en-GB" altLang="en-US"/>
              <a:pPr/>
              <a:t>24</a:t>
            </a:fld>
            <a:endParaRPr lang="en-GB" alt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v-LV" altLang="en-US"/>
          </a:p>
        </p:txBody>
      </p:sp>
    </p:spTree>
    <p:extLst>
      <p:ext uri="{BB962C8B-B14F-4D97-AF65-F5344CB8AC3E}">
        <p14:creationId xmlns:p14="http://schemas.microsoft.com/office/powerpoint/2010/main" val="4222750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AD68FC-401F-47AF-8F32-C0A5F623FEB0}" type="slidenum">
              <a:rPr lang="en-GB" altLang="en-US"/>
              <a:pPr/>
              <a:t>25</a:t>
            </a:fld>
            <a:endParaRPr lang="en-GB" alt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v-LV" altLang="en-US"/>
          </a:p>
        </p:txBody>
      </p:sp>
    </p:spTree>
    <p:extLst>
      <p:ext uri="{BB962C8B-B14F-4D97-AF65-F5344CB8AC3E}">
        <p14:creationId xmlns:p14="http://schemas.microsoft.com/office/powerpoint/2010/main" val="3591047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439DCC-47A1-45C2-BB41-BFA578723539}" type="slidenum">
              <a:rPr lang="en-GB" altLang="en-US"/>
              <a:pPr/>
              <a:t>26</a:t>
            </a:fld>
            <a:endParaRPr lang="en-GB" alt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v-LV" altLang="en-US"/>
          </a:p>
        </p:txBody>
      </p:sp>
    </p:spTree>
    <p:extLst>
      <p:ext uri="{BB962C8B-B14F-4D97-AF65-F5344CB8AC3E}">
        <p14:creationId xmlns:p14="http://schemas.microsoft.com/office/powerpoint/2010/main" val="4022717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Determine where the library stays</a:t>
            </a:r>
          </a:p>
          <a:p>
            <a:r>
              <a:rPr lang="en-US" altLang="en-US" smtClean="0"/>
              <a:t>Then add library to project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D1ECFE-B551-4C4E-8B74-6100020DB457}" type="slidenum">
              <a:rPr lang="vi-VN" altLang="en-US"/>
              <a:pPr eaLnBrk="1" hangingPunct="1"/>
              <a:t>28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77760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FE6E6-ABF0-42D0-B52A-072DDB9E6DB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7058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Determine where the library stays</a:t>
            </a:r>
          </a:p>
          <a:p>
            <a:r>
              <a:rPr lang="en-US" altLang="en-US" smtClean="0"/>
              <a:t>Then add library to project</a:t>
            </a: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7E0079-D5D1-4B7E-945E-B1019010839B}" type="slidenum">
              <a:rPr lang="vi-VN" altLang="en-US"/>
              <a:pPr eaLnBrk="1" hangingPunct="1"/>
              <a:t>29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743985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Determine where the library stays</a:t>
            </a:r>
          </a:p>
          <a:p>
            <a:r>
              <a:rPr lang="en-US" altLang="en-US" smtClean="0"/>
              <a:t>Then copy library to the lib folder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5F293CC-B8B8-48FB-B8B6-EBBCDC8EAA80}" type="slidenum">
              <a:rPr lang="vi-VN" altLang="en-US"/>
              <a:pPr eaLnBrk="1" hangingPunct="1"/>
              <a:t>30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44138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Determine where the library stays</a:t>
            </a:r>
          </a:p>
          <a:p>
            <a:r>
              <a:rPr lang="en-US" altLang="en-US" smtClean="0"/>
              <a:t>Then add library to project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336100-6BCF-4103-92CE-A4CC7E3E8FFB}" type="slidenum">
              <a:rPr lang="vi-VN" altLang="en-US"/>
              <a:pPr eaLnBrk="1" hangingPunct="1"/>
              <a:t>31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3362054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1CCF97-D32C-41C6-819C-0DD2A4941B15}" type="slidenum">
              <a:rPr lang="vi-VN" altLang="en-US"/>
              <a:pPr eaLnBrk="1" hangingPunct="1"/>
              <a:t>38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35687833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Present detail about any element of appender, attention to filter</a:t>
            </a: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7F5B95-9D88-474C-8CC3-6E25F54CF22B}" type="slidenum">
              <a:rPr lang="vi-VN" altLang="en-US"/>
              <a:pPr eaLnBrk="1" hangingPunct="1"/>
              <a:t>39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40196949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Nếu đặt tên file cầu hình đúng quy định thì không cần đoạn code nói trên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2B043-AECC-4167-BF14-261D39B1FE2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177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getLogger(“Tên package”) : apply cho tất cả các class trong gói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2B043-AECC-4167-BF14-261D39B1FE2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895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Last log event is not catch cause of Filter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614AF20-59B0-43AA-A7F5-1DDF73AF86C3}" type="slidenum">
              <a:rPr lang="vi-VN" altLang="en-US"/>
              <a:pPr eaLnBrk="1" hangingPunct="1"/>
              <a:t>46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4065152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B22B86-3FE7-41DE-93AB-D7986B4A1B3E}" type="slidenum">
              <a:rPr lang="vi-VN" altLang="en-US"/>
              <a:pPr eaLnBrk="1" hangingPunct="1"/>
              <a:t>48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9572823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Point out the folder and file name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4CEC4C6-D5DA-403C-ACA6-55FA6D57983D}" type="slidenum">
              <a:rPr lang="vi-VN" altLang="en-US"/>
              <a:pPr eaLnBrk="1" hangingPunct="1"/>
              <a:t>49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958676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FBE504-06F4-4489-90E9-B6C0DFC0AAD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96573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The last line is not sent out cause of filter</a:t>
            </a: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DA32E3-3A63-4F42-8C53-B242B5DA17B6}" type="slidenum">
              <a:rPr lang="vi-VN" altLang="en-US"/>
              <a:pPr eaLnBrk="1" hangingPunct="1"/>
              <a:t>50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834979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The last line is not sent out cause of filter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A72C867-A026-4506-8D87-E05F0536497E}" type="slidenum">
              <a:rPr lang="vi-VN" altLang="en-US"/>
              <a:pPr eaLnBrk="1" hangingPunct="1"/>
              <a:t>51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24310806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Present detail about any element of appender, attention to filter</a:t>
            </a: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788A06-D445-42CB-AABD-17354A4620EF}" type="slidenum">
              <a:rPr lang="vi-VN" altLang="en-US"/>
              <a:pPr eaLnBrk="1" hangingPunct="1"/>
              <a:t>53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0279360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All == Debug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C64EA51-2D74-407F-ADEE-AF51EB488229}" type="slidenum">
              <a:rPr lang="vi-VN" altLang="en-US"/>
              <a:pPr eaLnBrk="1" hangingPunct="1"/>
              <a:t>54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38076210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All == Debug</a:t>
            </a: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258A35-6626-4EA6-8D8F-AE5110D8F3F7}" type="slidenum">
              <a:rPr lang="vi-VN" altLang="en-US"/>
              <a:pPr eaLnBrk="1" hangingPunct="1"/>
              <a:t>57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27736068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Order from Trace to Fatal</a:t>
            </a:r>
          </a:p>
          <a:p>
            <a:r>
              <a:rPr lang="en-US" altLang="en-US" smtClean="0"/>
              <a:t>Logger with level Trace will display msg for all log level events</a:t>
            </a:r>
          </a:p>
          <a:p>
            <a:r>
              <a:rPr lang="en-US" altLang="en-US" smtClean="0"/>
              <a:t>Logger with level Debug will display msg for all log level event from Debug to Fatal and so on</a:t>
            </a:r>
          </a:p>
          <a:p>
            <a:endParaRPr lang="en-US" alt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CD938F-C25C-4C20-B67E-7523C398A111}" type="slidenum">
              <a:rPr lang="vi-VN" altLang="en-US"/>
              <a:pPr eaLnBrk="1" hangingPunct="1"/>
              <a:t>58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30422809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All == Debug</a:t>
            </a: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38AC2B4-3E7E-4173-9407-67B8FA1DA3EC}" type="slidenum">
              <a:rPr lang="vi-VN" altLang="en-US"/>
              <a:pPr eaLnBrk="1" hangingPunct="1"/>
              <a:t>60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5813546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PatternLayout 	Formats the logging event according to a flexible set of formatting flags.</a:t>
            </a:r>
          </a:p>
          <a:p>
            <a:r>
              <a:rPr lang="en-US" altLang="en-US" smtClean="0"/>
              <a:t>HTMLLayout 		output in HTML table</a:t>
            </a:r>
          </a:p>
          <a:p>
            <a:r>
              <a:rPr lang="en-US" altLang="en-US" smtClean="0"/>
              <a:t>SimpleLayout 	Formats the logging event very simply: [level] - [message]</a:t>
            </a: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05CE02-FFA1-4C8F-97E1-8A96AA107D35}" type="slidenum">
              <a:rPr lang="vi-VN" altLang="en-US"/>
              <a:pPr eaLnBrk="1" hangingPunct="1"/>
              <a:t>61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3420799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All == Debug</a:t>
            </a: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F27935-4914-46E5-8CCC-4019F3108005}" type="slidenum">
              <a:rPr lang="vi-VN" altLang="en-US"/>
              <a:pPr eaLnBrk="1" hangingPunct="1"/>
              <a:t>63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35092757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Attention to filter order</a:t>
            </a:r>
          </a:p>
          <a:p>
            <a:r>
              <a:rPr lang="en-US" altLang="en-US" smtClean="0"/>
              <a:t>DenyAllFilter 		Drops all “other” logging events.</a:t>
            </a:r>
          </a:p>
          <a:p>
            <a:r>
              <a:rPr lang="en-US" altLang="en-US" smtClean="0"/>
              <a:t>LevelMatchFilter 	An exact match to the event's level.</a:t>
            </a:r>
          </a:p>
          <a:p>
            <a:r>
              <a:rPr lang="en-US" altLang="en-US" smtClean="0"/>
              <a:t>LevelRangeFilter 	Matches against a range of levels.</a:t>
            </a:r>
          </a:p>
          <a:p>
            <a:r>
              <a:rPr lang="en-US" altLang="en-US" smtClean="0"/>
              <a:t>StringMatchFilter 	Matches a substring from the event's message. </a:t>
            </a: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894EC7-2769-4265-9E0B-41654B6181E7}" type="slidenum">
              <a:rPr lang="vi-VN" altLang="en-US"/>
              <a:pPr eaLnBrk="1" hangingPunct="1"/>
              <a:t>64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2804427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C8024A-8FB7-4210-9A87-F7009C23C6E1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v-LV" altLang="en-US"/>
          </a:p>
        </p:txBody>
      </p:sp>
    </p:spTree>
    <p:extLst>
      <p:ext uri="{BB962C8B-B14F-4D97-AF65-F5344CB8AC3E}">
        <p14:creationId xmlns:p14="http://schemas.microsoft.com/office/powerpoint/2010/main" val="1864353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8BDA64-533E-486A-92BD-8CC7080B3850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v-LV" altLang="en-US"/>
          </a:p>
        </p:txBody>
      </p:sp>
    </p:spTree>
    <p:extLst>
      <p:ext uri="{BB962C8B-B14F-4D97-AF65-F5344CB8AC3E}">
        <p14:creationId xmlns:p14="http://schemas.microsoft.com/office/powerpoint/2010/main" val="1486962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446212-DECC-477F-9386-EC8E1A9ACE60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v-LV" altLang="en-US"/>
          </a:p>
        </p:txBody>
      </p:sp>
    </p:spTree>
    <p:extLst>
      <p:ext uri="{BB962C8B-B14F-4D97-AF65-F5344CB8AC3E}">
        <p14:creationId xmlns:p14="http://schemas.microsoft.com/office/powerpoint/2010/main" val="814537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ALL &lt; DEBUG &lt; INFO &lt; WARN &lt; ERROR &lt; FATAL &lt; OFF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2B043-AECC-4167-BF14-261D39B1FE2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15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disable logging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log4j.rootLogger=off, stdout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2B043-AECC-4167-BF14-261D39B1FE2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19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getLogger(“Tên package”) </a:t>
            </a:r>
            <a:r>
              <a:rPr lang="en-US" smtClean="0"/>
              <a:t>: apply cho tất cả các class trong gói</a:t>
            </a:r>
          </a:p>
          <a:p>
            <a:endParaRPr lang="en-US" smtClean="0"/>
          </a:p>
          <a:p>
            <a:r>
              <a:rPr lang="en-US" smtClean="0"/>
              <a:t>use Logger.getRootLogger().setLevel(Level.OFF); to disable any logging in java code</a:t>
            </a:r>
          </a:p>
          <a:p>
            <a:r>
              <a:rPr lang="en-US" smtClean="0"/>
              <a:t>Or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Logger.getRootLogger().removeAllAppenders(); 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Logger.getRootLogger().addAppender(new NullAppender());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2B043-AECC-4167-BF14-261D39B1FE2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94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4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17F9C6D-37C9-41F2-AC41-28F5DDC667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8174038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0" y="685800"/>
            <a:ext cx="9144000" cy="57150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 spd="med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8174038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685800"/>
            <a:ext cx="44958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685800"/>
            <a:ext cx="4495800" cy="278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4495800" cy="278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858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ltGray">
          <a:xfrm>
            <a:off x="382588" y="0"/>
            <a:ext cx="328612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ltGray">
          <a:xfrm>
            <a:off x="522288" y="3048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762000" y="0"/>
            <a:ext cx="8382000" cy="609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ltGray">
          <a:xfrm>
            <a:off x="0" y="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ltGray">
          <a:xfrm>
            <a:off x="152400" y="304800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gray">
          <a:xfrm>
            <a:off x="762000" y="0"/>
            <a:ext cx="31750" cy="7762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gray">
          <a:xfrm>
            <a:off x="0" y="654050"/>
            <a:ext cx="8226425" cy="31750"/>
          </a:xfrm>
          <a:prstGeom prst="rect">
            <a:avLst/>
          </a:prstGeom>
          <a:gradFill rotWithShape="1">
            <a:gsLst>
              <a:gs pos="0">
                <a:srgbClr val="66FF33">
                  <a:gamma/>
                  <a:shade val="0"/>
                  <a:invGamma/>
                </a:srgbClr>
              </a:gs>
              <a:gs pos="100000">
                <a:srgbClr val="66FF33">
                  <a:alpha val="0"/>
                </a:srgbClr>
              </a:gs>
            </a:gsLst>
            <a:lin ang="0" scaled="1"/>
          </a:gradFill>
          <a:ln w="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rgbClr val="66FF33"/>
              </a:solidFill>
            </a:endParaRPr>
          </a:p>
        </p:txBody>
      </p:sp>
      <p:sp>
        <p:nvSpPr>
          <p:cNvPr id="583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"/>
            <a:ext cx="81740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6858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1"/>
            <a:r>
              <a:rPr lang="en-US" smtClean="0"/>
              <a:t>Fourth level</a:t>
            </a:r>
          </a:p>
          <a:p>
            <a:pPr lvl="2"/>
            <a:r>
              <a:rPr lang="en-US" smtClean="0"/>
              <a:t>Fifth level</a:t>
            </a: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mtClean="0"/>
              <a:t>TS. Phạm Văn Tính - Khoa </a:t>
            </a:r>
            <a:r>
              <a:rPr lang="en-US"/>
              <a:t>CNTT – ĐH Nông Lâm TP. HCM </a:t>
            </a:r>
            <a:r>
              <a:rPr lang="en-US" smtClean="0"/>
              <a:t>04/2015 </a:t>
            </a:r>
            <a:endParaRPr lang="en-US"/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8077200" y="64912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C23009BC-DEEB-4105-8CFC-3EDFAC064C22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r>
              <a:rPr lang="en-US" smtClean="0"/>
              <a:t>/66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</p:sldLayoutIdLst>
  <p:transition spd="med">
    <p:comb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FF0000"/>
                </a:solidFill>
              </a:rPr>
              <a:t>LOG4J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62000" y="152400"/>
            <a:ext cx="7772400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4000" kern="0" smtClean="0">
                <a:solidFill>
                  <a:srgbClr val="FF0000"/>
                </a:solidFill>
              </a:rPr>
              <a:t>SPECIAL JAVA SUBJECT</a:t>
            </a:r>
            <a:br>
              <a:rPr lang="en-US" sz="4000" kern="0" smtClean="0">
                <a:solidFill>
                  <a:srgbClr val="FF0000"/>
                </a:solidFill>
              </a:rPr>
            </a:br>
            <a:r>
              <a:rPr lang="en-US" sz="4000" kern="0" smtClean="0">
                <a:solidFill>
                  <a:srgbClr val="FF0000"/>
                </a:solidFill>
              </a:rPr>
              <a:t>FSOFT – Developer – Part9</a:t>
            </a:r>
            <a:endParaRPr lang="en-US" sz="40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14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Concepts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33CC"/>
              </a:buClr>
              <a:buFont typeface="Wingdings" panose="05000000000000000000" pitchFamily="2" charset="2"/>
              <a:buChar char=""/>
            </a:pPr>
            <a:r>
              <a:rPr lang="en-US" altLang="en-US" sz="2800" b="1" smtClean="0"/>
              <a:t>Priority</a:t>
            </a:r>
            <a:endParaRPr lang="en-US" altLang="en-US" sz="2800" b="1"/>
          </a:p>
          <a:p>
            <a:pPr>
              <a:buClr>
                <a:srgbClr val="0033CC"/>
              </a:buClr>
              <a:buFont typeface="Wingdings" panose="05000000000000000000" pitchFamily="2" charset="2"/>
              <a:buChar char=""/>
            </a:pPr>
            <a:r>
              <a:rPr lang="en-US" altLang="en-US" sz="2800" b="1" smtClean="0"/>
              <a:t>Configuration</a:t>
            </a:r>
            <a:r>
              <a:rPr lang="en-US" altLang="en-US" sz="2800"/>
              <a:t>:</a:t>
            </a:r>
          </a:p>
          <a:p>
            <a:pPr lvl="1">
              <a:buClr>
                <a:srgbClr val="00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smtClean="0"/>
              <a:t>log4j.properties </a:t>
            </a:r>
            <a:r>
              <a:rPr lang="en-US" altLang="en-US" sz="2800" b="1" smtClean="0"/>
              <a:t>or</a:t>
            </a:r>
            <a:endParaRPr lang="en-US" altLang="en-US" sz="2800" b="1"/>
          </a:p>
          <a:p>
            <a:pPr lvl="1">
              <a:buClr>
                <a:srgbClr val="00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smtClean="0"/>
              <a:t>log4j.xml</a:t>
            </a:r>
          </a:p>
          <a:p>
            <a:pPr marL="457200" lvl="1" indent="0">
              <a:buClr>
                <a:srgbClr val="0033CC"/>
              </a:buClr>
              <a:buSzPct val="60000"/>
              <a:buNone/>
            </a:pPr>
            <a:endParaRPr lang="en-US" altLang="en-US" sz="2400"/>
          </a:p>
          <a:p>
            <a:r>
              <a:rPr lang="en-US" smtClean="0"/>
              <a:t>Log4j </a:t>
            </a:r>
            <a:r>
              <a:rPr lang="en-US"/>
              <a:t>has three main components:</a:t>
            </a:r>
          </a:p>
          <a:p>
            <a:pPr lvl="1"/>
            <a:r>
              <a:rPr lang="en-US" b="1"/>
              <a:t>loggers</a:t>
            </a:r>
            <a:r>
              <a:rPr lang="en-US"/>
              <a:t>: Responsible for capturing logging information.</a:t>
            </a:r>
          </a:p>
          <a:p>
            <a:pPr lvl="1"/>
            <a:r>
              <a:rPr lang="en-US" b="1"/>
              <a:t>appenders</a:t>
            </a:r>
            <a:r>
              <a:rPr lang="en-US"/>
              <a:t>: Responsible for publishing logging information to various preferred destinations.</a:t>
            </a:r>
          </a:p>
          <a:p>
            <a:pPr lvl="1"/>
            <a:r>
              <a:rPr lang="en-US" b="1"/>
              <a:t>layouts</a:t>
            </a:r>
            <a:r>
              <a:rPr lang="en-US"/>
              <a:t>: Responsible for formatting logging information in different styles.</a:t>
            </a:r>
          </a:p>
          <a:p>
            <a:pPr>
              <a:buClr>
                <a:srgbClr val="0033CC"/>
              </a:buClr>
              <a:buFont typeface="Wingdings" panose="05000000000000000000" pitchFamily="2" charset="2"/>
              <a:buChar char="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4161807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log4j -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are two types of objects available with log4j framework.</a:t>
            </a:r>
          </a:p>
          <a:p>
            <a:pPr lvl="1"/>
            <a:r>
              <a:rPr lang="en-US" b="1"/>
              <a:t>Core Objects:</a:t>
            </a:r>
            <a:r>
              <a:rPr lang="en-US"/>
              <a:t> These are mandatory objects of the framework. They are required to use the framework.</a:t>
            </a:r>
          </a:p>
          <a:p>
            <a:pPr lvl="1"/>
            <a:r>
              <a:rPr lang="en-US" b="1"/>
              <a:t>Support Objects:</a:t>
            </a:r>
            <a:r>
              <a:rPr lang="en-US"/>
              <a:t> These are optional objects of the framework. They support core objects to perform additional but important tasks.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42867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Logger </a:t>
            </a:r>
            <a:r>
              <a:rPr lang="en-US" b="1" smtClean="0"/>
              <a:t>Object</a:t>
            </a:r>
            <a:r>
              <a:rPr lang="en-US" smtClean="0"/>
              <a:t>: The </a:t>
            </a:r>
            <a:r>
              <a:rPr lang="en-US"/>
              <a:t>top-level layer is the Logger which provides the Logger object. The Logger object is responsible for capturing logging information and they are stored in a namespace hierarchy.</a:t>
            </a:r>
          </a:p>
          <a:p>
            <a:r>
              <a:rPr lang="en-US" b="1"/>
              <a:t>Layout </a:t>
            </a:r>
            <a:r>
              <a:rPr lang="en-US" b="1" smtClean="0"/>
              <a:t>Object</a:t>
            </a:r>
            <a:r>
              <a:rPr lang="en-US" smtClean="0"/>
              <a:t>: The </a:t>
            </a:r>
            <a:r>
              <a:rPr lang="en-US"/>
              <a:t>layout layer provides objects which are used to format logging information in different </a:t>
            </a:r>
            <a:r>
              <a:rPr lang="en-US" smtClean="0"/>
              <a:t>styles, that </a:t>
            </a:r>
            <a:r>
              <a:rPr lang="en-US"/>
              <a:t>is human-readable and reusable.</a:t>
            </a:r>
          </a:p>
          <a:p>
            <a:r>
              <a:rPr lang="en-US" b="1"/>
              <a:t>Appender </a:t>
            </a:r>
            <a:r>
              <a:rPr lang="en-US" b="1" smtClean="0"/>
              <a:t>Object</a:t>
            </a:r>
            <a:r>
              <a:rPr lang="en-US" smtClean="0"/>
              <a:t>: This </a:t>
            </a:r>
            <a:r>
              <a:rPr lang="en-US"/>
              <a:t>is a lower-level layer which provides Appender objects. The Appender object is responsible for publishing logging information to various preferred destinations such as a database, file, console, UNIX Syslog, etc.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58345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/>
              <a:t>Level </a:t>
            </a:r>
            <a:r>
              <a:rPr lang="en-US" sz="2400" b="1" smtClean="0"/>
              <a:t>Object</a:t>
            </a:r>
            <a:r>
              <a:rPr lang="en-US" sz="2400" smtClean="0"/>
              <a:t>: defines </a:t>
            </a:r>
            <a:r>
              <a:rPr lang="en-US" sz="2400"/>
              <a:t>the granularity and priority of any logging information. There are seven levels of logging defined within the API: </a:t>
            </a:r>
            <a:r>
              <a:rPr lang="en-US" sz="2400" b="1"/>
              <a:t>OFF, </a:t>
            </a:r>
            <a:r>
              <a:rPr lang="en-US" sz="2400" b="1" smtClean="0"/>
              <a:t>FATAL, ERROR, WARN, INFO, DEBUG</a:t>
            </a:r>
            <a:r>
              <a:rPr lang="en-US" sz="2400" smtClean="0"/>
              <a:t>, </a:t>
            </a:r>
            <a:r>
              <a:rPr lang="en-US" sz="2400"/>
              <a:t>and </a:t>
            </a:r>
            <a:r>
              <a:rPr lang="en-US" sz="2400" b="1"/>
              <a:t>ALL</a:t>
            </a:r>
            <a:r>
              <a:rPr lang="en-US" sz="2400"/>
              <a:t>.</a:t>
            </a:r>
          </a:p>
          <a:p>
            <a:r>
              <a:rPr lang="en-US" sz="2400" b="1"/>
              <a:t>Filter </a:t>
            </a:r>
            <a:r>
              <a:rPr lang="en-US" sz="2400" b="1" smtClean="0"/>
              <a:t>Object</a:t>
            </a:r>
            <a:r>
              <a:rPr lang="en-US" sz="2400" smtClean="0"/>
              <a:t>: is </a:t>
            </a:r>
            <a:r>
              <a:rPr lang="en-US" sz="2400"/>
              <a:t>used to analyze logging information and make further decisions on whether that information should be logged or not</a:t>
            </a:r>
            <a:r>
              <a:rPr lang="en-US" sz="2400" smtClean="0"/>
              <a:t>. An </a:t>
            </a:r>
            <a:r>
              <a:rPr lang="en-US" sz="2400"/>
              <a:t>Appender objects can have several Filter objects associated with them. </a:t>
            </a:r>
          </a:p>
          <a:p>
            <a:r>
              <a:rPr lang="en-US" sz="2400" b="1" smtClean="0"/>
              <a:t>ObjectRenderer</a:t>
            </a:r>
            <a:r>
              <a:rPr lang="en-US" sz="2400" smtClean="0"/>
              <a:t>: is </a:t>
            </a:r>
            <a:r>
              <a:rPr lang="en-US" sz="2400"/>
              <a:t>specialized in providing a String representation of different objects passed to the logging framework. This object is used by Layout objects to prepare the final logging information.</a:t>
            </a:r>
          </a:p>
          <a:p>
            <a:r>
              <a:rPr lang="en-US" sz="2400" b="1" smtClean="0"/>
              <a:t>LogManager</a:t>
            </a:r>
            <a:r>
              <a:rPr lang="en-US" sz="2400" smtClean="0"/>
              <a:t>: manages </a:t>
            </a:r>
            <a:r>
              <a:rPr lang="en-US" sz="2400"/>
              <a:t>the logging framework. It is responsible for reading the initial configuration parameters from a system-wide configuration file or a configuration class.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26701908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log4j - Architecture</a:t>
            </a:r>
          </a:p>
        </p:txBody>
      </p:sp>
      <p:pic>
        <p:nvPicPr>
          <p:cNvPr id="1026" name="Picture 2" descr="log4j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685800"/>
            <a:ext cx="625086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586802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log4j </a:t>
            </a:r>
            <a:r>
              <a:rPr lang="en-US" smtClean="0"/>
              <a:t>– Configuration (Properties)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Following is the syntax of </a:t>
            </a:r>
            <a:r>
              <a:rPr lang="en-US" b="1"/>
              <a:t>log4j.properties</a:t>
            </a:r>
            <a:r>
              <a:rPr lang="en-US"/>
              <a:t> file for an appender X</a:t>
            </a:r>
            <a:r>
              <a:rPr lang="en-US" smtClean="0"/>
              <a:t>:</a:t>
            </a:r>
          </a:p>
          <a:p>
            <a:endParaRPr lang="en-US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>
                <a:solidFill>
                  <a:srgbClr val="88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Define the root logger with appender X</a:t>
            </a:r>
            <a:endParaRPr lang="en-US" sz="26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log4j</a:t>
            </a:r>
            <a:r>
              <a:rPr lang="en-US" sz="26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rootLogger </a:t>
            </a:r>
            <a:r>
              <a:rPr lang="en-US" sz="26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6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DEBUG</a:t>
            </a:r>
            <a:r>
              <a:rPr lang="en-US" sz="26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endParaRPr lang="en-US" sz="26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6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>
                <a:solidFill>
                  <a:srgbClr val="88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Set the appender named X to be a File appender</a:t>
            </a:r>
            <a:endParaRPr lang="en-US" sz="26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log4j</a:t>
            </a:r>
            <a:r>
              <a:rPr lang="en-US" sz="26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appender</a:t>
            </a:r>
            <a:r>
              <a:rPr lang="en-US" sz="26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6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</a:t>
            </a:r>
            <a:r>
              <a:rPr lang="en-US" sz="26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en-US" sz="26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log4j</a:t>
            </a:r>
            <a:r>
              <a:rPr lang="en-US" sz="26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>
                <a:solidFill>
                  <a:srgbClr val="7F005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FileAppender</a:t>
            </a:r>
            <a:endParaRPr lang="en-US" sz="26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6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>
                <a:solidFill>
                  <a:srgbClr val="88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Define the layout for X appender</a:t>
            </a:r>
            <a:endParaRPr lang="en-US" sz="26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log4j</a:t>
            </a:r>
            <a:r>
              <a:rPr lang="en-US" sz="26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appender</a:t>
            </a:r>
            <a:r>
              <a:rPr lang="en-US" sz="26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r>
              <a:rPr lang="en-US" sz="26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6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</a:t>
            </a:r>
            <a:r>
              <a:rPr lang="en-US" sz="26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en-US" sz="26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log4j</a:t>
            </a:r>
            <a:r>
              <a:rPr lang="en-US" sz="26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>
                <a:solidFill>
                  <a:srgbClr val="7F005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PatternLayout</a:t>
            </a:r>
            <a:endParaRPr lang="en-US" sz="26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log4j</a:t>
            </a:r>
            <a:r>
              <a:rPr lang="en-US" sz="26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appender</a:t>
            </a:r>
            <a:r>
              <a:rPr lang="en-US" sz="26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r>
              <a:rPr lang="en-US" sz="26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conversionPattern</a:t>
            </a:r>
            <a:r>
              <a:rPr lang="en-US" sz="26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=%</a:t>
            </a:r>
            <a:r>
              <a:rPr lang="en-US" sz="26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6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6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6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015897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log4j.properties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level of the root logger is defined as DEBUG and attaches appender named FILE to it.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appender FILE is defined as org.apache.log4j.FileAppender and writes to a file named "log.out" located in the </a:t>
            </a: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directory.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layout pattern defined is %m%n, which means the printed logging message will be followed by a newline character.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smtClean="0">
              <a:solidFill>
                <a:srgbClr val="88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smtClean="0">
                <a:solidFill>
                  <a:srgbClr val="88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400">
                <a:solidFill>
                  <a:srgbClr val="88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the root logger with appender file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log4j</a:t>
            </a:r>
            <a:r>
              <a:rPr lang="en-US" sz="24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rootLogger </a:t>
            </a:r>
            <a:r>
              <a:rPr lang="en-US" sz="24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DEBUG</a:t>
            </a:r>
            <a:r>
              <a:rPr lang="en-US" sz="24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US" sz="2400" b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60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>
                <a:solidFill>
                  <a:srgbClr val="88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Define the file appender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log4j</a:t>
            </a:r>
            <a:r>
              <a:rPr lang="en-US" sz="24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appender</a:t>
            </a:r>
            <a:r>
              <a:rPr lang="en-US" sz="24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sz="24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</a:t>
            </a:r>
            <a:r>
              <a:rPr lang="en-US" sz="24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en-US" sz="24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log4j</a:t>
            </a:r>
            <a:r>
              <a:rPr lang="en-US" sz="24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>
                <a:solidFill>
                  <a:srgbClr val="7F005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FileAppender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log4j</a:t>
            </a:r>
            <a:r>
              <a:rPr lang="en-US" sz="24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appender</a:t>
            </a:r>
            <a:r>
              <a:rPr lang="en-US" sz="24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sz="24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>
                <a:solidFill>
                  <a:srgbClr val="7F005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sz="24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4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}/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400" smtClean="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smtClean="0">
                <a:solidFill>
                  <a:srgbClr val="00008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60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>
                <a:solidFill>
                  <a:srgbClr val="88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Define the layout for file appender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log4j</a:t>
            </a:r>
            <a:r>
              <a:rPr lang="en-US" sz="24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appender</a:t>
            </a:r>
            <a:r>
              <a:rPr lang="en-US" sz="24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sz="24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r>
              <a:rPr lang="en-US" sz="24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</a:t>
            </a:r>
            <a:r>
              <a:rPr lang="en-US" sz="24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en-US" sz="24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log4j</a:t>
            </a:r>
            <a:r>
              <a:rPr lang="en-US" sz="24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>
                <a:solidFill>
                  <a:srgbClr val="7F005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PatternLayout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log4j</a:t>
            </a:r>
            <a:r>
              <a:rPr lang="en-US" sz="24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appender</a:t>
            </a:r>
            <a:r>
              <a:rPr lang="en-US" sz="24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sz="24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r>
              <a:rPr lang="en-US" sz="24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conversionPattern</a:t>
            </a:r>
            <a:r>
              <a:rPr lang="en-US" sz="24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=%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>
                <a:solidFill>
                  <a:srgbClr val="66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333874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log4j in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org</a:t>
            </a:r>
            <a:r>
              <a:rPr lang="en-US" sz="200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en-US" sz="200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log4j</a:t>
            </a:r>
            <a:r>
              <a:rPr lang="en-US" sz="200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Logger</a:t>
            </a:r>
            <a:r>
              <a:rPr lang="en-US" sz="200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  <a:r>
              <a:rPr lang="en-US" sz="200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sz="200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  <a:r>
              <a:rPr lang="en-US" sz="200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00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US" sz="200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  <a:r>
              <a:rPr lang="en-US" sz="200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</a:t>
            </a:r>
            <a:r>
              <a:rPr lang="en-US" sz="200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log4jExample</a:t>
            </a:r>
            <a:r>
              <a:rPr lang="en-US" sz="2000" smtClean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>
                <a:solidFill>
                  <a:srgbClr val="88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Get actual class name to be printed on */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Logger</a:t>
            </a:r>
            <a:r>
              <a:rPr lang="en-US" sz="200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sz="200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000" smtClean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Logger</a:t>
            </a:r>
            <a:r>
              <a:rPr lang="en-US" sz="2000" smtClean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getLogger</a:t>
            </a:r>
            <a:r>
              <a:rPr lang="en-US" sz="2000" smtClean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log4jExample</a:t>
            </a:r>
            <a:r>
              <a:rPr lang="en-US" sz="2000" smtClean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smtClean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smtClean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sz="200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sz="200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n-US" sz="200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args</a:t>
            </a:r>
            <a:r>
              <a:rPr lang="en-US" sz="200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en-US" sz="200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200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US" sz="200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log</a:t>
            </a:r>
            <a:r>
              <a:rPr lang="en-US" sz="200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en-US" sz="200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this is a debug message"</a:t>
            </a:r>
            <a:r>
              <a:rPr lang="en-US" sz="200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log</a:t>
            </a:r>
            <a:r>
              <a:rPr lang="en-US" sz="200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en-US" sz="200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this is an info message"</a:t>
            </a:r>
            <a:r>
              <a:rPr lang="en-US" sz="200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6965942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Priorities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59880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"/>
            </a:pPr>
            <a:r>
              <a:rPr lang="en-US" altLang="en-US"/>
              <a:t>Five recognized message priorities:</a:t>
            </a:r>
          </a:p>
          <a:p>
            <a:pPr lvl="1">
              <a:lnSpc>
                <a:spcPct val="90000"/>
              </a:lnSpc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DEBUG, INFO, WARN, ERROR, FATAL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"/>
            </a:pPr>
            <a:r>
              <a:rPr lang="en-US" altLang="en-US"/>
              <a:t>Priority specific log methods following the form:</a:t>
            </a:r>
          </a:p>
          <a:p>
            <a:pPr lvl="1">
              <a:lnSpc>
                <a:spcPct val="90000"/>
              </a:lnSpc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debug(Object message);</a:t>
            </a:r>
          </a:p>
          <a:p>
            <a:pPr lvl="1">
              <a:lnSpc>
                <a:spcPct val="90000"/>
              </a:lnSpc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debug(Object message, Throwable throwable);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"/>
            </a:pPr>
            <a:r>
              <a:rPr lang="en-US" altLang="en-US"/>
              <a:t>General log methods for wrappers and custom priorities:</a:t>
            </a:r>
          </a:p>
          <a:p>
            <a:pPr lvl="1">
              <a:lnSpc>
                <a:spcPct val="90000"/>
              </a:lnSpc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log(Priority level, Object message);</a:t>
            </a:r>
          </a:p>
          <a:p>
            <a:pPr lvl="1">
              <a:lnSpc>
                <a:spcPct val="90000"/>
              </a:lnSpc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log(Priority level, Object message, Throwable throwable</a:t>
            </a:r>
            <a:r>
              <a:rPr lang="en-US" altLang="en-US" sz="2800" smtClean="0"/>
              <a:t>);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919453590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Loggers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9067800" cy="57594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"/>
            </a:pPr>
            <a:r>
              <a:rPr lang="en-US" altLang="en-US" sz="2800"/>
              <a:t>Loggers define a hierarchy and give the programmer </a:t>
            </a:r>
            <a:r>
              <a:rPr lang="en-US" altLang="en-US" sz="2800" i="1"/>
              <a:t>run-time</a:t>
            </a:r>
            <a:r>
              <a:rPr lang="en-US" altLang="en-US" sz="2800"/>
              <a:t> control on which statements are printed or not.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"/>
            </a:pPr>
            <a:r>
              <a:rPr lang="en-US" altLang="en-US" sz="2800"/>
              <a:t>Loggers are assigned priorities. A log statement is printed depending on its priority </a:t>
            </a:r>
            <a:r>
              <a:rPr lang="en-US" altLang="en-US" sz="2800" i="1"/>
              <a:t>and</a:t>
            </a:r>
            <a:r>
              <a:rPr lang="en-US" altLang="en-US" sz="2800"/>
              <a:t> its category.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"/>
            </a:pPr>
            <a:r>
              <a:rPr lang="en-US" altLang="en-US" sz="2800"/>
              <a:t>Used to support output to multiple logs (Appenders) at the same time.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"/>
            </a:pPr>
            <a:endParaRPr lang="en-US" altLang="en-US" sz="140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100" b="1">
                <a:latin typeface="Courier New" panose="02070309020205020404" pitchFamily="49" charset="0"/>
              </a:rPr>
              <a:t>Log4j.category.com.mycompany.finance=INFO,FIN_Appender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"/>
            </a:pPr>
            <a:endParaRPr lang="en-US" altLang="en-US" sz="140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"/>
            </a:pPr>
            <a:r>
              <a:rPr lang="en-US" altLang="en-US" sz="2800" smtClean="0"/>
              <a:t>This </a:t>
            </a:r>
            <a:r>
              <a:rPr lang="en-US" altLang="en-US" sz="2800"/>
              <a:t>will direct all log messages in package com.mycompany.finance with priority &gt; INFO to FIN_Appender.</a:t>
            </a:r>
          </a:p>
        </p:txBody>
      </p:sp>
    </p:spTree>
    <p:extLst>
      <p:ext uri="{BB962C8B-B14F-4D97-AF65-F5344CB8AC3E}">
        <p14:creationId xmlns:p14="http://schemas.microsoft.com/office/powerpoint/2010/main" val="146103738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45056" name="Rectangle 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/>
              <a:t>Using the Log4J as a standard approach to logging.</a:t>
            </a:r>
          </a:p>
          <a:p>
            <a:r>
              <a:rPr lang="en-US" altLang="en-US" sz="3200"/>
              <a:t>Logging defined as </a:t>
            </a:r>
            <a:r>
              <a:rPr lang="en-US" altLang="en-US" sz="3200" i="1"/>
              <a:t>“A record, as of the performance of a machine or the progress of an undertaking</a:t>
            </a:r>
            <a:r>
              <a:rPr lang="en-US" altLang="en-US" sz="3200" i="1" smtClean="0"/>
              <a:t>.” </a:t>
            </a:r>
            <a:r>
              <a:rPr lang="en-US" altLang="en-US" sz="3200" smtClean="0"/>
              <a:t>(</a:t>
            </a:r>
            <a:r>
              <a:rPr lang="en-US" altLang="en-US" sz="3200"/>
              <a:t>Dictionary.com</a:t>
            </a:r>
            <a:r>
              <a:rPr lang="en-US" altLang="en-US" sz="3200" smtClean="0"/>
              <a:t>)</a:t>
            </a: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136995356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Root category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8991600" cy="57594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"/>
            </a:pPr>
            <a:r>
              <a:rPr lang="en-US" altLang="en-US"/>
              <a:t>If no category is defined via a configuration file or programmatically, then all messages will be sent to the </a:t>
            </a:r>
            <a:r>
              <a:rPr lang="en-US" altLang="en-US" b="1"/>
              <a:t>root</a:t>
            </a:r>
            <a:r>
              <a:rPr lang="en-US" altLang="en-US"/>
              <a:t> </a:t>
            </a:r>
            <a:r>
              <a:rPr lang="en-US" altLang="en-US" b="1"/>
              <a:t>category</a:t>
            </a:r>
            <a:endParaRPr lang="en-US" altLang="en-US"/>
          </a:p>
          <a:p>
            <a:pPr>
              <a:buFont typeface="Wingdings" panose="05000000000000000000" pitchFamily="2" charset="2"/>
              <a:buChar char=""/>
            </a:pPr>
            <a:r>
              <a:rPr lang="en-US" altLang="en-US"/>
              <a:t>All categories define a priority level and an Appender</a:t>
            </a:r>
          </a:p>
          <a:p>
            <a:pPr>
              <a:buSzTx/>
              <a:buFontTx/>
              <a:buChar char="•"/>
            </a:pPr>
            <a:endParaRPr lang="en-US" altLang="en-US" sz="1000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Example of definition in (log4j.properties):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Log4j.rootCategory=WARN,ROOT_Appender</a:t>
            </a:r>
          </a:p>
        </p:txBody>
      </p:sp>
    </p:spTree>
    <p:extLst>
      <p:ext uri="{BB962C8B-B14F-4D97-AF65-F5344CB8AC3E}">
        <p14:creationId xmlns:p14="http://schemas.microsoft.com/office/powerpoint/2010/main" val="84521273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Appenders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"/>
            </a:pPr>
            <a:r>
              <a:rPr lang="en-US" altLang="en-US"/>
              <a:t>An Appender is a object that sends log messages to their final destination</a:t>
            </a:r>
          </a:p>
          <a:p>
            <a:pPr>
              <a:buFont typeface="Wingdings" panose="05000000000000000000" pitchFamily="2" charset="2"/>
              <a:buChar char=""/>
            </a:pPr>
            <a:r>
              <a:rPr lang="en-US" altLang="en-US" b="1"/>
              <a:t>FileAppender</a:t>
            </a:r>
            <a:r>
              <a:rPr lang="en-US" altLang="en-US"/>
              <a:t> – Write to a log file</a:t>
            </a:r>
          </a:p>
          <a:p>
            <a:pPr>
              <a:buFont typeface="Wingdings" panose="05000000000000000000" pitchFamily="2" charset="2"/>
              <a:buChar char=""/>
            </a:pPr>
            <a:r>
              <a:rPr lang="en-US" altLang="en-US" b="1"/>
              <a:t>SocketAppender</a:t>
            </a:r>
            <a:r>
              <a:rPr lang="en-US" altLang="en-US"/>
              <a:t> – Dumps log output to a socket</a:t>
            </a:r>
          </a:p>
          <a:p>
            <a:pPr>
              <a:buFont typeface="Wingdings" panose="05000000000000000000" pitchFamily="2" charset="2"/>
              <a:buChar char=""/>
            </a:pPr>
            <a:r>
              <a:rPr lang="en-US" altLang="en-US" b="1"/>
              <a:t>SyslogAppender</a:t>
            </a:r>
            <a:r>
              <a:rPr lang="en-US" altLang="en-US"/>
              <a:t> – Write to the syslog</a:t>
            </a:r>
          </a:p>
          <a:p>
            <a:pPr>
              <a:buSzTx/>
              <a:buFontTx/>
              <a:buChar char="•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51873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Appenders continued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538788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"/>
            </a:pPr>
            <a:r>
              <a:rPr lang="en-US" altLang="en-US" sz="2800" b="1"/>
              <a:t>NTEventLogAppender</a:t>
            </a:r>
            <a:r>
              <a:rPr lang="en-US" altLang="en-US" sz="2800"/>
              <a:t> – Write the logs to the NT Event Log system.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"/>
            </a:pPr>
            <a:r>
              <a:rPr lang="en-US" altLang="en-US" sz="2800" b="1"/>
              <a:t>RollingFileAppender</a:t>
            </a:r>
            <a:r>
              <a:rPr lang="en-US" altLang="en-US" sz="2800"/>
              <a:t> – After a certain size is reached it will rename the old file and start with a new one.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"/>
            </a:pPr>
            <a:r>
              <a:rPr lang="en-US" altLang="en-US" sz="2800" b="1"/>
              <a:t>SocketAppender</a:t>
            </a:r>
            <a:r>
              <a:rPr lang="en-US" altLang="en-US" sz="2800"/>
              <a:t> – Dumps log output to a socket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"/>
            </a:pPr>
            <a:r>
              <a:rPr lang="en-US" altLang="en-US" sz="2800" b="1"/>
              <a:t>SMTPAppender</a:t>
            </a:r>
            <a:r>
              <a:rPr lang="en-US" altLang="en-US" sz="2800"/>
              <a:t> – Send Messages to email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"/>
            </a:pPr>
            <a:r>
              <a:rPr lang="en-US" altLang="en-US" sz="2800" b="1"/>
              <a:t>JMSAppender</a:t>
            </a:r>
            <a:r>
              <a:rPr lang="en-US" altLang="en-US" sz="2800"/>
              <a:t> – Sends messages using Java Messaging Service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"/>
            </a:pPr>
            <a:r>
              <a:rPr lang="en-US" altLang="en-US" sz="2800"/>
              <a:t>Or create your own. Not that difficult.</a:t>
            </a:r>
          </a:p>
        </p:txBody>
      </p:sp>
    </p:spTree>
    <p:extLst>
      <p:ext uri="{BB962C8B-B14F-4D97-AF65-F5344CB8AC3E}">
        <p14:creationId xmlns:p14="http://schemas.microsoft.com/office/powerpoint/2010/main" val="122742877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PatternLayout – Customize your message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638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"/>
            </a:pPr>
            <a:r>
              <a:rPr lang="en-US" altLang="en-US"/>
              <a:t>Used to customize the layout of a log entry. The format is closely related to conversion pattern of the printf function in C. The following options are available</a:t>
            </a:r>
            <a:r>
              <a:rPr lang="en-US" altLang="en-US" smtClean="0"/>
              <a:t>:</a:t>
            </a:r>
            <a:endParaRPr lang="en-US" altLang="en-US"/>
          </a:p>
          <a:p>
            <a:pPr lvl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"/>
            </a:pPr>
            <a:r>
              <a:rPr lang="en-US" altLang="en-US" sz="2400" b="1"/>
              <a:t>c</a:t>
            </a:r>
            <a:r>
              <a:rPr lang="en-US" altLang="en-US" sz="2400"/>
              <a:t> - Used to output the category of the logging event. 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"/>
            </a:pPr>
            <a:r>
              <a:rPr lang="en-US" altLang="en-US" sz="2400" b="1"/>
              <a:t>C</a:t>
            </a:r>
            <a:r>
              <a:rPr lang="en-US" altLang="en-US" sz="2400"/>
              <a:t> - Used to output the fully qualified class name of the caller issuing the logging request. 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"/>
            </a:pPr>
            <a:r>
              <a:rPr lang="en-US" altLang="en-US" sz="2400" b="1"/>
              <a:t>d</a:t>
            </a:r>
            <a:r>
              <a:rPr lang="en-US" altLang="en-US" sz="2400"/>
              <a:t> - Used to output the date of the logging event. The date conversion specifier may be followed by a date format specifier enclosed between braces. For example, %d{HH:mm:ss,SSS} or %d{dd MMM yyyy HH:mm:ss,SSS}. If no date format specifier is given then ISO8601 format is assumed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"/>
            </a:pPr>
            <a:r>
              <a:rPr lang="en-US" altLang="en-US" sz="2400" b="1"/>
              <a:t>F</a:t>
            </a:r>
            <a:r>
              <a:rPr lang="en-US" altLang="en-US" sz="2400"/>
              <a:t> - Used to output the file name where the logging request was issued. </a:t>
            </a:r>
          </a:p>
        </p:txBody>
      </p:sp>
    </p:spTree>
    <p:extLst>
      <p:ext uri="{BB962C8B-B14F-4D97-AF65-F5344CB8AC3E}">
        <p14:creationId xmlns:p14="http://schemas.microsoft.com/office/powerpoint/2010/main" val="3021422679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PatternLayout – Customize your message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839200" cy="5334000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"/>
            </a:pPr>
            <a:r>
              <a:rPr lang="en-US" altLang="en-US" sz="2400" b="1"/>
              <a:t>l</a:t>
            </a:r>
            <a:r>
              <a:rPr lang="en-US" altLang="en-US" sz="2400"/>
              <a:t> - Used to output location information of the caller which generated the logging event. (C+M+L)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"/>
            </a:pPr>
            <a:r>
              <a:rPr lang="en-US" altLang="en-US" sz="2400" b="1"/>
              <a:t>L</a:t>
            </a:r>
            <a:r>
              <a:rPr lang="en-US" altLang="en-US" sz="2400"/>
              <a:t> - Used to output the line number from where the logging request was issued. 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"/>
            </a:pPr>
            <a:r>
              <a:rPr lang="en-US" altLang="en-US" sz="2400" b="1"/>
              <a:t>n</a:t>
            </a:r>
            <a:r>
              <a:rPr lang="en-US" altLang="en-US" sz="2400"/>
              <a:t> - Outputs the platform dependent line separator character or characters. 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"/>
            </a:pPr>
            <a:r>
              <a:rPr lang="en-US" altLang="en-US" sz="2400" b="1"/>
              <a:t>M</a:t>
            </a:r>
            <a:r>
              <a:rPr lang="en-US" altLang="en-US" sz="2400"/>
              <a:t> - Used to output the method name where the logging request was issued. 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"/>
            </a:pPr>
            <a:r>
              <a:rPr lang="en-US" altLang="en-US" sz="2400" b="1"/>
              <a:t>p</a:t>
            </a:r>
            <a:r>
              <a:rPr lang="en-US" altLang="en-US" sz="2400"/>
              <a:t> - Used to output the priority of the logging event.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"/>
            </a:pPr>
            <a:r>
              <a:rPr lang="en-US" altLang="en-US" sz="2400" b="1"/>
              <a:t>t</a:t>
            </a:r>
            <a:r>
              <a:rPr lang="en-US" altLang="en-US" sz="2400"/>
              <a:t> - Used to output the name of the thread that generated the logging event.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"/>
            </a:pPr>
            <a:r>
              <a:rPr lang="en-US" altLang="en-US" sz="2400" b="1"/>
              <a:t>x</a:t>
            </a:r>
            <a:r>
              <a:rPr lang="en-US" altLang="en-US" sz="2400"/>
              <a:t> - Used to output the NDC (nested diagnostic context) associated with the thread that generated the logging event. </a:t>
            </a:r>
          </a:p>
        </p:txBody>
      </p:sp>
    </p:spTree>
    <p:extLst>
      <p:ext uri="{BB962C8B-B14F-4D97-AF65-F5344CB8AC3E}">
        <p14:creationId xmlns:p14="http://schemas.microsoft.com/office/powerpoint/2010/main" val="1884287901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926090"/>
            <a:ext cx="8859838" cy="1508846"/>
          </a:xfr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log4j.rootLogger=DEBUG, myAppender</a:t>
            </a: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log4j.appender.myAppender=org.apache.log4j.ConsoleAppender</a:t>
            </a: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log4j.appender.myAppender.layout=org.apache.log4j.PattenLayout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log4j.appender.myAppender.layout.ConversionPattern= \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%-4r [%t] %-5p %c %x - %m%n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log4j.properties – Example 1</a:t>
            </a:r>
            <a:endParaRPr lang="lv-LV" altLang="en-US"/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0" y="3352800"/>
            <a:ext cx="9144000" cy="2933111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300" b="1">
                <a:latin typeface="Courier New" panose="02070309020205020404" pitchFamily="49" charset="0"/>
              </a:rPr>
              <a:t>0    [main] INFO  com.web.robot.WebRobotMain  - WebRobotMain application started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300" b="1">
                <a:latin typeface="Courier New" panose="02070309020205020404" pitchFamily="49" charset="0"/>
              </a:rPr>
              <a:t>2203 [main] INFO  com.web.robot.WebRobotMain  - Spring application context initialized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300" b="1">
                <a:latin typeface="Courier New" panose="02070309020205020404" pitchFamily="49" charset="0"/>
              </a:rPr>
              <a:t>2203 [main] INFO  com.web.robot.WebRobot  - WebRobot started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300" b="1">
                <a:latin typeface="Courier New" panose="02070309020205020404" pitchFamily="49" charset="0"/>
              </a:rPr>
              <a:t>2203 [main] INFO  com.web.robot.impl.MainBookmarkProcessor  - Starting to load bookmarks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300" b="1">
                <a:latin typeface="Courier New" panose="02070309020205020404" pitchFamily="49" charset="0"/>
              </a:rPr>
              <a:t>7750 [main] INFO  com.web.robot.impl.MainBookmarkProcessor  - Totally [74] bookmarks loaded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300" b="1">
                <a:latin typeface="Courier New" panose="02070309020205020404" pitchFamily="49" charset="0"/>
              </a:rPr>
              <a:t>7750 [main] INFO  com.web.robot.WebRobot  - [74] bookmarks loaded by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300" b="1">
                <a:latin typeface="Courier New" panose="02070309020205020404" pitchFamily="49" charset="0"/>
              </a:rPr>
              <a:t>[com.web.robot.impl.MainBookmarkProcessor]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300" b="1">
                <a:latin typeface="Courier New" panose="02070309020205020404" pitchFamily="49" charset="0"/>
              </a:rPr>
              <a:t>7750 [main] INFO  com.web.robot.impl.MainBookmarkProcessor  - Starting to process bookmarks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300" b="1">
                <a:latin typeface="Courier New" panose="02070309020205020404" pitchFamily="49" charset="0"/>
              </a:rPr>
              <a:t>11234 [main] INFO  com.web.robot.impl.MainBookmarkProcessor  - Bookmarks processed: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300" b="1">
                <a:latin typeface="Courier New" panose="02070309020205020404" pitchFamily="49" charset="0"/>
              </a:rPr>
              <a:t>[66] saved, [8] ignored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300" b="1">
                <a:latin typeface="Courier New" panose="02070309020205020404" pitchFamily="49" charset="0"/>
              </a:rPr>
              <a:t>11234 [main] INFO  com.web.robot.WebRobot  - WebRobot finished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300" b="1">
                <a:latin typeface="Courier New" panose="02070309020205020404" pitchFamily="49" charset="0"/>
              </a:rPr>
              <a:t>11234 [main] INFO  com.web.robot.WebRobotMain  - WebRobotMain finished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304800" y="2499446"/>
            <a:ext cx="2220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/>
              <a:t>Output example:</a:t>
            </a:r>
          </a:p>
        </p:txBody>
      </p:sp>
    </p:spTree>
    <p:extLst>
      <p:ext uri="{BB962C8B-B14F-4D97-AF65-F5344CB8AC3E}">
        <p14:creationId xmlns:p14="http://schemas.microsoft.com/office/powerpoint/2010/main" val="1859806430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562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 Set options for appender named "ROOT_Appender"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 It should be a RollingFileAppender, with maximum file size of 10 MB# using at most one backup file. The layout is using a pattern layout. ISO8061 date format with context printing enabled.</a:t>
            </a:r>
            <a:r>
              <a:rPr lang="en-US" altLang="en-US" sz="1800" b="1">
                <a:latin typeface="Courier New" panose="02070309020205020404" pitchFamily="49" charset="0"/>
              </a:rPr>
              <a:t>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log4j.appender.ROOT_Appender=org.log4j.RollingFileAppender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log4j.appender.ROOT_Appender.File=out.log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log4j.appender.ROOT_Appender.MaxFileSize=10MB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log4j.appender.ROOT_Appender.MaxBackupIndex=1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log4j.appender.ROOT_Appender.layout=org.log4j.PatternLayout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log4j.appender.ROOT_Appender.layout.ConversionPattern=%d{ISO8601} %p %t %x - %</a:t>
            </a:r>
            <a:r>
              <a:rPr lang="en-US" altLang="en-US" sz="1800" b="1" smtClean="0">
                <a:latin typeface="Courier New" panose="02070309020205020404" pitchFamily="49" charset="0"/>
              </a:rPr>
              <a:t>m%n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 Root category set to DEBUG using the ROOT_Appender appender defined above.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log4j.rootCategory=INFO, ROOT_Appender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log4j.category.com.emaritz.registration.ejb=DEBUG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log4j.properties – Example 2</a:t>
            </a:r>
          </a:p>
        </p:txBody>
      </p:sp>
    </p:spTree>
    <p:extLst>
      <p:ext uri="{BB962C8B-B14F-4D97-AF65-F5344CB8AC3E}">
        <p14:creationId xmlns:p14="http://schemas.microsoft.com/office/powerpoint/2010/main" val="4141368800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55650" y="2997200"/>
            <a:ext cx="7772400" cy="792163"/>
          </a:xfrm>
        </p:spPr>
        <p:txBody>
          <a:bodyPr/>
          <a:lstStyle/>
          <a:p>
            <a:pPr algn="ctr"/>
            <a:r>
              <a:rPr lang="en-US" altLang="en-US" cap="none" smtClean="0">
                <a:solidFill>
                  <a:srgbClr val="FF0000"/>
                </a:solidFill>
                <a:cs typeface="Arial" panose="020B0604020202020204" pitchFamily="34" charset="0"/>
              </a:rPr>
              <a:t>LOG4J INSTALLING</a:t>
            </a:r>
            <a:br>
              <a:rPr lang="en-US" altLang="en-US" cap="none" smtClean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en-US" altLang="en-US" cap="none" smtClean="0">
                <a:solidFill>
                  <a:srgbClr val="FF0000"/>
                </a:solidFill>
                <a:cs typeface="Arial" panose="020B0604020202020204" pitchFamily="34" charset="0"/>
              </a:rPr>
              <a:t>LOG4J LIBRARY</a:t>
            </a:r>
            <a:endParaRPr lang="vi-VN" altLang="en-US" cap="none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297582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Add library folder</a:t>
            </a:r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86" y="982496"/>
            <a:ext cx="8425714" cy="4391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198723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Add library folder dialog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236663"/>
            <a:ext cx="47625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141663"/>
            <a:ext cx="343217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471200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Logging vs.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Do programmers use debuggers or Loggers?</a:t>
            </a:r>
          </a:p>
          <a:p>
            <a:pPr lvl="1">
              <a:lnSpc>
                <a:spcPct val="90000"/>
              </a:lnSpc>
            </a:pPr>
            <a:r>
              <a:rPr lang="en-US" altLang="en-US" sz="2800" smtClean="0">
                <a:ea typeface="+mn-ea"/>
                <a:cs typeface="+mn-cs"/>
              </a:rPr>
              <a:t>Logging </a:t>
            </a:r>
            <a:r>
              <a:rPr lang="en-US" altLang="en-US" sz="2800">
                <a:ea typeface="+mn-ea"/>
                <a:cs typeface="+mn-cs"/>
              </a:rPr>
              <a:t>is faster then using a debugger</a:t>
            </a:r>
          </a:p>
          <a:p>
            <a:pPr lvl="1">
              <a:lnSpc>
                <a:spcPct val="90000"/>
              </a:lnSpc>
            </a:pPr>
            <a:r>
              <a:rPr lang="en-US" altLang="en-US" sz="2800">
                <a:ea typeface="+mn-ea"/>
                <a:cs typeface="+mn-cs"/>
              </a:rPr>
              <a:t>Logging can be used to diagnose problems in the production stage as well as during development</a:t>
            </a:r>
          </a:p>
          <a:p>
            <a:pPr lvl="1">
              <a:lnSpc>
                <a:spcPct val="90000"/>
              </a:lnSpc>
            </a:pPr>
            <a:r>
              <a:rPr lang="en-US" altLang="en-US" sz="2800">
                <a:ea typeface="+mn-ea"/>
                <a:cs typeface="+mn-cs"/>
              </a:rPr>
              <a:t>Logging is easier than debugging in a distributed computing environment</a:t>
            </a:r>
          </a:p>
          <a:p>
            <a:pPr lvl="1">
              <a:lnSpc>
                <a:spcPct val="90000"/>
              </a:lnSpc>
            </a:pPr>
            <a:r>
              <a:rPr lang="en-US" altLang="en-US" sz="2800">
                <a:ea typeface="+mn-ea"/>
                <a:cs typeface="+mn-cs"/>
              </a:rPr>
              <a:t>To use logging as debugging tool we need to record lots of events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mtClean="0"/>
          </a:p>
          <a:p>
            <a:pPr lvl="1">
              <a:lnSpc>
                <a:spcPct val="90000"/>
              </a:lnSpc>
              <a:buNone/>
            </a:pPr>
            <a:r>
              <a:rPr lang="en-US" altLang="en-US" sz="2800" b="1" u="sng" smtClean="0"/>
              <a:t>Note</a:t>
            </a:r>
            <a:r>
              <a:rPr lang="en-US" altLang="en-US" sz="2800" b="1" u="sng"/>
              <a:t>:</a:t>
            </a:r>
            <a:r>
              <a:rPr lang="en-US" altLang="en-US" sz="2800"/>
              <a:t> The key to using a logger for debugging is to have lots of events recorded.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89557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Copy library</a:t>
            </a:r>
          </a:p>
        </p:txBody>
      </p:sp>
      <p:pic>
        <p:nvPicPr>
          <p:cNvPr id="3686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55713"/>
            <a:ext cx="49149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565400"/>
            <a:ext cx="4068763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038" y="3321050"/>
            <a:ext cx="43021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1547813" y="5589588"/>
            <a:ext cx="5545137" cy="503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802330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Add library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65752"/>
            <a:ext cx="8453415" cy="507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17871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Add library dialog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92586"/>
            <a:ext cx="7534275" cy="577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956987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Add library result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437" y="685800"/>
            <a:ext cx="9057620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200400"/>
            <a:ext cx="3024188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Bent-Up Arrow 5"/>
          <p:cNvSpPr/>
          <p:nvPr/>
        </p:nvSpPr>
        <p:spPr>
          <a:xfrm rot="5400000">
            <a:off x="2915444" y="3788569"/>
            <a:ext cx="1439863" cy="244792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04617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04800" y="2997200"/>
            <a:ext cx="8223250" cy="792163"/>
          </a:xfrm>
        </p:spPr>
        <p:txBody>
          <a:bodyPr/>
          <a:lstStyle/>
          <a:p>
            <a:pPr algn="ctr"/>
            <a:r>
              <a:rPr lang="en-US" altLang="en-US" cap="none" smtClean="0">
                <a:solidFill>
                  <a:srgbClr val="FF0000"/>
                </a:solidFill>
                <a:cs typeface="Arial" panose="020B0604020202020204" pitchFamily="34" charset="0"/>
              </a:rPr>
              <a:t>LOG4J CONFIGURATION (XML)</a:t>
            </a:r>
            <a:endParaRPr lang="vi-VN" altLang="en-US" cap="none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103049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Add a new configuration file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Register to Assembly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Main structure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Appender Section 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Logger Section</a:t>
            </a:r>
          </a:p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001274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Creation XML Configuration file</a:t>
            </a:r>
          </a:p>
        </p:txBody>
      </p:sp>
      <p:pic>
        <p:nvPicPr>
          <p:cNvPr id="430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25538"/>
            <a:ext cx="4968875" cy="357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16113"/>
            <a:ext cx="4459288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Bent-Up Arrow 6"/>
          <p:cNvSpPr/>
          <p:nvPr/>
        </p:nvSpPr>
        <p:spPr>
          <a:xfrm rot="5400000">
            <a:off x="1872457" y="3933031"/>
            <a:ext cx="1187450" cy="291623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06124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25538"/>
            <a:ext cx="4248150" cy="349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Creation XML Configuration file</a:t>
            </a:r>
            <a:endParaRPr lang="en-US" altLang="en-US" smtClean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" name="Bent-Up Arrow 6"/>
          <p:cNvSpPr/>
          <p:nvPr/>
        </p:nvSpPr>
        <p:spPr>
          <a:xfrm rot="5400000">
            <a:off x="792163" y="4689475"/>
            <a:ext cx="1152525" cy="180022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403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652963"/>
            <a:ext cx="577850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156256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Main structure</a:t>
            </a:r>
          </a:p>
        </p:txBody>
      </p:sp>
      <p:pic>
        <p:nvPicPr>
          <p:cNvPr id="450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1" y="1341438"/>
            <a:ext cx="8502969" cy="384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113501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Appenders</a:t>
            </a:r>
          </a:p>
        </p:txBody>
      </p:sp>
      <p:pic>
        <p:nvPicPr>
          <p:cNvPr id="4608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4" y="727256"/>
            <a:ext cx="8854264" cy="567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267123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Logging activities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Note how similar this activities are.</a:t>
            </a:r>
          </a:p>
          <a:p>
            <a:pPr lvl="1"/>
            <a:r>
              <a:rPr lang="en-US" altLang="en-US"/>
              <a:t>Tracing</a:t>
            </a:r>
          </a:p>
          <a:p>
            <a:pPr lvl="1"/>
            <a:r>
              <a:rPr lang="en-US" altLang="en-US"/>
              <a:t>Debugging</a:t>
            </a:r>
          </a:p>
          <a:p>
            <a:pPr lvl="1"/>
            <a:r>
              <a:rPr lang="en-US" altLang="en-US"/>
              <a:t>Error Handling</a:t>
            </a:r>
          </a:p>
          <a:p>
            <a:pPr lvl="1"/>
            <a:r>
              <a:rPr lang="en-US" altLang="en-US" smtClean="0"/>
              <a:t>Logging</a:t>
            </a:r>
          </a:p>
          <a:p>
            <a:pPr marL="457200" lvl="1" indent="0">
              <a:buNone/>
            </a:pPr>
            <a:endParaRPr lang="en-US" altLang="en-US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800"/>
              <a:t>(All write output to a storage device. Only the type of information written is different)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24407317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Loggers</a:t>
            </a: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825632"/>
            <a:ext cx="8375650" cy="551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8013298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Add a new configuration file: Add xml file to the root folder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Main structure: Appenders and loggers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Appender Section: File rolling and console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Logger Section: Root required and specific logger is optional</a:t>
            </a:r>
          </a:p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347134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55650" y="2997200"/>
            <a:ext cx="7772400" cy="792163"/>
          </a:xfrm>
        </p:spPr>
        <p:txBody>
          <a:bodyPr/>
          <a:lstStyle/>
          <a:p>
            <a:pPr algn="ctr"/>
            <a:r>
              <a:rPr lang="en-US" altLang="en-US" cap="none" smtClean="0">
                <a:solidFill>
                  <a:srgbClr val="FF0000"/>
                </a:solidFill>
                <a:cs typeface="Arial" panose="020B0604020202020204" pitchFamily="34" charset="0"/>
              </a:rPr>
              <a:t>LOG4J INITIALIZE</a:t>
            </a:r>
            <a:endParaRPr lang="vi-VN" altLang="en-US" cap="none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016526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Initialization code</a:t>
            </a:r>
          </a:p>
        </p:txBody>
      </p:sp>
      <p:pic>
        <p:nvPicPr>
          <p:cNvPr id="5017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6858000" cy="2520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1" y="3810000"/>
            <a:ext cx="8985919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420984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55650" y="2997200"/>
            <a:ext cx="7772400" cy="792163"/>
          </a:xfrm>
        </p:spPr>
        <p:txBody>
          <a:bodyPr/>
          <a:lstStyle/>
          <a:p>
            <a:pPr algn="ctr"/>
            <a:r>
              <a:rPr lang="en-US" altLang="en-US" cap="none" smtClean="0">
                <a:solidFill>
                  <a:srgbClr val="FF0000"/>
                </a:solidFill>
                <a:cs typeface="Arial" panose="020B0604020202020204" pitchFamily="34" charset="0"/>
              </a:rPr>
              <a:t>LOGGING</a:t>
            </a:r>
            <a:endParaRPr lang="vi-VN" altLang="en-US" cap="none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84579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Add logging</a:t>
            </a:r>
          </a:p>
        </p:txBody>
      </p:sp>
      <p:pic>
        <p:nvPicPr>
          <p:cNvPr id="522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16756"/>
            <a:ext cx="5019974" cy="1677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5155"/>
            <a:ext cx="7653001" cy="149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719" y="3777353"/>
            <a:ext cx="6226085" cy="26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988597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Multi level logging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99463"/>
            <a:ext cx="8755929" cy="413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919500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55650" y="2997200"/>
            <a:ext cx="7772400" cy="792163"/>
          </a:xfrm>
        </p:spPr>
        <p:txBody>
          <a:bodyPr/>
          <a:lstStyle/>
          <a:p>
            <a:pPr algn="ctr"/>
            <a:r>
              <a:rPr lang="en-US" altLang="en-US" cap="none" smtClean="0">
                <a:solidFill>
                  <a:srgbClr val="FF0000"/>
                </a:solidFill>
                <a:cs typeface="Arial" panose="020B0604020202020204" pitchFamily="34" charset="0"/>
              </a:rPr>
              <a:t>RUNNING RESULT</a:t>
            </a:r>
            <a:endParaRPr lang="vi-VN" altLang="en-US" cap="none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35752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Console Output</a:t>
            </a:r>
          </a:p>
        </p:txBody>
      </p:sp>
      <p:pic>
        <p:nvPicPr>
          <p:cNvPr id="5529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828800"/>
            <a:ext cx="9067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226220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File Output</a:t>
            </a:r>
          </a:p>
        </p:txBody>
      </p:sp>
      <p:pic>
        <p:nvPicPr>
          <p:cNvPr id="563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2" y="4797425"/>
            <a:ext cx="9084908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15" y="762000"/>
            <a:ext cx="646356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617661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6927"/>
            <a:ext cx="6248400" cy="616528"/>
          </a:xfrm>
        </p:spPr>
        <p:txBody>
          <a:bodyPr/>
          <a:lstStyle/>
          <a:p>
            <a:r>
              <a:rPr lang="en-US" altLang="en-US"/>
              <a:t>What is logged?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638800"/>
          </a:xfrm>
        </p:spPr>
        <p:txBody>
          <a:bodyPr/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0" hangingPunct="0">
              <a:lnSpc>
                <a:spcPct val="90000"/>
              </a:lnSpc>
            </a:pPr>
            <a:r>
              <a:rPr lang="en-US" altLang="en-US"/>
              <a:t>Types of information logged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Tracing the program flow, intercepting method calls</a:t>
            </a:r>
          </a:p>
          <a:p>
            <a:pPr lvl="1">
              <a:lnSpc>
                <a:spcPct val="90000"/>
              </a:lnSpc>
            </a:pPr>
            <a:r>
              <a:rPr lang="en-US" altLang="en-US" sz="2800" smtClean="0"/>
              <a:t>Detailed </a:t>
            </a:r>
            <a:r>
              <a:rPr lang="en-US" altLang="en-US" sz="2800"/>
              <a:t>information about what occurs in a method at a granular level.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Information about a specific error that has occurred in the system.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Document historical business events that have </a:t>
            </a:r>
            <a:r>
              <a:rPr lang="en-US" altLang="en-US" sz="2800" smtClean="0"/>
              <a:t>occurred.</a:t>
            </a:r>
          </a:p>
          <a:p>
            <a:pPr lvl="1">
              <a:lnSpc>
                <a:spcPct val="90000"/>
              </a:lnSpc>
            </a:pPr>
            <a:r>
              <a:rPr lang="en-US" altLang="en-US" sz="2800" smtClean="0"/>
              <a:t>Interactions </a:t>
            </a:r>
            <a:r>
              <a:rPr lang="en-US" altLang="en-US" sz="2800"/>
              <a:t>with users and other systems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76029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File Output: rolling</a:t>
            </a:r>
          </a:p>
        </p:txBody>
      </p:sp>
      <p:pic>
        <p:nvPicPr>
          <p:cNvPr id="5734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412875"/>
            <a:ext cx="662622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5707296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File Output: rolling file</a:t>
            </a:r>
          </a:p>
        </p:txBody>
      </p:sp>
      <p:pic>
        <p:nvPicPr>
          <p:cNvPr id="5837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341438"/>
            <a:ext cx="87058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781300"/>
            <a:ext cx="8642350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7108173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55650" y="2997200"/>
            <a:ext cx="7772400" cy="792163"/>
          </a:xfrm>
        </p:spPr>
        <p:txBody>
          <a:bodyPr/>
          <a:lstStyle/>
          <a:p>
            <a:pPr algn="ctr"/>
            <a:r>
              <a:rPr lang="en-US" altLang="en-US" cap="none" smtClean="0">
                <a:solidFill>
                  <a:srgbClr val="FF0000"/>
                </a:solidFill>
                <a:cs typeface="Arial" panose="020B0604020202020204" pitchFamily="34" charset="0"/>
              </a:rPr>
              <a:t>APPENDERS</a:t>
            </a:r>
            <a:endParaRPr lang="vi-VN" altLang="en-US" cap="none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747641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Appender using</a:t>
            </a:r>
          </a:p>
        </p:txBody>
      </p:sp>
      <p:pic>
        <p:nvPicPr>
          <p:cNvPr id="604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2" y="762000"/>
            <a:ext cx="891129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588578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Appenders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File rolling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Console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File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Daily File rolling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JDBC – to Database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SMTP – by email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Other…</a:t>
            </a:r>
          </a:p>
        </p:txBody>
      </p:sp>
    </p:spTree>
    <p:extLst>
      <p:ext uri="{BB962C8B-B14F-4D97-AF65-F5344CB8AC3E}">
        <p14:creationId xmlns:p14="http://schemas.microsoft.com/office/powerpoint/2010/main" val="2628001059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55650" y="2997200"/>
            <a:ext cx="7772400" cy="792163"/>
          </a:xfrm>
        </p:spPr>
        <p:txBody>
          <a:bodyPr/>
          <a:lstStyle/>
          <a:p>
            <a:pPr algn="ctr"/>
            <a:r>
              <a:rPr lang="en-US" altLang="en-US" cap="none" smtClean="0">
                <a:solidFill>
                  <a:srgbClr val="FF0000"/>
                </a:solidFill>
                <a:cs typeface="Arial" panose="020B0604020202020204" pitchFamily="34" charset="0"/>
              </a:rPr>
              <a:t>LOG LEVELS</a:t>
            </a:r>
            <a:endParaRPr lang="vi-VN" altLang="en-US" cap="none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874537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Loggers</a:t>
            </a:r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22" y="838200"/>
            <a:ext cx="8765115" cy="561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38906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Log level using</a:t>
            </a:r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89" y="1219200"/>
            <a:ext cx="9194717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147964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Log levels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TRACE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DEBUG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INFO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WARN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ERROR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FATAL</a:t>
            </a:r>
          </a:p>
        </p:txBody>
      </p:sp>
    </p:spTree>
    <p:extLst>
      <p:ext uri="{BB962C8B-B14F-4D97-AF65-F5344CB8AC3E}">
        <p14:creationId xmlns:p14="http://schemas.microsoft.com/office/powerpoint/2010/main" val="1004320129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55650" y="2997200"/>
            <a:ext cx="7772400" cy="792163"/>
          </a:xfrm>
        </p:spPr>
        <p:txBody>
          <a:bodyPr/>
          <a:lstStyle/>
          <a:p>
            <a:pPr algn="ctr"/>
            <a:r>
              <a:rPr lang="en-US" altLang="en-US" cap="none" smtClean="0">
                <a:solidFill>
                  <a:srgbClr val="FF0000"/>
                </a:solidFill>
                <a:cs typeface="Arial" panose="020B0604020202020204" pitchFamily="34" charset="0"/>
              </a:rPr>
              <a:t>LAYOUT</a:t>
            </a:r>
            <a:endParaRPr lang="vi-VN" altLang="en-US" cap="none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509651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Approaches to Logging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83638" cy="5257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"/>
            </a:pPr>
            <a:r>
              <a:rPr lang="en-US" altLang="en-US" sz="2800"/>
              <a:t>System.out.println</a:t>
            </a:r>
          </a:p>
          <a:p>
            <a:pPr lvl="1">
              <a:lnSpc>
                <a:spcPct val="80000"/>
              </a:lnSpc>
              <a:buSzPct val="60000"/>
              <a:buFont typeface="Wingdings" panose="05000000000000000000" pitchFamily="2" charset="2"/>
              <a:buChar char=""/>
            </a:pPr>
            <a:r>
              <a:rPr lang="en-US" altLang="en-US" sz="2700"/>
              <a:t>Not very </a:t>
            </a:r>
            <a:r>
              <a:rPr lang="en-US" altLang="en-US" sz="2700" smtClean="0"/>
              <a:t>fast (</a:t>
            </a:r>
            <a:r>
              <a:rPr lang="en-US" altLang="en-US" sz="2800" smtClean="0"/>
              <a:t>Poor performance</a:t>
            </a:r>
            <a:endParaRPr lang="en-US" altLang="en-US" sz="2700"/>
          </a:p>
          <a:p>
            <a:pPr lvl="1">
              <a:lnSpc>
                <a:spcPct val="80000"/>
              </a:lnSpc>
              <a:buSzPct val="60000"/>
              <a:buFont typeface="Wingdings" panose="05000000000000000000" pitchFamily="2" charset="2"/>
              <a:buChar char=""/>
            </a:pPr>
            <a:r>
              <a:rPr lang="en-US" altLang="en-US" sz="2700"/>
              <a:t>Not easy to customize. Could use like this:</a:t>
            </a:r>
          </a:p>
          <a:p>
            <a:pPr lvl="1">
              <a:lnSpc>
                <a:spcPct val="80000"/>
              </a:lnSpc>
              <a:buSzPct val="60000"/>
              <a:buFont typeface="Wingdings" panose="05000000000000000000" pitchFamily="2" charset="2"/>
              <a:buChar char=""/>
            </a:pPr>
            <a:endParaRPr lang="en-US" altLang="en-US" sz="1000"/>
          </a:p>
          <a:p>
            <a:pPr marL="457200" lvl="1" indent="0">
              <a:lnSpc>
                <a:spcPct val="80000"/>
              </a:lnSpc>
              <a:buSzPct val="60000"/>
              <a:buNone/>
            </a:pPr>
            <a:r>
              <a:rPr lang="en-US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Sample {</a:t>
            </a:r>
          </a:p>
          <a:p>
            <a:pPr marL="914400" lvl="2" indent="0">
              <a:lnSpc>
                <a:spcPct val="80000"/>
              </a:lnSpc>
              <a:buSzPct val="60000"/>
              <a:buNone/>
            </a:pP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static final boolean debug = true;</a:t>
            </a:r>
          </a:p>
          <a:p>
            <a:pPr marL="914400" lvl="2" indent="0">
              <a:lnSpc>
                <a:spcPct val="80000"/>
              </a:lnSpc>
              <a:buSzPct val="60000"/>
              <a:buNone/>
            </a:pP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void test(){</a:t>
            </a:r>
          </a:p>
          <a:p>
            <a:pPr marL="1371600" lvl="3" indent="0">
              <a:lnSpc>
                <a:spcPct val="80000"/>
              </a:lnSpc>
              <a:buSzPct val="60000"/>
              <a:buNone/>
            </a:pPr>
            <a:r>
              <a:rPr lang="en-US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(debug) System.out.println("Only during 	development");</a:t>
            </a:r>
          </a:p>
          <a:p>
            <a:pPr marL="914400" lvl="2" indent="0">
              <a:lnSpc>
                <a:spcPct val="80000"/>
              </a:lnSpc>
              <a:buSzPct val="60000"/>
              <a:buNone/>
            </a:pP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80000"/>
              </a:lnSpc>
              <a:buSzPct val="60000"/>
              <a:buNone/>
            </a:pPr>
            <a:r>
              <a:rPr lang="en-US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SzPct val="60000"/>
              <a:buFont typeface="Wingdings" panose="05000000000000000000" pitchFamily="2" charset="2"/>
              <a:buChar char=""/>
            </a:pPr>
            <a:endParaRPr lang="en-US" alt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"/>
            </a:pPr>
            <a:r>
              <a:rPr lang="en-US" altLang="en-US" sz="2800"/>
              <a:t>Custom logging API</a:t>
            </a:r>
          </a:p>
          <a:p>
            <a:pPr lvl="1">
              <a:lnSpc>
                <a:spcPct val="80000"/>
              </a:lnSpc>
              <a:buSzPct val="60000"/>
              <a:buFont typeface="Wingdings" panose="05000000000000000000" pitchFamily="2" charset="2"/>
              <a:buChar char=""/>
            </a:pPr>
            <a:r>
              <a:rPr lang="en-US" altLang="en-US" sz="2700"/>
              <a:t>Build vs buy decision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"/>
            </a:pPr>
            <a:r>
              <a:rPr lang="en-US" altLang="en-US" sz="2800"/>
              <a:t>Open Source (like Log4j)</a:t>
            </a:r>
          </a:p>
        </p:txBody>
      </p:sp>
    </p:spTree>
    <p:extLst>
      <p:ext uri="{BB962C8B-B14F-4D97-AF65-F5344CB8AC3E}">
        <p14:creationId xmlns:p14="http://schemas.microsoft.com/office/powerpoint/2010/main" val="2911230704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Layout using</a:t>
            </a:r>
          </a:p>
        </p:txBody>
      </p:sp>
      <p:pic>
        <p:nvPicPr>
          <p:cNvPr id="696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2" y="1295400"/>
            <a:ext cx="890685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8898522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Layouts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078288"/>
          </a:xfrm>
        </p:spPr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PatternLayout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HTMLLayout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SimpleLayout</a:t>
            </a:r>
          </a:p>
        </p:txBody>
      </p:sp>
    </p:spTree>
    <p:extLst>
      <p:ext uri="{BB962C8B-B14F-4D97-AF65-F5344CB8AC3E}">
        <p14:creationId xmlns:p14="http://schemas.microsoft.com/office/powerpoint/2010/main" val="1684419170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55650" y="2997200"/>
            <a:ext cx="7772400" cy="792163"/>
          </a:xfrm>
        </p:spPr>
        <p:txBody>
          <a:bodyPr/>
          <a:lstStyle/>
          <a:p>
            <a:pPr algn="ctr"/>
            <a:r>
              <a:rPr lang="en-US" altLang="en-US" cap="none" smtClean="0">
                <a:solidFill>
                  <a:srgbClr val="FF0000"/>
                </a:solidFill>
                <a:cs typeface="Arial" panose="020B0604020202020204" pitchFamily="34" charset="0"/>
              </a:rPr>
              <a:t>FILTER</a:t>
            </a:r>
            <a:endParaRPr lang="vi-VN" altLang="en-US" cap="none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707017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Filter using</a:t>
            </a:r>
          </a:p>
        </p:txBody>
      </p:sp>
      <p:pic>
        <p:nvPicPr>
          <p:cNvPr id="7270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5" y="1484312"/>
            <a:ext cx="9009945" cy="346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515903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Filters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3573463"/>
          </a:xfrm>
        </p:spPr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DenyAllFilter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LevelMatchFilter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LevelRangeFilter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StringMatchFilter</a:t>
            </a:r>
          </a:p>
        </p:txBody>
      </p:sp>
    </p:spTree>
    <p:extLst>
      <p:ext uri="{BB962C8B-B14F-4D97-AF65-F5344CB8AC3E}">
        <p14:creationId xmlns:p14="http://schemas.microsoft.com/office/powerpoint/2010/main" val="1834779872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Lesson summary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106988"/>
          </a:xfrm>
        </p:spPr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Add Log4J library: add reference in build path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Create configuration file: xml file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Add logging initialization statements: in main java file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Add logging code: in each module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Appender overview: File rolling, console, SQL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Log level overview: 6 options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Layout overview: output format 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Filter overview: output restriction</a:t>
            </a:r>
          </a:p>
          <a:p>
            <a:endParaRPr lang="en-US" altLang="en-US" smtClean="0">
              <a:cs typeface="Arial" panose="020B0604020202020204" pitchFamily="34" charset="0"/>
            </a:endParaRPr>
          </a:p>
          <a:p>
            <a:endParaRPr lang="en-US" altLang="en-US" smtClean="0">
              <a:cs typeface="Arial" panose="020B0604020202020204" pitchFamily="34" charset="0"/>
            </a:endParaRPr>
          </a:p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569883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 Example – log4j.properties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200">
                <a:solidFill>
                  <a:srgbClr val="000000"/>
                </a:solidFill>
                <a:latin typeface="Segoe UI" panose="020B0502040204020203" pitchFamily="34" charset="0"/>
              </a:rPr>
              <a:t>log4j.rootLogger=</a:t>
            </a:r>
            <a:r>
              <a:rPr lang="en-US" sz="2200">
                <a:solidFill>
                  <a:srgbClr val="2A00FF"/>
                </a:solidFill>
                <a:latin typeface="Segoe UI" panose="020B0502040204020203" pitchFamily="34" charset="0"/>
              </a:rPr>
              <a:t>ALL,</a:t>
            </a:r>
            <a:r>
              <a:rPr lang="en-US" sz="220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200">
                <a:solidFill>
                  <a:srgbClr val="FF0000"/>
                </a:solidFill>
                <a:latin typeface="Segoe UI" panose="020B0502040204020203" pitchFamily="34" charset="0"/>
              </a:rPr>
              <a:t>CONSOLE</a:t>
            </a:r>
            <a:r>
              <a:rPr lang="en-US" sz="220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200">
                <a:solidFill>
                  <a:srgbClr val="2A00FF"/>
                </a:solidFill>
                <a:latin typeface="Segoe UI" panose="020B0502040204020203" pitchFamily="34" charset="0"/>
              </a:rPr>
              <a:t>,</a:t>
            </a:r>
            <a:r>
              <a:rPr lang="en-US" sz="2200">
                <a:solidFill>
                  <a:srgbClr val="FF0000"/>
                </a:solidFill>
                <a:latin typeface="Segoe UI" panose="020B0502040204020203" pitchFamily="34" charset="0"/>
              </a:rPr>
              <a:t>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solidFill>
                  <a:srgbClr val="000000"/>
                </a:solidFill>
                <a:latin typeface="Segoe UI" panose="020B0502040204020203" pitchFamily="34" charset="0"/>
              </a:rPr>
              <a:t>log4j.appender.CONSOLE=</a:t>
            </a:r>
            <a:r>
              <a:rPr lang="en-US" sz="2200">
                <a:solidFill>
                  <a:srgbClr val="2A00FF"/>
                </a:solidFill>
                <a:latin typeface="Segoe UI" panose="020B0502040204020203" pitchFamily="34" charset="0"/>
              </a:rPr>
              <a:t>org.apache.log4j.ConsoleAppender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solidFill>
                  <a:srgbClr val="000000"/>
                </a:solidFill>
                <a:latin typeface="Segoe UI" panose="020B0502040204020203" pitchFamily="34" charset="0"/>
              </a:rPr>
              <a:t>log4j.appender.CONSOLE.layout=</a:t>
            </a:r>
            <a:r>
              <a:rPr lang="en-US" sz="2200">
                <a:solidFill>
                  <a:srgbClr val="2A00FF"/>
                </a:solidFill>
                <a:latin typeface="Segoe UI" panose="020B0502040204020203" pitchFamily="34" charset="0"/>
              </a:rPr>
              <a:t>org.apache.log4j.PatternLayout</a:t>
            </a:r>
            <a:r>
              <a:rPr lang="en-US" sz="220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solidFill>
                  <a:srgbClr val="000000"/>
                </a:solidFill>
                <a:latin typeface="Segoe UI" panose="020B0502040204020203" pitchFamily="34" charset="0"/>
              </a:rPr>
              <a:t>log4j.appender.CONSOLE.layout.ConversionPattern=  </a:t>
            </a:r>
            <a:r>
              <a:rPr lang="en-US" sz="2200">
                <a:solidFill>
                  <a:srgbClr val="2A00FF"/>
                </a:solidFill>
                <a:latin typeface="Segoe UI" panose="020B0502040204020203" pitchFamily="34" charset="0"/>
              </a:rPr>
              <a:t>%-4r</a:t>
            </a:r>
            <a:r>
              <a:rPr lang="en-US" sz="220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200">
                <a:solidFill>
                  <a:srgbClr val="2A00FF"/>
                </a:solidFill>
                <a:latin typeface="Segoe UI" panose="020B0502040204020203" pitchFamily="34" charset="0"/>
              </a:rPr>
              <a:t>[%t]</a:t>
            </a:r>
            <a:r>
              <a:rPr lang="en-US" sz="220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200">
                <a:solidFill>
                  <a:srgbClr val="2A00FF"/>
                </a:solidFill>
                <a:latin typeface="Segoe UI" panose="020B0502040204020203" pitchFamily="34" charset="0"/>
              </a:rPr>
              <a:t>%-5p</a:t>
            </a:r>
            <a:r>
              <a:rPr lang="en-US" sz="220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200">
                <a:solidFill>
                  <a:srgbClr val="2A00FF"/>
                </a:solidFill>
                <a:latin typeface="Segoe UI" panose="020B0502040204020203" pitchFamily="34" charset="0"/>
              </a:rPr>
              <a:t>%c</a:t>
            </a:r>
            <a:r>
              <a:rPr lang="en-US" sz="220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200">
                <a:solidFill>
                  <a:srgbClr val="2A00FF"/>
                </a:solidFill>
                <a:latin typeface="Segoe UI" panose="020B0502040204020203" pitchFamily="34" charset="0"/>
              </a:rPr>
              <a:t>%x</a:t>
            </a:r>
            <a:r>
              <a:rPr lang="en-US" sz="220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200">
                <a:solidFill>
                  <a:srgbClr val="2A00FF"/>
                </a:solidFill>
                <a:latin typeface="Segoe UI" panose="020B0502040204020203" pitchFamily="34" charset="0"/>
              </a:rPr>
              <a:t>-</a:t>
            </a:r>
            <a:r>
              <a:rPr lang="en-US" sz="220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200">
                <a:solidFill>
                  <a:srgbClr val="2A00FF"/>
                </a:solidFill>
                <a:latin typeface="Segoe UI" panose="020B0502040204020203" pitchFamily="34" charset="0"/>
              </a:rPr>
              <a:t>%m%n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>
              <a:latin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solidFill>
                  <a:srgbClr val="3F7F5F"/>
                </a:solidFill>
                <a:latin typeface="Segoe UI" panose="020B0502040204020203" pitchFamily="34" charset="0"/>
              </a:rPr>
              <a:t># Direct log messages to a log file with INFO level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>
                <a:solidFill>
                  <a:srgbClr val="FF0000"/>
                </a:solidFill>
                <a:latin typeface="Segoe UI" panose="020B0502040204020203" pitchFamily="34" charset="0"/>
              </a:rPr>
              <a:t>log4j.appender.FILE.Threshold=info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solidFill>
                  <a:srgbClr val="000000"/>
                </a:solidFill>
                <a:latin typeface="Segoe UI" panose="020B0502040204020203" pitchFamily="34" charset="0"/>
              </a:rPr>
              <a:t>log4j.appender.FILE=</a:t>
            </a:r>
            <a:r>
              <a:rPr lang="en-US" sz="2200">
                <a:solidFill>
                  <a:srgbClr val="2A00FF"/>
                </a:solidFill>
                <a:latin typeface="Segoe UI" panose="020B0502040204020203" pitchFamily="34" charset="0"/>
              </a:rPr>
              <a:t>org.apache.log4j.RollingFileAppender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solidFill>
                  <a:srgbClr val="000000"/>
                </a:solidFill>
                <a:latin typeface="Segoe UI" panose="020B0502040204020203" pitchFamily="34" charset="0"/>
              </a:rPr>
              <a:t>log4j.appender.FILE.File=</a:t>
            </a:r>
            <a:r>
              <a:rPr lang="en-US" sz="2200">
                <a:solidFill>
                  <a:srgbClr val="2A00FF"/>
                </a:solidFill>
                <a:latin typeface="Segoe UI" panose="020B0502040204020203" pitchFamily="34" charset="0"/>
              </a:rPr>
              <a:t>e:\\dest\\logigng.log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solidFill>
                  <a:srgbClr val="000000"/>
                </a:solidFill>
                <a:latin typeface="Segoe UI" panose="020B0502040204020203" pitchFamily="34" charset="0"/>
              </a:rPr>
              <a:t>log4j.appender.FILE.MaxFileSize=</a:t>
            </a:r>
            <a:r>
              <a:rPr lang="en-US" sz="2200">
                <a:solidFill>
                  <a:srgbClr val="2A00FF"/>
                </a:solidFill>
                <a:latin typeface="Segoe UI" panose="020B0502040204020203" pitchFamily="34" charset="0"/>
              </a:rPr>
              <a:t>10MB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solidFill>
                  <a:srgbClr val="000000"/>
                </a:solidFill>
                <a:latin typeface="Segoe UI" panose="020B0502040204020203" pitchFamily="34" charset="0"/>
              </a:rPr>
              <a:t>log4j.appender.FILE.MaxBackupIndex=</a:t>
            </a:r>
            <a:r>
              <a:rPr lang="en-US" sz="2200">
                <a:solidFill>
                  <a:srgbClr val="2A00FF"/>
                </a:solidFill>
                <a:latin typeface="Segoe UI" panose="020B0502040204020203" pitchFamily="34" charset="0"/>
              </a:rPr>
              <a:t>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solidFill>
                  <a:srgbClr val="000000"/>
                </a:solidFill>
                <a:latin typeface="Segoe UI" panose="020B0502040204020203" pitchFamily="34" charset="0"/>
              </a:rPr>
              <a:t>log4j.appender.FILE.layout=</a:t>
            </a:r>
            <a:r>
              <a:rPr lang="en-US" sz="2200">
                <a:solidFill>
                  <a:srgbClr val="2A00FF"/>
                </a:solidFill>
                <a:latin typeface="Segoe UI" panose="020B0502040204020203" pitchFamily="34" charset="0"/>
              </a:rPr>
              <a:t>org.apache.log4j.PatternLayout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>
                <a:solidFill>
                  <a:srgbClr val="000000"/>
                </a:solidFill>
                <a:latin typeface="Segoe UI" panose="020B0502040204020203" pitchFamily="34" charset="0"/>
              </a:rPr>
              <a:t>log4j.appender.FILE.layout.ConversionPattern=</a:t>
            </a:r>
            <a:r>
              <a:rPr lang="en-US" sz="2200">
                <a:solidFill>
                  <a:srgbClr val="2A00FF"/>
                </a:solidFill>
                <a:latin typeface="Segoe UI" panose="020B0502040204020203" pitchFamily="34" charset="0"/>
              </a:rPr>
              <a:t>%d{</a:t>
            </a:r>
            <a:r>
              <a:rPr lang="en-US" sz="2200" u="sng">
                <a:solidFill>
                  <a:srgbClr val="2A00FF"/>
                </a:solidFill>
                <a:latin typeface="Segoe UI" panose="020B0502040204020203" pitchFamily="34" charset="0"/>
              </a:rPr>
              <a:t>yyyy-MM-dd</a:t>
            </a:r>
            <a:r>
              <a:rPr lang="en-US" sz="2200" u="sng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200" u="sng">
                <a:solidFill>
                  <a:srgbClr val="2A00FF"/>
                </a:solidFill>
                <a:latin typeface="Segoe UI" panose="020B0502040204020203" pitchFamily="34" charset="0"/>
              </a:rPr>
              <a:t>HH:mm:ss}</a:t>
            </a:r>
            <a:r>
              <a:rPr lang="en-US" sz="2200" u="sng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200" u="sng">
                <a:solidFill>
                  <a:srgbClr val="2A00FF"/>
                </a:solidFill>
                <a:latin typeface="Segoe UI" panose="020B0502040204020203" pitchFamily="34" charset="0"/>
              </a:rPr>
              <a:t>%-5p</a:t>
            </a:r>
            <a:r>
              <a:rPr lang="en-US" sz="2200" u="sng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200" u="sng">
                <a:solidFill>
                  <a:srgbClr val="2A00FF"/>
                </a:solidFill>
                <a:latin typeface="Segoe UI" panose="020B0502040204020203" pitchFamily="34" charset="0"/>
              </a:rPr>
              <a:t>%c</a:t>
            </a:r>
            <a:r>
              <a:rPr lang="en-US" sz="2200" b="1" u="sng">
                <a:solidFill>
                  <a:srgbClr val="7F0055"/>
                </a:solidFill>
                <a:latin typeface="Segoe UI" panose="020B0502040204020203" pitchFamily="34" charset="0"/>
              </a:rPr>
              <a:t>{1}</a:t>
            </a:r>
            <a:r>
              <a:rPr lang="en-US" sz="2200" b="1" u="sng">
                <a:solidFill>
                  <a:srgbClr val="2A00FF"/>
                </a:solidFill>
                <a:latin typeface="Segoe UI" panose="020B0502040204020203" pitchFamily="34" charset="0"/>
              </a:rPr>
              <a:t>:%L</a:t>
            </a:r>
            <a:r>
              <a:rPr lang="en-US" sz="2200" b="1" u="sng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200" b="1" u="sng">
                <a:solidFill>
                  <a:srgbClr val="2A00FF"/>
                </a:solidFill>
                <a:latin typeface="Segoe UI" panose="020B0502040204020203" pitchFamily="34" charset="0"/>
              </a:rPr>
              <a:t>-</a:t>
            </a:r>
            <a:r>
              <a:rPr lang="en-US" sz="2200" b="1" u="sng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200" b="1" u="sng">
                <a:solidFill>
                  <a:srgbClr val="2A00FF"/>
                </a:solidFill>
                <a:latin typeface="Segoe UI" panose="020B0502040204020203" pitchFamily="34" charset="0"/>
              </a:rPr>
              <a:t>%m%n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77908791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</a:t>
            </a:r>
            <a:r>
              <a:rPr lang="en-US"/>
              <a:t>Example - </a:t>
            </a:r>
            <a:r>
              <a:rPr lang="en-US" smtClean="0"/>
              <a:t>Log4JTest.java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7F0055"/>
                </a:solidFill>
                <a:latin typeface="Segoe UI" panose="020B0502040204020203" pitchFamily="34" charset="0"/>
              </a:rPr>
              <a:t>package</a:t>
            </a:r>
            <a:r>
              <a:rPr lang="en-US" b="1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Segoe UI" panose="020B0502040204020203" pitchFamily="34" charset="0"/>
              </a:rPr>
              <a:t>demo</a:t>
            </a:r>
            <a:r>
              <a:rPr lang="en-US" b="1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solidFill>
                  <a:srgbClr val="7F0055"/>
                </a:solidFill>
                <a:latin typeface="Segoe UI" panose="020B0502040204020203" pitchFamily="34" charset="0"/>
              </a:rPr>
              <a:t>import</a:t>
            </a:r>
            <a:r>
              <a:rPr lang="en-US" b="1">
                <a:solidFill>
                  <a:srgbClr val="000000"/>
                </a:solidFill>
                <a:latin typeface="Segoe UI" panose="020B0502040204020203" pitchFamily="34" charset="0"/>
              </a:rPr>
              <a:t> org.apache.log4j.Logger;</a:t>
            </a:r>
          </a:p>
          <a:p>
            <a:pPr marL="0" indent="0">
              <a:buNone/>
            </a:pPr>
            <a:r>
              <a:rPr lang="en-US" b="1">
                <a:solidFill>
                  <a:srgbClr val="7F0055"/>
                </a:solidFill>
                <a:latin typeface="Segoe UI" panose="020B0502040204020203" pitchFamily="34" charset="0"/>
              </a:rPr>
              <a:t>import</a:t>
            </a:r>
            <a:r>
              <a:rPr lang="en-US" b="1">
                <a:solidFill>
                  <a:srgbClr val="000000"/>
                </a:solidFill>
                <a:latin typeface="Segoe UI" panose="020B0502040204020203" pitchFamily="34" charset="0"/>
              </a:rPr>
              <a:t> org.apache.log4j.PatternLayout</a:t>
            </a:r>
            <a:r>
              <a:rPr lang="en-US" b="1" u="sng">
                <a:solidFill>
                  <a:srgbClr val="000000"/>
                </a:solidFill>
                <a:latin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7F0055"/>
                </a:solidFill>
                <a:latin typeface="Segoe UI" panose="020B0502040204020203" pitchFamily="34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Segoe UI" panose="020B0502040204020203" pitchFamily="34" charset="0"/>
              </a:rPr>
              <a:t>class</a:t>
            </a:r>
            <a:r>
              <a:rPr lang="en-US" b="1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highlight>
                  <a:srgbClr val="D4D4D4"/>
                </a:highlight>
                <a:latin typeface="Segoe UI" panose="020B0502040204020203" pitchFamily="34" charset="0"/>
              </a:rPr>
              <a:t>Log4JTest {</a:t>
            </a:r>
          </a:p>
          <a:p>
            <a:pPr marL="0" indent="0">
              <a:buNone/>
            </a:pPr>
            <a:r>
              <a:rPr lang="en-US" b="1">
                <a:solidFill>
                  <a:srgbClr val="7F0055"/>
                </a:solidFill>
                <a:latin typeface="Segoe UI" panose="020B0502040204020203" pitchFamily="34" charset="0"/>
              </a:rPr>
              <a:t>	</a:t>
            </a:r>
            <a:r>
              <a:rPr lang="en-US" b="1" smtClean="0">
                <a:solidFill>
                  <a:srgbClr val="7F0055"/>
                </a:solidFill>
                <a:latin typeface="Segoe UI" panose="020B0502040204020203" pitchFamily="34" charset="0"/>
              </a:rPr>
              <a:t>static</a:t>
            </a:r>
            <a:r>
              <a:rPr lang="en-US" b="1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Segoe UI" panose="020B0502040204020203" pitchFamily="34" charset="0"/>
              </a:rPr>
              <a:t>Logger </a:t>
            </a:r>
            <a:r>
              <a:rPr lang="en-US" b="1" i="1">
                <a:solidFill>
                  <a:srgbClr val="0000C0"/>
                </a:solidFill>
                <a:latin typeface="Segoe UI" panose="020B0502040204020203" pitchFamily="34" charset="0"/>
              </a:rPr>
              <a:t>log</a:t>
            </a:r>
            <a:r>
              <a:rPr lang="en-US" b="1" i="1">
                <a:solidFill>
                  <a:srgbClr val="000000"/>
                </a:solidFill>
                <a:latin typeface="Segoe UI" panose="020B0502040204020203" pitchFamily="34" charset="0"/>
              </a:rPr>
              <a:t> = Logger.getLogger(</a:t>
            </a:r>
            <a:r>
              <a:rPr lang="en-US" b="1" i="1">
                <a:solidFill>
                  <a:srgbClr val="2A00FF"/>
                </a:solidFill>
                <a:latin typeface="Segoe UI" panose="020B0502040204020203" pitchFamily="34" charset="0"/>
              </a:rPr>
              <a:t>"</a:t>
            </a:r>
            <a:r>
              <a:rPr lang="en-US" b="1" i="1">
                <a:solidFill>
                  <a:srgbClr val="FF0000"/>
                </a:solidFill>
                <a:latin typeface="Segoe UI" panose="020B0502040204020203" pitchFamily="34" charset="0"/>
              </a:rPr>
              <a:t>demo</a:t>
            </a:r>
            <a:r>
              <a:rPr lang="en-US" b="1" i="1">
                <a:solidFill>
                  <a:srgbClr val="2A00FF"/>
                </a:solidFill>
                <a:latin typeface="Segoe UI" panose="020B0502040204020203" pitchFamily="34" charset="0"/>
              </a:rPr>
              <a:t>"</a:t>
            </a:r>
            <a:r>
              <a:rPr lang="en-US" b="1" i="1">
                <a:solidFill>
                  <a:srgbClr val="000000"/>
                </a:solidFill>
                <a:latin typeface="Segoe UI" panose="020B0502040204020203" pitchFamily="34" charset="0"/>
              </a:rPr>
              <a:t>);</a:t>
            </a:r>
          </a:p>
          <a:p>
            <a:pPr marL="0" indent="0">
              <a:buNone/>
            </a:pPr>
            <a:endParaRPr lang="en-US"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b="1" smtClean="0">
                <a:solidFill>
                  <a:srgbClr val="7F0055"/>
                </a:solidFill>
                <a:latin typeface="Segoe UI" panose="020B0502040204020203" pitchFamily="34" charset="0"/>
              </a:rPr>
              <a:t>	public</a:t>
            </a:r>
            <a:r>
              <a:rPr lang="en-US" b="1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Segoe UI" panose="020B0502040204020203" pitchFamily="34" charset="0"/>
              </a:rPr>
              <a:t>static</a:t>
            </a:r>
            <a:r>
              <a:rPr lang="en-US" b="1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Segoe UI" panose="020B0502040204020203" pitchFamily="34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Segoe UI" panose="020B0502040204020203" pitchFamily="34" charset="0"/>
              </a:rPr>
              <a:t> main(String[] args) {</a:t>
            </a:r>
          </a:p>
          <a:p>
            <a:pPr marL="0" indent="0">
              <a:buNone/>
            </a:pPr>
            <a:r>
              <a:rPr lang="en-US" i="1" smtClean="0">
                <a:solidFill>
                  <a:srgbClr val="0000C0"/>
                </a:solidFill>
                <a:latin typeface="Segoe UI" panose="020B0502040204020203" pitchFamily="34" charset="0"/>
              </a:rPr>
              <a:t>		log</a:t>
            </a:r>
            <a:r>
              <a:rPr lang="en-US" i="1" smtClean="0">
                <a:solidFill>
                  <a:srgbClr val="000000"/>
                </a:solidFill>
                <a:latin typeface="Segoe UI" panose="020B0502040204020203" pitchFamily="34" charset="0"/>
              </a:rPr>
              <a:t>.debug</a:t>
            </a:r>
            <a:r>
              <a:rPr lang="en-US" i="1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en-US" i="1">
                <a:solidFill>
                  <a:srgbClr val="2A00FF"/>
                </a:solidFill>
                <a:latin typeface="Segoe UI" panose="020B0502040204020203" pitchFamily="34" charset="0"/>
              </a:rPr>
              <a:t>"This is a debug message"</a:t>
            </a:r>
            <a:r>
              <a:rPr lang="en-US" i="1">
                <a:solidFill>
                  <a:srgbClr val="000000"/>
                </a:solidFill>
                <a:latin typeface="Segoe UI" panose="020B0502040204020203" pitchFamily="34" charset="0"/>
              </a:rPr>
              <a:t>);</a:t>
            </a:r>
          </a:p>
          <a:p>
            <a:pPr marL="0" indent="0">
              <a:buNone/>
            </a:pPr>
            <a:r>
              <a:rPr lang="en-US" i="1" smtClean="0">
                <a:solidFill>
                  <a:srgbClr val="0000C0"/>
                </a:solidFill>
                <a:latin typeface="Segoe UI" panose="020B0502040204020203" pitchFamily="34" charset="0"/>
              </a:rPr>
              <a:t>		log</a:t>
            </a:r>
            <a:r>
              <a:rPr lang="en-US" i="1" smtClean="0">
                <a:solidFill>
                  <a:srgbClr val="000000"/>
                </a:solidFill>
                <a:latin typeface="Segoe UI" panose="020B0502040204020203" pitchFamily="34" charset="0"/>
              </a:rPr>
              <a:t>.info</a:t>
            </a:r>
            <a:r>
              <a:rPr lang="en-US" i="1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en-US" i="1">
                <a:solidFill>
                  <a:srgbClr val="2A00FF"/>
                </a:solidFill>
                <a:latin typeface="Segoe UI" panose="020B0502040204020203" pitchFamily="34" charset="0"/>
              </a:rPr>
              <a:t>"This is an info message"</a:t>
            </a:r>
            <a:r>
              <a:rPr lang="en-US" i="1">
                <a:solidFill>
                  <a:srgbClr val="000000"/>
                </a:solidFill>
                <a:latin typeface="Segoe UI" panose="020B0502040204020203" pitchFamily="34" charset="0"/>
              </a:rPr>
              <a:t>);</a:t>
            </a:r>
          </a:p>
          <a:p>
            <a:pPr marL="0" indent="0">
              <a:buNone/>
            </a:pPr>
            <a:r>
              <a:rPr lang="en-US" smtClean="0">
                <a:solidFill>
                  <a:srgbClr val="000000"/>
                </a:solidFill>
                <a:latin typeface="Segoe UI" panose="020B0502040204020203" pitchFamily="34" charset="0"/>
              </a:rPr>
              <a:t>	}</a:t>
            </a:r>
            <a:endParaRPr lang="en-US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Segoe UI" panose="020B0502040204020203" pitchFamily="34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88633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https://encrypted-tbn3.gstatic.com/images?q=tbn:ANd9GcSMjRd2K5uJ6whNf349YHYX3MMOR5cgpA91-z3CLGYfjMQYG73LX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38400"/>
            <a:ext cx="22129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247101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Specification JSR47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Logging to serve various target groups</a:t>
            </a:r>
          </a:p>
          <a:p>
            <a:r>
              <a:rPr lang="en-US"/>
              <a:t>Configure logging from a property file and also at runtime</a:t>
            </a:r>
          </a:p>
          <a:p>
            <a:r>
              <a:rPr lang="en-US"/>
              <a:t>Log granularity (by function, by level, by custom filter)</a:t>
            </a:r>
          </a:p>
          <a:p>
            <a:r>
              <a:rPr lang="en-US"/>
              <a:t>Connect to existing logging services</a:t>
            </a:r>
          </a:p>
          <a:p>
            <a:r>
              <a:rPr lang="en-US"/>
              <a:t>Provide internationalization</a:t>
            </a:r>
          </a:p>
          <a:p>
            <a:r>
              <a:rPr lang="en-US"/>
              <a:t>Available for public review at http://java.sun.com/aboutJava/communityprocess/review/jsr047/index.html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14006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API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"/>
            </a:pPr>
            <a:r>
              <a:rPr lang="en-US" altLang="en-US"/>
              <a:t>Printing messages are of the form:</a:t>
            </a:r>
          </a:p>
          <a:p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debug(Object message, Throwable t)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debug(Object message)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If the 1</a:t>
            </a:r>
            <a:r>
              <a:rPr lang="en-US" altLang="en-US" sz="2800" baseline="30000"/>
              <a:t>st</a:t>
            </a:r>
            <a:r>
              <a:rPr lang="en-US" altLang="en-US" sz="2800"/>
              <a:t> argument is a String object, it will be written in its present form. Other objects rendered by a registered Object renderer for its class or using the Object.toString() method.</a:t>
            </a:r>
          </a:p>
        </p:txBody>
      </p:sp>
    </p:spTree>
    <p:extLst>
      <p:ext uri="{BB962C8B-B14F-4D97-AF65-F5344CB8AC3E}">
        <p14:creationId xmlns:p14="http://schemas.microsoft.com/office/powerpoint/2010/main" val="566353591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Usage Example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"/>
            </a:pPr>
            <a:r>
              <a:rPr lang="en-US" altLang="en-US"/>
              <a:t>Standard usage:</a:t>
            </a:r>
          </a:p>
          <a:p>
            <a:pPr>
              <a:lnSpc>
                <a:spcPct val="80000"/>
              </a:lnSpc>
              <a:buSzTx/>
              <a:buFontTx/>
              <a:buChar char="•"/>
            </a:pPr>
            <a:endParaRPr lang="en-US" altLang="en-US" sz="20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class Foo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Logger logger;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public Foo()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  logger = Logger.getInstance(getClass());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  log.info(“Constructing foo”);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public String doStuff(long x){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  log.debug(“doing stuff”);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5957766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IOStreams</Template>
  <TotalTime>2621</TotalTime>
  <Words>2093</Words>
  <Application>Microsoft Office PowerPoint</Application>
  <PresentationFormat>On-screen Show (4:3)</PresentationFormat>
  <Paragraphs>409</Paragraphs>
  <Slides>68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Arial</vt:lpstr>
      <vt:lpstr>Calibri</vt:lpstr>
      <vt:lpstr>Consolas</vt:lpstr>
      <vt:lpstr>Courier New</vt:lpstr>
      <vt:lpstr>Segoe UI</vt:lpstr>
      <vt:lpstr>Tahoma</vt:lpstr>
      <vt:lpstr>Times New Roman</vt:lpstr>
      <vt:lpstr>Wingdings</vt:lpstr>
      <vt:lpstr>Blends</vt:lpstr>
      <vt:lpstr>LOG4J</vt:lpstr>
      <vt:lpstr>Introduction</vt:lpstr>
      <vt:lpstr>Logging vs. Debugging</vt:lpstr>
      <vt:lpstr>Logging activities</vt:lpstr>
      <vt:lpstr>What is logged?</vt:lpstr>
      <vt:lpstr>Approaches to Logging</vt:lpstr>
      <vt:lpstr>Java Specification JSR47</vt:lpstr>
      <vt:lpstr>Basic API</vt:lpstr>
      <vt:lpstr>Basic Usage Example</vt:lpstr>
      <vt:lpstr>Basic Concepts</vt:lpstr>
      <vt:lpstr>log4j - Architecture</vt:lpstr>
      <vt:lpstr>Core Objects</vt:lpstr>
      <vt:lpstr>Support Objects</vt:lpstr>
      <vt:lpstr>log4j - Architecture</vt:lpstr>
      <vt:lpstr>log4j – Configuration (Properties)</vt:lpstr>
      <vt:lpstr>log4j.properties Example</vt:lpstr>
      <vt:lpstr>Using log4j in Java Program</vt:lpstr>
      <vt:lpstr>Priorities</vt:lpstr>
      <vt:lpstr>Loggers</vt:lpstr>
      <vt:lpstr>Root category</vt:lpstr>
      <vt:lpstr>Appenders</vt:lpstr>
      <vt:lpstr>Appenders continued</vt:lpstr>
      <vt:lpstr>PatternLayout – Customize your message</vt:lpstr>
      <vt:lpstr>PatternLayout – Customize your message</vt:lpstr>
      <vt:lpstr>log4j.properties – Example 1</vt:lpstr>
      <vt:lpstr>log4j.properties – Example 2</vt:lpstr>
      <vt:lpstr>LOG4J INSTALLING LOG4J LIBRARY</vt:lpstr>
      <vt:lpstr>Add library folder</vt:lpstr>
      <vt:lpstr>Add library folder dialog</vt:lpstr>
      <vt:lpstr>Copy library</vt:lpstr>
      <vt:lpstr>Add library</vt:lpstr>
      <vt:lpstr>Add library dialog</vt:lpstr>
      <vt:lpstr>Add library result</vt:lpstr>
      <vt:lpstr>LOG4J CONFIGURATION (XML)</vt:lpstr>
      <vt:lpstr>Content</vt:lpstr>
      <vt:lpstr>Creation XML Configuration file</vt:lpstr>
      <vt:lpstr>Creation XML Configuration file</vt:lpstr>
      <vt:lpstr>Main structure</vt:lpstr>
      <vt:lpstr>Appenders</vt:lpstr>
      <vt:lpstr>Loggers</vt:lpstr>
      <vt:lpstr>Summary</vt:lpstr>
      <vt:lpstr>LOG4J INITIALIZE</vt:lpstr>
      <vt:lpstr>Initialization code</vt:lpstr>
      <vt:lpstr>LOGGING</vt:lpstr>
      <vt:lpstr>Add logging</vt:lpstr>
      <vt:lpstr>Multi level logging</vt:lpstr>
      <vt:lpstr>RUNNING RESULT</vt:lpstr>
      <vt:lpstr>Console Output</vt:lpstr>
      <vt:lpstr>File Output</vt:lpstr>
      <vt:lpstr>File Output: rolling</vt:lpstr>
      <vt:lpstr>File Output: rolling file</vt:lpstr>
      <vt:lpstr>APPENDERS</vt:lpstr>
      <vt:lpstr>Appender using</vt:lpstr>
      <vt:lpstr>Appenders</vt:lpstr>
      <vt:lpstr>LOG LEVELS</vt:lpstr>
      <vt:lpstr>Loggers</vt:lpstr>
      <vt:lpstr>Log level using</vt:lpstr>
      <vt:lpstr>Log levels</vt:lpstr>
      <vt:lpstr>LAYOUT</vt:lpstr>
      <vt:lpstr>Layout using</vt:lpstr>
      <vt:lpstr>Layouts</vt:lpstr>
      <vt:lpstr>FILTER</vt:lpstr>
      <vt:lpstr>Filter using</vt:lpstr>
      <vt:lpstr>Filters</vt:lpstr>
      <vt:lpstr>Lesson summary</vt:lpstr>
      <vt:lpstr>My Example – log4j.properties</vt:lpstr>
      <vt:lpstr>My Example - Log4JTest.java</vt:lpstr>
      <vt:lpstr>PowerPoint Presentation</vt:lpstr>
    </vt:vector>
  </TitlesOfParts>
  <Company>NLU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3: LANGUAGE BASICS</dc:title>
  <dc:creator>tinh</dc:creator>
  <cp:lastModifiedBy>tinh pham van</cp:lastModifiedBy>
  <cp:revision>172</cp:revision>
  <dcterms:created xsi:type="dcterms:W3CDTF">2006-10-07T14:18:25Z</dcterms:created>
  <dcterms:modified xsi:type="dcterms:W3CDTF">2015-05-26T04:04:22Z</dcterms:modified>
</cp:coreProperties>
</file>