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9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7" r:id="rId24"/>
    <p:sldId id="279" r:id="rId25"/>
    <p:sldId id="280" r:id="rId26"/>
    <p:sldId id="281" r:id="rId27"/>
    <p:sldId id="298" r:id="rId28"/>
    <p:sldId id="299" r:id="rId29"/>
    <p:sldId id="282" r:id="rId30"/>
    <p:sldId id="283" r:id="rId31"/>
    <p:sldId id="300" r:id="rId32"/>
    <p:sldId id="301" r:id="rId33"/>
    <p:sldId id="284" r:id="rId34"/>
    <p:sldId id="285" r:id="rId35"/>
    <p:sldId id="302" r:id="rId36"/>
    <p:sldId id="286" r:id="rId37"/>
    <p:sldId id="303" r:id="rId38"/>
    <p:sldId id="287" r:id="rId39"/>
    <p:sldId id="304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3048" autoAdjust="0"/>
  </p:normalViewPr>
  <p:slideViewPr>
    <p:cSldViewPr>
      <p:cViewPr varScale="1">
        <p:scale>
          <a:sx n="55" d="100"/>
          <a:sy n="55" d="100"/>
        </p:scale>
        <p:origin x="125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B140D-5D10-47AB-A4B1-10B015C89C99}" type="datetimeFigureOut">
              <a:rPr lang="vi-VN" smtClean="0"/>
              <a:t>17/05/2015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BF653-B714-4180-B7B0-3B27186ADF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80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Drop to Frame</a:t>
            </a:r>
            <a:r>
              <a:rPr lang="en-US" smtClean="0"/>
              <a:t>: chạy lại từ đầu method (1 dòng trong stack view) đang debug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761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Khi đang debug mà sửa mã nguồn và lưu file thi debug tự động chạy lại và dừng trước dòng vừa sửa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05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Chuột phải lên biến cần thay đổi - chọn Change value - nhập giá trị mới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446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Lession05</a:t>
            </a:r>
          </a:p>
          <a:p>
            <a:r>
              <a:rPr lang="vi-VN" smtClean="0"/>
              <a:t>checkIn method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204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Số lần mà breakpoint chạy qua sau đó mới debugger</a:t>
            </a:r>
            <a:r>
              <a:rPr lang="vi-VN" baseline="0" smtClean="0"/>
              <a:t> mới supend chương trinh tại điểm breakpoint đó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0497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 breakpoint trên member variable để theo dõi khi nào field</a:t>
            </a:r>
            <a:r>
              <a:rPr lang="en-US" baseline="0" smtClean="0"/>
              <a:t> bị truy xuất hoặc thay đổi giá trị. Ví dụ khi contructor gán giá trị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457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CTRL-ALT + click vào ph</a:t>
            </a:r>
            <a:r>
              <a:rPr lang="vi-VN" smtClean="0"/>
              <a:t>ương thức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40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18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– Show</a:t>
            </a:r>
            <a:r>
              <a:rPr lang="en-US" baseline="0" smtClean="0"/>
              <a:t> View – Expression (open expression window)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0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Right click</a:t>
            </a:r>
            <a:r>
              <a:rPr lang="en-US" baseline="0" smtClean="0"/>
              <a:t> on Expression window – select Add watch expression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769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</a:t>
            </a:r>
            <a:r>
              <a:rPr lang="en-US" baseline="0" smtClean="0"/>
              <a:t> – Show view - Display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9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Inspect popup – CTRL-SHIFT-I</a:t>
            </a:r>
            <a:r>
              <a:rPr lang="en-US" baseline="0" smtClean="0"/>
              <a:t> chuyển biến đang xem sang Expression Windows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200" smtClean="0"/>
              <a:t>Move from Inspect View to Expression View: Ctrl+Shift + I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Right Click – Select</a:t>
            </a:r>
            <a:r>
              <a:rPr lang="en-US" baseline="0" smtClean="0"/>
              <a:t> Convert to Watch Expression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272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lession04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001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Run – Add Java</a:t>
            </a:r>
            <a:r>
              <a:rPr lang="en-US" baseline="0" smtClean="0"/>
              <a:t> Exception breakpoint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322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– Preferences – Debug</a:t>
            </a:r>
          </a:p>
          <a:p>
            <a:r>
              <a:rPr lang="en-US" smtClean="0"/>
              <a:t>Auto supend</a:t>
            </a:r>
            <a:r>
              <a:rPr lang="en-US" baseline="0" smtClean="0"/>
              <a:t> program execution on exception during debugging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F653-B714-4180-B7B0-3B27186ADF31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96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F9C6D-37C9-41F2-AC41-28F5DDC66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6858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66FF33">
                  <a:gamma/>
                  <a:shade val="0"/>
                  <a:invGamma/>
                </a:srgbClr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66FF33"/>
              </a:solidFill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1"/>
            <a:r>
              <a:rPr lang="en-US" smtClean="0"/>
              <a:t>Fourth level</a:t>
            </a:r>
          </a:p>
          <a:p>
            <a:pPr lvl="2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mtClean="0"/>
              <a:t>TS. Phạm Văn Tính - Khoa </a:t>
            </a:r>
            <a:r>
              <a:rPr lang="en-US"/>
              <a:t>CNTT – ĐH Nông Lâm TP. HCM </a:t>
            </a:r>
            <a:r>
              <a:rPr lang="en-US" smtClean="0"/>
              <a:t>04/2015</a:t>
            </a:r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23009BC-DEEB-4105-8CFC-3EDFAC064C22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mtClean="0"/>
              <a:t>/47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chemeClr val="hlink"/>
                </a:solidFill>
              </a:rPr>
              <a:t>DEBUGGING JAVA PROGRAMS USING ECLIPSE DEBUGGER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57745" y="4572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SPECIAL JAVA SUBJECT</a:t>
            </a:r>
            <a:b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FSOFT – Developer – Part3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Switch to debug perspective</a:t>
            </a:r>
            <a:endParaRPr lang="en-US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1275" y="3505200"/>
            <a:ext cx="5638800" cy="3048000"/>
          </a:xfrm>
          <a:noFill/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635000"/>
            <a:ext cx="35337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628650"/>
            <a:ext cx="5105401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9841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Eclipse Debug Perspective</a:t>
            </a:r>
            <a:r>
              <a:rPr lang="en-US" sz="2800" smtClean="0"/>
              <a:t> </a:t>
            </a:r>
          </a:p>
        </p:txBody>
      </p:sp>
      <p:pic>
        <p:nvPicPr>
          <p:cNvPr id="14339" name="Picture 3" descr="debugpersp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990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738"/>
            <a:ext cx="9144000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2209800" y="762000"/>
            <a:ext cx="2168525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Debug Toolbar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2" name="Line 26"/>
          <p:cNvSpPr>
            <a:spLocks noChangeShapeType="1"/>
          </p:cNvSpPr>
          <p:nvPr/>
        </p:nvSpPr>
        <p:spPr bwMode="auto">
          <a:xfrm flipH="1">
            <a:off x="1600200" y="990600"/>
            <a:ext cx="6858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3" name="Text Box 27"/>
          <p:cNvSpPr txBox="1">
            <a:spLocks noChangeArrowheads="1"/>
          </p:cNvSpPr>
          <p:nvPr/>
        </p:nvSpPr>
        <p:spPr bwMode="auto">
          <a:xfrm>
            <a:off x="990600" y="2438400"/>
            <a:ext cx="2362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Debug view (panel)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4" name="Line 28"/>
          <p:cNvSpPr>
            <a:spLocks noChangeShapeType="1"/>
          </p:cNvSpPr>
          <p:nvPr/>
        </p:nvSpPr>
        <p:spPr bwMode="auto">
          <a:xfrm flipH="1" flipV="1">
            <a:off x="457200" y="1524000"/>
            <a:ext cx="6096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5" name="Text Box 29"/>
          <p:cNvSpPr txBox="1">
            <a:spLocks noChangeArrowheads="1"/>
          </p:cNvSpPr>
          <p:nvPr/>
        </p:nvSpPr>
        <p:spPr bwMode="auto">
          <a:xfrm>
            <a:off x="4841875" y="762000"/>
            <a:ext cx="2168525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Debug Perspective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6" name="Line 30"/>
          <p:cNvSpPr>
            <a:spLocks noChangeShapeType="1"/>
          </p:cNvSpPr>
          <p:nvPr/>
        </p:nvSpPr>
        <p:spPr bwMode="auto">
          <a:xfrm>
            <a:off x="7010400" y="914400"/>
            <a:ext cx="10668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7" name="Text Box 31"/>
          <p:cNvSpPr txBox="1">
            <a:spLocks noChangeArrowheads="1"/>
          </p:cNvSpPr>
          <p:nvPr/>
        </p:nvSpPr>
        <p:spPr bwMode="auto">
          <a:xfrm>
            <a:off x="6629400" y="2514600"/>
            <a:ext cx="2168525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Java Perspective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8" name="Line 32"/>
          <p:cNvSpPr>
            <a:spLocks noChangeShapeType="1"/>
          </p:cNvSpPr>
          <p:nvPr/>
        </p:nvSpPr>
        <p:spPr bwMode="auto">
          <a:xfrm flipV="1">
            <a:off x="8610600" y="1295400"/>
            <a:ext cx="2286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9" name="Text Box 33"/>
          <p:cNvSpPr txBox="1">
            <a:spLocks noChangeArrowheads="1"/>
          </p:cNvSpPr>
          <p:nvPr/>
        </p:nvSpPr>
        <p:spPr bwMode="auto">
          <a:xfrm>
            <a:off x="3962400" y="4473575"/>
            <a:ext cx="2362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Editor (source) view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50" name="Line 34"/>
          <p:cNvSpPr>
            <a:spLocks noChangeShapeType="1"/>
          </p:cNvSpPr>
          <p:nvPr/>
        </p:nvSpPr>
        <p:spPr bwMode="auto">
          <a:xfrm flipH="1" flipV="1">
            <a:off x="1752600" y="3124200"/>
            <a:ext cx="2286000" cy="16541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51" name="Text Box 35"/>
          <p:cNvSpPr txBox="1">
            <a:spLocks noChangeArrowheads="1"/>
          </p:cNvSpPr>
          <p:nvPr/>
        </p:nvSpPr>
        <p:spPr bwMode="auto">
          <a:xfrm>
            <a:off x="4800600" y="2057400"/>
            <a:ext cx="32004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Variable/Breakpoint view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52" name="Line 36"/>
          <p:cNvSpPr>
            <a:spLocks noChangeShapeType="1"/>
          </p:cNvSpPr>
          <p:nvPr/>
        </p:nvSpPr>
        <p:spPr bwMode="auto">
          <a:xfrm flipH="1" flipV="1">
            <a:off x="5410200" y="1600200"/>
            <a:ext cx="13716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731943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Debug ToolBar</a:t>
            </a:r>
          </a:p>
        </p:txBody>
      </p:sp>
      <p:grpSp>
        <p:nvGrpSpPr>
          <p:cNvPr id="15363" name="Group 20"/>
          <p:cNvGrpSpPr>
            <a:grpSpLocks/>
          </p:cNvGrpSpPr>
          <p:nvPr/>
        </p:nvGrpSpPr>
        <p:grpSpPr bwMode="auto">
          <a:xfrm>
            <a:off x="304800" y="685800"/>
            <a:ext cx="8551863" cy="1608138"/>
            <a:chOff x="192" y="624"/>
            <a:chExt cx="5387" cy="1013"/>
          </a:xfrm>
        </p:grpSpPr>
        <p:sp>
          <p:nvSpPr>
            <p:cNvPr id="15365" name="Text Box 10"/>
            <p:cNvSpPr txBox="1">
              <a:spLocks noChangeArrowheads="1"/>
            </p:cNvSpPr>
            <p:nvPr/>
          </p:nvSpPr>
          <p:spPr bwMode="auto">
            <a:xfrm>
              <a:off x="624" y="624"/>
              <a:ext cx="66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Resume</a:t>
              </a:r>
              <a:endParaRPr lang="en-US" altLang="vi-VN" sz="1600"/>
            </a:p>
          </p:txBody>
        </p:sp>
        <p:sp>
          <p:nvSpPr>
            <p:cNvPr id="15366" name="Text Box 11"/>
            <p:cNvSpPr txBox="1">
              <a:spLocks noChangeArrowheads="1"/>
            </p:cNvSpPr>
            <p:nvPr/>
          </p:nvSpPr>
          <p:spPr bwMode="auto">
            <a:xfrm>
              <a:off x="1104" y="1392"/>
              <a:ext cx="9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Suspend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1600"/>
            </a:p>
          </p:txBody>
        </p:sp>
        <p:sp>
          <p:nvSpPr>
            <p:cNvPr id="15367" name="Text Box 12"/>
            <p:cNvSpPr txBox="1">
              <a:spLocks noChangeArrowheads="1"/>
            </p:cNvSpPr>
            <p:nvPr/>
          </p:nvSpPr>
          <p:spPr bwMode="auto">
            <a:xfrm>
              <a:off x="1584" y="624"/>
              <a:ext cx="84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Terminate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1600"/>
            </a:p>
          </p:txBody>
        </p:sp>
        <p:sp>
          <p:nvSpPr>
            <p:cNvPr id="15368" name="Text Box 13"/>
            <p:cNvSpPr txBox="1">
              <a:spLocks noChangeArrowheads="1"/>
            </p:cNvSpPr>
            <p:nvPr/>
          </p:nvSpPr>
          <p:spPr bwMode="auto">
            <a:xfrm>
              <a:off x="2688" y="1392"/>
              <a:ext cx="7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Step Into</a:t>
              </a:r>
              <a:endParaRPr lang="en-US" altLang="vi-VN" sz="1600"/>
            </a:p>
          </p:txBody>
        </p:sp>
        <p:sp>
          <p:nvSpPr>
            <p:cNvPr id="15369" name="Text Box 14"/>
            <p:cNvSpPr txBox="1">
              <a:spLocks noChangeArrowheads="1"/>
            </p:cNvSpPr>
            <p:nvPr/>
          </p:nvSpPr>
          <p:spPr bwMode="auto">
            <a:xfrm>
              <a:off x="3648" y="1392"/>
              <a:ext cx="116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Step Return</a:t>
              </a:r>
              <a:endParaRPr lang="en-US" altLang="vi-VN" sz="1600"/>
            </a:p>
          </p:txBody>
        </p:sp>
        <p:sp>
          <p:nvSpPr>
            <p:cNvPr id="15370" name="Text Box 15"/>
            <p:cNvSpPr txBox="1">
              <a:spLocks noChangeArrowheads="1"/>
            </p:cNvSpPr>
            <p:nvPr/>
          </p:nvSpPr>
          <p:spPr bwMode="auto">
            <a:xfrm>
              <a:off x="3216" y="624"/>
              <a:ext cx="92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Step Over</a:t>
              </a:r>
              <a:endParaRPr lang="en-US" altLang="vi-VN" sz="1600"/>
            </a:p>
          </p:txBody>
        </p:sp>
        <p:pic>
          <p:nvPicPr>
            <p:cNvPr id="15371" name="Picture 7" descr="debugtoolb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5328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2" name="Text Box 18"/>
            <p:cNvSpPr txBox="1">
              <a:spLocks noChangeArrowheads="1"/>
            </p:cNvSpPr>
            <p:nvPr/>
          </p:nvSpPr>
          <p:spPr bwMode="auto">
            <a:xfrm>
              <a:off x="3984" y="624"/>
              <a:ext cx="106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Drop to Frame</a:t>
              </a:r>
              <a:endParaRPr lang="en-US" altLang="vi-VN" sz="1600"/>
            </a:p>
          </p:txBody>
        </p:sp>
        <p:sp>
          <p:nvSpPr>
            <p:cNvPr id="15373" name="Text Box 19"/>
            <p:cNvSpPr txBox="1">
              <a:spLocks noChangeArrowheads="1"/>
            </p:cNvSpPr>
            <p:nvPr/>
          </p:nvSpPr>
          <p:spPr bwMode="auto">
            <a:xfrm>
              <a:off x="4704" y="1392"/>
              <a:ext cx="87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600" b="1"/>
                <a:t>Step Filters</a:t>
              </a:r>
              <a:endParaRPr lang="en-US" altLang="vi-VN" sz="1600"/>
            </a:p>
          </p:txBody>
        </p:sp>
      </p:grpSp>
      <p:sp>
        <p:nvSpPr>
          <p:cNvPr id="15364" name="Text Box 22"/>
          <p:cNvSpPr txBox="1">
            <a:spLocks noChangeArrowheads="1"/>
          </p:cNvSpPr>
          <p:nvPr/>
        </p:nvSpPr>
        <p:spPr bwMode="auto">
          <a:xfrm>
            <a:off x="0" y="2217738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Resume : </a:t>
            </a:r>
            <a:r>
              <a:rPr lang="en-US" altLang="vi-VN" sz="2400"/>
              <a:t>Execute the program until it ends, or until a breakpoint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Suspend: </a:t>
            </a:r>
            <a:r>
              <a:rPr lang="en-US" altLang="vi-VN" sz="2400"/>
              <a:t>Pause an executing program; it is almost never used (except to stop an infinite loop).</a:t>
            </a:r>
            <a:endParaRPr lang="en-US" altLang="vi-V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Terminate: </a:t>
            </a:r>
            <a:r>
              <a:rPr lang="en-US" altLang="vi-VN" sz="2400"/>
              <a:t>Terminate a debugging session; </a:t>
            </a:r>
            <a:endParaRPr lang="en-US" altLang="vi-V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Step Into: </a:t>
            </a:r>
            <a:r>
              <a:rPr lang="en-US" altLang="vi-VN" sz="2400"/>
              <a:t>Move into the method (or constructor) and pause at the first line;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Step Over: </a:t>
            </a:r>
            <a:r>
              <a:rPr lang="en-US" altLang="vi-VN" sz="2400"/>
              <a:t>Execute one Java statement (execute current line end stop at next line); </a:t>
            </a:r>
            <a:endParaRPr lang="en-US" altLang="vi-V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Step Return: </a:t>
            </a:r>
            <a:r>
              <a:rPr lang="en-US" altLang="vi-VN" sz="2400"/>
              <a:t>Finish the current method and return to the calling method; </a:t>
            </a:r>
            <a:endParaRPr lang="en-US" altLang="vi-VN" sz="24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400" b="1"/>
              <a:t>Drop to Frame</a:t>
            </a:r>
            <a:r>
              <a:rPr lang="en-US" altLang="vi-VN" sz="2400"/>
              <a:t>: re-enter the current method from the top</a:t>
            </a:r>
          </a:p>
        </p:txBody>
      </p:sp>
    </p:spTree>
    <p:extLst>
      <p:ext uri="{BB962C8B-B14F-4D97-AF65-F5344CB8AC3E}">
        <p14:creationId xmlns:p14="http://schemas.microsoft.com/office/powerpoint/2010/main" val="45583395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Part 1 – Basic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vi-VN" sz="2800" smtClean="0"/>
              <a:t>Switch to the </a:t>
            </a:r>
            <a:r>
              <a:rPr lang="en-US" altLang="vi-VN" sz="2800" b="1" smtClean="0"/>
              <a:t>Debug Perspective</a:t>
            </a:r>
            <a:endParaRPr lang="en-US" altLang="vi-VN" sz="2800" smtClean="0"/>
          </a:p>
          <a:p>
            <a:pPr lvl="1" eaLnBrk="1" hangingPunct="1"/>
            <a:r>
              <a:rPr lang="en-US" altLang="vi-VN" sz="2800" smtClean="0"/>
              <a:t>Set one or more </a:t>
            </a:r>
            <a:r>
              <a:rPr lang="en-US" altLang="vi-VN" sz="2800" b="1" smtClean="0"/>
              <a:t>Breakpoint(s</a:t>
            </a:r>
            <a:r>
              <a:rPr lang="en-US" altLang="vi-VN" sz="2800" smtClean="0"/>
              <a:t>)</a:t>
            </a:r>
          </a:p>
          <a:p>
            <a:pPr lvl="1" eaLnBrk="1" hangingPunct="1"/>
            <a:r>
              <a:rPr lang="en-US" altLang="vi-VN" sz="2800" smtClean="0"/>
              <a:t>Run the </a:t>
            </a:r>
            <a:r>
              <a:rPr lang="en-US" altLang="vi-VN" sz="2800" b="1" smtClean="0"/>
              <a:t>Debugger</a:t>
            </a:r>
            <a:r>
              <a:rPr lang="en-US" altLang="vi-VN" sz="2800" smtClean="0"/>
              <a:t> (debug as program)</a:t>
            </a:r>
          </a:p>
          <a:p>
            <a:pPr lvl="1" eaLnBrk="1" hangingPunct="1"/>
            <a:r>
              <a:rPr lang="en-US" altLang="vi-VN" sz="2800" b="1" smtClean="0"/>
              <a:t>Step Over</a:t>
            </a:r>
            <a:r>
              <a:rPr lang="en-US" altLang="vi-VN" sz="2800" smtClean="0"/>
              <a:t> a Method Call.</a:t>
            </a:r>
          </a:p>
          <a:p>
            <a:pPr lvl="1" eaLnBrk="1" hangingPunct="1"/>
            <a:r>
              <a:rPr lang="en-US" altLang="vi-VN" sz="2800" b="1" smtClean="0"/>
              <a:t>Step Into</a:t>
            </a:r>
            <a:r>
              <a:rPr lang="en-US" altLang="vi-VN" sz="2800" smtClean="0"/>
              <a:t> a Method.</a:t>
            </a:r>
          </a:p>
          <a:p>
            <a:pPr lvl="1" eaLnBrk="1" hangingPunct="1"/>
            <a:r>
              <a:rPr lang="en-US" altLang="vi-VN" sz="2800" b="1" smtClean="0"/>
              <a:t>Step return</a:t>
            </a:r>
          </a:p>
          <a:p>
            <a:pPr lvl="1" eaLnBrk="1" hangingPunct="1"/>
            <a:r>
              <a:rPr lang="en-US" altLang="vi-VN" sz="2800" smtClean="0"/>
              <a:t>Review the </a:t>
            </a:r>
            <a:r>
              <a:rPr lang="en-US" altLang="vi-VN" sz="2800" b="1" smtClean="0"/>
              <a:t>Method Call Stack (FILO)</a:t>
            </a:r>
            <a:r>
              <a:rPr lang="en-US" altLang="vi-VN" sz="2800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800" smtClean="0"/>
          </a:p>
          <a:p>
            <a:pPr lvl="1" eaLnBrk="1" hangingPunct="1"/>
            <a:r>
              <a:rPr lang="en-US" altLang="vi-VN" sz="2800" smtClean="0"/>
              <a:t>Example:</a:t>
            </a:r>
          </a:p>
          <a:p>
            <a:pPr lvl="2" eaLnBrk="1" hangingPunct="1"/>
            <a:r>
              <a:rPr lang="en-US" altLang="vi-VN" sz="2600" smtClean="0"/>
              <a:t>Class: MyLibrary, Method: main</a:t>
            </a:r>
          </a:p>
          <a:p>
            <a:pPr lvl="2" eaLnBrk="1" hangingPunct="1"/>
            <a:r>
              <a:rPr lang="en-US" altLang="vi-VN" sz="2600" smtClean="0"/>
              <a:t>Class: Book, Method: setAuthors</a:t>
            </a:r>
          </a:p>
          <a:p>
            <a:pPr eaLnBrk="1" hangingPunct="1"/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208387611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Part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b="1" smtClean="0"/>
              <a:t>Examine variable content</a:t>
            </a:r>
          </a:p>
          <a:p>
            <a:pPr lvl="1" eaLnBrk="1" hangingPunct="1"/>
            <a:r>
              <a:rPr lang="en-US" altLang="vi-VN" sz="2200" smtClean="0"/>
              <a:t>Resume Button</a:t>
            </a:r>
          </a:p>
          <a:p>
            <a:pPr lvl="1" eaLnBrk="1" hangingPunct="1"/>
            <a:r>
              <a:rPr lang="en-US" altLang="vi-VN" sz="2200" smtClean="0"/>
              <a:t>Run to Line (CTRL-L)</a:t>
            </a:r>
          </a:p>
          <a:p>
            <a:pPr lvl="1" eaLnBrk="1" hangingPunct="1"/>
            <a:r>
              <a:rPr lang="en-US" altLang="vi-VN" sz="2200" smtClean="0"/>
              <a:t>Expression view</a:t>
            </a:r>
          </a:p>
          <a:p>
            <a:pPr lvl="1" eaLnBrk="1" hangingPunct="1"/>
            <a:r>
              <a:rPr lang="en-US" altLang="vi-VN" sz="2200" smtClean="0"/>
              <a:t>Variable view</a:t>
            </a:r>
          </a:p>
          <a:p>
            <a:pPr lvl="1" eaLnBrk="1" hangingPunct="1"/>
            <a:r>
              <a:rPr lang="en-US" altLang="vi-VN" sz="2200" smtClean="0"/>
              <a:t>Display view</a:t>
            </a:r>
          </a:p>
          <a:p>
            <a:pPr lvl="1" eaLnBrk="1" hangingPunct="1"/>
            <a:r>
              <a:rPr lang="en-US" altLang="vi-VN" sz="2200" smtClean="0"/>
              <a:t>Console view</a:t>
            </a:r>
          </a:p>
          <a:p>
            <a:pPr lvl="1" eaLnBrk="1" hangingPunct="1"/>
            <a:r>
              <a:rPr lang="en-US" altLang="vi-VN" sz="2200" smtClean="0">
                <a:solidFill>
                  <a:srgbClr val="0000FF"/>
                </a:solidFill>
              </a:rPr>
              <a:t>Watch -&gt; Expression</a:t>
            </a:r>
          </a:p>
          <a:p>
            <a:pPr lvl="1" eaLnBrk="1" hangingPunct="1"/>
            <a:r>
              <a:rPr lang="en-US" altLang="vi-VN" sz="2200" smtClean="0">
                <a:solidFill>
                  <a:srgbClr val="0000FF"/>
                </a:solidFill>
              </a:rPr>
              <a:t>Display (CTRL-SHIFT-D)</a:t>
            </a:r>
          </a:p>
          <a:p>
            <a:pPr lvl="1" eaLnBrk="1" hangingPunct="1"/>
            <a:r>
              <a:rPr lang="en-US" altLang="vi-VN" sz="2200" smtClean="0">
                <a:solidFill>
                  <a:srgbClr val="0000FF"/>
                </a:solidFill>
              </a:rPr>
              <a:t>Inspect (CTRL-SHIFT-I)</a:t>
            </a:r>
          </a:p>
          <a:p>
            <a:pPr eaLnBrk="1" hangingPunct="1"/>
            <a:r>
              <a:rPr lang="en-US" altLang="vi-VN" sz="2600" b="1" smtClean="0"/>
              <a:t>Example:</a:t>
            </a:r>
          </a:p>
          <a:p>
            <a:pPr lvl="2" eaLnBrk="1" hangingPunct="1"/>
            <a:r>
              <a:rPr lang="en-US" altLang="vi-VN" sz="2200" smtClean="0"/>
              <a:t>Class: MyLibrary</a:t>
            </a:r>
          </a:p>
          <a:p>
            <a:pPr lvl="2" eaLnBrk="1" hangingPunct="1"/>
            <a:r>
              <a:rPr lang="en-US" altLang="vi-VN" sz="2200" smtClean="0"/>
              <a:t>Method: main</a:t>
            </a:r>
          </a:p>
        </p:txBody>
      </p:sp>
    </p:spTree>
    <p:extLst>
      <p:ext uri="{BB962C8B-B14F-4D97-AF65-F5344CB8AC3E}">
        <p14:creationId xmlns:p14="http://schemas.microsoft.com/office/powerpoint/2010/main" val="60580666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“this” variable</a:t>
            </a:r>
            <a:endParaRPr 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13838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5486400" y="3581400"/>
            <a:ext cx="1447800" cy="609600"/>
          </a:xfrm>
          <a:prstGeom prst="wedgeRoundRectCallout">
            <a:avLst>
              <a:gd name="adj1" fmla="val 66588"/>
              <a:gd name="adj2" fmla="val -151856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/>
              <a:t>toString</a:t>
            </a:r>
          </a:p>
        </p:txBody>
      </p:sp>
    </p:spTree>
    <p:extLst>
      <p:ext uri="{BB962C8B-B14F-4D97-AF65-F5344CB8AC3E}">
        <p14:creationId xmlns:p14="http://schemas.microsoft.com/office/powerpoint/2010/main" val="168228682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inspect</a:t>
            </a:r>
            <a:endParaRPr lang="en-US"/>
          </a:p>
        </p:txBody>
      </p:sp>
      <p:pic>
        <p:nvPicPr>
          <p:cNvPr id="19459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23900"/>
            <a:ext cx="9144000" cy="5715000"/>
          </a:xfrm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41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76509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a stack frame</a:t>
            </a:r>
            <a:endParaRPr lang="en-US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62000"/>
            <a:ext cx="8239125" cy="5715000"/>
          </a:xfrm>
          <a:noFill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9014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Watch Expression</a:t>
            </a:r>
            <a:endParaRPr lang="en-US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23900"/>
            <a:ext cx="9144000" cy="5715000"/>
          </a:xfrm>
          <a:noFill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791200"/>
            <a:ext cx="568456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vi-VN" sz="2400" b="1"/>
              <a:t>Windows – Show View - Expression</a:t>
            </a:r>
          </a:p>
        </p:txBody>
      </p:sp>
    </p:spTree>
    <p:extLst>
      <p:ext uri="{BB962C8B-B14F-4D97-AF65-F5344CB8AC3E}">
        <p14:creationId xmlns:p14="http://schemas.microsoft.com/office/powerpoint/2010/main" val="260371728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 Watch Expression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3978275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62816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Overview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z="3200" b="1" smtClean="0"/>
              <a:t>What is a debugging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800" smtClean="0"/>
              <a:t>   Debugging is the process of locating the source of programming errors (often called bugs) and correcting them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8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800" smtClean="0"/>
          </a:p>
          <a:p>
            <a:pPr eaLnBrk="1" hangingPunct="1"/>
            <a:r>
              <a:rPr lang="en-US" altLang="vi-VN" sz="3200" b="1" smtClean="0"/>
              <a:t>What is a debugger?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800" smtClean="0"/>
              <a:t>   Set of tools that let us:</a:t>
            </a:r>
          </a:p>
          <a:p>
            <a:pPr lvl="3"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vi-VN" sz="2800" smtClean="0"/>
              <a:t>Pause a running program at any point</a:t>
            </a:r>
          </a:p>
          <a:p>
            <a:pPr lvl="3" eaLnBrk="1" hangingPunct="1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vi-VN" sz="2800" smtClean="0"/>
              <a:t>Examine the contents of the variables </a:t>
            </a: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400904735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Display views</a:t>
            </a:r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23900"/>
            <a:ext cx="9144000" cy="5715000"/>
          </a:xfrm>
          <a:noFill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8086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Watch and Display Views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280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410200" y="2743200"/>
            <a:ext cx="11430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Inspect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 flipV="1">
            <a:off x="4876800" y="1828800"/>
            <a:ext cx="762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5562600" y="685800"/>
            <a:ext cx="1600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Expression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4876800" y="685800"/>
            <a:ext cx="9144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545609" y="5611101"/>
            <a:ext cx="80527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vi-VN" sz="2400"/>
              <a:t>CTRL-SHIFT-I </a:t>
            </a:r>
            <a:r>
              <a:rPr lang="en-US" sz="2400"/>
              <a:t>Move from Inspect View to Expression View</a:t>
            </a:r>
            <a:endParaRPr lang="vi-VN" sz="2400"/>
          </a:p>
        </p:txBody>
      </p:sp>
      <p:sp>
        <p:nvSpPr>
          <p:cNvPr id="3" name="Rectangle 2"/>
          <p:cNvSpPr/>
          <p:nvPr/>
        </p:nvSpPr>
        <p:spPr bwMode="auto">
          <a:xfrm>
            <a:off x="4572000" y="4648200"/>
            <a:ext cx="2193925" cy="22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7311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Watch and Display Views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3048000"/>
          </a:xfrm>
        </p:spPr>
        <p:txBody>
          <a:bodyPr/>
          <a:lstStyle/>
          <a:p>
            <a:r>
              <a:rPr lang="en-US" altLang="vi-VN" sz="2600" smtClean="0"/>
              <a:t>Sự khác biệt c</a:t>
            </a:r>
            <a:r>
              <a:rPr lang="vi-VN" altLang="vi-VN" sz="2600" smtClean="0"/>
              <a:t>ơ</a:t>
            </a:r>
            <a:r>
              <a:rPr lang="en-US" altLang="vi-VN" sz="2600" smtClean="0"/>
              <a:t> bản giữa Expression và Inspect trong cửa sổ Expression View là Inspect luôn hiển thị giá trị không </a:t>
            </a:r>
            <a:r>
              <a:rPr lang="vi-VN" altLang="vi-VN" sz="2600" smtClean="0"/>
              <a:t>đổ</a:t>
            </a:r>
            <a:r>
              <a:rPr lang="en-US" altLang="vi-VN" sz="2600" smtClean="0"/>
              <a:t>i </a:t>
            </a:r>
            <a:r>
              <a:rPr lang="en-US" altLang="vi-VN" sz="2600"/>
              <a:t>(giá trị tại thời điểm </a:t>
            </a:r>
            <a:r>
              <a:rPr lang="en-US" altLang="vi-VN" sz="2600" smtClean="0"/>
              <a:t>chuyển) </a:t>
            </a:r>
            <a:r>
              <a:rPr lang="en-US" altLang="vi-VN" sz="2600"/>
              <a:t>còn </a:t>
            </a:r>
            <a:r>
              <a:rPr lang="en-US" altLang="vi-VN" sz="2600" smtClean="0"/>
              <a:t>giá trị của expression thay </a:t>
            </a:r>
            <a:r>
              <a:rPr lang="vi-VN" altLang="vi-VN" sz="2600" smtClean="0"/>
              <a:t>đổ</a:t>
            </a:r>
            <a:r>
              <a:rPr lang="en-US" altLang="vi-VN" sz="2600" smtClean="0"/>
              <a:t>i khi tiếp tục chạy ch</a:t>
            </a:r>
            <a:r>
              <a:rPr lang="vi-VN" altLang="vi-VN" sz="2600" smtClean="0"/>
              <a:t>ươ</a:t>
            </a:r>
            <a:r>
              <a:rPr lang="en-US" altLang="vi-VN" sz="2600" smtClean="0"/>
              <a:t>ng trình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29433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14766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Inspect Variable to Expression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000" t="1136" b="30336"/>
          <a:stretch/>
        </p:blipFill>
        <p:spPr>
          <a:xfrm>
            <a:off x="762000" y="762000"/>
            <a:ext cx="7467600" cy="523111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203662" y="3199435"/>
            <a:ext cx="1905000" cy="356243"/>
          </a:xfrm>
          <a:prstGeom prst="wedgeRectCallout">
            <a:avLst>
              <a:gd name="adj1" fmla="val 33713"/>
              <a:gd name="adj2" fmla="val -2865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Right Click</a:t>
            </a:r>
            <a:endParaRPr kumimoji="0" lang="vi-V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4343400"/>
            <a:ext cx="31242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2082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End of first day</a:t>
            </a:r>
          </a:p>
        </p:txBody>
      </p:sp>
    </p:spTree>
    <p:extLst>
      <p:ext uri="{BB962C8B-B14F-4D97-AF65-F5344CB8AC3E}">
        <p14:creationId xmlns:p14="http://schemas.microsoft.com/office/powerpoint/2010/main" val="96624494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Part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b="1" smtClean="0"/>
              <a:t>Debugging MyLibrary class</a:t>
            </a:r>
          </a:p>
          <a:p>
            <a:pPr lvl="1" eaLnBrk="1" hangingPunct="1"/>
            <a:r>
              <a:rPr lang="en-US" altLang="vi-VN" smtClean="0"/>
              <a:t>Debug as JUnit Test (/test/MyLibraryTest.class)</a:t>
            </a:r>
          </a:p>
          <a:p>
            <a:pPr lvl="1" eaLnBrk="1" hangingPunct="1"/>
            <a:r>
              <a:rPr lang="en-US" altLang="vi-VN" smtClean="0"/>
              <a:t>Method check out</a:t>
            </a:r>
          </a:p>
          <a:p>
            <a:pPr eaLnBrk="1" hangingPunct="1"/>
            <a:r>
              <a:rPr lang="en-US" altLang="vi-VN" smtClean="0"/>
              <a:t>Add Java Exception BreakPoint</a:t>
            </a:r>
          </a:p>
          <a:p>
            <a:pPr eaLnBrk="1" hangingPunct="1"/>
            <a:r>
              <a:rPr lang="en-US" altLang="vi-VN" smtClean="0"/>
              <a:t>Executing code while debugging</a:t>
            </a:r>
          </a:p>
          <a:p>
            <a:pPr eaLnBrk="1" hangingPunct="1"/>
            <a:r>
              <a:rPr lang="en-US" altLang="vi-VN" smtClean="0"/>
              <a:t>Adding watch expressions</a:t>
            </a:r>
          </a:p>
          <a:p>
            <a:pPr eaLnBrk="1" hangingPunct="1"/>
            <a:r>
              <a:rPr lang="en-US" altLang="vi-VN" smtClean="0"/>
              <a:t>Modifying code while debugging</a:t>
            </a:r>
          </a:p>
          <a:p>
            <a:pPr eaLnBrk="1" hangingPunct="1"/>
            <a:endParaRPr lang="en-US" altLang="vi-VN" smtClean="0"/>
          </a:p>
          <a:p>
            <a:pPr eaLnBrk="1" hangingPunct="1"/>
            <a:r>
              <a:rPr lang="en-US" altLang="vi-VN" smtClean="0"/>
              <a:t>Select Closing Element (Expression):</a:t>
            </a:r>
            <a:br>
              <a:rPr lang="en-US" altLang="vi-VN" smtClean="0"/>
            </a:br>
            <a:r>
              <a:rPr lang="en-US" altLang="vi-VN" smtClean="0"/>
              <a:t>ALT-SHIFT-UP/DOWN </a:t>
            </a:r>
          </a:p>
        </p:txBody>
      </p:sp>
    </p:spTree>
    <p:extLst>
      <p:ext uri="{BB962C8B-B14F-4D97-AF65-F5344CB8AC3E}">
        <p14:creationId xmlns:p14="http://schemas.microsoft.com/office/powerpoint/2010/main" val="134130189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Add Java Exception BreakPoint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0310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1"/>
          <a:stretch/>
        </p:blipFill>
        <p:spPr bwMode="auto">
          <a:xfrm>
            <a:off x="457200" y="1447800"/>
            <a:ext cx="48006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750195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NullPointerException Breakpoint</a:t>
            </a:r>
            <a:endParaRPr lang="vi-VN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" y="762000"/>
            <a:ext cx="893902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19299"/>
            <a:ext cx="5410200" cy="45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1073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Add NullPointerException Breakpoint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2805"/>
            <a:ext cx="9144000" cy="514098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 bwMode="auto">
          <a:xfrm>
            <a:off x="914400" y="2209800"/>
            <a:ext cx="6096000" cy="762000"/>
          </a:xfrm>
          <a:prstGeom prst="wedgeRectCallout">
            <a:avLst>
              <a:gd name="adj1" fmla="val -49853"/>
              <a:gd name="adj2" fmla="val 1955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 breakpoint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set at line 111, but program stops because of NullpointerException</a:t>
            </a:r>
            <a:endParaRPr kumimoji="0" lang="vi-V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737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BreakPoint Properties</a:t>
            </a:r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54864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9888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z="3200" b="1" smtClean="0"/>
              <a:t>Why a debugging?:</a:t>
            </a:r>
          </a:p>
          <a:p>
            <a:pPr lvl="1" eaLnBrk="1" hangingPunct="1"/>
            <a:r>
              <a:rPr lang="en-US" altLang="vi-VN" sz="2800" smtClean="0"/>
              <a:t>Debug our code (Why isn’t it working)</a:t>
            </a:r>
          </a:p>
          <a:p>
            <a:pPr lvl="1" eaLnBrk="1" hangingPunct="1"/>
            <a:r>
              <a:rPr lang="en-US" altLang="vi-VN" sz="2800" smtClean="0"/>
              <a:t>Get a better understanding of Java and OOP</a:t>
            </a:r>
          </a:p>
          <a:p>
            <a:pPr lvl="1" eaLnBrk="1" hangingPunct="1"/>
            <a:r>
              <a:rPr lang="en-US" altLang="vi-VN" sz="2800"/>
              <a:t>Get familiar with a new </a:t>
            </a:r>
            <a:r>
              <a:rPr lang="en-US" altLang="vi-VN" sz="2800" smtClean="0"/>
              <a:t>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mtClean="0"/>
          </a:p>
          <a:p>
            <a:pPr eaLnBrk="1" hangingPunct="1"/>
            <a:r>
              <a:rPr lang="en-US" altLang="vi-VN" sz="3200" b="1" smtClean="0"/>
              <a:t>Required debugging skills:</a:t>
            </a:r>
          </a:p>
          <a:p>
            <a:pPr lvl="1" eaLnBrk="1" hangingPunct="1"/>
            <a:r>
              <a:rPr lang="en-US" altLang="vi-VN" sz="2800" smtClean="0"/>
              <a:t>Understanding a break point</a:t>
            </a:r>
          </a:p>
          <a:p>
            <a:pPr lvl="1" eaLnBrk="1" hangingPunct="1"/>
            <a:r>
              <a:rPr lang="en-US" altLang="vi-VN" sz="2800" smtClean="0"/>
              <a:t>Stepping througth a program</a:t>
            </a:r>
          </a:p>
          <a:p>
            <a:pPr lvl="1" eaLnBrk="1" hangingPunct="1"/>
            <a:r>
              <a:rPr lang="en-US" altLang="vi-VN" sz="2800" smtClean="0"/>
              <a:t>Examining the contents of program variables</a:t>
            </a:r>
          </a:p>
        </p:txBody>
      </p:sp>
    </p:spTree>
    <p:extLst>
      <p:ext uri="{BB962C8B-B14F-4D97-AF65-F5344CB8AC3E}">
        <p14:creationId xmlns:p14="http://schemas.microsoft.com/office/powerpoint/2010/main" val="72499065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Preferences Configuration</a:t>
            </a:r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0" y="2057400"/>
            <a:ext cx="4419600" cy="7620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  <p:sp>
        <p:nvSpPr>
          <p:cNvPr id="2" name="Rectangle 1"/>
          <p:cNvSpPr/>
          <p:nvPr/>
        </p:nvSpPr>
        <p:spPr>
          <a:xfrm>
            <a:off x="4419600" y="583181"/>
            <a:ext cx="472024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Windows – Preferences – Debug</a:t>
            </a:r>
          </a:p>
          <a:p>
            <a:r>
              <a:rPr lang="en-US" sz="2400"/>
              <a:t>Auto </a:t>
            </a:r>
            <a:r>
              <a:rPr lang="en-US" sz="2400" smtClean="0"/>
              <a:t>suspend </a:t>
            </a:r>
            <a:r>
              <a:rPr lang="en-US" sz="2400"/>
              <a:t>program execution on exception during debugging</a:t>
            </a:r>
          </a:p>
        </p:txBody>
      </p:sp>
    </p:spTree>
    <p:extLst>
      <p:ext uri="{BB962C8B-B14F-4D97-AF65-F5344CB8AC3E}">
        <p14:creationId xmlns:p14="http://schemas.microsoft.com/office/powerpoint/2010/main" val="127698955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Modifying code while </a:t>
            </a:r>
            <a:r>
              <a:rPr lang="vi-VN" smtClean="0"/>
              <a:t>debugging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Eclipse Debugger uses “Hot Code Replace” Allows us to change code in the middle of debug session (during debugging) an continue running program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83472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variable value during debuging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309"/>
            <a:ext cx="9166946" cy="5153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191000"/>
            <a:ext cx="5381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245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Part 4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z="3200" smtClean="0"/>
              <a:t>Breakpoint option:</a:t>
            </a:r>
          </a:p>
          <a:p>
            <a:pPr lvl="1" eaLnBrk="1" hangingPunct="1"/>
            <a:r>
              <a:rPr lang="en-US" altLang="vi-VN" sz="3000" smtClean="0"/>
              <a:t>Hit counts and </a:t>
            </a:r>
          </a:p>
          <a:p>
            <a:pPr lvl="1" eaLnBrk="1" hangingPunct="1"/>
            <a:r>
              <a:rPr lang="en-US" altLang="vi-VN" sz="3000" smtClean="0"/>
              <a:t>conditional Breakpoints</a:t>
            </a:r>
          </a:p>
          <a:p>
            <a:pPr eaLnBrk="1" hangingPunct="1"/>
            <a:r>
              <a:rPr lang="en-US" altLang="vi-VN" sz="3200" smtClean="0"/>
              <a:t>Class BreakPoints and WatchPoints</a:t>
            </a:r>
          </a:p>
          <a:p>
            <a:pPr eaLnBrk="1" hangingPunct="1"/>
            <a:r>
              <a:rPr lang="en-US" altLang="vi-VN" sz="3200" smtClean="0"/>
              <a:t>Suspend command</a:t>
            </a:r>
          </a:p>
          <a:p>
            <a:pPr eaLnBrk="1" hangingPunct="1"/>
            <a:r>
              <a:rPr lang="en-US" altLang="vi-VN" sz="3200" smtClean="0"/>
              <a:t>Step into Selection</a:t>
            </a:r>
          </a:p>
        </p:txBody>
      </p:sp>
    </p:spTree>
    <p:extLst>
      <p:ext uri="{BB962C8B-B14F-4D97-AF65-F5344CB8AC3E}">
        <p14:creationId xmlns:p14="http://schemas.microsoft.com/office/powerpoint/2010/main" val="39049712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358" y="609600"/>
            <a:ext cx="9144000" cy="5876925"/>
            <a:chOff x="0" y="432"/>
            <a:chExt cx="5760" cy="3702"/>
          </a:xfrm>
        </p:grpSpPr>
        <p:pic>
          <p:nvPicPr>
            <p:cNvPr id="3277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"/>
              <a:ext cx="5760" cy="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4704" y="2400"/>
              <a:ext cx="672" cy="192"/>
            </a:xfrm>
            <a:prstGeom prst="rect">
              <a:avLst/>
            </a:prstGeom>
            <a:noFill/>
            <a:ln w="25400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1800"/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1968"/>
              <a:ext cx="192" cy="480"/>
            </a:xfrm>
            <a:prstGeom prst="rect">
              <a:avLst/>
            </a:prstGeom>
            <a:noFill/>
            <a:ln w="25400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1800"/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3216" y="2880"/>
              <a:ext cx="816" cy="240"/>
            </a:xfrm>
            <a:prstGeom prst="rect">
              <a:avLst/>
            </a:prstGeom>
            <a:noFill/>
            <a:ln w="25400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1800"/>
            </a:p>
          </p:txBody>
        </p:sp>
      </p:grp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Breakpoint option: Hit counts</a:t>
            </a:r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15"/>
          <a:stretch/>
        </p:blipFill>
        <p:spPr bwMode="auto">
          <a:xfrm>
            <a:off x="166514" y="4006735"/>
            <a:ext cx="48910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 bwMode="auto">
          <a:xfrm>
            <a:off x="4191000" y="5791199"/>
            <a:ext cx="4953000" cy="1034935"/>
          </a:xfrm>
          <a:prstGeom prst="wedgeRectCallout">
            <a:avLst>
              <a:gd name="adj1" fmla="val -62956"/>
              <a:gd name="adj2" fmla="val -1133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Don’t suspend until this breakpoint has been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hit this many times</a:t>
            </a:r>
            <a:endParaRPr kumimoji="0" lang="vi-V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81273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Example: </a:t>
            </a:r>
            <a:r>
              <a:rPr lang="vi-VN"/>
              <a:t>Hit </a:t>
            </a:r>
            <a:r>
              <a:rPr lang="vi-VN" smtClean="0"/>
              <a:t>counts</a:t>
            </a:r>
            <a:r>
              <a:rPr lang="en-US" smtClean="0"/>
              <a:t> = 4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2805"/>
            <a:ext cx="9144000" cy="5351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5867400"/>
            <a:ext cx="7086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400"/>
              <a:t>CT sẽ dừng ở dòng số 8 sau </a:t>
            </a:r>
            <a:r>
              <a:rPr lang="vi-VN" sz="2400" smtClean="0"/>
              <a:t>3 </a:t>
            </a:r>
            <a:r>
              <a:rPr lang="vi-VN" sz="2400"/>
              <a:t>lần gọi </a:t>
            </a:r>
            <a:r>
              <a:rPr lang="vi-VN" sz="2400" smtClean="0"/>
              <a:t>hàm test()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23325440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Conditional BreakPoints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533900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4724400" y="3581400"/>
            <a:ext cx="3124200" cy="685800"/>
          </a:xfrm>
          <a:prstGeom prst="wedgeRectCallout">
            <a:avLst>
              <a:gd name="adj1" fmla="val -41921"/>
              <a:gd name="adj2" fmla="val -105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Only suspend if this condition is true</a:t>
            </a:r>
            <a:endParaRPr kumimoji="0" lang="vi-V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6392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Conditional </a:t>
            </a:r>
            <a:r>
              <a:rPr lang="vi-VN" smtClean="0"/>
              <a:t>BreakPoints</a:t>
            </a:r>
            <a:r>
              <a:rPr lang="en-US" smtClean="0"/>
              <a:t> - Example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2805"/>
            <a:ext cx="9144000" cy="5275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5867400"/>
            <a:ext cx="7086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400"/>
              <a:t>CT sẽ dừng ở dòng số 8 </a:t>
            </a:r>
            <a:r>
              <a:rPr lang="vi-VN" sz="2400" smtClean="0"/>
              <a:t>khi i == 4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58723468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WatchPoint - Field breakpoint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3597275" cy="28352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4038600"/>
            <a:ext cx="3276600" cy="3048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5791200" y="3581400"/>
            <a:ext cx="1371600" cy="3810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  <p:sp>
        <p:nvSpPr>
          <p:cNvPr id="2" name="Rectangle 1"/>
          <p:cNvSpPr/>
          <p:nvPr/>
        </p:nvSpPr>
        <p:spPr bwMode="auto">
          <a:xfrm>
            <a:off x="1714500" y="5807075"/>
            <a:ext cx="52197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Set breakpoint on member variable</a:t>
            </a:r>
            <a:endParaRPr kumimoji="0" lang="vi-V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3375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breakpoint</a:t>
            </a:r>
            <a:endParaRPr lang="vi-V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7848600" cy="6295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124200" y="6096000"/>
            <a:ext cx="4876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Suspends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at first loading of class</a:t>
            </a:r>
            <a:endParaRPr kumimoji="0" lang="vi-V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419600"/>
            <a:ext cx="2590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2073166"/>
            <a:ext cx="2590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931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z="3200" b="1" smtClean="0"/>
              <a:t>Basic debugging steps:</a:t>
            </a:r>
          </a:p>
          <a:p>
            <a:pPr lvl="1" eaLnBrk="1" hangingPunct="1"/>
            <a:r>
              <a:rPr lang="en-US" altLang="vi-VN" sz="2800" smtClean="0"/>
              <a:t>Switch to the </a:t>
            </a:r>
            <a:r>
              <a:rPr lang="en-US" altLang="vi-VN" sz="2800" b="1" smtClean="0"/>
              <a:t>Debug Perspective</a:t>
            </a:r>
            <a:endParaRPr lang="en-US" altLang="vi-VN" sz="2800" smtClean="0"/>
          </a:p>
          <a:p>
            <a:pPr lvl="1" eaLnBrk="1" hangingPunct="1"/>
            <a:r>
              <a:rPr lang="en-US" altLang="vi-VN" sz="2800" smtClean="0"/>
              <a:t>Set one or more </a:t>
            </a:r>
            <a:r>
              <a:rPr lang="en-US" altLang="vi-VN" sz="2800" b="1" smtClean="0"/>
              <a:t>Breakpoint(s</a:t>
            </a:r>
            <a:r>
              <a:rPr lang="en-US" altLang="vi-VN" sz="2800" smtClean="0"/>
              <a:t>)</a:t>
            </a:r>
          </a:p>
          <a:p>
            <a:pPr lvl="1" eaLnBrk="1" hangingPunct="1"/>
            <a:r>
              <a:rPr lang="en-US" altLang="vi-VN" sz="2800" smtClean="0"/>
              <a:t>Run the </a:t>
            </a:r>
            <a:r>
              <a:rPr lang="en-US" altLang="vi-VN" sz="2800" b="1" smtClean="0"/>
              <a:t>Debugger</a:t>
            </a:r>
            <a:r>
              <a:rPr lang="en-US" altLang="vi-VN" sz="2800" smtClean="0"/>
              <a:t> (debug as program)</a:t>
            </a:r>
          </a:p>
          <a:p>
            <a:pPr lvl="1" eaLnBrk="1" hangingPunct="1"/>
            <a:r>
              <a:rPr lang="en-US" altLang="vi-VN" sz="2800" b="1" smtClean="0"/>
              <a:t>Step Over</a:t>
            </a:r>
            <a:r>
              <a:rPr lang="en-US" altLang="vi-VN" sz="2800" smtClean="0"/>
              <a:t> a Method Call.</a:t>
            </a:r>
          </a:p>
          <a:p>
            <a:pPr lvl="1" eaLnBrk="1" hangingPunct="1"/>
            <a:r>
              <a:rPr lang="en-US" altLang="vi-VN" sz="2800" b="1" smtClean="0"/>
              <a:t>Step Into</a:t>
            </a:r>
            <a:r>
              <a:rPr lang="en-US" altLang="vi-VN" sz="2800" smtClean="0"/>
              <a:t> a Method.</a:t>
            </a:r>
          </a:p>
          <a:p>
            <a:pPr lvl="1" eaLnBrk="1" hangingPunct="1"/>
            <a:r>
              <a:rPr lang="en-US" altLang="vi-VN" sz="2800" b="1" smtClean="0"/>
              <a:t>Step return</a:t>
            </a:r>
          </a:p>
          <a:p>
            <a:pPr lvl="1" eaLnBrk="1" hangingPunct="1"/>
            <a:r>
              <a:rPr lang="en-US" altLang="vi-VN" sz="2800" b="1" smtClean="0"/>
              <a:t>Inspecting Variables</a:t>
            </a:r>
            <a:r>
              <a:rPr lang="en-US" altLang="vi-VN" sz="2800" smtClean="0"/>
              <a:t>.</a:t>
            </a:r>
          </a:p>
          <a:p>
            <a:pPr lvl="1" eaLnBrk="1" hangingPunct="1"/>
            <a:r>
              <a:rPr lang="en-US" altLang="vi-VN" sz="2800" smtClean="0"/>
              <a:t>Debugging into </a:t>
            </a:r>
            <a:r>
              <a:rPr lang="en-US" altLang="vi-VN" sz="2800" b="1" smtClean="0"/>
              <a:t>Java Classes</a:t>
            </a:r>
            <a:r>
              <a:rPr lang="en-US" altLang="vi-VN" sz="2800" smtClean="0"/>
              <a:t>.</a:t>
            </a:r>
          </a:p>
          <a:p>
            <a:pPr lvl="1" eaLnBrk="1" hangingPunct="1"/>
            <a:r>
              <a:rPr lang="en-US" altLang="vi-VN" sz="2800" smtClean="0"/>
              <a:t>Review the </a:t>
            </a:r>
            <a:r>
              <a:rPr lang="en-US" altLang="vi-VN" sz="2800" b="1" smtClean="0"/>
              <a:t>Method Call Stack</a:t>
            </a:r>
            <a:r>
              <a:rPr lang="en-US" altLang="vi-VN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06581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 into Selection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8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77382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Test Object Reference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980693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Debugging into Java Classes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Attaching source code allows us to browse source code but not debug into source code</a:t>
            </a:r>
          </a:p>
          <a:p>
            <a:pPr eaLnBrk="1" hangingPunct="1"/>
            <a:r>
              <a:rPr lang="en-US" altLang="vi-VN" smtClean="0"/>
              <a:t>To debug Java Classes, need special version of Java Runtime Engine (JRE)</a:t>
            </a:r>
          </a:p>
          <a:p>
            <a:pPr eaLnBrk="1" hangingPunct="1"/>
            <a:r>
              <a:rPr lang="en-US" altLang="vi-VN" smtClean="0"/>
              <a:t>This version is included with JDK 1.6 </a:t>
            </a:r>
            <a:br>
              <a:rPr lang="en-US" altLang="vi-VN" smtClean="0"/>
            </a:br>
            <a:r>
              <a:rPr lang="en-US" altLang="vi-VN" smtClean="0"/>
              <a:t>(“C:\Program Files\Java\jdk1.6.0\jre”)</a:t>
            </a:r>
          </a:p>
          <a:p>
            <a:pPr eaLnBrk="1" hangingPunct="1"/>
            <a:r>
              <a:rPr lang="en-US" altLang="vi-VN" smtClean="0"/>
              <a:t>Need to configure Eclipse to use this special JRE</a:t>
            </a:r>
          </a:p>
          <a:p>
            <a:pPr eaLnBrk="1" hangingPunct="1"/>
            <a:r>
              <a:rPr lang="en-US" altLang="vi-VN" b="1" smtClean="0"/>
              <a:t>Test method: addBook</a:t>
            </a:r>
          </a:p>
        </p:txBody>
      </p:sp>
    </p:spTree>
    <p:extLst>
      <p:ext uri="{BB962C8B-B14F-4D97-AF65-F5344CB8AC3E}">
        <p14:creationId xmlns:p14="http://schemas.microsoft.com/office/powerpoint/2010/main" val="19123475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Configure Eclipse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609600"/>
            <a:ext cx="8229600" cy="5918200"/>
            <a:chOff x="528" y="384"/>
            <a:chExt cx="5184" cy="3728"/>
          </a:xfrm>
        </p:grpSpPr>
        <p:pic>
          <p:nvPicPr>
            <p:cNvPr id="3891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84"/>
              <a:ext cx="5184" cy="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4992" y="1296"/>
              <a:ext cx="624" cy="240"/>
            </a:xfrm>
            <a:prstGeom prst="ellipse">
              <a:avLst/>
            </a:prstGeom>
            <a:noFill/>
            <a:ln w="254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vi-VN" sz="1800"/>
            </a:p>
          </p:txBody>
        </p:sp>
      </p:grpSp>
      <p:pic>
        <p:nvPicPr>
          <p:cNvPr id="296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477000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832234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Configure Eclipse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8"/>
          <a:stretch>
            <a:fillRect/>
          </a:stretch>
        </p:blipFill>
        <p:spPr>
          <a:xfrm>
            <a:off x="0" y="685800"/>
            <a:ext cx="6705600" cy="5791200"/>
          </a:xfrm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14400"/>
            <a:ext cx="586740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7696200" y="2743200"/>
            <a:ext cx="1219200" cy="3810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</p:spTree>
    <p:extLst>
      <p:ext uri="{BB962C8B-B14F-4D97-AF65-F5344CB8AC3E}">
        <p14:creationId xmlns:p14="http://schemas.microsoft.com/office/powerpoint/2010/main" val="125279843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Configure Eclipse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5621338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496411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5606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Configure Eclipse</a:t>
            </a: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6934200" y="4038600"/>
            <a:ext cx="1981200" cy="4572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</p:spTree>
    <p:extLst>
      <p:ext uri="{BB962C8B-B14F-4D97-AF65-F5344CB8AC3E}">
        <p14:creationId xmlns:p14="http://schemas.microsoft.com/office/powerpoint/2010/main" val="381970804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Step Filter</a:t>
            </a:r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6172200" cy="55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560242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Eclipse Debugger</a:t>
            </a:r>
            <a:r>
              <a:rPr lang="en-US" sz="2800" smtClean="0"/>
              <a:t> </a:t>
            </a:r>
          </a:p>
        </p:txBody>
      </p:sp>
      <p:pic>
        <p:nvPicPr>
          <p:cNvPr id="1434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738"/>
            <a:ext cx="9144000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2209800" y="762000"/>
            <a:ext cx="2168525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Debug Toolbar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2" name="Line 26"/>
          <p:cNvSpPr>
            <a:spLocks noChangeShapeType="1"/>
          </p:cNvSpPr>
          <p:nvPr/>
        </p:nvSpPr>
        <p:spPr bwMode="auto">
          <a:xfrm flipH="1">
            <a:off x="1600200" y="990600"/>
            <a:ext cx="6858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3" name="Text Box 27"/>
          <p:cNvSpPr txBox="1">
            <a:spLocks noChangeArrowheads="1"/>
          </p:cNvSpPr>
          <p:nvPr/>
        </p:nvSpPr>
        <p:spPr bwMode="auto">
          <a:xfrm>
            <a:off x="990600" y="2438400"/>
            <a:ext cx="2362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Debug view (panel)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4" name="Line 28"/>
          <p:cNvSpPr>
            <a:spLocks noChangeShapeType="1"/>
          </p:cNvSpPr>
          <p:nvPr/>
        </p:nvSpPr>
        <p:spPr bwMode="auto">
          <a:xfrm flipH="1" flipV="1">
            <a:off x="457200" y="1524000"/>
            <a:ext cx="6096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5" name="Text Box 29"/>
          <p:cNvSpPr txBox="1">
            <a:spLocks noChangeArrowheads="1"/>
          </p:cNvSpPr>
          <p:nvPr/>
        </p:nvSpPr>
        <p:spPr bwMode="auto">
          <a:xfrm>
            <a:off x="4841875" y="762000"/>
            <a:ext cx="2168525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Debug Perspective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6" name="Line 30"/>
          <p:cNvSpPr>
            <a:spLocks noChangeShapeType="1"/>
          </p:cNvSpPr>
          <p:nvPr/>
        </p:nvSpPr>
        <p:spPr bwMode="auto">
          <a:xfrm>
            <a:off x="7010400" y="914400"/>
            <a:ext cx="10668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7" name="Text Box 31"/>
          <p:cNvSpPr txBox="1">
            <a:spLocks noChangeArrowheads="1"/>
          </p:cNvSpPr>
          <p:nvPr/>
        </p:nvSpPr>
        <p:spPr bwMode="auto">
          <a:xfrm>
            <a:off x="6629400" y="2514600"/>
            <a:ext cx="2168525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Java Perspective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48" name="Line 32"/>
          <p:cNvSpPr>
            <a:spLocks noChangeShapeType="1"/>
          </p:cNvSpPr>
          <p:nvPr/>
        </p:nvSpPr>
        <p:spPr bwMode="auto">
          <a:xfrm flipV="1">
            <a:off x="8610600" y="1295400"/>
            <a:ext cx="2286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49" name="Text Box 33"/>
          <p:cNvSpPr txBox="1">
            <a:spLocks noChangeArrowheads="1"/>
          </p:cNvSpPr>
          <p:nvPr/>
        </p:nvSpPr>
        <p:spPr bwMode="auto">
          <a:xfrm>
            <a:off x="3962400" y="4473575"/>
            <a:ext cx="2362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Editor (source) view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50" name="Line 34"/>
          <p:cNvSpPr>
            <a:spLocks noChangeShapeType="1"/>
          </p:cNvSpPr>
          <p:nvPr/>
        </p:nvSpPr>
        <p:spPr bwMode="auto">
          <a:xfrm flipH="1" flipV="1">
            <a:off x="1752600" y="3124200"/>
            <a:ext cx="2286000" cy="16541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4351" name="Text Box 35"/>
          <p:cNvSpPr txBox="1">
            <a:spLocks noChangeArrowheads="1"/>
          </p:cNvSpPr>
          <p:nvPr/>
        </p:nvSpPr>
        <p:spPr bwMode="auto">
          <a:xfrm>
            <a:off x="4800600" y="2057400"/>
            <a:ext cx="32004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600" b="1">
                <a:solidFill>
                  <a:schemeClr val="bg1"/>
                </a:solidFill>
              </a:rPr>
              <a:t>Variable/Breakpoint view</a:t>
            </a:r>
            <a:endParaRPr lang="en-US" altLang="vi-VN" sz="1600">
              <a:solidFill>
                <a:schemeClr val="bg1"/>
              </a:solidFill>
            </a:endParaRPr>
          </a:p>
        </p:txBody>
      </p:sp>
      <p:sp>
        <p:nvSpPr>
          <p:cNvPr id="14352" name="Line 36"/>
          <p:cNvSpPr>
            <a:spLocks noChangeShapeType="1"/>
          </p:cNvSpPr>
          <p:nvPr/>
        </p:nvSpPr>
        <p:spPr bwMode="auto">
          <a:xfrm flipH="1" flipV="1">
            <a:off x="5410200" y="1600200"/>
            <a:ext cx="13716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005105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6007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Load project from achive (.zip) file</a:t>
            </a:r>
          </a:p>
        </p:txBody>
      </p:sp>
      <p:pic>
        <p:nvPicPr>
          <p:cNvPr id="275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685800"/>
            <a:ext cx="56007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16512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Show line numbers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685800"/>
            <a:ext cx="55911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0"/>
          <a:stretch>
            <a:fillRect/>
          </a:stretch>
        </p:blipFill>
        <p:spPr bwMode="auto">
          <a:xfrm>
            <a:off x="0" y="685800"/>
            <a:ext cx="327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876800" y="2362200"/>
            <a:ext cx="1371600" cy="3048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</p:spTree>
    <p:extLst>
      <p:ext uri="{BB962C8B-B14F-4D97-AF65-F5344CB8AC3E}">
        <p14:creationId xmlns:p14="http://schemas.microsoft.com/office/powerpoint/2010/main" val="17743723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Starting a debug session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029200"/>
          </a:xfrm>
        </p:spPr>
        <p:txBody>
          <a:bodyPr/>
          <a:lstStyle/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vi-VN" sz="3200" b="1" smtClean="0"/>
              <a:t>Tell debugger where to pause</a:t>
            </a:r>
          </a:p>
          <a:p>
            <a:pPr marL="933450" lvl="1" indent="-533400" eaLnBrk="1" hangingPunct="1">
              <a:buSzTx/>
            </a:pPr>
            <a:r>
              <a:rPr lang="en-US" altLang="vi-VN" sz="3000" smtClean="0"/>
              <a:t>Set breakpoints</a:t>
            </a:r>
          </a:p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vi-VN" sz="3200" b="1" smtClean="0"/>
              <a:t>Run program in debug mode:</a:t>
            </a:r>
          </a:p>
          <a:p>
            <a:pPr marL="952500" lvl="1" indent="-495300" eaLnBrk="1" hangingPunct="1"/>
            <a:r>
              <a:rPr lang="en-US" altLang="vi-VN" sz="2800" smtClean="0"/>
              <a:t>Run - Debug as … - 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92546528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Starting a debug session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991600" cy="588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438400" y="2133600"/>
            <a:ext cx="228600" cy="24384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vi-VN" sz="180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57200" y="4267200"/>
            <a:ext cx="167640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vi-VN" sz="1800">
                <a:solidFill>
                  <a:schemeClr val="bg1"/>
                </a:solidFill>
              </a:rPr>
              <a:t>Shaded area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52400" y="2286000"/>
            <a:ext cx="205740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vi-VN" sz="1800">
                <a:solidFill>
                  <a:schemeClr val="bg1"/>
                </a:solidFill>
              </a:rPr>
              <a:t>Breakpoint marker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V="1">
            <a:off x="2057400" y="4191000"/>
            <a:ext cx="457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2133600" y="24384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84044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IOStreams</Template>
  <TotalTime>2849</TotalTime>
  <Words>1032</Words>
  <Application>Microsoft Office PowerPoint</Application>
  <PresentationFormat>On-screen Show (4:3)</PresentationFormat>
  <Paragraphs>202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Tahoma</vt:lpstr>
      <vt:lpstr>Wingdings</vt:lpstr>
      <vt:lpstr>Blends</vt:lpstr>
      <vt:lpstr>DEBUGGING JAVA PROGRAMS USING ECLIPSE DEBUGGER</vt:lpstr>
      <vt:lpstr>Overview</vt:lpstr>
      <vt:lpstr>Overview</vt:lpstr>
      <vt:lpstr>Overview</vt:lpstr>
      <vt:lpstr>Eclipse Debugger </vt:lpstr>
      <vt:lpstr>Load project from achive (.zip) file</vt:lpstr>
      <vt:lpstr>Show line numbers</vt:lpstr>
      <vt:lpstr>Starting a debug session</vt:lpstr>
      <vt:lpstr>Starting a debug session</vt:lpstr>
      <vt:lpstr>Switch to debug perspective</vt:lpstr>
      <vt:lpstr>Eclipse Debug Perspective </vt:lpstr>
      <vt:lpstr>Debug ToolBar</vt:lpstr>
      <vt:lpstr>Part 1 – Basic </vt:lpstr>
      <vt:lpstr>Part 2</vt:lpstr>
      <vt:lpstr>“this” variable</vt:lpstr>
      <vt:lpstr>inspect</vt:lpstr>
      <vt:lpstr>Select a stack frame</vt:lpstr>
      <vt:lpstr>Watch Expression</vt:lpstr>
      <vt:lpstr>Add Watch Expression</vt:lpstr>
      <vt:lpstr>Display views</vt:lpstr>
      <vt:lpstr>Watch and Display Views</vt:lpstr>
      <vt:lpstr>Watch and Display Views</vt:lpstr>
      <vt:lpstr>Convert Inspect Variable to Expression</vt:lpstr>
      <vt:lpstr>PowerPoint Presentation</vt:lpstr>
      <vt:lpstr>Part 3</vt:lpstr>
      <vt:lpstr>Add Java Exception BreakPoint</vt:lpstr>
      <vt:lpstr>Add NullPointerException Breakpoint</vt:lpstr>
      <vt:lpstr>Add NullPointerException Breakpoint</vt:lpstr>
      <vt:lpstr>BreakPoint Properties</vt:lpstr>
      <vt:lpstr>Preferences Configuration</vt:lpstr>
      <vt:lpstr>Modifying code while debugging</vt:lpstr>
      <vt:lpstr>Change variable value during debuging</vt:lpstr>
      <vt:lpstr>Part 4</vt:lpstr>
      <vt:lpstr>Breakpoint option: Hit counts</vt:lpstr>
      <vt:lpstr>Example: Hit counts = 4</vt:lpstr>
      <vt:lpstr>Conditional BreakPoints</vt:lpstr>
      <vt:lpstr>Conditional BreakPoints - Example</vt:lpstr>
      <vt:lpstr>WatchPoint - Field breakpoint</vt:lpstr>
      <vt:lpstr>Class breakpoint</vt:lpstr>
      <vt:lpstr>Step into Selection</vt:lpstr>
      <vt:lpstr>Test Object Reference</vt:lpstr>
      <vt:lpstr>Debugging into Java Classes</vt:lpstr>
      <vt:lpstr>Configure Eclipse </vt:lpstr>
      <vt:lpstr>Configure Eclipse</vt:lpstr>
      <vt:lpstr>Configure Eclipse</vt:lpstr>
      <vt:lpstr>Configure Eclipse</vt:lpstr>
      <vt:lpstr>Step Filter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LANGUAGE BASICS</dc:title>
  <dc:creator>tinh</dc:creator>
  <cp:lastModifiedBy>tinh pham van</cp:lastModifiedBy>
  <cp:revision>154</cp:revision>
  <dcterms:created xsi:type="dcterms:W3CDTF">2006-10-07T14:18:25Z</dcterms:created>
  <dcterms:modified xsi:type="dcterms:W3CDTF">2015-05-17T10:19:51Z</dcterms:modified>
</cp:coreProperties>
</file>