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03"/>
  </p:notesMasterIdLst>
  <p:sldIdLst>
    <p:sldId id="281" r:id="rId2"/>
    <p:sldId id="285" r:id="rId3"/>
    <p:sldId id="392" r:id="rId4"/>
    <p:sldId id="286" r:id="rId5"/>
    <p:sldId id="287" r:id="rId6"/>
    <p:sldId id="288" r:id="rId7"/>
    <p:sldId id="289" r:id="rId8"/>
    <p:sldId id="290" r:id="rId9"/>
    <p:sldId id="393" r:id="rId10"/>
    <p:sldId id="394" r:id="rId11"/>
    <p:sldId id="291" r:id="rId12"/>
    <p:sldId id="292" r:id="rId13"/>
    <p:sldId id="293" r:id="rId14"/>
    <p:sldId id="294" r:id="rId15"/>
    <p:sldId id="295" r:id="rId16"/>
    <p:sldId id="296" r:id="rId17"/>
    <p:sldId id="297" r:id="rId18"/>
    <p:sldId id="298" r:id="rId19"/>
    <p:sldId id="299" r:id="rId20"/>
    <p:sldId id="300" r:id="rId21"/>
    <p:sldId id="395" r:id="rId22"/>
    <p:sldId id="301" r:id="rId23"/>
    <p:sldId id="396" r:id="rId24"/>
    <p:sldId id="397" r:id="rId25"/>
    <p:sldId id="398" r:id="rId26"/>
    <p:sldId id="399" r:id="rId27"/>
    <p:sldId id="400" r:id="rId28"/>
    <p:sldId id="421" r:id="rId29"/>
    <p:sldId id="401" r:id="rId30"/>
    <p:sldId id="402" r:id="rId31"/>
    <p:sldId id="403" r:id="rId32"/>
    <p:sldId id="404" r:id="rId33"/>
    <p:sldId id="405" r:id="rId34"/>
    <p:sldId id="406" r:id="rId35"/>
    <p:sldId id="407" r:id="rId36"/>
    <p:sldId id="408" r:id="rId37"/>
    <p:sldId id="409" r:id="rId38"/>
    <p:sldId id="410" r:id="rId39"/>
    <p:sldId id="411" r:id="rId40"/>
    <p:sldId id="412" r:id="rId41"/>
    <p:sldId id="413" r:id="rId42"/>
    <p:sldId id="414" r:id="rId43"/>
    <p:sldId id="415" r:id="rId44"/>
    <p:sldId id="416" r:id="rId45"/>
    <p:sldId id="422" r:id="rId46"/>
    <p:sldId id="417" r:id="rId47"/>
    <p:sldId id="418" r:id="rId48"/>
    <p:sldId id="419" r:id="rId49"/>
    <p:sldId id="420" r:id="rId50"/>
    <p:sldId id="424" r:id="rId51"/>
    <p:sldId id="425" r:id="rId52"/>
    <p:sldId id="426" r:id="rId53"/>
    <p:sldId id="427" r:id="rId54"/>
    <p:sldId id="428" r:id="rId55"/>
    <p:sldId id="429" r:id="rId56"/>
    <p:sldId id="430" r:id="rId57"/>
    <p:sldId id="431" r:id="rId58"/>
    <p:sldId id="432" r:id="rId59"/>
    <p:sldId id="433" r:id="rId60"/>
    <p:sldId id="434" r:id="rId61"/>
    <p:sldId id="435" r:id="rId62"/>
    <p:sldId id="436" r:id="rId63"/>
    <p:sldId id="437" r:id="rId64"/>
    <p:sldId id="438" r:id="rId65"/>
    <p:sldId id="439" r:id="rId66"/>
    <p:sldId id="440" r:id="rId67"/>
    <p:sldId id="441" r:id="rId68"/>
    <p:sldId id="442" r:id="rId69"/>
    <p:sldId id="443" r:id="rId70"/>
    <p:sldId id="444" r:id="rId71"/>
    <p:sldId id="445" r:id="rId72"/>
    <p:sldId id="446" r:id="rId73"/>
    <p:sldId id="447" r:id="rId74"/>
    <p:sldId id="448" r:id="rId75"/>
    <p:sldId id="449" r:id="rId76"/>
    <p:sldId id="450" r:id="rId77"/>
    <p:sldId id="451" r:id="rId78"/>
    <p:sldId id="452" r:id="rId79"/>
    <p:sldId id="453" r:id="rId80"/>
    <p:sldId id="454" r:id="rId81"/>
    <p:sldId id="455" r:id="rId82"/>
    <p:sldId id="456" r:id="rId83"/>
    <p:sldId id="457" r:id="rId84"/>
    <p:sldId id="458" r:id="rId85"/>
    <p:sldId id="459" r:id="rId86"/>
    <p:sldId id="460" r:id="rId87"/>
    <p:sldId id="461" r:id="rId88"/>
    <p:sldId id="462" r:id="rId89"/>
    <p:sldId id="463" r:id="rId90"/>
    <p:sldId id="464" r:id="rId91"/>
    <p:sldId id="469" r:id="rId92"/>
    <p:sldId id="465" r:id="rId93"/>
    <p:sldId id="466" r:id="rId94"/>
    <p:sldId id="467" r:id="rId95"/>
    <p:sldId id="468" r:id="rId96"/>
    <p:sldId id="305" r:id="rId97"/>
    <p:sldId id="470" r:id="rId98"/>
    <p:sldId id="471" r:id="rId99"/>
    <p:sldId id="501" r:id="rId100"/>
    <p:sldId id="472" r:id="rId101"/>
    <p:sldId id="473" r:id="rId102"/>
    <p:sldId id="474" r:id="rId103"/>
    <p:sldId id="475" r:id="rId104"/>
    <p:sldId id="476" r:id="rId105"/>
    <p:sldId id="477" r:id="rId106"/>
    <p:sldId id="478" r:id="rId107"/>
    <p:sldId id="479" r:id="rId108"/>
    <p:sldId id="480" r:id="rId109"/>
    <p:sldId id="481" r:id="rId110"/>
    <p:sldId id="482" r:id="rId111"/>
    <p:sldId id="483" r:id="rId112"/>
    <p:sldId id="484" r:id="rId113"/>
    <p:sldId id="485" r:id="rId114"/>
    <p:sldId id="486" r:id="rId115"/>
    <p:sldId id="487" r:id="rId116"/>
    <p:sldId id="488" r:id="rId117"/>
    <p:sldId id="489" r:id="rId118"/>
    <p:sldId id="490" r:id="rId119"/>
    <p:sldId id="491" r:id="rId120"/>
    <p:sldId id="492" r:id="rId121"/>
    <p:sldId id="493" r:id="rId122"/>
    <p:sldId id="494" r:id="rId123"/>
    <p:sldId id="495" r:id="rId124"/>
    <p:sldId id="496" r:id="rId125"/>
    <p:sldId id="497" r:id="rId126"/>
    <p:sldId id="498" r:id="rId127"/>
    <p:sldId id="499" r:id="rId128"/>
    <p:sldId id="307" r:id="rId129"/>
    <p:sldId id="324" r:id="rId130"/>
    <p:sldId id="325" r:id="rId131"/>
    <p:sldId id="326" r:id="rId132"/>
    <p:sldId id="327" r:id="rId133"/>
    <p:sldId id="328" r:id="rId134"/>
    <p:sldId id="329" r:id="rId135"/>
    <p:sldId id="330" r:id="rId136"/>
    <p:sldId id="331" r:id="rId137"/>
    <p:sldId id="332" r:id="rId138"/>
    <p:sldId id="333" r:id="rId139"/>
    <p:sldId id="334" r:id="rId140"/>
    <p:sldId id="335" r:id="rId141"/>
    <p:sldId id="502" r:id="rId142"/>
    <p:sldId id="503" r:id="rId143"/>
    <p:sldId id="504" r:id="rId144"/>
    <p:sldId id="506" r:id="rId145"/>
    <p:sldId id="507" r:id="rId146"/>
    <p:sldId id="508" r:id="rId147"/>
    <p:sldId id="548" r:id="rId148"/>
    <p:sldId id="509" r:id="rId149"/>
    <p:sldId id="557" r:id="rId150"/>
    <p:sldId id="549" r:id="rId151"/>
    <p:sldId id="550" r:id="rId152"/>
    <p:sldId id="551" r:id="rId153"/>
    <p:sldId id="552" r:id="rId154"/>
    <p:sldId id="553" r:id="rId155"/>
    <p:sldId id="554" r:id="rId156"/>
    <p:sldId id="555" r:id="rId157"/>
    <p:sldId id="556" r:id="rId158"/>
    <p:sldId id="512" r:id="rId159"/>
    <p:sldId id="558" r:id="rId160"/>
    <p:sldId id="559" r:id="rId161"/>
    <p:sldId id="560" r:id="rId162"/>
    <p:sldId id="511" r:id="rId163"/>
    <p:sldId id="513" r:id="rId164"/>
    <p:sldId id="514" r:id="rId165"/>
    <p:sldId id="515" r:id="rId166"/>
    <p:sldId id="516" r:id="rId167"/>
    <p:sldId id="517" r:id="rId168"/>
    <p:sldId id="518" r:id="rId169"/>
    <p:sldId id="519" r:id="rId170"/>
    <p:sldId id="561" r:id="rId171"/>
    <p:sldId id="562" r:id="rId172"/>
    <p:sldId id="563" r:id="rId173"/>
    <p:sldId id="564" r:id="rId174"/>
    <p:sldId id="566" r:id="rId175"/>
    <p:sldId id="576" r:id="rId176"/>
    <p:sldId id="567" r:id="rId177"/>
    <p:sldId id="568" r:id="rId178"/>
    <p:sldId id="569" r:id="rId179"/>
    <p:sldId id="570" r:id="rId180"/>
    <p:sldId id="571" r:id="rId181"/>
    <p:sldId id="572" r:id="rId182"/>
    <p:sldId id="573" r:id="rId183"/>
    <p:sldId id="574" r:id="rId184"/>
    <p:sldId id="575" r:id="rId185"/>
    <p:sldId id="529" r:id="rId186"/>
    <p:sldId id="577" r:id="rId187"/>
    <p:sldId id="532" r:id="rId188"/>
    <p:sldId id="533" r:id="rId189"/>
    <p:sldId id="534" r:id="rId190"/>
    <p:sldId id="535" r:id="rId191"/>
    <p:sldId id="536" r:id="rId192"/>
    <p:sldId id="537" r:id="rId193"/>
    <p:sldId id="538" r:id="rId194"/>
    <p:sldId id="539" r:id="rId195"/>
    <p:sldId id="540" r:id="rId196"/>
    <p:sldId id="541" r:id="rId197"/>
    <p:sldId id="542" r:id="rId198"/>
    <p:sldId id="543" r:id="rId199"/>
    <p:sldId id="544" r:id="rId200"/>
    <p:sldId id="545" r:id="rId201"/>
    <p:sldId id="546" r:id="rId20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178" autoAdjust="0"/>
  </p:normalViewPr>
  <p:slideViewPr>
    <p:cSldViewPr>
      <p:cViewPr varScale="1">
        <p:scale>
          <a:sx n="64" d="100"/>
          <a:sy n="64" d="100"/>
        </p:scale>
        <p:origin x="987"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w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2E45E-3F17-4D5A-9F67-E5C235842036}" type="datetimeFigureOut">
              <a:rPr lang="en-US" smtClean="0"/>
              <a:pPr/>
              <a:t>10-Oct-16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02B043-AECC-4167-BF14-261D39B1FE2A}" type="slidenum">
              <a:rPr lang="en-US" smtClean="0"/>
              <a:pPr/>
              <a:t>‹#›</a:t>
            </a:fld>
            <a:endParaRPr lang="en-US"/>
          </a:p>
        </p:txBody>
      </p:sp>
    </p:spTree>
    <p:extLst>
      <p:ext uri="{BB962C8B-B14F-4D97-AF65-F5344CB8AC3E}">
        <p14:creationId xmlns:p14="http://schemas.microsoft.com/office/powerpoint/2010/main" val="115806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9944AF-9ADA-4358-B211-8BE6D7E5B22B}" type="slidenum">
              <a:rPr lang="vi-VN"/>
              <a:pPr/>
              <a:t>2</a:t>
            </a:fld>
            <a:endParaRPr lang="vi-VN"/>
          </a:p>
        </p:txBody>
      </p:sp>
    </p:spTree>
    <p:extLst>
      <p:ext uri="{BB962C8B-B14F-4D97-AF65-F5344CB8AC3E}">
        <p14:creationId xmlns:p14="http://schemas.microsoft.com/office/powerpoint/2010/main" val="3454756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33A688-667F-40D0-84E0-0C5A052A0902}" type="slidenum">
              <a:rPr lang="en-US"/>
              <a:pPr/>
              <a:t>52</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48715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86BE2D-0DE0-435A-A154-58A5328C1701}" type="slidenum">
              <a:rPr lang="en-US"/>
              <a:pPr/>
              <a:t>53</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21490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FB0DA-8359-4FC2-AAAF-4E61AFA86DEB}" type="slidenum">
              <a:rPr lang="en-US"/>
              <a:pPr/>
              <a:t>56</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8513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644B05-5D50-4C7D-B63D-4C08959A9D92}" type="slidenum">
              <a:rPr lang="en-US"/>
              <a:pPr/>
              <a:t>57</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9875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B51A7-E720-41FC-BB30-37CDF3284299}" type="slidenum">
              <a:rPr lang="en-US"/>
              <a:pPr/>
              <a:t>58</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114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7879AA-7667-4B51-B5D2-8AF3F6DC5FF9}" type="slidenum">
              <a:rPr lang="en-US"/>
              <a:pPr/>
              <a:t>59</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96638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5BA9D5-AD5D-426D-9086-9E2C2E51E872}" type="slidenum">
              <a:rPr lang="en-US"/>
              <a:pPr/>
              <a:t>63</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8914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smtClean="0">
                <a:solidFill>
                  <a:srgbClr val="7F0055"/>
                </a:solidFill>
                <a:latin typeface="Courier New" panose="02070309020205020404" pitchFamily="49" charset="0"/>
              </a:rPr>
              <a:t>double</a:t>
            </a:r>
            <a:r>
              <a:rPr lang="en-US" sz="1200" b="1" smtClean="0">
                <a:solidFill>
                  <a:srgbClr val="000000"/>
                </a:solidFill>
                <a:latin typeface="Courier New" panose="02070309020205020404" pitchFamily="49" charset="0"/>
              </a:rPr>
              <a:t> f1=0.11f, f2=0.1f, f3=0.21f;</a:t>
            </a:r>
          </a:p>
          <a:p>
            <a:pPr algn="l"/>
            <a:r>
              <a:rPr lang="en-US" sz="1200" b="1" smtClean="0">
                <a:solidFill>
                  <a:srgbClr val="7F0055"/>
                </a:solidFill>
                <a:latin typeface="Courier New" panose="02070309020205020404" pitchFamily="49" charset="0"/>
              </a:rPr>
              <a:t>if</a:t>
            </a:r>
            <a:r>
              <a:rPr lang="en-US" sz="1200" b="1" smtClean="0">
                <a:solidFill>
                  <a:srgbClr val="000000"/>
                </a:solidFill>
                <a:latin typeface="Courier New" panose="02070309020205020404" pitchFamily="49" charset="0"/>
              </a:rPr>
              <a:t> (f3 == f1+f2) System.</a:t>
            </a:r>
            <a:r>
              <a:rPr lang="en-US" sz="1200" b="1" i="1" smtClean="0">
                <a:solidFill>
                  <a:srgbClr val="0000C0"/>
                </a:solidFill>
                <a:latin typeface="Courier New" panose="02070309020205020404" pitchFamily="49" charset="0"/>
              </a:rPr>
              <a:t>out</a:t>
            </a:r>
            <a:r>
              <a:rPr lang="en-US" sz="1200" b="1" i="1" smtClean="0">
                <a:solidFill>
                  <a:srgbClr val="000000"/>
                </a:solidFill>
                <a:latin typeface="Courier New" panose="02070309020205020404" pitchFamily="49" charset="0"/>
              </a:rPr>
              <a:t>.println(</a:t>
            </a:r>
            <a:r>
              <a:rPr lang="en-US" sz="1200" b="1" i="1" smtClean="0">
                <a:solidFill>
                  <a:srgbClr val="2A00FF"/>
                </a:solidFill>
                <a:latin typeface="Courier New" panose="02070309020205020404" pitchFamily="49" charset="0"/>
              </a:rPr>
              <a:t>"OK"</a:t>
            </a:r>
            <a:r>
              <a:rPr lang="en-US" sz="1200" b="1" i="1" smtClean="0">
                <a:solidFill>
                  <a:srgbClr val="000000"/>
                </a:solidFill>
                <a:latin typeface="Courier New" panose="02070309020205020404" pitchFamily="49" charset="0"/>
              </a:rPr>
              <a:t>); </a:t>
            </a:r>
            <a:r>
              <a:rPr lang="en-US" sz="1200" b="1" i="1" smtClean="0">
                <a:solidFill>
                  <a:srgbClr val="7F0055"/>
                </a:solidFill>
                <a:latin typeface="Courier New" panose="02070309020205020404" pitchFamily="49" charset="0"/>
              </a:rPr>
              <a:t>else</a:t>
            </a:r>
            <a:r>
              <a:rPr lang="en-US" sz="1200" b="1" i="1" smtClean="0">
                <a:solidFill>
                  <a:srgbClr val="000000"/>
                </a:solidFill>
                <a:latin typeface="Courier New" panose="02070309020205020404" pitchFamily="49" charset="0"/>
              </a:rPr>
              <a:t> System.</a:t>
            </a:r>
            <a:r>
              <a:rPr lang="en-US" sz="1200" b="1" i="1" smtClean="0">
                <a:solidFill>
                  <a:srgbClr val="0000C0"/>
                </a:solidFill>
                <a:latin typeface="Courier New" panose="02070309020205020404" pitchFamily="49" charset="0"/>
              </a:rPr>
              <a:t>out</a:t>
            </a:r>
            <a:r>
              <a:rPr lang="en-US" sz="1200" b="1" i="1" smtClean="0">
                <a:solidFill>
                  <a:srgbClr val="000000"/>
                </a:solidFill>
                <a:latin typeface="Courier New" panose="02070309020205020404" pitchFamily="49" charset="0"/>
              </a:rPr>
              <a:t>.println(</a:t>
            </a:r>
            <a:r>
              <a:rPr lang="en-US" sz="1200" b="1" i="1" smtClean="0">
                <a:solidFill>
                  <a:srgbClr val="2A00FF"/>
                </a:solidFill>
                <a:latin typeface="Courier New" panose="02070309020205020404" pitchFamily="49" charset="0"/>
              </a:rPr>
              <a:t>"Err"</a:t>
            </a:r>
            <a:r>
              <a:rPr lang="en-US" sz="1200" b="1" i="1" smtClean="0">
                <a:solidFill>
                  <a:srgbClr val="000000"/>
                </a:solidFill>
                <a:latin typeface="Courier New" panose="02070309020205020404" pitchFamily="49" charset="0"/>
              </a:rPr>
              <a:t>);</a:t>
            </a:r>
          </a:p>
          <a:p>
            <a:pPr algn="l"/>
            <a:r>
              <a:rPr lang="en-US" sz="1200" smtClean="0">
                <a:solidFill>
                  <a:srgbClr val="000000"/>
                </a:solidFill>
                <a:latin typeface="Courier New" panose="02070309020205020404" pitchFamily="49" charset="0"/>
              </a:rPr>
              <a:t>System.</a:t>
            </a:r>
            <a:r>
              <a:rPr lang="en-US" sz="1200" i="1" smtClean="0">
                <a:solidFill>
                  <a:srgbClr val="0000C0"/>
                </a:solidFill>
                <a:latin typeface="Courier New" panose="02070309020205020404" pitchFamily="49" charset="0"/>
              </a:rPr>
              <a:t>out</a:t>
            </a:r>
            <a:r>
              <a:rPr lang="en-US" sz="1200" i="1" smtClean="0">
                <a:solidFill>
                  <a:srgbClr val="000000"/>
                </a:solidFill>
                <a:latin typeface="Courier New" panose="02070309020205020404" pitchFamily="49" charset="0"/>
              </a:rPr>
              <a:t>.println(f1+f2);</a:t>
            </a:r>
            <a:endParaRPr lang="en-US"/>
          </a:p>
        </p:txBody>
      </p:sp>
      <p:sp>
        <p:nvSpPr>
          <p:cNvPr id="4" name="Slide Number Placeholder 3"/>
          <p:cNvSpPr>
            <a:spLocks noGrp="1"/>
          </p:cNvSpPr>
          <p:nvPr>
            <p:ph type="sldNum" sz="quarter" idx="10"/>
          </p:nvPr>
        </p:nvSpPr>
        <p:spPr/>
        <p:txBody>
          <a:bodyPr/>
          <a:lstStyle/>
          <a:p>
            <a:fld id="{B702B043-AECC-4167-BF14-261D39B1FE2A}" type="slidenum">
              <a:rPr lang="en-US" smtClean="0"/>
              <a:pPr/>
              <a:t>64</a:t>
            </a:fld>
            <a:endParaRPr lang="en-US"/>
          </a:p>
        </p:txBody>
      </p:sp>
    </p:spTree>
    <p:extLst>
      <p:ext uri="{BB962C8B-B14F-4D97-AF65-F5344CB8AC3E}">
        <p14:creationId xmlns:p14="http://schemas.microsoft.com/office/powerpoint/2010/main" val="56203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5D8A61-5F34-4911-BF7F-08616DB4CCA7}" type="slidenum">
              <a:rPr lang="en-US"/>
              <a:pPr/>
              <a:t>65</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3540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EC1E0B-BAB6-4AED-B0D7-EE4C9650849E}" type="slidenum">
              <a:rPr lang="en-US"/>
              <a:pPr/>
              <a:t>71</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7664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EEAD675-2057-47A6-8471-4E3D47F27397}" type="slidenum">
              <a:rPr lang="vi-VN"/>
              <a:pPr/>
              <a:t>3</a:t>
            </a:fld>
            <a:endParaRPr lang="vi-VN"/>
          </a:p>
        </p:txBody>
      </p:sp>
    </p:spTree>
    <p:extLst>
      <p:ext uri="{BB962C8B-B14F-4D97-AF65-F5344CB8AC3E}">
        <p14:creationId xmlns:p14="http://schemas.microsoft.com/office/powerpoint/2010/main" val="127834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C0DA0A-8F51-4483-8501-8F31FF86B701}" type="slidenum">
              <a:rPr lang="en-US"/>
              <a:pPr/>
              <a:t>72</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64876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7C8B6B-C7CE-43C5-8984-A912433088B8}" type="slidenum">
              <a:rPr lang="en-US"/>
              <a:pPr/>
              <a:t>73</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0013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24007F-A99D-4EBE-82D4-E229C338BE25}" type="slidenum">
              <a:rPr lang="en-US"/>
              <a:pPr/>
              <a:t>74</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8870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E37944-E38E-4637-A946-99CB485D29D6}" type="slidenum">
              <a:rPr lang="en-US"/>
              <a:pPr/>
              <a:t>75</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5368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Binary truncate</a:t>
            </a:r>
          </a:p>
          <a:p>
            <a:r>
              <a:rPr lang="en-US" smtClean="0"/>
              <a:t>Aware the same effect in object casting</a:t>
            </a:r>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C76061C-ABB6-4C84-A1B3-56B520B90D34}" type="slidenum">
              <a:rPr lang="vi-VN"/>
              <a:pPr/>
              <a:t>91</a:t>
            </a:fld>
            <a:endParaRPr lang="vi-VN"/>
          </a:p>
        </p:txBody>
      </p:sp>
    </p:spTree>
    <p:extLst>
      <p:ext uri="{BB962C8B-B14F-4D97-AF65-F5344CB8AC3E}">
        <p14:creationId xmlns:p14="http://schemas.microsoft.com/office/powerpoint/2010/main" val="866184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&gt;&gt;&gt;: shift ignore sign – shift right with leftmost bit</a:t>
            </a:r>
          </a:p>
          <a:p>
            <a:r>
              <a:rPr lang="en-US" smtClean="0"/>
              <a:t>&gt;&gt;  : shift keep sign – shift right without leftmost bit</a:t>
            </a:r>
          </a:p>
          <a:p>
            <a:endParaRPr lang="en-US" smtClean="0"/>
          </a:p>
          <a:p>
            <a:endParaRPr 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8DF7FB2-AB6D-478F-9BFA-C415DD39A9CC}" type="slidenum">
              <a:rPr lang="vi-VN"/>
              <a:pPr/>
              <a:t>96</a:t>
            </a:fld>
            <a:endParaRPr lang="vi-VN"/>
          </a:p>
        </p:txBody>
      </p:sp>
    </p:spTree>
    <p:extLst>
      <p:ext uri="{BB962C8B-B14F-4D97-AF65-F5344CB8AC3E}">
        <p14:creationId xmlns:p14="http://schemas.microsoft.com/office/powerpoint/2010/main" val="2990033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3FE187-23E2-4AB7-8EB9-FF2C360F0356}" type="slidenum">
              <a:rPr lang="vi-VN"/>
              <a:pPr/>
              <a:t>99</a:t>
            </a:fld>
            <a:endParaRPr lang="vi-VN"/>
          </a:p>
        </p:txBody>
      </p:sp>
    </p:spTree>
    <p:extLst>
      <p:ext uri="{BB962C8B-B14F-4D97-AF65-F5344CB8AC3E}">
        <p14:creationId xmlns:p14="http://schemas.microsoft.com/office/powerpoint/2010/main" val="3959436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từ jdk 1.7 value có thể là String</a:t>
            </a:r>
            <a:endParaRPr lang="vi-VN"/>
          </a:p>
        </p:txBody>
      </p:sp>
      <p:sp>
        <p:nvSpPr>
          <p:cNvPr id="4" name="Slide Number Placeholder 3"/>
          <p:cNvSpPr>
            <a:spLocks noGrp="1"/>
          </p:cNvSpPr>
          <p:nvPr>
            <p:ph type="sldNum" sz="quarter" idx="10"/>
          </p:nvPr>
        </p:nvSpPr>
        <p:spPr/>
        <p:txBody>
          <a:bodyPr/>
          <a:lstStyle/>
          <a:p>
            <a:fld id="{B702B043-AECC-4167-BF14-261D39B1FE2A}" type="slidenum">
              <a:rPr lang="en-US" smtClean="0"/>
              <a:pPr/>
              <a:t>110</a:t>
            </a:fld>
            <a:endParaRPr lang="en-US"/>
          </a:p>
        </p:txBody>
      </p:sp>
    </p:spTree>
    <p:extLst>
      <p:ext uri="{BB962C8B-B14F-4D97-AF65-F5344CB8AC3E}">
        <p14:creationId xmlns:p14="http://schemas.microsoft.com/office/powerpoint/2010/main" val="3791659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Operation on String will be presented in next day</a:t>
            </a:r>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74FE67-169F-4B14-A47D-0240CF6BB898}" type="slidenum">
              <a:rPr lang="vi-VN"/>
              <a:pPr/>
              <a:t>130</a:t>
            </a:fld>
            <a:endParaRPr lang="vi-VN"/>
          </a:p>
        </p:txBody>
      </p:sp>
    </p:spTree>
    <p:extLst>
      <p:ext uri="{BB962C8B-B14F-4D97-AF65-F5344CB8AC3E}">
        <p14:creationId xmlns:p14="http://schemas.microsoft.com/office/powerpoint/2010/main" val="3776307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Dùng lớp Scanner không nói nhiều về luồng.</a:t>
            </a:r>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F43B7D9-9194-4A45-8BC3-78A3D4C29413}" type="slidenum">
              <a:rPr lang="vi-VN"/>
              <a:pPr/>
              <a:t>133</a:t>
            </a:fld>
            <a:endParaRPr lang="vi-VN"/>
          </a:p>
        </p:txBody>
      </p:sp>
    </p:spTree>
    <p:extLst>
      <p:ext uri="{BB962C8B-B14F-4D97-AF65-F5344CB8AC3E}">
        <p14:creationId xmlns:p14="http://schemas.microsoft.com/office/powerpoint/2010/main" val="915142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ACB003-989D-4623-AC84-0312A3A918F5}" type="slidenum">
              <a:rPr lang="vi-VN"/>
              <a:pPr/>
              <a:t>6</a:t>
            </a:fld>
            <a:endParaRPr lang="vi-VN"/>
          </a:p>
        </p:txBody>
      </p:sp>
    </p:spTree>
    <p:extLst>
      <p:ext uri="{BB962C8B-B14F-4D97-AF65-F5344CB8AC3E}">
        <p14:creationId xmlns:p14="http://schemas.microsoft.com/office/powerpoint/2010/main" val="3965952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String format is used to replace the parameter into place holder with the needed format</a:t>
            </a:r>
          </a:p>
          <a:p>
            <a:r>
              <a:rPr lang="en-US" smtClean="0"/>
              <a:t>Attention to header, argument used twice, first argument is left aligned</a:t>
            </a:r>
          </a:p>
          <a:p>
            <a:r>
              <a:rPr lang="en-US" smtClean="0">
                <a:latin typeface="Courier New" panose="02070309020205020404" pitchFamily="49" charset="0"/>
                <a:cs typeface="Courier New" panose="02070309020205020404" pitchFamily="49" charset="0"/>
              </a:rPr>
              <a:t>BaseYear and Observed Year is in Date type</a:t>
            </a:r>
            <a:endParaRPr lang="en-US" smtClean="0"/>
          </a:p>
          <a:p>
            <a:r>
              <a:rPr lang="en-US" smtClean="0"/>
              <a:t>Present the use of pattern</a:t>
            </a: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5B0A1B1-9274-48A7-BC0E-6E66B6CFC377}" type="slidenum">
              <a:rPr lang="vi-VN"/>
              <a:pPr/>
              <a:t>135</a:t>
            </a:fld>
            <a:endParaRPr lang="vi-VN"/>
          </a:p>
        </p:txBody>
      </p:sp>
    </p:spTree>
    <p:extLst>
      <p:ext uri="{BB962C8B-B14F-4D97-AF65-F5344CB8AC3E}">
        <p14:creationId xmlns:p14="http://schemas.microsoft.com/office/powerpoint/2010/main" val="3181593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Number format directive list</a:t>
            </a:r>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7513CF-BFF0-4C6A-9F84-AAE44FBCB36E}" type="slidenum">
              <a:rPr lang="vi-VN"/>
              <a:pPr/>
              <a:t>136</a:t>
            </a:fld>
            <a:endParaRPr lang="vi-VN"/>
          </a:p>
        </p:txBody>
      </p:sp>
    </p:spTree>
    <p:extLst>
      <p:ext uri="{BB962C8B-B14F-4D97-AF65-F5344CB8AC3E}">
        <p14:creationId xmlns:p14="http://schemas.microsoft.com/office/powerpoint/2010/main" val="2173917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Date and time string format directive</a:t>
            </a:r>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9F006CE-ABBE-43EF-89A4-0AA4CB9A5278}" type="slidenum">
              <a:rPr lang="vi-VN"/>
              <a:pPr/>
              <a:t>137</a:t>
            </a:fld>
            <a:endParaRPr lang="vi-VN"/>
          </a:p>
        </p:txBody>
      </p:sp>
    </p:spTree>
    <p:extLst>
      <p:ext uri="{BB962C8B-B14F-4D97-AF65-F5344CB8AC3E}">
        <p14:creationId xmlns:p14="http://schemas.microsoft.com/office/powerpoint/2010/main" val="832028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4A5C59B-32A1-4F83-8B68-5CA476894FF0}" type="slidenum">
              <a:rPr lang="vi-VN"/>
              <a:pPr/>
              <a:t>139</a:t>
            </a:fld>
            <a:endParaRPr lang="vi-VN"/>
          </a:p>
        </p:txBody>
      </p:sp>
    </p:spTree>
    <p:extLst>
      <p:ext uri="{BB962C8B-B14F-4D97-AF65-F5344CB8AC3E}">
        <p14:creationId xmlns:p14="http://schemas.microsoft.com/office/powerpoint/2010/main" val="3836625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Date and time string format directive</a:t>
            </a:r>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A046386-A3D3-4AE3-9771-64018746EA76}" type="slidenum">
              <a:rPr lang="vi-VN"/>
              <a:pPr/>
              <a:t>140</a:t>
            </a:fld>
            <a:endParaRPr lang="vi-VN"/>
          </a:p>
        </p:txBody>
      </p:sp>
    </p:spTree>
    <p:extLst>
      <p:ext uri="{BB962C8B-B14F-4D97-AF65-F5344CB8AC3E}">
        <p14:creationId xmlns:p14="http://schemas.microsoft.com/office/powerpoint/2010/main" val="1975972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8B14D7-DDC0-4986-82B1-0FA9B680040D}" type="slidenum">
              <a:rPr lang="vi-VN" altLang="en-US"/>
              <a:pPr/>
              <a:t>141</a:t>
            </a:fld>
            <a:endParaRPr lang="vi-VN" altLang="en-US"/>
          </a:p>
        </p:txBody>
      </p:sp>
    </p:spTree>
    <p:extLst>
      <p:ext uri="{BB962C8B-B14F-4D97-AF65-F5344CB8AC3E}">
        <p14:creationId xmlns:p14="http://schemas.microsoft.com/office/powerpoint/2010/main" val="352574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Present:</a:t>
            </a:r>
          </a:p>
          <a:p>
            <a:r>
              <a:rPr lang="en-US" smtClean="0"/>
              <a:t>Comment</a:t>
            </a:r>
          </a:p>
          <a:p>
            <a:r>
              <a:rPr lang="en-US" smtClean="0"/>
              <a:t>Structure</a:t>
            </a:r>
          </a:p>
          <a:p>
            <a:r>
              <a:rPr lang="en-US" smtClean="0"/>
              <a:t>Statement</a:t>
            </a:r>
          </a:p>
          <a:p>
            <a:r>
              <a:rPr lang="en-US" smtClean="0"/>
              <a:t>Keyword</a:t>
            </a:r>
          </a:p>
          <a:p>
            <a:r>
              <a:rPr lang="en-US" smtClean="0"/>
              <a:t>String constant/literal</a:t>
            </a: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28C2017-9E8C-44DE-8123-D3BE4966E543}" type="slidenum">
              <a:rPr lang="vi-VN"/>
              <a:pPr/>
              <a:t>8</a:t>
            </a:fld>
            <a:endParaRPr lang="vi-VN"/>
          </a:p>
        </p:txBody>
      </p:sp>
    </p:spTree>
    <p:extLst>
      <p:ext uri="{BB962C8B-B14F-4D97-AF65-F5344CB8AC3E}">
        <p14:creationId xmlns:p14="http://schemas.microsoft.com/office/powerpoint/2010/main" val="1206943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Present: Default structure, class file.</a:t>
            </a:r>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25A642C-D8C6-4BC8-9AC3-76F0DBA33DC6}" type="slidenum">
              <a:rPr lang="vi-VN"/>
              <a:pPr/>
              <a:t>15</a:t>
            </a:fld>
            <a:endParaRPr lang="vi-VN"/>
          </a:p>
        </p:txBody>
      </p:sp>
    </p:spTree>
    <p:extLst>
      <p:ext uri="{BB962C8B-B14F-4D97-AF65-F5344CB8AC3E}">
        <p14:creationId xmlns:p14="http://schemas.microsoft.com/office/powerpoint/2010/main" val="604474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red   not mention in this course</a:t>
            </a: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7B2C520-F381-479D-B881-74FC9623CCF8}" type="slidenum">
              <a:rPr lang="vi-VN"/>
              <a:pPr/>
              <a:t>22</a:t>
            </a:fld>
            <a:endParaRPr lang="vi-VN"/>
          </a:p>
        </p:txBody>
      </p:sp>
    </p:spTree>
    <p:extLst>
      <p:ext uri="{BB962C8B-B14F-4D97-AF65-F5344CB8AC3E}">
        <p14:creationId xmlns:p14="http://schemas.microsoft.com/office/powerpoint/2010/main" val="2015507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Integral type has MAX_VALUE and MIN_VALUE =&gt; overflow exception or casting error</a:t>
            </a:r>
          </a:p>
          <a:p>
            <a:r>
              <a:rPr lang="en-US" smtClean="0"/>
              <a:t>Memory capacity =&gt; Precision and range of each number type</a:t>
            </a:r>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6000C1-3F9B-4C27-9CD9-C8DCA9D9E68A}" type="slidenum">
              <a:rPr lang="vi-VN"/>
              <a:pPr/>
              <a:t>28</a:t>
            </a:fld>
            <a:endParaRPr lang="vi-VN"/>
          </a:p>
        </p:txBody>
      </p:sp>
    </p:spTree>
    <p:extLst>
      <p:ext uri="{BB962C8B-B14F-4D97-AF65-F5344CB8AC3E}">
        <p14:creationId xmlns:p14="http://schemas.microsoft.com/office/powerpoint/2010/main" val="4224177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0A8F068-8B50-4CFA-8322-1AFC7D1FABB5}" type="slidenum">
              <a:rPr lang="vi-VN"/>
              <a:pPr/>
              <a:t>45</a:t>
            </a:fld>
            <a:endParaRPr lang="vi-VN"/>
          </a:p>
        </p:txBody>
      </p:sp>
    </p:spTree>
    <p:extLst>
      <p:ext uri="{BB962C8B-B14F-4D97-AF65-F5344CB8AC3E}">
        <p14:creationId xmlns:p14="http://schemas.microsoft.com/office/powerpoint/2010/main" val="3492574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4B423A-321D-4B74-A2FB-8DE9F8D22BB5}" type="slidenum">
              <a:rPr lang="en-US"/>
              <a:pPr/>
              <a:t>51</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2835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59404"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594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117F9C6D-37C9-41F2-AC41-28F5DDC66735}"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0" y="685800"/>
            <a:ext cx="9144000" cy="5715000"/>
          </a:xfrm>
        </p:spPr>
        <p:txBody>
          <a:bodyPr/>
          <a:lstStyle/>
          <a:p>
            <a:pPr lvl="0"/>
            <a:endParaRPr lang="en-US" noProof="0" smtClean="0"/>
          </a:p>
        </p:txBody>
      </p:sp>
    </p:spTree>
  </p:cSld>
  <p:clrMapOvr>
    <a:masterClrMapping/>
  </p:clrMapOvr>
  <p:transition spd="med">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685800"/>
            <a:ext cx="44958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6858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6195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8371"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8372"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a:effectLst/>
        </p:spPr>
        <p:txBody>
          <a:bodyPr wrap="none" anchor="ctr"/>
          <a:lstStyle/>
          <a:p>
            <a:pPr>
              <a:defRPr/>
            </a:pPr>
            <a:endParaRPr lang="en-US"/>
          </a:p>
        </p:txBody>
      </p:sp>
      <p:sp>
        <p:nvSpPr>
          <p:cNvPr id="58373" name="Rectangle 5"/>
          <p:cNvSpPr>
            <a:spLocks noChangeArrowheads="1"/>
          </p:cNvSpPr>
          <p:nvPr/>
        </p:nvSpPr>
        <p:spPr bwMode="ltGray">
          <a:xfrm>
            <a:off x="0" y="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58374" name="Rectangle 6"/>
          <p:cNvSpPr>
            <a:spLocks noChangeArrowheads="1"/>
          </p:cNvSpPr>
          <p:nvPr/>
        </p:nvSpPr>
        <p:spPr bwMode="ltGray">
          <a:xfrm>
            <a:off x="152400" y="30480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58375" name="Rectangle 7"/>
          <p:cNvSpPr>
            <a:spLocks noChangeArrowheads="1"/>
          </p:cNvSpPr>
          <p:nvPr/>
        </p:nvSpPr>
        <p:spPr bwMode="gray">
          <a:xfrm>
            <a:off x="762000" y="0"/>
            <a:ext cx="31750" cy="776288"/>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58376" name="Rectangle 8"/>
          <p:cNvSpPr>
            <a:spLocks noChangeArrowheads="1"/>
          </p:cNvSpPr>
          <p:nvPr/>
        </p:nvSpPr>
        <p:spPr bwMode="gray">
          <a:xfrm>
            <a:off x="0" y="654050"/>
            <a:ext cx="8226425" cy="31750"/>
          </a:xfrm>
          <a:prstGeom prst="rect">
            <a:avLst/>
          </a:prstGeom>
          <a:gradFill rotWithShape="1">
            <a:gsLst>
              <a:gs pos="0">
                <a:srgbClr val="66FF33">
                  <a:gamma/>
                  <a:shade val="0"/>
                  <a:invGamma/>
                </a:srgbClr>
              </a:gs>
              <a:gs pos="100000">
                <a:srgbClr val="66FF33">
                  <a:alpha val="0"/>
                </a:srgbClr>
              </a:gs>
            </a:gsLst>
            <a:lin ang="0" scaled="1"/>
          </a:gradFill>
          <a:ln w="0">
            <a:solidFill>
              <a:srgbClr val="66FF33"/>
            </a:solidFill>
            <a:miter lim="800000"/>
            <a:headEnd/>
            <a:tailEnd/>
          </a:ln>
          <a:effectLst/>
        </p:spPr>
        <p:txBody>
          <a:bodyPr wrap="none" anchor="ctr"/>
          <a:lstStyle/>
          <a:p>
            <a:pPr algn="ctr" eaLnBrk="1" hangingPunct="1">
              <a:defRPr/>
            </a:pPr>
            <a:endParaRPr kumimoji="1" lang="en-US" sz="2400">
              <a:solidFill>
                <a:srgbClr val="66FF33"/>
              </a:solidFill>
            </a:endParaRPr>
          </a:p>
        </p:txBody>
      </p:sp>
      <p:sp>
        <p:nvSpPr>
          <p:cNvPr id="58377"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1274" name="Rectangle 10"/>
          <p:cNvSpPr>
            <a:spLocks noGrp="1" noChangeArrowheads="1"/>
          </p:cNvSpPr>
          <p:nvPr>
            <p:ph type="body" idx="1"/>
          </p:nvPr>
        </p:nvSpPr>
        <p:spPr bwMode="auto">
          <a:xfrm>
            <a:off x="0" y="6858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1"/>
            <a:r>
              <a:rPr lang="en-US" smtClean="0"/>
              <a:t>Fourth level</a:t>
            </a:r>
          </a:p>
          <a:p>
            <a:pPr lvl="2"/>
            <a:r>
              <a:rPr lang="en-US" smtClean="0"/>
              <a:t>Fifth level</a:t>
            </a:r>
          </a:p>
        </p:txBody>
      </p:sp>
      <p:sp>
        <p:nvSpPr>
          <p:cNvPr id="58379"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a:effectLst/>
        </p:spPr>
        <p:txBody>
          <a:bodyPr wrap="none" anchor="ctr"/>
          <a:lstStyle/>
          <a:p>
            <a:pPr algn="ctr">
              <a:defRPr/>
            </a:pPr>
            <a:r>
              <a:rPr lang="en-US"/>
              <a:t>Khoa CNTT – ĐH Nông Lâm TP. HCM </a:t>
            </a:r>
            <a:r>
              <a:rPr lang="en-US" smtClean="0"/>
              <a:t>2016 </a:t>
            </a:r>
            <a:endParaRPr lang="en-US"/>
          </a:p>
        </p:txBody>
      </p:sp>
      <p:sp>
        <p:nvSpPr>
          <p:cNvPr id="58380" name="Text Box 12"/>
          <p:cNvSpPr txBox="1">
            <a:spLocks noChangeArrowheads="1"/>
          </p:cNvSpPr>
          <p:nvPr/>
        </p:nvSpPr>
        <p:spPr bwMode="auto">
          <a:xfrm>
            <a:off x="8077200" y="6491288"/>
            <a:ext cx="1066800" cy="369332"/>
          </a:xfrm>
          <a:prstGeom prst="rect">
            <a:avLst/>
          </a:prstGeom>
          <a:noFill/>
          <a:ln w="9525">
            <a:noFill/>
            <a:miter lim="800000"/>
            <a:headEnd/>
            <a:tailEnd/>
          </a:ln>
          <a:effectLst/>
        </p:spPr>
        <p:txBody>
          <a:bodyPr>
            <a:spAutoFit/>
          </a:bodyPr>
          <a:lstStyle/>
          <a:p>
            <a:pPr>
              <a:spcBef>
                <a:spcPct val="50000"/>
              </a:spcBef>
              <a:defRPr/>
            </a:pPr>
            <a:fld id="{C23009BC-DEEB-4105-8CFC-3EDFAC064C22}" type="slidenum">
              <a:rPr lang="en-US" smtClean="0"/>
              <a:pPr>
                <a:spcBef>
                  <a:spcPct val="50000"/>
                </a:spcBef>
                <a:defRPr/>
              </a:pPr>
              <a:t>‹#›</a:t>
            </a:fld>
            <a:r>
              <a:rPr lang="en-US" smtClean="0"/>
              <a:t>/</a:t>
            </a:r>
            <a:r>
              <a:rPr lang="en-US" smtClean="0"/>
              <a:t>201</a:t>
            </a:r>
            <a:endParaRPr lang="en-US"/>
          </a:p>
        </p:txBody>
      </p:sp>
    </p:spTree>
  </p:cSld>
  <p:clrMap bg1="lt1" tx1="dk1" bg2="lt2" tx2="dk2" accent1="accent1" accent2="accent2" accent3="accent3" accent4="accent4" accent5="accent5" accent6="accent6" hlink="hlink" folHlink="folHlink"/>
  <p:sldLayoutIdLst>
    <p:sldLayoutId id="2147483705"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spd="med">
    <p:comb/>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Microsoft_Word_97_-_2003_Document9.doc"/><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40.emf"/><Relationship Id="rId5" Type="http://schemas.openxmlformats.org/officeDocument/2006/relationships/oleObject" Target="../embeddings/Microsoft_Word_97_-_2003_Document10.doc"/><Relationship Id="rId4" Type="http://schemas.openxmlformats.org/officeDocument/2006/relationships/image" Target="../media/image39.e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7.png"/><Relationship Id="rId11" Type="http://schemas.openxmlformats.org/officeDocument/2006/relationships/image" Target="../media/image50.png"/><Relationship Id="rId5" Type="http://schemas.openxmlformats.org/officeDocument/2006/relationships/oleObject" Target="../embeddings/oleObject2.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bin"/></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4.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5.emf"/><Relationship Id="rId4" Type="http://schemas.openxmlformats.org/officeDocument/2006/relationships/oleObject" Target="../embeddings/Microsoft_Word_97_-_2003_Document2.doc"/></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1.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Microsoft_Word_97_-_2003_Document4.doc"/><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2.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Microsoft_Word_97_-_2003_Document5.doc"/><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4.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Microsoft_Word_97_-_2003_Document6.doc"/><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5.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Microsoft_Word_97_-_2003_Document7.doc"/><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6.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Microsoft_Word_97_-_2003_Document8.doc"/><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8.emf"/></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eaLnBrk="1" hangingPunct="1">
              <a:defRPr/>
            </a:pPr>
            <a:r>
              <a:rPr lang="en-US" smtClean="0">
                <a:solidFill>
                  <a:srgbClr val="FF0000"/>
                </a:solidFill>
              </a:rPr>
              <a:t>JAVA BASICS</a:t>
            </a:r>
            <a:endParaRPr lang="en-US" dirty="0" smtClean="0"/>
          </a:p>
        </p:txBody>
      </p:sp>
      <p:sp>
        <p:nvSpPr>
          <p:cNvPr id="13315" name="Rectangle 3"/>
          <p:cNvSpPr>
            <a:spLocks noGrp="1" noChangeArrowheads="1"/>
          </p:cNvSpPr>
          <p:nvPr>
            <p:ph type="subTitle" idx="1"/>
          </p:nvPr>
        </p:nvSpPr>
        <p:spPr/>
        <p:txBody>
          <a:bodyPr/>
          <a:lstStyle/>
          <a:p>
            <a:pPr eaLnBrk="1" hangingPunct="1"/>
            <a:endParaRPr lang="en-US" smtClean="0"/>
          </a:p>
        </p:txBody>
      </p:sp>
      <p:sp>
        <p:nvSpPr>
          <p:cNvPr id="6" name="Rectangle 2"/>
          <p:cNvSpPr txBox="1">
            <a:spLocks noChangeArrowheads="1"/>
          </p:cNvSpPr>
          <p:nvPr/>
        </p:nvSpPr>
        <p:spPr bwMode="auto">
          <a:xfrm>
            <a:off x="762000" y="152400"/>
            <a:ext cx="7772400" cy="1393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a:lstStyle>
          <a:p>
            <a:pPr algn="ctr" eaLnBrk="1" hangingPunct="1">
              <a:defRPr/>
            </a:pPr>
            <a:r>
              <a:rPr lang="en-US" sz="4000" kern="0" smtClean="0">
                <a:solidFill>
                  <a:srgbClr val="FF0000"/>
                </a:solidFill>
              </a:rPr>
              <a:t>SPECIAL JAVA SUBJECT</a:t>
            </a:r>
            <a:br>
              <a:rPr lang="en-US" sz="4000" kern="0" smtClean="0">
                <a:solidFill>
                  <a:srgbClr val="FF0000"/>
                </a:solidFill>
              </a:rPr>
            </a:br>
            <a:endParaRPr lang="en-US" sz="4000" kern="0" dirty="0">
              <a:solidFill>
                <a:srgbClr val="FF0000"/>
              </a:solidFill>
            </a:endParaRPr>
          </a:p>
        </p:txBody>
      </p:sp>
    </p:spTree>
    <p:extLst>
      <p:ext uri="{BB962C8B-B14F-4D97-AF65-F5344CB8AC3E}">
        <p14:creationId xmlns:p14="http://schemas.microsoft.com/office/powerpoint/2010/main" val="974140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cs typeface="Arial" panose="020B0604020202020204" pitchFamily="34" charset="0"/>
              </a:rPr>
              <a:t>Java </a:t>
            </a:r>
            <a:r>
              <a:rPr lang="en-US" smtClean="0">
                <a:cs typeface="Arial" panose="020B0604020202020204" pitchFamily="34" charset="0"/>
              </a:rPr>
              <a:t>Program - </a:t>
            </a:r>
            <a:r>
              <a:rPr lang="en-US" smtClean="0"/>
              <a:t>Comments</a:t>
            </a:r>
          </a:p>
        </p:txBody>
      </p:sp>
      <p:sp>
        <p:nvSpPr>
          <p:cNvPr id="15363" name="Rectangle 3"/>
          <p:cNvSpPr>
            <a:spLocks noGrp="1" noChangeArrowheads="1"/>
          </p:cNvSpPr>
          <p:nvPr>
            <p:ph type="body" idx="1"/>
          </p:nvPr>
        </p:nvSpPr>
        <p:spPr/>
        <p:txBody>
          <a:bodyPr/>
          <a:lstStyle/>
          <a:p>
            <a:pPr eaLnBrk="1" hangingPunct="1">
              <a:spcBef>
                <a:spcPct val="0"/>
              </a:spcBef>
              <a:buFont typeface="Wingdings" pitchFamily="2" charset="2"/>
              <a:buNone/>
            </a:pPr>
            <a:r>
              <a:rPr lang="en-US" smtClean="0"/>
              <a:t>System.out.println("We will not use 'Hello world!'");</a:t>
            </a:r>
          </a:p>
          <a:p>
            <a:pPr eaLnBrk="1" hangingPunct="1">
              <a:spcBef>
                <a:spcPct val="0"/>
              </a:spcBef>
              <a:buFont typeface="Wingdings" pitchFamily="2" charset="2"/>
              <a:buNone/>
            </a:pPr>
            <a:r>
              <a:rPr lang="en-US" smtClean="0">
                <a:solidFill>
                  <a:srgbClr val="FF0000"/>
                </a:solidFill>
              </a:rPr>
              <a:t>// is this too cute?</a:t>
            </a:r>
          </a:p>
          <a:p>
            <a:pPr eaLnBrk="1" hangingPunct="1">
              <a:spcBef>
                <a:spcPct val="0"/>
              </a:spcBef>
              <a:spcAft>
                <a:spcPts val="500"/>
              </a:spcAft>
              <a:buFont typeface="Wingdings" pitchFamily="2" charset="2"/>
              <a:buNone/>
            </a:pPr>
            <a:endParaRPr lang="en-US" smtClean="0"/>
          </a:p>
          <a:p>
            <a:pPr eaLnBrk="1" hangingPunct="1">
              <a:spcBef>
                <a:spcPct val="0"/>
              </a:spcBef>
              <a:spcAft>
                <a:spcPts val="500"/>
              </a:spcAft>
              <a:buFont typeface="Wingdings" pitchFamily="2" charset="2"/>
              <a:buNone/>
            </a:pPr>
            <a:r>
              <a:rPr lang="en-US" smtClean="0">
                <a:solidFill>
                  <a:srgbClr val="FF0000"/>
                </a:solidFill>
              </a:rPr>
              <a:t>/*</a:t>
            </a:r>
          </a:p>
          <a:p>
            <a:pPr eaLnBrk="1" hangingPunct="1">
              <a:spcBef>
                <a:spcPct val="0"/>
              </a:spcBef>
              <a:spcAft>
                <a:spcPts val="500"/>
              </a:spcAft>
              <a:buFont typeface="Wingdings" pitchFamily="2" charset="2"/>
              <a:buNone/>
            </a:pPr>
            <a:r>
              <a:rPr lang="en-US" smtClean="0">
                <a:solidFill>
                  <a:srgbClr val="FF0000"/>
                </a:solidFill>
              </a:rPr>
              <a:t>  This is the first sample program </a:t>
            </a:r>
          </a:p>
          <a:p>
            <a:pPr eaLnBrk="1" hangingPunct="1">
              <a:spcBef>
                <a:spcPct val="0"/>
              </a:spcBef>
              <a:spcAft>
                <a:spcPts val="500"/>
              </a:spcAft>
              <a:buFont typeface="Wingdings" pitchFamily="2" charset="2"/>
              <a:buNone/>
            </a:pPr>
            <a:r>
              <a:rPr lang="en-US" smtClean="0">
                <a:solidFill>
                  <a:srgbClr val="FF0000"/>
                </a:solidFill>
              </a:rPr>
              <a:t>  Copyright (C) by Cay Horstmann and Gary Cornell</a:t>
            </a:r>
          </a:p>
          <a:p>
            <a:pPr eaLnBrk="1" hangingPunct="1">
              <a:spcBef>
                <a:spcPct val="0"/>
              </a:spcBef>
              <a:spcAft>
                <a:spcPts val="500"/>
              </a:spcAft>
              <a:buFont typeface="Wingdings" pitchFamily="2" charset="2"/>
              <a:buNone/>
            </a:pPr>
            <a:r>
              <a:rPr lang="en-US" smtClean="0">
                <a:solidFill>
                  <a:srgbClr val="FF0000"/>
                </a:solidFill>
              </a:rPr>
              <a:t>*/</a:t>
            </a:r>
          </a:p>
          <a:p>
            <a:pPr eaLnBrk="1" hangingPunct="1">
              <a:spcBef>
                <a:spcPct val="0"/>
              </a:spcBef>
              <a:spcAft>
                <a:spcPts val="500"/>
              </a:spcAft>
              <a:buFont typeface="Wingdings" pitchFamily="2" charset="2"/>
              <a:buNone/>
            </a:pPr>
            <a:r>
              <a:rPr lang="en-US" smtClean="0"/>
              <a:t> public class FirstSample {</a:t>
            </a:r>
          </a:p>
          <a:p>
            <a:pPr eaLnBrk="1" hangingPunct="1">
              <a:spcBef>
                <a:spcPct val="0"/>
              </a:spcBef>
              <a:spcAft>
                <a:spcPts val="500"/>
              </a:spcAft>
              <a:buFont typeface="Wingdings" pitchFamily="2" charset="2"/>
              <a:buNone/>
            </a:pPr>
            <a:r>
              <a:rPr lang="en-US" smtClean="0"/>
              <a:t>    public static void main(String[] args) {</a:t>
            </a:r>
          </a:p>
          <a:p>
            <a:pPr eaLnBrk="1" hangingPunct="1">
              <a:spcBef>
                <a:spcPct val="0"/>
              </a:spcBef>
              <a:spcAft>
                <a:spcPts val="500"/>
              </a:spcAft>
              <a:buFont typeface="Wingdings" pitchFamily="2" charset="2"/>
              <a:buNone/>
            </a:pPr>
            <a:r>
              <a:rPr lang="en-US" smtClean="0"/>
              <a:t>    System.out.println("We will not use 'Hello, World!'");</a:t>
            </a:r>
          </a:p>
          <a:p>
            <a:pPr eaLnBrk="1" hangingPunct="1">
              <a:spcBef>
                <a:spcPct val="0"/>
              </a:spcBef>
              <a:spcAft>
                <a:spcPts val="500"/>
              </a:spcAft>
              <a:buFont typeface="Wingdings" pitchFamily="2" charset="2"/>
              <a:buNone/>
            </a:pPr>
            <a:r>
              <a:rPr lang="en-US" smtClean="0"/>
              <a:t>   }</a:t>
            </a:r>
          </a:p>
          <a:p>
            <a:pPr eaLnBrk="1" hangingPunct="1">
              <a:spcBef>
                <a:spcPct val="0"/>
              </a:spcBef>
              <a:spcAft>
                <a:spcPts val="500"/>
              </a:spcAft>
              <a:buFont typeface="Wingdings" pitchFamily="2" charset="2"/>
              <a:buNone/>
            </a:pPr>
            <a:r>
              <a:rPr lang="en-US" smtClean="0"/>
              <a:t>}</a:t>
            </a:r>
          </a:p>
        </p:txBody>
      </p:sp>
    </p:spTree>
    <p:extLst>
      <p:ext uri="{BB962C8B-B14F-4D97-AF65-F5344CB8AC3E}">
        <p14:creationId xmlns:p14="http://schemas.microsoft.com/office/powerpoint/2010/main" val="107472927"/>
      </p:ext>
    </p:extLst>
  </p:cSld>
  <p:clrMapOvr>
    <a:masterClrMapping/>
  </p:clrMapOvr>
  <p:transition spd="med">
    <p:comb/>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smtClean="0"/>
              <a:t>While statement</a:t>
            </a:r>
          </a:p>
        </p:txBody>
      </p:sp>
      <p:sp>
        <p:nvSpPr>
          <p:cNvPr id="59395" name="Rectangle 3"/>
          <p:cNvSpPr>
            <a:spLocks noGrp="1" noChangeArrowheads="1"/>
          </p:cNvSpPr>
          <p:nvPr>
            <p:ph type="body" idx="1"/>
          </p:nvPr>
        </p:nvSpPr>
        <p:spPr/>
        <p:txBody>
          <a:bodyPr/>
          <a:lstStyle/>
          <a:p>
            <a:pPr indent="-280988" eaLnBrk="1" hangingPunct="1">
              <a:lnSpc>
                <a:spcPct val="80000"/>
              </a:lnSpc>
            </a:pPr>
            <a:r>
              <a:rPr lang="en-US" smtClean="0"/>
              <a:t>You use a </a:t>
            </a:r>
            <a:r>
              <a:rPr lang="en-US" smtClean="0">
                <a:solidFill>
                  <a:srgbClr val="0033CC"/>
                </a:solidFill>
                <a:latin typeface="Courier New" pitchFamily="49" charset="0"/>
              </a:rPr>
              <a:t>while</a:t>
            </a:r>
            <a:r>
              <a:rPr lang="en-US" smtClean="0"/>
              <a:t> statement to continually execute a block of statements while a condition remains </a:t>
            </a:r>
            <a:r>
              <a:rPr lang="en-US" smtClean="0">
                <a:solidFill>
                  <a:srgbClr val="0033CC"/>
                </a:solidFill>
                <a:latin typeface="Courier New" pitchFamily="49" charset="0"/>
              </a:rPr>
              <a:t>true</a:t>
            </a:r>
            <a:r>
              <a:rPr lang="en-US" smtClean="0"/>
              <a:t>. The following is the general syntax of the </a:t>
            </a:r>
            <a:r>
              <a:rPr lang="en-US" smtClean="0">
                <a:solidFill>
                  <a:srgbClr val="0033CC"/>
                </a:solidFill>
                <a:latin typeface="Courier New" pitchFamily="49" charset="0"/>
              </a:rPr>
              <a:t>while</a:t>
            </a:r>
            <a:r>
              <a:rPr lang="en-US" smtClean="0"/>
              <a:t> statement. </a:t>
            </a:r>
          </a:p>
          <a:p>
            <a:pPr indent="-280988" eaLnBrk="1" hangingPunct="1">
              <a:lnSpc>
                <a:spcPct val="80000"/>
              </a:lnSpc>
            </a:pPr>
            <a:endParaRPr lang="en-US" smtClean="0"/>
          </a:p>
          <a:p>
            <a:pPr marL="800100" lvl="1" eaLnBrk="1" hangingPunct="1">
              <a:lnSpc>
                <a:spcPct val="80000"/>
              </a:lnSpc>
              <a:buFont typeface="Wingdings" pitchFamily="2" charset="2"/>
              <a:buNone/>
            </a:pPr>
            <a:r>
              <a:rPr lang="en-US" sz="2800" smtClean="0">
                <a:solidFill>
                  <a:srgbClr val="FF0000"/>
                </a:solidFill>
              </a:rPr>
              <a:t>while</a:t>
            </a:r>
            <a:r>
              <a:rPr lang="en-US" sz="2800" smtClean="0"/>
              <a:t> (</a:t>
            </a:r>
            <a:r>
              <a:rPr lang="en-US" sz="2800" smtClean="0">
                <a:solidFill>
                  <a:schemeClr val="folHlink"/>
                </a:solidFill>
              </a:rPr>
              <a:t>expression</a:t>
            </a:r>
            <a:r>
              <a:rPr lang="en-US" sz="2800" smtClean="0"/>
              <a:t>) </a:t>
            </a:r>
            <a:r>
              <a:rPr lang="en-US" sz="2800" smtClean="0">
                <a:solidFill>
                  <a:srgbClr val="FF0000"/>
                </a:solidFill>
              </a:rPr>
              <a:t>{</a:t>
            </a:r>
          </a:p>
          <a:p>
            <a:pPr marL="800100" lvl="1" eaLnBrk="1" hangingPunct="1">
              <a:lnSpc>
                <a:spcPct val="80000"/>
              </a:lnSpc>
              <a:buFont typeface="Wingdings" pitchFamily="2" charset="2"/>
              <a:buNone/>
            </a:pPr>
            <a:r>
              <a:rPr lang="en-US" sz="2800" smtClean="0"/>
              <a:t>    statement</a:t>
            </a:r>
          </a:p>
          <a:p>
            <a:pPr marL="800100" lvl="1" eaLnBrk="1" hangingPunct="1">
              <a:lnSpc>
                <a:spcPct val="80000"/>
              </a:lnSpc>
              <a:buFont typeface="Wingdings" pitchFamily="2" charset="2"/>
              <a:buNone/>
            </a:pPr>
            <a:r>
              <a:rPr lang="en-US" sz="2800" smtClean="0">
                <a:solidFill>
                  <a:srgbClr val="FF0000"/>
                </a:solidFill>
              </a:rPr>
              <a:t>}</a:t>
            </a:r>
          </a:p>
          <a:p>
            <a:pPr marL="800100" lvl="1" eaLnBrk="1" hangingPunct="1">
              <a:lnSpc>
                <a:spcPct val="80000"/>
              </a:lnSpc>
              <a:buFont typeface="Wingdings" pitchFamily="2" charset="2"/>
              <a:buNone/>
            </a:pPr>
            <a:endParaRPr lang="en-US" sz="2800" smtClean="0">
              <a:solidFill>
                <a:srgbClr val="FF0000"/>
              </a:solidFill>
            </a:endParaRPr>
          </a:p>
          <a:p>
            <a:pPr indent="-280988" eaLnBrk="1" hangingPunct="1">
              <a:lnSpc>
                <a:spcPct val="80000"/>
              </a:lnSpc>
            </a:pPr>
            <a:r>
              <a:rPr lang="en-US" smtClean="0"/>
              <a:t>First, the </a:t>
            </a:r>
            <a:r>
              <a:rPr lang="en-US" smtClean="0">
                <a:solidFill>
                  <a:srgbClr val="0033CC"/>
                </a:solidFill>
                <a:latin typeface="Courier New" pitchFamily="49" charset="0"/>
              </a:rPr>
              <a:t>while</a:t>
            </a:r>
            <a:r>
              <a:rPr lang="en-US" smtClean="0"/>
              <a:t> statement evaluates expression, which must return a boolean value. If the expression returns </a:t>
            </a:r>
            <a:r>
              <a:rPr lang="en-US" smtClean="0">
                <a:solidFill>
                  <a:srgbClr val="0033CC"/>
                </a:solidFill>
                <a:latin typeface="Courier New" pitchFamily="49" charset="0"/>
              </a:rPr>
              <a:t>true</a:t>
            </a:r>
            <a:r>
              <a:rPr lang="en-US" smtClean="0"/>
              <a:t>, the </a:t>
            </a:r>
            <a:r>
              <a:rPr lang="en-US" smtClean="0">
                <a:solidFill>
                  <a:srgbClr val="0033CC"/>
                </a:solidFill>
                <a:latin typeface="Courier New" pitchFamily="49" charset="0"/>
              </a:rPr>
              <a:t>while</a:t>
            </a:r>
            <a:r>
              <a:rPr lang="en-US" smtClean="0"/>
              <a:t> statement executes the statement(s) in the </a:t>
            </a:r>
            <a:r>
              <a:rPr lang="en-US" smtClean="0">
                <a:solidFill>
                  <a:srgbClr val="0033CC"/>
                </a:solidFill>
                <a:latin typeface="Courier New" pitchFamily="49" charset="0"/>
              </a:rPr>
              <a:t>while</a:t>
            </a:r>
            <a:r>
              <a:rPr lang="en-US" smtClean="0"/>
              <a:t> block. The </a:t>
            </a:r>
            <a:r>
              <a:rPr lang="en-US" smtClean="0">
                <a:solidFill>
                  <a:srgbClr val="0033CC"/>
                </a:solidFill>
                <a:latin typeface="Courier New" pitchFamily="49" charset="0"/>
              </a:rPr>
              <a:t>while</a:t>
            </a:r>
            <a:r>
              <a:rPr lang="en-US" smtClean="0"/>
              <a:t> statement continues testing the expression and executing its block until the expression returns </a:t>
            </a:r>
            <a:r>
              <a:rPr lang="en-US" smtClean="0">
                <a:solidFill>
                  <a:srgbClr val="0033CC"/>
                </a:solidFill>
                <a:latin typeface="Courier New" pitchFamily="49" charset="0"/>
              </a:rPr>
              <a:t>false</a:t>
            </a:r>
            <a:r>
              <a:rPr lang="en-US" smtClean="0"/>
              <a:t>. </a:t>
            </a:r>
          </a:p>
        </p:txBody>
      </p:sp>
    </p:spTree>
    <p:extLst>
      <p:ext uri="{BB962C8B-B14F-4D97-AF65-F5344CB8AC3E}">
        <p14:creationId xmlns:p14="http://schemas.microsoft.com/office/powerpoint/2010/main" val="1456086621"/>
      </p:ext>
    </p:extLst>
  </p:cSld>
  <p:clrMapOvr>
    <a:masterClrMapping/>
  </p:clrMapOvr>
  <p:transition spd="med">
    <p:comb/>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smtClean="0"/>
              <a:t>Example for while statement</a:t>
            </a:r>
          </a:p>
        </p:txBody>
      </p:sp>
      <p:sp>
        <p:nvSpPr>
          <p:cNvPr id="60419" name="Rectangle 3"/>
          <p:cNvSpPr>
            <a:spLocks noGrp="1" noChangeArrowheads="1"/>
          </p:cNvSpPr>
          <p:nvPr>
            <p:ph type="body" idx="1"/>
          </p:nvPr>
        </p:nvSpPr>
        <p:spPr/>
        <p:txBody>
          <a:bodyPr/>
          <a:lstStyle/>
          <a:p>
            <a:pPr indent="-230188" eaLnBrk="1" hangingPunct="1">
              <a:lnSpc>
                <a:spcPct val="90000"/>
              </a:lnSpc>
              <a:spcBef>
                <a:spcPct val="15000"/>
              </a:spcBef>
              <a:buFont typeface="Wingdings" pitchFamily="2" charset="2"/>
              <a:buNone/>
            </a:pPr>
            <a:r>
              <a:rPr lang="en-US" sz="2400" smtClean="0"/>
              <a:t>class WhileDemo {</a:t>
            </a:r>
          </a:p>
          <a:p>
            <a:pPr indent="-230188" eaLnBrk="1" hangingPunct="1">
              <a:lnSpc>
                <a:spcPct val="90000"/>
              </a:lnSpc>
              <a:spcBef>
                <a:spcPct val="15000"/>
              </a:spcBef>
              <a:buFont typeface="Wingdings" pitchFamily="2" charset="2"/>
              <a:buNone/>
            </a:pPr>
            <a:r>
              <a:rPr lang="en-US" sz="2400" smtClean="0"/>
              <a:t>     public static void main(String[] args){</a:t>
            </a:r>
          </a:p>
          <a:p>
            <a:pPr indent="-230188" eaLnBrk="1" hangingPunct="1">
              <a:lnSpc>
                <a:spcPct val="90000"/>
              </a:lnSpc>
              <a:spcBef>
                <a:spcPct val="15000"/>
              </a:spcBef>
              <a:buFont typeface="Wingdings" pitchFamily="2" charset="2"/>
              <a:buNone/>
            </a:pPr>
            <a:r>
              <a:rPr lang="en-US" sz="2400" smtClean="0"/>
              <a:t>          int count = 1;</a:t>
            </a:r>
          </a:p>
          <a:p>
            <a:pPr indent="-230188" eaLnBrk="1" hangingPunct="1">
              <a:lnSpc>
                <a:spcPct val="90000"/>
              </a:lnSpc>
              <a:spcBef>
                <a:spcPct val="15000"/>
              </a:spcBef>
              <a:buFont typeface="Wingdings" pitchFamily="2" charset="2"/>
              <a:buNone/>
            </a:pPr>
            <a:r>
              <a:rPr lang="en-US" sz="2400" smtClean="0"/>
              <a:t>          </a:t>
            </a:r>
            <a:r>
              <a:rPr lang="en-US" sz="2400" smtClean="0">
                <a:solidFill>
                  <a:srgbClr val="000099"/>
                </a:solidFill>
              </a:rPr>
              <a:t>while (</a:t>
            </a:r>
            <a:r>
              <a:rPr lang="en-US" sz="2400" smtClean="0">
                <a:solidFill>
                  <a:srgbClr val="FF0000"/>
                </a:solidFill>
              </a:rPr>
              <a:t>count &lt; 11</a:t>
            </a:r>
            <a:r>
              <a:rPr lang="en-US" sz="2400" smtClean="0">
                <a:solidFill>
                  <a:srgbClr val="000099"/>
                </a:solidFill>
              </a:rPr>
              <a:t>) {</a:t>
            </a:r>
          </a:p>
          <a:p>
            <a:pPr indent="-230188" eaLnBrk="1" hangingPunct="1">
              <a:lnSpc>
                <a:spcPct val="90000"/>
              </a:lnSpc>
              <a:spcBef>
                <a:spcPct val="15000"/>
              </a:spcBef>
              <a:buFont typeface="Wingdings" pitchFamily="2" charset="2"/>
              <a:buNone/>
            </a:pPr>
            <a:r>
              <a:rPr lang="en-US" sz="2400" smtClean="0">
                <a:solidFill>
                  <a:srgbClr val="000099"/>
                </a:solidFill>
              </a:rPr>
              <a:t>               System.out.println("Count is: " + count);</a:t>
            </a:r>
          </a:p>
          <a:p>
            <a:pPr indent="-230188" eaLnBrk="1" hangingPunct="1">
              <a:lnSpc>
                <a:spcPct val="90000"/>
              </a:lnSpc>
              <a:spcBef>
                <a:spcPct val="15000"/>
              </a:spcBef>
              <a:buFont typeface="Wingdings" pitchFamily="2" charset="2"/>
              <a:buNone/>
            </a:pPr>
            <a:r>
              <a:rPr lang="en-US" sz="2400" smtClean="0">
                <a:solidFill>
                  <a:srgbClr val="000099"/>
                </a:solidFill>
              </a:rPr>
              <a:t>               count++;</a:t>
            </a:r>
          </a:p>
          <a:p>
            <a:pPr indent="-230188" eaLnBrk="1" hangingPunct="1">
              <a:lnSpc>
                <a:spcPct val="90000"/>
              </a:lnSpc>
              <a:spcBef>
                <a:spcPct val="15000"/>
              </a:spcBef>
              <a:buFont typeface="Wingdings" pitchFamily="2" charset="2"/>
              <a:buNone/>
            </a:pPr>
            <a:r>
              <a:rPr lang="en-US" sz="2400" smtClean="0">
                <a:solidFill>
                  <a:srgbClr val="000099"/>
                </a:solidFill>
              </a:rPr>
              <a:t>          }</a:t>
            </a:r>
          </a:p>
          <a:p>
            <a:pPr indent="-230188" eaLnBrk="1" hangingPunct="1">
              <a:lnSpc>
                <a:spcPct val="90000"/>
              </a:lnSpc>
              <a:spcBef>
                <a:spcPct val="15000"/>
              </a:spcBef>
              <a:buFont typeface="Wingdings" pitchFamily="2" charset="2"/>
              <a:buNone/>
            </a:pPr>
            <a:r>
              <a:rPr lang="en-US" sz="2400" smtClean="0"/>
              <a:t>     }</a:t>
            </a:r>
          </a:p>
          <a:p>
            <a:pPr indent="-230188" eaLnBrk="1" hangingPunct="1">
              <a:lnSpc>
                <a:spcPct val="90000"/>
              </a:lnSpc>
              <a:spcBef>
                <a:spcPct val="15000"/>
              </a:spcBef>
              <a:buFont typeface="Wingdings" pitchFamily="2" charset="2"/>
              <a:buNone/>
            </a:pPr>
            <a:r>
              <a:rPr lang="en-US" sz="2400" smtClean="0"/>
              <a:t>}</a:t>
            </a:r>
          </a:p>
          <a:p>
            <a:pPr indent="-230188" eaLnBrk="1" hangingPunct="1">
              <a:lnSpc>
                <a:spcPct val="90000"/>
              </a:lnSpc>
              <a:spcBef>
                <a:spcPct val="15000"/>
              </a:spcBef>
              <a:buFont typeface="Wingdings" pitchFamily="2" charset="2"/>
              <a:buNone/>
            </a:pPr>
            <a:endParaRPr lang="en-US" sz="2400" smtClean="0"/>
          </a:p>
          <a:p>
            <a:pPr indent="-230188" eaLnBrk="1" hangingPunct="1">
              <a:lnSpc>
                <a:spcPct val="90000"/>
              </a:lnSpc>
              <a:spcBef>
                <a:spcPct val="15000"/>
              </a:spcBef>
              <a:buFont typeface="Wingdings" pitchFamily="2" charset="2"/>
              <a:buNone/>
            </a:pPr>
            <a:r>
              <a:rPr lang="en-US" sz="2400" smtClean="0"/>
              <a:t>  We can implement an infinite loop using the </a:t>
            </a:r>
            <a:r>
              <a:rPr lang="en-US" sz="2400" smtClean="0">
                <a:solidFill>
                  <a:srgbClr val="000099"/>
                </a:solidFill>
                <a:latin typeface="Courier New" pitchFamily="49" charset="0"/>
              </a:rPr>
              <a:t>while</a:t>
            </a:r>
            <a:r>
              <a:rPr lang="en-US" sz="2400" smtClean="0"/>
              <a:t> statement as follows: </a:t>
            </a:r>
          </a:p>
          <a:p>
            <a:pPr indent="-230188" eaLnBrk="1" hangingPunct="1">
              <a:lnSpc>
                <a:spcPct val="90000"/>
              </a:lnSpc>
              <a:spcBef>
                <a:spcPct val="15000"/>
              </a:spcBef>
              <a:buFont typeface="Wingdings" pitchFamily="2" charset="2"/>
              <a:buNone/>
            </a:pPr>
            <a:r>
              <a:rPr lang="en-US" sz="2400" smtClean="0">
                <a:solidFill>
                  <a:srgbClr val="000099"/>
                </a:solidFill>
              </a:rPr>
              <a:t>while (</a:t>
            </a:r>
            <a:r>
              <a:rPr lang="en-US" sz="2400" smtClean="0">
                <a:solidFill>
                  <a:srgbClr val="FF0000"/>
                </a:solidFill>
              </a:rPr>
              <a:t>true</a:t>
            </a:r>
            <a:r>
              <a:rPr lang="en-US" sz="2400" smtClean="0">
                <a:solidFill>
                  <a:srgbClr val="000099"/>
                </a:solidFill>
              </a:rPr>
              <a:t>){</a:t>
            </a:r>
          </a:p>
          <a:p>
            <a:pPr indent="-230188" eaLnBrk="1" hangingPunct="1">
              <a:lnSpc>
                <a:spcPct val="90000"/>
              </a:lnSpc>
              <a:spcBef>
                <a:spcPct val="15000"/>
              </a:spcBef>
              <a:buFont typeface="Wingdings" pitchFamily="2" charset="2"/>
              <a:buNone/>
            </a:pPr>
            <a:r>
              <a:rPr lang="en-US" sz="2400" smtClean="0">
                <a:solidFill>
                  <a:srgbClr val="000099"/>
                </a:solidFill>
              </a:rPr>
              <a:t>    // your code goes here</a:t>
            </a:r>
          </a:p>
          <a:p>
            <a:pPr indent="-230188" eaLnBrk="1" hangingPunct="1">
              <a:lnSpc>
                <a:spcPct val="90000"/>
              </a:lnSpc>
              <a:spcBef>
                <a:spcPct val="15000"/>
              </a:spcBef>
              <a:buFont typeface="Wingdings" pitchFamily="2" charset="2"/>
              <a:buNone/>
            </a:pPr>
            <a:r>
              <a:rPr lang="en-US" sz="2400" smtClean="0">
                <a:solidFill>
                  <a:srgbClr val="000099"/>
                </a:solidFill>
              </a:rPr>
              <a:t>}</a:t>
            </a:r>
          </a:p>
        </p:txBody>
      </p:sp>
    </p:spTree>
    <p:extLst>
      <p:ext uri="{BB962C8B-B14F-4D97-AF65-F5344CB8AC3E}">
        <p14:creationId xmlns:p14="http://schemas.microsoft.com/office/powerpoint/2010/main" val="381022313"/>
      </p:ext>
    </p:extLst>
  </p:cSld>
  <p:clrMapOvr>
    <a:masterClrMapping/>
  </p:clrMapOvr>
  <p:transition spd="med">
    <p:comb/>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smtClean="0"/>
              <a:t>do – while statement</a:t>
            </a:r>
          </a:p>
        </p:txBody>
      </p:sp>
      <p:sp>
        <p:nvSpPr>
          <p:cNvPr id="61443" name="Rectangle 3"/>
          <p:cNvSpPr>
            <a:spLocks noGrp="1" noChangeArrowheads="1"/>
          </p:cNvSpPr>
          <p:nvPr>
            <p:ph type="body" idx="1"/>
          </p:nvPr>
        </p:nvSpPr>
        <p:spPr/>
        <p:txBody>
          <a:bodyPr/>
          <a:lstStyle/>
          <a:p>
            <a:pPr eaLnBrk="1" hangingPunct="1">
              <a:lnSpc>
                <a:spcPct val="80000"/>
              </a:lnSpc>
              <a:buFont typeface="Wingdings" pitchFamily="2" charset="2"/>
              <a:buNone/>
            </a:pPr>
            <a:endParaRPr lang="en-US" smtClean="0">
              <a:solidFill>
                <a:srgbClr val="FF0000"/>
              </a:solidFill>
            </a:endParaRPr>
          </a:p>
          <a:p>
            <a:pPr eaLnBrk="1" hangingPunct="1">
              <a:lnSpc>
                <a:spcPct val="80000"/>
              </a:lnSpc>
              <a:buFont typeface="Wingdings" pitchFamily="2" charset="2"/>
              <a:buNone/>
            </a:pPr>
            <a:r>
              <a:rPr lang="en-US" smtClean="0">
                <a:solidFill>
                  <a:srgbClr val="FF0000"/>
                </a:solidFill>
              </a:rPr>
              <a:t>do {</a:t>
            </a:r>
          </a:p>
          <a:p>
            <a:pPr eaLnBrk="1" hangingPunct="1">
              <a:lnSpc>
                <a:spcPct val="80000"/>
              </a:lnSpc>
              <a:buFont typeface="Wingdings" pitchFamily="2" charset="2"/>
              <a:buNone/>
            </a:pPr>
            <a:r>
              <a:rPr lang="en-US" smtClean="0">
                <a:solidFill>
                  <a:srgbClr val="000099"/>
                </a:solidFill>
              </a:rPr>
              <a:t>    </a:t>
            </a:r>
            <a:r>
              <a:rPr lang="en-US" smtClean="0"/>
              <a:t>statement(s)</a:t>
            </a:r>
          </a:p>
          <a:p>
            <a:pPr eaLnBrk="1" hangingPunct="1">
              <a:lnSpc>
                <a:spcPct val="80000"/>
              </a:lnSpc>
              <a:buFont typeface="Wingdings" pitchFamily="2" charset="2"/>
              <a:buNone/>
            </a:pPr>
            <a:r>
              <a:rPr lang="en-US" smtClean="0">
                <a:solidFill>
                  <a:srgbClr val="FF0000"/>
                </a:solidFill>
              </a:rPr>
              <a:t>} while</a:t>
            </a:r>
            <a:r>
              <a:rPr lang="en-US" smtClean="0">
                <a:solidFill>
                  <a:srgbClr val="000099"/>
                </a:solidFill>
              </a:rPr>
              <a:t> (</a:t>
            </a:r>
            <a:r>
              <a:rPr lang="en-US" smtClean="0">
                <a:solidFill>
                  <a:srgbClr val="0033CC"/>
                </a:solidFill>
              </a:rPr>
              <a:t>expression</a:t>
            </a:r>
            <a:r>
              <a:rPr lang="en-US" smtClean="0">
                <a:solidFill>
                  <a:srgbClr val="000099"/>
                </a:solidFill>
              </a:rPr>
              <a:t>);</a:t>
            </a:r>
          </a:p>
          <a:p>
            <a:pPr eaLnBrk="1" hangingPunct="1">
              <a:lnSpc>
                <a:spcPct val="80000"/>
              </a:lnSpc>
              <a:buFont typeface="Wingdings" pitchFamily="2" charset="2"/>
              <a:buNone/>
            </a:pPr>
            <a:endParaRPr lang="en-US" smtClean="0">
              <a:solidFill>
                <a:srgbClr val="000099"/>
              </a:solidFill>
            </a:endParaRPr>
          </a:p>
          <a:p>
            <a:pPr eaLnBrk="1" hangingPunct="1">
              <a:lnSpc>
                <a:spcPct val="80000"/>
              </a:lnSpc>
            </a:pPr>
            <a:r>
              <a:rPr lang="en-US" smtClean="0"/>
              <a:t>Instead of evaluating the expression at the top of the loop, do-while evaluates the expression at the bottom. Thus, </a:t>
            </a:r>
            <a:r>
              <a:rPr lang="en-US" smtClean="0">
                <a:solidFill>
                  <a:srgbClr val="000099"/>
                </a:solidFill>
              </a:rPr>
              <a:t>the statements within the block associated with a </a:t>
            </a:r>
            <a:r>
              <a:rPr lang="en-US" b="1" smtClean="0">
                <a:latin typeface="Courier New" pitchFamily="49" charset="0"/>
              </a:rPr>
              <a:t>do-while</a:t>
            </a:r>
            <a:r>
              <a:rPr lang="en-US" smtClean="0">
                <a:solidFill>
                  <a:srgbClr val="000099"/>
                </a:solidFill>
              </a:rPr>
              <a:t> are executed at least once.</a:t>
            </a:r>
          </a:p>
          <a:p>
            <a:pPr eaLnBrk="1" hangingPunct="1">
              <a:lnSpc>
                <a:spcPct val="80000"/>
              </a:lnSpc>
              <a:buFont typeface="Wingdings" pitchFamily="2" charset="2"/>
              <a:buNone/>
            </a:pPr>
            <a:r>
              <a:rPr lang="en-US" smtClean="0"/>
              <a:t>		int count = 1;</a:t>
            </a:r>
          </a:p>
          <a:p>
            <a:pPr eaLnBrk="1" hangingPunct="1">
              <a:lnSpc>
                <a:spcPct val="80000"/>
              </a:lnSpc>
              <a:buFont typeface="Wingdings" pitchFamily="2" charset="2"/>
              <a:buNone/>
            </a:pPr>
            <a:r>
              <a:rPr lang="en-US" smtClean="0"/>
              <a:t>          </a:t>
            </a:r>
            <a:r>
              <a:rPr lang="en-US" smtClean="0">
                <a:solidFill>
                  <a:srgbClr val="000099"/>
                </a:solidFill>
              </a:rPr>
              <a:t>do {</a:t>
            </a:r>
          </a:p>
          <a:p>
            <a:pPr eaLnBrk="1" hangingPunct="1">
              <a:lnSpc>
                <a:spcPct val="80000"/>
              </a:lnSpc>
              <a:buFont typeface="Wingdings" pitchFamily="2" charset="2"/>
              <a:buNone/>
            </a:pPr>
            <a:r>
              <a:rPr lang="en-US" smtClean="0">
                <a:solidFill>
                  <a:srgbClr val="000099"/>
                </a:solidFill>
              </a:rPr>
              <a:t>               System.out.println("Count is: " + count);</a:t>
            </a:r>
          </a:p>
          <a:p>
            <a:pPr eaLnBrk="1" hangingPunct="1">
              <a:lnSpc>
                <a:spcPct val="80000"/>
              </a:lnSpc>
              <a:buFont typeface="Wingdings" pitchFamily="2" charset="2"/>
              <a:buNone/>
            </a:pPr>
            <a:r>
              <a:rPr lang="en-US" smtClean="0">
                <a:solidFill>
                  <a:srgbClr val="000099"/>
                </a:solidFill>
              </a:rPr>
              <a:t>               count++;</a:t>
            </a:r>
          </a:p>
          <a:p>
            <a:pPr eaLnBrk="1" hangingPunct="1">
              <a:lnSpc>
                <a:spcPct val="80000"/>
              </a:lnSpc>
              <a:buFont typeface="Wingdings" pitchFamily="2" charset="2"/>
              <a:buNone/>
            </a:pPr>
            <a:r>
              <a:rPr lang="en-US" smtClean="0">
                <a:solidFill>
                  <a:srgbClr val="000099"/>
                </a:solidFill>
              </a:rPr>
              <a:t>          } while (count &lt;= 11);</a:t>
            </a:r>
          </a:p>
        </p:txBody>
      </p:sp>
    </p:spTree>
    <p:extLst>
      <p:ext uri="{BB962C8B-B14F-4D97-AF65-F5344CB8AC3E}">
        <p14:creationId xmlns:p14="http://schemas.microsoft.com/office/powerpoint/2010/main" val="407460068"/>
      </p:ext>
    </p:extLst>
  </p:cSld>
  <p:clrMapOvr>
    <a:masterClrMapping/>
  </p:clrMapOvr>
  <p:transition spd="med">
    <p:comb/>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smtClean="0"/>
              <a:t>Comparing the while and do – while</a:t>
            </a:r>
          </a:p>
        </p:txBody>
      </p:sp>
      <p:grpSp>
        <p:nvGrpSpPr>
          <p:cNvPr id="62467" name="Group 3"/>
          <p:cNvGrpSpPr>
            <a:grpSpLocks/>
          </p:cNvGrpSpPr>
          <p:nvPr/>
        </p:nvGrpSpPr>
        <p:grpSpPr bwMode="auto">
          <a:xfrm>
            <a:off x="5410200" y="2590800"/>
            <a:ext cx="2813050" cy="3505200"/>
            <a:chOff x="1540" y="1104"/>
            <a:chExt cx="1772" cy="2208"/>
          </a:xfrm>
        </p:grpSpPr>
        <p:grpSp>
          <p:nvGrpSpPr>
            <p:cNvPr id="62486" name="Group 4"/>
            <p:cNvGrpSpPr>
              <a:grpSpLocks/>
            </p:cNvGrpSpPr>
            <p:nvPr/>
          </p:nvGrpSpPr>
          <p:grpSpPr bwMode="auto">
            <a:xfrm>
              <a:off x="1540" y="1608"/>
              <a:ext cx="668" cy="840"/>
              <a:chOff x="1540" y="1608"/>
              <a:chExt cx="668" cy="840"/>
            </a:xfrm>
          </p:grpSpPr>
          <p:sp>
            <p:nvSpPr>
              <p:cNvPr id="71685" name="Text Box 5"/>
              <p:cNvSpPr txBox="1">
                <a:spLocks noChangeArrowheads="1"/>
              </p:cNvSpPr>
              <p:nvPr/>
            </p:nvSpPr>
            <p:spPr bwMode="auto">
              <a:xfrm>
                <a:off x="1540" y="1920"/>
                <a:ext cx="460" cy="231"/>
              </a:xfrm>
              <a:prstGeom prst="rect">
                <a:avLst/>
              </a:prstGeom>
              <a:noFill/>
              <a:ln w="12700">
                <a:noFill/>
                <a:miter lim="800000"/>
                <a:headEnd type="none" w="sm" len="sm"/>
                <a:tailEnd type="none" w="sm" len="sm"/>
              </a:ln>
              <a:effectLst/>
            </p:spPr>
            <p:txBody>
              <a:bodyPr wrap="none" anchor="ctr">
                <a:spAutoFit/>
              </a:bodyPr>
              <a:lstStyle/>
              <a:p>
                <a:pPr algn="ctr">
                  <a:defRPr/>
                </a:pPr>
                <a:r>
                  <a:rPr lang="en-US" b="1">
                    <a:effectLst>
                      <a:outerShdw blurRad="38100" dist="38100" dir="2700000" algn="tl">
                        <a:srgbClr val="C0C0C0"/>
                      </a:outerShdw>
                    </a:effectLst>
                    <a:latin typeface="Courier New" pitchFamily="49" charset="0"/>
                  </a:rPr>
                  <a:t>true</a:t>
                </a:r>
                <a:endParaRPr lang="en-US" sz="2400">
                  <a:latin typeface="Times New Roman" pitchFamily="18" charset="0"/>
                </a:endParaRPr>
              </a:p>
            </p:txBody>
          </p:sp>
          <p:cxnSp>
            <p:nvCxnSpPr>
              <p:cNvPr id="62501" name="AutoShape 6"/>
              <p:cNvCxnSpPr>
                <a:cxnSpLocks noChangeShapeType="1"/>
                <a:stCxn id="62494" idx="1"/>
                <a:endCxn id="62498" idx="1"/>
              </p:cNvCxnSpPr>
              <p:nvPr/>
            </p:nvCxnSpPr>
            <p:spPr bwMode="auto">
              <a:xfrm rot="10800000" flipV="1">
                <a:off x="2112" y="1608"/>
                <a:ext cx="96" cy="840"/>
              </a:xfrm>
              <a:prstGeom prst="bentConnector3">
                <a:avLst>
                  <a:gd name="adj1" fmla="val 250000"/>
                </a:avLst>
              </a:prstGeom>
              <a:noFill/>
              <a:ln w="31750">
                <a:solidFill>
                  <a:srgbClr val="FF0000"/>
                </a:solidFill>
                <a:miter lim="800000"/>
                <a:headEnd type="triangle" w="sm" len="sm"/>
                <a:tailEnd type="none" w="sm" len="sm"/>
              </a:ln>
            </p:spPr>
          </p:cxnSp>
        </p:grpSp>
        <p:grpSp>
          <p:nvGrpSpPr>
            <p:cNvPr id="62487" name="Group 7"/>
            <p:cNvGrpSpPr>
              <a:grpSpLocks/>
            </p:cNvGrpSpPr>
            <p:nvPr/>
          </p:nvGrpSpPr>
          <p:grpSpPr bwMode="auto">
            <a:xfrm>
              <a:off x="2112" y="1719"/>
              <a:ext cx="1200" cy="1017"/>
              <a:chOff x="2112" y="1719"/>
              <a:chExt cx="1200" cy="1017"/>
            </a:xfrm>
          </p:grpSpPr>
          <p:grpSp>
            <p:nvGrpSpPr>
              <p:cNvPr id="62496" name="Group 8"/>
              <p:cNvGrpSpPr>
                <a:grpSpLocks/>
              </p:cNvGrpSpPr>
              <p:nvPr/>
            </p:nvGrpSpPr>
            <p:grpSpPr bwMode="auto">
              <a:xfrm>
                <a:off x="2112" y="2160"/>
                <a:ext cx="1200" cy="576"/>
                <a:chOff x="2016" y="1584"/>
                <a:chExt cx="1200" cy="576"/>
              </a:xfrm>
            </p:grpSpPr>
            <p:sp>
              <p:nvSpPr>
                <p:cNvPr id="62498" name="AutoShape 9"/>
                <p:cNvSpPr>
                  <a:spLocks noChangeArrowheads="1"/>
                </p:cNvSpPr>
                <p:nvPr/>
              </p:nvSpPr>
              <p:spPr bwMode="auto">
                <a:xfrm>
                  <a:off x="2016" y="1584"/>
                  <a:ext cx="1200" cy="576"/>
                </a:xfrm>
                <a:prstGeom prst="diamond">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62499" name="Text Box 10"/>
                <p:cNvSpPr txBox="1">
                  <a:spLocks noChangeArrowheads="1"/>
                </p:cNvSpPr>
                <p:nvPr/>
              </p:nvSpPr>
              <p:spPr bwMode="auto">
                <a:xfrm>
                  <a:off x="2270" y="1746"/>
                  <a:ext cx="692" cy="231"/>
                </a:xfrm>
                <a:prstGeom prst="rect">
                  <a:avLst/>
                </a:prstGeom>
                <a:noFill/>
                <a:ln w="12700">
                  <a:noFill/>
                  <a:miter lim="800000"/>
                  <a:headEnd type="none" w="sm" len="sm"/>
                  <a:tailEnd type="none" w="sm" len="sm"/>
                </a:ln>
              </p:spPr>
              <p:txBody>
                <a:bodyPr wrap="none" anchor="ctr">
                  <a:spAutoFit/>
                </a:bodyPr>
                <a:lstStyle/>
                <a:p>
                  <a:pPr algn="ctr"/>
                  <a:r>
                    <a:rPr lang="en-US" b="1">
                      <a:latin typeface="Times New Roman" pitchFamily="18" charset="0"/>
                    </a:rPr>
                    <a:t>condition</a:t>
                  </a:r>
                </a:p>
              </p:txBody>
            </p:sp>
          </p:grpSp>
          <p:cxnSp>
            <p:nvCxnSpPr>
              <p:cNvPr id="62497" name="AutoShape 11"/>
              <p:cNvCxnSpPr>
                <a:cxnSpLocks noChangeShapeType="1"/>
                <a:stCxn id="62495" idx="2"/>
                <a:endCxn id="62498" idx="0"/>
              </p:cNvCxnSpPr>
              <p:nvPr/>
            </p:nvCxnSpPr>
            <p:spPr bwMode="auto">
              <a:xfrm>
                <a:off x="2712" y="1719"/>
                <a:ext cx="0" cy="441"/>
              </a:xfrm>
              <a:prstGeom prst="straightConnector1">
                <a:avLst/>
              </a:prstGeom>
              <a:noFill/>
              <a:ln w="31750">
                <a:solidFill>
                  <a:srgbClr val="FF0000"/>
                </a:solidFill>
                <a:round/>
                <a:headEnd type="none" w="sm" len="sm"/>
                <a:tailEnd type="triangle" w="sm" len="sm"/>
              </a:ln>
            </p:spPr>
          </p:cxnSp>
        </p:grpSp>
        <p:grpSp>
          <p:nvGrpSpPr>
            <p:cNvPr id="62488" name="Group 12"/>
            <p:cNvGrpSpPr>
              <a:grpSpLocks/>
            </p:cNvGrpSpPr>
            <p:nvPr/>
          </p:nvGrpSpPr>
          <p:grpSpPr bwMode="auto">
            <a:xfrm>
              <a:off x="2208" y="1104"/>
              <a:ext cx="1008" cy="624"/>
              <a:chOff x="2208" y="1104"/>
              <a:chExt cx="1008" cy="624"/>
            </a:xfrm>
          </p:grpSpPr>
          <p:cxnSp>
            <p:nvCxnSpPr>
              <p:cNvPr id="62492" name="AutoShape 13"/>
              <p:cNvCxnSpPr>
                <a:cxnSpLocks noChangeShapeType="1"/>
                <a:endCxn id="62495" idx="0"/>
              </p:cNvCxnSpPr>
              <p:nvPr/>
            </p:nvCxnSpPr>
            <p:spPr bwMode="auto">
              <a:xfrm>
                <a:off x="2712" y="1104"/>
                <a:ext cx="0" cy="384"/>
              </a:xfrm>
              <a:prstGeom prst="straightConnector1">
                <a:avLst/>
              </a:prstGeom>
              <a:noFill/>
              <a:ln w="31750">
                <a:solidFill>
                  <a:srgbClr val="FF0000"/>
                </a:solidFill>
                <a:round/>
                <a:headEnd type="none" w="sm" len="sm"/>
                <a:tailEnd type="triangle" w="sm" len="sm"/>
              </a:ln>
            </p:spPr>
          </p:cxnSp>
          <p:grpSp>
            <p:nvGrpSpPr>
              <p:cNvPr id="62493" name="Group 14"/>
              <p:cNvGrpSpPr>
                <a:grpSpLocks/>
              </p:cNvGrpSpPr>
              <p:nvPr/>
            </p:nvGrpSpPr>
            <p:grpSpPr bwMode="auto">
              <a:xfrm>
                <a:off x="2208" y="1488"/>
                <a:ext cx="1008" cy="240"/>
                <a:chOff x="2112" y="2496"/>
                <a:chExt cx="1008" cy="240"/>
              </a:xfrm>
            </p:grpSpPr>
            <p:sp>
              <p:nvSpPr>
                <p:cNvPr id="62494" name="Rectangle 15"/>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62495" name="Text Box 16"/>
                <p:cNvSpPr txBox="1">
                  <a:spLocks noChangeArrowheads="1"/>
                </p:cNvSpPr>
                <p:nvPr/>
              </p:nvSpPr>
              <p:spPr bwMode="auto">
                <a:xfrm>
                  <a:off x="2258" y="2496"/>
                  <a:ext cx="716" cy="231"/>
                </a:xfrm>
                <a:prstGeom prst="rect">
                  <a:avLst/>
                </a:prstGeom>
                <a:noFill/>
                <a:ln w="12700">
                  <a:noFill/>
                  <a:miter lim="800000"/>
                  <a:headEnd type="none" w="sm" len="sm"/>
                  <a:tailEnd type="none" w="sm" len="sm"/>
                </a:ln>
              </p:spPr>
              <p:txBody>
                <a:bodyPr wrap="none" anchor="ctr">
                  <a:spAutoFit/>
                </a:bodyPr>
                <a:lstStyle/>
                <a:p>
                  <a:pPr algn="ctr"/>
                  <a:r>
                    <a:rPr lang="en-US" b="1">
                      <a:latin typeface="Times New Roman" pitchFamily="18" charset="0"/>
                    </a:rPr>
                    <a:t>statement</a:t>
                  </a:r>
                  <a:endParaRPr lang="en-US" sz="2400">
                    <a:latin typeface="Times New Roman" pitchFamily="18" charset="0"/>
                  </a:endParaRPr>
                </a:p>
              </p:txBody>
            </p:sp>
          </p:grpSp>
        </p:grpSp>
        <p:grpSp>
          <p:nvGrpSpPr>
            <p:cNvPr id="62489" name="Group 17"/>
            <p:cNvGrpSpPr>
              <a:grpSpLocks/>
            </p:cNvGrpSpPr>
            <p:nvPr/>
          </p:nvGrpSpPr>
          <p:grpSpPr bwMode="auto">
            <a:xfrm>
              <a:off x="2649" y="2736"/>
              <a:ext cx="546" cy="576"/>
              <a:chOff x="2649" y="2736"/>
              <a:chExt cx="546" cy="576"/>
            </a:xfrm>
          </p:grpSpPr>
          <p:cxnSp>
            <p:nvCxnSpPr>
              <p:cNvPr id="62490" name="AutoShape 18"/>
              <p:cNvCxnSpPr>
                <a:cxnSpLocks noChangeShapeType="1"/>
                <a:stCxn id="62498" idx="2"/>
              </p:cNvCxnSpPr>
              <p:nvPr/>
            </p:nvCxnSpPr>
            <p:spPr bwMode="auto">
              <a:xfrm>
                <a:off x="2712" y="2736"/>
                <a:ext cx="0" cy="576"/>
              </a:xfrm>
              <a:prstGeom prst="straightConnector1">
                <a:avLst/>
              </a:prstGeom>
              <a:noFill/>
              <a:ln w="31750">
                <a:solidFill>
                  <a:srgbClr val="FF0000"/>
                </a:solidFill>
                <a:round/>
                <a:headEnd type="none" w="sm" len="sm"/>
                <a:tailEnd type="triangle" w="sm" len="sm"/>
              </a:ln>
            </p:spPr>
          </p:cxnSp>
          <p:sp>
            <p:nvSpPr>
              <p:cNvPr id="71699" name="Text Box 19"/>
              <p:cNvSpPr txBox="1">
                <a:spLocks noChangeArrowheads="1"/>
              </p:cNvSpPr>
              <p:nvPr/>
            </p:nvSpPr>
            <p:spPr bwMode="auto">
              <a:xfrm>
                <a:off x="2649" y="2880"/>
                <a:ext cx="546" cy="231"/>
              </a:xfrm>
              <a:prstGeom prst="rect">
                <a:avLst/>
              </a:prstGeom>
              <a:noFill/>
              <a:ln w="12700">
                <a:noFill/>
                <a:miter lim="800000"/>
                <a:headEnd type="none" w="sm" len="sm"/>
                <a:tailEnd type="none" w="sm" len="sm"/>
              </a:ln>
              <a:effectLst/>
            </p:spPr>
            <p:txBody>
              <a:bodyPr wrap="none" anchor="ctr">
                <a:spAutoFit/>
              </a:bodyPr>
              <a:lstStyle/>
              <a:p>
                <a:pPr algn="ctr">
                  <a:defRPr/>
                </a:pPr>
                <a:r>
                  <a:rPr lang="en-US" b="1">
                    <a:effectLst>
                      <a:outerShdw blurRad="38100" dist="38100" dir="2700000" algn="tl">
                        <a:srgbClr val="C0C0C0"/>
                      </a:outerShdw>
                    </a:effectLst>
                    <a:latin typeface="Courier New" pitchFamily="49" charset="0"/>
                  </a:rPr>
                  <a:t>false</a:t>
                </a:r>
                <a:endParaRPr lang="en-US" sz="2400">
                  <a:latin typeface="Times New Roman" pitchFamily="18" charset="0"/>
                </a:endParaRPr>
              </a:p>
            </p:txBody>
          </p:sp>
        </p:grpSp>
      </p:grpSp>
      <p:sp>
        <p:nvSpPr>
          <p:cNvPr id="62468" name="Rectangle 20"/>
          <p:cNvSpPr>
            <a:spLocks noChangeArrowheads="1"/>
          </p:cNvSpPr>
          <p:nvPr/>
        </p:nvSpPr>
        <p:spPr bwMode="auto">
          <a:xfrm>
            <a:off x="4572000" y="838200"/>
            <a:ext cx="4572000" cy="1716088"/>
          </a:xfrm>
          <a:prstGeom prst="rect">
            <a:avLst/>
          </a:prstGeom>
          <a:noFill/>
          <a:ln w="9525">
            <a:noFill/>
            <a:miter lim="800000"/>
            <a:headEnd type="none" w="sm" len="sm"/>
            <a:tailEnd type="none" w="sm" len="sm"/>
          </a:ln>
        </p:spPr>
        <p:txBody>
          <a:bodyPr>
            <a:spAutoFit/>
          </a:bodyPr>
          <a:lstStyle/>
          <a:p>
            <a:pPr>
              <a:spcBef>
                <a:spcPct val="40000"/>
              </a:spcBef>
              <a:buClr>
                <a:srgbClr val="6699FF"/>
              </a:buClr>
            </a:pPr>
            <a:r>
              <a:rPr lang="en-US" sz="2800" b="1">
                <a:solidFill>
                  <a:srgbClr val="FF0000"/>
                </a:solidFill>
                <a:latin typeface="Arial" pitchFamily="34" charset="0"/>
              </a:rPr>
              <a:t>do {</a:t>
            </a:r>
          </a:p>
          <a:p>
            <a:pPr>
              <a:spcBef>
                <a:spcPct val="40000"/>
              </a:spcBef>
              <a:buClr>
                <a:srgbClr val="6699FF"/>
              </a:buClr>
            </a:pPr>
            <a:r>
              <a:rPr lang="en-US" sz="2800" b="1">
                <a:solidFill>
                  <a:srgbClr val="000099"/>
                </a:solidFill>
                <a:latin typeface="Arial" pitchFamily="34" charset="0"/>
              </a:rPr>
              <a:t>    statement(s)</a:t>
            </a:r>
          </a:p>
          <a:p>
            <a:pPr>
              <a:spcBef>
                <a:spcPct val="40000"/>
              </a:spcBef>
              <a:buClr>
                <a:srgbClr val="6699FF"/>
              </a:buClr>
            </a:pPr>
            <a:r>
              <a:rPr lang="en-US" sz="2800" b="1">
                <a:solidFill>
                  <a:srgbClr val="FF0000"/>
                </a:solidFill>
                <a:latin typeface="Arial" pitchFamily="34" charset="0"/>
              </a:rPr>
              <a:t>} while (expression);</a:t>
            </a:r>
          </a:p>
        </p:txBody>
      </p:sp>
      <p:grpSp>
        <p:nvGrpSpPr>
          <p:cNvPr id="62469" name="Group 21"/>
          <p:cNvGrpSpPr>
            <a:grpSpLocks/>
          </p:cNvGrpSpPr>
          <p:nvPr/>
        </p:nvGrpSpPr>
        <p:grpSpPr bwMode="auto">
          <a:xfrm>
            <a:off x="1143000" y="2514600"/>
            <a:ext cx="2938463" cy="3657600"/>
            <a:chOff x="2016" y="960"/>
            <a:chExt cx="1851" cy="2304"/>
          </a:xfrm>
        </p:grpSpPr>
        <p:grpSp>
          <p:nvGrpSpPr>
            <p:cNvPr id="62471" name="Group 22"/>
            <p:cNvGrpSpPr>
              <a:grpSpLocks/>
            </p:cNvGrpSpPr>
            <p:nvPr/>
          </p:nvGrpSpPr>
          <p:grpSpPr bwMode="auto">
            <a:xfrm>
              <a:off x="2112" y="1968"/>
              <a:ext cx="1008" cy="816"/>
              <a:chOff x="2112" y="1968"/>
              <a:chExt cx="1008" cy="816"/>
            </a:xfrm>
          </p:grpSpPr>
          <p:grpSp>
            <p:nvGrpSpPr>
              <p:cNvPr id="62481" name="Group 23"/>
              <p:cNvGrpSpPr>
                <a:grpSpLocks/>
              </p:cNvGrpSpPr>
              <p:nvPr/>
            </p:nvGrpSpPr>
            <p:grpSpPr bwMode="auto">
              <a:xfrm>
                <a:off x="2112" y="2544"/>
                <a:ext cx="1008" cy="240"/>
                <a:chOff x="2112" y="2496"/>
                <a:chExt cx="1008" cy="240"/>
              </a:xfrm>
            </p:grpSpPr>
            <p:sp>
              <p:nvSpPr>
                <p:cNvPr id="62484" name="Rectangle 24"/>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62485" name="Text Box 25"/>
                <p:cNvSpPr txBox="1">
                  <a:spLocks noChangeArrowheads="1"/>
                </p:cNvSpPr>
                <p:nvPr/>
              </p:nvSpPr>
              <p:spPr bwMode="auto">
                <a:xfrm>
                  <a:off x="2258" y="2496"/>
                  <a:ext cx="716" cy="231"/>
                </a:xfrm>
                <a:prstGeom prst="rect">
                  <a:avLst/>
                </a:prstGeom>
                <a:noFill/>
                <a:ln w="12700">
                  <a:noFill/>
                  <a:miter lim="800000"/>
                  <a:headEnd type="none" w="sm" len="sm"/>
                  <a:tailEnd type="none" w="sm" len="sm"/>
                </a:ln>
              </p:spPr>
              <p:txBody>
                <a:bodyPr wrap="none" anchor="ctr">
                  <a:spAutoFit/>
                </a:bodyPr>
                <a:lstStyle/>
                <a:p>
                  <a:pPr algn="ctr"/>
                  <a:r>
                    <a:rPr lang="en-US" b="1">
                      <a:latin typeface="Times New Roman" pitchFamily="18" charset="0"/>
                    </a:rPr>
                    <a:t>statement</a:t>
                  </a:r>
                  <a:endParaRPr lang="en-US" sz="2400">
                    <a:latin typeface="Times New Roman" pitchFamily="18" charset="0"/>
                  </a:endParaRPr>
                </a:p>
              </p:txBody>
            </p:sp>
          </p:grpSp>
          <p:cxnSp>
            <p:nvCxnSpPr>
              <p:cNvPr id="62482" name="AutoShape 26"/>
              <p:cNvCxnSpPr>
                <a:cxnSpLocks noChangeShapeType="1"/>
                <a:stCxn id="62479" idx="2"/>
                <a:endCxn id="62484" idx="0"/>
              </p:cNvCxnSpPr>
              <p:nvPr/>
            </p:nvCxnSpPr>
            <p:spPr bwMode="auto">
              <a:xfrm>
                <a:off x="2616" y="1968"/>
                <a:ext cx="0" cy="576"/>
              </a:xfrm>
              <a:prstGeom prst="straightConnector1">
                <a:avLst/>
              </a:prstGeom>
              <a:noFill/>
              <a:ln w="31750">
                <a:solidFill>
                  <a:srgbClr val="FF0000"/>
                </a:solidFill>
                <a:round/>
                <a:headEnd type="none" w="sm" len="sm"/>
                <a:tailEnd type="triangle" w="sm" len="sm"/>
              </a:ln>
            </p:spPr>
          </p:cxnSp>
          <p:sp>
            <p:nvSpPr>
              <p:cNvPr id="71707" name="Text Box 27"/>
              <p:cNvSpPr txBox="1">
                <a:spLocks noChangeArrowheads="1"/>
              </p:cNvSpPr>
              <p:nvPr/>
            </p:nvSpPr>
            <p:spPr bwMode="auto">
              <a:xfrm>
                <a:off x="2608" y="2112"/>
                <a:ext cx="460" cy="231"/>
              </a:xfrm>
              <a:prstGeom prst="rect">
                <a:avLst/>
              </a:prstGeom>
              <a:noFill/>
              <a:ln w="12700">
                <a:noFill/>
                <a:miter lim="800000"/>
                <a:headEnd type="none" w="sm" len="sm"/>
                <a:tailEnd type="none" w="sm" len="sm"/>
              </a:ln>
              <a:effectLst/>
            </p:spPr>
            <p:txBody>
              <a:bodyPr wrap="none" anchor="ctr">
                <a:spAutoFit/>
              </a:bodyPr>
              <a:lstStyle/>
              <a:p>
                <a:pPr algn="ctr">
                  <a:defRPr/>
                </a:pPr>
                <a:r>
                  <a:rPr lang="en-US" b="1">
                    <a:effectLst>
                      <a:outerShdw blurRad="38100" dist="38100" dir="2700000" algn="tl">
                        <a:srgbClr val="C0C0C0"/>
                      </a:outerShdw>
                    </a:effectLst>
                    <a:latin typeface="Courier New" pitchFamily="49" charset="0"/>
                  </a:rPr>
                  <a:t>true</a:t>
                </a:r>
                <a:endParaRPr lang="en-US" sz="2400">
                  <a:latin typeface="Times New Roman" pitchFamily="18" charset="0"/>
                </a:endParaRPr>
              </a:p>
            </p:txBody>
          </p:sp>
        </p:grpSp>
        <p:cxnSp>
          <p:nvCxnSpPr>
            <p:cNvPr id="62472" name="AutoShape 28"/>
            <p:cNvCxnSpPr>
              <a:cxnSpLocks noChangeShapeType="1"/>
              <a:stCxn id="62484" idx="1"/>
              <a:endCxn id="62479" idx="1"/>
            </p:cNvCxnSpPr>
            <p:nvPr/>
          </p:nvCxnSpPr>
          <p:spPr bwMode="auto">
            <a:xfrm rot="10800000">
              <a:off x="2016" y="1680"/>
              <a:ext cx="96" cy="984"/>
            </a:xfrm>
            <a:prstGeom prst="bentConnector3">
              <a:avLst>
                <a:gd name="adj1" fmla="val 250000"/>
              </a:avLst>
            </a:prstGeom>
            <a:noFill/>
            <a:ln w="31750">
              <a:solidFill>
                <a:srgbClr val="FF0000"/>
              </a:solidFill>
              <a:miter lim="800000"/>
              <a:headEnd type="none" w="sm" len="sm"/>
              <a:tailEnd type="triangle" w="sm" len="sm"/>
            </a:ln>
          </p:spPr>
        </p:cxnSp>
        <p:grpSp>
          <p:nvGrpSpPr>
            <p:cNvPr id="62473" name="Group 29"/>
            <p:cNvGrpSpPr>
              <a:grpSpLocks/>
            </p:cNvGrpSpPr>
            <p:nvPr/>
          </p:nvGrpSpPr>
          <p:grpSpPr bwMode="auto">
            <a:xfrm>
              <a:off x="2016" y="960"/>
              <a:ext cx="1200" cy="1008"/>
              <a:chOff x="2016" y="960"/>
              <a:chExt cx="1200" cy="1008"/>
            </a:xfrm>
          </p:grpSpPr>
          <p:grpSp>
            <p:nvGrpSpPr>
              <p:cNvPr id="62477" name="Group 30"/>
              <p:cNvGrpSpPr>
                <a:grpSpLocks/>
              </p:cNvGrpSpPr>
              <p:nvPr/>
            </p:nvGrpSpPr>
            <p:grpSpPr bwMode="auto">
              <a:xfrm>
                <a:off x="2016" y="1392"/>
                <a:ext cx="1200" cy="576"/>
                <a:chOff x="2016" y="1584"/>
                <a:chExt cx="1200" cy="576"/>
              </a:xfrm>
            </p:grpSpPr>
            <p:sp>
              <p:nvSpPr>
                <p:cNvPr id="62479" name="AutoShape 31"/>
                <p:cNvSpPr>
                  <a:spLocks noChangeArrowheads="1"/>
                </p:cNvSpPr>
                <p:nvPr/>
              </p:nvSpPr>
              <p:spPr bwMode="auto">
                <a:xfrm>
                  <a:off x="2016" y="1584"/>
                  <a:ext cx="1200" cy="576"/>
                </a:xfrm>
                <a:prstGeom prst="diamond">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62480" name="Text Box 32"/>
                <p:cNvSpPr txBox="1">
                  <a:spLocks noChangeArrowheads="1"/>
                </p:cNvSpPr>
                <p:nvPr/>
              </p:nvSpPr>
              <p:spPr bwMode="auto">
                <a:xfrm>
                  <a:off x="2270" y="1746"/>
                  <a:ext cx="692" cy="231"/>
                </a:xfrm>
                <a:prstGeom prst="rect">
                  <a:avLst/>
                </a:prstGeom>
                <a:noFill/>
                <a:ln w="12700">
                  <a:noFill/>
                  <a:miter lim="800000"/>
                  <a:headEnd type="none" w="sm" len="sm"/>
                  <a:tailEnd type="none" w="sm" len="sm"/>
                </a:ln>
              </p:spPr>
              <p:txBody>
                <a:bodyPr wrap="none" anchor="ctr">
                  <a:spAutoFit/>
                </a:bodyPr>
                <a:lstStyle/>
                <a:p>
                  <a:pPr algn="ctr"/>
                  <a:r>
                    <a:rPr lang="en-US" b="1">
                      <a:latin typeface="Times New Roman" pitchFamily="18" charset="0"/>
                    </a:rPr>
                    <a:t>condition</a:t>
                  </a:r>
                </a:p>
              </p:txBody>
            </p:sp>
          </p:grpSp>
          <p:cxnSp>
            <p:nvCxnSpPr>
              <p:cNvPr id="62478" name="AutoShape 33"/>
              <p:cNvCxnSpPr>
                <a:cxnSpLocks noChangeShapeType="1"/>
                <a:endCxn id="62479" idx="0"/>
              </p:cNvCxnSpPr>
              <p:nvPr/>
            </p:nvCxnSpPr>
            <p:spPr bwMode="auto">
              <a:xfrm>
                <a:off x="2616" y="960"/>
                <a:ext cx="0" cy="432"/>
              </a:xfrm>
              <a:prstGeom prst="straightConnector1">
                <a:avLst/>
              </a:prstGeom>
              <a:noFill/>
              <a:ln w="31750">
                <a:solidFill>
                  <a:srgbClr val="FF0000"/>
                </a:solidFill>
                <a:round/>
                <a:headEnd type="none" w="sm" len="sm"/>
                <a:tailEnd type="triangle" w="sm" len="sm"/>
              </a:ln>
            </p:spPr>
          </p:cxnSp>
        </p:grpSp>
        <p:grpSp>
          <p:nvGrpSpPr>
            <p:cNvPr id="62474" name="Group 34"/>
            <p:cNvGrpSpPr>
              <a:grpSpLocks/>
            </p:cNvGrpSpPr>
            <p:nvPr/>
          </p:nvGrpSpPr>
          <p:grpSpPr bwMode="auto">
            <a:xfrm>
              <a:off x="2578" y="1680"/>
              <a:ext cx="1289" cy="1584"/>
              <a:chOff x="2578" y="1680"/>
              <a:chExt cx="1289" cy="1584"/>
            </a:xfrm>
          </p:grpSpPr>
          <p:cxnSp>
            <p:nvCxnSpPr>
              <p:cNvPr id="62475" name="AutoShape 35"/>
              <p:cNvCxnSpPr>
                <a:cxnSpLocks noChangeShapeType="1"/>
                <a:stCxn id="62479" idx="3"/>
              </p:cNvCxnSpPr>
              <p:nvPr/>
            </p:nvCxnSpPr>
            <p:spPr bwMode="auto">
              <a:xfrm flipH="1">
                <a:off x="2578" y="1680"/>
                <a:ext cx="638" cy="1584"/>
              </a:xfrm>
              <a:prstGeom prst="bentConnector4">
                <a:avLst>
                  <a:gd name="adj1" fmla="val -22569"/>
                  <a:gd name="adj2" fmla="val 83458"/>
                </a:avLst>
              </a:prstGeom>
              <a:noFill/>
              <a:ln w="31750">
                <a:solidFill>
                  <a:srgbClr val="FF0000"/>
                </a:solidFill>
                <a:miter lim="800000"/>
                <a:headEnd type="none" w="sm" len="sm"/>
                <a:tailEnd type="triangle" w="sm" len="sm"/>
              </a:ln>
            </p:spPr>
          </p:cxnSp>
          <p:sp>
            <p:nvSpPr>
              <p:cNvPr id="71716" name="Text Box 36"/>
              <p:cNvSpPr txBox="1">
                <a:spLocks noChangeArrowheads="1"/>
              </p:cNvSpPr>
              <p:nvPr/>
            </p:nvSpPr>
            <p:spPr bwMode="auto">
              <a:xfrm>
                <a:off x="3321" y="2112"/>
                <a:ext cx="546" cy="231"/>
              </a:xfrm>
              <a:prstGeom prst="rect">
                <a:avLst/>
              </a:prstGeom>
              <a:noFill/>
              <a:ln w="12700">
                <a:noFill/>
                <a:miter lim="800000"/>
                <a:headEnd type="none" w="sm" len="sm"/>
                <a:tailEnd type="none" w="sm" len="sm"/>
              </a:ln>
              <a:effectLst/>
            </p:spPr>
            <p:txBody>
              <a:bodyPr wrap="none" anchor="ctr">
                <a:spAutoFit/>
              </a:bodyPr>
              <a:lstStyle/>
              <a:p>
                <a:pPr algn="ctr">
                  <a:defRPr/>
                </a:pPr>
                <a:r>
                  <a:rPr lang="en-US" b="1">
                    <a:effectLst>
                      <a:outerShdw blurRad="38100" dist="38100" dir="2700000" algn="tl">
                        <a:srgbClr val="C0C0C0"/>
                      </a:outerShdw>
                    </a:effectLst>
                    <a:latin typeface="Courier New" pitchFamily="49" charset="0"/>
                  </a:rPr>
                  <a:t>false</a:t>
                </a:r>
                <a:endParaRPr lang="en-US" sz="2400">
                  <a:latin typeface="Times New Roman" pitchFamily="18" charset="0"/>
                </a:endParaRPr>
              </a:p>
            </p:txBody>
          </p:sp>
        </p:grpSp>
      </p:grpSp>
      <p:sp>
        <p:nvSpPr>
          <p:cNvPr id="62470" name="Rectangle 37"/>
          <p:cNvSpPr>
            <a:spLocks noChangeArrowheads="1"/>
          </p:cNvSpPr>
          <p:nvPr/>
        </p:nvSpPr>
        <p:spPr bwMode="auto">
          <a:xfrm>
            <a:off x="457200" y="838200"/>
            <a:ext cx="4572000" cy="1716088"/>
          </a:xfrm>
          <a:prstGeom prst="rect">
            <a:avLst/>
          </a:prstGeom>
          <a:noFill/>
          <a:ln w="9525">
            <a:noFill/>
            <a:miter lim="800000"/>
            <a:headEnd type="none" w="sm" len="sm"/>
            <a:tailEnd type="none" w="sm" len="sm"/>
          </a:ln>
        </p:spPr>
        <p:txBody>
          <a:bodyPr>
            <a:spAutoFit/>
          </a:bodyPr>
          <a:lstStyle/>
          <a:p>
            <a:pPr lvl="1">
              <a:spcBef>
                <a:spcPct val="40000"/>
              </a:spcBef>
              <a:buClr>
                <a:srgbClr val="6699FF"/>
              </a:buClr>
            </a:pPr>
            <a:r>
              <a:rPr lang="en-US" sz="2800" b="1">
                <a:solidFill>
                  <a:srgbClr val="FF0000"/>
                </a:solidFill>
                <a:latin typeface="Arial" pitchFamily="34" charset="0"/>
              </a:rPr>
              <a:t>while</a:t>
            </a:r>
            <a:r>
              <a:rPr lang="en-US" sz="2800" b="1">
                <a:latin typeface="Arial" pitchFamily="34" charset="0"/>
              </a:rPr>
              <a:t> </a:t>
            </a:r>
            <a:r>
              <a:rPr lang="en-US" sz="2800" b="1">
                <a:solidFill>
                  <a:srgbClr val="FF0000"/>
                </a:solidFill>
                <a:latin typeface="Arial" pitchFamily="34" charset="0"/>
              </a:rPr>
              <a:t>(expression) {</a:t>
            </a:r>
          </a:p>
          <a:p>
            <a:pPr lvl="1">
              <a:spcBef>
                <a:spcPct val="40000"/>
              </a:spcBef>
              <a:buClr>
                <a:srgbClr val="6699FF"/>
              </a:buClr>
            </a:pPr>
            <a:r>
              <a:rPr lang="en-US" sz="2800" b="1">
                <a:latin typeface="Arial" pitchFamily="34" charset="0"/>
              </a:rPr>
              <a:t>    statement</a:t>
            </a:r>
          </a:p>
          <a:p>
            <a:pPr lvl="1">
              <a:spcBef>
                <a:spcPct val="40000"/>
              </a:spcBef>
              <a:buClr>
                <a:srgbClr val="6699FF"/>
              </a:buClr>
            </a:pPr>
            <a:r>
              <a:rPr lang="en-US" sz="2800" b="1">
                <a:solidFill>
                  <a:srgbClr val="FF0000"/>
                </a:solidFill>
                <a:latin typeface="Arial" pitchFamily="34" charset="0"/>
              </a:rPr>
              <a:t>}</a:t>
            </a:r>
          </a:p>
        </p:txBody>
      </p:sp>
    </p:spTree>
    <p:extLst>
      <p:ext uri="{BB962C8B-B14F-4D97-AF65-F5344CB8AC3E}">
        <p14:creationId xmlns:p14="http://schemas.microsoft.com/office/powerpoint/2010/main" val="2687592552"/>
      </p:ext>
    </p:extLst>
  </p:cSld>
  <p:clrMapOvr>
    <a:masterClrMapping/>
  </p:clrMapOvr>
  <p:transition spd="med">
    <p:comb/>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smtClean="0"/>
              <a:t>The for Statement</a:t>
            </a:r>
          </a:p>
        </p:txBody>
      </p:sp>
      <p:grpSp>
        <p:nvGrpSpPr>
          <p:cNvPr id="63491" name="Group 3"/>
          <p:cNvGrpSpPr>
            <a:grpSpLocks/>
          </p:cNvGrpSpPr>
          <p:nvPr/>
        </p:nvGrpSpPr>
        <p:grpSpPr bwMode="auto">
          <a:xfrm>
            <a:off x="320675" y="1384300"/>
            <a:ext cx="8661400" cy="4591050"/>
            <a:chOff x="649" y="1263"/>
            <a:chExt cx="4656" cy="1871"/>
          </a:xfrm>
        </p:grpSpPr>
        <p:sp>
          <p:nvSpPr>
            <p:cNvPr id="63492" name="Text Box 4"/>
            <p:cNvSpPr txBox="1">
              <a:spLocks noChangeArrowheads="1"/>
            </p:cNvSpPr>
            <p:nvPr/>
          </p:nvSpPr>
          <p:spPr bwMode="auto">
            <a:xfrm>
              <a:off x="720" y="2125"/>
              <a:ext cx="3860" cy="414"/>
            </a:xfrm>
            <a:prstGeom prst="rect">
              <a:avLst/>
            </a:prstGeom>
            <a:noFill/>
            <a:ln w="12700">
              <a:noFill/>
              <a:miter lim="800000"/>
              <a:headEnd type="none" w="sm" len="sm"/>
              <a:tailEnd type="none" w="sm" len="sm"/>
            </a:ln>
          </p:spPr>
          <p:txBody>
            <a:bodyPr anchor="ctr">
              <a:spAutoFit/>
            </a:bodyPr>
            <a:lstStyle/>
            <a:p>
              <a:r>
                <a:rPr lang="en-US" sz="2000" b="1">
                  <a:latin typeface="Courier New" pitchFamily="49" charset="0"/>
                </a:rPr>
                <a:t>for ( </a:t>
              </a:r>
              <a:r>
                <a:rPr lang="en-US" sz="2000" b="1" i="1">
                  <a:latin typeface="Courier New" pitchFamily="49" charset="0"/>
                </a:rPr>
                <a:t>forInit</a:t>
              </a:r>
              <a:r>
                <a:rPr lang="en-US" sz="2000" b="1">
                  <a:latin typeface="Courier New" pitchFamily="49" charset="0"/>
                </a:rPr>
                <a:t> ; </a:t>
              </a:r>
              <a:r>
                <a:rPr lang="en-US" sz="2000" b="1" i="1">
                  <a:latin typeface="Courier New" pitchFamily="49" charset="0"/>
                </a:rPr>
                <a:t>condition</a:t>
              </a:r>
              <a:r>
                <a:rPr lang="en-US" sz="2000" b="1">
                  <a:latin typeface="Courier New" pitchFamily="49" charset="0"/>
                </a:rPr>
                <a:t> ; </a:t>
              </a:r>
              <a:r>
                <a:rPr lang="en-US" sz="2000" b="1" i="1">
                  <a:latin typeface="Courier New" pitchFamily="49" charset="0"/>
                </a:rPr>
                <a:t>forUpdate</a:t>
              </a:r>
              <a:r>
                <a:rPr lang="en-US" sz="2000" b="1">
                  <a:latin typeface="Courier New" pitchFamily="49" charset="0"/>
                </a:rPr>
                <a:t> </a:t>
              </a:r>
              <a:r>
                <a:rPr lang="en-US" sz="2000" b="1" smtClean="0">
                  <a:latin typeface="Courier New" pitchFamily="49" charset="0"/>
                </a:rPr>
                <a:t>){</a:t>
              </a:r>
              <a:endParaRPr lang="en-US" sz="2000" b="1">
                <a:latin typeface="Courier New" pitchFamily="49" charset="0"/>
              </a:endParaRPr>
            </a:p>
            <a:p>
              <a:r>
                <a:rPr lang="en-US" sz="2000" b="1">
                  <a:latin typeface="Courier New" pitchFamily="49" charset="0"/>
                </a:rPr>
                <a:t>   </a:t>
              </a:r>
              <a:r>
                <a:rPr lang="en-US" sz="2000" b="1" i="1">
                  <a:latin typeface="Courier New" pitchFamily="49" charset="0"/>
                </a:rPr>
                <a:t>statement</a:t>
              </a:r>
              <a:r>
                <a:rPr lang="en-US" sz="2000" b="1" smtClean="0">
                  <a:latin typeface="Courier New" pitchFamily="49" charset="0"/>
                </a:rPr>
                <a:t>;</a:t>
              </a:r>
            </a:p>
            <a:p>
              <a:r>
                <a:rPr lang="en-US" sz="2000" b="1">
                  <a:latin typeface="Courier New" pitchFamily="49" charset="0"/>
                </a:rPr>
                <a:t>}</a:t>
              </a:r>
            </a:p>
          </p:txBody>
        </p:sp>
        <p:grpSp>
          <p:nvGrpSpPr>
            <p:cNvPr id="63493" name="Group 5"/>
            <p:cNvGrpSpPr>
              <a:grpSpLocks/>
            </p:cNvGrpSpPr>
            <p:nvPr/>
          </p:nvGrpSpPr>
          <p:grpSpPr bwMode="auto">
            <a:xfrm>
              <a:off x="649" y="1325"/>
              <a:ext cx="603" cy="739"/>
              <a:chOff x="649" y="1613"/>
              <a:chExt cx="603" cy="739"/>
            </a:xfrm>
          </p:grpSpPr>
          <p:sp>
            <p:nvSpPr>
              <p:cNvPr id="72710" name="Text Box 6"/>
              <p:cNvSpPr txBox="1">
                <a:spLocks noChangeArrowheads="1"/>
              </p:cNvSpPr>
              <p:nvPr/>
            </p:nvSpPr>
            <p:spPr bwMode="auto">
              <a:xfrm>
                <a:off x="649" y="1613"/>
                <a:ext cx="603" cy="286"/>
              </a:xfrm>
              <a:prstGeom prst="rect">
                <a:avLst/>
              </a:prstGeom>
              <a:noFill/>
              <a:ln w="12700">
                <a:noFill/>
                <a:miter lim="800000"/>
                <a:headEnd type="none" w="sm" len="sm"/>
                <a:tailEnd type="none" w="sm" len="sm"/>
              </a:ln>
              <a:effectLst/>
            </p:spPr>
            <p:txBody>
              <a:bodyPr wrap="none" anchor="ctr">
                <a:spAutoFit/>
              </a:bodyPr>
              <a:lstStyle/>
              <a:p>
                <a:pPr algn="ctr">
                  <a:defRPr/>
                </a:pPr>
                <a:r>
                  <a:rPr lang="en-US" sz="2000" b="1">
                    <a:effectLst>
                      <a:outerShdw blurRad="38100" dist="38100" dir="2700000" algn="tl">
                        <a:srgbClr val="C0C0C0"/>
                      </a:outerShdw>
                    </a:effectLst>
                    <a:latin typeface="Times New Roman" pitchFamily="18" charset="0"/>
                  </a:rPr>
                  <a:t>Từ dành</a:t>
                </a:r>
              </a:p>
              <a:p>
                <a:pPr algn="ctr">
                  <a:defRPr/>
                </a:pPr>
                <a:r>
                  <a:rPr lang="en-US" sz="2000" b="1">
                    <a:effectLst>
                      <a:outerShdw blurRad="38100" dist="38100" dir="2700000" algn="tl">
                        <a:srgbClr val="C0C0C0"/>
                      </a:outerShdw>
                    </a:effectLst>
                    <a:latin typeface="Times New Roman" pitchFamily="18" charset="0"/>
                  </a:rPr>
                  <a:t>riêng</a:t>
                </a:r>
              </a:p>
            </p:txBody>
          </p:sp>
          <p:sp>
            <p:nvSpPr>
              <p:cNvPr id="63504" name="Line 7"/>
              <p:cNvSpPr>
                <a:spLocks noChangeShapeType="1"/>
              </p:cNvSpPr>
              <p:nvPr/>
            </p:nvSpPr>
            <p:spPr bwMode="auto">
              <a:xfrm>
                <a:off x="912" y="2016"/>
                <a:ext cx="0" cy="336"/>
              </a:xfrm>
              <a:prstGeom prst="line">
                <a:avLst/>
              </a:prstGeom>
              <a:noFill/>
              <a:ln w="31750">
                <a:solidFill>
                  <a:srgbClr val="FF0000"/>
                </a:solidFill>
                <a:round/>
                <a:headEnd type="none" w="sm" len="sm"/>
                <a:tailEnd type="triangle" w="sm" len="sm"/>
              </a:ln>
            </p:spPr>
            <p:txBody>
              <a:bodyPr wrap="none" anchor="ctr"/>
              <a:lstStyle/>
              <a:p>
                <a:endParaRPr lang="en-US"/>
              </a:p>
            </p:txBody>
          </p:sp>
        </p:grpSp>
        <p:grpSp>
          <p:nvGrpSpPr>
            <p:cNvPr id="63494" name="Group 8"/>
            <p:cNvGrpSpPr>
              <a:grpSpLocks/>
            </p:cNvGrpSpPr>
            <p:nvPr/>
          </p:nvGrpSpPr>
          <p:grpSpPr bwMode="auto">
            <a:xfrm>
              <a:off x="1348" y="1263"/>
              <a:ext cx="2444" cy="849"/>
              <a:chOff x="1348" y="1263"/>
              <a:chExt cx="2444" cy="849"/>
            </a:xfrm>
          </p:grpSpPr>
          <p:sp>
            <p:nvSpPr>
              <p:cNvPr id="72713" name="Text Box 9"/>
              <p:cNvSpPr txBox="1">
                <a:spLocks noChangeArrowheads="1"/>
              </p:cNvSpPr>
              <p:nvPr/>
            </p:nvSpPr>
            <p:spPr bwMode="auto">
              <a:xfrm>
                <a:off x="1348" y="1263"/>
                <a:ext cx="2444" cy="410"/>
              </a:xfrm>
              <a:prstGeom prst="rect">
                <a:avLst/>
              </a:prstGeom>
              <a:noFill/>
              <a:ln w="12700">
                <a:noFill/>
                <a:miter lim="800000"/>
                <a:headEnd type="none" w="sm" len="sm"/>
                <a:tailEnd type="none" w="sm" len="sm"/>
              </a:ln>
              <a:effectLst/>
            </p:spPr>
            <p:txBody>
              <a:bodyPr anchor="ctr">
                <a:spAutoFit/>
              </a:bodyPr>
              <a:lstStyle/>
              <a:p>
                <a:pPr algn="ctr">
                  <a:defRPr/>
                </a:pPr>
                <a:r>
                  <a:rPr lang="en-US" sz="2000" b="1">
                    <a:effectLst>
                      <a:outerShdw blurRad="38100" dist="38100" dir="2700000" algn="tl">
                        <a:srgbClr val="C0C0C0"/>
                      </a:outerShdw>
                    </a:effectLst>
                    <a:latin typeface="Times New Roman" pitchFamily="18" charset="0"/>
                  </a:rPr>
                  <a:t>Phần khởi đầu </a:t>
                </a:r>
                <a:r>
                  <a:rPr lang="en-US" sz="2000" b="1" i="1">
                    <a:effectLst>
                      <a:outerShdw blurRad="38100" dist="38100" dir="2700000" algn="tl">
                        <a:srgbClr val="C0C0C0"/>
                      </a:outerShdw>
                    </a:effectLst>
                    <a:latin typeface="Times New Roman" pitchFamily="18" charset="0"/>
                  </a:rPr>
                  <a:t>forInit</a:t>
                </a:r>
                <a:r>
                  <a:rPr lang="en-US" sz="2000" b="1">
                    <a:effectLst>
                      <a:outerShdw blurRad="38100" dist="38100" dir="2700000" algn="tl">
                        <a:srgbClr val="C0C0C0"/>
                      </a:outerShdw>
                    </a:effectLst>
                    <a:latin typeface="Times New Roman" pitchFamily="18" charset="0"/>
                  </a:rPr>
                  <a:t> </a:t>
                </a:r>
              </a:p>
              <a:p>
                <a:pPr algn="ctr">
                  <a:defRPr/>
                </a:pPr>
                <a:r>
                  <a:rPr lang="en-US" sz="2000" b="1">
                    <a:effectLst>
                      <a:outerShdw blurRad="38100" dist="38100" dir="2700000" algn="tl">
                        <a:srgbClr val="C0C0C0"/>
                      </a:outerShdw>
                    </a:effectLst>
                    <a:latin typeface="Times New Roman" pitchFamily="18" charset="0"/>
                  </a:rPr>
                  <a:t>được thi hành 1 lần</a:t>
                </a:r>
              </a:p>
              <a:p>
                <a:pPr algn="ctr">
                  <a:defRPr/>
                </a:pPr>
                <a:r>
                  <a:rPr lang="en-US" sz="2000" b="1">
                    <a:effectLst>
                      <a:outerShdw blurRad="38100" dist="38100" dir="2700000" algn="tl">
                        <a:srgbClr val="C0C0C0"/>
                      </a:outerShdw>
                    </a:effectLst>
                    <a:latin typeface="Times New Roman" pitchFamily="18" charset="0"/>
                  </a:rPr>
                  <a:t>trước khi bắt đầu vòng lặp</a:t>
                </a:r>
              </a:p>
            </p:txBody>
          </p:sp>
          <p:sp>
            <p:nvSpPr>
              <p:cNvPr id="63502" name="Line 10"/>
              <p:cNvSpPr>
                <a:spLocks noChangeShapeType="1"/>
              </p:cNvSpPr>
              <p:nvPr/>
            </p:nvSpPr>
            <p:spPr bwMode="auto">
              <a:xfrm flipH="1">
                <a:off x="1776" y="1824"/>
                <a:ext cx="624" cy="288"/>
              </a:xfrm>
              <a:prstGeom prst="line">
                <a:avLst/>
              </a:prstGeom>
              <a:noFill/>
              <a:ln w="31750">
                <a:solidFill>
                  <a:srgbClr val="FF0000"/>
                </a:solidFill>
                <a:round/>
                <a:headEnd type="none" w="sm" len="sm"/>
                <a:tailEnd type="triangle" w="sm" len="sm"/>
              </a:ln>
            </p:spPr>
            <p:txBody>
              <a:bodyPr wrap="none" anchor="ctr"/>
              <a:lstStyle/>
              <a:p>
                <a:endParaRPr lang="en-US"/>
              </a:p>
            </p:txBody>
          </p:sp>
        </p:grpSp>
        <p:grpSp>
          <p:nvGrpSpPr>
            <p:cNvPr id="63495" name="Group 11"/>
            <p:cNvGrpSpPr>
              <a:grpSpLocks/>
            </p:cNvGrpSpPr>
            <p:nvPr/>
          </p:nvGrpSpPr>
          <p:grpSpPr bwMode="auto">
            <a:xfrm>
              <a:off x="3120" y="1263"/>
              <a:ext cx="2185" cy="849"/>
              <a:chOff x="3120" y="1263"/>
              <a:chExt cx="2185" cy="849"/>
            </a:xfrm>
          </p:grpSpPr>
          <p:sp>
            <p:nvSpPr>
              <p:cNvPr id="72716" name="Text Box 12"/>
              <p:cNvSpPr txBox="1">
                <a:spLocks noChangeArrowheads="1"/>
              </p:cNvSpPr>
              <p:nvPr/>
            </p:nvSpPr>
            <p:spPr bwMode="auto">
              <a:xfrm>
                <a:off x="3808" y="1263"/>
                <a:ext cx="1497" cy="410"/>
              </a:xfrm>
              <a:prstGeom prst="rect">
                <a:avLst/>
              </a:prstGeom>
              <a:noFill/>
              <a:ln w="12700">
                <a:noFill/>
                <a:miter lim="800000"/>
                <a:headEnd type="none" w="sm" len="sm"/>
                <a:tailEnd type="none" w="sm" len="sm"/>
              </a:ln>
              <a:effectLst/>
            </p:spPr>
            <p:txBody>
              <a:bodyPr wrap="none" anchor="ctr">
                <a:spAutoFit/>
              </a:bodyPr>
              <a:lstStyle/>
              <a:p>
                <a:pPr algn="ctr">
                  <a:defRPr/>
                </a:pPr>
                <a:r>
                  <a:rPr lang="en-US" sz="2000" b="1">
                    <a:effectLst>
                      <a:outerShdw blurRad="38100" dist="38100" dir="2700000" algn="tl">
                        <a:srgbClr val="C0C0C0"/>
                      </a:outerShdw>
                    </a:effectLst>
                    <a:latin typeface="Times New Roman" pitchFamily="18" charset="0"/>
                  </a:rPr>
                  <a:t>Lệnh </a:t>
                </a:r>
                <a:r>
                  <a:rPr lang="en-US" sz="2000" b="1" i="1">
                    <a:effectLst>
                      <a:outerShdw blurRad="38100" dist="38100" dir="2700000" algn="tl">
                        <a:srgbClr val="C0C0C0"/>
                      </a:outerShdw>
                    </a:effectLst>
                    <a:latin typeface="Times New Roman" pitchFamily="18" charset="0"/>
                  </a:rPr>
                  <a:t>statement</a:t>
                </a:r>
                <a:r>
                  <a:rPr lang="en-US" sz="2000" b="1">
                    <a:effectLst>
                      <a:outerShdw blurRad="38100" dist="38100" dir="2700000" algn="tl">
                        <a:srgbClr val="C0C0C0"/>
                      </a:outerShdw>
                    </a:effectLst>
                    <a:latin typeface="Times New Roman" pitchFamily="18" charset="0"/>
                  </a:rPr>
                  <a:t> được thi</a:t>
                </a:r>
              </a:p>
              <a:p>
                <a:pPr algn="ctr">
                  <a:defRPr/>
                </a:pPr>
                <a:r>
                  <a:rPr lang="en-US" sz="2000" b="1">
                    <a:effectLst>
                      <a:outerShdw blurRad="38100" dist="38100" dir="2700000" algn="tl">
                        <a:srgbClr val="C0C0C0"/>
                      </a:outerShdw>
                    </a:effectLst>
                    <a:latin typeface="Times New Roman" pitchFamily="18" charset="0"/>
                  </a:rPr>
                  <a:t>hành cho đến khi điều </a:t>
                </a:r>
              </a:p>
              <a:p>
                <a:pPr algn="ctr">
                  <a:defRPr/>
                </a:pPr>
                <a:r>
                  <a:rPr lang="en-US" sz="2000" b="1">
                    <a:effectLst>
                      <a:outerShdw blurRad="38100" dist="38100" dir="2700000" algn="tl">
                        <a:srgbClr val="C0C0C0"/>
                      </a:outerShdw>
                    </a:effectLst>
                    <a:latin typeface="Times New Roman" pitchFamily="18" charset="0"/>
                  </a:rPr>
                  <a:t>kiện </a:t>
                </a:r>
                <a:r>
                  <a:rPr lang="en-US" sz="2000" b="1" i="1">
                    <a:effectLst>
                      <a:outerShdw blurRad="38100" dist="38100" dir="2700000" algn="tl">
                        <a:srgbClr val="C0C0C0"/>
                      </a:outerShdw>
                    </a:effectLst>
                    <a:latin typeface="Times New Roman" pitchFamily="18" charset="0"/>
                  </a:rPr>
                  <a:t>condition</a:t>
                </a:r>
                <a:r>
                  <a:rPr lang="en-US" sz="2000" b="1">
                    <a:effectLst>
                      <a:outerShdw blurRad="38100" dist="38100" dir="2700000" algn="tl">
                        <a:srgbClr val="C0C0C0"/>
                      </a:outerShdw>
                    </a:effectLst>
                    <a:latin typeface="Times New Roman" pitchFamily="18" charset="0"/>
                  </a:rPr>
                  <a:t> là </a:t>
                </a:r>
                <a:r>
                  <a:rPr lang="en-US" sz="2000" b="1">
                    <a:effectLst>
                      <a:outerShdw blurRad="38100" dist="38100" dir="2700000" algn="tl">
                        <a:srgbClr val="C0C0C0"/>
                      </a:outerShdw>
                    </a:effectLst>
                    <a:latin typeface="Courier New" pitchFamily="49" charset="0"/>
                  </a:rPr>
                  <a:t>false</a:t>
                </a:r>
              </a:p>
            </p:txBody>
          </p:sp>
          <p:sp>
            <p:nvSpPr>
              <p:cNvPr id="63500" name="Line 13"/>
              <p:cNvSpPr>
                <a:spLocks noChangeShapeType="1"/>
              </p:cNvSpPr>
              <p:nvPr/>
            </p:nvSpPr>
            <p:spPr bwMode="auto">
              <a:xfrm flipH="1">
                <a:off x="3120" y="1776"/>
                <a:ext cx="864" cy="336"/>
              </a:xfrm>
              <a:prstGeom prst="line">
                <a:avLst/>
              </a:prstGeom>
              <a:noFill/>
              <a:ln w="31750">
                <a:solidFill>
                  <a:srgbClr val="FF0000"/>
                </a:solidFill>
                <a:round/>
                <a:headEnd type="none" w="sm" len="sm"/>
                <a:tailEnd type="triangle" w="sm" len="sm"/>
              </a:ln>
            </p:spPr>
            <p:txBody>
              <a:bodyPr wrap="none" anchor="ctr"/>
              <a:lstStyle/>
              <a:p>
                <a:endParaRPr lang="en-US"/>
              </a:p>
            </p:txBody>
          </p:sp>
        </p:grpSp>
        <p:grpSp>
          <p:nvGrpSpPr>
            <p:cNvPr id="63496" name="Group 14"/>
            <p:cNvGrpSpPr>
              <a:grpSpLocks/>
            </p:cNvGrpSpPr>
            <p:nvPr/>
          </p:nvGrpSpPr>
          <p:grpSpPr bwMode="auto">
            <a:xfrm>
              <a:off x="1460" y="2400"/>
              <a:ext cx="2952" cy="734"/>
              <a:chOff x="1460" y="2400"/>
              <a:chExt cx="2952" cy="734"/>
            </a:xfrm>
          </p:grpSpPr>
          <p:sp>
            <p:nvSpPr>
              <p:cNvPr id="72719" name="Text Box 15"/>
              <p:cNvSpPr txBox="1">
                <a:spLocks noChangeArrowheads="1"/>
              </p:cNvSpPr>
              <p:nvPr/>
            </p:nvSpPr>
            <p:spPr bwMode="auto">
              <a:xfrm>
                <a:off x="1460" y="2972"/>
                <a:ext cx="2954" cy="162"/>
              </a:xfrm>
              <a:prstGeom prst="rect">
                <a:avLst/>
              </a:prstGeom>
              <a:noFill/>
              <a:ln w="12700">
                <a:noFill/>
                <a:miter lim="800000"/>
                <a:headEnd type="none" w="sm" len="sm"/>
                <a:tailEnd type="none" w="sm" len="sm"/>
              </a:ln>
              <a:effectLst/>
            </p:spPr>
            <p:txBody>
              <a:bodyPr wrap="none" anchor="ctr">
                <a:spAutoFit/>
              </a:bodyPr>
              <a:lstStyle/>
              <a:p>
                <a:pPr algn="ctr">
                  <a:defRPr/>
                </a:pPr>
                <a:r>
                  <a:rPr lang="en-US" sz="2000" b="1">
                    <a:effectLst>
                      <a:outerShdw blurRad="38100" dist="38100" dir="2700000" algn="tl">
                        <a:srgbClr val="C0C0C0"/>
                      </a:outerShdw>
                    </a:effectLst>
                    <a:latin typeface="Times New Roman" pitchFamily="18" charset="0"/>
                  </a:rPr>
                  <a:t>Phần </a:t>
                </a:r>
                <a:r>
                  <a:rPr lang="en-US" sz="2000" b="1" i="1">
                    <a:effectLst>
                      <a:outerShdw blurRad="38100" dist="38100" dir="2700000" algn="tl">
                        <a:srgbClr val="C0C0C0"/>
                      </a:outerShdw>
                    </a:effectLst>
                    <a:latin typeface="Times New Roman" pitchFamily="18" charset="0"/>
                  </a:rPr>
                  <a:t>forUpdate</a:t>
                </a:r>
                <a:r>
                  <a:rPr lang="en-US" sz="2000" b="1">
                    <a:effectLst>
                      <a:outerShdw blurRad="38100" dist="38100" dir="2700000" algn="tl">
                        <a:srgbClr val="C0C0C0"/>
                      </a:outerShdw>
                    </a:effectLst>
                    <a:latin typeface="Times New Roman" pitchFamily="18" charset="0"/>
                  </a:rPr>
                  <a:t> được thi hành cuối mỗi vòng lặp.</a:t>
                </a:r>
              </a:p>
            </p:txBody>
          </p:sp>
          <p:sp>
            <p:nvSpPr>
              <p:cNvPr id="63498" name="Line 16"/>
              <p:cNvSpPr>
                <a:spLocks noChangeShapeType="1"/>
              </p:cNvSpPr>
              <p:nvPr/>
            </p:nvSpPr>
            <p:spPr bwMode="auto">
              <a:xfrm flipV="1">
                <a:off x="2832" y="2400"/>
                <a:ext cx="864" cy="480"/>
              </a:xfrm>
              <a:prstGeom prst="line">
                <a:avLst/>
              </a:prstGeom>
              <a:noFill/>
              <a:ln w="31750">
                <a:solidFill>
                  <a:srgbClr val="FF0000"/>
                </a:solidFill>
                <a:round/>
                <a:headEnd type="none" w="sm" len="sm"/>
                <a:tailEnd type="triangle" w="sm" len="sm"/>
              </a:ln>
            </p:spPr>
            <p:txBody>
              <a:bodyPr wrap="none" anchor="ctr"/>
              <a:lstStyle/>
              <a:p>
                <a:endParaRPr lang="en-US"/>
              </a:p>
            </p:txBody>
          </p:sp>
        </p:grpSp>
      </p:grpSp>
    </p:spTree>
    <p:extLst>
      <p:ext uri="{BB962C8B-B14F-4D97-AF65-F5344CB8AC3E}">
        <p14:creationId xmlns:p14="http://schemas.microsoft.com/office/powerpoint/2010/main" val="1719405628"/>
      </p:ext>
    </p:extLst>
  </p:cSld>
  <p:clrMapOvr>
    <a:masterClrMapping/>
  </p:clrMapOvr>
  <p:transition spd="med">
    <p:comb/>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smtClean="0"/>
              <a:t>The for Statement</a:t>
            </a:r>
          </a:p>
        </p:txBody>
      </p:sp>
      <p:grpSp>
        <p:nvGrpSpPr>
          <p:cNvPr id="64515" name="Group 3"/>
          <p:cNvGrpSpPr>
            <a:grpSpLocks/>
          </p:cNvGrpSpPr>
          <p:nvPr/>
        </p:nvGrpSpPr>
        <p:grpSpPr bwMode="auto">
          <a:xfrm>
            <a:off x="1295400" y="990600"/>
            <a:ext cx="2938463" cy="4648200"/>
            <a:chOff x="2016" y="864"/>
            <a:chExt cx="1851" cy="2928"/>
          </a:xfrm>
        </p:grpSpPr>
        <p:grpSp>
          <p:nvGrpSpPr>
            <p:cNvPr id="64517" name="Group 4"/>
            <p:cNvGrpSpPr>
              <a:grpSpLocks/>
            </p:cNvGrpSpPr>
            <p:nvPr/>
          </p:nvGrpSpPr>
          <p:grpSpPr bwMode="auto">
            <a:xfrm>
              <a:off x="2112" y="2256"/>
              <a:ext cx="1008" cy="672"/>
              <a:chOff x="2112" y="2256"/>
              <a:chExt cx="1008" cy="672"/>
            </a:xfrm>
          </p:grpSpPr>
          <p:grpSp>
            <p:nvGrpSpPr>
              <p:cNvPr id="64537" name="Group 5"/>
              <p:cNvGrpSpPr>
                <a:grpSpLocks/>
              </p:cNvGrpSpPr>
              <p:nvPr/>
            </p:nvGrpSpPr>
            <p:grpSpPr bwMode="auto">
              <a:xfrm>
                <a:off x="2112" y="2688"/>
                <a:ext cx="1008" cy="240"/>
                <a:chOff x="2112" y="2496"/>
                <a:chExt cx="1008" cy="240"/>
              </a:xfrm>
            </p:grpSpPr>
            <p:sp>
              <p:nvSpPr>
                <p:cNvPr id="64540" name="Rectangle 6"/>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64541" name="Text Box 7"/>
                <p:cNvSpPr txBox="1">
                  <a:spLocks noChangeArrowheads="1"/>
                </p:cNvSpPr>
                <p:nvPr/>
              </p:nvSpPr>
              <p:spPr bwMode="auto">
                <a:xfrm>
                  <a:off x="2258" y="2496"/>
                  <a:ext cx="716" cy="231"/>
                </a:xfrm>
                <a:prstGeom prst="rect">
                  <a:avLst/>
                </a:prstGeom>
                <a:noFill/>
                <a:ln w="12700">
                  <a:noFill/>
                  <a:miter lim="800000"/>
                  <a:headEnd type="none" w="sm" len="sm"/>
                  <a:tailEnd type="none" w="sm" len="sm"/>
                </a:ln>
              </p:spPr>
              <p:txBody>
                <a:bodyPr wrap="none" anchor="ctr">
                  <a:spAutoFit/>
                </a:bodyPr>
                <a:lstStyle/>
                <a:p>
                  <a:pPr algn="ctr"/>
                  <a:r>
                    <a:rPr lang="en-US" b="1">
                      <a:latin typeface="Times New Roman" pitchFamily="18" charset="0"/>
                    </a:rPr>
                    <a:t>statement</a:t>
                  </a:r>
                  <a:endParaRPr lang="en-US" sz="2400">
                    <a:latin typeface="Times New Roman" pitchFamily="18" charset="0"/>
                  </a:endParaRPr>
                </a:p>
              </p:txBody>
            </p:sp>
          </p:grpSp>
          <p:cxnSp>
            <p:nvCxnSpPr>
              <p:cNvPr id="64538" name="AutoShape 8"/>
              <p:cNvCxnSpPr>
                <a:cxnSpLocks noChangeShapeType="1"/>
                <a:stCxn id="64535" idx="2"/>
                <a:endCxn id="64540" idx="0"/>
              </p:cNvCxnSpPr>
              <p:nvPr/>
            </p:nvCxnSpPr>
            <p:spPr bwMode="auto">
              <a:xfrm>
                <a:off x="2616" y="2256"/>
                <a:ext cx="0" cy="432"/>
              </a:xfrm>
              <a:prstGeom prst="straightConnector1">
                <a:avLst/>
              </a:prstGeom>
              <a:noFill/>
              <a:ln w="31750">
                <a:solidFill>
                  <a:srgbClr val="FF0000"/>
                </a:solidFill>
                <a:round/>
                <a:headEnd type="none" w="sm" len="sm"/>
                <a:tailEnd type="triangle" w="sm" len="sm"/>
              </a:ln>
            </p:spPr>
          </p:cxnSp>
          <p:sp>
            <p:nvSpPr>
              <p:cNvPr id="73737" name="Text Box 9"/>
              <p:cNvSpPr txBox="1">
                <a:spLocks noChangeArrowheads="1"/>
              </p:cNvSpPr>
              <p:nvPr/>
            </p:nvSpPr>
            <p:spPr bwMode="auto">
              <a:xfrm>
                <a:off x="2608" y="2352"/>
                <a:ext cx="460" cy="231"/>
              </a:xfrm>
              <a:prstGeom prst="rect">
                <a:avLst/>
              </a:prstGeom>
              <a:noFill/>
              <a:ln w="12700">
                <a:noFill/>
                <a:miter lim="800000"/>
                <a:headEnd type="none" w="sm" len="sm"/>
                <a:tailEnd type="none" w="sm" len="sm"/>
              </a:ln>
              <a:effectLst/>
            </p:spPr>
            <p:txBody>
              <a:bodyPr wrap="none" anchor="ctr">
                <a:spAutoFit/>
              </a:bodyPr>
              <a:lstStyle/>
              <a:p>
                <a:pPr algn="ctr">
                  <a:defRPr/>
                </a:pPr>
                <a:r>
                  <a:rPr lang="en-US" b="1">
                    <a:effectLst>
                      <a:outerShdw blurRad="38100" dist="38100" dir="2700000" algn="tl">
                        <a:srgbClr val="C0C0C0"/>
                      </a:outerShdw>
                    </a:effectLst>
                    <a:latin typeface="Courier New" pitchFamily="49" charset="0"/>
                  </a:rPr>
                  <a:t>true</a:t>
                </a:r>
                <a:endParaRPr lang="en-US" sz="2400">
                  <a:latin typeface="Times New Roman" pitchFamily="18" charset="0"/>
                </a:endParaRPr>
              </a:p>
            </p:txBody>
          </p:sp>
        </p:grpSp>
        <p:cxnSp>
          <p:nvCxnSpPr>
            <p:cNvPr id="64518" name="AutoShape 10"/>
            <p:cNvCxnSpPr>
              <a:cxnSpLocks noChangeShapeType="1"/>
              <a:stCxn id="64529" idx="1"/>
              <a:endCxn id="64535" idx="1"/>
            </p:cNvCxnSpPr>
            <p:nvPr/>
          </p:nvCxnSpPr>
          <p:spPr bwMode="auto">
            <a:xfrm rot="10800000">
              <a:off x="2016" y="1968"/>
              <a:ext cx="96" cy="1272"/>
            </a:xfrm>
            <a:prstGeom prst="bentConnector3">
              <a:avLst>
                <a:gd name="adj1" fmla="val 250000"/>
              </a:avLst>
            </a:prstGeom>
            <a:noFill/>
            <a:ln w="31750">
              <a:solidFill>
                <a:srgbClr val="FF0000"/>
              </a:solidFill>
              <a:miter lim="800000"/>
              <a:headEnd type="none" w="sm" len="sm"/>
              <a:tailEnd type="triangle" w="sm" len="sm"/>
            </a:ln>
          </p:spPr>
        </p:cxnSp>
        <p:grpSp>
          <p:nvGrpSpPr>
            <p:cNvPr id="64519" name="Group 11"/>
            <p:cNvGrpSpPr>
              <a:grpSpLocks/>
            </p:cNvGrpSpPr>
            <p:nvPr/>
          </p:nvGrpSpPr>
          <p:grpSpPr bwMode="auto">
            <a:xfrm>
              <a:off x="2016" y="1431"/>
              <a:ext cx="1200" cy="825"/>
              <a:chOff x="2016" y="1431"/>
              <a:chExt cx="1200" cy="825"/>
            </a:xfrm>
          </p:grpSpPr>
          <p:grpSp>
            <p:nvGrpSpPr>
              <p:cNvPr id="64533" name="Group 12"/>
              <p:cNvGrpSpPr>
                <a:grpSpLocks/>
              </p:cNvGrpSpPr>
              <p:nvPr/>
            </p:nvGrpSpPr>
            <p:grpSpPr bwMode="auto">
              <a:xfrm>
                <a:off x="2016" y="1680"/>
                <a:ext cx="1200" cy="576"/>
                <a:chOff x="2016" y="1584"/>
                <a:chExt cx="1200" cy="576"/>
              </a:xfrm>
            </p:grpSpPr>
            <p:sp>
              <p:nvSpPr>
                <p:cNvPr id="64535" name="AutoShape 13"/>
                <p:cNvSpPr>
                  <a:spLocks noChangeArrowheads="1"/>
                </p:cNvSpPr>
                <p:nvPr/>
              </p:nvSpPr>
              <p:spPr bwMode="auto">
                <a:xfrm>
                  <a:off x="2016" y="1584"/>
                  <a:ext cx="1200" cy="576"/>
                </a:xfrm>
                <a:prstGeom prst="diamond">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64536" name="Text Box 14"/>
                <p:cNvSpPr txBox="1">
                  <a:spLocks noChangeArrowheads="1"/>
                </p:cNvSpPr>
                <p:nvPr/>
              </p:nvSpPr>
              <p:spPr bwMode="auto">
                <a:xfrm>
                  <a:off x="2270" y="1746"/>
                  <a:ext cx="692" cy="231"/>
                </a:xfrm>
                <a:prstGeom prst="rect">
                  <a:avLst/>
                </a:prstGeom>
                <a:noFill/>
                <a:ln w="12700">
                  <a:noFill/>
                  <a:miter lim="800000"/>
                  <a:headEnd type="none" w="sm" len="sm"/>
                  <a:tailEnd type="none" w="sm" len="sm"/>
                </a:ln>
              </p:spPr>
              <p:txBody>
                <a:bodyPr wrap="none" anchor="ctr">
                  <a:spAutoFit/>
                </a:bodyPr>
                <a:lstStyle/>
                <a:p>
                  <a:pPr algn="ctr"/>
                  <a:r>
                    <a:rPr lang="en-US" b="1">
                      <a:latin typeface="Times New Roman" pitchFamily="18" charset="0"/>
                    </a:rPr>
                    <a:t>condition</a:t>
                  </a:r>
                </a:p>
              </p:txBody>
            </p:sp>
          </p:grpSp>
          <p:cxnSp>
            <p:nvCxnSpPr>
              <p:cNvPr id="64534" name="AutoShape 15"/>
              <p:cNvCxnSpPr>
                <a:cxnSpLocks noChangeShapeType="1"/>
                <a:stCxn id="64526" idx="2"/>
                <a:endCxn id="64535" idx="0"/>
              </p:cNvCxnSpPr>
              <p:nvPr/>
            </p:nvCxnSpPr>
            <p:spPr bwMode="auto">
              <a:xfrm>
                <a:off x="2616" y="1431"/>
                <a:ext cx="0" cy="249"/>
              </a:xfrm>
              <a:prstGeom prst="straightConnector1">
                <a:avLst/>
              </a:prstGeom>
              <a:noFill/>
              <a:ln w="31750">
                <a:solidFill>
                  <a:srgbClr val="FF0000"/>
                </a:solidFill>
                <a:round/>
                <a:headEnd type="none" w="sm" len="sm"/>
                <a:tailEnd type="triangle" w="sm" len="sm"/>
              </a:ln>
            </p:spPr>
          </p:cxnSp>
        </p:grpSp>
        <p:grpSp>
          <p:nvGrpSpPr>
            <p:cNvPr id="64520" name="Group 16"/>
            <p:cNvGrpSpPr>
              <a:grpSpLocks/>
            </p:cNvGrpSpPr>
            <p:nvPr/>
          </p:nvGrpSpPr>
          <p:grpSpPr bwMode="auto">
            <a:xfrm>
              <a:off x="2592" y="1968"/>
              <a:ext cx="1275" cy="1824"/>
              <a:chOff x="2592" y="1968"/>
              <a:chExt cx="1275" cy="1824"/>
            </a:xfrm>
          </p:grpSpPr>
          <p:cxnSp>
            <p:nvCxnSpPr>
              <p:cNvPr id="64531" name="AutoShape 17"/>
              <p:cNvCxnSpPr>
                <a:cxnSpLocks noChangeShapeType="1"/>
                <a:stCxn id="64535" idx="3"/>
              </p:cNvCxnSpPr>
              <p:nvPr/>
            </p:nvCxnSpPr>
            <p:spPr bwMode="auto">
              <a:xfrm flipH="1">
                <a:off x="2592" y="1968"/>
                <a:ext cx="624" cy="1824"/>
              </a:xfrm>
              <a:prstGeom prst="bentConnector4">
                <a:avLst>
                  <a:gd name="adj1" fmla="val -23079"/>
                  <a:gd name="adj2" fmla="val 87444"/>
                </a:avLst>
              </a:prstGeom>
              <a:noFill/>
              <a:ln w="31750">
                <a:solidFill>
                  <a:srgbClr val="FF0000"/>
                </a:solidFill>
                <a:miter lim="800000"/>
                <a:headEnd type="none" w="sm" len="sm"/>
                <a:tailEnd type="triangle" w="sm" len="sm"/>
              </a:ln>
            </p:spPr>
          </p:cxnSp>
          <p:sp>
            <p:nvSpPr>
              <p:cNvPr id="73746" name="Text Box 18"/>
              <p:cNvSpPr txBox="1">
                <a:spLocks noChangeArrowheads="1"/>
              </p:cNvSpPr>
              <p:nvPr/>
            </p:nvSpPr>
            <p:spPr bwMode="auto">
              <a:xfrm>
                <a:off x="3321" y="2352"/>
                <a:ext cx="546" cy="231"/>
              </a:xfrm>
              <a:prstGeom prst="rect">
                <a:avLst/>
              </a:prstGeom>
              <a:noFill/>
              <a:ln w="12700">
                <a:noFill/>
                <a:miter lim="800000"/>
                <a:headEnd type="none" w="sm" len="sm"/>
                <a:tailEnd type="none" w="sm" len="sm"/>
              </a:ln>
              <a:effectLst/>
            </p:spPr>
            <p:txBody>
              <a:bodyPr wrap="none" anchor="ctr">
                <a:spAutoFit/>
              </a:bodyPr>
              <a:lstStyle/>
              <a:p>
                <a:pPr algn="ctr">
                  <a:defRPr/>
                </a:pPr>
                <a:r>
                  <a:rPr lang="en-US" b="1">
                    <a:effectLst>
                      <a:outerShdw blurRad="38100" dist="38100" dir="2700000" algn="tl">
                        <a:srgbClr val="C0C0C0"/>
                      </a:outerShdw>
                    </a:effectLst>
                    <a:latin typeface="Courier New" pitchFamily="49" charset="0"/>
                  </a:rPr>
                  <a:t>false</a:t>
                </a:r>
                <a:endParaRPr lang="en-US" sz="2400">
                  <a:latin typeface="Times New Roman" pitchFamily="18" charset="0"/>
                </a:endParaRPr>
              </a:p>
            </p:txBody>
          </p:sp>
        </p:grpSp>
        <p:grpSp>
          <p:nvGrpSpPr>
            <p:cNvPr id="64521" name="Group 19"/>
            <p:cNvGrpSpPr>
              <a:grpSpLocks/>
            </p:cNvGrpSpPr>
            <p:nvPr/>
          </p:nvGrpSpPr>
          <p:grpSpPr bwMode="auto">
            <a:xfrm>
              <a:off x="2112" y="2928"/>
              <a:ext cx="1008" cy="432"/>
              <a:chOff x="2112" y="2928"/>
              <a:chExt cx="1008" cy="432"/>
            </a:xfrm>
          </p:grpSpPr>
          <p:grpSp>
            <p:nvGrpSpPr>
              <p:cNvPr id="64527" name="Group 20"/>
              <p:cNvGrpSpPr>
                <a:grpSpLocks/>
              </p:cNvGrpSpPr>
              <p:nvPr/>
            </p:nvGrpSpPr>
            <p:grpSpPr bwMode="auto">
              <a:xfrm>
                <a:off x="2112" y="3120"/>
                <a:ext cx="1008" cy="240"/>
                <a:chOff x="2112" y="2496"/>
                <a:chExt cx="1008" cy="240"/>
              </a:xfrm>
            </p:grpSpPr>
            <p:sp>
              <p:nvSpPr>
                <p:cNvPr id="64529" name="Rectangle 21"/>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64530" name="Text Box 22"/>
                <p:cNvSpPr txBox="1">
                  <a:spLocks noChangeArrowheads="1"/>
                </p:cNvSpPr>
                <p:nvPr/>
              </p:nvSpPr>
              <p:spPr bwMode="auto">
                <a:xfrm>
                  <a:off x="2242" y="2496"/>
                  <a:ext cx="748" cy="231"/>
                </a:xfrm>
                <a:prstGeom prst="rect">
                  <a:avLst/>
                </a:prstGeom>
                <a:noFill/>
                <a:ln w="12700">
                  <a:noFill/>
                  <a:miter lim="800000"/>
                  <a:headEnd type="none" w="sm" len="sm"/>
                  <a:tailEnd type="none" w="sm" len="sm"/>
                </a:ln>
              </p:spPr>
              <p:txBody>
                <a:bodyPr wrap="none" anchor="ctr">
                  <a:spAutoFit/>
                </a:bodyPr>
                <a:lstStyle/>
                <a:p>
                  <a:pPr algn="ctr"/>
                  <a:r>
                    <a:rPr lang="en-US" b="1">
                      <a:latin typeface="Times New Roman" pitchFamily="18" charset="0"/>
                    </a:rPr>
                    <a:t>forUpdate</a:t>
                  </a:r>
                  <a:endParaRPr lang="en-US" sz="2400">
                    <a:latin typeface="Times New Roman" pitchFamily="18" charset="0"/>
                  </a:endParaRPr>
                </a:p>
              </p:txBody>
            </p:sp>
          </p:grpSp>
          <p:cxnSp>
            <p:nvCxnSpPr>
              <p:cNvPr id="64528" name="AutoShape 23"/>
              <p:cNvCxnSpPr>
                <a:cxnSpLocks noChangeShapeType="1"/>
                <a:stCxn id="64540" idx="2"/>
                <a:endCxn id="64530" idx="0"/>
              </p:cNvCxnSpPr>
              <p:nvPr/>
            </p:nvCxnSpPr>
            <p:spPr bwMode="auto">
              <a:xfrm>
                <a:off x="2616" y="2928"/>
                <a:ext cx="0" cy="192"/>
              </a:xfrm>
              <a:prstGeom prst="straightConnector1">
                <a:avLst/>
              </a:prstGeom>
              <a:noFill/>
              <a:ln w="31750">
                <a:solidFill>
                  <a:srgbClr val="FF0000"/>
                </a:solidFill>
                <a:round/>
                <a:headEnd type="none" w="sm" len="sm"/>
                <a:tailEnd type="triangle" w="sm" len="sm"/>
              </a:ln>
            </p:spPr>
          </p:cxnSp>
        </p:grpSp>
        <p:grpSp>
          <p:nvGrpSpPr>
            <p:cNvPr id="64522" name="Group 24"/>
            <p:cNvGrpSpPr>
              <a:grpSpLocks/>
            </p:cNvGrpSpPr>
            <p:nvPr/>
          </p:nvGrpSpPr>
          <p:grpSpPr bwMode="auto">
            <a:xfrm>
              <a:off x="2112" y="864"/>
              <a:ext cx="1008" cy="576"/>
              <a:chOff x="2112" y="864"/>
              <a:chExt cx="1008" cy="576"/>
            </a:xfrm>
          </p:grpSpPr>
          <p:grpSp>
            <p:nvGrpSpPr>
              <p:cNvPr id="64523" name="Group 25"/>
              <p:cNvGrpSpPr>
                <a:grpSpLocks/>
              </p:cNvGrpSpPr>
              <p:nvPr/>
            </p:nvGrpSpPr>
            <p:grpSpPr bwMode="auto">
              <a:xfrm>
                <a:off x="2112" y="1200"/>
                <a:ext cx="1008" cy="240"/>
                <a:chOff x="2112" y="2496"/>
                <a:chExt cx="1008" cy="240"/>
              </a:xfrm>
            </p:grpSpPr>
            <p:sp>
              <p:nvSpPr>
                <p:cNvPr id="64525" name="Rectangle 26"/>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64526" name="Text Box 27"/>
                <p:cNvSpPr txBox="1">
                  <a:spLocks noChangeArrowheads="1"/>
                </p:cNvSpPr>
                <p:nvPr/>
              </p:nvSpPr>
              <p:spPr bwMode="auto">
                <a:xfrm>
                  <a:off x="2354" y="2496"/>
                  <a:ext cx="524" cy="231"/>
                </a:xfrm>
                <a:prstGeom prst="rect">
                  <a:avLst/>
                </a:prstGeom>
                <a:noFill/>
                <a:ln w="12700">
                  <a:noFill/>
                  <a:miter lim="800000"/>
                  <a:headEnd type="none" w="sm" len="sm"/>
                  <a:tailEnd type="none" w="sm" len="sm"/>
                </a:ln>
              </p:spPr>
              <p:txBody>
                <a:bodyPr wrap="none" anchor="ctr">
                  <a:spAutoFit/>
                </a:bodyPr>
                <a:lstStyle/>
                <a:p>
                  <a:pPr algn="ctr"/>
                  <a:r>
                    <a:rPr lang="en-US" b="1">
                      <a:latin typeface="Times New Roman" pitchFamily="18" charset="0"/>
                    </a:rPr>
                    <a:t>forInit</a:t>
                  </a:r>
                  <a:endParaRPr lang="en-US" sz="2400">
                    <a:latin typeface="Times New Roman" pitchFamily="18" charset="0"/>
                  </a:endParaRPr>
                </a:p>
              </p:txBody>
            </p:sp>
          </p:grpSp>
          <p:cxnSp>
            <p:nvCxnSpPr>
              <p:cNvPr id="64524" name="AutoShape 28"/>
              <p:cNvCxnSpPr>
                <a:cxnSpLocks noChangeShapeType="1"/>
                <a:endCxn id="64526" idx="0"/>
              </p:cNvCxnSpPr>
              <p:nvPr/>
            </p:nvCxnSpPr>
            <p:spPr bwMode="auto">
              <a:xfrm>
                <a:off x="2616" y="864"/>
                <a:ext cx="0" cy="336"/>
              </a:xfrm>
              <a:prstGeom prst="straightConnector1">
                <a:avLst/>
              </a:prstGeom>
              <a:noFill/>
              <a:ln w="31750">
                <a:solidFill>
                  <a:srgbClr val="FF0000"/>
                </a:solidFill>
                <a:round/>
                <a:headEnd type="none" w="sm" len="sm"/>
                <a:tailEnd type="triangle" w="sm" len="sm"/>
              </a:ln>
            </p:spPr>
          </p:cxnSp>
        </p:grpSp>
      </p:grpSp>
      <p:sp>
        <p:nvSpPr>
          <p:cNvPr id="73757" name="Text Box 29"/>
          <p:cNvSpPr txBox="1">
            <a:spLocks noChangeArrowheads="1"/>
          </p:cNvSpPr>
          <p:nvPr/>
        </p:nvSpPr>
        <p:spPr bwMode="auto">
          <a:xfrm>
            <a:off x="4724400" y="1568450"/>
            <a:ext cx="4225925" cy="3508375"/>
          </a:xfrm>
          <a:prstGeom prst="rect">
            <a:avLst/>
          </a:prstGeom>
          <a:noFill/>
          <a:ln w="12700">
            <a:noFill/>
            <a:miter lim="800000"/>
            <a:headEnd type="none" w="sm" len="sm"/>
            <a:tailEnd type="none" w="sm" len="sm"/>
          </a:ln>
        </p:spPr>
        <p:txBody>
          <a:bodyPr wrap="none" anchor="ctr">
            <a:spAutoFit/>
          </a:bodyPr>
          <a:lstStyle/>
          <a:p>
            <a:r>
              <a:rPr lang="en-US" sz="2800" b="1" i="1">
                <a:solidFill>
                  <a:srgbClr val="FF0000"/>
                </a:solidFill>
                <a:latin typeface="Courier New" pitchFamily="49" charset="0"/>
              </a:rPr>
              <a:t>forInit</a:t>
            </a:r>
            <a:r>
              <a:rPr lang="en-US" sz="2800" b="1">
                <a:solidFill>
                  <a:srgbClr val="FF0000"/>
                </a:solidFill>
                <a:latin typeface="Courier New" pitchFamily="49" charset="0"/>
              </a:rPr>
              <a:t>;</a:t>
            </a:r>
          </a:p>
          <a:p>
            <a:r>
              <a:rPr lang="en-US" sz="2800" b="1">
                <a:latin typeface="Courier New" pitchFamily="49" charset="0"/>
              </a:rPr>
              <a:t>while ( </a:t>
            </a:r>
            <a:r>
              <a:rPr lang="en-US" sz="2800" b="1" i="1">
                <a:latin typeface="Courier New" pitchFamily="49" charset="0"/>
              </a:rPr>
              <a:t>condition</a:t>
            </a:r>
            <a:r>
              <a:rPr lang="en-US" sz="2800" b="1">
                <a:latin typeface="Courier New" pitchFamily="49" charset="0"/>
              </a:rPr>
              <a:t> )</a:t>
            </a:r>
          </a:p>
          <a:p>
            <a:r>
              <a:rPr lang="en-US" sz="2800" b="1">
                <a:latin typeface="Courier New" pitchFamily="49" charset="0"/>
              </a:rPr>
              <a:t>{</a:t>
            </a:r>
          </a:p>
          <a:p>
            <a:r>
              <a:rPr lang="en-US" sz="2800" b="1">
                <a:latin typeface="Courier New" pitchFamily="49" charset="0"/>
              </a:rPr>
              <a:t>   </a:t>
            </a:r>
            <a:r>
              <a:rPr lang="en-US" sz="2800" b="1" i="1">
                <a:latin typeface="Courier New" pitchFamily="49" charset="0"/>
              </a:rPr>
              <a:t>statement</a:t>
            </a:r>
            <a:r>
              <a:rPr lang="en-US" sz="2800" b="1">
                <a:latin typeface="Courier New" pitchFamily="49" charset="0"/>
              </a:rPr>
              <a:t>;</a:t>
            </a:r>
          </a:p>
          <a:p>
            <a:r>
              <a:rPr lang="en-US" sz="2800" b="1">
                <a:latin typeface="Courier New" pitchFamily="49" charset="0"/>
              </a:rPr>
              <a:t>   </a:t>
            </a:r>
            <a:r>
              <a:rPr lang="en-US" sz="2800" b="1" i="1">
                <a:solidFill>
                  <a:srgbClr val="FF0000"/>
                </a:solidFill>
                <a:latin typeface="Courier New" pitchFamily="49" charset="0"/>
              </a:rPr>
              <a:t>forUpdate</a:t>
            </a:r>
            <a:r>
              <a:rPr lang="en-US" sz="2800" b="1">
                <a:solidFill>
                  <a:srgbClr val="FF0000"/>
                </a:solidFill>
                <a:latin typeface="Courier New" pitchFamily="49" charset="0"/>
              </a:rPr>
              <a:t>;</a:t>
            </a:r>
          </a:p>
          <a:p>
            <a:r>
              <a:rPr lang="en-US" sz="2800" b="1">
                <a:latin typeface="Courier New" pitchFamily="49" charset="0"/>
              </a:rPr>
              <a:t>}</a:t>
            </a:r>
          </a:p>
          <a:p>
            <a:endParaRPr lang="en-US" sz="2800" b="1">
              <a:latin typeface="Courier New" pitchFamily="49" charset="0"/>
            </a:endParaRPr>
          </a:p>
          <a:p>
            <a:r>
              <a:rPr lang="en-US" sz="2800" b="1">
                <a:solidFill>
                  <a:srgbClr val="000099"/>
                </a:solidFill>
                <a:latin typeface="Arial" pitchFamily="34" charset="0"/>
              </a:rPr>
              <a:t>    “for” ekvivalent</a:t>
            </a:r>
          </a:p>
        </p:txBody>
      </p:sp>
    </p:spTree>
    <p:extLst>
      <p:ext uri="{BB962C8B-B14F-4D97-AF65-F5344CB8AC3E}">
        <p14:creationId xmlns:p14="http://schemas.microsoft.com/office/powerpoint/2010/main" val="124150019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57"/>
                                        </p:tgtEl>
                                        <p:attrNameLst>
                                          <p:attrName>style.visibility</p:attrName>
                                        </p:attrNameLst>
                                      </p:cBhvr>
                                      <p:to>
                                        <p:strVal val="visible"/>
                                      </p:to>
                                    </p:set>
                                    <p:anim calcmode="lin" valueType="num">
                                      <p:cBhvr additive="base">
                                        <p:cTn id="7" dur="500" fill="hold"/>
                                        <p:tgtEl>
                                          <p:spTgt spid="73757"/>
                                        </p:tgtEl>
                                        <p:attrNameLst>
                                          <p:attrName>ppt_x</p:attrName>
                                        </p:attrNameLst>
                                      </p:cBhvr>
                                      <p:tavLst>
                                        <p:tav tm="0">
                                          <p:val>
                                            <p:strVal val="#ppt_x"/>
                                          </p:val>
                                        </p:tav>
                                        <p:tav tm="100000">
                                          <p:val>
                                            <p:strVal val="#ppt_x"/>
                                          </p:val>
                                        </p:tav>
                                      </p:tavLst>
                                    </p:anim>
                                    <p:anim calcmode="lin" valueType="num">
                                      <p:cBhvr additive="base">
                                        <p:cTn id="8" dur="500" fill="hold"/>
                                        <p:tgtEl>
                                          <p:spTgt spid="73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57"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smtClean="0"/>
              <a:t>The for Statement </a:t>
            </a:r>
          </a:p>
        </p:txBody>
      </p:sp>
      <p:sp>
        <p:nvSpPr>
          <p:cNvPr id="65539"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smtClean="0"/>
              <a:t>  </a:t>
            </a:r>
            <a:r>
              <a:rPr lang="en-US" sz="2400" smtClean="0">
                <a:solidFill>
                  <a:srgbClr val="FF0000"/>
                </a:solidFill>
              </a:rPr>
              <a:t>for</a:t>
            </a:r>
            <a:r>
              <a:rPr lang="en-US" sz="2400" smtClean="0"/>
              <a:t> (</a:t>
            </a:r>
            <a:r>
              <a:rPr lang="en-US" sz="2400" b="1" i="1" smtClean="0"/>
              <a:t>initialization</a:t>
            </a:r>
            <a:r>
              <a:rPr lang="en-US" sz="2400" b="1" smtClean="0"/>
              <a:t>; </a:t>
            </a:r>
            <a:r>
              <a:rPr lang="en-US" sz="2400" b="1" i="1" smtClean="0"/>
              <a:t>termination</a:t>
            </a:r>
            <a:r>
              <a:rPr lang="en-US" sz="2400" b="1" smtClean="0"/>
              <a:t>; </a:t>
            </a:r>
            <a:r>
              <a:rPr lang="en-US" sz="2400" b="1" i="1" smtClean="0"/>
              <a:t>increment</a:t>
            </a:r>
            <a:r>
              <a:rPr lang="en-US" sz="2400" smtClean="0"/>
              <a:t>) </a:t>
            </a:r>
            <a:r>
              <a:rPr lang="en-US" sz="2400" smtClean="0">
                <a:solidFill>
                  <a:srgbClr val="FF0000"/>
                </a:solidFill>
              </a:rPr>
              <a:t>{</a:t>
            </a:r>
            <a:r>
              <a:rPr lang="en-US" sz="2400" smtClean="0"/>
              <a:t/>
            </a:r>
            <a:br>
              <a:rPr lang="en-US" sz="2400" smtClean="0"/>
            </a:br>
            <a:r>
              <a:rPr lang="en-US" sz="2400" smtClean="0"/>
              <a:t>    </a:t>
            </a:r>
            <a:r>
              <a:rPr lang="en-US" sz="2400" i="1" smtClean="0">
                <a:solidFill>
                  <a:srgbClr val="000099"/>
                </a:solidFill>
              </a:rPr>
              <a:t>statement(s)</a:t>
            </a:r>
            <a:br>
              <a:rPr lang="en-US" sz="2400" i="1" smtClean="0">
                <a:solidFill>
                  <a:srgbClr val="000099"/>
                </a:solidFill>
              </a:rPr>
            </a:br>
            <a:r>
              <a:rPr lang="en-US" sz="2400" smtClean="0">
                <a:solidFill>
                  <a:srgbClr val="FF0000"/>
                </a:solidFill>
              </a:rPr>
              <a:t>} </a:t>
            </a:r>
          </a:p>
          <a:p>
            <a:pPr lvl="1" eaLnBrk="1" hangingPunct="1">
              <a:lnSpc>
                <a:spcPct val="90000"/>
              </a:lnSpc>
            </a:pPr>
            <a:r>
              <a:rPr lang="en-US" sz="2400" smtClean="0"/>
              <a:t>The </a:t>
            </a:r>
            <a:r>
              <a:rPr lang="en-US" sz="2400" i="1" smtClean="0">
                <a:solidFill>
                  <a:srgbClr val="000099"/>
                </a:solidFill>
              </a:rPr>
              <a:t>initialization</a:t>
            </a:r>
            <a:r>
              <a:rPr lang="en-US" sz="2400" smtClean="0"/>
              <a:t> expression initializes the loop; it's executed once, as the loop begins. </a:t>
            </a:r>
          </a:p>
          <a:p>
            <a:pPr lvl="1" eaLnBrk="1" hangingPunct="1">
              <a:lnSpc>
                <a:spcPct val="90000"/>
              </a:lnSpc>
            </a:pPr>
            <a:r>
              <a:rPr lang="en-US" sz="2400" smtClean="0"/>
              <a:t>When the </a:t>
            </a:r>
            <a:r>
              <a:rPr lang="en-US" sz="2400" i="1" smtClean="0">
                <a:solidFill>
                  <a:srgbClr val="000099"/>
                </a:solidFill>
              </a:rPr>
              <a:t>termination</a:t>
            </a:r>
            <a:r>
              <a:rPr lang="en-US" sz="2400" smtClean="0"/>
              <a:t> expression evaluates to false, the loop terminates. </a:t>
            </a:r>
          </a:p>
          <a:p>
            <a:pPr lvl="1" eaLnBrk="1" hangingPunct="1">
              <a:lnSpc>
                <a:spcPct val="90000"/>
              </a:lnSpc>
            </a:pPr>
            <a:r>
              <a:rPr lang="en-US" sz="2400" smtClean="0"/>
              <a:t>The </a:t>
            </a:r>
            <a:r>
              <a:rPr lang="en-US" sz="2400" i="1" smtClean="0">
                <a:solidFill>
                  <a:srgbClr val="000099"/>
                </a:solidFill>
              </a:rPr>
              <a:t>increment</a:t>
            </a:r>
            <a:r>
              <a:rPr lang="en-US" sz="2400" smtClean="0"/>
              <a:t> expression is invoked after each iteration through the loop; it is perfectly acceptable for this expression to increment </a:t>
            </a:r>
            <a:r>
              <a:rPr lang="en-US" sz="2400" i="1" smtClean="0"/>
              <a:t>or</a:t>
            </a:r>
            <a:r>
              <a:rPr lang="en-US" sz="2400" smtClean="0"/>
              <a:t> decrement a value. </a:t>
            </a:r>
          </a:p>
          <a:p>
            <a:pPr lvl="1" eaLnBrk="1" hangingPunct="1">
              <a:lnSpc>
                <a:spcPct val="90000"/>
              </a:lnSpc>
              <a:buFont typeface="Wingdings" pitchFamily="2" charset="2"/>
              <a:buNone/>
            </a:pPr>
            <a:r>
              <a:rPr lang="en-US" sz="2400" smtClean="0"/>
              <a:t>    </a:t>
            </a:r>
            <a:r>
              <a:rPr lang="en-US" sz="2400" smtClean="0">
                <a:solidFill>
                  <a:srgbClr val="000099"/>
                </a:solidFill>
              </a:rPr>
              <a:t>for(int i=1; i&lt;11; i++){ </a:t>
            </a:r>
            <a:br>
              <a:rPr lang="en-US" sz="2400" smtClean="0">
                <a:solidFill>
                  <a:srgbClr val="000099"/>
                </a:solidFill>
              </a:rPr>
            </a:br>
            <a:r>
              <a:rPr lang="en-US" sz="2400" smtClean="0">
                <a:solidFill>
                  <a:srgbClr val="000099"/>
                </a:solidFill>
              </a:rPr>
              <a:t>		System.out.println("Count is: " + i); </a:t>
            </a:r>
            <a:br>
              <a:rPr lang="en-US" sz="2400" smtClean="0">
                <a:solidFill>
                  <a:srgbClr val="000099"/>
                </a:solidFill>
              </a:rPr>
            </a:br>
            <a:r>
              <a:rPr lang="en-US" sz="2400" smtClean="0">
                <a:solidFill>
                  <a:srgbClr val="000099"/>
                </a:solidFill>
              </a:rPr>
              <a:t>} </a:t>
            </a:r>
          </a:p>
          <a:p>
            <a:pPr eaLnBrk="1" hangingPunct="1">
              <a:lnSpc>
                <a:spcPct val="90000"/>
              </a:lnSpc>
            </a:pPr>
            <a:r>
              <a:rPr lang="en-US" sz="2400" smtClean="0"/>
              <a:t>for ( </a:t>
            </a:r>
            <a:r>
              <a:rPr lang="en-US" sz="2400" smtClean="0">
                <a:solidFill>
                  <a:srgbClr val="FF0000"/>
                </a:solidFill>
              </a:rPr>
              <a:t>; ;</a:t>
            </a:r>
            <a:r>
              <a:rPr lang="en-US" sz="2400" smtClean="0"/>
              <a:t> ) {    </a:t>
            </a:r>
            <a:r>
              <a:rPr lang="en-US" sz="2400" smtClean="0">
                <a:solidFill>
                  <a:srgbClr val="000099"/>
                </a:solidFill>
              </a:rPr>
              <a:t>// infinite loop</a:t>
            </a:r>
            <a:r>
              <a:rPr lang="en-US" sz="2400" smtClean="0"/>
              <a:t>         </a:t>
            </a:r>
            <a:br>
              <a:rPr lang="en-US" sz="2400" smtClean="0"/>
            </a:br>
            <a:r>
              <a:rPr lang="en-US" sz="2400" smtClean="0"/>
              <a:t>	// your code goes here</a:t>
            </a:r>
            <a:br>
              <a:rPr lang="en-US" sz="2400" smtClean="0"/>
            </a:br>
            <a:r>
              <a:rPr lang="en-US" sz="2400" smtClean="0"/>
              <a:t>}</a:t>
            </a:r>
            <a:endParaRPr lang="en-US" sz="2400" smtClean="0">
              <a:solidFill>
                <a:srgbClr val="000099"/>
              </a:solidFill>
            </a:endParaRPr>
          </a:p>
        </p:txBody>
      </p:sp>
    </p:spTree>
    <p:extLst>
      <p:ext uri="{BB962C8B-B14F-4D97-AF65-F5344CB8AC3E}">
        <p14:creationId xmlns:p14="http://schemas.microsoft.com/office/powerpoint/2010/main" val="70704180"/>
      </p:ext>
    </p:extLst>
  </p:cSld>
  <p:clrMapOvr>
    <a:masterClrMapping/>
  </p:clrMapOvr>
  <p:transition spd="med">
    <p:comb/>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969962" y="0"/>
            <a:ext cx="8174038" cy="533400"/>
          </a:xfrm>
        </p:spPr>
        <p:txBody>
          <a:bodyPr/>
          <a:lstStyle/>
          <a:p>
            <a:pPr eaLnBrk="1" hangingPunct="1">
              <a:lnSpc>
                <a:spcPct val="90000"/>
              </a:lnSpc>
              <a:defRPr/>
            </a:pPr>
            <a:r>
              <a:rPr lang="en-US" sz="2800" smtClean="0"/>
              <a:t>Iterating with Enhanced for </a:t>
            </a:r>
          </a:p>
        </p:txBody>
      </p:sp>
      <p:sp>
        <p:nvSpPr>
          <p:cNvPr id="10245" name="Rectangle 3"/>
          <p:cNvSpPr>
            <a:spLocks noGrp="1" noChangeArrowheads="1"/>
          </p:cNvSpPr>
          <p:nvPr>
            <p:ph type="body" sz="half" idx="1"/>
          </p:nvPr>
        </p:nvSpPr>
        <p:spPr>
          <a:xfrm>
            <a:off x="0" y="685800"/>
            <a:ext cx="4492625" cy="5715000"/>
          </a:xfrm>
        </p:spPr>
        <p:txBody>
          <a:bodyPr/>
          <a:lstStyle/>
          <a:p>
            <a:pPr eaLnBrk="1" hangingPunct="1">
              <a:buFont typeface="Wingdings" pitchFamily="2" charset="2"/>
              <a:buNone/>
            </a:pPr>
            <a:r>
              <a:rPr lang="en-US" sz="2400" smtClean="0"/>
              <a:t> </a:t>
            </a:r>
          </a:p>
          <a:p>
            <a:pPr eaLnBrk="1" hangingPunct="1"/>
            <a:endParaRPr lang="en-US" sz="2400" smtClean="0"/>
          </a:p>
        </p:txBody>
      </p:sp>
      <p:graphicFrame>
        <p:nvGraphicFramePr>
          <p:cNvPr id="10242" name="Object 4"/>
          <p:cNvGraphicFramePr>
            <a:graphicFrameLocks noGrp="1" noChangeAspect="1"/>
          </p:cNvGraphicFramePr>
          <p:nvPr>
            <p:ph sz="quarter" idx="2"/>
          </p:nvPr>
        </p:nvGraphicFramePr>
        <p:xfrm>
          <a:off x="533400" y="914400"/>
          <a:ext cx="11277600" cy="2466975"/>
        </p:xfrm>
        <a:graphic>
          <a:graphicData uri="http://schemas.openxmlformats.org/presentationml/2006/ole">
            <mc:AlternateContent xmlns:mc="http://schemas.openxmlformats.org/markup-compatibility/2006">
              <mc:Choice xmlns:v="urn:schemas-microsoft-com:vml" Requires="v">
                <p:oleObj spid="_x0000_s9286" name="Document" r:id="rId3" imgW="6407106" imgH="1401135" progId="Word.Document.8">
                  <p:embed/>
                </p:oleObj>
              </mc:Choice>
              <mc:Fallback>
                <p:oleObj name="Document" r:id="rId3" imgW="6407106" imgH="140113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112776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5"/>
          <p:cNvGraphicFramePr>
            <a:graphicFrameLocks noGrp="1" noChangeAspect="1"/>
          </p:cNvGraphicFramePr>
          <p:nvPr>
            <p:ph sz="quarter" idx="3"/>
          </p:nvPr>
        </p:nvGraphicFramePr>
        <p:xfrm>
          <a:off x="381000" y="3352800"/>
          <a:ext cx="10363200" cy="3398838"/>
        </p:xfrm>
        <a:graphic>
          <a:graphicData uri="http://schemas.openxmlformats.org/presentationml/2006/ole">
            <mc:AlternateContent xmlns:mc="http://schemas.openxmlformats.org/markup-compatibility/2006">
              <mc:Choice xmlns:v="urn:schemas-microsoft-com:vml" Requires="v">
                <p:oleObj spid="_x0000_s9287" name="Document" r:id="rId5" imgW="6407106" imgH="2102243" progId="Word.Document.8">
                  <p:embed/>
                </p:oleObj>
              </mc:Choice>
              <mc:Fallback>
                <p:oleObj name="Document" r:id="rId5" imgW="6407106" imgH="2102243"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352800"/>
                        <a:ext cx="10363200" cy="339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55137629"/>
      </p:ext>
    </p:extLst>
  </p:cSld>
  <p:clrMapOvr>
    <a:masterClrMapping/>
  </p:clrMapOvr>
  <p:transition spd="med">
    <p:comb/>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smtClean="0"/>
              <a:t>The if and else Statements </a:t>
            </a:r>
          </a:p>
        </p:txBody>
      </p:sp>
      <p:grpSp>
        <p:nvGrpSpPr>
          <p:cNvPr id="66563" name="Group 3"/>
          <p:cNvGrpSpPr>
            <a:grpSpLocks/>
          </p:cNvGrpSpPr>
          <p:nvPr/>
        </p:nvGrpSpPr>
        <p:grpSpPr bwMode="auto">
          <a:xfrm>
            <a:off x="609600" y="990600"/>
            <a:ext cx="3048000" cy="3962400"/>
            <a:chOff x="1848" y="960"/>
            <a:chExt cx="1920" cy="2496"/>
          </a:xfrm>
        </p:grpSpPr>
        <p:grpSp>
          <p:nvGrpSpPr>
            <p:cNvPr id="66586" name="Group 4"/>
            <p:cNvGrpSpPr>
              <a:grpSpLocks/>
            </p:cNvGrpSpPr>
            <p:nvPr/>
          </p:nvGrpSpPr>
          <p:grpSpPr bwMode="auto">
            <a:xfrm>
              <a:off x="1848" y="960"/>
              <a:ext cx="1200" cy="1008"/>
              <a:chOff x="2016" y="960"/>
              <a:chExt cx="1200" cy="1008"/>
            </a:xfrm>
          </p:grpSpPr>
          <p:grpSp>
            <p:nvGrpSpPr>
              <p:cNvPr id="66598" name="Group 5"/>
              <p:cNvGrpSpPr>
                <a:grpSpLocks/>
              </p:cNvGrpSpPr>
              <p:nvPr/>
            </p:nvGrpSpPr>
            <p:grpSpPr bwMode="auto">
              <a:xfrm>
                <a:off x="2016" y="1392"/>
                <a:ext cx="1200" cy="576"/>
                <a:chOff x="2016" y="1584"/>
                <a:chExt cx="1200" cy="576"/>
              </a:xfrm>
            </p:grpSpPr>
            <p:sp>
              <p:nvSpPr>
                <p:cNvPr id="66600" name="AutoShape 6"/>
                <p:cNvSpPr>
                  <a:spLocks noChangeArrowheads="1"/>
                </p:cNvSpPr>
                <p:nvPr/>
              </p:nvSpPr>
              <p:spPr bwMode="auto">
                <a:xfrm>
                  <a:off x="2016" y="1584"/>
                  <a:ext cx="1200" cy="576"/>
                </a:xfrm>
                <a:prstGeom prst="diamond">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66601" name="Text Box 7"/>
                <p:cNvSpPr txBox="1">
                  <a:spLocks noChangeArrowheads="1"/>
                </p:cNvSpPr>
                <p:nvPr/>
              </p:nvSpPr>
              <p:spPr bwMode="auto">
                <a:xfrm>
                  <a:off x="2270" y="1746"/>
                  <a:ext cx="692" cy="231"/>
                </a:xfrm>
                <a:prstGeom prst="rect">
                  <a:avLst/>
                </a:prstGeom>
                <a:noFill/>
                <a:ln w="12700">
                  <a:noFill/>
                  <a:miter lim="800000"/>
                  <a:headEnd type="none" w="sm" len="sm"/>
                  <a:tailEnd type="none" w="sm" len="sm"/>
                </a:ln>
              </p:spPr>
              <p:txBody>
                <a:bodyPr wrap="none" anchor="ctr">
                  <a:spAutoFit/>
                </a:bodyPr>
                <a:lstStyle/>
                <a:p>
                  <a:pPr algn="ctr"/>
                  <a:r>
                    <a:rPr lang="en-US" b="1">
                      <a:latin typeface="Times New Roman" pitchFamily="18" charset="0"/>
                    </a:rPr>
                    <a:t>condition</a:t>
                  </a:r>
                </a:p>
              </p:txBody>
            </p:sp>
          </p:grpSp>
          <p:cxnSp>
            <p:nvCxnSpPr>
              <p:cNvPr id="66599" name="AutoShape 8"/>
              <p:cNvCxnSpPr>
                <a:cxnSpLocks noChangeShapeType="1"/>
                <a:endCxn id="66600" idx="0"/>
              </p:cNvCxnSpPr>
              <p:nvPr/>
            </p:nvCxnSpPr>
            <p:spPr bwMode="auto">
              <a:xfrm>
                <a:off x="2616" y="960"/>
                <a:ext cx="0" cy="432"/>
              </a:xfrm>
              <a:prstGeom prst="straightConnector1">
                <a:avLst/>
              </a:prstGeom>
              <a:noFill/>
              <a:ln w="31750">
                <a:solidFill>
                  <a:srgbClr val="FF0000"/>
                </a:solidFill>
                <a:round/>
                <a:headEnd type="none" w="sm" len="sm"/>
                <a:tailEnd type="triangle" w="sm" len="sm"/>
              </a:ln>
            </p:spPr>
          </p:cxnSp>
        </p:grpSp>
        <p:grpSp>
          <p:nvGrpSpPr>
            <p:cNvPr id="66587" name="Group 9"/>
            <p:cNvGrpSpPr>
              <a:grpSpLocks/>
            </p:cNvGrpSpPr>
            <p:nvPr/>
          </p:nvGrpSpPr>
          <p:grpSpPr bwMode="auto">
            <a:xfrm>
              <a:off x="1944" y="1680"/>
              <a:ext cx="1824" cy="1776"/>
              <a:chOff x="1944" y="1680"/>
              <a:chExt cx="1824" cy="1776"/>
            </a:xfrm>
          </p:grpSpPr>
          <p:grpSp>
            <p:nvGrpSpPr>
              <p:cNvPr id="66588" name="Group 10"/>
              <p:cNvGrpSpPr>
                <a:grpSpLocks/>
              </p:cNvGrpSpPr>
              <p:nvPr/>
            </p:nvGrpSpPr>
            <p:grpSpPr bwMode="auto">
              <a:xfrm>
                <a:off x="2448" y="1680"/>
                <a:ext cx="1320" cy="1776"/>
                <a:chOff x="2616" y="1680"/>
                <a:chExt cx="1320" cy="1776"/>
              </a:xfrm>
            </p:grpSpPr>
            <p:cxnSp>
              <p:nvCxnSpPr>
                <p:cNvPr id="66596" name="AutoShape 11"/>
                <p:cNvCxnSpPr>
                  <a:cxnSpLocks noChangeShapeType="1"/>
                  <a:stCxn id="66600" idx="3"/>
                </p:cNvCxnSpPr>
                <p:nvPr/>
              </p:nvCxnSpPr>
              <p:spPr bwMode="auto">
                <a:xfrm flipH="1">
                  <a:off x="2616" y="1680"/>
                  <a:ext cx="600" cy="1776"/>
                </a:xfrm>
                <a:prstGeom prst="bentConnector4">
                  <a:avLst>
                    <a:gd name="adj1" fmla="val -48167"/>
                    <a:gd name="adj2" fmla="val 79727"/>
                  </a:avLst>
                </a:prstGeom>
                <a:noFill/>
                <a:ln w="31750">
                  <a:solidFill>
                    <a:srgbClr val="FF0000"/>
                  </a:solidFill>
                  <a:miter lim="800000"/>
                  <a:headEnd type="none" w="sm" len="sm"/>
                  <a:tailEnd type="triangle" w="sm" len="sm"/>
                </a:ln>
              </p:spPr>
            </p:cxnSp>
            <p:sp>
              <p:nvSpPr>
                <p:cNvPr id="76812" name="Text Box 12"/>
                <p:cNvSpPr txBox="1">
                  <a:spLocks noChangeArrowheads="1"/>
                </p:cNvSpPr>
                <p:nvPr/>
              </p:nvSpPr>
              <p:spPr bwMode="auto">
                <a:xfrm>
                  <a:off x="3540" y="2112"/>
                  <a:ext cx="396" cy="231"/>
                </a:xfrm>
                <a:prstGeom prst="rect">
                  <a:avLst/>
                </a:prstGeom>
                <a:noFill/>
                <a:ln w="12700">
                  <a:noFill/>
                  <a:miter lim="800000"/>
                  <a:headEnd type="none" w="sm" len="sm"/>
                  <a:tailEnd type="none" w="sm" len="sm"/>
                </a:ln>
                <a:effectLst/>
              </p:spPr>
              <p:txBody>
                <a:bodyPr wrap="none" anchor="ctr">
                  <a:spAutoFit/>
                </a:bodyPr>
                <a:lstStyle/>
                <a:p>
                  <a:pPr algn="ctr">
                    <a:defRPr/>
                  </a:pPr>
                  <a:r>
                    <a:rPr lang="en-US" b="1">
                      <a:effectLst>
                        <a:outerShdw blurRad="38100" dist="38100" dir="2700000" algn="tl">
                          <a:srgbClr val="C0C0C0"/>
                        </a:outerShdw>
                      </a:effectLst>
                      <a:latin typeface="Times New Roman" pitchFamily="18" charset="0"/>
                    </a:rPr>
                    <a:t>false</a:t>
                  </a:r>
                  <a:endParaRPr lang="en-US" sz="2400">
                    <a:latin typeface="Times New Roman" pitchFamily="18" charset="0"/>
                  </a:endParaRPr>
                </a:p>
              </p:txBody>
            </p:sp>
          </p:grpSp>
          <p:cxnSp>
            <p:nvCxnSpPr>
              <p:cNvPr id="66589" name="AutoShape 13"/>
              <p:cNvCxnSpPr>
                <a:cxnSpLocks noChangeShapeType="1"/>
                <a:stCxn id="66595" idx="2"/>
              </p:cNvCxnSpPr>
              <p:nvPr/>
            </p:nvCxnSpPr>
            <p:spPr bwMode="auto">
              <a:xfrm>
                <a:off x="2448" y="2775"/>
                <a:ext cx="0" cy="681"/>
              </a:xfrm>
              <a:prstGeom prst="straightConnector1">
                <a:avLst/>
              </a:prstGeom>
              <a:noFill/>
              <a:ln w="31750">
                <a:solidFill>
                  <a:srgbClr val="FF0000"/>
                </a:solidFill>
                <a:round/>
                <a:headEnd type="none" w="sm" len="sm"/>
                <a:tailEnd type="triangle" w="sm" len="sm"/>
              </a:ln>
            </p:spPr>
          </p:cxnSp>
          <p:grpSp>
            <p:nvGrpSpPr>
              <p:cNvPr id="66590" name="Group 14"/>
              <p:cNvGrpSpPr>
                <a:grpSpLocks/>
              </p:cNvGrpSpPr>
              <p:nvPr/>
            </p:nvGrpSpPr>
            <p:grpSpPr bwMode="auto">
              <a:xfrm>
                <a:off x="1944" y="1968"/>
                <a:ext cx="1008" cy="816"/>
                <a:chOff x="2112" y="1968"/>
                <a:chExt cx="1008" cy="816"/>
              </a:xfrm>
            </p:grpSpPr>
            <p:grpSp>
              <p:nvGrpSpPr>
                <p:cNvPr id="66591" name="Group 15"/>
                <p:cNvGrpSpPr>
                  <a:grpSpLocks/>
                </p:cNvGrpSpPr>
                <p:nvPr/>
              </p:nvGrpSpPr>
              <p:grpSpPr bwMode="auto">
                <a:xfrm>
                  <a:off x="2112" y="2544"/>
                  <a:ext cx="1008" cy="240"/>
                  <a:chOff x="2112" y="2496"/>
                  <a:chExt cx="1008" cy="240"/>
                </a:xfrm>
              </p:grpSpPr>
              <p:sp>
                <p:nvSpPr>
                  <p:cNvPr id="66594" name="Rectangle 16"/>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66595" name="Text Box 17"/>
                  <p:cNvSpPr txBox="1">
                    <a:spLocks noChangeArrowheads="1"/>
                  </p:cNvSpPr>
                  <p:nvPr/>
                </p:nvSpPr>
                <p:spPr bwMode="auto">
                  <a:xfrm>
                    <a:off x="2258" y="2496"/>
                    <a:ext cx="716" cy="231"/>
                  </a:xfrm>
                  <a:prstGeom prst="rect">
                    <a:avLst/>
                  </a:prstGeom>
                  <a:noFill/>
                  <a:ln w="12700">
                    <a:noFill/>
                    <a:miter lim="800000"/>
                    <a:headEnd type="none" w="sm" len="sm"/>
                    <a:tailEnd type="none" w="sm" len="sm"/>
                  </a:ln>
                </p:spPr>
                <p:txBody>
                  <a:bodyPr wrap="none" anchor="ctr">
                    <a:spAutoFit/>
                  </a:bodyPr>
                  <a:lstStyle/>
                  <a:p>
                    <a:pPr algn="ctr"/>
                    <a:r>
                      <a:rPr lang="en-US" b="1">
                        <a:latin typeface="Times New Roman" pitchFamily="18" charset="0"/>
                      </a:rPr>
                      <a:t>statement</a:t>
                    </a:r>
                    <a:endParaRPr lang="en-US" sz="2400">
                      <a:latin typeface="Times New Roman" pitchFamily="18" charset="0"/>
                    </a:endParaRPr>
                  </a:p>
                </p:txBody>
              </p:sp>
            </p:grpSp>
            <p:cxnSp>
              <p:nvCxnSpPr>
                <p:cNvPr id="66592" name="AutoShape 18"/>
                <p:cNvCxnSpPr>
                  <a:cxnSpLocks noChangeShapeType="1"/>
                  <a:stCxn id="66600" idx="2"/>
                  <a:endCxn id="66594" idx="0"/>
                </p:cNvCxnSpPr>
                <p:nvPr/>
              </p:nvCxnSpPr>
              <p:spPr bwMode="auto">
                <a:xfrm>
                  <a:off x="2616" y="1968"/>
                  <a:ext cx="0" cy="576"/>
                </a:xfrm>
                <a:prstGeom prst="straightConnector1">
                  <a:avLst/>
                </a:prstGeom>
                <a:noFill/>
                <a:ln w="31750">
                  <a:solidFill>
                    <a:srgbClr val="FF0000"/>
                  </a:solidFill>
                  <a:round/>
                  <a:headEnd type="none" w="sm" len="sm"/>
                  <a:tailEnd type="triangle" w="sm" len="sm"/>
                </a:ln>
              </p:spPr>
            </p:cxnSp>
            <p:sp>
              <p:nvSpPr>
                <p:cNvPr id="76819" name="Text Box 19"/>
                <p:cNvSpPr txBox="1">
                  <a:spLocks noChangeArrowheads="1"/>
                </p:cNvSpPr>
                <p:nvPr/>
              </p:nvSpPr>
              <p:spPr bwMode="auto">
                <a:xfrm>
                  <a:off x="2652" y="2112"/>
                  <a:ext cx="372" cy="231"/>
                </a:xfrm>
                <a:prstGeom prst="rect">
                  <a:avLst/>
                </a:prstGeom>
                <a:noFill/>
                <a:ln w="12700">
                  <a:noFill/>
                  <a:miter lim="800000"/>
                  <a:headEnd type="none" w="sm" len="sm"/>
                  <a:tailEnd type="none" w="sm" len="sm"/>
                </a:ln>
                <a:effectLst/>
              </p:spPr>
              <p:txBody>
                <a:bodyPr wrap="none" anchor="ctr">
                  <a:spAutoFit/>
                </a:bodyPr>
                <a:lstStyle/>
                <a:p>
                  <a:pPr algn="ctr">
                    <a:defRPr/>
                  </a:pPr>
                  <a:r>
                    <a:rPr lang="en-US" b="1">
                      <a:effectLst>
                        <a:outerShdw blurRad="38100" dist="38100" dir="2700000" algn="tl">
                          <a:srgbClr val="C0C0C0"/>
                        </a:outerShdw>
                      </a:effectLst>
                      <a:latin typeface="Times New Roman" pitchFamily="18" charset="0"/>
                    </a:rPr>
                    <a:t>true</a:t>
                  </a:r>
                  <a:endParaRPr lang="en-US" sz="2400">
                    <a:latin typeface="Times New Roman" pitchFamily="18" charset="0"/>
                  </a:endParaRPr>
                </a:p>
              </p:txBody>
            </p:sp>
          </p:grpSp>
        </p:grpSp>
      </p:grpSp>
      <p:grpSp>
        <p:nvGrpSpPr>
          <p:cNvPr id="66564" name="Group 20"/>
          <p:cNvGrpSpPr>
            <a:grpSpLocks/>
          </p:cNvGrpSpPr>
          <p:nvPr/>
        </p:nvGrpSpPr>
        <p:grpSpPr bwMode="auto">
          <a:xfrm>
            <a:off x="4419600" y="914400"/>
            <a:ext cx="3733800" cy="4038600"/>
            <a:chOff x="1608" y="969"/>
            <a:chExt cx="2352" cy="2544"/>
          </a:xfrm>
        </p:grpSpPr>
        <p:grpSp>
          <p:nvGrpSpPr>
            <p:cNvPr id="66567" name="Group 21"/>
            <p:cNvGrpSpPr>
              <a:grpSpLocks/>
            </p:cNvGrpSpPr>
            <p:nvPr/>
          </p:nvGrpSpPr>
          <p:grpSpPr bwMode="auto">
            <a:xfrm>
              <a:off x="1608" y="969"/>
              <a:ext cx="1200" cy="1008"/>
              <a:chOff x="2016" y="960"/>
              <a:chExt cx="1200" cy="1008"/>
            </a:xfrm>
          </p:grpSpPr>
          <p:grpSp>
            <p:nvGrpSpPr>
              <p:cNvPr id="66582" name="Group 22"/>
              <p:cNvGrpSpPr>
                <a:grpSpLocks/>
              </p:cNvGrpSpPr>
              <p:nvPr/>
            </p:nvGrpSpPr>
            <p:grpSpPr bwMode="auto">
              <a:xfrm>
                <a:off x="2016" y="1392"/>
                <a:ext cx="1200" cy="576"/>
                <a:chOff x="2016" y="1584"/>
                <a:chExt cx="1200" cy="576"/>
              </a:xfrm>
            </p:grpSpPr>
            <p:sp>
              <p:nvSpPr>
                <p:cNvPr id="66584" name="AutoShape 23"/>
                <p:cNvSpPr>
                  <a:spLocks noChangeArrowheads="1"/>
                </p:cNvSpPr>
                <p:nvPr/>
              </p:nvSpPr>
              <p:spPr bwMode="auto">
                <a:xfrm>
                  <a:off x="2016" y="1584"/>
                  <a:ext cx="1200" cy="576"/>
                </a:xfrm>
                <a:prstGeom prst="diamond">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66585" name="Text Box 24"/>
                <p:cNvSpPr txBox="1">
                  <a:spLocks noChangeArrowheads="1"/>
                </p:cNvSpPr>
                <p:nvPr/>
              </p:nvSpPr>
              <p:spPr bwMode="auto">
                <a:xfrm>
                  <a:off x="2270" y="1746"/>
                  <a:ext cx="692" cy="231"/>
                </a:xfrm>
                <a:prstGeom prst="rect">
                  <a:avLst/>
                </a:prstGeom>
                <a:noFill/>
                <a:ln w="12700">
                  <a:noFill/>
                  <a:miter lim="800000"/>
                  <a:headEnd type="none" w="sm" len="sm"/>
                  <a:tailEnd type="none" w="sm" len="sm"/>
                </a:ln>
              </p:spPr>
              <p:txBody>
                <a:bodyPr wrap="none" anchor="ctr">
                  <a:spAutoFit/>
                </a:bodyPr>
                <a:lstStyle/>
                <a:p>
                  <a:pPr algn="ctr"/>
                  <a:r>
                    <a:rPr lang="en-US" b="1">
                      <a:latin typeface="Times New Roman" pitchFamily="18" charset="0"/>
                    </a:rPr>
                    <a:t>condition</a:t>
                  </a:r>
                </a:p>
              </p:txBody>
            </p:sp>
          </p:grpSp>
          <p:cxnSp>
            <p:nvCxnSpPr>
              <p:cNvPr id="66583" name="AutoShape 25"/>
              <p:cNvCxnSpPr>
                <a:cxnSpLocks noChangeShapeType="1"/>
                <a:endCxn id="66584" idx="0"/>
              </p:cNvCxnSpPr>
              <p:nvPr/>
            </p:nvCxnSpPr>
            <p:spPr bwMode="auto">
              <a:xfrm>
                <a:off x="2616" y="960"/>
                <a:ext cx="0" cy="432"/>
              </a:xfrm>
              <a:prstGeom prst="straightConnector1">
                <a:avLst/>
              </a:prstGeom>
              <a:noFill/>
              <a:ln w="31750">
                <a:solidFill>
                  <a:srgbClr val="FF0000"/>
                </a:solidFill>
                <a:round/>
                <a:headEnd type="none" w="sm" len="sm"/>
                <a:tailEnd type="triangle" w="sm" len="sm"/>
              </a:ln>
            </p:spPr>
          </p:cxnSp>
        </p:grpSp>
        <p:cxnSp>
          <p:nvCxnSpPr>
            <p:cNvPr id="66568" name="AutoShape 26"/>
            <p:cNvCxnSpPr>
              <a:cxnSpLocks noChangeShapeType="1"/>
              <a:stCxn id="66581" idx="2"/>
            </p:cNvCxnSpPr>
            <p:nvPr/>
          </p:nvCxnSpPr>
          <p:spPr bwMode="auto">
            <a:xfrm>
              <a:off x="2208" y="2784"/>
              <a:ext cx="0" cy="729"/>
            </a:xfrm>
            <a:prstGeom prst="straightConnector1">
              <a:avLst/>
            </a:prstGeom>
            <a:noFill/>
            <a:ln w="31750">
              <a:solidFill>
                <a:srgbClr val="FF0000"/>
              </a:solidFill>
              <a:round/>
              <a:headEnd type="none" w="sm" len="sm"/>
              <a:tailEnd type="triangle" w="sm" len="sm"/>
            </a:ln>
          </p:spPr>
        </p:cxnSp>
        <p:grpSp>
          <p:nvGrpSpPr>
            <p:cNvPr id="66569" name="Group 27"/>
            <p:cNvGrpSpPr>
              <a:grpSpLocks/>
            </p:cNvGrpSpPr>
            <p:nvPr/>
          </p:nvGrpSpPr>
          <p:grpSpPr bwMode="auto">
            <a:xfrm>
              <a:off x="1704" y="1977"/>
              <a:ext cx="1008" cy="816"/>
              <a:chOff x="2112" y="1968"/>
              <a:chExt cx="1008" cy="816"/>
            </a:xfrm>
          </p:grpSpPr>
          <p:grpSp>
            <p:nvGrpSpPr>
              <p:cNvPr id="66577" name="Group 28"/>
              <p:cNvGrpSpPr>
                <a:grpSpLocks/>
              </p:cNvGrpSpPr>
              <p:nvPr/>
            </p:nvGrpSpPr>
            <p:grpSpPr bwMode="auto">
              <a:xfrm>
                <a:off x="2112" y="2544"/>
                <a:ext cx="1008" cy="240"/>
                <a:chOff x="2112" y="2496"/>
                <a:chExt cx="1008" cy="240"/>
              </a:xfrm>
            </p:grpSpPr>
            <p:sp>
              <p:nvSpPr>
                <p:cNvPr id="66580" name="Rectangle 29"/>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66581" name="Text Box 30"/>
                <p:cNvSpPr txBox="1">
                  <a:spLocks noChangeArrowheads="1"/>
                </p:cNvSpPr>
                <p:nvPr/>
              </p:nvSpPr>
              <p:spPr bwMode="auto">
                <a:xfrm>
                  <a:off x="2222" y="2496"/>
                  <a:ext cx="788" cy="231"/>
                </a:xfrm>
                <a:prstGeom prst="rect">
                  <a:avLst/>
                </a:prstGeom>
                <a:noFill/>
                <a:ln w="12700">
                  <a:noFill/>
                  <a:miter lim="800000"/>
                  <a:headEnd type="none" w="sm" len="sm"/>
                  <a:tailEnd type="none" w="sm" len="sm"/>
                </a:ln>
              </p:spPr>
              <p:txBody>
                <a:bodyPr wrap="none" anchor="ctr">
                  <a:spAutoFit/>
                </a:bodyPr>
                <a:lstStyle/>
                <a:p>
                  <a:pPr algn="ctr"/>
                  <a:r>
                    <a:rPr lang="en-US" b="1">
                      <a:latin typeface="Times New Roman" pitchFamily="18" charset="0"/>
                    </a:rPr>
                    <a:t>statement1</a:t>
                  </a:r>
                  <a:endParaRPr lang="en-US" sz="2400">
                    <a:latin typeface="Times New Roman" pitchFamily="18" charset="0"/>
                  </a:endParaRPr>
                </a:p>
              </p:txBody>
            </p:sp>
          </p:grpSp>
          <p:cxnSp>
            <p:nvCxnSpPr>
              <p:cNvPr id="66578" name="AutoShape 31"/>
              <p:cNvCxnSpPr>
                <a:cxnSpLocks noChangeShapeType="1"/>
                <a:stCxn id="66584" idx="2"/>
                <a:endCxn id="66580" idx="0"/>
              </p:cNvCxnSpPr>
              <p:nvPr/>
            </p:nvCxnSpPr>
            <p:spPr bwMode="auto">
              <a:xfrm>
                <a:off x="2616" y="1968"/>
                <a:ext cx="0" cy="576"/>
              </a:xfrm>
              <a:prstGeom prst="straightConnector1">
                <a:avLst/>
              </a:prstGeom>
              <a:noFill/>
              <a:ln w="31750">
                <a:solidFill>
                  <a:srgbClr val="FF0000"/>
                </a:solidFill>
                <a:round/>
                <a:headEnd type="none" w="sm" len="sm"/>
                <a:tailEnd type="triangle" w="sm" len="sm"/>
              </a:ln>
            </p:spPr>
          </p:cxnSp>
          <p:sp>
            <p:nvSpPr>
              <p:cNvPr id="76832" name="Text Box 32"/>
              <p:cNvSpPr txBox="1">
                <a:spLocks noChangeArrowheads="1"/>
              </p:cNvSpPr>
              <p:nvPr/>
            </p:nvSpPr>
            <p:spPr bwMode="auto">
              <a:xfrm>
                <a:off x="2608" y="2112"/>
                <a:ext cx="460" cy="231"/>
              </a:xfrm>
              <a:prstGeom prst="rect">
                <a:avLst/>
              </a:prstGeom>
              <a:noFill/>
              <a:ln w="12700">
                <a:noFill/>
                <a:miter lim="800000"/>
                <a:headEnd type="none" w="sm" len="sm"/>
                <a:tailEnd type="none" w="sm" len="sm"/>
              </a:ln>
              <a:effectLst/>
            </p:spPr>
            <p:txBody>
              <a:bodyPr wrap="none" anchor="ctr">
                <a:spAutoFit/>
              </a:bodyPr>
              <a:lstStyle/>
              <a:p>
                <a:pPr algn="ctr">
                  <a:defRPr/>
                </a:pPr>
                <a:r>
                  <a:rPr lang="en-US" b="1">
                    <a:effectLst>
                      <a:outerShdw blurRad="38100" dist="38100" dir="2700000" algn="tl">
                        <a:srgbClr val="C0C0C0"/>
                      </a:outerShdw>
                    </a:effectLst>
                    <a:latin typeface="Courier New" pitchFamily="49" charset="0"/>
                  </a:rPr>
                  <a:t>true</a:t>
                </a:r>
                <a:endParaRPr lang="en-US" sz="2400">
                  <a:latin typeface="Times New Roman" pitchFamily="18" charset="0"/>
                </a:endParaRPr>
              </a:p>
            </p:txBody>
          </p:sp>
        </p:grpSp>
        <p:cxnSp>
          <p:nvCxnSpPr>
            <p:cNvPr id="66570" name="AutoShape 33"/>
            <p:cNvCxnSpPr>
              <a:cxnSpLocks noChangeShapeType="1"/>
              <a:stCxn id="66576" idx="2"/>
            </p:cNvCxnSpPr>
            <p:nvPr/>
          </p:nvCxnSpPr>
          <p:spPr bwMode="auto">
            <a:xfrm rot="5400000">
              <a:off x="2467" y="2525"/>
              <a:ext cx="729" cy="1248"/>
            </a:xfrm>
            <a:prstGeom prst="bentConnector3">
              <a:avLst>
                <a:gd name="adj1" fmla="val 49931"/>
              </a:avLst>
            </a:prstGeom>
            <a:noFill/>
            <a:ln w="31750">
              <a:solidFill>
                <a:srgbClr val="FF0000"/>
              </a:solidFill>
              <a:miter lim="800000"/>
              <a:headEnd type="none" w="sm" len="sm"/>
              <a:tailEnd type="triangle" w="sm" len="sm"/>
            </a:ln>
          </p:spPr>
        </p:cxnSp>
        <p:grpSp>
          <p:nvGrpSpPr>
            <p:cNvPr id="66571" name="Group 34"/>
            <p:cNvGrpSpPr>
              <a:grpSpLocks/>
            </p:cNvGrpSpPr>
            <p:nvPr/>
          </p:nvGrpSpPr>
          <p:grpSpPr bwMode="auto">
            <a:xfrm>
              <a:off x="2808" y="1689"/>
              <a:ext cx="1152" cy="1104"/>
              <a:chOff x="3216" y="1680"/>
              <a:chExt cx="1152" cy="1104"/>
            </a:xfrm>
          </p:grpSpPr>
          <p:cxnSp>
            <p:nvCxnSpPr>
              <p:cNvPr id="66572" name="AutoShape 35"/>
              <p:cNvCxnSpPr>
                <a:cxnSpLocks noChangeShapeType="1"/>
                <a:stCxn id="66584" idx="3"/>
                <a:endCxn id="66576" idx="0"/>
              </p:cNvCxnSpPr>
              <p:nvPr/>
            </p:nvCxnSpPr>
            <p:spPr bwMode="auto">
              <a:xfrm>
                <a:off x="3216" y="1680"/>
                <a:ext cx="648" cy="864"/>
              </a:xfrm>
              <a:prstGeom prst="bentConnector2">
                <a:avLst/>
              </a:prstGeom>
              <a:noFill/>
              <a:ln w="31750">
                <a:solidFill>
                  <a:srgbClr val="FF0000"/>
                </a:solidFill>
                <a:miter lim="800000"/>
                <a:headEnd type="none" w="sm" len="sm"/>
                <a:tailEnd type="triangle" w="sm" len="sm"/>
              </a:ln>
            </p:spPr>
          </p:cxnSp>
          <p:sp>
            <p:nvSpPr>
              <p:cNvPr id="76836" name="Text Box 36"/>
              <p:cNvSpPr txBox="1">
                <a:spLocks noChangeArrowheads="1"/>
              </p:cNvSpPr>
              <p:nvPr/>
            </p:nvSpPr>
            <p:spPr bwMode="auto">
              <a:xfrm>
                <a:off x="3813" y="2112"/>
                <a:ext cx="546" cy="231"/>
              </a:xfrm>
              <a:prstGeom prst="rect">
                <a:avLst/>
              </a:prstGeom>
              <a:noFill/>
              <a:ln w="12700">
                <a:noFill/>
                <a:miter lim="800000"/>
                <a:headEnd type="none" w="sm" len="sm"/>
                <a:tailEnd type="none" w="sm" len="sm"/>
              </a:ln>
              <a:effectLst/>
            </p:spPr>
            <p:txBody>
              <a:bodyPr wrap="none" anchor="ctr">
                <a:spAutoFit/>
              </a:bodyPr>
              <a:lstStyle/>
              <a:p>
                <a:pPr algn="ctr">
                  <a:defRPr/>
                </a:pPr>
                <a:r>
                  <a:rPr lang="en-US" b="1">
                    <a:effectLst>
                      <a:outerShdw blurRad="38100" dist="38100" dir="2700000" algn="tl">
                        <a:srgbClr val="C0C0C0"/>
                      </a:outerShdw>
                    </a:effectLst>
                    <a:latin typeface="Courier New" pitchFamily="49" charset="0"/>
                  </a:rPr>
                  <a:t>false</a:t>
                </a:r>
                <a:endParaRPr lang="en-US" sz="2400">
                  <a:latin typeface="Times New Roman" pitchFamily="18" charset="0"/>
                </a:endParaRPr>
              </a:p>
            </p:txBody>
          </p:sp>
          <p:grpSp>
            <p:nvGrpSpPr>
              <p:cNvPr id="66574" name="Group 37"/>
              <p:cNvGrpSpPr>
                <a:grpSpLocks/>
              </p:cNvGrpSpPr>
              <p:nvPr/>
            </p:nvGrpSpPr>
            <p:grpSpPr bwMode="auto">
              <a:xfrm>
                <a:off x="3360" y="2544"/>
                <a:ext cx="1008" cy="240"/>
                <a:chOff x="2112" y="2496"/>
                <a:chExt cx="1008" cy="240"/>
              </a:xfrm>
            </p:grpSpPr>
            <p:sp>
              <p:nvSpPr>
                <p:cNvPr id="66575" name="Rectangle 38"/>
                <p:cNvSpPr>
                  <a:spLocks noChangeArrowheads="1"/>
                </p:cNvSpPr>
                <p:nvPr/>
              </p:nvSpPr>
              <p:spPr bwMode="auto">
                <a:xfrm>
                  <a:off x="2112" y="2496"/>
                  <a:ext cx="1008" cy="240"/>
                </a:xfrm>
                <a:prstGeom prst="rect">
                  <a:avLst/>
                </a:prstGeom>
                <a:solidFill>
                  <a:srgbClr val="FFCC99"/>
                </a:solidFill>
                <a:ln w="12700">
                  <a:solidFill>
                    <a:schemeClr val="bg2"/>
                  </a:solidFill>
                  <a:miter lim="800000"/>
                  <a:headEnd type="none" w="sm" len="sm"/>
                  <a:tailEnd type="none" w="sm" len="sm"/>
                </a:ln>
              </p:spPr>
              <p:txBody>
                <a:bodyPr wrap="none" anchor="ctr"/>
                <a:lstStyle/>
                <a:p>
                  <a:endParaRPr lang="en-US"/>
                </a:p>
              </p:txBody>
            </p:sp>
            <p:sp>
              <p:nvSpPr>
                <p:cNvPr id="66576" name="Text Box 39"/>
                <p:cNvSpPr txBox="1">
                  <a:spLocks noChangeArrowheads="1"/>
                </p:cNvSpPr>
                <p:nvPr/>
              </p:nvSpPr>
              <p:spPr bwMode="auto">
                <a:xfrm>
                  <a:off x="2222" y="2496"/>
                  <a:ext cx="788" cy="231"/>
                </a:xfrm>
                <a:prstGeom prst="rect">
                  <a:avLst/>
                </a:prstGeom>
                <a:noFill/>
                <a:ln w="12700">
                  <a:noFill/>
                  <a:miter lim="800000"/>
                  <a:headEnd type="none" w="sm" len="sm"/>
                  <a:tailEnd type="none" w="sm" len="sm"/>
                </a:ln>
              </p:spPr>
              <p:txBody>
                <a:bodyPr wrap="none" anchor="ctr">
                  <a:spAutoFit/>
                </a:bodyPr>
                <a:lstStyle/>
                <a:p>
                  <a:pPr algn="ctr"/>
                  <a:r>
                    <a:rPr lang="en-US" b="1">
                      <a:latin typeface="Times New Roman" pitchFamily="18" charset="0"/>
                    </a:rPr>
                    <a:t>statement2</a:t>
                  </a:r>
                  <a:endParaRPr lang="en-US" sz="2400">
                    <a:latin typeface="Times New Roman" pitchFamily="18" charset="0"/>
                  </a:endParaRPr>
                </a:p>
              </p:txBody>
            </p:sp>
          </p:grpSp>
        </p:grpSp>
      </p:grpSp>
      <p:sp>
        <p:nvSpPr>
          <p:cNvPr id="66565" name="Rectangle 40"/>
          <p:cNvSpPr>
            <a:spLocks noChangeArrowheads="1"/>
          </p:cNvSpPr>
          <p:nvPr/>
        </p:nvSpPr>
        <p:spPr bwMode="auto">
          <a:xfrm>
            <a:off x="609600" y="5029200"/>
            <a:ext cx="2954338" cy="1373188"/>
          </a:xfrm>
          <a:prstGeom prst="rect">
            <a:avLst/>
          </a:prstGeom>
          <a:noFill/>
          <a:ln w="9525">
            <a:noFill/>
            <a:miter lim="800000"/>
            <a:headEnd type="none" w="sm" len="sm"/>
            <a:tailEnd type="none" w="sm" len="sm"/>
          </a:ln>
        </p:spPr>
        <p:txBody>
          <a:bodyPr wrap="none" anchor="ctr">
            <a:spAutoFit/>
          </a:bodyPr>
          <a:lstStyle/>
          <a:p>
            <a:pPr eaLnBrk="1" hangingPunct="1"/>
            <a:r>
              <a:rPr lang="en-US" sz="2800" b="1">
                <a:solidFill>
                  <a:srgbClr val="FF0000"/>
                </a:solidFill>
                <a:latin typeface="Arial" pitchFamily="34" charset="0"/>
              </a:rPr>
              <a:t>if (</a:t>
            </a:r>
            <a:r>
              <a:rPr lang="en-US" sz="2800" b="1" i="1">
                <a:solidFill>
                  <a:srgbClr val="FF0000"/>
                </a:solidFill>
                <a:latin typeface="Arial" pitchFamily="34" charset="0"/>
              </a:rPr>
              <a:t>expression</a:t>
            </a:r>
            <a:r>
              <a:rPr lang="en-US" sz="2800" b="1">
                <a:solidFill>
                  <a:srgbClr val="FF0000"/>
                </a:solidFill>
                <a:latin typeface="Arial" pitchFamily="34" charset="0"/>
              </a:rPr>
              <a:t>) {</a:t>
            </a:r>
            <a:r>
              <a:rPr lang="en-US" sz="2800" b="1">
                <a:solidFill>
                  <a:srgbClr val="000099"/>
                </a:solidFill>
                <a:latin typeface="Arial" pitchFamily="34" charset="0"/>
              </a:rPr>
              <a:t> </a:t>
            </a:r>
            <a:br>
              <a:rPr lang="en-US" sz="2800" b="1">
                <a:solidFill>
                  <a:srgbClr val="000099"/>
                </a:solidFill>
                <a:latin typeface="Arial" pitchFamily="34" charset="0"/>
              </a:rPr>
            </a:br>
            <a:r>
              <a:rPr lang="en-US" sz="2800" b="1">
                <a:solidFill>
                  <a:srgbClr val="000099"/>
                </a:solidFill>
                <a:latin typeface="Arial" pitchFamily="34" charset="0"/>
              </a:rPr>
              <a:t>    </a:t>
            </a:r>
            <a:r>
              <a:rPr lang="en-US" sz="2800" b="1" i="1">
                <a:solidFill>
                  <a:srgbClr val="000099"/>
                </a:solidFill>
                <a:latin typeface="Arial" pitchFamily="34" charset="0"/>
              </a:rPr>
              <a:t>statement(s)</a:t>
            </a:r>
            <a:r>
              <a:rPr lang="en-US" sz="2800" b="1">
                <a:solidFill>
                  <a:srgbClr val="000099"/>
                </a:solidFill>
                <a:latin typeface="Arial" pitchFamily="34" charset="0"/>
              </a:rPr>
              <a:t> </a:t>
            </a:r>
            <a:br>
              <a:rPr lang="en-US" sz="2800" b="1">
                <a:solidFill>
                  <a:srgbClr val="000099"/>
                </a:solidFill>
                <a:latin typeface="Arial" pitchFamily="34" charset="0"/>
              </a:rPr>
            </a:br>
            <a:r>
              <a:rPr lang="en-US" sz="2800" b="1">
                <a:solidFill>
                  <a:srgbClr val="FF0000"/>
                </a:solidFill>
                <a:latin typeface="Arial" pitchFamily="34" charset="0"/>
              </a:rPr>
              <a:t>}</a:t>
            </a:r>
            <a:r>
              <a:rPr lang="en-US" sz="2800" b="1">
                <a:solidFill>
                  <a:schemeClr val="tx2"/>
                </a:solidFill>
                <a:latin typeface="Arial" pitchFamily="34" charset="0"/>
              </a:rPr>
              <a:t> </a:t>
            </a:r>
          </a:p>
        </p:txBody>
      </p:sp>
      <p:sp>
        <p:nvSpPr>
          <p:cNvPr id="66566" name="Rectangle 41"/>
          <p:cNvSpPr>
            <a:spLocks noChangeArrowheads="1"/>
          </p:cNvSpPr>
          <p:nvPr/>
        </p:nvSpPr>
        <p:spPr bwMode="auto">
          <a:xfrm>
            <a:off x="5943600" y="4419600"/>
            <a:ext cx="2995613" cy="2227263"/>
          </a:xfrm>
          <a:prstGeom prst="rect">
            <a:avLst/>
          </a:prstGeom>
          <a:noFill/>
          <a:ln w="9525">
            <a:noFill/>
            <a:miter lim="800000"/>
            <a:headEnd type="none" w="sm" len="sm"/>
            <a:tailEnd type="none" w="sm" len="sm"/>
          </a:ln>
        </p:spPr>
        <p:txBody>
          <a:bodyPr wrap="none" anchor="ctr">
            <a:spAutoFit/>
          </a:bodyPr>
          <a:lstStyle/>
          <a:p>
            <a:pPr eaLnBrk="1" hangingPunct="1"/>
            <a:r>
              <a:rPr lang="en-US" sz="2800" b="1">
                <a:solidFill>
                  <a:srgbClr val="FF0000"/>
                </a:solidFill>
                <a:latin typeface="Arial" pitchFamily="34" charset="0"/>
              </a:rPr>
              <a:t>if (</a:t>
            </a:r>
            <a:r>
              <a:rPr lang="en-US" sz="2800" b="1" i="1">
                <a:solidFill>
                  <a:srgbClr val="FF0000"/>
                </a:solidFill>
                <a:latin typeface="Arial" pitchFamily="34" charset="0"/>
              </a:rPr>
              <a:t>expression</a:t>
            </a:r>
            <a:r>
              <a:rPr lang="en-US" sz="2800" b="1">
                <a:solidFill>
                  <a:srgbClr val="FF0000"/>
                </a:solidFill>
                <a:latin typeface="Arial" pitchFamily="34" charset="0"/>
              </a:rPr>
              <a:t>) {</a:t>
            </a:r>
            <a:r>
              <a:rPr lang="en-US" sz="2800" b="1">
                <a:solidFill>
                  <a:srgbClr val="000099"/>
                </a:solidFill>
                <a:latin typeface="Arial" pitchFamily="34" charset="0"/>
              </a:rPr>
              <a:t> </a:t>
            </a:r>
            <a:br>
              <a:rPr lang="en-US" sz="2800" b="1">
                <a:solidFill>
                  <a:srgbClr val="000099"/>
                </a:solidFill>
                <a:latin typeface="Arial" pitchFamily="34" charset="0"/>
              </a:rPr>
            </a:br>
            <a:r>
              <a:rPr lang="en-US" sz="2800" b="1">
                <a:solidFill>
                  <a:srgbClr val="000099"/>
                </a:solidFill>
                <a:latin typeface="Arial" pitchFamily="34" charset="0"/>
              </a:rPr>
              <a:t>    </a:t>
            </a:r>
            <a:r>
              <a:rPr lang="en-US" sz="2800" b="1" i="1">
                <a:solidFill>
                  <a:srgbClr val="000099"/>
                </a:solidFill>
                <a:latin typeface="Arial" pitchFamily="34" charset="0"/>
              </a:rPr>
              <a:t>statement1(s)</a:t>
            </a:r>
            <a:r>
              <a:rPr lang="en-US" sz="2800" b="1">
                <a:solidFill>
                  <a:srgbClr val="000099"/>
                </a:solidFill>
                <a:latin typeface="Arial" pitchFamily="34" charset="0"/>
              </a:rPr>
              <a:t> </a:t>
            </a:r>
            <a:br>
              <a:rPr lang="en-US" sz="2800" b="1">
                <a:solidFill>
                  <a:srgbClr val="000099"/>
                </a:solidFill>
                <a:latin typeface="Arial" pitchFamily="34" charset="0"/>
              </a:rPr>
            </a:br>
            <a:r>
              <a:rPr lang="en-US" sz="2800" b="1">
                <a:solidFill>
                  <a:srgbClr val="FF0000"/>
                </a:solidFill>
                <a:latin typeface="Arial" pitchFamily="34" charset="0"/>
              </a:rPr>
              <a:t>} else {</a:t>
            </a:r>
          </a:p>
          <a:p>
            <a:pPr eaLnBrk="1" hangingPunct="1"/>
            <a:r>
              <a:rPr lang="en-US" sz="2800" b="1" i="1">
                <a:solidFill>
                  <a:schemeClr val="tx2"/>
                </a:solidFill>
                <a:latin typeface="Arial" pitchFamily="34" charset="0"/>
              </a:rPr>
              <a:t>    statement2(s)</a:t>
            </a:r>
            <a:r>
              <a:rPr lang="en-US" sz="2800" b="1">
                <a:solidFill>
                  <a:schemeClr val="tx2"/>
                </a:solidFill>
                <a:latin typeface="Arial" pitchFamily="34" charset="0"/>
              </a:rPr>
              <a:t> </a:t>
            </a:r>
            <a:br>
              <a:rPr lang="en-US" sz="2800" b="1">
                <a:solidFill>
                  <a:schemeClr val="tx2"/>
                </a:solidFill>
                <a:latin typeface="Arial" pitchFamily="34" charset="0"/>
              </a:rPr>
            </a:br>
            <a:r>
              <a:rPr lang="en-US" sz="2800" b="1">
                <a:solidFill>
                  <a:srgbClr val="FF0000"/>
                </a:solidFill>
                <a:latin typeface="Arial" pitchFamily="34" charset="0"/>
              </a:rPr>
              <a:t>}</a:t>
            </a:r>
          </a:p>
        </p:txBody>
      </p:sp>
    </p:spTree>
    <p:extLst>
      <p:ext uri="{BB962C8B-B14F-4D97-AF65-F5344CB8AC3E}">
        <p14:creationId xmlns:p14="http://schemas.microsoft.com/office/powerpoint/2010/main" val="1246589689"/>
      </p:ext>
    </p:extLst>
  </p:cSld>
  <p:clrMapOvr>
    <a:masterClrMapping/>
  </p:clrMapOvr>
  <p:transition spd="med">
    <p:comb/>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en-US" smtClean="0"/>
              <a:t>Example for if-else statement</a:t>
            </a:r>
          </a:p>
        </p:txBody>
      </p:sp>
      <p:sp>
        <p:nvSpPr>
          <p:cNvPr id="67587" name="Rectangle 3"/>
          <p:cNvSpPr>
            <a:spLocks noGrp="1" noChangeArrowheads="1"/>
          </p:cNvSpPr>
          <p:nvPr>
            <p:ph type="body" idx="1"/>
          </p:nvPr>
        </p:nvSpPr>
        <p:spPr/>
        <p:txBody>
          <a:bodyPr/>
          <a:lstStyle/>
          <a:p>
            <a:pPr eaLnBrk="1" hangingPunct="1">
              <a:lnSpc>
                <a:spcPct val="80000"/>
              </a:lnSpc>
              <a:spcBef>
                <a:spcPct val="10000"/>
              </a:spcBef>
              <a:buFont typeface="Wingdings" pitchFamily="2" charset="2"/>
              <a:buNone/>
            </a:pPr>
            <a:r>
              <a:rPr lang="en-US" sz="2400" smtClean="0"/>
              <a:t>public class IfElseDemo {</a:t>
            </a:r>
          </a:p>
          <a:p>
            <a:pPr eaLnBrk="1" hangingPunct="1">
              <a:lnSpc>
                <a:spcPct val="80000"/>
              </a:lnSpc>
              <a:spcBef>
                <a:spcPct val="10000"/>
              </a:spcBef>
              <a:buFont typeface="Wingdings" pitchFamily="2" charset="2"/>
              <a:buNone/>
            </a:pPr>
            <a:r>
              <a:rPr lang="en-US" sz="2400" smtClean="0"/>
              <a:t>    public static void main(String[] args) {</a:t>
            </a:r>
          </a:p>
          <a:p>
            <a:pPr eaLnBrk="1" hangingPunct="1">
              <a:lnSpc>
                <a:spcPct val="80000"/>
              </a:lnSpc>
              <a:spcBef>
                <a:spcPct val="10000"/>
              </a:spcBef>
              <a:buFont typeface="Wingdings" pitchFamily="2" charset="2"/>
              <a:buNone/>
            </a:pPr>
            <a:r>
              <a:rPr lang="en-US" sz="2400" smtClean="0"/>
              <a:t>        int testscore = 76;</a:t>
            </a:r>
          </a:p>
          <a:p>
            <a:pPr eaLnBrk="1" hangingPunct="1">
              <a:lnSpc>
                <a:spcPct val="80000"/>
              </a:lnSpc>
              <a:spcBef>
                <a:spcPct val="10000"/>
              </a:spcBef>
              <a:buFont typeface="Wingdings" pitchFamily="2" charset="2"/>
              <a:buNone/>
            </a:pPr>
            <a:r>
              <a:rPr lang="en-US" sz="2400" smtClean="0"/>
              <a:t>        char grade;</a:t>
            </a:r>
          </a:p>
          <a:p>
            <a:pPr eaLnBrk="1" hangingPunct="1">
              <a:lnSpc>
                <a:spcPct val="80000"/>
              </a:lnSpc>
              <a:spcBef>
                <a:spcPct val="10000"/>
              </a:spcBef>
              <a:buFont typeface="Wingdings" pitchFamily="2" charset="2"/>
              <a:buNone/>
            </a:pPr>
            <a:r>
              <a:rPr lang="en-US" sz="2400" smtClean="0"/>
              <a:t>       </a:t>
            </a:r>
            <a:r>
              <a:rPr lang="en-US" sz="2400" smtClean="0">
                <a:solidFill>
                  <a:srgbClr val="FF0000"/>
                </a:solidFill>
              </a:rPr>
              <a:t> if (testscore &gt;= 90) {</a:t>
            </a:r>
          </a:p>
          <a:p>
            <a:pPr eaLnBrk="1" hangingPunct="1">
              <a:lnSpc>
                <a:spcPct val="80000"/>
              </a:lnSpc>
              <a:spcBef>
                <a:spcPct val="10000"/>
              </a:spcBef>
              <a:buFont typeface="Wingdings" pitchFamily="2" charset="2"/>
              <a:buNone/>
            </a:pPr>
            <a:r>
              <a:rPr lang="en-US" sz="2400" smtClean="0">
                <a:solidFill>
                  <a:srgbClr val="FF0000"/>
                </a:solidFill>
              </a:rPr>
              <a:t>            grade = 'A';</a:t>
            </a:r>
          </a:p>
          <a:p>
            <a:pPr eaLnBrk="1" hangingPunct="1">
              <a:lnSpc>
                <a:spcPct val="80000"/>
              </a:lnSpc>
              <a:spcBef>
                <a:spcPct val="10000"/>
              </a:spcBef>
              <a:buFont typeface="Wingdings" pitchFamily="2" charset="2"/>
              <a:buNone/>
            </a:pPr>
            <a:r>
              <a:rPr lang="en-US" sz="2400" smtClean="0">
                <a:solidFill>
                  <a:srgbClr val="FF0000"/>
                </a:solidFill>
              </a:rPr>
              <a:t>        }</a:t>
            </a:r>
            <a:r>
              <a:rPr lang="en-US" sz="2400" smtClean="0">
                <a:solidFill>
                  <a:schemeClr val="accent2"/>
                </a:solidFill>
              </a:rPr>
              <a:t> </a:t>
            </a:r>
            <a:r>
              <a:rPr lang="en-US" sz="2400" smtClean="0">
                <a:solidFill>
                  <a:srgbClr val="FF0000"/>
                </a:solidFill>
              </a:rPr>
              <a:t>else if (testscore &gt;= 80) {</a:t>
            </a:r>
          </a:p>
          <a:p>
            <a:pPr eaLnBrk="1" hangingPunct="1">
              <a:lnSpc>
                <a:spcPct val="80000"/>
              </a:lnSpc>
              <a:spcBef>
                <a:spcPct val="10000"/>
              </a:spcBef>
              <a:buFont typeface="Wingdings" pitchFamily="2" charset="2"/>
              <a:buNone/>
            </a:pPr>
            <a:r>
              <a:rPr lang="en-US" sz="2400" smtClean="0">
                <a:solidFill>
                  <a:srgbClr val="FF0000"/>
                </a:solidFill>
              </a:rPr>
              <a:t>            grade = 'B';</a:t>
            </a:r>
          </a:p>
          <a:p>
            <a:pPr eaLnBrk="1" hangingPunct="1">
              <a:lnSpc>
                <a:spcPct val="80000"/>
              </a:lnSpc>
              <a:spcBef>
                <a:spcPct val="10000"/>
              </a:spcBef>
              <a:buFont typeface="Wingdings" pitchFamily="2" charset="2"/>
              <a:buNone/>
            </a:pPr>
            <a:r>
              <a:rPr lang="en-US" sz="2400" smtClean="0">
                <a:solidFill>
                  <a:srgbClr val="FF0000"/>
                </a:solidFill>
              </a:rPr>
              <a:t>        }</a:t>
            </a:r>
            <a:r>
              <a:rPr lang="en-US" sz="2400" smtClean="0"/>
              <a:t> </a:t>
            </a:r>
            <a:r>
              <a:rPr lang="en-US" sz="2400" smtClean="0">
                <a:solidFill>
                  <a:srgbClr val="000099"/>
                </a:solidFill>
              </a:rPr>
              <a:t>else if (testscore &gt;= 70) {</a:t>
            </a:r>
          </a:p>
          <a:p>
            <a:pPr eaLnBrk="1" hangingPunct="1">
              <a:lnSpc>
                <a:spcPct val="80000"/>
              </a:lnSpc>
              <a:spcBef>
                <a:spcPct val="10000"/>
              </a:spcBef>
              <a:buFont typeface="Wingdings" pitchFamily="2" charset="2"/>
              <a:buNone/>
            </a:pPr>
            <a:r>
              <a:rPr lang="en-US" sz="2400" smtClean="0">
                <a:solidFill>
                  <a:srgbClr val="000099"/>
                </a:solidFill>
              </a:rPr>
              <a:t>            grade = 'C';</a:t>
            </a:r>
          </a:p>
          <a:p>
            <a:pPr eaLnBrk="1" hangingPunct="1">
              <a:lnSpc>
                <a:spcPct val="80000"/>
              </a:lnSpc>
              <a:spcBef>
                <a:spcPct val="10000"/>
              </a:spcBef>
              <a:buFont typeface="Wingdings" pitchFamily="2" charset="2"/>
              <a:buNone/>
            </a:pPr>
            <a:r>
              <a:rPr lang="en-US" sz="2400" smtClean="0">
                <a:solidFill>
                  <a:srgbClr val="000099"/>
                </a:solidFill>
              </a:rPr>
              <a:t>        </a:t>
            </a:r>
            <a:r>
              <a:rPr lang="en-US" sz="2400" smtClean="0">
                <a:solidFill>
                  <a:srgbClr val="FF0000"/>
                </a:solidFill>
              </a:rPr>
              <a:t>} else if (testscore &gt;= 60) {</a:t>
            </a:r>
          </a:p>
          <a:p>
            <a:pPr eaLnBrk="1" hangingPunct="1">
              <a:lnSpc>
                <a:spcPct val="80000"/>
              </a:lnSpc>
              <a:spcBef>
                <a:spcPct val="10000"/>
              </a:spcBef>
              <a:buFont typeface="Wingdings" pitchFamily="2" charset="2"/>
              <a:buNone/>
            </a:pPr>
            <a:r>
              <a:rPr lang="en-US" sz="2400" smtClean="0"/>
              <a:t>            grade = 'D';</a:t>
            </a:r>
          </a:p>
          <a:p>
            <a:pPr eaLnBrk="1" hangingPunct="1">
              <a:lnSpc>
                <a:spcPct val="80000"/>
              </a:lnSpc>
              <a:spcBef>
                <a:spcPct val="10000"/>
              </a:spcBef>
              <a:buFont typeface="Wingdings" pitchFamily="2" charset="2"/>
              <a:buNone/>
            </a:pPr>
            <a:r>
              <a:rPr lang="en-US" sz="2400" smtClean="0"/>
              <a:t>       </a:t>
            </a:r>
            <a:r>
              <a:rPr lang="en-US" sz="2400" smtClean="0">
                <a:solidFill>
                  <a:srgbClr val="FF0000"/>
                </a:solidFill>
              </a:rPr>
              <a:t> } else {</a:t>
            </a:r>
          </a:p>
          <a:p>
            <a:pPr eaLnBrk="1" hangingPunct="1">
              <a:lnSpc>
                <a:spcPct val="80000"/>
              </a:lnSpc>
              <a:spcBef>
                <a:spcPct val="10000"/>
              </a:spcBef>
              <a:buFont typeface="Wingdings" pitchFamily="2" charset="2"/>
              <a:buNone/>
            </a:pPr>
            <a:r>
              <a:rPr lang="en-US" sz="2400" smtClean="0">
                <a:solidFill>
                  <a:srgbClr val="000099"/>
                </a:solidFill>
              </a:rPr>
              <a:t>            grade = 'F';</a:t>
            </a:r>
          </a:p>
          <a:p>
            <a:pPr eaLnBrk="1" hangingPunct="1">
              <a:lnSpc>
                <a:spcPct val="80000"/>
              </a:lnSpc>
              <a:spcBef>
                <a:spcPct val="10000"/>
              </a:spcBef>
              <a:buFont typeface="Wingdings" pitchFamily="2" charset="2"/>
              <a:buNone/>
            </a:pPr>
            <a:r>
              <a:rPr lang="en-US" sz="2400" smtClean="0">
                <a:solidFill>
                  <a:srgbClr val="000099"/>
                </a:solidFill>
              </a:rPr>
              <a:t>        </a:t>
            </a:r>
            <a:r>
              <a:rPr lang="en-US" sz="2400" smtClean="0">
                <a:solidFill>
                  <a:srgbClr val="FF0000"/>
                </a:solidFill>
              </a:rPr>
              <a:t>}</a:t>
            </a:r>
          </a:p>
          <a:p>
            <a:pPr eaLnBrk="1" hangingPunct="1">
              <a:lnSpc>
                <a:spcPct val="80000"/>
              </a:lnSpc>
              <a:spcBef>
                <a:spcPct val="10000"/>
              </a:spcBef>
              <a:buFont typeface="Wingdings" pitchFamily="2" charset="2"/>
              <a:buNone/>
            </a:pPr>
            <a:r>
              <a:rPr lang="en-US" sz="2400" smtClean="0"/>
              <a:t>        System.out.println("Grade = " + grade);</a:t>
            </a:r>
          </a:p>
          <a:p>
            <a:pPr eaLnBrk="1" hangingPunct="1">
              <a:lnSpc>
                <a:spcPct val="80000"/>
              </a:lnSpc>
              <a:spcBef>
                <a:spcPct val="10000"/>
              </a:spcBef>
              <a:buFont typeface="Wingdings" pitchFamily="2" charset="2"/>
              <a:buNone/>
            </a:pPr>
            <a:r>
              <a:rPr lang="en-US" sz="2400" smtClean="0"/>
              <a:t>    }</a:t>
            </a:r>
          </a:p>
          <a:p>
            <a:pPr eaLnBrk="1" hangingPunct="1">
              <a:lnSpc>
                <a:spcPct val="80000"/>
              </a:lnSpc>
              <a:spcBef>
                <a:spcPct val="10000"/>
              </a:spcBef>
              <a:buFont typeface="Wingdings" pitchFamily="2" charset="2"/>
              <a:buNone/>
            </a:pPr>
            <a:r>
              <a:rPr lang="en-US" sz="2400" smtClean="0"/>
              <a:t>}</a:t>
            </a:r>
          </a:p>
        </p:txBody>
      </p:sp>
    </p:spTree>
    <p:extLst>
      <p:ext uri="{BB962C8B-B14F-4D97-AF65-F5344CB8AC3E}">
        <p14:creationId xmlns:p14="http://schemas.microsoft.com/office/powerpoint/2010/main" val="1798964750"/>
      </p:ext>
    </p:extLst>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755650" y="2997200"/>
            <a:ext cx="7772400" cy="792163"/>
          </a:xfrm>
        </p:spPr>
        <p:txBody>
          <a:bodyPr/>
          <a:lstStyle/>
          <a:p>
            <a:pPr algn="ctr"/>
            <a:r>
              <a:rPr lang="en-US" sz="3200" cap="none" smtClean="0">
                <a:solidFill>
                  <a:srgbClr val="FF0000"/>
                </a:solidFill>
                <a:cs typeface="Arial" panose="020B0604020202020204" pitchFamily="34" charset="0"/>
              </a:rPr>
              <a:t>USING</a:t>
            </a:r>
            <a:r>
              <a:rPr lang="en-US" sz="3200" cap="none" smtClean="0">
                <a:solidFill>
                  <a:srgbClr val="DC0081"/>
                </a:solidFill>
                <a:cs typeface="Arial" panose="020B0604020202020204" pitchFamily="34" charset="0"/>
              </a:rPr>
              <a:t> </a:t>
            </a:r>
            <a:r>
              <a:rPr lang="en-US" sz="3200" cap="none" smtClean="0">
                <a:solidFill>
                  <a:srgbClr val="FFC000"/>
                </a:solidFill>
                <a:cs typeface="Arial" panose="020B0604020202020204" pitchFamily="34" charset="0"/>
              </a:rPr>
              <a:t>ECLIPSE</a:t>
            </a:r>
            <a:endParaRPr lang="vi-VN" sz="3200" cap="none" smtClean="0">
              <a:solidFill>
                <a:srgbClr val="FFC000"/>
              </a:solidFill>
              <a:cs typeface="Arial" panose="020B0604020202020204" pitchFamily="34" charset="0"/>
            </a:endParaRPr>
          </a:p>
        </p:txBody>
      </p:sp>
      <p:sp>
        <p:nvSpPr>
          <p:cNvPr id="37891" name="Slide Number Placeholder 3"/>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B11F1C8-66EF-4C5E-8F20-DAB4F3483955}" type="slidenum">
              <a:rPr lang="vi-VN" sz="1200">
                <a:solidFill>
                  <a:srgbClr val="898989"/>
                </a:solidFill>
              </a:rPr>
              <a:pPr/>
              <a:t>11</a:t>
            </a:fld>
            <a:endParaRPr lang="vi-VN" sz="1200">
              <a:solidFill>
                <a:srgbClr val="898989"/>
              </a:solidFill>
            </a:endParaRPr>
          </a:p>
        </p:txBody>
      </p:sp>
    </p:spTree>
    <p:extLst>
      <p:ext uri="{BB962C8B-B14F-4D97-AF65-F5344CB8AC3E}">
        <p14:creationId xmlns:p14="http://schemas.microsoft.com/office/powerpoint/2010/main" val="3524720471"/>
      </p:ext>
    </p:extLst>
  </p:cSld>
  <p:clrMapOvr>
    <a:masterClrMapping/>
  </p:clrMapOvr>
  <p:transition spd="med">
    <p:comb/>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US" smtClean="0"/>
              <a:t>Switch statement </a:t>
            </a:r>
          </a:p>
        </p:txBody>
      </p:sp>
      <p:sp>
        <p:nvSpPr>
          <p:cNvPr id="78851" name="Text Box 3"/>
          <p:cNvSpPr txBox="1">
            <a:spLocks noChangeArrowheads="1"/>
          </p:cNvSpPr>
          <p:nvPr/>
        </p:nvSpPr>
        <p:spPr bwMode="auto">
          <a:xfrm>
            <a:off x="1828800" y="990600"/>
            <a:ext cx="4200525" cy="3743325"/>
          </a:xfrm>
          <a:prstGeom prst="rect">
            <a:avLst/>
          </a:prstGeom>
          <a:noFill/>
          <a:ln w="12700">
            <a:noFill/>
            <a:miter lim="800000"/>
            <a:headEnd type="none" w="sm" len="sm"/>
            <a:tailEnd type="none" w="sm" len="sm"/>
          </a:ln>
        </p:spPr>
        <p:txBody>
          <a:bodyPr wrap="none" anchor="ctr">
            <a:spAutoFit/>
          </a:bodyPr>
          <a:lstStyle/>
          <a:p>
            <a:r>
              <a:rPr lang="en-US" sz="2400" b="1">
                <a:solidFill>
                  <a:srgbClr val="FF0000"/>
                </a:solidFill>
                <a:latin typeface="Arial" pitchFamily="34" charset="0"/>
              </a:rPr>
              <a:t>switch</a:t>
            </a:r>
            <a:r>
              <a:rPr lang="en-US" sz="2400" b="1">
                <a:latin typeface="Arial" pitchFamily="34" charset="0"/>
              </a:rPr>
              <a:t> ( </a:t>
            </a:r>
            <a:r>
              <a:rPr lang="en-US" sz="2400" b="1" i="1">
                <a:solidFill>
                  <a:srgbClr val="000099"/>
                </a:solidFill>
                <a:latin typeface="Arial" pitchFamily="34" charset="0"/>
              </a:rPr>
              <a:t>value</a:t>
            </a:r>
            <a:r>
              <a:rPr lang="en-US" sz="2400" b="1">
                <a:latin typeface="Arial" pitchFamily="34" charset="0"/>
              </a:rPr>
              <a:t> )</a:t>
            </a:r>
          </a:p>
          <a:p>
            <a:r>
              <a:rPr lang="en-US" sz="2400" b="1">
                <a:latin typeface="Arial" pitchFamily="34" charset="0"/>
              </a:rPr>
              <a:t>{</a:t>
            </a:r>
          </a:p>
          <a:p>
            <a:r>
              <a:rPr lang="en-US" sz="2400" b="1">
                <a:latin typeface="Courier New" pitchFamily="49" charset="0"/>
              </a:rPr>
              <a:t>   </a:t>
            </a:r>
            <a:r>
              <a:rPr lang="en-US" sz="2400" b="1">
                <a:solidFill>
                  <a:srgbClr val="FF0000"/>
                </a:solidFill>
                <a:latin typeface="Arial" pitchFamily="34" charset="0"/>
              </a:rPr>
              <a:t>case</a:t>
            </a:r>
            <a:r>
              <a:rPr lang="en-US" sz="2400" b="1">
                <a:latin typeface="Courier New" pitchFamily="49" charset="0"/>
              </a:rPr>
              <a:t> </a:t>
            </a:r>
            <a:r>
              <a:rPr lang="en-US" sz="2400" b="1" i="1">
                <a:solidFill>
                  <a:srgbClr val="000099"/>
                </a:solidFill>
                <a:latin typeface="Courier New" pitchFamily="49" charset="0"/>
              </a:rPr>
              <a:t>value_1</a:t>
            </a:r>
            <a:r>
              <a:rPr lang="en-US" sz="2400" b="1" i="1">
                <a:latin typeface="Courier New" pitchFamily="49" charset="0"/>
              </a:rPr>
              <a:t> </a:t>
            </a:r>
            <a:r>
              <a:rPr lang="en-US" sz="2400" b="1">
                <a:latin typeface="Courier New" pitchFamily="49" charset="0"/>
              </a:rPr>
              <a:t>:</a:t>
            </a:r>
          </a:p>
          <a:p>
            <a:r>
              <a:rPr lang="en-US" sz="2400" b="1">
                <a:latin typeface="Courier New" pitchFamily="49" charset="0"/>
              </a:rPr>
              <a:t>      </a:t>
            </a:r>
            <a:r>
              <a:rPr lang="en-US" sz="2400" b="1" i="1">
                <a:latin typeface="Courier New" pitchFamily="49" charset="0"/>
              </a:rPr>
              <a:t>statement_list_1</a:t>
            </a:r>
            <a:endParaRPr lang="en-US" sz="2400" b="1">
              <a:latin typeface="Courier New" pitchFamily="49" charset="0"/>
            </a:endParaRPr>
          </a:p>
          <a:p>
            <a:r>
              <a:rPr lang="en-US" sz="2400" b="1">
                <a:latin typeface="Courier New" pitchFamily="49" charset="0"/>
              </a:rPr>
              <a:t>   </a:t>
            </a:r>
            <a:r>
              <a:rPr lang="en-US" sz="2400" b="1">
                <a:solidFill>
                  <a:srgbClr val="FF0000"/>
                </a:solidFill>
                <a:latin typeface="Arial" pitchFamily="34" charset="0"/>
              </a:rPr>
              <a:t>case</a:t>
            </a:r>
            <a:r>
              <a:rPr lang="en-US" sz="2400" b="1">
                <a:latin typeface="Courier New" pitchFamily="49" charset="0"/>
              </a:rPr>
              <a:t> </a:t>
            </a:r>
            <a:r>
              <a:rPr lang="en-US" sz="2400" b="1" i="1">
                <a:solidFill>
                  <a:srgbClr val="000099"/>
                </a:solidFill>
                <a:latin typeface="Courier New" pitchFamily="49" charset="0"/>
              </a:rPr>
              <a:t>value_2</a:t>
            </a:r>
            <a:r>
              <a:rPr lang="en-US" sz="2400" b="1" i="1">
                <a:latin typeface="Courier New" pitchFamily="49" charset="0"/>
              </a:rPr>
              <a:t> </a:t>
            </a:r>
            <a:r>
              <a:rPr lang="en-US" sz="2400" b="1">
                <a:latin typeface="Courier New" pitchFamily="49" charset="0"/>
              </a:rPr>
              <a:t>:</a:t>
            </a:r>
          </a:p>
          <a:p>
            <a:r>
              <a:rPr lang="en-US" sz="2400" b="1">
                <a:latin typeface="Courier New" pitchFamily="49" charset="0"/>
              </a:rPr>
              <a:t>      </a:t>
            </a:r>
            <a:r>
              <a:rPr lang="en-US" sz="2400" b="1" i="1">
                <a:latin typeface="Courier New" pitchFamily="49" charset="0"/>
              </a:rPr>
              <a:t>statement_list_2</a:t>
            </a:r>
            <a:endParaRPr lang="en-US" sz="2400" b="1">
              <a:latin typeface="Courier New" pitchFamily="49" charset="0"/>
            </a:endParaRPr>
          </a:p>
          <a:p>
            <a:r>
              <a:rPr lang="en-US" sz="2400" b="1">
                <a:latin typeface="Courier New" pitchFamily="49" charset="0"/>
              </a:rPr>
              <a:t>   </a:t>
            </a:r>
            <a:r>
              <a:rPr lang="en-US" sz="2400" b="1">
                <a:solidFill>
                  <a:srgbClr val="FF0000"/>
                </a:solidFill>
                <a:latin typeface="Arial" pitchFamily="34" charset="0"/>
              </a:rPr>
              <a:t>case</a:t>
            </a:r>
            <a:r>
              <a:rPr lang="en-US" sz="2400" b="1">
                <a:latin typeface="Courier New" pitchFamily="49" charset="0"/>
              </a:rPr>
              <a:t> </a:t>
            </a:r>
            <a:r>
              <a:rPr lang="en-US" sz="2400" b="1" i="1">
                <a:solidFill>
                  <a:srgbClr val="000099"/>
                </a:solidFill>
                <a:latin typeface="Courier New" pitchFamily="49" charset="0"/>
              </a:rPr>
              <a:t>value_3</a:t>
            </a:r>
            <a:r>
              <a:rPr lang="en-US" sz="2400" b="1">
                <a:latin typeface="Courier New" pitchFamily="49" charset="0"/>
              </a:rPr>
              <a:t> :</a:t>
            </a:r>
          </a:p>
          <a:p>
            <a:r>
              <a:rPr lang="en-US" sz="2400" b="1">
                <a:latin typeface="Courier New" pitchFamily="49" charset="0"/>
              </a:rPr>
              <a:t>      statement_list_3</a:t>
            </a:r>
          </a:p>
          <a:p>
            <a:r>
              <a:rPr lang="en-US" sz="2400" b="1">
                <a:solidFill>
                  <a:srgbClr val="FF0000"/>
                </a:solidFill>
                <a:latin typeface="Arial" pitchFamily="34" charset="0"/>
              </a:rPr>
              <a:t>       default:</a:t>
            </a:r>
            <a:r>
              <a:rPr lang="en-US" sz="2400" b="1">
                <a:latin typeface="Courier New" pitchFamily="49" charset="0"/>
              </a:rPr>
              <a:t>  ...</a:t>
            </a:r>
          </a:p>
          <a:p>
            <a:r>
              <a:rPr lang="en-US" sz="2400" b="1">
                <a:latin typeface="Arial" pitchFamily="34" charset="0"/>
              </a:rPr>
              <a:t>}</a:t>
            </a:r>
          </a:p>
        </p:txBody>
      </p:sp>
      <p:sp>
        <p:nvSpPr>
          <p:cNvPr id="68612" name="Rectangle 4"/>
          <p:cNvSpPr>
            <a:spLocks noChangeArrowheads="1"/>
          </p:cNvSpPr>
          <p:nvPr/>
        </p:nvSpPr>
        <p:spPr bwMode="auto">
          <a:xfrm>
            <a:off x="381000" y="4557713"/>
            <a:ext cx="8534400" cy="1552575"/>
          </a:xfrm>
          <a:prstGeom prst="rect">
            <a:avLst/>
          </a:prstGeom>
          <a:noFill/>
          <a:ln w="9525">
            <a:noFill/>
            <a:miter lim="800000"/>
            <a:headEnd type="none" w="sm" len="sm"/>
            <a:tailEnd type="none" w="sm" len="sm"/>
          </a:ln>
        </p:spPr>
        <p:txBody>
          <a:bodyPr anchor="ctr">
            <a:spAutoFit/>
          </a:bodyPr>
          <a:lstStyle/>
          <a:p>
            <a:pPr eaLnBrk="1" hangingPunct="1"/>
            <a:r>
              <a:rPr lang="en-US" sz="2400" b="1">
                <a:latin typeface="Arial" pitchFamily="34" charset="0"/>
              </a:rPr>
              <a:t>Use the </a:t>
            </a:r>
            <a:r>
              <a:rPr lang="en-US" sz="2400" b="1">
                <a:solidFill>
                  <a:srgbClr val="0033CC"/>
                </a:solidFill>
                <a:latin typeface="Courier New" pitchFamily="49" charset="0"/>
              </a:rPr>
              <a:t>switch</a:t>
            </a:r>
            <a:r>
              <a:rPr lang="en-US" sz="2400" b="1">
                <a:latin typeface="Arial" pitchFamily="34" charset="0"/>
              </a:rPr>
              <a:t> statement to conditionally perform statements based on an </a:t>
            </a:r>
            <a:r>
              <a:rPr lang="en-US" sz="2400" b="1">
                <a:solidFill>
                  <a:srgbClr val="0033CC"/>
                </a:solidFill>
                <a:latin typeface="Courier New" pitchFamily="49" charset="0"/>
              </a:rPr>
              <a:t>integer</a:t>
            </a:r>
            <a:r>
              <a:rPr lang="en-US" sz="2400" b="1">
                <a:latin typeface="Arial" pitchFamily="34" charset="0"/>
              </a:rPr>
              <a:t> </a:t>
            </a:r>
            <a:r>
              <a:rPr lang="en-US" sz="2400" b="1">
                <a:solidFill>
                  <a:srgbClr val="0033CC"/>
                </a:solidFill>
                <a:latin typeface="Courier New" pitchFamily="49" charset="0"/>
              </a:rPr>
              <a:t>expression</a:t>
            </a:r>
            <a:r>
              <a:rPr lang="en-US" sz="2400" b="1">
                <a:latin typeface="Arial" pitchFamily="34" charset="0"/>
              </a:rPr>
              <a:t> or </a:t>
            </a:r>
            <a:r>
              <a:rPr lang="en-US" sz="2400" b="1">
                <a:solidFill>
                  <a:srgbClr val="0033CC"/>
                </a:solidFill>
                <a:latin typeface="Courier New" pitchFamily="49" charset="0"/>
              </a:rPr>
              <a:t>enumerated</a:t>
            </a:r>
            <a:r>
              <a:rPr lang="en-US" sz="2400" b="1">
                <a:latin typeface="Arial" pitchFamily="34" charset="0"/>
              </a:rPr>
              <a:t> </a:t>
            </a:r>
            <a:r>
              <a:rPr lang="en-US" sz="2400" b="1">
                <a:solidFill>
                  <a:srgbClr val="0033CC"/>
                </a:solidFill>
                <a:latin typeface="Courier New" pitchFamily="49" charset="0"/>
              </a:rPr>
              <a:t>type</a:t>
            </a:r>
            <a:r>
              <a:rPr lang="en-US" sz="2400" b="1">
                <a:latin typeface="Arial" pitchFamily="34" charset="0"/>
              </a:rPr>
              <a:t> (</a:t>
            </a:r>
            <a:r>
              <a:rPr lang="en-US" sz="2400" b="1">
                <a:latin typeface="Courier New" pitchFamily="49" charset="0"/>
              </a:rPr>
              <a:t>byte</a:t>
            </a:r>
            <a:r>
              <a:rPr lang="en-US" sz="2400" b="1">
                <a:latin typeface="Arial" pitchFamily="34" charset="0"/>
              </a:rPr>
              <a:t>, </a:t>
            </a:r>
            <a:r>
              <a:rPr lang="en-US" sz="2400" b="1">
                <a:latin typeface="Courier New" pitchFamily="49" charset="0"/>
              </a:rPr>
              <a:t>short</a:t>
            </a:r>
            <a:r>
              <a:rPr lang="en-US" sz="2400" b="1">
                <a:latin typeface="Arial" pitchFamily="34" charset="0"/>
              </a:rPr>
              <a:t>, </a:t>
            </a:r>
            <a:r>
              <a:rPr lang="en-US" sz="2400" b="1">
                <a:latin typeface="Courier New" pitchFamily="49" charset="0"/>
              </a:rPr>
              <a:t>char</a:t>
            </a:r>
            <a:r>
              <a:rPr lang="en-US" sz="2400" b="1">
                <a:latin typeface="Arial" pitchFamily="34" charset="0"/>
              </a:rPr>
              <a:t>, and </a:t>
            </a:r>
            <a:r>
              <a:rPr lang="en-US" sz="2400" b="1">
                <a:latin typeface="Courier New" pitchFamily="49" charset="0"/>
              </a:rPr>
              <a:t>int</a:t>
            </a:r>
            <a:r>
              <a:rPr lang="en-US" sz="2400" b="1">
                <a:latin typeface="Arial" pitchFamily="34" charset="0"/>
              </a:rPr>
              <a:t> </a:t>
            </a:r>
            <a:r>
              <a:rPr lang="en-US" sz="2400" b="1">
                <a:latin typeface="Courier New" pitchFamily="49" charset="0"/>
              </a:rPr>
              <a:t>primitive</a:t>
            </a:r>
            <a:r>
              <a:rPr lang="en-US" sz="2400" b="1">
                <a:latin typeface="Arial" pitchFamily="34" charset="0"/>
              </a:rPr>
              <a:t> </a:t>
            </a:r>
            <a:r>
              <a:rPr lang="en-US" sz="2400" b="1">
                <a:latin typeface="Courier New" pitchFamily="49" charset="0"/>
              </a:rPr>
              <a:t>data</a:t>
            </a:r>
            <a:r>
              <a:rPr lang="en-US" sz="2400" b="1">
                <a:latin typeface="Arial" pitchFamily="34" charset="0"/>
              </a:rPr>
              <a:t> </a:t>
            </a:r>
            <a:r>
              <a:rPr lang="en-US" sz="2400" b="1">
                <a:latin typeface="Courier New" pitchFamily="49" charset="0"/>
              </a:rPr>
              <a:t>types</a:t>
            </a:r>
            <a:r>
              <a:rPr lang="en-US" sz="2400" b="1">
                <a:solidFill>
                  <a:schemeClr val="tx2"/>
                </a:solidFill>
                <a:latin typeface="Arial" pitchFamily="34" charset="0"/>
              </a:rPr>
              <a:t> </a:t>
            </a:r>
            <a:r>
              <a:rPr lang="en-US" sz="2400" b="1">
                <a:latin typeface="Arial" pitchFamily="34" charset="0"/>
              </a:rPr>
              <a:t>)</a:t>
            </a:r>
          </a:p>
        </p:txBody>
      </p:sp>
      <p:sp>
        <p:nvSpPr>
          <p:cNvPr id="68613" name="AutoShape 5" descr=" (in the glossary)"/>
          <p:cNvSpPr>
            <a:spLocks noChangeAspect="1" noChangeArrowheads="1"/>
          </p:cNvSpPr>
          <p:nvPr/>
        </p:nvSpPr>
        <p:spPr bwMode="auto">
          <a:xfrm>
            <a:off x="288925" y="3292475"/>
            <a:ext cx="104775" cy="104775"/>
          </a:xfrm>
          <a:prstGeom prst="rect">
            <a:avLst/>
          </a:prstGeom>
          <a:noFill/>
          <a:ln w="9525">
            <a:noFill/>
            <a:miter lim="800000"/>
            <a:headEnd/>
            <a:tailEnd/>
          </a:ln>
        </p:spPr>
        <p:txBody>
          <a:bodyPr/>
          <a:lstStyle/>
          <a:p>
            <a:endParaRPr lang="en-US"/>
          </a:p>
        </p:txBody>
      </p:sp>
    </p:spTree>
    <p:extLst>
      <p:ext uri="{BB962C8B-B14F-4D97-AF65-F5344CB8AC3E}">
        <p14:creationId xmlns:p14="http://schemas.microsoft.com/office/powerpoint/2010/main" val="2205797186"/>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851"/>
                                        </p:tgtEl>
                                        <p:attrNameLst>
                                          <p:attrName>style.visibility</p:attrName>
                                        </p:attrNameLst>
                                      </p:cBhvr>
                                      <p:to>
                                        <p:strVal val="visible"/>
                                      </p:to>
                                    </p:set>
                                    <p:anim calcmode="lin" valueType="num">
                                      <p:cBhvr additive="base">
                                        <p:cTn id="7" dur="500" fill="hold"/>
                                        <p:tgtEl>
                                          <p:spTgt spid="78851"/>
                                        </p:tgtEl>
                                        <p:attrNameLst>
                                          <p:attrName>ppt_x</p:attrName>
                                        </p:attrNameLst>
                                      </p:cBhvr>
                                      <p:tavLst>
                                        <p:tav tm="0">
                                          <p:val>
                                            <p:strVal val="1+#ppt_w/2"/>
                                          </p:val>
                                        </p:tav>
                                        <p:tav tm="100000">
                                          <p:val>
                                            <p:strVal val="#ppt_x"/>
                                          </p:val>
                                        </p:tav>
                                      </p:tavLst>
                                    </p:anim>
                                    <p:anim calcmode="lin" valueType="num">
                                      <p:cBhvr additive="base">
                                        <p:cTn id="8" dur="500" fill="hold"/>
                                        <p:tgtEl>
                                          <p:spTgt spid="788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smtClean="0"/>
              <a:t>Example for switch statement</a:t>
            </a:r>
          </a:p>
        </p:txBody>
      </p:sp>
      <p:sp>
        <p:nvSpPr>
          <p:cNvPr id="69635" name="Rectangle 3"/>
          <p:cNvSpPr>
            <a:spLocks noGrp="1" noChangeArrowheads="1"/>
          </p:cNvSpPr>
          <p:nvPr>
            <p:ph type="body" idx="1"/>
          </p:nvPr>
        </p:nvSpPr>
        <p:spPr/>
        <p:txBody>
          <a:bodyPr/>
          <a:lstStyle/>
          <a:p>
            <a:pPr indent="-230188" eaLnBrk="1" hangingPunct="1">
              <a:lnSpc>
                <a:spcPct val="80000"/>
              </a:lnSpc>
              <a:buFont typeface="Wingdings" pitchFamily="2" charset="2"/>
              <a:buNone/>
            </a:pPr>
            <a:r>
              <a:rPr lang="en-US" sz="2000" smtClean="0"/>
              <a:t>        </a:t>
            </a:r>
            <a:r>
              <a:rPr lang="en-US" sz="2400" smtClean="0"/>
              <a:t>int month = 8;</a:t>
            </a:r>
          </a:p>
          <a:p>
            <a:pPr indent="-230188" eaLnBrk="1" hangingPunct="1">
              <a:lnSpc>
                <a:spcPct val="80000"/>
              </a:lnSpc>
              <a:buFont typeface="Wingdings" pitchFamily="2" charset="2"/>
              <a:buNone/>
            </a:pPr>
            <a:r>
              <a:rPr lang="en-US" sz="2400" smtClean="0"/>
              <a:t>        </a:t>
            </a:r>
            <a:r>
              <a:rPr lang="en-US" sz="2400" smtClean="0">
                <a:solidFill>
                  <a:srgbClr val="000099"/>
                </a:solidFill>
              </a:rPr>
              <a:t>switch</a:t>
            </a:r>
            <a:r>
              <a:rPr lang="en-US" sz="2400" smtClean="0"/>
              <a:t> (month) {</a:t>
            </a:r>
          </a:p>
          <a:p>
            <a:pPr indent="-230188" eaLnBrk="1" hangingPunct="1">
              <a:lnSpc>
                <a:spcPct val="80000"/>
              </a:lnSpc>
              <a:buFont typeface="Wingdings" pitchFamily="2" charset="2"/>
              <a:buNone/>
            </a:pPr>
            <a:r>
              <a:rPr lang="en-US" sz="2400" smtClean="0"/>
              <a:t>            </a:t>
            </a:r>
            <a:r>
              <a:rPr lang="en-US" sz="2400" smtClean="0">
                <a:solidFill>
                  <a:srgbClr val="000099"/>
                </a:solidFill>
              </a:rPr>
              <a:t>case</a:t>
            </a:r>
            <a:r>
              <a:rPr lang="en-US" sz="2400" smtClean="0"/>
              <a:t> 1:  System.out.println("January"); break;</a:t>
            </a:r>
          </a:p>
          <a:p>
            <a:pPr indent="-230188" eaLnBrk="1" hangingPunct="1">
              <a:lnSpc>
                <a:spcPct val="80000"/>
              </a:lnSpc>
              <a:buFont typeface="Wingdings" pitchFamily="2" charset="2"/>
              <a:buNone/>
            </a:pPr>
            <a:r>
              <a:rPr lang="en-US" sz="2400" smtClean="0"/>
              <a:t>            </a:t>
            </a:r>
            <a:r>
              <a:rPr lang="en-US" sz="2400" smtClean="0">
                <a:solidFill>
                  <a:srgbClr val="000099"/>
                </a:solidFill>
              </a:rPr>
              <a:t>case</a:t>
            </a:r>
            <a:r>
              <a:rPr lang="en-US" sz="2400" smtClean="0"/>
              <a:t> 2:  System.out.println("February"); break;</a:t>
            </a:r>
          </a:p>
          <a:p>
            <a:pPr indent="-230188" eaLnBrk="1" hangingPunct="1">
              <a:lnSpc>
                <a:spcPct val="80000"/>
              </a:lnSpc>
              <a:buFont typeface="Wingdings" pitchFamily="2" charset="2"/>
              <a:buNone/>
            </a:pPr>
            <a:r>
              <a:rPr lang="en-US" sz="2400" smtClean="0"/>
              <a:t>            </a:t>
            </a:r>
            <a:r>
              <a:rPr lang="en-US" sz="2400" smtClean="0">
                <a:solidFill>
                  <a:srgbClr val="000099"/>
                </a:solidFill>
              </a:rPr>
              <a:t>case</a:t>
            </a:r>
            <a:r>
              <a:rPr lang="en-US" sz="2400" smtClean="0"/>
              <a:t> 3:  System.out.println("March"); break;</a:t>
            </a:r>
          </a:p>
          <a:p>
            <a:pPr indent="-230188" eaLnBrk="1" hangingPunct="1">
              <a:lnSpc>
                <a:spcPct val="80000"/>
              </a:lnSpc>
              <a:buFont typeface="Wingdings" pitchFamily="2" charset="2"/>
              <a:buNone/>
            </a:pPr>
            <a:r>
              <a:rPr lang="en-US" sz="2400" smtClean="0"/>
              <a:t>            </a:t>
            </a:r>
            <a:r>
              <a:rPr lang="en-US" sz="2400" smtClean="0">
                <a:solidFill>
                  <a:srgbClr val="000099"/>
                </a:solidFill>
              </a:rPr>
              <a:t>case</a:t>
            </a:r>
            <a:r>
              <a:rPr lang="en-US" sz="2400" smtClean="0"/>
              <a:t> 4:  System.out.println("April"); break;</a:t>
            </a:r>
          </a:p>
          <a:p>
            <a:pPr indent="-230188" eaLnBrk="1" hangingPunct="1">
              <a:lnSpc>
                <a:spcPct val="80000"/>
              </a:lnSpc>
              <a:buFont typeface="Wingdings" pitchFamily="2" charset="2"/>
              <a:buNone/>
            </a:pPr>
            <a:r>
              <a:rPr lang="en-US" sz="2400" smtClean="0"/>
              <a:t>            </a:t>
            </a:r>
            <a:r>
              <a:rPr lang="en-US" sz="2400" smtClean="0">
                <a:solidFill>
                  <a:srgbClr val="000099"/>
                </a:solidFill>
              </a:rPr>
              <a:t>case</a:t>
            </a:r>
            <a:r>
              <a:rPr lang="en-US" sz="2400" smtClean="0"/>
              <a:t> 5:  System.out.println("May"); break;</a:t>
            </a:r>
          </a:p>
          <a:p>
            <a:pPr indent="-230188" eaLnBrk="1" hangingPunct="1">
              <a:lnSpc>
                <a:spcPct val="80000"/>
              </a:lnSpc>
              <a:buFont typeface="Wingdings" pitchFamily="2" charset="2"/>
              <a:buNone/>
            </a:pPr>
            <a:r>
              <a:rPr lang="en-US" sz="2400" smtClean="0"/>
              <a:t>            </a:t>
            </a:r>
            <a:r>
              <a:rPr lang="en-US" sz="2400" smtClean="0">
                <a:solidFill>
                  <a:srgbClr val="000099"/>
                </a:solidFill>
              </a:rPr>
              <a:t>case</a:t>
            </a:r>
            <a:r>
              <a:rPr lang="en-US" sz="2400" smtClean="0"/>
              <a:t> 6:  System.out.println("June"); break;</a:t>
            </a:r>
          </a:p>
          <a:p>
            <a:pPr indent="-230188" eaLnBrk="1" hangingPunct="1">
              <a:lnSpc>
                <a:spcPct val="80000"/>
              </a:lnSpc>
              <a:buFont typeface="Wingdings" pitchFamily="2" charset="2"/>
              <a:buNone/>
            </a:pPr>
            <a:r>
              <a:rPr lang="en-US" sz="2400" smtClean="0"/>
              <a:t>            </a:t>
            </a:r>
            <a:r>
              <a:rPr lang="en-US" sz="2400" smtClean="0">
                <a:solidFill>
                  <a:srgbClr val="000099"/>
                </a:solidFill>
              </a:rPr>
              <a:t>case</a:t>
            </a:r>
            <a:r>
              <a:rPr lang="en-US" sz="2400" smtClean="0"/>
              <a:t> 7:  System.out.println("July"); break;</a:t>
            </a:r>
          </a:p>
          <a:p>
            <a:pPr indent="-230188" eaLnBrk="1" hangingPunct="1">
              <a:lnSpc>
                <a:spcPct val="80000"/>
              </a:lnSpc>
              <a:buFont typeface="Wingdings" pitchFamily="2" charset="2"/>
              <a:buNone/>
            </a:pPr>
            <a:r>
              <a:rPr lang="en-US" sz="2400" smtClean="0"/>
              <a:t>            </a:t>
            </a:r>
            <a:r>
              <a:rPr lang="en-US" sz="2400" smtClean="0">
                <a:solidFill>
                  <a:srgbClr val="000099"/>
                </a:solidFill>
              </a:rPr>
              <a:t>case</a:t>
            </a:r>
            <a:r>
              <a:rPr lang="en-US" sz="2400" smtClean="0"/>
              <a:t> 8:  System.out.println("August"); break;</a:t>
            </a:r>
          </a:p>
          <a:p>
            <a:pPr indent="-230188" eaLnBrk="1" hangingPunct="1">
              <a:lnSpc>
                <a:spcPct val="80000"/>
              </a:lnSpc>
              <a:buFont typeface="Wingdings" pitchFamily="2" charset="2"/>
              <a:buNone/>
            </a:pPr>
            <a:r>
              <a:rPr lang="en-US" sz="2400" smtClean="0"/>
              <a:t>            </a:t>
            </a:r>
            <a:r>
              <a:rPr lang="en-US" sz="2400" smtClean="0">
                <a:solidFill>
                  <a:srgbClr val="000099"/>
                </a:solidFill>
              </a:rPr>
              <a:t>case</a:t>
            </a:r>
            <a:r>
              <a:rPr lang="en-US" sz="2400" smtClean="0"/>
              <a:t> 9:  System.out.println("September"); break;</a:t>
            </a:r>
          </a:p>
          <a:p>
            <a:pPr indent="-230188" eaLnBrk="1" hangingPunct="1">
              <a:lnSpc>
                <a:spcPct val="80000"/>
              </a:lnSpc>
              <a:buFont typeface="Wingdings" pitchFamily="2" charset="2"/>
              <a:buNone/>
            </a:pPr>
            <a:r>
              <a:rPr lang="en-US" sz="2400" smtClean="0"/>
              <a:t>            </a:t>
            </a:r>
            <a:r>
              <a:rPr lang="en-US" sz="2400" smtClean="0">
                <a:solidFill>
                  <a:srgbClr val="000099"/>
                </a:solidFill>
              </a:rPr>
              <a:t>case</a:t>
            </a:r>
            <a:r>
              <a:rPr lang="en-US" sz="2400" smtClean="0"/>
              <a:t> 10: System.out.println("October"); break;</a:t>
            </a:r>
          </a:p>
          <a:p>
            <a:pPr indent="-230188" eaLnBrk="1" hangingPunct="1">
              <a:lnSpc>
                <a:spcPct val="80000"/>
              </a:lnSpc>
              <a:buFont typeface="Wingdings" pitchFamily="2" charset="2"/>
              <a:buNone/>
            </a:pPr>
            <a:r>
              <a:rPr lang="en-US" sz="2400" smtClean="0"/>
              <a:t>            </a:t>
            </a:r>
            <a:r>
              <a:rPr lang="en-US" sz="2400" smtClean="0">
                <a:solidFill>
                  <a:srgbClr val="000099"/>
                </a:solidFill>
              </a:rPr>
              <a:t>case</a:t>
            </a:r>
            <a:r>
              <a:rPr lang="en-US" sz="2400" smtClean="0"/>
              <a:t> 11: System.out.println("November"); break;</a:t>
            </a:r>
          </a:p>
          <a:p>
            <a:pPr indent="-230188" eaLnBrk="1" hangingPunct="1">
              <a:lnSpc>
                <a:spcPct val="80000"/>
              </a:lnSpc>
              <a:buFont typeface="Wingdings" pitchFamily="2" charset="2"/>
              <a:buNone/>
            </a:pPr>
            <a:r>
              <a:rPr lang="en-US" sz="2400" smtClean="0"/>
              <a:t>            </a:t>
            </a:r>
            <a:r>
              <a:rPr lang="en-US" sz="2400" smtClean="0">
                <a:solidFill>
                  <a:srgbClr val="000099"/>
                </a:solidFill>
              </a:rPr>
              <a:t>case</a:t>
            </a:r>
            <a:r>
              <a:rPr lang="en-US" sz="2400" smtClean="0"/>
              <a:t> 12: System.out.println("December"); break;</a:t>
            </a:r>
          </a:p>
          <a:p>
            <a:pPr indent="-230188" eaLnBrk="1" hangingPunct="1">
              <a:lnSpc>
                <a:spcPct val="80000"/>
              </a:lnSpc>
              <a:buFont typeface="Wingdings" pitchFamily="2" charset="2"/>
              <a:buNone/>
            </a:pPr>
            <a:r>
              <a:rPr lang="en-US" sz="2400" smtClean="0"/>
              <a:t>            </a:t>
            </a:r>
            <a:r>
              <a:rPr lang="en-US" sz="2400" smtClean="0">
                <a:solidFill>
                  <a:srgbClr val="FF0000"/>
                </a:solidFill>
              </a:rPr>
              <a:t>default</a:t>
            </a:r>
            <a:r>
              <a:rPr lang="en-US" sz="2400" smtClean="0"/>
              <a:t>: System.out.println("Not a month!");break;</a:t>
            </a:r>
          </a:p>
          <a:p>
            <a:pPr indent="-230188" eaLnBrk="1" hangingPunct="1">
              <a:lnSpc>
                <a:spcPct val="80000"/>
              </a:lnSpc>
              <a:buFont typeface="Wingdings" pitchFamily="2" charset="2"/>
              <a:buNone/>
            </a:pPr>
            <a:r>
              <a:rPr lang="en-US" sz="2400" smtClean="0"/>
              <a:t>        }</a:t>
            </a:r>
          </a:p>
        </p:txBody>
      </p:sp>
    </p:spTree>
    <p:extLst>
      <p:ext uri="{BB962C8B-B14F-4D97-AF65-F5344CB8AC3E}">
        <p14:creationId xmlns:p14="http://schemas.microsoft.com/office/powerpoint/2010/main" val="1787285911"/>
      </p:ext>
    </p:extLst>
  </p:cSld>
  <p:clrMapOvr>
    <a:masterClrMapping/>
  </p:clrMapOvr>
  <p:transition spd="med">
    <p:comb/>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US" sz="2800" smtClean="0"/>
              <a:t>Ex.: Calculte a number of days in a month</a:t>
            </a:r>
          </a:p>
        </p:txBody>
      </p:sp>
      <p:sp>
        <p:nvSpPr>
          <p:cNvPr id="70659" name="Rectangle 3"/>
          <p:cNvSpPr>
            <a:spLocks noGrp="1" noChangeArrowheads="1"/>
          </p:cNvSpPr>
          <p:nvPr>
            <p:ph type="body" idx="1"/>
          </p:nvPr>
        </p:nvSpPr>
        <p:spPr/>
        <p:txBody>
          <a:bodyPr/>
          <a:lstStyle/>
          <a:p>
            <a:pPr eaLnBrk="1" hangingPunct="1">
              <a:lnSpc>
                <a:spcPct val="80000"/>
              </a:lnSpc>
              <a:spcBef>
                <a:spcPct val="15000"/>
              </a:spcBef>
              <a:buFont typeface="Wingdings" pitchFamily="2" charset="2"/>
              <a:buNone/>
            </a:pPr>
            <a:r>
              <a:rPr lang="en-US" sz="1600" smtClean="0"/>
              <a:t>           </a:t>
            </a:r>
            <a:r>
              <a:rPr lang="en-US" sz="2400" smtClean="0"/>
              <a:t>int month = 2;</a:t>
            </a:r>
          </a:p>
          <a:p>
            <a:pPr eaLnBrk="1" hangingPunct="1">
              <a:lnSpc>
                <a:spcPct val="80000"/>
              </a:lnSpc>
              <a:spcBef>
                <a:spcPct val="15000"/>
              </a:spcBef>
              <a:buFont typeface="Wingdings" pitchFamily="2" charset="2"/>
              <a:buNone/>
            </a:pPr>
            <a:r>
              <a:rPr lang="en-US" sz="2400" smtClean="0"/>
              <a:t>       int year = 2000;</a:t>
            </a:r>
          </a:p>
          <a:p>
            <a:pPr eaLnBrk="1" hangingPunct="1">
              <a:lnSpc>
                <a:spcPct val="80000"/>
              </a:lnSpc>
              <a:spcBef>
                <a:spcPct val="15000"/>
              </a:spcBef>
              <a:buFont typeface="Wingdings" pitchFamily="2" charset="2"/>
              <a:buNone/>
            </a:pPr>
            <a:r>
              <a:rPr lang="en-US" sz="2400" smtClean="0"/>
              <a:t>       int numDays = 0;</a:t>
            </a:r>
          </a:p>
          <a:p>
            <a:pPr eaLnBrk="1" hangingPunct="1">
              <a:lnSpc>
                <a:spcPct val="80000"/>
              </a:lnSpc>
              <a:spcBef>
                <a:spcPct val="15000"/>
              </a:spcBef>
              <a:buFont typeface="Wingdings" pitchFamily="2" charset="2"/>
              <a:buNone/>
            </a:pPr>
            <a:r>
              <a:rPr lang="en-US" sz="2400" smtClean="0"/>
              <a:t>       </a:t>
            </a:r>
            <a:r>
              <a:rPr lang="en-US" sz="2400" smtClean="0">
                <a:solidFill>
                  <a:srgbClr val="FF0000"/>
                </a:solidFill>
              </a:rPr>
              <a:t>switch (month) {</a:t>
            </a:r>
          </a:p>
          <a:p>
            <a:pPr eaLnBrk="1" hangingPunct="1">
              <a:lnSpc>
                <a:spcPct val="80000"/>
              </a:lnSpc>
              <a:spcBef>
                <a:spcPct val="15000"/>
              </a:spcBef>
              <a:buFont typeface="Wingdings" pitchFamily="2" charset="2"/>
              <a:buNone/>
            </a:pPr>
            <a:r>
              <a:rPr lang="en-US" sz="2400" smtClean="0"/>
              <a:t>           </a:t>
            </a:r>
            <a:r>
              <a:rPr lang="en-US" sz="2400" smtClean="0">
                <a:solidFill>
                  <a:srgbClr val="0033CC"/>
                </a:solidFill>
              </a:rPr>
              <a:t> case 1:</a:t>
            </a:r>
          </a:p>
          <a:p>
            <a:pPr eaLnBrk="1" hangingPunct="1">
              <a:lnSpc>
                <a:spcPct val="80000"/>
              </a:lnSpc>
              <a:spcBef>
                <a:spcPct val="15000"/>
              </a:spcBef>
              <a:buFont typeface="Wingdings" pitchFamily="2" charset="2"/>
              <a:buNone/>
            </a:pPr>
            <a:r>
              <a:rPr lang="en-US" sz="2400" smtClean="0">
                <a:solidFill>
                  <a:srgbClr val="0033CC"/>
                </a:solidFill>
              </a:rPr>
              <a:t>            case 3:</a:t>
            </a:r>
          </a:p>
          <a:p>
            <a:pPr eaLnBrk="1" hangingPunct="1">
              <a:lnSpc>
                <a:spcPct val="80000"/>
              </a:lnSpc>
              <a:spcBef>
                <a:spcPct val="15000"/>
              </a:spcBef>
              <a:buFont typeface="Wingdings" pitchFamily="2" charset="2"/>
              <a:buNone/>
            </a:pPr>
            <a:r>
              <a:rPr lang="en-US" sz="2400" smtClean="0">
                <a:solidFill>
                  <a:srgbClr val="0033CC"/>
                </a:solidFill>
              </a:rPr>
              <a:t>            case 5:</a:t>
            </a:r>
          </a:p>
          <a:p>
            <a:pPr eaLnBrk="1" hangingPunct="1">
              <a:lnSpc>
                <a:spcPct val="80000"/>
              </a:lnSpc>
              <a:spcBef>
                <a:spcPct val="15000"/>
              </a:spcBef>
              <a:buFont typeface="Wingdings" pitchFamily="2" charset="2"/>
              <a:buNone/>
            </a:pPr>
            <a:r>
              <a:rPr lang="en-US" sz="2400" smtClean="0">
                <a:solidFill>
                  <a:srgbClr val="0033CC"/>
                </a:solidFill>
              </a:rPr>
              <a:t>            case 7:</a:t>
            </a:r>
          </a:p>
          <a:p>
            <a:pPr eaLnBrk="1" hangingPunct="1">
              <a:lnSpc>
                <a:spcPct val="80000"/>
              </a:lnSpc>
              <a:spcBef>
                <a:spcPct val="15000"/>
              </a:spcBef>
              <a:buFont typeface="Wingdings" pitchFamily="2" charset="2"/>
              <a:buNone/>
            </a:pPr>
            <a:r>
              <a:rPr lang="en-US" sz="2400" smtClean="0">
                <a:solidFill>
                  <a:srgbClr val="0033CC"/>
                </a:solidFill>
              </a:rPr>
              <a:t>            case 8:</a:t>
            </a:r>
          </a:p>
          <a:p>
            <a:pPr eaLnBrk="1" hangingPunct="1">
              <a:lnSpc>
                <a:spcPct val="80000"/>
              </a:lnSpc>
              <a:spcBef>
                <a:spcPct val="15000"/>
              </a:spcBef>
              <a:buFont typeface="Wingdings" pitchFamily="2" charset="2"/>
              <a:buNone/>
            </a:pPr>
            <a:r>
              <a:rPr lang="en-US" sz="2400" smtClean="0">
                <a:solidFill>
                  <a:srgbClr val="0033CC"/>
                </a:solidFill>
              </a:rPr>
              <a:t>            case 10:</a:t>
            </a:r>
          </a:p>
          <a:p>
            <a:pPr eaLnBrk="1" hangingPunct="1">
              <a:lnSpc>
                <a:spcPct val="80000"/>
              </a:lnSpc>
              <a:spcBef>
                <a:spcPct val="15000"/>
              </a:spcBef>
              <a:buFont typeface="Wingdings" pitchFamily="2" charset="2"/>
              <a:buNone/>
            </a:pPr>
            <a:r>
              <a:rPr lang="en-US" sz="2400" smtClean="0">
                <a:solidFill>
                  <a:srgbClr val="0033CC"/>
                </a:solidFill>
              </a:rPr>
              <a:t>            case 12:</a:t>
            </a:r>
          </a:p>
          <a:p>
            <a:pPr eaLnBrk="1" hangingPunct="1">
              <a:lnSpc>
                <a:spcPct val="80000"/>
              </a:lnSpc>
              <a:spcBef>
                <a:spcPct val="15000"/>
              </a:spcBef>
              <a:buFont typeface="Wingdings" pitchFamily="2" charset="2"/>
              <a:buNone/>
            </a:pPr>
            <a:r>
              <a:rPr lang="en-US" sz="2400" smtClean="0"/>
              <a:t>                numDays = 31;</a:t>
            </a:r>
          </a:p>
          <a:p>
            <a:pPr eaLnBrk="1" hangingPunct="1">
              <a:lnSpc>
                <a:spcPct val="80000"/>
              </a:lnSpc>
              <a:spcBef>
                <a:spcPct val="15000"/>
              </a:spcBef>
              <a:buFont typeface="Wingdings" pitchFamily="2" charset="2"/>
              <a:buNone/>
            </a:pPr>
            <a:r>
              <a:rPr lang="en-US" sz="2400" smtClean="0"/>
              <a:t>                break;</a:t>
            </a:r>
          </a:p>
          <a:p>
            <a:pPr eaLnBrk="1" hangingPunct="1">
              <a:lnSpc>
                <a:spcPct val="80000"/>
              </a:lnSpc>
              <a:spcBef>
                <a:spcPct val="15000"/>
              </a:spcBef>
              <a:buFont typeface="Wingdings" pitchFamily="2" charset="2"/>
              <a:buNone/>
            </a:pPr>
            <a:r>
              <a:rPr lang="en-US" sz="2400" smtClean="0"/>
              <a:t>            </a:t>
            </a:r>
          </a:p>
        </p:txBody>
      </p:sp>
    </p:spTree>
    <p:extLst>
      <p:ext uri="{BB962C8B-B14F-4D97-AF65-F5344CB8AC3E}">
        <p14:creationId xmlns:p14="http://schemas.microsoft.com/office/powerpoint/2010/main" val="3517664455"/>
      </p:ext>
    </p:extLst>
  </p:cSld>
  <p:clrMapOvr>
    <a:masterClrMapping/>
  </p:clrMapOvr>
  <p:transition spd="med">
    <p:comb/>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en-US" sz="2800" smtClean="0"/>
              <a:t>Ex.: Calculte a number of days in a month</a:t>
            </a:r>
          </a:p>
        </p:txBody>
      </p:sp>
      <p:sp>
        <p:nvSpPr>
          <p:cNvPr id="71683" name="Rectangle 3"/>
          <p:cNvSpPr>
            <a:spLocks noGrp="1" noChangeArrowheads="1"/>
          </p:cNvSpPr>
          <p:nvPr>
            <p:ph type="body" idx="1"/>
          </p:nvPr>
        </p:nvSpPr>
        <p:spPr/>
        <p:txBody>
          <a:bodyPr/>
          <a:lstStyle/>
          <a:p>
            <a:pPr eaLnBrk="1" hangingPunct="1">
              <a:lnSpc>
                <a:spcPct val="80000"/>
              </a:lnSpc>
              <a:spcBef>
                <a:spcPct val="10000"/>
              </a:spcBef>
              <a:buFont typeface="Wingdings" pitchFamily="2" charset="2"/>
              <a:buNone/>
            </a:pPr>
            <a:r>
              <a:rPr lang="en-US" smtClean="0"/>
              <a:t>        </a:t>
            </a:r>
            <a:r>
              <a:rPr lang="en-US" sz="2400" smtClean="0">
                <a:solidFill>
                  <a:srgbClr val="0033CC"/>
                </a:solidFill>
              </a:rPr>
              <a:t>case 4</a:t>
            </a:r>
            <a:r>
              <a:rPr lang="en-US" sz="2400" smtClean="0"/>
              <a:t>:</a:t>
            </a:r>
          </a:p>
          <a:p>
            <a:pPr eaLnBrk="1" hangingPunct="1">
              <a:lnSpc>
                <a:spcPct val="80000"/>
              </a:lnSpc>
              <a:spcBef>
                <a:spcPct val="10000"/>
              </a:spcBef>
              <a:buFont typeface="Wingdings" pitchFamily="2" charset="2"/>
              <a:buNone/>
            </a:pPr>
            <a:r>
              <a:rPr lang="en-US" sz="2400" smtClean="0"/>
              <a:t>           </a:t>
            </a:r>
            <a:r>
              <a:rPr lang="en-US" sz="2400" smtClean="0">
                <a:solidFill>
                  <a:srgbClr val="0033CC"/>
                </a:solidFill>
              </a:rPr>
              <a:t>case 6</a:t>
            </a:r>
            <a:r>
              <a:rPr lang="en-US" sz="2400" smtClean="0"/>
              <a:t>:</a:t>
            </a:r>
          </a:p>
          <a:p>
            <a:pPr eaLnBrk="1" hangingPunct="1">
              <a:lnSpc>
                <a:spcPct val="80000"/>
              </a:lnSpc>
              <a:spcBef>
                <a:spcPct val="10000"/>
              </a:spcBef>
              <a:buFont typeface="Wingdings" pitchFamily="2" charset="2"/>
              <a:buNone/>
            </a:pPr>
            <a:r>
              <a:rPr lang="en-US" sz="2400" smtClean="0"/>
              <a:t>           </a:t>
            </a:r>
            <a:r>
              <a:rPr lang="en-US" sz="2400" smtClean="0">
                <a:solidFill>
                  <a:srgbClr val="0033CC"/>
                </a:solidFill>
              </a:rPr>
              <a:t>case 9</a:t>
            </a:r>
            <a:r>
              <a:rPr lang="en-US" sz="2400" smtClean="0"/>
              <a:t>:</a:t>
            </a:r>
          </a:p>
          <a:p>
            <a:pPr eaLnBrk="1" hangingPunct="1">
              <a:lnSpc>
                <a:spcPct val="80000"/>
              </a:lnSpc>
              <a:spcBef>
                <a:spcPct val="10000"/>
              </a:spcBef>
              <a:buFont typeface="Wingdings" pitchFamily="2" charset="2"/>
              <a:buNone/>
            </a:pPr>
            <a:r>
              <a:rPr lang="en-US" sz="2400" smtClean="0"/>
              <a:t>           </a:t>
            </a:r>
            <a:r>
              <a:rPr lang="en-US" sz="2400" smtClean="0">
                <a:solidFill>
                  <a:srgbClr val="0033CC"/>
                </a:solidFill>
              </a:rPr>
              <a:t>case 11</a:t>
            </a:r>
            <a:r>
              <a:rPr lang="en-US" sz="2400" smtClean="0"/>
              <a:t>:</a:t>
            </a:r>
          </a:p>
          <a:p>
            <a:pPr eaLnBrk="1" hangingPunct="1">
              <a:lnSpc>
                <a:spcPct val="80000"/>
              </a:lnSpc>
              <a:spcBef>
                <a:spcPct val="10000"/>
              </a:spcBef>
              <a:buFont typeface="Wingdings" pitchFamily="2" charset="2"/>
              <a:buNone/>
            </a:pPr>
            <a:r>
              <a:rPr lang="en-US" sz="2400" smtClean="0"/>
              <a:t>                numDays = 30;</a:t>
            </a:r>
          </a:p>
          <a:p>
            <a:pPr eaLnBrk="1" hangingPunct="1">
              <a:lnSpc>
                <a:spcPct val="80000"/>
              </a:lnSpc>
              <a:spcBef>
                <a:spcPct val="10000"/>
              </a:spcBef>
              <a:buFont typeface="Wingdings" pitchFamily="2" charset="2"/>
              <a:buNone/>
            </a:pPr>
            <a:r>
              <a:rPr lang="en-US" sz="2400" smtClean="0"/>
              <a:t>                break;           </a:t>
            </a:r>
          </a:p>
          <a:p>
            <a:pPr eaLnBrk="1" hangingPunct="1">
              <a:lnSpc>
                <a:spcPct val="80000"/>
              </a:lnSpc>
              <a:spcBef>
                <a:spcPct val="10000"/>
              </a:spcBef>
              <a:buFont typeface="Wingdings" pitchFamily="2" charset="2"/>
              <a:buNone/>
            </a:pPr>
            <a:r>
              <a:rPr lang="en-US" sz="2400" smtClean="0"/>
              <a:t>           </a:t>
            </a:r>
            <a:r>
              <a:rPr lang="en-US" sz="2400" smtClean="0">
                <a:solidFill>
                  <a:srgbClr val="0033CC"/>
                </a:solidFill>
              </a:rPr>
              <a:t>case 2</a:t>
            </a:r>
            <a:r>
              <a:rPr lang="en-US" sz="2400" smtClean="0"/>
              <a:t>:</a:t>
            </a:r>
          </a:p>
          <a:p>
            <a:pPr eaLnBrk="1" hangingPunct="1">
              <a:lnSpc>
                <a:spcPct val="80000"/>
              </a:lnSpc>
              <a:spcBef>
                <a:spcPct val="10000"/>
              </a:spcBef>
              <a:buFont typeface="Wingdings" pitchFamily="2" charset="2"/>
              <a:buNone/>
            </a:pPr>
            <a:r>
              <a:rPr lang="en-US" sz="2400" smtClean="0"/>
              <a:t>                if ( ((year % 4 == 0) &amp;&amp; !(year % 100 == 0))</a:t>
            </a:r>
          </a:p>
          <a:p>
            <a:pPr eaLnBrk="1" hangingPunct="1">
              <a:lnSpc>
                <a:spcPct val="80000"/>
              </a:lnSpc>
              <a:spcBef>
                <a:spcPct val="10000"/>
              </a:spcBef>
              <a:buFont typeface="Wingdings" pitchFamily="2" charset="2"/>
              <a:buNone/>
            </a:pPr>
            <a:r>
              <a:rPr lang="en-US" sz="2400" smtClean="0"/>
              <a:t>                     || (year % 400 == 0) )</a:t>
            </a:r>
          </a:p>
          <a:p>
            <a:pPr eaLnBrk="1" hangingPunct="1">
              <a:lnSpc>
                <a:spcPct val="80000"/>
              </a:lnSpc>
              <a:spcBef>
                <a:spcPct val="10000"/>
              </a:spcBef>
              <a:buFont typeface="Wingdings" pitchFamily="2" charset="2"/>
              <a:buNone/>
            </a:pPr>
            <a:r>
              <a:rPr lang="en-US" sz="2400" smtClean="0"/>
              <a:t>                numDays = 29;  else  numDays = 28;</a:t>
            </a:r>
          </a:p>
          <a:p>
            <a:pPr eaLnBrk="1" hangingPunct="1">
              <a:lnSpc>
                <a:spcPct val="80000"/>
              </a:lnSpc>
              <a:spcBef>
                <a:spcPct val="10000"/>
              </a:spcBef>
              <a:buFont typeface="Wingdings" pitchFamily="2" charset="2"/>
              <a:buNone/>
            </a:pPr>
            <a:r>
              <a:rPr lang="en-US" sz="2400" smtClean="0"/>
              <a:t>                break;</a:t>
            </a:r>
          </a:p>
          <a:p>
            <a:pPr eaLnBrk="1" hangingPunct="1">
              <a:lnSpc>
                <a:spcPct val="80000"/>
              </a:lnSpc>
              <a:spcBef>
                <a:spcPct val="10000"/>
              </a:spcBef>
              <a:buFont typeface="Wingdings" pitchFamily="2" charset="2"/>
              <a:buNone/>
            </a:pPr>
            <a:r>
              <a:rPr lang="en-US" sz="2400" smtClean="0"/>
              <a:t>            </a:t>
            </a:r>
            <a:r>
              <a:rPr lang="en-US" sz="2400" smtClean="0">
                <a:solidFill>
                  <a:srgbClr val="FF0000"/>
                </a:solidFill>
              </a:rPr>
              <a:t>default:</a:t>
            </a:r>
          </a:p>
          <a:p>
            <a:pPr eaLnBrk="1" hangingPunct="1">
              <a:lnSpc>
                <a:spcPct val="80000"/>
              </a:lnSpc>
              <a:spcBef>
                <a:spcPct val="10000"/>
              </a:spcBef>
              <a:buFont typeface="Wingdings" pitchFamily="2" charset="2"/>
              <a:buNone/>
            </a:pPr>
            <a:r>
              <a:rPr lang="en-US" sz="2400" smtClean="0"/>
              <a:t>                numDays = 0;</a:t>
            </a:r>
          </a:p>
          <a:p>
            <a:pPr eaLnBrk="1" hangingPunct="1">
              <a:lnSpc>
                <a:spcPct val="80000"/>
              </a:lnSpc>
              <a:spcBef>
                <a:spcPct val="10000"/>
              </a:spcBef>
              <a:buFont typeface="Wingdings" pitchFamily="2" charset="2"/>
              <a:buNone/>
            </a:pPr>
            <a:r>
              <a:rPr lang="en-US" sz="2400" smtClean="0"/>
              <a:t>                break;</a:t>
            </a:r>
          </a:p>
          <a:p>
            <a:pPr eaLnBrk="1" hangingPunct="1">
              <a:lnSpc>
                <a:spcPct val="80000"/>
              </a:lnSpc>
              <a:spcBef>
                <a:spcPct val="10000"/>
              </a:spcBef>
              <a:buFont typeface="Wingdings" pitchFamily="2" charset="2"/>
              <a:buNone/>
            </a:pPr>
            <a:r>
              <a:rPr lang="en-US" sz="2400" smtClean="0"/>
              <a:t>        </a:t>
            </a:r>
            <a:r>
              <a:rPr lang="en-US" sz="2400" smtClean="0">
                <a:solidFill>
                  <a:srgbClr val="FF0000"/>
                </a:solidFill>
              </a:rPr>
              <a:t>}</a:t>
            </a:r>
          </a:p>
          <a:p>
            <a:pPr eaLnBrk="1" hangingPunct="1">
              <a:lnSpc>
                <a:spcPct val="80000"/>
              </a:lnSpc>
              <a:spcBef>
                <a:spcPct val="10000"/>
              </a:spcBef>
              <a:buFont typeface="Wingdings" pitchFamily="2" charset="2"/>
              <a:buNone/>
            </a:pPr>
            <a:r>
              <a:rPr lang="en-US" sz="2400" smtClean="0"/>
              <a:t>        System.out.println("Number of Days = " + 								numDays); </a:t>
            </a:r>
          </a:p>
        </p:txBody>
      </p:sp>
    </p:spTree>
    <p:extLst>
      <p:ext uri="{BB962C8B-B14F-4D97-AF65-F5344CB8AC3E}">
        <p14:creationId xmlns:p14="http://schemas.microsoft.com/office/powerpoint/2010/main" val="2841908635"/>
      </p:ext>
    </p:extLst>
  </p:cSld>
  <p:clrMapOvr>
    <a:masterClrMapping/>
  </p:clrMapOvr>
  <p:transition spd="med">
    <p:comb/>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sz="2800" smtClean="0"/>
              <a:t>Enumerated Types in switch Statements </a:t>
            </a:r>
          </a:p>
        </p:txBody>
      </p:sp>
      <p:sp>
        <p:nvSpPr>
          <p:cNvPr id="72707" name="Rectangle 3"/>
          <p:cNvSpPr>
            <a:spLocks noGrp="1" noChangeArrowheads="1"/>
          </p:cNvSpPr>
          <p:nvPr>
            <p:ph type="body" idx="1"/>
          </p:nvPr>
        </p:nvSpPr>
        <p:spPr/>
        <p:txBody>
          <a:bodyPr/>
          <a:lstStyle/>
          <a:p>
            <a:pPr eaLnBrk="1" hangingPunct="1">
              <a:lnSpc>
                <a:spcPct val="80000"/>
              </a:lnSpc>
              <a:spcBef>
                <a:spcPct val="15000"/>
              </a:spcBef>
              <a:buFont typeface="Wingdings" pitchFamily="2" charset="2"/>
              <a:buNone/>
            </a:pPr>
            <a:r>
              <a:rPr lang="en-US" sz="1800" smtClean="0"/>
              <a:t>public class SwitchEnumDemo {</a:t>
            </a:r>
          </a:p>
          <a:p>
            <a:pPr eaLnBrk="1" hangingPunct="1">
              <a:lnSpc>
                <a:spcPct val="80000"/>
              </a:lnSpc>
              <a:spcBef>
                <a:spcPct val="15000"/>
              </a:spcBef>
              <a:buFont typeface="Wingdings" pitchFamily="2" charset="2"/>
              <a:buNone/>
            </a:pPr>
            <a:r>
              <a:rPr lang="en-US" sz="1800" smtClean="0"/>
              <a:t>    public enum Month { JANUARY, FEBRUARY, MARCH, APRIL,</a:t>
            </a:r>
          </a:p>
          <a:p>
            <a:pPr eaLnBrk="1" hangingPunct="1">
              <a:lnSpc>
                <a:spcPct val="80000"/>
              </a:lnSpc>
              <a:spcBef>
                <a:spcPct val="15000"/>
              </a:spcBef>
              <a:buFont typeface="Wingdings" pitchFamily="2" charset="2"/>
              <a:buNone/>
            </a:pPr>
            <a:r>
              <a:rPr lang="en-US" sz="1800" smtClean="0"/>
              <a:t>                        MAY, JUNE, JULY, AUGUST, SEPTEMBER,</a:t>
            </a:r>
          </a:p>
          <a:p>
            <a:pPr eaLnBrk="1" hangingPunct="1">
              <a:lnSpc>
                <a:spcPct val="80000"/>
              </a:lnSpc>
              <a:spcBef>
                <a:spcPct val="15000"/>
              </a:spcBef>
              <a:buFont typeface="Wingdings" pitchFamily="2" charset="2"/>
              <a:buNone/>
            </a:pPr>
            <a:r>
              <a:rPr lang="en-US" sz="1800" smtClean="0"/>
              <a:t>                        OCTOBER, NOVEMBER, DECEMBER }</a:t>
            </a:r>
          </a:p>
          <a:p>
            <a:pPr eaLnBrk="1" hangingPunct="1">
              <a:lnSpc>
                <a:spcPct val="80000"/>
              </a:lnSpc>
              <a:spcBef>
                <a:spcPct val="15000"/>
              </a:spcBef>
              <a:buFont typeface="Wingdings" pitchFamily="2" charset="2"/>
              <a:buNone/>
            </a:pPr>
            <a:endParaRPr lang="en-US" sz="1800" smtClean="0"/>
          </a:p>
          <a:p>
            <a:pPr eaLnBrk="1" hangingPunct="1">
              <a:lnSpc>
                <a:spcPct val="80000"/>
              </a:lnSpc>
              <a:spcBef>
                <a:spcPct val="15000"/>
              </a:spcBef>
              <a:buFont typeface="Wingdings" pitchFamily="2" charset="2"/>
              <a:buNone/>
            </a:pPr>
            <a:r>
              <a:rPr lang="en-US" sz="1800" smtClean="0"/>
              <a:t>    public static void main(String[] args) {</a:t>
            </a:r>
          </a:p>
          <a:p>
            <a:pPr eaLnBrk="1" hangingPunct="1">
              <a:lnSpc>
                <a:spcPct val="80000"/>
              </a:lnSpc>
              <a:spcBef>
                <a:spcPct val="15000"/>
              </a:spcBef>
              <a:buFont typeface="Wingdings" pitchFamily="2" charset="2"/>
              <a:buNone/>
            </a:pPr>
            <a:r>
              <a:rPr lang="en-US" sz="1800" smtClean="0"/>
              <a:t>        Month month = Month.FEBRUARY;</a:t>
            </a:r>
          </a:p>
          <a:p>
            <a:pPr eaLnBrk="1" hangingPunct="1">
              <a:lnSpc>
                <a:spcPct val="80000"/>
              </a:lnSpc>
              <a:spcBef>
                <a:spcPct val="15000"/>
              </a:spcBef>
              <a:buFont typeface="Wingdings" pitchFamily="2" charset="2"/>
              <a:buNone/>
            </a:pPr>
            <a:r>
              <a:rPr lang="en-US" sz="1800" smtClean="0"/>
              <a:t>        int year = 2000;</a:t>
            </a:r>
          </a:p>
          <a:p>
            <a:pPr eaLnBrk="1" hangingPunct="1">
              <a:lnSpc>
                <a:spcPct val="80000"/>
              </a:lnSpc>
              <a:spcBef>
                <a:spcPct val="15000"/>
              </a:spcBef>
              <a:buFont typeface="Wingdings" pitchFamily="2" charset="2"/>
              <a:buNone/>
            </a:pPr>
            <a:r>
              <a:rPr lang="en-US" sz="1800" smtClean="0"/>
              <a:t>        int numDays = 0;</a:t>
            </a:r>
          </a:p>
          <a:p>
            <a:pPr eaLnBrk="1" hangingPunct="1">
              <a:lnSpc>
                <a:spcPct val="80000"/>
              </a:lnSpc>
              <a:spcBef>
                <a:spcPct val="15000"/>
              </a:spcBef>
              <a:buFont typeface="Wingdings" pitchFamily="2" charset="2"/>
              <a:buNone/>
            </a:pPr>
            <a:endParaRPr lang="en-US" sz="1800" smtClean="0"/>
          </a:p>
          <a:p>
            <a:pPr eaLnBrk="1" hangingPunct="1">
              <a:lnSpc>
                <a:spcPct val="80000"/>
              </a:lnSpc>
              <a:spcBef>
                <a:spcPct val="15000"/>
              </a:spcBef>
              <a:buFont typeface="Wingdings" pitchFamily="2" charset="2"/>
              <a:buNone/>
            </a:pPr>
            <a:r>
              <a:rPr lang="en-US" sz="1800" smtClean="0"/>
              <a:t>        switch (month) {</a:t>
            </a:r>
          </a:p>
          <a:p>
            <a:pPr eaLnBrk="1" hangingPunct="1">
              <a:lnSpc>
                <a:spcPct val="80000"/>
              </a:lnSpc>
              <a:spcBef>
                <a:spcPct val="15000"/>
              </a:spcBef>
              <a:buFont typeface="Wingdings" pitchFamily="2" charset="2"/>
              <a:buNone/>
            </a:pPr>
            <a:r>
              <a:rPr lang="en-US" sz="1800" smtClean="0"/>
              <a:t>            case JANUARY:</a:t>
            </a:r>
          </a:p>
          <a:p>
            <a:pPr eaLnBrk="1" hangingPunct="1">
              <a:lnSpc>
                <a:spcPct val="80000"/>
              </a:lnSpc>
              <a:spcBef>
                <a:spcPct val="15000"/>
              </a:spcBef>
              <a:buFont typeface="Wingdings" pitchFamily="2" charset="2"/>
              <a:buNone/>
            </a:pPr>
            <a:r>
              <a:rPr lang="en-US" sz="1800" smtClean="0"/>
              <a:t>            case MARCH:</a:t>
            </a:r>
          </a:p>
          <a:p>
            <a:pPr eaLnBrk="1" hangingPunct="1">
              <a:lnSpc>
                <a:spcPct val="80000"/>
              </a:lnSpc>
              <a:spcBef>
                <a:spcPct val="15000"/>
              </a:spcBef>
              <a:buFont typeface="Wingdings" pitchFamily="2" charset="2"/>
              <a:buNone/>
            </a:pPr>
            <a:r>
              <a:rPr lang="en-US" sz="1800" smtClean="0"/>
              <a:t>            case MAY:</a:t>
            </a:r>
          </a:p>
          <a:p>
            <a:pPr eaLnBrk="1" hangingPunct="1">
              <a:lnSpc>
                <a:spcPct val="80000"/>
              </a:lnSpc>
              <a:spcBef>
                <a:spcPct val="15000"/>
              </a:spcBef>
              <a:buFont typeface="Wingdings" pitchFamily="2" charset="2"/>
              <a:buNone/>
            </a:pPr>
            <a:r>
              <a:rPr lang="en-US" sz="1800" smtClean="0"/>
              <a:t>            case JULY:</a:t>
            </a:r>
          </a:p>
          <a:p>
            <a:pPr eaLnBrk="1" hangingPunct="1">
              <a:lnSpc>
                <a:spcPct val="80000"/>
              </a:lnSpc>
              <a:spcBef>
                <a:spcPct val="15000"/>
              </a:spcBef>
              <a:buFont typeface="Wingdings" pitchFamily="2" charset="2"/>
              <a:buNone/>
            </a:pPr>
            <a:r>
              <a:rPr lang="en-US" sz="1800" smtClean="0"/>
              <a:t>            case AUGUST:</a:t>
            </a:r>
          </a:p>
          <a:p>
            <a:pPr eaLnBrk="1" hangingPunct="1">
              <a:lnSpc>
                <a:spcPct val="80000"/>
              </a:lnSpc>
              <a:spcBef>
                <a:spcPct val="15000"/>
              </a:spcBef>
              <a:buFont typeface="Wingdings" pitchFamily="2" charset="2"/>
              <a:buNone/>
            </a:pPr>
            <a:r>
              <a:rPr lang="en-US" sz="1800" smtClean="0"/>
              <a:t>            case OCTOBER:</a:t>
            </a:r>
          </a:p>
          <a:p>
            <a:pPr eaLnBrk="1" hangingPunct="1">
              <a:lnSpc>
                <a:spcPct val="80000"/>
              </a:lnSpc>
              <a:spcBef>
                <a:spcPct val="15000"/>
              </a:spcBef>
              <a:buFont typeface="Wingdings" pitchFamily="2" charset="2"/>
              <a:buNone/>
            </a:pPr>
            <a:r>
              <a:rPr lang="en-US" sz="1800" smtClean="0"/>
              <a:t>            case DECEMBER:</a:t>
            </a:r>
          </a:p>
          <a:p>
            <a:pPr eaLnBrk="1" hangingPunct="1">
              <a:lnSpc>
                <a:spcPct val="80000"/>
              </a:lnSpc>
              <a:spcBef>
                <a:spcPct val="15000"/>
              </a:spcBef>
              <a:buFont typeface="Wingdings" pitchFamily="2" charset="2"/>
              <a:buNone/>
            </a:pPr>
            <a:r>
              <a:rPr lang="en-US" sz="1800" smtClean="0"/>
              <a:t>                numDays = 31;</a:t>
            </a:r>
          </a:p>
          <a:p>
            <a:pPr eaLnBrk="1" hangingPunct="1">
              <a:lnSpc>
                <a:spcPct val="80000"/>
              </a:lnSpc>
              <a:spcBef>
                <a:spcPct val="15000"/>
              </a:spcBef>
              <a:buFont typeface="Wingdings" pitchFamily="2" charset="2"/>
              <a:buNone/>
            </a:pPr>
            <a:r>
              <a:rPr lang="en-US" sz="1800" smtClean="0"/>
              <a:t>                break;</a:t>
            </a:r>
          </a:p>
        </p:txBody>
      </p:sp>
    </p:spTree>
    <p:extLst>
      <p:ext uri="{BB962C8B-B14F-4D97-AF65-F5344CB8AC3E}">
        <p14:creationId xmlns:p14="http://schemas.microsoft.com/office/powerpoint/2010/main" val="2749141683"/>
      </p:ext>
    </p:extLst>
  </p:cSld>
  <p:clrMapOvr>
    <a:masterClrMapping/>
  </p:clrMapOvr>
  <p:transition spd="med">
    <p:comb/>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sz="2800" smtClean="0"/>
              <a:t>Enumerated Types in switch Statements</a:t>
            </a:r>
          </a:p>
        </p:txBody>
      </p:sp>
      <p:sp>
        <p:nvSpPr>
          <p:cNvPr id="73731" name="Rectangle 3"/>
          <p:cNvSpPr>
            <a:spLocks noGrp="1" noChangeArrowheads="1"/>
          </p:cNvSpPr>
          <p:nvPr>
            <p:ph type="body" idx="1"/>
          </p:nvPr>
        </p:nvSpPr>
        <p:spPr/>
        <p:txBody>
          <a:bodyPr/>
          <a:lstStyle/>
          <a:p>
            <a:pPr eaLnBrk="1" hangingPunct="1">
              <a:lnSpc>
                <a:spcPct val="80000"/>
              </a:lnSpc>
              <a:spcBef>
                <a:spcPct val="15000"/>
              </a:spcBef>
              <a:buFont typeface="Wingdings" pitchFamily="2" charset="2"/>
              <a:buNone/>
            </a:pPr>
            <a:r>
              <a:rPr lang="en-US" sz="1800" smtClean="0"/>
              <a:t>            case APRIL:</a:t>
            </a:r>
          </a:p>
          <a:p>
            <a:pPr eaLnBrk="1" hangingPunct="1">
              <a:lnSpc>
                <a:spcPct val="80000"/>
              </a:lnSpc>
              <a:spcBef>
                <a:spcPct val="15000"/>
              </a:spcBef>
              <a:buFont typeface="Wingdings" pitchFamily="2" charset="2"/>
              <a:buNone/>
            </a:pPr>
            <a:r>
              <a:rPr lang="en-US" sz="1800" smtClean="0"/>
              <a:t>            case JUNE:</a:t>
            </a:r>
          </a:p>
          <a:p>
            <a:pPr eaLnBrk="1" hangingPunct="1">
              <a:lnSpc>
                <a:spcPct val="80000"/>
              </a:lnSpc>
              <a:spcBef>
                <a:spcPct val="15000"/>
              </a:spcBef>
              <a:buFont typeface="Wingdings" pitchFamily="2" charset="2"/>
              <a:buNone/>
            </a:pPr>
            <a:r>
              <a:rPr lang="en-US" sz="1800" smtClean="0"/>
              <a:t>            case SEPTEMBER:</a:t>
            </a:r>
          </a:p>
          <a:p>
            <a:pPr eaLnBrk="1" hangingPunct="1">
              <a:lnSpc>
                <a:spcPct val="80000"/>
              </a:lnSpc>
              <a:spcBef>
                <a:spcPct val="15000"/>
              </a:spcBef>
              <a:buFont typeface="Wingdings" pitchFamily="2" charset="2"/>
              <a:buNone/>
            </a:pPr>
            <a:r>
              <a:rPr lang="en-US" sz="1800" smtClean="0"/>
              <a:t>            case NOVEMBER:</a:t>
            </a:r>
          </a:p>
          <a:p>
            <a:pPr eaLnBrk="1" hangingPunct="1">
              <a:lnSpc>
                <a:spcPct val="80000"/>
              </a:lnSpc>
              <a:spcBef>
                <a:spcPct val="15000"/>
              </a:spcBef>
              <a:buFont typeface="Wingdings" pitchFamily="2" charset="2"/>
              <a:buNone/>
            </a:pPr>
            <a:r>
              <a:rPr lang="en-US" sz="1800" smtClean="0"/>
              <a:t>                numDays = 30;</a:t>
            </a:r>
          </a:p>
          <a:p>
            <a:pPr eaLnBrk="1" hangingPunct="1">
              <a:lnSpc>
                <a:spcPct val="80000"/>
              </a:lnSpc>
              <a:spcBef>
                <a:spcPct val="15000"/>
              </a:spcBef>
              <a:buFont typeface="Wingdings" pitchFamily="2" charset="2"/>
              <a:buNone/>
            </a:pPr>
            <a:r>
              <a:rPr lang="en-US" sz="1800" smtClean="0"/>
              <a:t>                break;</a:t>
            </a:r>
          </a:p>
          <a:p>
            <a:pPr eaLnBrk="1" hangingPunct="1">
              <a:lnSpc>
                <a:spcPct val="80000"/>
              </a:lnSpc>
              <a:spcBef>
                <a:spcPct val="15000"/>
              </a:spcBef>
              <a:buFont typeface="Wingdings" pitchFamily="2" charset="2"/>
              <a:buNone/>
            </a:pPr>
            <a:r>
              <a:rPr lang="en-US" sz="1800" smtClean="0"/>
              <a:t>            case FEBRUARY:</a:t>
            </a:r>
          </a:p>
          <a:p>
            <a:pPr eaLnBrk="1" hangingPunct="1">
              <a:lnSpc>
                <a:spcPct val="80000"/>
              </a:lnSpc>
              <a:spcBef>
                <a:spcPct val="15000"/>
              </a:spcBef>
              <a:buFont typeface="Wingdings" pitchFamily="2" charset="2"/>
              <a:buNone/>
            </a:pPr>
            <a:r>
              <a:rPr lang="en-US" sz="1800" smtClean="0"/>
              <a:t>                if ( ((year % 4 == 0) &amp;&amp; !(year % 100 == 0))</a:t>
            </a:r>
          </a:p>
          <a:p>
            <a:pPr eaLnBrk="1" hangingPunct="1">
              <a:lnSpc>
                <a:spcPct val="80000"/>
              </a:lnSpc>
              <a:spcBef>
                <a:spcPct val="15000"/>
              </a:spcBef>
              <a:buFont typeface="Wingdings" pitchFamily="2" charset="2"/>
              <a:buNone/>
            </a:pPr>
            <a:r>
              <a:rPr lang="en-US" sz="1800" smtClean="0"/>
              <a:t>                     || (year % 400 == 0) )</a:t>
            </a:r>
          </a:p>
          <a:p>
            <a:pPr eaLnBrk="1" hangingPunct="1">
              <a:lnSpc>
                <a:spcPct val="80000"/>
              </a:lnSpc>
              <a:spcBef>
                <a:spcPct val="15000"/>
              </a:spcBef>
              <a:buFont typeface="Wingdings" pitchFamily="2" charset="2"/>
              <a:buNone/>
            </a:pPr>
            <a:r>
              <a:rPr lang="en-US" sz="1800" smtClean="0"/>
              <a:t>                    numDays = 29;</a:t>
            </a:r>
          </a:p>
          <a:p>
            <a:pPr eaLnBrk="1" hangingPunct="1">
              <a:lnSpc>
                <a:spcPct val="80000"/>
              </a:lnSpc>
              <a:spcBef>
                <a:spcPct val="15000"/>
              </a:spcBef>
              <a:buFont typeface="Wingdings" pitchFamily="2" charset="2"/>
              <a:buNone/>
            </a:pPr>
            <a:r>
              <a:rPr lang="en-US" sz="1800" smtClean="0"/>
              <a:t>                else</a:t>
            </a:r>
          </a:p>
          <a:p>
            <a:pPr eaLnBrk="1" hangingPunct="1">
              <a:lnSpc>
                <a:spcPct val="80000"/>
              </a:lnSpc>
              <a:spcBef>
                <a:spcPct val="15000"/>
              </a:spcBef>
              <a:buFont typeface="Wingdings" pitchFamily="2" charset="2"/>
              <a:buNone/>
            </a:pPr>
            <a:r>
              <a:rPr lang="en-US" sz="1800" smtClean="0"/>
              <a:t>                    numDays = 28;</a:t>
            </a:r>
          </a:p>
          <a:p>
            <a:pPr eaLnBrk="1" hangingPunct="1">
              <a:lnSpc>
                <a:spcPct val="80000"/>
              </a:lnSpc>
              <a:spcBef>
                <a:spcPct val="15000"/>
              </a:spcBef>
              <a:buFont typeface="Wingdings" pitchFamily="2" charset="2"/>
              <a:buNone/>
            </a:pPr>
            <a:r>
              <a:rPr lang="en-US" sz="1800" smtClean="0"/>
              <a:t>                break;</a:t>
            </a:r>
          </a:p>
          <a:p>
            <a:pPr eaLnBrk="1" hangingPunct="1">
              <a:lnSpc>
                <a:spcPct val="80000"/>
              </a:lnSpc>
              <a:spcBef>
                <a:spcPct val="15000"/>
              </a:spcBef>
              <a:buFont typeface="Wingdings" pitchFamily="2" charset="2"/>
              <a:buNone/>
            </a:pPr>
            <a:r>
              <a:rPr lang="en-US" sz="1800" smtClean="0"/>
              <a:t>            default:</a:t>
            </a:r>
          </a:p>
          <a:p>
            <a:pPr eaLnBrk="1" hangingPunct="1">
              <a:lnSpc>
                <a:spcPct val="80000"/>
              </a:lnSpc>
              <a:spcBef>
                <a:spcPct val="15000"/>
              </a:spcBef>
              <a:buFont typeface="Wingdings" pitchFamily="2" charset="2"/>
              <a:buNone/>
            </a:pPr>
            <a:r>
              <a:rPr lang="en-US" sz="1800" smtClean="0"/>
              <a:t>                numDays=0;</a:t>
            </a:r>
          </a:p>
          <a:p>
            <a:pPr eaLnBrk="1" hangingPunct="1">
              <a:lnSpc>
                <a:spcPct val="80000"/>
              </a:lnSpc>
              <a:spcBef>
                <a:spcPct val="15000"/>
              </a:spcBef>
              <a:buFont typeface="Wingdings" pitchFamily="2" charset="2"/>
              <a:buNone/>
            </a:pPr>
            <a:r>
              <a:rPr lang="en-US" sz="1800" smtClean="0"/>
              <a:t>                break;</a:t>
            </a:r>
          </a:p>
          <a:p>
            <a:pPr eaLnBrk="1" hangingPunct="1">
              <a:lnSpc>
                <a:spcPct val="80000"/>
              </a:lnSpc>
              <a:spcBef>
                <a:spcPct val="15000"/>
              </a:spcBef>
              <a:buFont typeface="Wingdings" pitchFamily="2" charset="2"/>
              <a:buNone/>
            </a:pPr>
            <a:r>
              <a:rPr lang="en-US" sz="1800" smtClean="0"/>
              <a:t>        }</a:t>
            </a:r>
          </a:p>
          <a:p>
            <a:pPr eaLnBrk="1" hangingPunct="1">
              <a:lnSpc>
                <a:spcPct val="80000"/>
              </a:lnSpc>
              <a:spcBef>
                <a:spcPct val="15000"/>
              </a:spcBef>
              <a:buFont typeface="Wingdings" pitchFamily="2" charset="2"/>
              <a:buNone/>
            </a:pPr>
            <a:r>
              <a:rPr lang="en-US" sz="1800" smtClean="0"/>
              <a:t>        System.out.println("Number of Days = " + numDays);</a:t>
            </a:r>
          </a:p>
          <a:p>
            <a:pPr eaLnBrk="1" hangingPunct="1">
              <a:lnSpc>
                <a:spcPct val="80000"/>
              </a:lnSpc>
              <a:spcBef>
                <a:spcPct val="15000"/>
              </a:spcBef>
              <a:buFont typeface="Wingdings" pitchFamily="2" charset="2"/>
              <a:buNone/>
            </a:pPr>
            <a:r>
              <a:rPr lang="en-US" sz="1800" smtClean="0"/>
              <a:t>    }</a:t>
            </a:r>
          </a:p>
          <a:p>
            <a:pPr eaLnBrk="1" hangingPunct="1">
              <a:lnSpc>
                <a:spcPct val="80000"/>
              </a:lnSpc>
              <a:spcBef>
                <a:spcPct val="15000"/>
              </a:spcBef>
              <a:buFont typeface="Wingdings" pitchFamily="2" charset="2"/>
              <a:buNone/>
            </a:pPr>
            <a:r>
              <a:rPr lang="en-US" sz="1800" smtClean="0"/>
              <a:t>}</a:t>
            </a:r>
          </a:p>
        </p:txBody>
      </p:sp>
    </p:spTree>
    <p:extLst>
      <p:ext uri="{BB962C8B-B14F-4D97-AF65-F5344CB8AC3E}">
        <p14:creationId xmlns:p14="http://schemas.microsoft.com/office/powerpoint/2010/main" val="1111354394"/>
      </p:ext>
    </p:extLst>
  </p:cSld>
  <p:clrMapOvr>
    <a:masterClrMapping/>
  </p:clrMapOvr>
  <p:transition spd="med">
    <p:comb/>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smtClean="0"/>
              <a:t>Branching Statements </a:t>
            </a:r>
          </a:p>
        </p:txBody>
      </p:sp>
      <p:sp>
        <p:nvSpPr>
          <p:cNvPr id="74755" name="Rectangle 3"/>
          <p:cNvSpPr>
            <a:spLocks noGrp="1" noChangeArrowheads="1"/>
          </p:cNvSpPr>
          <p:nvPr>
            <p:ph type="body" idx="1"/>
          </p:nvPr>
        </p:nvSpPr>
        <p:spPr/>
        <p:txBody>
          <a:bodyPr/>
          <a:lstStyle/>
          <a:p>
            <a:pPr eaLnBrk="1" hangingPunct="1">
              <a:lnSpc>
                <a:spcPct val="90000"/>
              </a:lnSpc>
            </a:pPr>
            <a:r>
              <a:rPr lang="en-US" sz="3200" smtClean="0"/>
              <a:t>The Java programming language supports the following branching statements: </a:t>
            </a:r>
          </a:p>
          <a:p>
            <a:pPr lvl="1" eaLnBrk="1" hangingPunct="1">
              <a:lnSpc>
                <a:spcPct val="90000"/>
              </a:lnSpc>
            </a:pPr>
            <a:r>
              <a:rPr lang="en-US" sz="3200" smtClean="0"/>
              <a:t>The </a:t>
            </a:r>
            <a:r>
              <a:rPr lang="en-US" sz="3200" b="1" smtClean="0"/>
              <a:t>break</a:t>
            </a:r>
            <a:r>
              <a:rPr lang="en-US" sz="3200" smtClean="0"/>
              <a:t> statement </a:t>
            </a:r>
          </a:p>
          <a:p>
            <a:pPr lvl="1" eaLnBrk="1" hangingPunct="1">
              <a:lnSpc>
                <a:spcPct val="90000"/>
              </a:lnSpc>
            </a:pPr>
            <a:r>
              <a:rPr lang="en-US" sz="3200" smtClean="0"/>
              <a:t>The </a:t>
            </a:r>
            <a:r>
              <a:rPr lang="en-US" sz="3200" b="1" smtClean="0"/>
              <a:t>continue</a:t>
            </a:r>
            <a:r>
              <a:rPr lang="en-US" sz="3200" smtClean="0"/>
              <a:t> statement </a:t>
            </a:r>
          </a:p>
          <a:p>
            <a:pPr lvl="1" eaLnBrk="1" hangingPunct="1">
              <a:lnSpc>
                <a:spcPct val="90000"/>
              </a:lnSpc>
            </a:pPr>
            <a:r>
              <a:rPr lang="en-US" sz="3200" smtClean="0"/>
              <a:t>The </a:t>
            </a:r>
            <a:r>
              <a:rPr lang="en-US" sz="3200" b="1" smtClean="0"/>
              <a:t>return</a:t>
            </a:r>
            <a:r>
              <a:rPr lang="en-US" sz="3200" smtClean="0"/>
              <a:t> statement </a:t>
            </a:r>
          </a:p>
          <a:p>
            <a:pPr eaLnBrk="1" hangingPunct="1">
              <a:lnSpc>
                <a:spcPct val="90000"/>
              </a:lnSpc>
            </a:pPr>
            <a:r>
              <a:rPr lang="en-US" sz="3200" smtClean="0"/>
              <a:t>The </a:t>
            </a:r>
            <a:r>
              <a:rPr lang="en-US" sz="3200" b="1" smtClean="0"/>
              <a:t>break</a:t>
            </a:r>
            <a:r>
              <a:rPr lang="en-US" sz="3200" smtClean="0"/>
              <a:t> and </a:t>
            </a:r>
            <a:r>
              <a:rPr lang="en-US" sz="3200" b="1" smtClean="0"/>
              <a:t>continue</a:t>
            </a:r>
            <a:r>
              <a:rPr lang="en-US" sz="3200" smtClean="0"/>
              <a:t> statements, which are covered next, can be used with or without a </a:t>
            </a:r>
            <a:r>
              <a:rPr lang="en-US" sz="3200" b="1" smtClean="0"/>
              <a:t>label</a:t>
            </a:r>
            <a:r>
              <a:rPr lang="en-US" sz="3200" smtClean="0"/>
              <a:t>. A </a:t>
            </a:r>
            <a:r>
              <a:rPr lang="en-US" sz="3200" b="1" smtClean="0"/>
              <a:t>label</a:t>
            </a:r>
            <a:r>
              <a:rPr lang="en-US" sz="3200" smtClean="0"/>
              <a:t> is an identifier placed before a statement; it is followed by a colon (</a:t>
            </a:r>
            <a:r>
              <a:rPr lang="en-US" sz="3200" smtClean="0">
                <a:solidFill>
                  <a:srgbClr val="FF0000"/>
                </a:solidFill>
              </a:rPr>
              <a:t>:</a:t>
            </a:r>
            <a:r>
              <a:rPr lang="en-US" sz="3200" smtClean="0"/>
              <a:t>). </a:t>
            </a:r>
            <a:br>
              <a:rPr lang="en-US" sz="3200" smtClean="0"/>
            </a:br>
            <a:r>
              <a:rPr lang="en-US" sz="3200" b="1" smtClean="0"/>
              <a:t>statementName :</a:t>
            </a:r>
            <a:r>
              <a:rPr lang="en-US" sz="3200" i="1" smtClean="0"/>
              <a:t> </a:t>
            </a:r>
            <a:r>
              <a:rPr lang="en-US" sz="3200" b="1" smtClean="0"/>
              <a:t>someStatement</a:t>
            </a:r>
            <a:r>
              <a:rPr lang="en-US" sz="3200" i="1" smtClean="0"/>
              <a:t>;</a:t>
            </a:r>
            <a:r>
              <a:rPr lang="en-US" sz="3200" smtClean="0"/>
              <a:t> </a:t>
            </a:r>
          </a:p>
        </p:txBody>
      </p:sp>
    </p:spTree>
    <p:extLst>
      <p:ext uri="{BB962C8B-B14F-4D97-AF65-F5344CB8AC3E}">
        <p14:creationId xmlns:p14="http://schemas.microsoft.com/office/powerpoint/2010/main" val="851569793"/>
      </p:ext>
    </p:extLst>
  </p:cSld>
  <p:clrMapOvr>
    <a:masterClrMapping/>
  </p:clrMapOvr>
  <p:transition spd="med">
    <p:comb/>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en-US" smtClean="0"/>
              <a:t>The break Statements</a:t>
            </a:r>
          </a:p>
        </p:txBody>
      </p:sp>
      <p:sp>
        <p:nvSpPr>
          <p:cNvPr id="75779"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mtClean="0"/>
              <a:t>   The </a:t>
            </a:r>
            <a:r>
              <a:rPr lang="en-US" b="1" smtClean="0"/>
              <a:t>break</a:t>
            </a:r>
            <a:r>
              <a:rPr lang="en-US" smtClean="0"/>
              <a:t> statement has two forms: </a:t>
            </a:r>
          </a:p>
          <a:p>
            <a:pPr eaLnBrk="1" hangingPunct="1">
              <a:lnSpc>
                <a:spcPct val="90000"/>
              </a:lnSpc>
            </a:pPr>
            <a:r>
              <a:rPr lang="en-US" b="1" smtClean="0"/>
              <a:t>unlabeled</a:t>
            </a:r>
            <a:r>
              <a:rPr lang="en-US" smtClean="0">
                <a:solidFill>
                  <a:schemeClr val="accent2"/>
                </a:solidFill>
              </a:rPr>
              <a:t> </a:t>
            </a:r>
            <a:r>
              <a:rPr lang="en-US" b="1" smtClean="0"/>
              <a:t>form</a:t>
            </a:r>
            <a:r>
              <a:rPr lang="en-US" smtClean="0"/>
              <a:t>: The unlabeled form of the </a:t>
            </a:r>
            <a:r>
              <a:rPr lang="en-US" b="1" smtClean="0"/>
              <a:t>break</a:t>
            </a:r>
            <a:r>
              <a:rPr lang="en-US" smtClean="0"/>
              <a:t> statement was used with </a:t>
            </a:r>
            <a:r>
              <a:rPr lang="en-US" b="1" smtClean="0"/>
              <a:t>switch</a:t>
            </a:r>
            <a:r>
              <a:rPr lang="en-US" smtClean="0"/>
              <a:t> earlier. As noted there, an unlabeled </a:t>
            </a:r>
            <a:r>
              <a:rPr lang="en-US" b="1" smtClean="0"/>
              <a:t>break</a:t>
            </a:r>
            <a:r>
              <a:rPr lang="en-US" smtClean="0"/>
              <a:t> terminates the enclosing </a:t>
            </a:r>
            <a:r>
              <a:rPr lang="en-US" b="1" smtClean="0"/>
              <a:t>switch</a:t>
            </a:r>
            <a:r>
              <a:rPr lang="en-US" smtClean="0"/>
              <a:t> statement, and flow of control transfers to the statement immediately following the </a:t>
            </a:r>
            <a:r>
              <a:rPr lang="en-US" b="1" smtClean="0"/>
              <a:t>switch</a:t>
            </a:r>
            <a:r>
              <a:rPr lang="en-US" smtClean="0"/>
              <a:t>. That is mean unlabeled </a:t>
            </a:r>
            <a:r>
              <a:rPr lang="en-US" b="1" smtClean="0"/>
              <a:t>break</a:t>
            </a:r>
            <a:r>
              <a:rPr lang="en-US" smtClean="0"/>
              <a:t> terminates the enclosing loop. The unlabeled form of the </a:t>
            </a:r>
            <a:r>
              <a:rPr lang="en-US" b="1" smtClean="0"/>
              <a:t>break</a:t>
            </a:r>
            <a:r>
              <a:rPr lang="en-US" smtClean="0"/>
              <a:t> statement is used to terminate the innermost </a:t>
            </a:r>
            <a:r>
              <a:rPr lang="en-US" b="1" smtClean="0"/>
              <a:t>switch</a:t>
            </a:r>
            <a:r>
              <a:rPr lang="en-US" smtClean="0"/>
              <a:t>, </a:t>
            </a:r>
            <a:r>
              <a:rPr lang="en-US" b="1" smtClean="0"/>
              <a:t>for</a:t>
            </a:r>
            <a:r>
              <a:rPr lang="en-US" smtClean="0"/>
              <a:t>, </a:t>
            </a:r>
            <a:r>
              <a:rPr lang="en-US" b="1" smtClean="0"/>
              <a:t>while</a:t>
            </a:r>
            <a:r>
              <a:rPr lang="en-US" smtClean="0"/>
              <a:t>, or </a:t>
            </a:r>
            <a:r>
              <a:rPr lang="en-US" b="1" smtClean="0"/>
              <a:t>do-while</a:t>
            </a:r>
            <a:r>
              <a:rPr lang="en-US" smtClean="0"/>
              <a:t> statement; </a:t>
            </a:r>
          </a:p>
          <a:p>
            <a:pPr eaLnBrk="1" hangingPunct="1">
              <a:lnSpc>
                <a:spcPct val="90000"/>
              </a:lnSpc>
            </a:pPr>
            <a:r>
              <a:rPr lang="en-US" b="1" smtClean="0"/>
              <a:t>labeled</a:t>
            </a:r>
            <a:r>
              <a:rPr lang="en-US" smtClean="0">
                <a:solidFill>
                  <a:schemeClr val="accent2"/>
                </a:solidFill>
              </a:rPr>
              <a:t> </a:t>
            </a:r>
            <a:r>
              <a:rPr lang="en-US" b="1" smtClean="0"/>
              <a:t>form</a:t>
            </a:r>
            <a:r>
              <a:rPr lang="en-US" smtClean="0"/>
              <a:t>: the labeled form terminates an outer statement, which is identified by the label specified in the break statement. </a:t>
            </a:r>
          </a:p>
        </p:txBody>
      </p:sp>
    </p:spTree>
    <p:extLst>
      <p:ext uri="{BB962C8B-B14F-4D97-AF65-F5344CB8AC3E}">
        <p14:creationId xmlns:p14="http://schemas.microsoft.com/office/powerpoint/2010/main" val="388956946"/>
      </p:ext>
    </p:extLst>
  </p:cSld>
  <p:clrMapOvr>
    <a:masterClrMapping/>
  </p:clrMapOvr>
  <p:transition spd="med">
    <p:comb/>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smtClean="0"/>
              <a:t>Unlabled break statement</a:t>
            </a:r>
          </a:p>
        </p:txBody>
      </p:sp>
      <p:sp>
        <p:nvSpPr>
          <p:cNvPr id="76803" name="Rectangle 3"/>
          <p:cNvSpPr>
            <a:spLocks noGrp="1" noChangeArrowheads="1"/>
          </p:cNvSpPr>
          <p:nvPr>
            <p:ph type="body" idx="1"/>
          </p:nvPr>
        </p:nvSpPr>
        <p:spPr/>
        <p:txBody>
          <a:bodyPr/>
          <a:lstStyle/>
          <a:p>
            <a:pPr indent="-230188" eaLnBrk="1" hangingPunct="1">
              <a:lnSpc>
                <a:spcPct val="90000"/>
              </a:lnSpc>
              <a:spcBef>
                <a:spcPct val="15000"/>
              </a:spcBef>
              <a:buFont typeface="Wingdings" pitchFamily="2" charset="2"/>
              <a:buNone/>
            </a:pPr>
            <a:r>
              <a:rPr lang="en-US" sz="2400" smtClean="0"/>
              <a:t>public class BreakContinue extends TestCase{</a:t>
            </a:r>
          </a:p>
          <a:p>
            <a:pPr indent="-230188" eaLnBrk="1" hangingPunct="1">
              <a:lnSpc>
                <a:spcPct val="90000"/>
              </a:lnSpc>
              <a:spcBef>
                <a:spcPct val="15000"/>
              </a:spcBef>
              <a:buFont typeface="Wingdings" pitchFamily="2" charset="2"/>
              <a:buNone/>
            </a:pPr>
            <a:r>
              <a:rPr lang="en-US" sz="2400" smtClean="0"/>
              <a:t>	public void test(){</a:t>
            </a:r>
          </a:p>
          <a:p>
            <a:pPr indent="-230188" eaLnBrk="1" hangingPunct="1">
              <a:lnSpc>
                <a:spcPct val="90000"/>
              </a:lnSpc>
              <a:spcBef>
                <a:spcPct val="15000"/>
              </a:spcBef>
              <a:buFont typeface="Wingdings" pitchFamily="2" charset="2"/>
              <a:buNone/>
            </a:pPr>
            <a:r>
              <a:rPr lang="en-US" sz="2400" smtClean="0"/>
              <a:t>	   int out,in=0;</a:t>
            </a:r>
          </a:p>
          <a:p>
            <a:pPr indent="-230188" eaLnBrk="1" hangingPunct="1">
              <a:lnSpc>
                <a:spcPct val="90000"/>
              </a:lnSpc>
              <a:spcBef>
                <a:spcPct val="15000"/>
              </a:spcBef>
              <a:buFont typeface="Wingdings" pitchFamily="2" charset="2"/>
              <a:buNone/>
            </a:pPr>
            <a:r>
              <a:rPr lang="en-US" sz="2400" smtClean="0"/>
              <a:t>	   </a:t>
            </a:r>
            <a:r>
              <a:rPr lang="en-US" sz="2400" smtClean="0">
                <a:solidFill>
                  <a:srgbClr val="FF0000"/>
                </a:solidFill>
              </a:rPr>
              <a:t>for (out = 0 ;out&lt;10; out++){</a:t>
            </a:r>
          </a:p>
          <a:p>
            <a:pPr indent="-230188" eaLnBrk="1" hangingPunct="1">
              <a:lnSpc>
                <a:spcPct val="90000"/>
              </a:lnSpc>
              <a:spcBef>
                <a:spcPct val="15000"/>
              </a:spcBef>
              <a:buFont typeface="Wingdings" pitchFamily="2" charset="2"/>
              <a:buNone/>
            </a:pPr>
            <a:r>
              <a:rPr lang="en-US" sz="2400" smtClean="0"/>
              <a:t>	</a:t>
            </a:r>
            <a:r>
              <a:rPr lang="en-US" sz="2400" smtClean="0">
                <a:solidFill>
                  <a:srgbClr val="0033CC"/>
                </a:solidFill>
              </a:rPr>
              <a:t>	for (in =0; in&lt;20; in++){</a:t>
            </a:r>
          </a:p>
          <a:p>
            <a:pPr indent="-230188" eaLnBrk="1" hangingPunct="1">
              <a:lnSpc>
                <a:spcPct val="90000"/>
              </a:lnSpc>
              <a:spcBef>
                <a:spcPct val="15000"/>
              </a:spcBef>
              <a:buFont typeface="Wingdings" pitchFamily="2" charset="2"/>
              <a:buNone/>
            </a:pPr>
            <a:r>
              <a:rPr lang="en-US" sz="2400" smtClean="0">
                <a:solidFill>
                  <a:srgbClr val="0033CC"/>
                </a:solidFill>
              </a:rPr>
              <a:t>			if (in&gt;10) </a:t>
            </a:r>
            <a:r>
              <a:rPr lang="en-US" sz="2400" b="1" smtClean="0"/>
              <a:t>break</a:t>
            </a:r>
            <a:r>
              <a:rPr lang="en-US" sz="2400" smtClean="0">
                <a:solidFill>
                  <a:srgbClr val="0033CC"/>
                </a:solidFill>
              </a:rPr>
              <a:t>;</a:t>
            </a:r>
          </a:p>
          <a:p>
            <a:pPr indent="-230188" eaLnBrk="1" hangingPunct="1">
              <a:lnSpc>
                <a:spcPct val="90000"/>
              </a:lnSpc>
              <a:spcBef>
                <a:spcPct val="15000"/>
              </a:spcBef>
              <a:buFont typeface="Wingdings" pitchFamily="2" charset="2"/>
              <a:buNone/>
            </a:pPr>
            <a:r>
              <a:rPr lang="en-US" sz="2400" smtClean="0">
                <a:solidFill>
                  <a:srgbClr val="0033CC"/>
                </a:solidFill>
              </a:rPr>
              <a:t>		}</a:t>
            </a:r>
          </a:p>
          <a:p>
            <a:pPr indent="-230188" eaLnBrk="1" hangingPunct="1">
              <a:lnSpc>
                <a:spcPct val="90000"/>
              </a:lnSpc>
              <a:spcBef>
                <a:spcPct val="15000"/>
              </a:spcBef>
              <a:buFont typeface="Wingdings" pitchFamily="2" charset="2"/>
              <a:buNone/>
            </a:pPr>
            <a:r>
              <a:rPr lang="en-US" sz="2400" smtClean="0">
                <a:solidFill>
                  <a:srgbClr val="0033CC"/>
                </a:solidFill>
              </a:rPr>
              <a:t>		System.out.println("inside the outer loop: out = " +</a:t>
            </a:r>
            <a:br>
              <a:rPr lang="en-US" sz="2400" smtClean="0">
                <a:solidFill>
                  <a:srgbClr val="0033CC"/>
                </a:solidFill>
              </a:rPr>
            </a:br>
            <a:r>
              <a:rPr lang="en-US" sz="2400" smtClean="0">
                <a:solidFill>
                  <a:srgbClr val="0033CC"/>
                </a:solidFill>
              </a:rPr>
              <a:t>						out + ", in = " + in);</a:t>
            </a:r>
          </a:p>
          <a:p>
            <a:pPr indent="-230188" eaLnBrk="1" hangingPunct="1">
              <a:lnSpc>
                <a:spcPct val="90000"/>
              </a:lnSpc>
              <a:spcBef>
                <a:spcPct val="15000"/>
              </a:spcBef>
              <a:buFont typeface="Wingdings" pitchFamily="2" charset="2"/>
              <a:buNone/>
            </a:pPr>
            <a:r>
              <a:rPr lang="en-US" sz="2400" smtClean="0">
                <a:solidFill>
                  <a:srgbClr val="0033CC"/>
                </a:solidFill>
              </a:rPr>
              <a:t>   </a:t>
            </a:r>
            <a:r>
              <a:rPr lang="en-US" sz="2400" smtClean="0"/>
              <a:t>  </a:t>
            </a:r>
            <a:r>
              <a:rPr lang="en-US" sz="2400" smtClean="0">
                <a:solidFill>
                  <a:srgbClr val="FF0000"/>
                </a:solidFill>
              </a:rPr>
              <a:t>}</a:t>
            </a:r>
          </a:p>
          <a:p>
            <a:pPr indent="-230188" eaLnBrk="1" hangingPunct="1">
              <a:lnSpc>
                <a:spcPct val="90000"/>
              </a:lnSpc>
              <a:spcBef>
                <a:spcPct val="15000"/>
              </a:spcBef>
              <a:buFont typeface="Wingdings" pitchFamily="2" charset="2"/>
              <a:buNone/>
            </a:pPr>
            <a:r>
              <a:rPr lang="en-US" sz="2400" smtClean="0">
                <a:solidFill>
                  <a:srgbClr val="FF0000"/>
                </a:solidFill>
              </a:rPr>
              <a:t>	  System.out.println("end of the outer loop: out = " +</a:t>
            </a:r>
            <a:br>
              <a:rPr lang="en-US" sz="2400" smtClean="0">
                <a:solidFill>
                  <a:srgbClr val="FF0000"/>
                </a:solidFill>
              </a:rPr>
            </a:br>
            <a:r>
              <a:rPr lang="en-US" sz="2400" smtClean="0">
                <a:solidFill>
                  <a:srgbClr val="FF0000"/>
                </a:solidFill>
              </a:rPr>
              <a:t>						out + ", in = " + in)</a:t>
            </a:r>
          </a:p>
          <a:p>
            <a:pPr indent="-230188" eaLnBrk="1" hangingPunct="1">
              <a:lnSpc>
                <a:spcPct val="90000"/>
              </a:lnSpc>
              <a:spcBef>
                <a:spcPct val="15000"/>
              </a:spcBef>
              <a:buFont typeface="Wingdings" pitchFamily="2" charset="2"/>
              <a:buNone/>
            </a:pPr>
            <a:r>
              <a:rPr lang="en-US" sz="2400" smtClean="0"/>
              <a:t>	}</a:t>
            </a:r>
          </a:p>
          <a:p>
            <a:pPr indent="-230188" eaLnBrk="1" hangingPunct="1">
              <a:lnSpc>
                <a:spcPct val="90000"/>
              </a:lnSpc>
              <a:spcBef>
                <a:spcPct val="15000"/>
              </a:spcBef>
              <a:buFont typeface="Wingdings" pitchFamily="2" charset="2"/>
              <a:buNone/>
            </a:pPr>
            <a:r>
              <a:rPr lang="en-US" sz="2400" smtClean="0"/>
              <a:t>}</a:t>
            </a:r>
          </a:p>
          <a:p>
            <a:pPr indent="-230188" eaLnBrk="1" hangingPunct="1">
              <a:lnSpc>
                <a:spcPct val="90000"/>
              </a:lnSpc>
              <a:spcBef>
                <a:spcPct val="15000"/>
              </a:spcBef>
              <a:buFont typeface="Wingdings" pitchFamily="2" charset="2"/>
              <a:buNone/>
            </a:pPr>
            <a:r>
              <a:rPr lang="en-US" sz="2400" smtClean="0"/>
              <a:t>What do you see?</a:t>
            </a:r>
          </a:p>
        </p:txBody>
      </p:sp>
    </p:spTree>
    <p:extLst>
      <p:ext uri="{BB962C8B-B14F-4D97-AF65-F5344CB8AC3E}">
        <p14:creationId xmlns:p14="http://schemas.microsoft.com/office/powerpoint/2010/main" val="3834728324"/>
      </p:ext>
    </p:extLst>
  </p:cSld>
  <p:clrMapOvr>
    <a:masterClrMapping/>
  </p:clrMapOvr>
  <p:transition spd="med">
    <p:comb/>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US" smtClean="0"/>
              <a:t>Labeled break statement</a:t>
            </a:r>
          </a:p>
        </p:txBody>
      </p:sp>
      <p:sp>
        <p:nvSpPr>
          <p:cNvPr id="77827" name="Rectangle 3"/>
          <p:cNvSpPr>
            <a:spLocks noGrp="1" noChangeArrowheads="1"/>
          </p:cNvSpPr>
          <p:nvPr>
            <p:ph type="body" idx="1"/>
          </p:nvPr>
        </p:nvSpPr>
        <p:spPr/>
        <p:txBody>
          <a:bodyPr/>
          <a:lstStyle/>
          <a:p>
            <a:pPr indent="-230188" eaLnBrk="1" hangingPunct="1">
              <a:lnSpc>
                <a:spcPct val="80000"/>
              </a:lnSpc>
              <a:spcBef>
                <a:spcPct val="15000"/>
              </a:spcBef>
              <a:buFont typeface="Wingdings" pitchFamily="2" charset="2"/>
              <a:buNone/>
            </a:pPr>
            <a:r>
              <a:rPr lang="en-US" sz="2400" smtClean="0"/>
              <a:t>public class BreakContinue extends TestCase{</a:t>
            </a:r>
          </a:p>
          <a:p>
            <a:pPr indent="-230188" eaLnBrk="1" hangingPunct="1">
              <a:lnSpc>
                <a:spcPct val="80000"/>
              </a:lnSpc>
              <a:spcBef>
                <a:spcPct val="15000"/>
              </a:spcBef>
              <a:buFont typeface="Wingdings" pitchFamily="2" charset="2"/>
              <a:buNone/>
            </a:pPr>
            <a:r>
              <a:rPr lang="en-US" sz="2400" smtClean="0"/>
              <a:t>	public void test(){</a:t>
            </a:r>
          </a:p>
          <a:p>
            <a:pPr indent="-230188" eaLnBrk="1" hangingPunct="1">
              <a:lnSpc>
                <a:spcPct val="80000"/>
              </a:lnSpc>
              <a:spcBef>
                <a:spcPct val="15000"/>
              </a:spcBef>
              <a:buFont typeface="Wingdings" pitchFamily="2" charset="2"/>
              <a:buNone/>
            </a:pPr>
            <a:r>
              <a:rPr lang="en-US" sz="2400" smtClean="0"/>
              <a:t>	   int out,in=0;</a:t>
            </a:r>
          </a:p>
          <a:p>
            <a:pPr indent="-230188" eaLnBrk="1" hangingPunct="1">
              <a:lnSpc>
                <a:spcPct val="80000"/>
              </a:lnSpc>
              <a:spcBef>
                <a:spcPct val="15000"/>
              </a:spcBef>
              <a:buFont typeface="Wingdings" pitchFamily="2" charset="2"/>
              <a:buNone/>
            </a:pPr>
            <a:r>
              <a:rPr lang="en-US" sz="2400" smtClean="0"/>
              <a:t>      </a:t>
            </a:r>
            <a:r>
              <a:rPr lang="en-US" sz="2400" b="1" smtClean="0">
                <a:solidFill>
                  <a:srgbClr val="FF0000"/>
                </a:solidFill>
                <a:latin typeface="Courier New" pitchFamily="49" charset="0"/>
              </a:rPr>
              <a:t>outer</a:t>
            </a:r>
            <a:r>
              <a:rPr lang="en-US" sz="2400" b="1" smtClean="0">
                <a:solidFill>
                  <a:srgbClr val="FF0000"/>
                </a:solidFill>
              </a:rPr>
              <a:t>:</a:t>
            </a:r>
          </a:p>
          <a:p>
            <a:pPr indent="-230188" eaLnBrk="1" hangingPunct="1">
              <a:lnSpc>
                <a:spcPct val="80000"/>
              </a:lnSpc>
              <a:spcBef>
                <a:spcPct val="15000"/>
              </a:spcBef>
              <a:buFont typeface="Wingdings" pitchFamily="2" charset="2"/>
              <a:buNone/>
            </a:pPr>
            <a:r>
              <a:rPr lang="en-US" sz="2400" smtClean="0"/>
              <a:t>	   </a:t>
            </a:r>
            <a:r>
              <a:rPr lang="en-US" sz="2400" smtClean="0">
                <a:solidFill>
                  <a:srgbClr val="FF0000"/>
                </a:solidFill>
              </a:rPr>
              <a:t>for (out = 0 ;out&lt;10; out++){</a:t>
            </a:r>
          </a:p>
          <a:p>
            <a:pPr indent="-230188" eaLnBrk="1" hangingPunct="1">
              <a:lnSpc>
                <a:spcPct val="80000"/>
              </a:lnSpc>
              <a:spcBef>
                <a:spcPct val="15000"/>
              </a:spcBef>
              <a:buFont typeface="Wingdings" pitchFamily="2" charset="2"/>
              <a:buNone/>
            </a:pPr>
            <a:r>
              <a:rPr lang="en-US" sz="2400" smtClean="0"/>
              <a:t>		</a:t>
            </a:r>
            <a:r>
              <a:rPr lang="en-US" sz="2400" smtClean="0">
                <a:solidFill>
                  <a:srgbClr val="0033CC"/>
                </a:solidFill>
              </a:rPr>
              <a:t>for (in =0; in&lt;20; in++){</a:t>
            </a:r>
          </a:p>
          <a:p>
            <a:pPr indent="-230188" eaLnBrk="1" hangingPunct="1">
              <a:lnSpc>
                <a:spcPct val="80000"/>
              </a:lnSpc>
              <a:spcBef>
                <a:spcPct val="15000"/>
              </a:spcBef>
              <a:buFont typeface="Wingdings" pitchFamily="2" charset="2"/>
              <a:buNone/>
            </a:pPr>
            <a:r>
              <a:rPr lang="en-US" sz="2400" smtClean="0">
                <a:solidFill>
                  <a:srgbClr val="0033CC"/>
                </a:solidFill>
              </a:rPr>
              <a:t>			if (in&gt;10) </a:t>
            </a:r>
            <a:r>
              <a:rPr lang="en-US" sz="2400" b="1" smtClean="0"/>
              <a:t>break outer</a:t>
            </a:r>
            <a:r>
              <a:rPr lang="en-US" sz="2400" smtClean="0">
                <a:solidFill>
                  <a:srgbClr val="0033CC"/>
                </a:solidFill>
              </a:rPr>
              <a:t>;</a:t>
            </a:r>
          </a:p>
          <a:p>
            <a:pPr indent="-230188" eaLnBrk="1" hangingPunct="1">
              <a:lnSpc>
                <a:spcPct val="80000"/>
              </a:lnSpc>
              <a:spcBef>
                <a:spcPct val="15000"/>
              </a:spcBef>
              <a:buFont typeface="Wingdings" pitchFamily="2" charset="2"/>
              <a:buNone/>
            </a:pPr>
            <a:r>
              <a:rPr lang="en-US" sz="2400" smtClean="0">
                <a:solidFill>
                  <a:srgbClr val="0033CC"/>
                </a:solidFill>
              </a:rPr>
              <a:t>		}</a:t>
            </a:r>
          </a:p>
          <a:p>
            <a:pPr indent="-230188" eaLnBrk="1" hangingPunct="1">
              <a:lnSpc>
                <a:spcPct val="80000"/>
              </a:lnSpc>
              <a:spcBef>
                <a:spcPct val="15000"/>
              </a:spcBef>
              <a:buFont typeface="Wingdings" pitchFamily="2" charset="2"/>
              <a:buNone/>
            </a:pPr>
            <a:r>
              <a:rPr lang="en-US" sz="2400" smtClean="0">
                <a:solidFill>
                  <a:srgbClr val="0033CC"/>
                </a:solidFill>
              </a:rPr>
              <a:t>		System.out.println("inside the outer loop: out = " +</a:t>
            </a:r>
            <a:br>
              <a:rPr lang="en-US" sz="2400" smtClean="0">
                <a:solidFill>
                  <a:srgbClr val="0033CC"/>
                </a:solidFill>
              </a:rPr>
            </a:br>
            <a:r>
              <a:rPr lang="en-US" sz="2400" smtClean="0">
                <a:solidFill>
                  <a:srgbClr val="0033CC"/>
                </a:solidFill>
              </a:rPr>
              <a:t>						out + ", in = " + in);</a:t>
            </a:r>
          </a:p>
          <a:p>
            <a:pPr indent="-230188" eaLnBrk="1" hangingPunct="1">
              <a:lnSpc>
                <a:spcPct val="80000"/>
              </a:lnSpc>
              <a:spcBef>
                <a:spcPct val="15000"/>
              </a:spcBef>
              <a:buFont typeface="Wingdings" pitchFamily="2" charset="2"/>
              <a:buNone/>
            </a:pPr>
            <a:r>
              <a:rPr lang="en-US" sz="2400" smtClean="0"/>
              <a:t>     </a:t>
            </a:r>
            <a:r>
              <a:rPr lang="en-US" sz="2400" smtClean="0">
                <a:solidFill>
                  <a:srgbClr val="FF0000"/>
                </a:solidFill>
              </a:rPr>
              <a:t>}</a:t>
            </a:r>
          </a:p>
          <a:p>
            <a:pPr indent="-230188" eaLnBrk="1" hangingPunct="1">
              <a:lnSpc>
                <a:spcPct val="80000"/>
              </a:lnSpc>
              <a:spcBef>
                <a:spcPct val="15000"/>
              </a:spcBef>
              <a:buFont typeface="Wingdings" pitchFamily="2" charset="2"/>
              <a:buNone/>
            </a:pPr>
            <a:r>
              <a:rPr lang="en-US" sz="2400" smtClean="0">
                <a:solidFill>
                  <a:srgbClr val="FF0000"/>
                </a:solidFill>
              </a:rPr>
              <a:t>	  System.out.println("end of the outer loop: out = " +</a:t>
            </a:r>
            <a:br>
              <a:rPr lang="en-US" sz="2400" smtClean="0">
                <a:solidFill>
                  <a:srgbClr val="FF0000"/>
                </a:solidFill>
              </a:rPr>
            </a:br>
            <a:r>
              <a:rPr lang="en-US" sz="2400" smtClean="0">
                <a:solidFill>
                  <a:srgbClr val="FF0000"/>
                </a:solidFill>
              </a:rPr>
              <a:t>						out + ", in = " + in)	</a:t>
            </a:r>
          </a:p>
          <a:p>
            <a:pPr indent="-230188" eaLnBrk="1" hangingPunct="1">
              <a:lnSpc>
                <a:spcPct val="80000"/>
              </a:lnSpc>
              <a:spcBef>
                <a:spcPct val="15000"/>
              </a:spcBef>
              <a:buFont typeface="Wingdings" pitchFamily="2" charset="2"/>
              <a:buNone/>
            </a:pPr>
            <a:r>
              <a:rPr lang="en-US" sz="2400" smtClean="0"/>
              <a:t>	}</a:t>
            </a:r>
          </a:p>
          <a:p>
            <a:pPr indent="-230188" eaLnBrk="1" hangingPunct="1">
              <a:lnSpc>
                <a:spcPct val="80000"/>
              </a:lnSpc>
              <a:spcBef>
                <a:spcPct val="15000"/>
              </a:spcBef>
              <a:buFont typeface="Wingdings" pitchFamily="2" charset="2"/>
              <a:buNone/>
            </a:pPr>
            <a:r>
              <a:rPr lang="en-US" sz="2400" smtClean="0"/>
              <a:t>}</a:t>
            </a:r>
          </a:p>
          <a:p>
            <a:pPr indent="-230188" eaLnBrk="1" hangingPunct="1">
              <a:lnSpc>
                <a:spcPct val="80000"/>
              </a:lnSpc>
              <a:spcBef>
                <a:spcPct val="15000"/>
              </a:spcBef>
              <a:buFont typeface="Wingdings" pitchFamily="2" charset="2"/>
              <a:buNone/>
            </a:pPr>
            <a:r>
              <a:rPr lang="en-US" sz="2400" b="1" smtClean="0"/>
              <a:t>What do you see?</a:t>
            </a:r>
          </a:p>
        </p:txBody>
      </p:sp>
    </p:spTree>
    <p:extLst>
      <p:ext uri="{BB962C8B-B14F-4D97-AF65-F5344CB8AC3E}">
        <p14:creationId xmlns:p14="http://schemas.microsoft.com/office/powerpoint/2010/main" val="3569180855"/>
      </p:ext>
    </p:extLst>
  </p:cSld>
  <p:clrMapOvr>
    <a:masterClrMapping/>
  </p:clrMapOvr>
  <p:transition spd="med">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5"/>
          <p:cNvSpPr>
            <a:spLocks noGrp="1"/>
          </p:cNvSpPr>
          <p:nvPr>
            <p:ph type="title"/>
          </p:nvPr>
        </p:nvSpPr>
        <p:spPr/>
        <p:txBody>
          <a:bodyPr/>
          <a:lstStyle/>
          <a:p>
            <a:r>
              <a:rPr lang="en-US" smtClean="0">
                <a:latin typeface="Arial" panose="020B0604020202020204" pitchFamily="34" charset="0"/>
                <a:cs typeface="Arial" panose="020B0604020202020204" pitchFamily="34" charset="0"/>
              </a:rPr>
              <a:t>Agenda</a:t>
            </a:r>
          </a:p>
        </p:txBody>
      </p:sp>
      <p:sp>
        <p:nvSpPr>
          <p:cNvPr id="38915" name="Content Placeholder 6"/>
          <p:cNvSpPr>
            <a:spLocks noGrp="1"/>
          </p:cNvSpPr>
          <p:nvPr>
            <p:ph idx="1"/>
          </p:nvPr>
        </p:nvSpPr>
        <p:spPr>
          <a:xfrm>
            <a:off x="0" y="914400"/>
            <a:ext cx="9144000" cy="5486400"/>
          </a:xfrm>
        </p:spPr>
        <p:txBody>
          <a:bodyPr/>
          <a:lstStyle/>
          <a:p>
            <a:pPr algn="just"/>
            <a:r>
              <a:rPr lang="en-US" smtClean="0">
                <a:latin typeface="Arial" panose="020B0604020202020204" pitchFamily="34" charset="0"/>
                <a:cs typeface="Arial" panose="020B0604020202020204" pitchFamily="34" charset="0"/>
              </a:rPr>
              <a:t>Create a new Java console project</a:t>
            </a:r>
          </a:p>
          <a:p>
            <a:pPr algn="just"/>
            <a:r>
              <a:rPr lang="en-US" smtClean="0">
                <a:latin typeface="Arial" panose="020B0604020202020204" pitchFamily="34" charset="0"/>
                <a:cs typeface="Arial" panose="020B0604020202020204" pitchFamily="34" charset="0"/>
              </a:rPr>
              <a:t>Insert Java code into the new Java code file</a:t>
            </a:r>
          </a:p>
          <a:p>
            <a:pPr algn="just"/>
            <a:r>
              <a:rPr lang="en-US" smtClean="0">
                <a:latin typeface="Arial" panose="020B0604020202020204" pitchFamily="34" charset="0"/>
                <a:cs typeface="Arial" panose="020B0604020202020204" pitchFamily="34" charset="0"/>
              </a:rPr>
              <a:t>Run the new Java console project</a:t>
            </a:r>
          </a:p>
          <a:p>
            <a:pPr algn="just"/>
            <a:r>
              <a:rPr lang="en-US" smtClean="0">
                <a:latin typeface="Arial" panose="020B0604020202020204" pitchFamily="34" charset="0"/>
                <a:cs typeface="Arial" panose="020B0604020202020204" pitchFamily="34" charset="0"/>
              </a:rPr>
              <a:t>View the running result</a:t>
            </a:r>
          </a:p>
          <a:p>
            <a:pPr algn="just"/>
            <a:endParaRPr lang="en-US" sz="2400" smtClean="0">
              <a:latin typeface="Arial" panose="020B0604020202020204" pitchFamily="34" charset="0"/>
              <a:cs typeface="Arial" panose="020B0604020202020204" pitchFamily="34" charset="0"/>
            </a:endParaRPr>
          </a:p>
        </p:txBody>
      </p:sp>
      <p:sp>
        <p:nvSpPr>
          <p:cNvPr id="38916" name="Slide Number Placeholder 4"/>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B0DEBBE-6979-4ACC-9773-5EA2C86CE7F4}" type="slidenum">
              <a:rPr lang="vi-VN" sz="1200">
                <a:solidFill>
                  <a:srgbClr val="898989"/>
                </a:solidFill>
              </a:rPr>
              <a:pPr/>
              <a:t>12</a:t>
            </a:fld>
            <a:endParaRPr lang="vi-VN" sz="1200">
              <a:solidFill>
                <a:srgbClr val="898989"/>
              </a:solidFill>
            </a:endParaRPr>
          </a:p>
        </p:txBody>
      </p:sp>
    </p:spTree>
    <p:extLst>
      <p:ext uri="{BB962C8B-B14F-4D97-AF65-F5344CB8AC3E}">
        <p14:creationId xmlns:p14="http://schemas.microsoft.com/office/powerpoint/2010/main" val="589107714"/>
      </p:ext>
    </p:extLst>
  </p:cSld>
  <p:clrMapOvr>
    <a:masterClrMapping/>
  </p:clrMapOvr>
  <p:transition spd="med">
    <p:comb/>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en-US" smtClean="0"/>
              <a:t>The continue Statement </a:t>
            </a:r>
          </a:p>
        </p:txBody>
      </p:sp>
      <p:sp>
        <p:nvSpPr>
          <p:cNvPr id="78851" name="Rectangle 3"/>
          <p:cNvSpPr>
            <a:spLocks noGrp="1" noChangeArrowheads="1"/>
          </p:cNvSpPr>
          <p:nvPr>
            <p:ph type="body" idx="1"/>
          </p:nvPr>
        </p:nvSpPr>
        <p:spPr/>
        <p:txBody>
          <a:bodyPr/>
          <a:lstStyle/>
          <a:p>
            <a:pPr eaLnBrk="1" hangingPunct="1"/>
            <a:r>
              <a:rPr lang="en-US" smtClean="0"/>
              <a:t>The </a:t>
            </a:r>
            <a:r>
              <a:rPr lang="en-US" b="1" smtClean="0">
                <a:solidFill>
                  <a:srgbClr val="FF0000"/>
                </a:solidFill>
              </a:rPr>
              <a:t>continue</a:t>
            </a:r>
            <a:r>
              <a:rPr lang="en-US" smtClean="0"/>
              <a:t> statement is used to skip the current iteration of a </a:t>
            </a:r>
            <a:r>
              <a:rPr lang="en-US" b="1" smtClean="0">
                <a:solidFill>
                  <a:srgbClr val="FF0000"/>
                </a:solidFill>
                <a:latin typeface="Courier New" pitchFamily="49" charset="0"/>
              </a:rPr>
              <a:t>for</a:t>
            </a:r>
            <a:r>
              <a:rPr lang="en-US" smtClean="0"/>
              <a:t>, </a:t>
            </a:r>
            <a:r>
              <a:rPr lang="en-US" b="1" smtClean="0">
                <a:solidFill>
                  <a:srgbClr val="FF0000"/>
                </a:solidFill>
                <a:latin typeface="Courier New" pitchFamily="49" charset="0"/>
              </a:rPr>
              <a:t>while</a:t>
            </a:r>
            <a:r>
              <a:rPr lang="en-US" smtClean="0"/>
              <a:t> , or </a:t>
            </a:r>
            <a:r>
              <a:rPr lang="en-US" b="1" smtClean="0">
                <a:solidFill>
                  <a:srgbClr val="FF0000"/>
                </a:solidFill>
                <a:latin typeface="Courier New" pitchFamily="49" charset="0"/>
              </a:rPr>
              <a:t>do-while</a:t>
            </a:r>
            <a:r>
              <a:rPr lang="en-US" smtClean="0"/>
              <a:t> loop. The unlabeled form skips to the end of the innermost loop's body and evaluates the boolean expression that controls the loop, basically skipping the remainder of this iteration of the loop. </a:t>
            </a:r>
          </a:p>
          <a:p>
            <a:pPr eaLnBrk="1" hangingPunct="1"/>
            <a:r>
              <a:rPr lang="en-US" smtClean="0"/>
              <a:t>The labeled form of the </a:t>
            </a:r>
            <a:r>
              <a:rPr lang="en-US" b="1" smtClean="0">
                <a:solidFill>
                  <a:srgbClr val="FF0000"/>
                </a:solidFill>
                <a:latin typeface="Courier New" pitchFamily="49" charset="0"/>
              </a:rPr>
              <a:t>continue</a:t>
            </a:r>
            <a:r>
              <a:rPr lang="en-US" smtClean="0"/>
              <a:t> statement skips the current iteration of an outer loop marked with the given label. </a:t>
            </a:r>
          </a:p>
        </p:txBody>
      </p:sp>
    </p:spTree>
    <p:extLst>
      <p:ext uri="{BB962C8B-B14F-4D97-AF65-F5344CB8AC3E}">
        <p14:creationId xmlns:p14="http://schemas.microsoft.com/office/powerpoint/2010/main" val="2687079692"/>
      </p:ext>
    </p:extLst>
  </p:cSld>
  <p:clrMapOvr>
    <a:masterClrMapping/>
  </p:clrMapOvr>
  <p:transition spd="med">
    <p:comb/>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smtClean="0"/>
              <a:t>Unlabled continue statement</a:t>
            </a:r>
          </a:p>
        </p:txBody>
      </p:sp>
      <p:sp>
        <p:nvSpPr>
          <p:cNvPr id="79875" name="Rectangle 3"/>
          <p:cNvSpPr>
            <a:spLocks noGrp="1" noChangeArrowheads="1"/>
          </p:cNvSpPr>
          <p:nvPr>
            <p:ph type="body" idx="1"/>
          </p:nvPr>
        </p:nvSpPr>
        <p:spPr/>
        <p:txBody>
          <a:bodyPr/>
          <a:lstStyle/>
          <a:p>
            <a:pPr indent="-168275" eaLnBrk="1" hangingPunct="1">
              <a:lnSpc>
                <a:spcPct val="80000"/>
              </a:lnSpc>
              <a:spcBef>
                <a:spcPct val="10000"/>
              </a:spcBef>
              <a:buFont typeface="Wingdings" pitchFamily="2" charset="2"/>
              <a:buNone/>
            </a:pPr>
            <a:r>
              <a:rPr lang="en-US" sz="2400" smtClean="0"/>
              <a:t>StringBuffer searchMe = new StringBuffer(</a:t>
            </a:r>
          </a:p>
          <a:p>
            <a:pPr indent="-168275" eaLnBrk="1" hangingPunct="1">
              <a:lnSpc>
                <a:spcPct val="80000"/>
              </a:lnSpc>
              <a:spcBef>
                <a:spcPct val="10000"/>
              </a:spcBef>
              <a:buFont typeface="Wingdings" pitchFamily="2" charset="2"/>
              <a:buNone/>
            </a:pPr>
            <a:r>
              <a:rPr lang="en-US" sz="2400" smtClean="0"/>
              <a:t>		"peter piper picked a peck of pickled peppers");</a:t>
            </a:r>
          </a:p>
          <a:p>
            <a:pPr indent="-168275" eaLnBrk="1" hangingPunct="1">
              <a:lnSpc>
                <a:spcPct val="80000"/>
              </a:lnSpc>
              <a:spcBef>
                <a:spcPct val="10000"/>
              </a:spcBef>
              <a:buFont typeface="Wingdings" pitchFamily="2" charset="2"/>
              <a:buNone/>
            </a:pPr>
            <a:r>
              <a:rPr lang="en-US" sz="2400" smtClean="0"/>
              <a:t>		int max = searchMe.length();</a:t>
            </a:r>
          </a:p>
          <a:p>
            <a:pPr indent="-168275" eaLnBrk="1" hangingPunct="1">
              <a:lnSpc>
                <a:spcPct val="80000"/>
              </a:lnSpc>
              <a:spcBef>
                <a:spcPct val="10000"/>
              </a:spcBef>
              <a:buFont typeface="Wingdings" pitchFamily="2" charset="2"/>
              <a:buNone/>
            </a:pPr>
            <a:r>
              <a:rPr lang="en-US" sz="2400" smtClean="0"/>
              <a:t>		int numPs = 0;</a:t>
            </a:r>
          </a:p>
          <a:p>
            <a:pPr indent="-168275" eaLnBrk="1" hangingPunct="1">
              <a:lnSpc>
                <a:spcPct val="80000"/>
              </a:lnSpc>
              <a:spcBef>
                <a:spcPct val="10000"/>
              </a:spcBef>
              <a:buFont typeface="Wingdings" pitchFamily="2" charset="2"/>
              <a:buNone/>
            </a:pPr>
            <a:r>
              <a:rPr lang="en-US" sz="2400" smtClean="0"/>
              <a:t>		System.out.println(searchMe);</a:t>
            </a:r>
          </a:p>
          <a:p>
            <a:pPr indent="-168275" eaLnBrk="1" hangingPunct="1">
              <a:lnSpc>
                <a:spcPct val="80000"/>
              </a:lnSpc>
              <a:spcBef>
                <a:spcPct val="10000"/>
              </a:spcBef>
              <a:buFont typeface="Wingdings" pitchFamily="2" charset="2"/>
              <a:buNone/>
            </a:pPr>
            <a:r>
              <a:rPr lang="en-US" sz="2400" smtClean="0"/>
              <a:t>		</a:t>
            </a:r>
            <a:r>
              <a:rPr lang="en-US" sz="2400" smtClean="0">
                <a:solidFill>
                  <a:srgbClr val="FF0000"/>
                </a:solidFill>
              </a:rPr>
              <a:t>for (int i = 0; i &lt; max; i++) {</a:t>
            </a:r>
          </a:p>
          <a:p>
            <a:pPr indent="-168275" eaLnBrk="1" hangingPunct="1">
              <a:lnSpc>
                <a:spcPct val="80000"/>
              </a:lnSpc>
              <a:spcBef>
                <a:spcPct val="10000"/>
              </a:spcBef>
              <a:buFont typeface="Wingdings" pitchFamily="2" charset="2"/>
              <a:buNone/>
            </a:pPr>
            <a:r>
              <a:rPr lang="en-US" sz="2400" smtClean="0"/>
              <a:t>			//interested only in p's</a:t>
            </a:r>
          </a:p>
          <a:p>
            <a:pPr indent="-168275" eaLnBrk="1" hangingPunct="1">
              <a:lnSpc>
                <a:spcPct val="80000"/>
              </a:lnSpc>
              <a:spcBef>
                <a:spcPct val="10000"/>
              </a:spcBef>
              <a:buFont typeface="Wingdings" pitchFamily="2" charset="2"/>
              <a:buNone/>
            </a:pPr>
            <a:r>
              <a:rPr lang="en-US" sz="2400" smtClean="0"/>
              <a:t>			</a:t>
            </a:r>
            <a:r>
              <a:rPr lang="en-US" sz="2400" smtClean="0">
                <a:solidFill>
                  <a:srgbClr val="0033CC"/>
                </a:solidFill>
              </a:rPr>
              <a:t>if (searchMe.charAt(i) != 'p') continue;</a:t>
            </a:r>
          </a:p>
          <a:p>
            <a:pPr indent="-168275" eaLnBrk="1" hangingPunct="1">
              <a:lnSpc>
                <a:spcPct val="80000"/>
              </a:lnSpc>
              <a:spcBef>
                <a:spcPct val="10000"/>
              </a:spcBef>
              <a:buFont typeface="Wingdings" pitchFamily="2" charset="2"/>
              <a:buNone/>
            </a:pPr>
            <a:endParaRPr lang="en-US" sz="2400" smtClean="0"/>
          </a:p>
          <a:p>
            <a:pPr indent="-168275" eaLnBrk="1" hangingPunct="1">
              <a:lnSpc>
                <a:spcPct val="80000"/>
              </a:lnSpc>
              <a:spcBef>
                <a:spcPct val="10000"/>
              </a:spcBef>
              <a:buFont typeface="Wingdings" pitchFamily="2" charset="2"/>
              <a:buNone/>
            </a:pPr>
            <a:r>
              <a:rPr lang="en-US" sz="2400" smtClean="0"/>
              <a:t>			//process p's</a:t>
            </a:r>
          </a:p>
          <a:p>
            <a:pPr indent="-168275" eaLnBrk="1" hangingPunct="1">
              <a:lnSpc>
                <a:spcPct val="80000"/>
              </a:lnSpc>
              <a:spcBef>
                <a:spcPct val="10000"/>
              </a:spcBef>
              <a:buFont typeface="Wingdings" pitchFamily="2" charset="2"/>
              <a:buNone/>
            </a:pPr>
            <a:r>
              <a:rPr lang="en-US" sz="2400" smtClean="0"/>
              <a:t>			numPs++;</a:t>
            </a:r>
          </a:p>
          <a:p>
            <a:pPr indent="-168275" eaLnBrk="1" hangingPunct="1">
              <a:lnSpc>
                <a:spcPct val="80000"/>
              </a:lnSpc>
              <a:spcBef>
                <a:spcPct val="10000"/>
              </a:spcBef>
              <a:buFont typeface="Wingdings" pitchFamily="2" charset="2"/>
              <a:buNone/>
            </a:pPr>
            <a:r>
              <a:rPr lang="en-US" sz="2400" smtClean="0"/>
              <a:t>			searchMe.setCharAt(i, 'P');</a:t>
            </a:r>
          </a:p>
          <a:p>
            <a:pPr indent="-168275" eaLnBrk="1" hangingPunct="1">
              <a:lnSpc>
                <a:spcPct val="80000"/>
              </a:lnSpc>
              <a:spcBef>
                <a:spcPct val="10000"/>
              </a:spcBef>
              <a:buFont typeface="Wingdings" pitchFamily="2" charset="2"/>
              <a:buNone/>
            </a:pPr>
            <a:r>
              <a:rPr lang="en-US" sz="2400" smtClean="0"/>
              <a:t>		</a:t>
            </a:r>
            <a:r>
              <a:rPr lang="en-US" sz="2400" smtClean="0">
                <a:solidFill>
                  <a:srgbClr val="FF0000"/>
                </a:solidFill>
              </a:rPr>
              <a:t>}</a:t>
            </a:r>
          </a:p>
          <a:p>
            <a:pPr indent="-168275" eaLnBrk="1" hangingPunct="1">
              <a:lnSpc>
                <a:spcPct val="80000"/>
              </a:lnSpc>
              <a:spcBef>
                <a:spcPct val="10000"/>
              </a:spcBef>
              <a:buFont typeface="Wingdings" pitchFamily="2" charset="2"/>
              <a:buNone/>
            </a:pPr>
            <a:r>
              <a:rPr lang="en-US" sz="2400" smtClean="0"/>
              <a:t>		System.out.println("Found " + numPs</a:t>
            </a:r>
          </a:p>
          <a:p>
            <a:pPr indent="-168275" eaLnBrk="1" hangingPunct="1">
              <a:lnSpc>
                <a:spcPct val="80000"/>
              </a:lnSpc>
              <a:spcBef>
                <a:spcPct val="10000"/>
              </a:spcBef>
              <a:buFont typeface="Wingdings" pitchFamily="2" charset="2"/>
              <a:buNone/>
            </a:pPr>
            <a:r>
              <a:rPr lang="en-US" sz="2400" smtClean="0"/>
              <a:t>				+ " p's in the string.");</a:t>
            </a:r>
          </a:p>
          <a:p>
            <a:pPr indent="-168275" eaLnBrk="1" hangingPunct="1">
              <a:lnSpc>
                <a:spcPct val="80000"/>
              </a:lnSpc>
              <a:spcBef>
                <a:spcPct val="10000"/>
              </a:spcBef>
              <a:buFont typeface="Wingdings" pitchFamily="2" charset="2"/>
              <a:buNone/>
            </a:pPr>
            <a:r>
              <a:rPr lang="en-US" sz="2400" smtClean="0"/>
              <a:t>		System.out.println(searchMe);</a:t>
            </a:r>
          </a:p>
          <a:p>
            <a:pPr indent="-168275" eaLnBrk="1" hangingPunct="1">
              <a:lnSpc>
                <a:spcPct val="80000"/>
              </a:lnSpc>
              <a:spcBef>
                <a:spcPct val="10000"/>
              </a:spcBef>
              <a:buFont typeface="Wingdings" pitchFamily="2" charset="2"/>
              <a:buNone/>
            </a:pPr>
            <a:r>
              <a:rPr lang="en-US" sz="2400" smtClean="0"/>
              <a:t>	}</a:t>
            </a:r>
          </a:p>
        </p:txBody>
      </p:sp>
    </p:spTree>
    <p:extLst>
      <p:ext uri="{BB962C8B-B14F-4D97-AF65-F5344CB8AC3E}">
        <p14:creationId xmlns:p14="http://schemas.microsoft.com/office/powerpoint/2010/main" val="4218181743"/>
      </p:ext>
    </p:extLst>
  </p:cSld>
  <p:clrMapOvr>
    <a:masterClrMapping/>
  </p:clrMapOvr>
  <p:transition spd="med">
    <p:comb/>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US" smtClean="0"/>
              <a:t>The result of mentioned example</a:t>
            </a:r>
          </a:p>
        </p:txBody>
      </p:sp>
      <p:sp>
        <p:nvSpPr>
          <p:cNvPr id="80899" name="Rectangle 3"/>
          <p:cNvSpPr>
            <a:spLocks noGrp="1" noChangeArrowheads="1"/>
          </p:cNvSpPr>
          <p:nvPr>
            <p:ph type="body" idx="1"/>
          </p:nvPr>
        </p:nvSpPr>
        <p:spPr/>
        <p:txBody>
          <a:bodyPr/>
          <a:lstStyle/>
          <a:p>
            <a:pPr indent="-230188" eaLnBrk="1" hangingPunct="1">
              <a:buFont typeface="Wingdings" pitchFamily="2" charset="2"/>
              <a:buNone/>
            </a:pPr>
            <a:r>
              <a:rPr lang="en-US" sz="3200" smtClean="0">
                <a:solidFill>
                  <a:srgbClr val="0033CC"/>
                </a:solidFill>
              </a:rPr>
              <a:t>p</a:t>
            </a:r>
            <a:r>
              <a:rPr lang="en-US" sz="3200" smtClean="0"/>
              <a:t>eter </a:t>
            </a:r>
            <a:r>
              <a:rPr lang="en-US" sz="3200" smtClean="0">
                <a:solidFill>
                  <a:srgbClr val="0033CC"/>
                </a:solidFill>
              </a:rPr>
              <a:t>p</a:t>
            </a:r>
            <a:r>
              <a:rPr lang="en-US" sz="3200" smtClean="0"/>
              <a:t>i</a:t>
            </a:r>
            <a:r>
              <a:rPr lang="en-US" sz="3200" smtClean="0">
                <a:solidFill>
                  <a:srgbClr val="0033CC"/>
                </a:solidFill>
              </a:rPr>
              <a:t>p</a:t>
            </a:r>
            <a:r>
              <a:rPr lang="en-US" sz="3200" smtClean="0"/>
              <a:t>er </a:t>
            </a:r>
            <a:r>
              <a:rPr lang="en-US" sz="3200" smtClean="0">
                <a:solidFill>
                  <a:srgbClr val="0033CC"/>
                </a:solidFill>
              </a:rPr>
              <a:t>p</a:t>
            </a:r>
            <a:r>
              <a:rPr lang="en-US" sz="3200" smtClean="0"/>
              <a:t>icked a </a:t>
            </a:r>
            <a:r>
              <a:rPr lang="en-US" sz="3200" smtClean="0">
                <a:solidFill>
                  <a:srgbClr val="0033CC"/>
                </a:solidFill>
              </a:rPr>
              <a:t>p</a:t>
            </a:r>
            <a:r>
              <a:rPr lang="en-US" sz="3200" smtClean="0"/>
              <a:t>eck of </a:t>
            </a:r>
            <a:r>
              <a:rPr lang="en-US" sz="3200" smtClean="0">
                <a:solidFill>
                  <a:srgbClr val="0033CC"/>
                </a:solidFill>
              </a:rPr>
              <a:t>p</a:t>
            </a:r>
            <a:r>
              <a:rPr lang="en-US" sz="3200" smtClean="0"/>
              <a:t>ickled </a:t>
            </a:r>
            <a:r>
              <a:rPr lang="en-US" sz="3200" smtClean="0">
                <a:solidFill>
                  <a:srgbClr val="0033CC"/>
                </a:solidFill>
              </a:rPr>
              <a:t>p</a:t>
            </a:r>
            <a:r>
              <a:rPr lang="en-US" sz="3200" smtClean="0"/>
              <a:t>eppers</a:t>
            </a:r>
          </a:p>
          <a:p>
            <a:pPr indent="-230188" eaLnBrk="1" hangingPunct="1">
              <a:buFont typeface="Wingdings" pitchFamily="2" charset="2"/>
              <a:buNone/>
            </a:pPr>
            <a:r>
              <a:rPr lang="en-US" sz="3200" smtClean="0"/>
              <a:t>Found </a:t>
            </a:r>
            <a:r>
              <a:rPr lang="en-US" sz="3200" smtClean="0">
                <a:solidFill>
                  <a:srgbClr val="0033CC"/>
                </a:solidFill>
              </a:rPr>
              <a:t>9 p's</a:t>
            </a:r>
            <a:r>
              <a:rPr lang="en-US" sz="3200" smtClean="0"/>
              <a:t> in the string.</a:t>
            </a:r>
          </a:p>
          <a:p>
            <a:pPr indent="-230188" eaLnBrk="1" hangingPunct="1">
              <a:buFont typeface="Wingdings" pitchFamily="2" charset="2"/>
              <a:buNone/>
            </a:pPr>
            <a:r>
              <a:rPr lang="en-US" sz="3200" smtClean="0">
                <a:solidFill>
                  <a:srgbClr val="FF0000"/>
                </a:solidFill>
              </a:rPr>
              <a:t>P</a:t>
            </a:r>
            <a:r>
              <a:rPr lang="en-US" sz="3200" smtClean="0"/>
              <a:t>eter </a:t>
            </a:r>
            <a:r>
              <a:rPr lang="en-US" sz="3200" smtClean="0">
                <a:solidFill>
                  <a:srgbClr val="FF0000"/>
                </a:solidFill>
              </a:rPr>
              <a:t>P</a:t>
            </a:r>
            <a:r>
              <a:rPr lang="en-US" sz="3200" smtClean="0"/>
              <a:t>i</a:t>
            </a:r>
            <a:r>
              <a:rPr lang="en-US" sz="3200" smtClean="0">
                <a:solidFill>
                  <a:srgbClr val="FF0000"/>
                </a:solidFill>
              </a:rPr>
              <a:t>P</a:t>
            </a:r>
            <a:r>
              <a:rPr lang="en-US" sz="3200" smtClean="0"/>
              <a:t>er </a:t>
            </a:r>
            <a:r>
              <a:rPr lang="en-US" sz="3200" smtClean="0">
                <a:solidFill>
                  <a:srgbClr val="FF0000"/>
                </a:solidFill>
              </a:rPr>
              <a:t>P</a:t>
            </a:r>
            <a:r>
              <a:rPr lang="en-US" sz="3200" smtClean="0"/>
              <a:t>icked a </a:t>
            </a:r>
            <a:r>
              <a:rPr lang="en-US" sz="3200" smtClean="0">
                <a:solidFill>
                  <a:srgbClr val="FF0000"/>
                </a:solidFill>
              </a:rPr>
              <a:t>P</a:t>
            </a:r>
            <a:r>
              <a:rPr lang="en-US" sz="3200" smtClean="0"/>
              <a:t>eck of </a:t>
            </a:r>
            <a:r>
              <a:rPr lang="en-US" sz="3200" smtClean="0">
                <a:solidFill>
                  <a:srgbClr val="FF0000"/>
                </a:solidFill>
              </a:rPr>
              <a:t>P</a:t>
            </a:r>
            <a:r>
              <a:rPr lang="en-US" sz="3200" smtClean="0"/>
              <a:t>ickled </a:t>
            </a:r>
            <a:r>
              <a:rPr lang="en-US" sz="3200" smtClean="0">
                <a:solidFill>
                  <a:srgbClr val="FF0000"/>
                </a:solidFill>
              </a:rPr>
              <a:t>P</a:t>
            </a:r>
            <a:r>
              <a:rPr lang="en-US" sz="3200" smtClean="0"/>
              <a:t>e</a:t>
            </a:r>
            <a:r>
              <a:rPr lang="en-US" sz="3200" smtClean="0">
                <a:solidFill>
                  <a:srgbClr val="FF0000"/>
                </a:solidFill>
              </a:rPr>
              <a:t>PP</a:t>
            </a:r>
            <a:r>
              <a:rPr lang="en-US" sz="3200" smtClean="0"/>
              <a:t>ers</a:t>
            </a:r>
          </a:p>
        </p:txBody>
      </p:sp>
    </p:spTree>
    <p:extLst>
      <p:ext uri="{BB962C8B-B14F-4D97-AF65-F5344CB8AC3E}">
        <p14:creationId xmlns:p14="http://schemas.microsoft.com/office/powerpoint/2010/main" val="3397638899"/>
      </p:ext>
    </p:extLst>
  </p:cSld>
  <p:clrMapOvr>
    <a:masterClrMapping/>
  </p:clrMapOvr>
  <p:transition spd="med">
    <p:comb/>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en-US" smtClean="0"/>
              <a:t>The Labeled continue statement</a:t>
            </a:r>
          </a:p>
        </p:txBody>
      </p:sp>
      <p:sp>
        <p:nvSpPr>
          <p:cNvPr id="81923" name="Rectangle 3"/>
          <p:cNvSpPr>
            <a:spLocks noGrp="1" noChangeArrowheads="1"/>
          </p:cNvSpPr>
          <p:nvPr>
            <p:ph type="body" idx="1"/>
          </p:nvPr>
        </p:nvSpPr>
        <p:spPr/>
        <p:txBody>
          <a:bodyPr/>
          <a:lstStyle/>
          <a:p>
            <a:pPr eaLnBrk="1" hangingPunct="1">
              <a:lnSpc>
                <a:spcPct val="80000"/>
              </a:lnSpc>
              <a:spcBef>
                <a:spcPct val="15000"/>
              </a:spcBef>
              <a:buFont typeface="Wingdings" pitchFamily="2" charset="2"/>
              <a:buNone/>
            </a:pPr>
            <a:r>
              <a:rPr lang="en-US" sz="1200" smtClean="0">
                <a:solidFill>
                  <a:schemeClr val="accent2"/>
                </a:solidFill>
              </a:rPr>
              <a:t>    </a:t>
            </a:r>
            <a:r>
              <a:rPr lang="en-US" sz="2100" smtClean="0">
                <a:solidFill>
                  <a:schemeClr val="accent2"/>
                </a:solidFill>
              </a:rPr>
              <a:t>   </a:t>
            </a:r>
            <a:r>
              <a:rPr lang="en-US" sz="2100" i="1" smtClean="0">
                <a:solidFill>
                  <a:srgbClr val="0033CC"/>
                </a:solidFill>
              </a:rPr>
              <a:t>//finds a substring(substring) in given string(serchMe)</a:t>
            </a:r>
          </a:p>
          <a:p>
            <a:pPr eaLnBrk="1" hangingPunct="1">
              <a:lnSpc>
                <a:spcPct val="80000"/>
              </a:lnSpc>
              <a:spcBef>
                <a:spcPct val="15000"/>
              </a:spcBef>
              <a:buFont typeface="Wingdings" pitchFamily="2" charset="2"/>
              <a:buNone/>
            </a:pPr>
            <a:r>
              <a:rPr lang="en-US" sz="2100" smtClean="0"/>
              <a:t>       String searchMe = "Look for a substring in me";</a:t>
            </a:r>
          </a:p>
          <a:p>
            <a:pPr eaLnBrk="1" hangingPunct="1">
              <a:lnSpc>
                <a:spcPct val="80000"/>
              </a:lnSpc>
              <a:spcBef>
                <a:spcPct val="15000"/>
              </a:spcBef>
              <a:buFont typeface="Wingdings" pitchFamily="2" charset="2"/>
              <a:buNone/>
            </a:pPr>
            <a:r>
              <a:rPr lang="en-US" sz="2100" smtClean="0"/>
              <a:t>        String substring = "sub";</a:t>
            </a:r>
          </a:p>
          <a:p>
            <a:pPr eaLnBrk="1" hangingPunct="1">
              <a:lnSpc>
                <a:spcPct val="80000"/>
              </a:lnSpc>
              <a:spcBef>
                <a:spcPct val="15000"/>
              </a:spcBef>
              <a:buFont typeface="Wingdings" pitchFamily="2" charset="2"/>
              <a:buNone/>
            </a:pPr>
            <a:r>
              <a:rPr lang="en-US" sz="2100" smtClean="0"/>
              <a:t>        boolean foundIt = false;</a:t>
            </a:r>
          </a:p>
          <a:p>
            <a:pPr eaLnBrk="1" hangingPunct="1">
              <a:lnSpc>
                <a:spcPct val="80000"/>
              </a:lnSpc>
              <a:spcBef>
                <a:spcPct val="15000"/>
              </a:spcBef>
              <a:buFont typeface="Wingdings" pitchFamily="2" charset="2"/>
              <a:buNone/>
            </a:pPr>
            <a:r>
              <a:rPr lang="en-US" sz="2100" smtClean="0"/>
              <a:t>        int max = searchMe.length() - substring.length();</a:t>
            </a:r>
          </a:p>
          <a:p>
            <a:pPr eaLnBrk="1" hangingPunct="1">
              <a:lnSpc>
                <a:spcPct val="80000"/>
              </a:lnSpc>
              <a:spcBef>
                <a:spcPct val="15000"/>
              </a:spcBef>
              <a:buFont typeface="Wingdings" pitchFamily="2" charset="2"/>
              <a:buNone/>
            </a:pPr>
            <a:r>
              <a:rPr lang="en-US" sz="2100" smtClean="0"/>
              <a:t>    </a:t>
            </a:r>
            <a:r>
              <a:rPr lang="en-US" sz="2100" smtClean="0">
                <a:solidFill>
                  <a:srgbClr val="FF0000"/>
                </a:solidFill>
              </a:rPr>
              <a:t>test:</a:t>
            </a:r>
          </a:p>
          <a:p>
            <a:pPr eaLnBrk="1" hangingPunct="1">
              <a:lnSpc>
                <a:spcPct val="80000"/>
              </a:lnSpc>
              <a:spcBef>
                <a:spcPct val="15000"/>
              </a:spcBef>
              <a:buFont typeface="Wingdings" pitchFamily="2" charset="2"/>
              <a:buNone/>
            </a:pPr>
            <a:r>
              <a:rPr lang="en-US" sz="2100" smtClean="0"/>
              <a:t>        </a:t>
            </a:r>
            <a:r>
              <a:rPr lang="en-US" sz="2100" smtClean="0">
                <a:solidFill>
                  <a:srgbClr val="FF0000"/>
                </a:solidFill>
              </a:rPr>
              <a:t>for (int i = 0; i &lt;= max; i++) {</a:t>
            </a:r>
          </a:p>
          <a:p>
            <a:pPr eaLnBrk="1" hangingPunct="1">
              <a:lnSpc>
                <a:spcPct val="80000"/>
              </a:lnSpc>
              <a:spcBef>
                <a:spcPct val="15000"/>
              </a:spcBef>
              <a:buFont typeface="Wingdings" pitchFamily="2" charset="2"/>
              <a:buNone/>
            </a:pPr>
            <a:r>
              <a:rPr lang="en-US" sz="2100" smtClean="0"/>
              <a:t>        	int n=substring.length(), j=i, k= 0; </a:t>
            </a:r>
          </a:p>
          <a:p>
            <a:pPr eaLnBrk="1" hangingPunct="1">
              <a:lnSpc>
                <a:spcPct val="80000"/>
              </a:lnSpc>
              <a:spcBef>
                <a:spcPct val="15000"/>
              </a:spcBef>
              <a:buFont typeface="Wingdings" pitchFamily="2" charset="2"/>
              <a:buNone/>
            </a:pPr>
            <a:r>
              <a:rPr lang="en-US" sz="2100" smtClean="0"/>
              <a:t>        	</a:t>
            </a:r>
            <a:r>
              <a:rPr lang="en-US" sz="2100" smtClean="0">
                <a:solidFill>
                  <a:srgbClr val="000099"/>
                </a:solidFill>
              </a:rPr>
              <a:t>while (n-- != 0) {</a:t>
            </a:r>
          </a:p>
          <a:p>
            <a:pPr eaLnBrk="1" hangingPunct="1">
              <a:lnSpc>
                <a:spcPct val="80000"/>
              </a:lnSpc>
              <a:spcBef>
                <a:spcPct val="15000"/>
              </a:spcBef>
              <a:buFont typeface="Wingdings" pitchFamily="2" charset="2"/>
              <a:buNone/>
            </a:pPr>
            <a:r>
              <a:rPr lang="en-US" sz="2100" smtClean="0"/>
              <a:t>        	     if(searchMe.charAt(j++)!= substring.charAt(k++)){</a:t>
            </a:r>
          </a:p>
          <a:p>
            <a:pPr eaLnBrk="1" hangingPunct="1">
              <a:lnSpc>
                <a:spcPct val="80000"/>
              </a:lnSpc>
              <a:spcBef>
                <a:spcPct val="15000"/>
              </a:spcBef>
              <a:buFont typeface="Wingdings" pitchFamily="2" charset="2"/>
              <a:buNone/>
            </a:pPr>
            <a:r>
              <a:rPr lang="en-US" sz="2100" smtClean="0"/>
              <a:t>        		</a:t>
            </a:r>
            <a:r>
              <a:rPr lang="en-US" sz="2100" smtClean="0">
                <a:solidFill>
                  <a:srgbClr val="0033CC"/>
                </a:solidFill>
              </a:rPr>
              <a:t>continue</a:t>
            </a:r>
            <a:r>
              <a:rPr lang="en-US" sz="2100" smtClean="0"/>
              <a:t> </a:t>
            </a:r>
            <a:r>
              <a:rPr lang="en-US" sz="2100" smtClean="0">
                <a:solidFill>
                  <a:srgbClr val="FF0000"/>
                </a:solidFill>
              </a:rPr>
              <a:t>test</a:t>
            </a:r>
            <a:r>
              <a:rPr lang="en-US" sz="2100" smtClean="0"/>
              <a:t>;</a:t>
            </a:r>
          </a:p>
          <a:p>
            <a:pPr eaLnBrk="1" hangingPunct="1">
              <a:lnSpc>
                <a:spcPct val="80000"/>
              </a:lnSpc>
              <a:spcBef>
                <a:spcPct val="15000"/>
              </a:spcBef>
              <a:buFont typeface="Wingdings" pitchFamily="2" charset="2"/>
              <a:buNone/>
            </a:pPr>
            <a:r>
              <a:rPr lang="en-US" sz="2100" smtClean="0"/>
              <a:t>                  }</a:t>
            </a:r>
          </a:p>
          <a:p>
            <a:pPr eaLnBrk="1" hangingPunct="1">
              <a:lnSpc>
                <a:spcPct val="80000"/>
              </a:lnSpc>
              <a:spcBef>
                <a:spcPct val="15000"/>
              </a:spcBef>
              <a:buFont typeface="Wingdings" pitchFamily="2" charset="2"/>
              <a:buNone/>
            </a:pPr>
            <a:r>
              <a:rPr lang="en-US" sz="2100" smtClean="0"/>
              <a:t>            </a:t>
            </a:r>
            <a:r>
              <a:rPr lang="en-US" sz="2100" smtClean="0">
                <a:solidFill>
                  <a:srgbClr val="000099"/>
                </a:solidFill>
              </a:rPr>
              <a:t>}</a:t>
            </a:r>
          </a:p>
          <a:p>
            <a:pPr eaLnBrk="1" hangingPunct="1">
              <a:lnSpc>
                <a:spcPct val="80000"/>
              </a:lnSpc>
              <a:spcBef>
                <a:spcPct val="15000"/>
              </a:spcBef>
              <a:buFont typeface="Wingdings" pitchFamily="2" charset="2"/>
              <a:buNone/>
            </a:pPr>
            <a:r>
              <a:rPr lang="en-US" sz="2100" smtClean="0"/>
              <a:t>            foundIt = true;</a:t>
            </a:r>
          </a:p>
          <a:p>
            <a:pPr eaLnBrk="1" hangingPunct="1">
              <a:lnSpc>
                <a:spcPct val="80000"/>
              </a:lnSpc>
              <a:spcBef>
                <a:spcPct val="15000"/>
              </a:spcBef>
              <a:buFont typeface="Wingdings" pitchFamily="2" charset="2"/>
              <a:buNone/>
            </a:pPr>
            <a:r>
              <a:rPr lang="en-US" sz="2100" smtClean="0"/>
              <a:t>            </a:t>
            </a:r>
            <a:r>
              <a:rPr lang="en-US" sz="2100" smtClean="0">
                <a:solidFill>
                  <a:srgbClr val="0033CC"/>
                </a:solidFill>
              </a:rPr>
              <a:t>break</a:t>
            </a:r>
            <a:r>
              <a:rPr lang="en-US" sz="2100" smtClean="0"/>
              <a:t> </a:t>
            </a:r>
            <a:r>
              <a:rPr lang="en-US" sz="2100" smtClean="0">
                <a:solidFill>
                  <a:srgbClr val="FF0000"/>
                </a:solidFill>
              </a:rPr>
              <a:t>test</a:t>
            </a:r>
            <a:r>
              <a:rPr lang="en-US" sz="2100" smtClean="0"/>
              <a:t>;</a:t>
            </a:r>
          </a:p>
          <a:p>
            <a:pPr eaLnBrk="1" hangingPunct="1">
              <a:lnSpc>
                <a:spcPct val="80000"/>
              </a:lnSpc>
              <a:spcBef>
                <a:spcPct val="15000"/>
              </a:spcBef>
              <a:buFont typeface="Wingdings" pitchFamily="2" charset="2"/>
              <a:buNone/>
            </a:pPr>
            <a:r>
              <a:rPr lang="en-US" sz="2100" smtClean="0">
                <a:solidFill>
                  <a:srgbClr val="FF0000"/>
                </a:solidFill>
              </a:rPr>
              <a:t>        }</a:t>
            </a:r>
          </a:p>
          <a:p>
            <a:pPr eaLnBrk="1" hangingPunct="1">
              <a:lnSpc>
                <a:spcPct val="80000"/>
              </a:lnSpc>
              <a:spcBef>
                <a:spcPct val="15000"/>
              </a:spcBef>
              <a:buFont typeface="Wingdings" pitchFamily="2" charset="2"/>
              <a:buNone/>
            </a:pPr>
            <a:r>
              <a:rPr lang="en-US" sz="2100" smtClean="0"/>
              <a:t>        System.out.println(foundIt ? "Found it" :"Didn't find it");</a:t>
            </a:r>
          </a:p>
          <a:p>
            <a:pPr eaLnBrk="1" hangingPunct="1">
              <a:lnSpc>
                <a:spcPct val="80000"/>
              </a:lnSpc>
              <a:spcBef>
                <a:spcPct val="15000"/>
              </a:spcBef>
              <a:buFont typeface="Wingdings" pitchFamily="2" charset="2"/>
              <a:buNone/>
            </a:pPr>
            <a:r>
              <a:rPr lang="en-US" sz="2100" smtClean="0"/>
              <a:t>    }</a:t>
            </a:r>
          </a:p>
        </p:txBody>
      </p:sp>
    </p:spTree>
    <p:extLst>
      <p:ext uri="{BB962C8B-B14F-4D97-AF65-F5344CB8AC3E}">
        <p14:creationId xmlns:p14="http://schemas.microsoft.com/office/powerpoint/2010/main" val="3589273206"/>
      </p:ext>
    </p:extLst>
  </p:cSld>
  <p:clrMapOvr>
    <a:masterClrMapping/>
  </p:clrMapOvr>
  <p:transition spd="med">
    <p:comb/>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US" smtClean="0"/>
              <a:t>The return Statement </a:t>
            </a:r>
          </a:p>
        </p:txBody>
      </p:sp>
      <p:sp>
        <p:nvSpPr>
          <p:cNvPr id="82947" name="Rectangle 3"/>
          <p:cNvSpPr>
            <a:spLocks noGrp="1" noChangeArrowheads="1"/>
          </p:cNvSpPr>
          <p:nvPr>
            <p:ph type="body" idx="1"/>
          </p:nvPr>
        </p:nvSpPr>
        <p:spPr/>
        <p:txBody>
          <a:bodyPr/>
          <a:lstStyle/>
          <a:p>
            <a:pPr eaLnBrk="1" hangingPunct="1"/>
            <a:r>
              <a:rPr lang="en-US" sz="3000" smtClean="0"/>
              <a:t>The </a:t>
            </a:r>
            <a:r>
              <a:rPr lang="en-US" sz="3000" b="1" smtClean="0">
                <a:solidFill>
                  <a:srgbClr val="FF0000"/>
                </a:solidFill>
                <a:latin typeface="Courier New" pitchFamily="49" charset="0"/>
              </a:rPr>
              <a:t>return</a:t>
            </a:r>
            <a:r>
              <a:rPr lang="en-US" sz="3000" smtClean="0"/>
              <a:t> statement has two forms: (1) one that returns a value and (2) one that doesn't. To return a value, simply put the value (or an expression that calculates the value) after the </a:t>
            </a:r>
            <a:r>
              <a:rPr lang="en-US" sz="3000" b="1" smtClean="0">
                <a:solidFill>
                  <a:srgbClr val="FF0000"/>
                </a:solidFill>
                <a:latin typeface="Courier New" pitchFamily="49" charset="0"/>
              </a:rPr>
              <a:t>return</a:t>
            </a:r>
            <a:r>
              <a:rPr lang="en-US" sz="3000" smtClean="0"/>
              <a:t> keyword. </a:t>
            </a:r>
          </a:p>
          <a:p>
            <a:pPr eaLnBrk="1" hangingPunct="1"/>
            <a:r>
              <a:rPr lang="en-US" sz="3000" b="1" smtClean="0">
                <a:solidFill>
                  <a:srgbClr val="FF0000"/>
                </a:solidFill>
                <a:latin typeface="Courier New" pitchFamily="49" charset="0"/>
              </a:rPr>
              <a:t>return</a:t>
            </a:r>
            <a:r>
              <a:rPr lang="en-US" sz="3000" smtClean="0">
                <a:latin typeface="Courier New" pitchFamily="49" charset="0"/>
              </a:rPr>
              <a:t> </a:t>
            </a:r>
            <a:r>
              <a:rPr lang="en-US" sz="3000" b="1" smtClean="0">
                <a:solidFill>
                  <a:srgbClr val="FF0000"/>
                </a:solidFill>
                <a:latin typeface="Courier New" pitchFamily="49" charset="0"/>
              </a:rPr>
              <a:t>++count</a:t>
            </a:r>
            <a:r>
              <a:rPr lang="en-US" sz="3000" smtClean="0">
                <a:latin typeface="Courier New" pitchFamily="49" charset="0"/>
              </a:rPr>
              <a:t>;</a:t>
            </a:r>
            <a:endParaRPr lang="en-US" sz="3000" smtClean="0"/>
          </a:p>
          <a:p>
            <a:pPr eaLnBrk="1" hangingPunct="1"/>
            <a:r>
              <a:rPr lang="en-US" sz="3000" smtClean="0"/>
              <a:t>The data type of the value returned by </a:t>
            </a:r>
            <a:r>
              <a:rPr lang="en-US" sz="3000" b="1" smtClean="0">
                <a:solidFill>
                  <a:srgbClr val="FF0000"/>
                </a:solidFill>
                <a:latin typeface="Courier New" pitchFamily="49" charset="0"/>
              </a:rPr>
              <a:t>return</a:t>
            </a:r>
            <a:r>
              <a:rPr lang="en-US" sz="3000" smtClean="0"/>
              <a:t> must match the type of the method's declared return value. When a method is declared </a:t>
            </a:r>
            <a:r>
              <a:rPr lang="en-US" sz="3000" b="1" smtClean="0">
                <a:solidFill>
                  <a:srgbClr val="FF0000"/>
                </a:solidFill>
                <a:latin typeface="Courier New" pitchFamily="49" charset="0"/>
              </a:rPr>
              <a:t>void</a:t>
            </a:r>
            <a:r>
              <a:rPr lang="en-US" sz="3000" smtClean="0"/>
              <a:t>, use the form of </a:t>
            </a:r>
            <a:r>
              <a:rPr lang="en-US" sz="3000" b="1" smtClean="0">
                <a:solidFill>
                  <a:srgbClr val="FF0000"/>
                </a:solidFill>
                <a:latin typeface="Courier New" pitchFamily="49" charset="0"/>
              </a:rPr>
              <a:t>return</a:t>
            </a:r>
            <a:r>
              <a:rPr lang="en-US" sz="3000" smtClean="0"/>
              <a:t> that doesn't return a value</a:t>
            </a:r>
            <a:endParaRPr lang="en-US" sz="3000" smtClean="0">
              <a:latin typeface="Courier New" pitchFamily="49" charset="0"/>
            </a:endParaRPr>
          </a:p>
          <a:p>
            <a:pPr eaLnBrk="1" hangingPunct="1"/>
            <a:r>
              <a:rPr lang="en-US" sz="3000" b="1" smtClean="0">
                <a:solidFill>
                  <a:srgbClr val="FF0000"/>
                </a:solidFill>
                <a:latin typeface="Courier New" pitchFamily="49" charset="0"/>
              </a:rPr>
              <a:t>return</a:t>
            </a:r>
            <a:r>
              <a:rPr lang="en-US" sz="3000" smtClean="0">
                <a:latin typeface="Courier New" pitchFamily="49" charset="0"/>
              </a:rPr>
              <a:t>;</a:t>
            </a:r>
            <a:endParaRPr lang="en-US" sz="3000" smtClean="0"/>
          </a:p>
        </p:txBody>
      </p:sp>
    </p:spTree>
    <p:extLst>
      <p:ext uri="{BB962C8B-B14F-4D97-AF65-F5344CB8AC3E}">
        <p14:creationId xmlns:p14="http://schemas.microsoft.com/office/powerpoint/2010/main" val="3507119706"/>
      </p:ext>
    </p:extLst>
  </p:cSld>
  <p:clrMapOvr>
    <a:masterClrMapping/>
  </p:clrMapOvr>
  <p:transition spd="med">
    <p:comb/>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US" smtClean="0"/>
              <a:t>The first form of “return” statement </a:t>
            </a:r>
          </a:p>
        </p:txBody>
      </p:sp>
      <p:sp>
        <p:nvSpPr>
          <p:cNvPr id="83971" name="Rectangle 3"/>
          <p:cNvSpPr>
            <a:spLocks noGrp="1" noChangeArrowheads="1"/>
          </p:cNvSpPr>
          <p:nvPr>
            <p:ph type="body" idx="1"/>
          </p:nvPr>
        </p:nvSpPr>
        <p:spPr/>
        <p:txBody>
          <a:bodyPr/>
          <a:lstStyle/>
          <a:p>
            <a:pPr eaLnBrk="1" hangingPunct="1">
              <a:buFont typeface="Wingdings" pitchFamily="2" charset="2"/>
              <a:buNone/>
            </a:pPr>
            <a:r>
              <a:rPr lang="en-US" sz="3200" smtClean="0"/>
              <a:t>public </a:t>
            </a:r>
            <a:r>
              <a:rPr lang="en-US" sz="3200" smtClean="0">
                <a:solidFill>
                  <a:srgbClr val="FF0000"/>
                </a:solidFill>
              </a:rPr>
              <a:t>boolean</a:t>
            </a:r>
            <a:r>
              <a:rPr lang="en-US" sz="3200" smtClean="0"/>
              <a:t> seachFirst(){</a:t>
            </a:r>
          </a:p>
          <a:p>
            <a:pPr eaLnBrk="1" hangingPunct="1">
              <a:buFont typeface="Wingdings" pitchFamily="2" charset="2"/>
              <a:buNone/>
            </a:pPr>
            <a:r>
              <a:rPr lang="en-US" sz="3200" smtClean="0"/>
              <a:t>		int[] array = {10,5,9,3,8,5,8,5};</a:t>
            </a:r>
          </a:p>
          <a:p>
            <a:pPr eaLnBrk="1" hangingPunct="1">
              <a:buFont typeface="Wingdings" pitchFamily="2" charset="2"/>
              <a:buNone/>
            </a:pPr>
            <a:r>
              <a:rPr lang="en-US" sz="3200" smtClean="0"/>
              <a:t>		int matchValue = 8;</a:t>
            </a:r>
          </a:p>
          <a:p>
            <a:pPr eaLnBrk="1" hangingPunct="1">
              <a:buFont typeface="Wingdings" pitchFamily="2" charset="2"/>
              <a:buNone/>
            </a:pPr>
            <a:r>
              <a:rPr lang="en-US" sz="3200" smtClean="0"/>
              <a:t>		for (int i=0; i&lt;array.length; i++){</a:t>
            </a:r>
          </a:p>
          <a:p>
            <a:pPr eaLnBrk="1" hangingPunct="1">
              <a:buFont typeface="Wingdings" pitchFamily="2" charset="2"/>
              <a:buNone/>
            </a:pPr>
            <a:r>
              <a:rPr lang="en-US" sz="3200" smtClean="0"/>
              <a:t>			</a:t>
            </a:r>
            <a:r>
              <a:rPr lang="en-US" smtClean="0"/>
              <a:t>if (matchValue == array[i]) </a:t>
            </a:r>
            <a:r>
              <a:rPr lang="en-US" smtClean="0">
                <a:solidFill>
                  <a:srgbClr val="FF0000"/>
                </a:solidFill>
              </a:rPr>
              <a:t>return true</a:t>
            </a:r>
            <a:r>
              <a:rPr lang="en-US" smtClean="0"/>
              <a:t>;</a:t>
            </a:r>
          </a:p>
          <a:p>
            <a:pPr eaLnBrk="1" hangingPunct="1">
              <a:buFont typeface="Wingdings" pitchFamily="2" charset="2"/>
              <a:buNone/>
            </a:pPr>
            <a:r>
              <a:rPr lang="en-US" sz="3200" smtClean="0"/>
              <a:t>		}</a:t>
            </a:r>
          </a:p>
          <a:p>
            <a:pPr eaLnBrk="1" hangingPunct="1">
              <a:buFont typeface="Wingdings" pitchFamily="2" charset="2"/>
              <a:buNone/>
            </a:pPr>
            <a:r>
              <a:rPr lang="en-US" sz="3200" smtClean="0"/>
              <a:t>		return false;</a:t>
            </a:r>
          </a:p>
          <a:p>
            <a:pPr eaLnBrk="1" hangingPunct="1">
              <a:buFont typeface="Wingdings" pitchFamily="2" charset="2"/>
              <a:buNone/>
            </a:pPr>
            <a:r>
              <a:rPr lang="en-US" sz="3200" smtClean="0"/>
              <a:t>	}</a:t>
            </a:r>
          </a:p>
        </p:txBody>
      </p:sp>
    </p:spTree>
    <p:extLst>
      <p:ext uri="{BB962C8B-B14F-4D97-AF65-F5344CB8AC3E}">
        <p14:creationId xmlns:p14="http://schemas.microsoft.com/office/powerpoint/2010/main" val="4288296374"/>
      </p:ext>
    </p:extLst>
  </p:cSld>
  <p:clrMapOvr>
    <a:masterClrMapping/>
  </p:clrMapOvr>
  <p:transition spd="med">
    <p:comb/>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en-US" sz="2800" smtClean="0"/>
              <a:t>2. form of “return” Statement (version 1)</a:t>
            </a:r>
          </a:p>
        </p:txBody>
      </p:sp>
      <p:sp>
        <p:nvSpPr>
          <p:cNvPr id="84995" name="Rectangle 3"/>
          <p:cNvSpPr>
            <a:spLocks noGrp="1" noChangeArrowheads="1"/>
          </p:cNvSpPr>
          <p:nvPr>
            <p:ph type="body" idx="1"/>
          </p:nvPr>
        </p:nvSpPr>
        <p:spPr/>
        <p:txBody>
          <a:bodyPr/>
          <a:lstStyle/>
          <a:p>
            <a:pPr indent="-230188" eaLnBrk="1" hangingPunct="1">
              <a:lnSpc>
                <a:spcPct val="80000"/>
              </a:lnSpc>
              <a:buFont typeface="Wingdings" pitchFamily="2" charset="2"/>
              <a:buNone/>
            </a:pPr>
            <a:r>
              <a:rPr lang="en-US" sz="2400" smtClean="0"/>
              <a:t>public </a:t>
            </a:r>
            <a:r>
              <a:rPr lang="en-US" sz="2400" smtClean="0">
                <a:solidFill>
                  <a:srgbClr val="FF0000"/>
                </a:solidFill>
              </a:rPr>
              <a:t>void</a:t>
            </a:r>
            <a:r>
              <a:rPr lang="en-US" sz="2400" smtClean="0"/>
              <a:t> displayDayOfWeek(int day){</a:t>
            </a:r>
          </a:p>
          <a:p>
            <a:pPr indent="-230188" eaLnBrk="1" hangingPunct="1">
              <a:lnSpc>
                <a:spcPct val="80000"/>
              </a:lnSpc>
              <a:buFont typeface="Wingdings" pitchFamily="2" charset="2"/>
              <a:buNone/>
            </a:pPr>
            <a:r>
              <a:rPr lang="en-US" sz="2400" smtClean="0"/>
              <a:t>		</a:t>
            </a:r>
            <a:r>
              <a:rPr lang="en-US" sz="2400" smtClean="0">
                <a:solidFill>
                  <a:srgbClr val="0033CC"/>
                </a:solidFill>
              </a:rPr>
              <a:t>if (day == 1){</a:t>
            </a:r>
          </a:p>
          <a:p>
            <a:pPr indent="-230188" eaLnBrk="1" hangingPunct="1">
              <a:lnSpc>
                <a:spcPct val="80000"/>
              </a:lnSpc>
              <a:buFont typeface="Wingdings" pitchFamily="2" charset="2"/>
              <a:buNone/>
            </a:pPr>
            <a:r>
              <a:rPr lang="en-US" sz="2400" smtClean="0">
                <a:solidFill>
                  <a:srgbClr val="0033CC"/>
                </a:solidFill>
              </a:rPr>
              <a:t>			System.out.println("Sunday");</a:t>
            </a:r>
          </a:p>
          <a:p>
            <a:pPr indent="-230188" eaLnBrk="1" hangingPunct="1">
              <a:lnSpc>
                <a:spcPct val="80000"/>
              </a:lnSpc>
              <a:buFont typeface="Wingdings" pitchFamily="2" charset="2"/>
              <a:buNone/>
            </a:pPr>
            <a:r>
              <a:rPr lang="en-US" sz="2400" smtClean="0">
                <a:solidFill>
                  <a:schemeClr val="accent2"/>
                </a:solidFill>
              </a:rPr>
              <a:t>			</a:t>
            </a:r>
            <a:r>
              <a:rPr lang="en-US" sz="2400" smtClean="0">
                <a:solidFill>
                  <a:srgbClr val="FF0000"/>
                </a:solidFill>
              </a:rPr>
              <a:t>return;</a:t>
            </a:r>
          </a:p>
          <a:p>
            <a:pPr indent="-230188" eaLnBrk="1" hangingPunct="1">
              <a:lnSpc>
                <a:spcPct val="80000"/>
              </a:lnSpc>
              <a:buFont typeface="Wingdings" pitchFamily="2" charset="2"/>
              <a:buNone/>
            </a:pPr>
            <a:r>
              <a:rPr lang="en-US" sz="2400" smtClean="0">
                <a:solidFill>
                  <a:schemeClr val="accent2"/>
                </a:solidFill>
              </a:rPr>
              <a:t>		</a:t>
            </a:r>
            <a:r>
              <a:rPr lang="en-US" sz="2400" smtClean="0">
                <a:solidFill>
                  <a:srgbClr val="0033CC"/>
                </a:solidFill>
              </a:rPr>
              <a:t>} </a:t>
            </a:r>
          </a:p>
          <a:p>
            <a:pPr indent="-230188" eaLnBrk="1" hangingPunct="1">
              <a:lnSpc>
                <a:spcPct val="80000"/>
              </a:lnSpc>
              <a:buFont typeface="Wingdings" pitchFamily="2" charset="2"/>
              <a:buNone/>
            </a:pPr>
            <a:r>
              <a:rPr lang="en-US" sz="2400" smtClean="0"/>
              <a:t>		if (day == 2){</a:t>
            </a:r>
          </a:p>
          <a:p>
            <a:pPr indent="-230188" eaLnBrk="1" hangingPunct="1">
              <a:lnSpc>
                <a:spcPct val="80000"/>
              </a:lnSpc>
              <a:buFont typeface="Wingdings" pitchFamily="2" charset="2"/>
              <a:buNone/>
            </a:pPr>
            <a:r>
              <a:rPr lang="en-US" sz="2400" smtClean="0"/>
              <a:t>			System.out.println("Monday");</a:t>
            </a:r>
          </a:p>
          <a:p>
            <a:pPr indent="-230188" eaLnBrk="1" hangingPunct="1">
              <a:lnSpc>
                <a:spcPct val="80000"/>
              </a:lnSpc>
              <a:buFont typeface="Wingdings" pitchFamily="2" charset="2"/>
              <a:buNone/>
            </a:pPr>
            <a:r>
              <a:rPr lang="en-US" sz="2400" smtClean="0"/>
              <a:t>			</a:t>
            </a:r>
            <a:r>
              <a:rPr lang="en-US" sz="2400" smtClean="0">
                <a:solidFill>
                  <a:srgbClr val="FF0000"/>
                </a:solidFill>
              </a:rPr>
              <a:t>return;</a:t>
            </a:r>
          </a:p>
          <a:p>
            <a:pPr indent="-230188" eaLnBrk="1" hangingPunct="1">
              <a:lnSpc>
                <a:spcPct val="80000"/>
              </a:lnSpc>
              <a:buFont typeface="Wingdings" pitchFamily="2" charset="2"/>
              <a:buNone/>
            </a:pPr>
            <a:r>
              <a:rPr lang="en-US" sz="2400" smtClean="0"/>
              <a:t>		} </a:t>
            </a:r>
          </a:p>
          <a:p>
            <a:pPr indent="-230188" eaLnBrk="1" hangingPunct="1">
              <a:lnSpc>
                <a:spcPct val="80000"/>
              </a:lnSpc>
              <a:buFont typeface="Wingdings" pitchFamily="2" charset="2"/>
              <a:buNone/>
            </a:pPr>
            <a:r>
              <a:rPr lang="en-US" sz="2400" smtClean="0"/>
              <a:t>		</a:t>
            </a:r>
            <a:r>
              <a:rPr lang="en-US" sz="2400" smtClean="0">
                <a:solidFill>
                  <a:srgbClr val="0033CC"/>
                </a:solidFill>
              </a:rPr>
              <a:t>if (day == 3){</a:t>
            </a:r>
          </a:p>
          <a:p>
            <a:pPr indent="-230188" eaLnBrk="1" hangingPunct="1">
              <a:lnSpc>
                <a:spcPct val="80000"/>
              </a:lnSpc>
              <a:buFont typeface="Wingdings" pitchFamily="2" charset="2"/>
              <a:buNone/>
            </a:pPr>
            <a:r>
              <a:rPr lang="en-US" sz="2400" smtClean="0">
                <a:solidFill>
                  <a:srgbClr val="0033CC"/>
                </a:solidFill>
              </a:rPr>
              <a:t>			System.out.println("Tueday");</a:t>
            </a:r>
          </a:p>
          <a:p>
            <a:pPr indent="-230188" eaLnBrk="1" hangingPunct="1">
              <a:lnSpc>
                <a:spcPct val="80000"/>
              </a:lnSpc>
              <a:buFont typeface="Wingdings" pitchFamily="2" charset="2"/>
              <a:buNone/>
            </a:pPr>
            <a:r>
              <a:rPr lang="en-US" sz="2400" smtClean="0">
                <a:solidFill>
                  <a:srgbClr val="0033CC"/>
                </a:solidFill>
              </a:rPr>
              <a:t>		</a:t>
            </a:r>
            <a:r>
              <a:rPr lang="en-US" sz="2400" smtClean="0">
                <a:solidFill>
                  <a:schemeClr val="accent2"/>
                </a:solidFill>
              </a:rPr>
              <a:t>	</a:t>
            </a:r>
            <a:r>
              <a:rPr lang="en-US" sz="2400" smtClean="0">
                <a:solidFill>
                  <a:srgbClr val="FF0000"/>
                </a:solidFill>
              </a:rPr>
              <a:t>return;</a:t>
            </a:r>
          </a:p>
          <a:p>
            <a:pPr indent="-230188" eaLnBrk="1" hangingPunct="1">
              <a:lnSpc>
                <a:spcPct val="80000"/>
              </a:lnSpc>
              <a:buFont typeface="Wingdings" pitchFamily="2" charset="2"/>
              <a:buNone/>
            </a:pPr>
            <a:r>
              <a:rPr lang="en-US" sz="2400" smtClean="0">
                <a:solidFill>
                  <a:schemeClr val="accent2"/>
                </a:solidFill>
              </a:rPr>
              <a:t>		</a:t>
            </a:r>
            <a:r>
              <a:rPr lang="en-US" sz="2400" smtClean="0">
                <a:solidFill>
                  <a:srgbClr val="0033CC"/>
                </a:solidFill>
              </a:rPr>
              <a:t>}</a:t>
            </a:r>
            <a:r>
              <a:rPr lang="en-US" sz="2400" smtClean="0">
                <a:solidFill>
                  <a:schemeClr val="accent2"/>
                </a:solidFill>
              </a:rPr>
              <a:t> </a:t>
            </a:r>
          </a:p>
          <a:p>
            <a:pPr indent="-230188" eaLnBrk="1" hangingPunct="1">
              <a:lnSpc>
                <a:spcPct val="80000"/>
              </a:lnSpc>
              <a:buFont typeface="Wingdings" pitchFamily="2" charset="2"/>
              <a:buNone/>
            </a:pPr>
            <a:r>
              <a:rPr lang="en-US" sz="2400" smtClean="0"/>
              <a:t>          if …………………….</a:t>
            </a:r>
          </a:p>
          <a:p>
            <a:pPr indent="-230188" eaLnBrk="1" hangingPunct="1">
              <a:lnSpc>
                <a:spcPct val="80000"/>
              </a:lnSpc>
              <a:buFont typeface="Wingdings" pitchFamily="2" charset="2"/>
              <a:buNone/>
            </a:pPr>
            <a:r>
              <a:rPr lang="en-US" sz="2400" smtClean="0"/>
              <a:t>	}	</a:t>
            </a:r>
          </a:p>
        </p:txBody>
      </p:sp>
    </p:spTree>
    <p:extLst>
      <p:ext uri="{BB962C8B-B14F-4D97-AF65-F5344CB8AC3E}">
        <p14:creationId xmlns:p14="http://schemas.microsoft.com/office/powerpoint/2010/main" val="941863708"/>
      </p:ext>
    </p:extLst>
  </p:cSld>
  <p:clrMapOvr>
    <a:masterClrMapping/>
  </p:clrMapOvr>
  <p:transition spd="med">
    <p:comb/>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US" sz="2800" smtClean="0"/>
              <a:t>2. form of “return” Statement (version 2)</a:t>
            </a:r>
          </a:p>
        </p:txBody>
      </p:sp>
      <p:sp>
        <p:nvSpPr>
          <p:cNvPr id="86019" name="Rectangle 3"/>
          <p:cNvSpPr>
            <a:spLocks noGrp="1" noChangeArrowheads="1"/>
          </p:cNvSpPr>
          <p:nvPr>
            <p:ph type="body" idx="1"/>
          </p:nvPr>
        </p:nvSpPr>
        <p:spPr/>
        <p:txBody>
          <a:bodyPr/>
          <a:lstStyle/>
          <a:p>
            <a:pPr indent="-280988" eaLnBrk="1" hangingPunct="1">
              <a:buFont typeface="Wingdings" pitchFamily="2" charset="2"/>
              <a:buNone/>
            </a:pPr>
            <a:r>
              <a:rPr lang="en-US" smtClean="0"/>
              <a:t>public void displayDayOfWeek(int day){</a:t>
            </a:r>
          </a:p>
          <a:p>
            <a:pPr indent="-280988" eaLnBrk="1" hangingPunct="1">
              <a:buFont typeface="Wingdings" pitchFamily="2" charset="2"/>
              <a:buNone/>
            </a:pPr>
            <a:r>
              <a:rPr lang="en-US" smtClean="0"/>
              <a:t>		if (day == 1){</a:t>
            </a:r>
          </a:p>
          <a:p>
            <a:pPr indent="-280988" eaLnBrk="1" hangingPunct="1">
              <a:buFont typeface="Wingdings" pitchFamily="2" charset="2"/>
              <a:buNone/>
            </a:pPr>
            <a:r>
              <a:rPr lang="en-US" smtClean="0"/>
              <a:t>			System.out.println("Sunday");</a:t>
            </a:r>
          </a:p>
          <a:p>
            <a:pPr indent="-280988" eaLnBrk="1" hangingPunct="1">
              <a:buFont typeface="Wingdings" pitchFamily="2" charset="2"/>
              <a:buNone/>
            </a:pPr>
            <a:r>
              <a:rPr lang="en-US" smtClean="0"/>
              <a:t>		} </a:t>
            </a:r>
            <a:r>
              <a:rPr lang="en-US" smtClean="0">
                <a:solidFill>
                  <a:srgbClr val="0033CC"/>
                </a:solidFill>
              </a:rPr>
              <a:t>else if</a:t>
            </a:r>
            <a:r>
              <a:rPr lang="en-US" smtClean="0"/>
              <a:t> (day == 2){</a:t>
            </a:r>
          </a:p>
          <a:p>
            <a:pPr indent="-280988" eaLnBrk="1" hangingPunct="1">
              <a:buFont typeface="Wingdings" pitchFamily="2" charset="2"/>
              <a:buNone/>
            </a:pPr>
            <a:r>
              <a:rPr lang="en-US" smtClean="0"/>
              <a:t>			System.out.println("Monday");</a:t>
            </a:r>
          </a:p>
          <a:p>
            <a:pPr indent="-280988" eaLnBrk="1" hangingPunct="1">
              <a:buFont typeface="Wingdings" pitchFamily="2" charset="2"/>
              <a:buNone/>
            </a:pPr>
            <a:r>
              <a:rPr lang="en-US" smtClean="0"/>
              <a:t>		} </a:t>
            </a:r>
            <a:r>
              <a:rPr lang="en-US" smtClean="0">
                <a:solidFill>
                  <a:srgbClr val="0033CC"/>
                </a:solidFill>
              </a:rPr>
              <a:t>else if</a:t>
            </a:r>
            <a:r>
              <a:rPr lang="en-US" smtClean="0"/>
              <a:t> (day == 3){</a:t>
            </a:r>
          </a:p>
          <a:p>
            <a:pPr indent="-280988" eaLnBrk="1" hangingPunct="1">
              <a:buFont typeface="Wingdings" pitchFamily="2" charset="2"/>
              <a:buNone/>
            </a:pPr>
            <a:r>
              <a:rPr lang="en-US" smtClean="0"/>
              <a:t>			System.out.println("Tueday");</a:t>
            </a:r>
          </a:p>
          <a:p>
            <a:pPr indent="-280988" eaLnBrk="1" hangingPunct="1">
              <a:buFont typeface="Wingdings" pitchFamily="2" charset="2"/>
              <a:buNone/>
            </a:pPr>
            <a:r>
              <a:rPr lang="en-US" smtClean="0"/>
              <a:t>		} else .....</a:t>
            </a:r>
          </a:p>
          <a:p>
            <a:pPr indent="-280988" eaLnBrk="1" hangingPunct="1">
              <a:buFont typeface="Wingdings" pitchFamily="2" charset="2"/>
              <a:buNone/>
            </a:pPr>
            <a:r>
              <a:rPr lang="en-US" smtClean="0"/>
              <a:t>	}</a:t>
            </a:r>
          </a:p>
          <a:p>
            <a:pPr indent="-280988" eaLnBrk="1" hangingPunct="1">
              <a:buFont typeface="Wingdings" pitchFamily="2" charset="2"/>
              <a:buNone/>
            </a:pPr>
            <a:r>
              <a:rPr lang="en-US" smtClean="0">
                <a:solidFill>
                  <a:srgbClr val="FF0000"/>
                </a:solidFill>
              </a:rPr>
              <a:t>Which version do you like? </a:t>
            </a:r>
            <a:endParaRPr lang="en-US" smtClean="0"/>
          </a:p>
        </p:txBody>
      </p:sp>
    </p:spTree>
    <p:extLst>
      <p:ext uri="{BB962C8B-B14F-4D97-AF65-F5344CB8AC3E}">
        <p14:creationId xmlns:p14="http://schemas.microsoft.com/office/powerpoint/2010/main" val="3291739341"/>
      </p:ext>
    </p:extLst>
  </p:cSld>
  <p:clrMapOvr>
    <a:masterClrMapping/>
  </p:clrMapOvr>
  <p:transition spd="med">
    <p:comb/>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5"/>
          <p:cNvSpPr>
            <a:spLocks noGrp="1"/>
          </p:cNvSpPr>
          <p:nvPr>
            <p:ph type="title"/>
          </p:nvPr>
        </p:nvSpPr>
        <p:spPr/>
        <p:txBody>
          <a:bodyPr/>
          <a:lstStyle/>
          <a:p>
            <a:r>
              <a:rPr lang="en-US" smtClean="0">
                <a:cs typeface="Arial" panose="020B0604020202020204" pitchFamily="34" charset="0"/>
              </a:rPr>
              <a:t>Summary</a:t>
            </a:r>
          </a:p>
        </p:txBody>
      </p:sp>
      <p:sp>
        <p:nvSpPr>
          <p:cNvPr id="54275" name="Content Placeholder 6"/>
          <p:cNvSpPr>
            <a:spLocks noGrp="1"/>
          </p:cNvSpPr>
          <p:nvPr>
            <p:ph idx="1"/>
          </p:nvPr>
        </p:nvSpPr>
        <p:spPr/>
        <p:txBody>
          <a:bodyPr/>
          <a:lstStyle/>
          <a:p>
            <a:pPr algn="just"/>
            <a:r>
              <a:rPr lang="en-US" smtClean="0">
                <a:latin typeface="Arial" panose="020B0604020202020204" pitchFamily="34" charset="0"/>
                <a:cs typeface="Arial" panose="020B0604020202020204" pitchFamily="34" charset="0"/>
              </a:rPr>
              <a:t>Key words: int, new, string, boolean…</a:t>
            </a:r>
          </a:p>
          <a:p>
            <a:pPr algn="just"/>
            <a:r>
              <a:rPr lang="en-US" smtClean="0">
                <a:latin typeface="Arial" panose="020B0604020202020204" pitchFamily="34" charset="0"/>
                <a:cs typeface="Arial" panose="020B0604020202020204" pitchFamily="34" charset="0"/>
              </a:rPr>
              <a:t>Primitive types: int, boolean, string…</a:t>
            </a:r>
          </a:p>
          <a:p>
            <a:pPr algn="just"/>
            <a:r>
              <a:rPr lang="en-US" smtClean="0">
                <a:latin typeface="Arial" panose="020B0604020202020204" pitchFamily="34" charset="0"/>
                <a:cs typeface="Arial" panose="020B0604020202020204" pitchFamily="34" charset="0"/>
              </a:rPr>
              <a:t>Variable: simple and array</a:t>
            </a:r>
          </a:p>
          <a:p>
            <a:pPr algn="just"/>
            <a:r>
              <a:rPr lang="en-US" smtClean="0">
                <a:latin typeface="Arial" panose="020B0604020202020204" pitchFamily="34" charset="0"/>
                <a:cs typeface="Arial" panose="020B0604020202020204" pitchFamily="34" charset="0"/>
              </a:rPr>
              <a:t>Operators: arithmetical, conditional…</a:t>
            </a:r>
          </a:p>
          <a:p>
            <a:pPr algn="just"/>
            <a:r>
              <a:rPr lang="en-US" smtClean="0">
                <a:latin typeface="Arial" panose="020B0604020202020204" pitchFamily="34" charset="0"/>
                <a:cs typeface="Arial" panose="020B0604020202020204" pitchFamily="34" charset="0"/>
              </a:rPr>
              <a:t>Branching statements: if, switch, selection</a:t>
            </a:r>
          </a:p>
          <a:p>
            <a:pPr algn="just"/>
            <a:r>
              <a:rPr lang="en-US" smtClean="0">
                <a:latin typeface="Arial" panose="020B0604020202020204" pitchFamily="34" charset="0"/>
                <a:cs typeface="Arial" panose="020B0604020202020204" pitchFamily="34" charset="0"/>
              </a:rPr>
              <a:t>Iterate statements: for, while, do while</a:t>
            </a:r>
          </a:p>
        </p:txBody>
      </p:sp>
      <p:sp>
        <p:nvSpPr>
          <p:cNvPr id="54276" name="Slide Number Placeholder 4"/>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1902086-5334-4DE9-9FC9-40019396CE37}" type="slidenum">
              <a:rPr lang="vi-VN" sz="1200">
                <a:solidFill>
                  <a:srgbClr val="898989"/>
                </a:solidFill>
              </a:rPr>
              <a:pPr/>
              <a:t>128</a:t>
            </a:fld>
            <a:endParaRPr lang="vi-VN" sz="1200">
              <a:solidFill>
                <a:srgbClr val="898989"/>
              </a:solidFill>
            </a:endParaRPr>
          </a:p>
        </p:txBody>
      </p:sp>
    </p:spTree>
    <p:extLst>
      <p:ext uri="{BB962C8B-B14F-4D97-AF65-F5344CB8AC3E}">
        <p14:creationId xmlns:p14="http://schemas.microsoft.com/office/powerpoint/2010/main" val="2708648512"/>
      </p:ext>
    </p:extLst>
  </p:cSld>
  <p:clrMapOvr>
    <a:masterClrMapping/>
  </p:clrMapOvr>
  <p:transition spd="med">
    <p:comb/>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ctrTitle"/>
          </p:nvPr>
        </p:nvSpPr>
        <p:spPr/>
        <p:txBody>
          <a:bodyPr/>
          <a:lstStyle/>
          <a:p>
            <a:pPr algn="ctr"/>
            <a:r>
              <a:rPr lang="en-US" sz="3200" cap="none" smtClean="0">
                <a:solidFill>
                  <a:srgbClr val="FF0000"/>
                </a:solidFill>
                <a:cs typeface="Arial" panose="020B0604020202020204" pitchFamily="34" charset="0"/>
              </a:rPr>
              <a:t>STRING LITERAL</a:t>
            </a:r>
            <a:endParaRPr lang="vi-VN" sz="3200" cap="none" smtClean="0">
              <a:solidFill>
                <a:srgbClr val="FF0000"/>
              </a:solidFill>
              <a:cs typeface="Arial" panose="020B0604020202020204" pitchFamily="34" charset="0"/>
            </a:endParaRPr>
          </a:p>
        </p:txBody>
      </p:sp>
      <p:sp>
        <p:nvSpPr>
          <p:cNvPr id="2" name="Subtitle 1"/>
          <p:cNvSpPr>
            <a:spLocks noGrp="1"/>
          </p:cNvSpPr>
          <p:nvPr>
            <p:ph type="subTitle" idx="1"/>
          </p:nvPr>
        </p:nvSpPr>
        <p:spPr/>
        <p:txBody>
          <a:bodyPr/>
          <a:lstStyle/>
          <a:p>
            <a:endParaRPr lang="vi-VN"/>
          </a:p>
        </p:txBody>
      </p:sp>
      <p:sp>
        <p:nvSpPr>
          <p:cNvPr id="71683"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0F91D6-9188-42D4-992E-DAF70AF2B369}" type="slidenum">
              <a:rPr lang="vi-VN" sz="1200">
                <a:solidFill>
                  <a:srgbClr val="898989"/>
                </a:solidFill>
              </a:rPr>
              <a:pPr/>
              <a:t>129</a:t>
            </a:fld>
            <a:endParaRPr lang="vi-VN" sz="1200">
              <a:solidFill>
                <a:srgbClr val="898989"/>
              </a:solidFill>
            </a:endParaRPr>
          </a:p>
        </p:txBody>
      </p:sp>
    </p:spTree>
    <p:extLst>
      <p:ext uri="{BB962C8B-B14F-4D97-AF65-F5344CB8AC3E}">
        <p14:creationId xmlns:p14="http://schemas.microsoft.com/office/powerpoint/2010/main" val="252856713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Java Tutorial with Eclipse</a:t>
            </a:r>
          </a:p>
        </p:txBody>
      </p:sp>
      <p:pic>
        <p:nvPicPr>
          <p:cNvPr id="399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7561263"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2165093"/>
      </p:ext>
    </p:extLst>
  </p:cSld>
  <p:clrMapOvr>
    <a:masterClrMapping/>
  </p:clrMapOvr>
  <p:transition spd="med">
    <p:comb/>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mtClean="0">
                <a:cs typeface="Arial" panose="020B0604020202020204" pitchFamily="34" charset="0"/>
              </a:rPr>
              <a:t>String literal</a:t>
            </a:r>
          </a:p>
        </p:txBody>
      </p:sp>
      <p:sp>
        <p:nvSpPr>
          <p:cNvPr id="72707" name="Content Placeholder 2"/>
          <p:cNvSpPr>
            <a:spLocks noGrp="1"/>
          </p:cNvSpPr>
          <p:nvPr>
            <p:ph idx="1"/>
          </p:nvPr>
        </p:nvSpPr>
        <p:spPr/>
        <p:txBody>
          <a:bodyPr/>
          <a:lstStyle/>
          <a:p>
            <a:pPr>
              <a:buFont typeface="Wingdings" panose="05000000000000000000" pitchFamily="2" charset="2"/>
              <a:buNone/>
            </a:pPr>
            <a:r>
              <a:rPr lang="en-US" smtClean="0">
                <a:solidFill>
                  <a:srgbClr val="008000"/>
                </a:solidFill>
                <a:latin typeface="Courier New" panose="02070309020205020404" pitchFamily="49" charset="0"/>
                <a:cs typeface="Courier New" panose="02070309020205020404" pitchFamily="49" charset="0"/>
              </a:rPr>
              <a:t>// Declaration and initialization</a:t>
            </a:r>
          </a:p>
          <a:p>
            <a:pPr>
              <a:buFont typeface="Wingdings" panose="05000000000000000000" pitchFamily="2" charset="2"/>
              <a:buNone/>
            </a:pPr>
            <a:r>
              <a:rPr lang="en-US" smtClean="0">
                <a:solidFill>
                  <a:srgbClr val="008000"/>
                </a:solidFill>
                <a:latin typeface="Courier New" panose="02070309020205020404" pitchFamily="49" charset="0"/>
                <a:cs typeface="Courier New" panose="02070309020205020404" pitchFamily="49" charset="0"/>
              </a:rPr>
              <a:t>// "\" start an "escape" code</a:t>
            </a:r>
          </a:p>
          <a:p>
            <a:pPr>
              <a:buFont typeface="Wingdings" panose="05000000000000000000" pitchFamily="2" charset="2"/>
              <a:buNone/>
            </a:pPr>
            <a:r>
              <a:rPr lang="en-US" smtClean="0">
                <a:latin typeface="Courier New" panose="02070309020205020404" pitchFamily="49" charset="0"/>
                <a:cs typeface="Courier New" panose="02070309020205020404" pitchFamily="49" charset="0"/>
              </a:rPr>
              <a:t>String s1 = </a:t>
            </a:r>
            <a:r>
              <a:rPr lang="en-US" smtClean="0">
                <a:solidFill>
                  <a:srgbClr val="0000FF"/>
                </a:solidFill>
                <a:latin typeface="Courier New" panose="02070309020205020404" pitchFamily="49" charset="0"/>
                <a:cs typeface="Courier New" panose="02070309020205020404" pitchFamily="49" charset="0"/>
              </a:rPr>
              <a:t>"a\n"</a:t>
            </a:r>
            <a:r>
              <a:rPr lang="en-US" smtClean="0">
                <a:latin typeface="Courier New" panose="02070309020205020404" pitchFamily="49" charset="0"/>
                <a:cs typeface="Courier New" panose="02070309020205020404" pitchFamily="49" charset="0"/>
              </a:rPr>
              <a:t>, s2 = </a:t>
            </a:r>
            <a:r>
              <a:rPr lang="en-US" smtClean="0">
                <a:solidFill>
                  <a:srgbClr val="0000FF"/>
                </a:solidFill>
                <a:latin typeface="Courier New" panose="02070309020205020404" pitchFamily="49" charset="0"/>
                <a:cs typeface="Courier New" panose="02070309020205020404" pitchFamily="49" charset="0"/>
              </a:rPr>
              <a:t>"\""</a:t>
            </a:r>
            <a:r>
              <a:rPr lang="en-US" smtClean="0">
                <a:latin typeface="Courier New" panose="02070309020205020404" pitchFamily="49" charset="0"/>
                <a:cs typeface="Courier New" panose="02070309020205020404" pitchFamily="49" charset="0"/>
              </a:rPr>
              <a:t>, s3 = s2;</a:t>
            </a:r>
          </a:p>
          <a:p>
            <a:pPr>
              <a:buFont typeface="Wingdings" panose="05000000000000000000" pitchFamily="2" charset="2"/>
              <a:buNone/>
            </a:pPr>
            <a:endParaRPr lang="en-US" smtClean="0">
              <a:solidFill>
                <a:srgbClr val="008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mtClean="0">
                <a:solidFill>
                  <a:srgbClr val="008000"/>
                </a:solidFill>
                <a:latin typeface="Courier New" panose="02070309020205020404" pitchFamily="49" charset="0"/>
                <a:cs typeface="Courier New" panose="02070309020205020404" pitchFamily="49" charset="0"/>
              </a:rPr>
              <a:t>// assignment</a:t>
            </a:r>
          </a:p>
          <a:p>
            <a:pPr>
              <a:buFont typeface="Wingdings" panose="05000000000000000000" pitchFamily="2" charset="2"/>
              <a:buNone/>
            </a:pPr>
            <a:r>
              <a:rPr lang="en-US" smtClean="0">
                <a:latin typeface="Courier New" panose="02070309020205020404" pitchFamily="49" charset="0"/>
                <a:cs typeface="Courier New" panose="02070309020205020404" pitchFamily="49" charset="0"/>
              </a:rPr>
              <a:t>s2 = s1;</a:t>
            </a:r>
          </a:p>
          <a:p>
            <a:pPr>
              <a:buFont typeface="Wingdings" panose="05000000000000000000" pitchFamily="2" charset="2"/>
              <a:buNone/>
            </a:pPr>
            <a:endParaRPr lang="en-US"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mtClean="0">
                <a:solidFill>
                  <a:srgbClr val="008000"/>
                </a:solidFill>
                <a:latin typeface="Courier New" panose="02070309020205020404" pitchFamily="49" charset="0"/>
                <a:cs typeface="Courier New" panose="02070309020205020404" pitchFamily="49" charset="0"/>
              </a:rPr>
              <a:t>// concatenation</a:t>
            </a:r>
          </a:p>
          <a:p>
            <a:pPr>
              <a:buFont typeface="Wingdings" panose="05000000000000000000" pitchFamily="2" charset="2"/>
              <a:buNone/>
            </a:pPr>
            <a:r>
              <a:rPr lang="en-US" smtClean="0">
                <a:latin typeface="Courier New" panose="02070309020205020404" pitchFamily="49" charset="0"/>
                <a:cs typeface="Courier New" panose="02070309020205020404" pitchFamily="49" charset="0"/>
              </a:rPr>
              <a:t>s3 = s1 + s3;</a:t>
            </a:r>
          </a:p>
          <a:p>
            <a:pPr>
              <a:buFont typeface="Wingdings" panose="05000000000000000000" pitchFamily="2" charset="2"/>
              <a:buNone/>
            </a:pPr>
            <a:endParaRPr lang="en-US" sz="24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437119"/>
      </p:ext>
    </p:extLst>
  </p:cSld>
  <p:clrMapOvr>
    <a:masterClrMapping/>
  </p:clrMapOvr>
  <p:transition spd="med">
    <p:comb/>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smtClean="0">
                <a:cs typeface="Arial" panose="020B0604020202020204" pitchFamily="34" charset="0"/>
              </a:rPr>
              <a:t>Escape code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3751985"/>
              </p:ext>
            </p:extLst>
          </p:nvPr>
        </p:nvGraphicFramePr>
        <p:xfrm>
          <a:off x="76201" y="1295400"/>
          <a:ext cx="8859836" cy="3428998"/>
        </p:xfrm>
        <a:graphic>
          <a:graphicData uri="http://schemas.openxmlformats.org/drawingml/2006/table">
            <a:tbl>
              <a:tblPr/>
              <a:tblGrid>
                <a:gridCol w="574248"/>
                <a:gridCol w="2847316"/>
                <a:gridCol w="1418531"/>
                <a:gridCol w="4019741"/>
              </a:tblGrid>
              <a:tr h="44756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\f</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Formfeed</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Double quotation mark</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756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\n</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New line</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Backslash</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844626">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\r</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Carriage return</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\ooo</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ASCII character in octal notation</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44626">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\t</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Horizontal tab</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\x hh</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ASCII character in hexadecimal notation</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844626">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Single quotation mark</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\x hhhh</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vi-VN" sz="2400" b="0" i="0" u="none" strike="noStrike" cap="none" normalizeH="0" baseline="0" smtClean="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Unicode in herxadeximal</a:t>
                      </a:r>
                      <a:endParaRPr kumimoji="0" lang="en-US" sz="24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597250317"/>
      </p:ext>
    </p:extLst>
  </p:cSld>
  <p:clrMapOvr>
    <a:masterClrMapping/>
  </p:clrMapOvr>
  <p:transition spd="med">
    <p:comb/>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ctrTitle"/>
          </p:nvPr>
        </p:nvSpPr>
        <p:spPr/>
        <p:txBody>
          <a:bodyPr/>
          <a:lstStyle/>
          <a:p>
            <a:pPr algn="ctr"/>
            <a:r>
              <a:rPr lang="en-US" sz="3200" cap="none" smtClean="0">
                <a:solidFill>
                  <a:srgbClr val="FF0000"/>
                </a:solidFill>
                <a:cs typeface="Arial" panose="020B0604020202020204" pitchFamily="34" charset="0"/>
              </a:rPr>
              <a:t>SYSTEM I/O</a:t>
            </a:r>
            <a:endParaRPr lang="vi-VN" sz="3200" cap="none" smtClean="0">
              <a:solidFill>
                <a:srgbClr val="FF0000"/>
              </a:solidFill>
              <a:cs typeface="Arial" panose="020B0604020202020204" pitchFamily="34" charset="0"/>
            </a:endParaRPr>
          </a:p>
        </p:txBody>
      </p:sp>
      <p:sp>
        <p:nvSpPr>
          <p:cNvPr id="2" name="Subtitle 1"/>
          <p:cNvSpPr>
            <a:spLocks noGrp="1"/>
          </p:cNvSpPr>
          <p:nvPr>
            <p:ph type="subTitle" idx="1"/>
          </p:nvPr>
        </p:nvSpPr>
        <p:spPr/>
        <p:txBody>
          <a:bodyPr/>
          <a:lstStyle/>
          <a:p>
            <a:endParaRPr lang="vi-VN"/>
          </a:p>
        </p:txBody>
      </p:sp>
      <p:sp>
        <p:nvSpPr>
          <p:cNvPr id="74755"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D20586-80CD-42A4-829C-FB9697E85154}" type="slidenum">
              <a:rPr lang="vi-VN" sz="1200">
                <a:solidFill>
                  <a:srgbClr val="898989"/>
                </a:solidFill>
              </a:rPr>
              <a:pPr/>
              <a:t>132</a:t>
            </a:fld>
            <a:endParaRPr lang="vi-VN" sz="1200">
              <a:solidFill>
                <a:srgbClr val="898989"/>
              </a:solidFill>
            </a:endParaRPr>
          </a:p>
        </p:txBody>
      </p:sp>
    </p:spTree>
    <p:extLst>
      <p:ext uri="{BB962C8B-B14F-4D97-AF65-F5344CB8AC3E}">
        <p14:creationId xmlns:p14="http://schemas.microsoft.com/office/powerpoint/2010/main" val="1166655358"/>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smtClean="0">
                <a:cs typeface="Arial" panose="020B0604020202020204" pitchFamily="34" charset="0"/>
              </a:rPr>
              <a:t>Console I/O</a:t>
            </a:r>
          </a:p>
        </p:txBody>
      </p:sp>
      <p:sp>
        <p:nvSpPr>
          <p:cNvPr id="75779" name="Content Placeholder 2"/>
          <p:cNvSpPr>
            <a:spLocks noGrp="1"/>
          </p:cNvSpPr>
          <p:nvPr>
            <p:ph idx="1"/>
          </p:nvPr>
        </p:nvSpPr>
        <p:spPr>
          <a:xfrm>
            <a:off x="0" y="762000"/>
            <a:ext cx="9143999" cy="4830763"/>
          </a:xfrm>
        </p:spPr>
        <p:txBody>
          <a:bodyPr/>
          <a:lstStyle/>
          <a:p>
            <a:pPr>
              <a:buFont typeface="Wingdings" panose="05000000000000000000" pitchFamily="2" charset="2"/>
              <a:buNone/>
            </a:pPr>
            <a:r>
              <a:rPr lang="en-US" smtClean="0">
                <a:solidFill>
                  <a:srgbClr val="008000"/>
                </a:solidFill>
                <a:latin typeface="Courier New" panose="02070309020205020404" pitchFamily="49" charset="0"/>
                <a:cs typeface="Courier New" panose="02070309020205020404" pitchFamily="49" charset="0"/>
              </a:rPr>
              <a:t>// Write:</a:t>
            </a:r>
          </a:p>
          <a:p>
            <a:pPr>
              <a:buFont typeface="Wingdings" panose="05000000000000000000" pitchFamily="2" charset="2"/>
              <a:buNone/>
            </a:pPr>
            <a:r>
              <a:rPr lang="en-US" smtClean="0">
                <a:latin typeface="Courier New" panose="02070309020205020404" pitchFamily="49" charset="0"/>
                <a:cs typeface="Courier New" panose="02070309020205020404" pitchFamily="49" charset="0"/>
              </a:rPr>
              <a:t>System.</a:t>
            </a:r>
            <a:r>
              <a:rPr lang="en-US" smtClean="0">
                <a:solidFill>
                  <a:srgbClr val="0000FF"/>
                </a:solidFill>
                <a:latin typeface="Courier New" panose="02070309020205020404" pitchFamily="49" charset="0"/>
                <a:cs typeface="Courier New" panose="02070309020205020404" pitchFamily="49" charset="0"/>
              </a:rPr>
              <a:t>out</a:t>
            </a:r>
            <a:r>
              <a:rPr lang="en-US" smtClean="0">
                <a:latin typeface="Courier New" panose="02070309020205020404" pitchFamily="49" charset="0"/>
                <a:cs typeface="Courier New" panose="02070309020205020404" pitchFamily="49" charset="0"/>
              </a:rPr>
              <a:t>.println(StrFormat, 									variableList);</a:t>
            </a:r>
          </a:p>
          <a:p>
            <a:pPr>
              <a:buFont typeface="Wingdings" panose="05000000000000000000" pitchFamily="2" charset="2"/>
              <a:buNone/>
            </a:pPr>
            <a:endParaRPr lang="en-US"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mtClean="0">
                <a:solidFill>
                  <a:srgbClr val="008000"/>
                </a:solidFill>
                <a:latin typeface="Courier New" panose="02070309020205020404" pitchFamily="49" charset="0"/>
                <a:cs typeface="Courier New" panose="02070309020205020404" pitchFamily="49" charset="0"/>
              </a:rPr>
              <a:t>// Read:</a:t>
            </a:r>
          </a:p>
          <a:p>
            <a:pPr>
              <a:buFont typeface="Wingdings" panose="05000000000000000000" pitchFamily="2" charset="2"/>
              <a:buNone/>
            </a:pPr>
            <a:r>
              <a:rPr lang="en-US" smtClean="0">
                <a:latin typeface="Courier New" panose="02070309020205020404" pitchFamily="49" charset="0"/>
                <a:cs typeface="Courier New" panose="02070309020205020404" pitchFamily="49" charset="0"/>
              </a:rPr>
              <a:t>InputStreamReader sr = </a:t>
            </a:r>
            <a:r>
              <a:rPr lang="en-US" smtClean="0">
                <a:solidFill>
                  <a:srgbClr val="C00000"/>
                </a:solidFill>
                <a:latin typeface="Courier New" panose="02070309020205020404" pitchFamily="49" charset="0"/>
                <a:cs typeface="Courier New" panose="02070309020205020404" pitchFamily="49" charset="0"/>
              </a:rPr>
              <a:t>new</a:t>
            </a:r>
            <a:r>
              <a:rPr lang="en-US" smtClean="0">
                <a:latin typeface="Courier New" panose="02070309020205020404" pitchFamily="49" charset="0"/>
                <a:cs typeface="Courier New" panose="02070309020205020404" pitchFamily="49" charset="0"/>
              </a:rPr>
              <a:t> 						InputStreamReader(System.</a:t>
            </a:r>
            <a:r>
              <a:rPr lang="en-US" smtClean="0">
                <a:solidFill>
                  <a:srgbClr val="0000FF"/>
                </a:solidFill>
                <a:latin typeface="Courier New" panose="02070309020205020404" pitchFamily="49" charset="0"/>
                <a:cs typeface="Courier New" panose="02070309020205020404" pitchFamily="49" charset="0"/>
              </a:rPr>
              <a:t>in</a:t>
            </a:r>
            <a:r>
              <a:rPr lang="en-US"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smtClean="0">
                <a:latin typeface="Courier New" panose="02070309020205020404" pitchFamily="49" charset="0"/>
                <a:cs typeface="Courier New" panose="02070309020205020404" pitchFamily="49" charset="0"/>
              </a:rPr>
              <a:t>BufferedReader input = </a:t>
            </a:r>
            <a:r>
              <a:rPr lang="en-US" smtClean="0">
                <a:solidFill>
                  <a:srgbClr val="C00000"/>
                </a:solidFill>
                <a:latin typeface="Courier New" panose="02070309020205020404" pitchFamily="49" charset="0"/>
                <a:cs typeface="Courier New" panose="02070309020205020404" pitchFamily="49" charset="0"/>
              </a:rPr>
              <a:t>new</a:t>
            </a:r>
            <a:r>
              <a:rPr lang="en-US" smtClean="0">
                <a:latin typeface="Courier New" panose="02070309020205020404" pitchFamily="49" charset="0"/>
                <a:cs typeface="Courier New" panose="02070309020205020404" pitchFamily="49" charset="0"/>
              </a:rPr>
              <a:t> 						BufferedReader(sr);</a:t>
            </a:r>
          </a:p>
          <a:p>
            <a:pPr>
              <a:buFont typeface="Wingdings" panose="05000000000000000000" pitchFamily="2" charset="2"/>
              <a:buNone/>
            </a:pPr>
            <a:r>
              <a:rPr lang="en-US" smtClean="0">
                <a:latin typeface="Courier New" panose="02070309020205020404" pitchFamily="49" charset="0"/>
                <a:cs typeface="Courier New" panose="02070309020205020404" pitchFamily="49" charset="0"/>
              </a:rPr>
              <a:t>String line = input.readLine();</a:t>
            </a:r>
          </a:p>
        </p:txBody>
      </p:sp>
    </p:spTree>
    <p:extLst>
      <p:ext uri="{BB962C8B-B14F-4D97-AF65-F5344CB8AC3E}">
        <p14:creationId xmlns:p14="http://schemas.microsoft.com/office/powerpoint/2010/main" val="3403460014"/>
      </p:ext>
    </p:extLst>
  </p:cSld>
  <p:clrMapOvr>
    <a:masterClrMapping/>
  </p:clrMapOvr>
  <p:transition spd="med">
    <p:comb/>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ctrTitle"/>
          </p:nvPr>
        </p:nvSpPr>
        <p:spPr/>
        <p:txBody>
          <a:bodyPr/>
          <a:lstStyle/>
          <a:p>
            <a:pPr algn="ctr"/>
            <a:r>
              <a:rPr lang="en-US" sz="3200" cap="none" smtClean="0">
                <a:solidFill>
                  <a:srgbClr val="FF0000"/>
                </a:solidFill>
                <a:cs typeface="Arial" panose="020B0604020202020204" pitchFamily="34" charset="0"/>
              </a:rPr>
              <a:t>STRING FORMAT</a:t>
            </a:r>
            <a:endParaRPr lang="vi-VN" sz="3200" cap="none" smtClean="0">
              <a:solidFill>
                <a:srgbClr val="FF0000"/>
              </a:solidFill>
              <a:cs typeface="Arial" panose="020B0604020202020204" pitchFamily="34" charset="0"/>
            </a:endParaRPr>
          </a:p>
        </p:txBody>
      </p:sp>
      <p:sp>
        <p:nvSpPr>
          <p:cNvPr id="2" name="Subtitle 1"/>
          <p:cNvSpPr>
            <a:spLocks noGrp="1"/>
          </p:cNvSpPr>
          <p:nvPr>
            <p:ph type="subTitle" idx="1"/>
          </p:nvPr>
        </p:nvSpPr>
        <p:spPr/>
        <p:txBody>
          <a:bodyPr/>
          <a:lstStyle/>
          <a:p>
            <a:endParaRPr lang="vi-VN"/>
          </a:p>
        </p:txBody>
      </p:sp>
      <p:sp>
        <p:nvSpPr>
          <p:cNvPr id="76803"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7565AA0-69E0-4423-B7E2-E1CDE302FD46}" type="slidenum">
              <a:rPr lang="vi-VN" sz="1200">
                <a:solidFill>
                  <a:srgbClr val="898989"/>
                </a:solidFill>
              </a:rPr>
              <a:pPr/>
              <a:t>134</a:t>
            </a:fld>
            <a:endParaRPr lang="vi-VN" sz="1200">
              <a:solidFill>
                <a:srgbClr val="898989"/>
              </a:solidFill>
            </a:endParaRPr>
          </a:p>
        </p:txBody>
      </p:sp>
    </p:spTree>
    <p:extLst>
      <p:ext uri="{BB962C8B-B14F-4D97-AF65-F5344CB8AC3E}">
        <p14:creationId xmlns:p14="http://schemas.microsoft.com/office/powerpoint/2010/main" val="2053518246"/>
      </p:ext>
    </p:extLst>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smtClean="0">
                <a:cs typeface="Arial" panose="020B0604020202020204" pitchFamily="34" charset="0"/>
              </a:rPr>
              <a:t>String format</a:t>
            </a:r>
          </a:p>
        </p:txBody>
      </p:sp>
      <p:sp>
        <p:nvSpPr>
          <p:cNvPr id="77827" name="Content Placeholder 2"/>
          <p:cNvSpPr>
            <a:spLocks noGrp="1"/>
          </p:cNvSpPr>
          <p:nvPr>
            <p:ph idx="1"/>
          </p:nvPr>
        </p:nvSpPr>
        <p:spPr/>
        <p:txBody>
          <a:bodyPr/>
          <a:lstStyle/>
          <a:p>
            <a:pPr>
              <a:buFont typeface="Wingdings" panose="05000000000000000000" pitchFamily="2" charset="2"/>
              <a:buNone/>
            </a:pPr>
            <a:r>
              <a:rPr lang="en-US" sz="2000" smtClean="0">
                <a:latin typeface="+mj-lt"/>
                <a:cs typeface="Courier New" panose="02070309020205020404" pitchFamily="49" charset="0"/>
              </a:rPr>
              <a:t>String header = String.format(</a:t>
            </a:r>
          </a:p>
          <a:p>
            <a:pPr>
              <a:buFont typeface="Wingdings" panose="05000000000000000000" pitchFamily="2" charset="2"/>
              <a:buNone/>
            </a:pPr>
            <a:r>
              <a:rPr lang="en-US" sz="2000" smtClean="0">
                <a:latin typeface="+mj-lt"/>
                <a:cs typeface="Courier New" panose="02070309020205020404" pitchFamily="49" charset="0"/>
              </a:rPr>
              <a:t>  </a:t>
            </a:r>
            <a:r>
              <a:rPr lang="en-US" sz="2000" smtClean="0">
                <a:solidFill>
                  <a:srgbClr val="0000FF"/>
                </a:solidFill>
                <a:latin typeface="+mj-lt"/>
                <a:cs typeface="Courier New" panose="02070309020205020404" pitchFamily="49" charset="0"/>
              </a:rPr>
              <a:t>"%1$-12s %2$8s %3$12s %2$8s %3$12s %4$14s\n"</a:t>
            </a:r>
            <a:r>
              <a:rPr lang="en-US" sz="2000" smtClean="0">
                <a:latin typeface="+mj-lt"/>
                <a:cs typeface="Courier New" panose="02070309020205020404" pitchFamily="49" charset="0"/>
              </a:rPr>
              <a:t>,     </a:t>
            </a:r>
            <a:r>
              <a:rPr lang="en-US" sz="2000" smtClean="0">
                <a:solidFill>
                  <a:srgbClr val="008000"/>
                </a:solidFill>
                <a:latin typeface="+mj-lt"/>
                <a:cs typeface="Courier New" panose="02070309020205020404" pitchFamily="49" charset="0"/>
              </a:rPr>
              <a:t>// pattern string</a:t>
            </a:r>
            <a:endParaRPr lang="en-US" sz="2000" smtClean="0">
              <a:latin typeface="+mj-lt"/>
              <a:cs typeface="Courier New" panose="02070309020205020404" pitchFamily="49" charset="0"/>
            </a:endParaRPr>
          </a:p>
          <a:p>
            <a:pPr>
              <a:buFont typeface="Wingdings" panose="05000000000000000000" pitchFamily="2" charset="2"/>
              <a:buNone/>
            </a:pPr>
            <a:r>
              <a:rPr lang="en-US" sz="2000" smtClean="0">
                <a:latin typeface="+mj-lt"/>
                <a:cs typeface="Courier New" panose="02070309020205020404" pitchFamily="49" charset="0"/>
              </a:rPr>
              <a:t>  </a:t>
            </a:r>
            <a:r>
              <a:rPr lang="en-US" sz="2000" smtClean="0">
                <a:solidFill>
                  <a:srgbClr val="0000FF"/>
                </a:solidFill>
                <a:latin typeface="+mj-lt"/>
                <a:cs typeface="Courier New" panose="02070309020205020404" pitchFamily="49" charset="0"/>
              </a:rPr>
              <a:t>"City"</a:t>
            </a:r>
            <a:r>
              <a:rPr lang="en-US" sz="2000" smtClean="0">
                <a:latin typeface="+mj-lt"/>
                <a:cs typeface="Courier New" panose="02070309020205020404" pitchFamily="49" charset="0"/>
              </a:rPr>
              <a:t>,</a:t>
            </a:r>
            <a:r>
              <a:rPr lang="en-US" sz="2000" smtClean="0">
                <a:solidFill>
                  <a:srgbClr val="C00000"/>
                </a:solidFill>
                <a:latin typeface="+mj-lt"/>
                <a:cs typeface="Courier New" panose="02070309020205020404" pitchFamily="49" charset="0"/>
              </a:rPr>
              <a:t> </a:t>
            </a:r>
            <a:r>
              <a:rPr lang="en-US" sz="2000" smtClean="0">
                <a:solidFill>
                  <a:srgbClr val="0000FF"/>
                </a:solidFill>
                <a:latin typeface="+mj-lt"/>
                <a:cs typeface="Courier New" panose="02070309020205020404" pitchFamily="49" charset="0"/>
              </a:rPr>
              <a:t>"Year"</a:t>
            </a:r>
            <a:r>
              <a:rPr lang="en-US" sz="2000" smtClean="0">
                <a:latin typeface="+mj-lt"/>
                <a:cs typeface="Courier New" panose="02070309020205020404" pitchFamily="49" charset="0"/>
              </a:rPr>
              <a:t>,</a:t>
            </a:r>
            <a:r>
              <a:rPr lang="en-US" sz="2000" smtClean="0">
                <a:solidFill>
                  <a:srgbClr val="C00000"/>
                </a:solidFill>
                <a:latin typeface="+mj-lt"/>
                <a:cs typeface="Courier New" panose="02070309020205020404" pitchFamily="49" charset="0"/>
              </a:rPr>
              <a:t> </a:t>
            </a:r>
            <a:r>
              <a:rPr lang="en-US" sz="2000" smtClean="0">
                <a:solidFill>
                  <a:srgbClr val="0000FF"/>
                </a:solidFill>
                <a:latin typeface="+mj-lt"/>
                <a:cs typeface="Courier New" panose="02070309020205020404" pitchFamily="49" charset="0"/>
              </a:rPr>
              <a:t>"Population"</a:t>
            </a:r>
            <a:r>
              <a:rPr lang="en-US" sz="2000" smtClean="0">
                <a:latin typeface="+mj-lt"/>
                <a:cs typeface="Courier New" panose="02070309020205020404" pitchFamily="49" charset="0"/>
              </a:rPr>
              <a:t>,</a:t>
            </a:r>
            <a:r>
              <a:rPr lang="en-US" sz="2000" smtClean="0">
                <a:solidFill>
                  <a:srgbClr val="C00000"/>
                </a:solidFill>
                <a:latin typeface="+mj-lt"/>
                <a:cs typeface="Courier New" panose="02070309020205020404" pitchFamily="49" charset="0"/>
              </a:rPr>
              <a:t> </a:t>
            </a:r>
            <a:r>
              <a:rPr lang="en-US" sz="2000" smtClean="0">
                <a:solidFill>
                  <a:srgbClr val="0000FF"/>
                </a:solidFill>
                <a:latin typeface="+mj-lt"/>
                <a:cs typeface="Courier New" panose="02070309020205020404" pitchFamily="49" charset="0"/>
              </a:rPr>
              <a:t>"Change (%)"</a:t>
            </a:r>
            <a:r>
              <a:rPr lang="en-US" sz="2000" smtClean="0">
                <a:latin typeface="+mj-lt"/>
                <a:cs typeface="Courier New" panose="02070309020205020404" pitchFamily="49" charset="0"/>
              </a:rPr>
              <a:t>);      </a:t>
            </a:r>
            <a:r>
              <a:rPr lang="en-US" sz="2000" smtClean="0">
                <a:solidFill>
                  <a:srgbClr val="008000"/>
                </a:solidFill>
                <a:latin typeface="+mj-lt"/>
                <a:cs typeface="Courier New" panose="02070309020205020404" pitchFamily="49" charset="0"/>
              </a:rPr>
              <a:t>// argument list</a:t>
            </a:r>
          </a:p>
          <a:p>
            <a:pPr>
              <a:buFont typeface="Wingdings" panose="05000000000000000000" pitchFamily="2" charset="2"/>
              <a:buNone/>
            </a:pPr>
            <a:endParaRPr lang="en-US" sz="2000" smtClean="0">
              <a:solidFill>
                <a:srgbClr val="0000FF"/>
              </a:solidFill>
              <a:latin typeface="+mj-lt"/>
              <a:cs typeface="Courier New" panose="02070309020205020404" pitchFamily="49" charset="0"/>
            </a:endParaRPr>
          </a:p>
          <a:p>
            <a:pPr>
              <a:buFont typeface="Wingdings" panose="05000000000000000000" pitchFamily="2" charset="2"/>
              <a:buNone/>
            </a:pPr>
            <a:r>
              <a:rPr lang="en-US" sz="2000" smtClean="0">
                <a:latin typeface="+mj-lt"/>
                <a:cs typeface="Courier New" panose="02070309020205020404" pitchFamily="49" charset="0"/>
              </a:rPr>
              <a:t>String body = String.format(</a:t>
            </a:r>
          </a:p>
          <a:p>
            <a:pPr>
              <a:buFont typeface="Wingdings" panose="05000000000000000000" pitchFamily="2" charset="2"/>
              <a:buNone/>
            </a:pPr>
            <a:r>
              <a:rPr lang="en-US" sz="2000" smtClean="0">
                <a:solidFill>
                  <a:srgbClr val="0000FF"/>
                </a:solidFill>
                <a:latin typeface="+mj-lt"/>
                <a:cs typeface="Courier New" panose="02070309020205020404" pitchFamily="49" charset="0"/>
              </a:rPr>
              <a:t>"%1$-12s %2$8tY %3$,12d %4$8tY %5$,12d %6$12.1 %%\n"</a:t>
            </a:r>
            <a:r>
              <a:rPr lang="en-US" sz="2000" smtClean="0">
                <a:latin typeface="+mj-lt"/>
                <a:cs typeface="Courier New" panose="02070309020205020404" pitchFamily="49" charset="0"/>
              </a:rPr>
              <a:t>,</a:t>
            </a:r>
          </a:p>
          <a:p>
            <a:pPr>
              <a:buFont typeface="Wingdings" panose="05000000000000000000" pitchFamily="2" charset="2"/>
              <a:buNone/>
            </a:pPr>
            <a:r>
              <a:rPr lang="en-US" sz="2000" smtClean="0">
                <a:latin typeface="+mj-lt"/>
                <a:cs typeface="Courier New" panose="02070309020205020404" pitchFamily="49" charset="0"/>
              </a:rPr>
              <a:t>Name, BaseYear, BasePopulation, ObserveYear, ObservePopulation,</a:t>
            </a:r>
          </a:p>
          <a:p>
            <a:pPr>
              <a:buFont typeface="Wingdings" panose="05000000000000000000" pitchFamily="2" charset="2"/>
              <a:buNone/>
            </a:pPr>
            <a:r>
              <a:rPr lang="en-US" sz="2000" smtClean="0">
                <a:latin typeface="+mj-lt"/>
                <a:cs typeface="Courier New" panose="02070309020205020404" pitchFamily="49" charset="0"/>
              </a:rPr>
              <a:t>ObservePopulation – BasePopulation)/ (double) BasePopulation);</a:t>
            </a:r>
          </a:p>
          <a:p>
            <a:pPr>
              <a:buFont typeface="Wingdings" panose="05000000000000000000" pitchFamily="2" charset="2"/>
              <a:buNone/>
            </a:pPr>
            <a:endParaRPr lang="en-US" sz="2000" smtClean="0">
              <a:latin typeface="+mj-lt"/>
              <a:cs typeface="Courier New" panose="02070309020205020404" pitchFamily="49" charset="0"/>
            </a:endParaRPr>
          </a:p>
          <a:p>
            <a:pPr>
              <a:buFont typeface="Wingdings" panose="05000000000000000000" pitchFamily="2" charset="2"/>
              <a:buNone/>
            </a:pPr>
            <a:r>
              <a:rPr lang="en-US" sz="2000" smtClean="0">
                <a:solidFill>
                  <a:srgbClr val="008000"/>
                </a:solidFill>
                <a:latin typeface="+mj-lt"/>
                <a:cs typeface="Courier New" panose="02070309020205020404" pitchFamily="49" charset="0"/>
              </a:rPr>
              <a:t>// Sample output</a:t>
            </a:r>
          </a:p>
          <a:p>
            <a:pPr>
              <a:buFont typeface="Wingdings" panose="05000000000000000000" pitchFamily="2" charset="2"/>
              <a:buNone/>
            </a:pPr>
            <a:r>
              <a:rPr lang="en-US" sz="2000" b="1" smtClean="0">
                <a:latin typeface="+mj-lt"/>
                <a:cs typeface="Courier New" panose="02070309020205020404" pitchFamily="49" charset="0"/>
              </a:rPr>
              <a:t>City             Year   Population     Year   Population     Change (%)</a:t>
            </a:r>
            <a:r>
              <a:rPr lang="en-US" sz="2000" smtClean="0">
                <a:latin typeface="+mj-lt"/>
                <a:cs typeface="Courier New" panose="02070309020205020404" pitchFamily="49" charset="0"/>
              </a:rPr>
              <a:t> </a:t>
            </a:r>
          </a:p>
          <a:p>
            <a:pPr>
              <a:buFont typeface="Wingdings" panose="05000000000000000000" pitchFamily="2" charset="2"/>
              <a:buNone/>
            </a:pPr>
            <a:r>
              <a:rPr lang="en-US" sz="2000" smtClean="0">
                <a:latin typeface="+mj-lt"/>
                <a:cs typeface="Courier New" panose="02070309020205020404" pitchFamily="49" charset="0"/>
              </a:rPr>
              <a:t>-----------------------------------------------------------------------</a:t>
            </a:r>
          </a:p>
          <a:p>
            <a:pPr>
              <a:buFont typeface="Wingdings" panose="05000000000000000000" pitchFamily="2" charset="2"/>
              <a:buNone/>
            </a:pPr>
            <a:r>
              <a:rPr lang="en-US" sz="2000" smtClean="0">
                <a:latin typeface="+mj-lt"/>
                <a:cs typeface="Courier New" panose="02070309020205020404" pitchFamily="49" charset="0"/>
              </a:rPr>
              <a:t>Los Angeles      1940    1,504,277     1950    1,970,358         31.0 % </a:t>
            </a:r>
          </a:p>
          <a:p>
            <a:pPr>
              <a:buFont typeface="Wingdings" panose="05000000000000000000" pitchFamily="2" charset="2"/>
              <a:buNone/>
            </a:pPr>
            <a:r>
              <a:rPr lang="en-US" sz="2000" smtClean="0">
                <a:latin typeface="+mj-lt"/>
                <a:cs typeface="Courier New" panose="02070309020205020404" pitchFamily="49" charset="0"/>
              </a:rPr>
              <a:t>New York         1940    7,454,995     1950    7,891,957          5.9 % </a:t>
            </a:r>
          </a:p>
          <a:p>
            <a:pPr>
              <a:buFont typeface="Wingdings" panose="05000000000000000000" pitchFamily="2" charset="2"/>
              <a:buNone/>
            </a:pPr>
            <a:r>
              <a:rPr lang="en-US" sz="2000" smtClean="0">
                <a:latin typeface="+mj-lt"/>
                <a:cs typeface="Courier New" panose="02070309020205020404" pitchFamily="49" charset="0"/>
              </a:rPr>
              <a:t>Chicago          	1940    3,396,808     1950    3,620,962          6.6 % </a:t>
            </a:r>
          </a:p>
          <a:p>
            <a:pPr>
              <a:buFont typeface="Wingdings" panose="05000000000000000000" pitchFamily="2" charset="2"/>
              <a:buNone/>
            </a:pPr>
            <a:r>
              <a:rPr lang="en-US" sz="2000" smtClean="0">
                <a:latin typeface="+mj-lt"/>
                <a:cs typeface="Courier New" panose="02070309020205020404" pitchFamily="49" charset="0"/>
              </a:rPr>
              <a:t>Detroit         	1940    1,623,452     1950    1,849,568         13.9 %</a:t>
            </a:r>
          </a:p>
          <a:p>
            <a:pPr>
              <a:buFont typeface="Wingdings" panose="05000000000000000000" pitchFamily="2" charset="2"/>
              <a:buNone/>
            </a:pPr>
            <a:endParaRPr lang="en-US" sz="14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7312757"/>
      </p:ext>
    </p:extLst>
  </p:cSld>
  <p:clrMapOvr>
    <a:masterClrMapping/>
  </p:clrMapOvr>
  <p:transition spd="med">
    <p:comb/>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smtClean="0">
                <a:cs typeface="Arial" panose="020B0604020202020204" pitchFamily="34" charset="0"/>
              </a:rPr>
              <a:t>Number pattern in string format</a:t>
            </a:r>
          </a:p>
        </p:txBody>
      </p:sp>
      <p:graphicFrame>
        <p:nvGraphicFramePr>
          <p:cNvPr id="4" name="Table 3"/>
          <p:cNvGraphicFramePr>
            <a:graphicFrameLocks noGrp="1"/>
          </p:cNvGraphicFramePr>
          <p:nvPr>
            <p:extLst>
              <p:ext uri="{D42A27DB-BD31-4B8C-83A1-F6EECF244321}">
                <p14:modId xmlns:p14="http://schemas.microsoft.com/office/powerpoint/2010/main" val="975576942"/>
              </p:ext>
            </p:extLst>
          </p:nvPr>
        </p:nvGraphicFramePr>
        <p:xfrm>
          <a:off x="76200" y="761999"/>
          <a:ext cx="8621713" cy="5483228"/>
        </p:xfrm>
        <a:graphic>
          <a:graphicData uri="http://schemas.openxmlformats.org/drawingml/2006/table">
            <a:tbl>
              <a:tblPr/>
              <a:tblGrid>
                <a:gridCol w="1676444"/>
                <a:gridCol w="6945269"/>
              </a:tblGrid>
              <a:tr h="456936">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'd' </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decimal integer</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6936">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'o' </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octal integer</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6936">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'x', 'X' </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hexadecimal integer</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13871">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'e', 'E' </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decimal number in computerized scientific notation</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6936">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'f' </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decimal floating point number</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827742">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'g', 'G' </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computerized scientific notation or decimal format</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depending on the precision and the value after rounding.</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13871">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'a', 'A' </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hexadecimal floating-point number with a significant and an exponent</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1818360791"/>
      </p:ext>
    </p:extLst>
  </p:cSld>
  <p:clrMapOvr>
    <a:masterClrMapping/>
  </p:clrMapOvr>
  <p:transition spd="med">
    <p:comb/>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838200" y="76200"/>
            <a:ext cx="8305800" cy="457200"/>
          </a:xfrm>
        </p:spPr>
        <p:txBody>
          <a:bodyPr/>
          <a:lstStyle/>
          <a:p>
            <a:r>
              <a:rPr lang="en-US" smtClean="0">
                <a:cs typeface="Arial" panose="020B0604020202020204" pitchFamily="34" charset="0"/>
              </a:rPr>
              <a:t>Date time pattern in string format</a:t>
            </a:r>
          </a:p>
        </p:txBody>
      </p:sp>
      <p:graphicFrame>
        <p:nvGraphicFramePr>
          <p:cNvPr id="7" name="Table 6"/>
          <p:cNvGraphicFramePr>
            <a:graphicFrameLocks noGrp="1"/>
          </p:cNvGraphicFramePr>
          <p:nvPr>
            <p:extLst>
              <p:ext uri="{D42A27DB-BD31-4B8C-83A1-F6EECF244321}">
                <p14:modId xmlns:p14="http://schemas.microsoft.com/office/powerpoint/2010/main" val="1342727664"/>
              </p:ext>
            </p:extLst>
          </p:nvPr>
        </p:nvGraphicFramePr>
        <p:xfrm>
          <a:off x="0" y="631445"/>
          <a:ext cx="9144000" cy="6254472"/>
        </p:xfrm>
        <a:graphic>
          <a:graphicData uri="http://schemas.openxmlformats.org/drawingml/2006/table">
            <a:tbl>
              <a:tblPr/>
              <a:tblGrid>
                <a:gridCol w="609600"/>
                <a:gridCol w="4114800"/>
                <a:gridCol w="228600"/>
                <a:gridCol w="457200"/>
                <a:gridCol w="3733800"/>
              </a:tblGrid>
              <a:tr h="411476">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't','T'</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date and time format required prefix</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marL="91433" marR="91433"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'C'</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Century in two digit format 00 - 99</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11476">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'H'</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Hour in 24-hour two digit format 00-23</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marL="91433" marR="91433"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'Y'</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Year in four digit format 2013</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11476">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'I'</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Hour in 12-hour two digit format 00-12</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marL="91433" marR="91433"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'y'</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year in two digit format 00 - 99.</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11476">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'M'</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Minute in two digit format 00 - 59</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marL="91433" marR="91433"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'j'</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Day of year in three digit format 001 - 366</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11476">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'S'</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Seconds in two digit format 00 - 60</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marL="91433" marR="91433"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'm'</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Month in two digit format 01 - 12.</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11476">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'L'</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Millisecond in three digit format 000 - 999.</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marL="91433" marR="91433"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'd'</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Day of month in two digit format 01 - 31</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4357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'N'</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Nanosecond in nine digit format 000000000 - 999999999.</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marL="91433" marR="91433"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'R'</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"%tH:%tM"</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11476">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'p'</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morning or afternoon marker "am"/"pm"</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marL="91433" marR="91433"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'T'</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"%tH:%tM:%tS".</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11476">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'B','h'</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Full month name, "January", "February".</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marL="91433" marR="91433"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'r'</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"%tI:%tM:%tS %Tp"</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11476">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'b'</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Abbreviated month name, "Jan", "Feb".</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marL="91433" marR="91433"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'D'</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"%tm/%td/%ty".</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4357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'A'</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full name of the day in the week, "Sunday", "Monday"</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marL="91433" marR="91433"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'F'</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"%tY-%tm-%td".</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4357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'a'</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short name of the day in the week, "Sun", "Mon"</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anose="020F0502020204030204" pitchFamily="34" charset="0"/>
                        <a:cs typeface="Arial" panose="020B0604020202020204" pitchFamily="34" charset="0"/>
                      </a:endParaRPr>
                    </a:p>
                  </a:txBody>
                  <a:tcPr marL="91433" marR="91433"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'c'</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anose="020F0502020204030204" pitchFamily="34" charset="0"/>
                          <a:cs typeface="Times New Roman" panose="02020603050405020304" pitchFamily="18" charset="0"/>
                        </a:rPr>
                        <a:t>"%ta %tb %td %tT %tZ %tY"</a:t>
                      </a:r>
                      <a:endParaRPr kumimoji="0" 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5" marR="6857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531401063"/>
      </p:ext>
    </p:extLst>
  </p:cSld>
  <p:clrMapOvr>
    <a:masterClrMapping/>
  </p:clrMapOvr>
  <p:transition spd="med">
    <p:comb/>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ctrTitle"/>
          </p:nvPr>
        </p:nvSpPr>
        <p:spPr/>
        <p:txBody>
          <a:bodyPr/>
          <a:lstStyle/>
          <a:p>
            <a:pPr algn="ctr"/>
            <a:r>
              <a:rPr lang="en-US" sz="3200" cap="none" smtClean="0">
                <a:solidFill>
                  <a:srgbClr val="FF0000"/>
                </a:solidFill>
                <a:cs typeface="Arial" panose="020B0604020202020204" pitchFamily="34" charset="0"/>
              </a:rPr>
              <a:t>USING DATE AND TIME</a:t>
            </a:r>
            <a:endParaRPr lang="vi-VN" sz="3200" cap="none" smtClean="0">
              <a:solidFill>
                <a:srgbClr val="FF0000"/>
              </a:solidFill>
              <a:cs typeface="Arial" panose="020B0604020202020204" pitchFamily="34" charset="0"/>
            </a:endParaRPr>
          </a:p>
        </p:txBody>
      </p:sp>
      <p:sp>
        <p:nvSpPr>
          <p:cNvPr id="2" name="Subtitle 1"/>
          <p:cNvSpPr>
            <a:spLocks noGrp="1"/>
          </p:cNvSpPr>
          <p:nvPr>
            <p:ph type="subTitle" idx="1"/>
          </p:nvPr>
        </p:nvSpPr>
        <p:spPr/>
        <p:txBody>
          <a:bodyPr/>
          <a:lstStyle/>
          <a:p>
            <a:endParaRPr lang="vi-VN"/>
          </a:p>
        </p:txBody>
      </p:sp>
      <p:sp>
        <p:nvSpPr>
          <p:cNvPr id="80899"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71069C-4110-4667-B5FA-56FE3BC2F91F}" type="slidenum">
              <a:rPr lang="vi-VN" sz="1200">
                <a:solidFill>
                  <a:srgbClr val="898989"/>
                </a:solidFill>
              </a:rPr>
              <a:pPr/>
              <a:t>138</a:t>
            </a:fld>
            <a:endParaRPr lang="vi-VN" sz="1200">
              <a:solidFill>
                <a:srgbClr val="898989"/>
              </a:solidFill>
            </a:endParaRPr>
          </a:p>
        </p:txBody>
      </p:sp>
    </p:spTree>
    <p:extLst>
      <p:ext uri="{BB962C8B-B14F-4D97-AF65-F5344CB8AC3E}">
        <p14:creationId xmlns:p14="http://schemas.microsoft.com/office/powerpoint/2010/main" val="210110992"/>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mtClean="0">
                <a:cs typeface="Arial" panose="020B0604020202020204" pitchFamily="34" charset="0"/>
              </a:rPr>
              <a:t>Date and Time</a:t>
            </a:r>
          </a:p>
        </p:txBody>
      </p:sp>
      <p:sp>
        <p:nvSpPr>
          <p:cNvPr id="81923" name="Content Placeholder 2"/>
          <p:cNvSpPr>
            <a:spLocks noGrp="1"/>
          </p:cNvSpPr>
          <p:nvPr>
            <p:ph idx="1"/>
          </p:nvPr>
        </p:nvSpPr>
        <p:spPr/>
        <p:txBody>
          <a:bodyPr/>
          <a:lstStyle/>
          <a:p>
            <a:pPr>
              <a:buFont typeface="Wingdings" panose="05000000000000000000" pitchFamily="2" charset="2"/>
              <a:buNone/>
            </a:pPr>
            <a:r>
              <a:rPr lang="en-US" sz="2400" smtClean="0">
                <a:solidFill>
                  <a:srgbClr val="C00000"/>
                </a:solidFill>
                <a:latin typeface="Courier New" panose="02070309020205020404" pitchFamily="49" charset="0"/>
                <a:cs typeface="Courier New" panose="02070309020205020404" pitchFamily="49" charset="0"/>
              </a:rPr>
              <a:t>import</a:t>
            </a:r>
            <a:r>
              <a:rPr lang="en-US" sz="2400" smtClean="0">
                <a:latin typeface="Courier New" panose="02070309020205020404" pitchFamily="49" charset="0"/>
                <a:cs typeface="Courier New" panose="02070309020205020404" pitchFamily="49" charset="0"/>
              </a:rPr>
              <a:t> java.util</a:t>
            </a:r>
            <a:r>
              <a:rPr lang="vi-VN" sz="2400" smtClean="0">
                <a:latin typeface="Courier New" panose="02070309020205020404" pitchFamily="49" charset="0"/>
                <a:cs typeface="Courier New" panose="02070309020205020404" pitchFamily="49" charset="0"/>
              </a:rPr>
              <a:t>.Date</a:t>
            </a:r>
            <a:r>
              <a:rPr lang="en-US" sz="2400"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sz="2400" smtClean="0">
                <a:solidFill>
                  <a:srgbClr val="C00000"/>
                </a:solidFill>
                <a:latin typeface="Courier New" panose="02070309020205020404" pitchFamily="49" charset="0"/>
                <a:cs typeface="Courier New" panose="02070309020205020404" pitchFamily="49" charset="0"/>
              </a:rPr>
              <a:t>import</a:t>
            </a:r>
            <a:r>
              <a:rPr lang="en-US" sz="2400" smtClean="0">
                <a:latin typeface="Courier New" panose="02070309020205020404" pitchFamily="49" charset="0"/>
                <a:cs typeface="Courier New" panose="02070309020205020404" pitchFamily="49" charset="0"/>
              </a:rPr>
              <a:t> java.text.SimpleDateFormat;</a:t>
            </a:r>
            <a:endParaRPr lang="vi-VN" sz="2400" smtClean="0">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sz="24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2400" smtClean="0">
                <a:latin typeface="Courier New" panose="02070309020205020404" pitchFamily="49" charset="0"/>
                <a:cs typeface="Courier New" panose="02070309020205020404" pitchFamily="49" charset="0"/>
              </a:rPr>
              <a:t>SimpleDateFormat df = </a:t>
            </a:r>
            <a:r>
              <a:rPr lang="en-US" sz="2400" smtClean="0">
                <a:solidFill>
                  <a:srgbClr val="C00000"/>
                </a:solidFill>
                <a:latin typeface="Courier New" panose="02070309020205020404" pitchFamily="49" charset="0"/>
                <a:cs typeface="Courier New" panose="02070309020205020404" pitchFamily="49" charset="0"/>
              </a:rPr>
              <a:t>new</a:t>
            </a:r>
            <a:r>
              <a:rPr lang="en-US" sz="2400" smtClean="0">
                <a:latin typeface="Courier New" panose="02070309020205020404" pitchFamily="49" charset="0"/>
                <a:cs typeface="Courier New" panose="02070309020205020404" pitchFamily="49" charset="0"/>
              </a:rPr>
              <a:t> SimpleDateFormat(</a:t>
            </a:r>
          </a:p>
          <a:p>
            <a:pPr>
              <a:buFont typeface="Wingdings" panose="05000000000000000000" pitchFamily="2" charset="2"/>
              <a:buNone/>
            </a:pPr>
            <a:r>
              <a:rPr lang="en-US" sz="2400" smtClean="0">
                <a:latin typeface="Courier New" panose="02070309020205020404" pitchFamily="49" charset="0"/>
                <a:cs typeface="Courier New" panose="02070309020205020404" pitchFamily="49" charset="0"/>
              </a:rPr>
              <a:t>   </a:t>
            </a:r>
            <a:r>
              <a:rPr lang="en-US" sz="2400" smtClean="0">
                <a:solidFill>
                  <a:srgbClr val="0000FF"/>
                </a:solidFill>
                <a:latin typeface="Courier New" panose="02070309020205020404" pitchFamily="49" charset="0"/>
                <a:cs typeface="Courier New" panose="02070309020205020404" pitchFamily="49" charset="0"/>
              </a:rPr>
              <a:t>"yyyy-MM-dd hh:mm:ss.SSS"</a:t>
            </a:r>
            <a:r>
              <a:rPr lang="en-US" sz="2400" smtClean="0">
                <a:latin typeface="Courier New" panose="02070309020205020404" pitchFamily="49" charset="0"/>
                <a:cs typeface="Courier New" panose="02070309020205020404" pitchFamily="49" charset="0"/>
              </a:rPr>
              <a:t>);</a:t>
            </a:r>
            <a:endParaRPr lang="vi-VN" sz="24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vi-VN" sz="2400" smtClean="0">
                <a:solidFill>
                  <a:srgbClr val="C00000"/>
                </a:solidFill>
                <a:latin typeface="Courier New" panose="02070309020205020404" pitchFamily="49" charset="0"/>
                <a:cs typeface="Courier New" panose="02070309020205020404" pitchFamily="49" charset="0"/>
              </a:rPr>
              <a:t>try</a:t>
            </a:r>
            <a:r>
              <a:rPr lang="vi-VN" sz="2400" smtClean="0">
                <a:latin typeface="Courier New" panose="02070309020205020404" pitchFamily="49" charset="0"/>
                <a:cs typeface="Courier New" panose="02070309020205020404" pitchFamily="49" charset="0"/>
              </a:rPr>
              <a:t>{</a:t>
            </a:r>
            <a:endParaRPr lang="en-US" sz="24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vi-VN" sz="2400" smtClean="0">
                <a:latin typeface="Courier New" panose="02070309020205020404" pitchFamily="49" charset="0"/>
                <a:cs typeface="Courier New" panose="02070309020205020404" pitchFamily="49" charset="0"/>
              </a:rPr>
              <a:t>   </a:t>
            </a:r>
            <a:r>
              <a:rPr lang="en-US" sz="2400" smtClean="0">
                <a:latin typeface="Courier New" panose="02070309020205020404" pitchFamily="49" charset="0"/>
                <a:cs typeface="Courier New" panose="02070309020205020404" pitchFamily="49" charset="0"/>
              </a:rPr>
              <a:t>Date d1 = df.parse(</a:t>
            </a:r>
            <a:r>
              <a:rPr lang="en-US" sz="2400" smtClean="0">
                <a:solidFill>
                  <a:srgbClr val="0000FF"/>
                </a:solidFill>
                <a:latin typeface="Courier New" panose="02070309020205020404" pitchFamily="49" charset="0"/>
                <a:cs typeface="Courier New" panose="02070309020205020404" pitchFamily="49" charset="0"/>
              </a:rPr>
              <a:t>"1940-01-01 15:28:31.976"</a:t>
            </a:r>
            <a:r>
              <a:rPr lang="en-US" sz="2400" smtClean="0">
                <a:latin typeface="Courier New" panose="02070309020205020404" pitchFamily="49" charset="0"/>
                <a:cs typeface="Courier New" panose="02070309020205020404" pitchFamily="49" charset="0"/>
              </a:rPr>
              <a:t>);</a:t>
            </a:r>
            <a:endParaRPr lang="vi-VN" sz="24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vi-VN" sz="2400" smtClean="0">
                <a:latin typeface="Courier New" panose="02070309020205020404" pitchFamily="49" charset="0"/>
                <a:cs typeface="Courier New" panose="02070309020205020404" pitchFamily="49" charset="0"/>
              </a:rPr>
              <a:t>   Date </a:t>
            </a:r>
            <a:r>
              <a:rPr lang="en-US" sz="2400" smtClean="0">
                <a:latin typeface="Courier New" panose="02070309020205020404" pitchFamily="49" charset="0"/>
                <a:cs typeface="Courier New" panose="02070309020205020404" pitchFamily="49" charset="0"/>
              </a:rPr>
              <a:t>d</a:t>
            </a:r>
            <a:r>
              <a:rPr lang="vi-VN" sz="2400" smtClean="0">
                <a:latin typeface="Courier New" panose="02070309020205020404" pitchFamily="49" charset="0"/>
                <a:cs typeface="Courier New" panose="02070309020205020404" pitchFamily="49" charset="0"/>
              </a:rPr>
              <a:t>2</a:t>
            </a:r>
            <a:r>
              <a:rPr lang="en-US" sz="2400" smtClean="0">
                <a:latin typeface="Courier New" panose="02070309020205020404" pitchFamily="49" charset="0"/>
                <a:cs typeface="Courier New" panose="02070309020205020404" pitchFamily="49" charset="0"/>
              </a:rPr>
              <a:t> = df.parse(</a:t>
            </a:r>
            <a:r>
              <a:rPr lang="en-US" sz="2400" smtClean="0">
                <a:solidFill>
                  <a:srgbClr val="0000FF"/>
                </a:solidFill>
                <a:latin typeface="Courier New" panose="02070309020205020404" pitchFamily="49" charset="0"/>
                <a:cs typeface="Courier New" panose="02070309020205020404" pitchFamily="49" charset="0"/>
              </a:rPr>
              <a:t>"2014-13-36 36:65:82.976"</a:t>
            </a:r>
            <a:r>
              <a:rPr lang="en-US" sz="2400"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vi-VN" sz="2400" smtClean="0">
                <a:latin typeface="Courier New" panose="02070309020205020404" pitchFamily="49" charset="0"/>
                <a:cs typeface="Courier New" panose="02070309020205020404" pitchFamily="49" charset="0"/>
              </a:rPr>
              <a:t>   </a:t>
            </a:r>
            <a:r>
              <a:rPr lang="en-US" sz="2400" smtClean="0">
                <a:latin typeface="Courier New" panose="02070309020205020404" pitchFamily="49" charset="0"/>
                <a:cs typeface="Courier New" panose="02070309020205020404" pitchFamily="49" charset="0"/>
              </a:rPr>
              <a:t>String s = df.format(d</a:t>
            </a:r>
            <a:r>
              <a:rPr lang="vi-VN" sz="2400" smtClean="0">
                <a:latin typeface="Courier New" panose="02070309020205020404" pitchFamily="49" charset="0"/>
                <a:cs typeface="Courier New" panose="02070309020205020404" pitchFamily="49" charset="0"/>
              </a:rPr>
              <a:t>2</a:t>
            </a:r>
            <a:r>
              <a:rPr lang="en-US" sz="2400" smtClean="0">
                <a:latin typeface="Courier New" panose="02070309020205020404" pitchFamily="49" charset="0"/>
                <a:cs typeface="Courier New" panose="02070309020205020404" pitchFamily="49" charset="0"/>
              </a:rPr>
              <a:t>);</a:t>
            </a:r>
            <a:r>
              <a:rPr lang="vi-VN" sz="2400" smtClean="0">
                <a:latin typeface="Courier New" panose="02070309020205020404" pitchFamily="49" charset="0"/>
                <a:cs typeface="Courier New" panose="02070309020205020404" pitchFamily="49" charset="0"/>
              </a:rPr>
              <a:t> </a:t>
            </a:r>
            <a:endParaRPr lang="en-US" sz="24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2400">
                <a:solidFill>
                  <a:srgbClr val="008000"/>
                </a:solidFill>
                <a:latin typeface="Courier New" panose="02070309020205020404" pitchFamily="49" charset="0"/>
                <a:cs typeface="Courier New" panose="02070309020205020404" pitchFamily="49" charset="0"/>
              </a:rPr>
              <a:t> </a:t>
            </a:r>
            <a:r>
              <a:rPr lang="en-US" sz="2400" smtClean="0">
                <a:solidFill>
                  <a:srgbClr val="008000"/>
                </a:solidFill>
                <a:latin typeface="Courier New" panose="02070309020205020404" pitchFamily="49" charset="0"/>
                <a:cs typeface="Courier New" panose="02070309020205020404" pitchFamily="49" charset="0"/>
              </a:rPr>
              <a:t>   // "2015-02-06 13:06:22.976"</a:t>
            </a:r>
          </a:p>
          <a:p>
            <a:pPr>
              <a:buFont typeface="Wingdings" panose="05000000000000000000" pitchFamily="2" charset="2"/>
              <a:buNone/>
            </a:pPr>
            <a:r>
              <a:rPr lang="vi-VN" sz="2400" smtClean="0">
                <a:latin typeface="Courier New" panose="02070309020205020404" pitchFamily="49" charset="0"/>
                <a:cs typeface="Courier New" panose="02070309020205020404" pitchFamily="49" charset="0"/>
              </a:rPr>
              <a:t>} </a:t>
            </a:r>
            <a:r>
              <a:rPr lang="vi-VN" sz="2400" smtClean="0">
                <a:solidFill>
                  <a:srgbClr val="C00000"/>
                </a:solidFill>
                <a:latin typeface="Courier New" panose="02070309020205020404" pitchFamily="49" charset="0"/>
                <a:cs typeface="Courier New" panose="02070309020205020404" pitchFamily="49" charset="0"/>
              </a:rPr>
              <a:t>catch</a:t>
            </a:r>
            <a:r>
              <a:rPr lang="vi-VN" sz="2400" smtClean="0">
                <a:latin typeface="Courier New" panose="02070309020205020404" pitchFamily="49" charset="0"/>
                <a:cs typeface="Courier New" panose="02070309020205020404" pitchFamily="49" charset="0"/>
              </a:rPr>
              <a:t>(ParseException e){</a:t>
            </a:r>
          </a:p>
          <a:p>
            <a:pPr>
              <a:buFont typeface="Wingdings" panose="05000000000000000000" pitchFamily="2" charset="2"/>
              <a:buNone/>
            </a:pPr>
            <a:r>
              <a:rPr lang="vi-VN" sz="2400" smtClean="0">
                <a:latin typeface="Courier New" panose="02070309020205020404" pitchFamily="49" charset="0"/>
                <a:cs typeface="Courier New" panose="02070309020205020404" pitchFamily="49" charset="0"/>
              </a:rPr>
              <a:t>}</a:t>
            </a:r>
            <a:endParaRPr lang="en-US" sz="24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9290215"/>
      </p:ext>
    </p:extLst>
  </p:cSld>
  <p:clrMapOvr>
    <a:masterClrMapping/>
  </p:clrMapOvr>
  <p:transition spd="med">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New Java project</a:t>
            </a:r>
          </a:p>
        </p:txBody>
      </p:sp>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125538"/>
            <a:ext cx="5227638"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5538"/>
            <a:ext cx="4392613"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133850"/>
            <a:ext cx="41243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886492"/>
      </p:ext>
    </p:extLst>
  </p:cSld>
  <p:clrMapOvr>
    <a:masterClrMapping/>
  </p:clrMapOvr>
  <p:transition spd="med">
    <p:comb/>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z="2800" smtClean="0">
                <a:cs typeface="Arial" panose="020B0604020202020204" pitchFamily="34" charset="0"/>
              </a:rPr>
              <a:t>Date/Time pattern in SimpleDateFormat</a:t>
            </a:r>
          </a:p>
        </p:txBody>
      </p:sp>
      <p:graphicFrame>
        <p:nvGraphicFramePr>
          <p:cNvPr id="4" name="Table 3"/>
          <p:cNvGraphicFramePr>
            <a:graphicFrameLocks noGrp="1"/>
          </p:cNvGraphicFramePr>
          <p:nvPr>
            <p:extLst>
              <p:ext uri="{D42A27DB-BD31-4B8C-83A1-F6EECF244321}">
                <p14:modId xmlns:p14="http://schemas.microsoft.com/office/powerpoint/2010/main" val="2081609971"/>
              </p:ext>
            </p:extLst>
          </p:nvPr>
        </p:nvGraphicFramePr>
        <p:xfrm>
          <a:off x="222251" y="762000"/>
          <a:ext cx="8713787" cy="5695950"/>
        </p:xfrm>
        <a:graphic>
          <a:graphicData uri="http://schemas.openxmlformats.org/drawingml/2006/table">
            <a:tbl>
              <a:tblPr/>
              <a:tblGrid>
                <a:gridCol w="914400"/>
                <a:gridCol w="3733800"/>
                <a:gridCol w="4065587"/>
              </a:tblGrid>
              <a:tr h="328613">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y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Year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1996; 96</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28613">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M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Month in year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July; Jul; 07</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28613">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w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Week in year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27</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28613">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W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Week in month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2</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28613">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D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Day in year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189</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28613">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d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Day in month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10</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28613">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F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Day of week in month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2</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28613">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E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Day in week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Tuesday; Tue</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28613">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a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Am/pm marker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PM</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8150">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H, h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Hour in day (0-23/0-12)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15, 12</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28613">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k, K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H, h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24</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28613">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m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Minute in hour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30</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28613">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s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Second in minute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55</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28613">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S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Millisecond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978</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28613">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Z, Z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Full/Sort time zone </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Pacific Standard Time; PST; GMT-08:00/-0800</a:t>
                      </a:r>
                      <a:endParaRPr kumimoji="0" lang="en-US" sz="2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175703783"/>
      </p:ext>
    </p:extLst>
  </p:cSld>
  <p:clrMapOvr>
    <a:masterClrMapping/>
  </p:clrMapOvr>
  <p:transition spd="med">
    <p:comb/>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txBox="1">
            <a:spLocks/>
          </p:cNvSpPr>
          <p:nvPr/>
        </p:nvSpPr>
        <p:spPr bwMode="auto">
          <a:xfrm>
            <a:off x="990600" y="2347913"/>
            <a:ext cx="71913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000" b="1" dirty="0" smtClean="0">
                <a:solidFill>
                  <a:srgbClr val="FF0000"/>
                </a:solidFill>
                <a:latin typeface="+mj-lt"/>
              </a:rPr>
              <a:t>Exception Handling</a:t>
            </a:r>
            <a:endParaRPr lang="vi-VN" altLang="en-US" sz="4000" b="1" dirty="0">
              <a:solidFill>
                <a:srgbClr val="FF0000"/>
              </a:solidFill>
              <a:latin typeface="+mj-lt"/>
            </a:endParaRPr>
          </a:p>
        </p:txBody>
      </p:sp>
    </p:spTree>
    <p:extLst>
      <p:ext uri="{BB962C8B-B14F-4D97-AF65-F5344CB8AC3E}">
        <p14:creationId xmlns:p14="http://schemas.microsoft.com/office/powerpoint/2010/main" val="3657781054"/>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p:txBody>
          <a:bodyPr/>
          <a:lstStyle/>
          <a:p>
            <a:r>
              <a:rPr lang="en-US"/>
              <a:t>Objectives</a:t>
            </a:r>
          </a:p>
        </p:txBody>
      </p:sp>
      <p:sp>
        <p:nvSpPr>
          <p:cNvPr id="1200131" name="Rectangle 3"/>
          <p:cNvSpPr>
            <a:spLocks noGrp="1" noChangeArrowheads="1"/>
          </p:cNvSpPr>
          <p:nvPr>
            <p:ph type="body" idx="1"/>
          </p:nvPr>
        </p:nvSpPr>
        <p:spPr/>
        <p:txBody>
          <a:bodyPr/>
          <a:lstStyle/>
          <a:p>
            <a:r>
              <a:rPr lang="en-US"/>
              <a:t>Introduce exception handling in Java</a:t>
            </a:r>
          </a:p>
          <a:p>
            <a:r>
              <a:rPr lang="en-US"/>
              <a:t>To ensure error handling is correctly done</a:t>
            </a:r>
          </a:p>
          <a:p>
            <a:endParaRPr lang="en-US"/>
          </a:p>
        </p:txBody>
      </p:sp>
    </p:spTree>
    <p:extLst>
      <p:ext uri="{BB962C8B-B14F-4D97-AF65-F5344CB8AC3E}">
        <p14:creationId xmlns:p14="http://schemas.microsoft.com/office/powerpoint/2010/main" val="2773970060"/>
      </p:ext>
    </p:extLst>
  </p:cSld>
  <p:clrMapOvr>
    <a:masterClrMapping/>
  </p:clrMapOvr>
  <p:transition spd="med">
    <p:comb/>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Rectangle 2"/>
          <p:cNvSpPr>
            <a:spLocks noGrp="1" noChangeArrowheads="1"/>
          </p:cNvSpPr>
          <p:nvPr>
            <p:ph type="title"/>
          </p:nvPr>
        </p:nvSpPr>
        <p:spPr/>
        <p:txBody>
          <a:bodyPr/>
          <a:lstStyle/>
          <a:p>
            <a:r>
              <a:rPr lang="en-US"/>
              <a:t>Contents</a:t>
            </a:r>
          </a:p>
        </p:txBody>
      </p:sp>
      <p:sp>
        <p:nvSpPr>
          <p:cNvPr id="1193987" name="Rectangle 3"/>
          <p:cNvSpPr>
            <a:spLocks noGrp="1" noChangeArrowheads="1"/>
          </p:cNvSpPr>
          <p:nvPr>
            <p:ph type="body" idx="1"/>
          </p:nvPr>
        </p:nvSpPr>
        <p:spPr/>
        <p:txBody>
          <a:bodyPr/>
          <a:lstStyle/>
          <a:p>
            <a:r>
              <a:rPr lang="en-US" sz="2955"/>
              <a:t>Prerequisite Thinking				</a:t>
            </a:r>
          </a:p>
          <a:p>
            <a:r>
              <a:rPr lang="en-US" sz="2955"/>
              <a:t>Exception						</a:t>
            </a:r>
          </a:p>
          <a:p>
            <a:r>
              <a:rPr lang="en-US" sz="2955"/>
              <a:t>Exception Usage					</a:t>
            </a:r>
          </a:p>
          <a:p>
            <a:r>
              <a:rPr lang="en-US" sz="2955"/>
              <a:t>Traditional Error Handling vs. Exception	</a:t>
            </a:r>
          </a:p>
          <a:p>
            <a:r>
              <a:rPr lang="en-US" sz="2955"/>
              <a:t>Create Exceptions					</a:t>
            </a:r>
          </a:p>
          <a:p>
            <a:r>
              <a:rPr lang="en-US" sz="2955"/>
              <a:t>Throw Exceptions				</a:t>
            </a:r>
          </a:p>
          <a:p>
            <a:r>
              <a:rPr lang="en-US" sz="2955"/>
              <a:t>Guidelines						</a:t>
            </a:r>
          </a:p>
        </p:txBody>
      </p:sp>
    </p:spTree>
    <p:extLst>
      <p:ext uri="{BB962C8B-B14F-4D97-AF65-F5344CB8AC3E}">
        <p14:creationId xmlns:p14="http://schemas.microsoft.com/office/powerpoint/2010/main" val="812496413"/>
      </p:ext>
    </p:extLst>
  </p:cSld>
  <p:clrMapOvr>
    <a:masterClrMapping/>
  </p:clrMapOvr>
  <p:transition spd="med">
    <p:comb/>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Rectangle 2"/>
          <p:cNvSpPr>
            <a:spLocks noGrp="1" noChangeArrowheads="1"/>
          </p:cNvSpPr>
          <p:nvPr>
            <p:ph type="title"/>
          </p:nvPr>
        </p:nvSpPr>
        <p:spPr/>
        <p:txBody>
          <a:bodyPr/>
          <a:lstStyle/>
          <a:p>
            <a:r>
              <a:rPr lang="en-US"/>
              <a:t>Prerequisite Thinking</a:t>
            </a:r>
          </a:p>
        </p:txBody>
      </p:sp>
      <p:sp>
        <p:nvSpPr>
          <p:cNvPr id="1157123" name="Rectangle 3"/>
          <p:cNvSpPr>
            <a:spLocks noGrp="1" noChangeArrowheads="1"/>
          </p:cNvSpPr>
          <p:nvPr>
            <p:ph type="body" idx="1"/>
          </p:nvPr>
        </p:nvSpPr>
        <p:spPr/>
        <p:txBody>
          <a:bodyPr/>
          <a:lstStyle/>
          <a:p>
            <a:r>
              <a:rPr lang="en-US" b="0"/>
              <a:t>Errors occur in software programs.</a:t>
            </a:r>
          </a:p>
          <a:p>
            <a:r>
              <a:rPr lang="en-US" b="0"/>
              <a:t>What really matters is what happens after the errors occur.</a:t>
            </a:r>
          </a:p>
          <a:p>
            <a:r>
              <a:rPr lang="en-US" b="0"/>
              <a:t>Errors must be handled by developers.</a:t>
            </a:r>
          </a:p>
          <a:p>
            <a:r>
              <a:rPr lang="en-US" b="0"/>
              <a:t>Errors should be reported to application users and the system administrators.</a:t>
            </a:r>
          </a:p>
          <a:p>
            <a:r>
              <a:rPr lang="en-US" b="0"/>
              <a:t>Application should recover after errors. It should not just die.</a:t>
            </a:r>
          </a:p>
        </p:txBody>
      </p:sp>
    </p:spTree>
    <p:extLst>
      <p:ext uri="{BB962C8B-B14F-4D97-AF65-F5344CB8AC3E}">
        <p14:creationId xmlns:p14="http://schemas.microsoft.com/office/powerpoint/2010/main" val="2212397698"/>
      </p:ext>
    </p:extLst>
  </p:cSld>
  <p:clrMapOvr>
    <a:masterClrMapping/>
  </p:clrMapOvr>
  <p:transition spd="med">
    <p:comb/>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Rectangle 2"/>
          <p:cNvSpPr>
            <a:spLocks noGrp="1" noChangeArrowheads="1"/>
          </p:cNvSpPr>
          <p:nvPr>
            <p:ph type="title"/>
          </p:nvPr>
        </p:nvSpPr>
        <p:spPr>
          <a:xfrm>
            <a:off x="838200" y="0"/>
            <a:ext cx="6395522" cy="631784"/>
          </a:xfrm>
        </p:spPr>
        <p:txBody>
          <a:bodyPr/>
          <a:lstStyle/>
          <a:p>
            <a:r>
              <a:rPr lang="en-US"/>
              <a:t>Exception</a:t>
            </a:r>
          </a:p>
        </p:txBody>
      </p:sp>
      <p:sp>
        <p:nvSpPr>
          <p:cNvPr id="1156099" name="Rectangle 3"/>
          <p:cNvSpPr>
            <a:spLocks noGrp="1" noChangeArrowheads="1"/>
          </p:cNvSpPr>
          <p:nvPr>
            <p:ph type="body" idx="1"/>
          </p:nvPr>
        </p:nvSpPr>
        <p:spPr>
          <a:xfrm>
            <a:off x="304800" y="990600"/>
            <a:ext cx="8686800" cy="5257800"/>
          </a:xfrm>
        </p:spPr>
        <p:txBody>
          <a:bodyPr/>
          <a:lstStyle/>
          <a:p>
            <a:pPr>
              <a:spcBef>
                <a:spcPts val="462"/>
              </a:spcBef>
              <a:spcAft>
                <a:spcPts val="462"/>
              </a:spcAft>
            </a:pPr>
            <a:r>
              <a:rPr lang="en-US"/>
              <a:t>Definition:</a:t>
            </a:r>
            <a:r>
              <a:rPr lang="en-US" b="0"/>
              <a:t> An exception is an event that occurs during the execution of a program that stops the normal flow of instructions.[1]</a:t>
            </a:r>
            <a:endParaRPr lang="en-US"/>
          </a:p>
          <a:p>
            <a:r>
              <a:rPr lang="en-US"/>
              <a:t>Concept: </a:t>
            </a:r>
            <a:r>
              <a:rPr lang="en-US" b="0"/>
              <a:t>Exceptions are the customary way in Java to indicate to a calling method that an abnormal condition has occurred.[3] An error, in a program, is an abnormal condition[1].</a:t>
            </a:r>
          </a:p>
          <a:p>
            <a:r>
              <a:rPr lang="en-US" b="0"/>
              <a:t>Thus they should be shown up as exceptions</a:t>
            </a:r>
          </a:p>
        </p:txBody>
      </p:sp>
    </p:spTree>
    <p:extLst>
      <p:ext uri="{BB962C8B-B14F-4D97-AF65-F5344CB8AC3E}">
        <p14:creationId xmlns:p14="http://schemas.microsoft.com/office/powerpoint/2010/main" val="498599203"/>
      </p:ext>
    </p:extLst>
  </p:cSld>
  <p:clrMapOvr>
    <a:masterClrMapping/>
  </p:clrMapOvr>
  <p:transition spd="med">
    <p:comb/>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Rectangle 2"/>
          <p:cNvSpPr>
            <a:spLocks noGrp="1" noChangeArrowheads="1"/>
          </p:cNvSpPr>
          <p:nvPr>
            <p:ph type="title"/>
          </p:nvPr>
        </p:nvSpPr>
        <p:spPr/>
        <p:txBody>
          <a:bodyPr/>
          <a:lstStyle/>
          <a:p>
            <a:r>
              <a:rPr lang="en-US"/>
              <a:t>Exception</a:t>
            </a:r>
          </a:p>
        </p:txBody>
      </p:sp>
      <p:sp>
        <p:nvSpPr>
          <p:cNvPr id="1196035" name="Rectangle 3"/>
          <p:cNvSpPr>
            <a:spLocks noGrp="1" noChangeArrowheads="1"/>
          </p:cNvSpPr>
          <p:nvPr>
            <p:ph type="body" idx="1"/>
          </p:nvPr>
        </p:nvSpPr>
        <p:spPr/>
        <p:txBody>
          <a:bodyPr/>
          <a:lstStyle/>
          <a:p>
            <a:pPr>
              <a:lnSpc>
                <a:spcPct val="110000"/>
              </a:lnSpc>
            </a:pPr>
            <a:r>
              <a:rPr lang="en-US"/>
              <a:t>Throwing Exception</a:t>
            </a:r>
            <a:r>
              <a:rPr lang="en-US" b="0"/>
              <a:t>: when you want to stop the flow of instructions because of an </a:t>
            </a:r>
            <a:r>
              <a:rPr lang="en-US" b="0" u="sng"/>
              <a:t>abnormal condition</a:t>
            </a:r>
            <a:r>
              <a:rPr lang="en-US" b="0"/>
              <a:t>, you can </a:t>
            </a:r>
            <a:r>
              <a:rPr lang="en-US" b="0" i="1"/>
              <a:t>throw</a:t>
            </a:r>
            <a:r>
              <a:rPr lang="en-US" b="0"/>
              <a:t> an exception. This exception is sent from the context of the method to that of its invokers.</a:t>
            </a:r>
          </a:p>
          <a:p>
            <a:pPr>
              <a:lnSpc>
                <a:spcPct val="110000"/>
              </a:lnSpc>
            </a:pPr>
            <a:r>
              <a:rPr lang="en-US"/>
              <a:t>Catching Exception</a:t>
            </a:r>
            <a:r>
              <a:rPr lang="en-US" b="0"/>
              <a:t>: When you are in the context of the invoker of a method that throws an exception and </a:t>
            </a:r>
            <a:r>
              <a:rPr lang="en-US" b="0" u="sng"/>
              <a:t>you want to handle it</a:t>
            </a:r>
            <a:r>
              <a:rPr lang="en-US" b="0"/>
              <a:t>, you </a:t>
            </a:r>
            <a:r>
              <a:rPr lang="en-US" b="0" i="1"/>
              <a:t>catch</a:t>
            </a:r>
            <a:r>
              <a:rPr lang="en-US" b="0"/>
              <a:t> it. This exception is no more thrown up to your invokers/callers.</a:t>
            </a:r>
          </a:p>
        </p:txBody>
      </p:sp>
    </p:spTree>
    <p:extLst>
      <p:ext uri="{BB962C8B-B14F-4D97-AF65-F5344CB8AC3E}">
        <p14:creationId xmlns:p14="http://schemas.microsoft.com/office/powerpoint/2010/main" val="1370893505"/>
      </p:ext>
    </p:extLst>
  </p:cSld>
  <p:clrMapOvr>
    <a:masterClrMapping/>
  </p:clrMapOvr>
  <p:transition spd="med">
    <p:comb/>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Exception – Call stack</a:t>
            </a:r>
            <a:endParaRPr lang="en-US"/>
          </a:p>
        </p:txBody>
      </p:sp>
      <p:pic>
        <p:nvPicPr>
          <p:cNvPr id="3" name="Picture 5"/>
          <p:cNvPicPr>
            <a:picLocks noChangeAspect="1" noChangeArrowheads="1"/>
          </p:cNvPicPr>
          <p:nvPr/>
        </p:nvPicPr>
        <p:blipFill>
          <a:blip r:embed="rId2" cstate="print"/>
          <a:srcRect/>
          <a:stretch>
            <a:fillRect/>
          </a:stretch>
        </p:blipFill>
        <p:spPr bwMode="auto">
          <a:xfrm>
            <a:off x="3352800" y="762000"/>
            <a:ext cx="5791200" cy="4437063"/>
          </a:xfrm>
          <a:prstGeom prst="rect">
            <a:avLst/>
          </a:prstGeom>
          <a:noFill/>
          <a:effectLst>
            <a:outerShdw sx="1000" sy="1000" algn="ctr" rotWithShape="0">
              <a:srgbClr val="000000"/>
            </a:outerShdw>
          </a:effectLst>
        </p:spPr>
      </p:pic>
      <p:pic>
        <p:nvPicPr>
          <p:cNvPr id="4" name="Picture 4"/>
          <p:cNvPicPr>
            <a:picLocks noChangeAspect="1" noChangeArrowheads="1"/>
          </p:cNvPicPr>
          <p:nvPr/>
        </p:nvPicPr>
        <p:blipFill>
          <a:blip r:embed="rId3" cstate="print"/>
          <a:srcRect/>
          <a:stretch>
            <a:fillRect/>
          </a:stretch>
        </p:blipFill>
        <p:spPr bwMode="auto">
          <a:xfrm>
            <a:off x="76200" y="914400"/>
            <a:ext cx="3429000" cy="4267200"/>
          </a:xfrm>
          <a:prstGeom prst="rect">
            <a:avLst/>
          </a:prstGeom>
          <a:noFill/>
        </p:spPr>
      </p:pic>
    </p:spTree>
    <p:extLst>
      <p:ext uri="{BB962C8B-B14F-4D97-AF65-F5344CB8AC3E}">
        <p14:creationId xmlns:p14="http://schemas.microsoft.com/office/powerpoint/2010/main" val="3266122373"/>
      </p:ext>
    </p:extLst>
  </p:cSld>
  <p:clrMapOvr>
    <a:masterClrMapping/>
  </p:clrMapOvr>
  <p:transition spd="med">
    <p:comb/>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Rectangle 2"/>
          <p:cNvSpPr>
            <a:spLocks noGrp="1" noChangeArrowheads="1"/>
          </p:cNvSpPr>
          <p:nvPr>
            <p:ph type="title"/>
          </p:nvPr>
        </p:nvSpPr>
        <p:spPr/>
        <p:txBody>
          <a:bodyPr/>
          <a:lstStyle/>
          <a:p>
            <a:r>
              <a:rPr lang="en-US"/>
              <a:t>Exception Usage</a:t>
            </a:r>
          </a:p>
        </p:txBody>
      </p:sp>
      <p:sp>
        <p:nvSpPr>
          <p:cNvPr id="1158147" name="Rectangle 3"/>
          <p:cNvSpPr>
            <a:spLocks noGrp="1" noChangeArrowheads="1"/>
          </p:cNvSpPr>
          <p:nvPr>
            <p:ph type="body" idx="1"/>
          </p:nvPr>
        </p:nvSpPr>
        <p:spPr>
          <a:xfrm>
            <a:off x="152400" y="762000"/>
            <a:ext cx="8991600" cy="5562599"/>
          </a:xfrm>
        </p:spPr>
        <p:txBody>
          <a:bodyPr/>
          <a:lstStyle/>
          <a:p>
            <a:r>
              <a:rPr lang="en-US" b="0"/>
              <a:t>The calling method can do </a:t>
            </a:r>
            <a:r>
              <a:rPr lang="en-US"/>
              <a:t>one of three</a:t>
            </a:r>
            <a:r>
              <a:rPr lang="en-US" b="0"/>
              <a:t> things below with exceptions:[3]</a:t>
            </a:r>
          </a:p>
          <a:p>
            <a:pPr lvl="1"/>
            <a:r>
              <a:rPr lang="en-US"/>
              <a:t>It can call the method from within a</a:t>
            </a:r>
            <a:r>
              <a:rPr lang="en-US">
                <a:latin typeface="Century Gothic" panose="020B0502020202020204" pitchFamily="34" charset="0"/>
              </a:rPr>
              <a:t> </a:t>
            </a:r>
            <a:r>
              <a:rPr lang="en-US" noProof="1">
                <a:latin typeface="Courier New" panose="02070309020205020404" pitchFamily="49" charset="0"/>
              </a:rPr>
              <a:t>try { } catch {}</a:t>
            </a:r>
            <a:r>
              <a:rPr lang="en-US">
                <a:latin typeface="Century Gothic" panose="020B0502020202020204" pitchFamily="34" charset="0"/>
              </a:rPr>
              <a:t> </a:t>
            </a:r>
            <a:r>
              <a:rPr lang="en-US"/>
              <a:t>block and catch the exception to handle it</a:t>
            </a:r>
            <a:r>
              <a:rPr lang="en-US">
                <a:latin typeface="Century Gothic" panose="020B0502020202020204" pitchFamily="34" charset="0"/>
              </a:rPr>
              <a:t>.</a:t>
            </a:r>
          </a:p>
          <a:p>
            <a:pPr lvl="1"/>
            <a:r>
              <a:rPr lang="en-US"/>
              <a:t>It can decide not to handle the exception and declare that it throws itself the same exception via the</a:t>
            </a:r>
            <a:r>
              <a:rPr lang="en-US">
                <a:latin typeface="Century Gothic" panose="020B0502020202020204" pitchFamily="34" charset="0"/>
              </a:rPr>
              <a:t> </a:t>
            </a:r>
            <a:r>
              <a:rPr lang="en-US" noProof="1">
                <a:latin typeface="Courier New" panose="02070309020205020404" pitchFamily="49" charset="0"/>
              </a:rPr>
              <a:t>throws &lt;ExceptionName&gt; </a:t>
            </a:r>
            <a:r>
              <a:rPr lang="en-US"/>
              <a:t>clause.</a:t>
            </a:r>
          </a:p>
          <a:p>
            <a:pPr lvl="1"/>
            <a:r>
              <a:rPr lang="en-US"/>
              <a:t>It can catch the exception, do possibly some partial exception handling and then re-throw the same exception or throw another exception.</a:t>
            </a:r>
            <a:endParaRPr lang="en-US">
              <a:latin typeface="Century Gothic" panose="020B0502020202020204" pitchFamily="34" charset="0"/>
            </a:endParaRPr>
          </a:p>
        </p:txBody>
      </p:sp>
    </p:spTree>
    <p:extLst>
      <p:ext uri="{BB962C8B-B14F-4D97-AF65-F5344CB8AC3E}">
        <p14:creationId xmlns:p14="http://schemas.microsoft.com/office/powerpoint/2010/main" val="3191135310"/>
      </p:ext>
    </p:extLst>
  </p:cSld>
  <p:clrMapOvr>
    <a:masterClrMapping/>
  </p:clrMapOvr>
  <p:transition spd="med">
    <p:comb/>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p:txBody>
          <a:bodyPr/>
          <a:lstStyle/>
          <a:p>
            <a:r>
              <a:rPr lang="en-US"/>
              <a:t>Exception Usage</a:t>
            </a:r>
          </a:p>
        </p:txBody>
      </p:sp>
      <p:sp>
        <p:nvSpPr>
          <p:cNvPr id="1202179" name="Text Box 3"/>
          <p:cNvSpPr txBox="1">
            <a:spLocks noChangeArrowheads="1"/>
          </p:cNvSpPr>
          <p:nvPr/>
        </p:nvSpPr>
        <p:spPr bwMode="auto">
          <a:xfrm>
            <a:off x="152400" y="773090"/>
            <a:ext cx="8991600" cy="2554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1600" b="1">
                <a:latin typeface="Courier New" panose="02070309020205020404" pitchFamily="49" charset="0"/>
              </a:rPr>
              <a:t>Employee m_emp;</a:t>
            </a:r>
          </a:p>
          <a:p>
            <a:pPr algn="l"/>
            <a:r>
              <a:rPr lang="en-US" sz="1600" b="1">
                <a:latin typeface="Courier New" panose="02070309020205020404" pitchFamily="49" charset="0"/>
              </a:rPr>
              <a:t>//…</a:t>
            </a:r>
          </a:p>
          <a:p>
            <a:pPr algn="l"/>
            <a:r>
              <a:rPr lang="en-US" sz="1600" b="1">
                <a:latin typeface="Courier New" panose="02070309020205020404" pitchFamily="49" charset="0"/>
              </a:rPr>
              <a:t>public void modifyEmployee(){  </a:t>
            </a:r>
          </a:p>
          <a:p>
            <a:pPr algn="l"/>
            <a:r>
              <a:rPr lang="en-US" sz="1600" b="1">
                <a:latin typeface="Courier New" panose="02070309020205020404" pitchFamily="49" charset="0"/>
              </a:rPr>
              <a:t>  //…collect information from GUI to the object m_emp</a:t>
            </a:r>
          </a:p>
          <a:p>
            <a:pPr algn="l"/>
            <a:r>
              <a:rPr lang="en-US" sz="1600" b="1">
                <a:latin typeface="Courier New" panose="02070309020205020404" pitchFamily="49" charset="0"/>
              </a:rPr>
              <a:t>  try{</a:t>
            </a:r>
          </a:p>
          <a:p>
            <a:pPr algn="l"/>
            <a:r>
              <a:rPr lang="en-US" sz="1600" b="1">
                <a:latin typeface="Courier New" panose="02070309020205020404" pitchFamily="49" charset="0"/>
              </a:rPr>
              <a:t>    empService.modifyEmployee(m_emp);</a:t>
            </a:r>
          </a:p>
          <a:p>
            <a:pPr algn="l"/>
            <a:r>
              <a:rPr lang="en-US" sz="1600" b="1">
                <a:latin typeface="Courier New" panose="02070309020205020404" pitchFamily="49" charset="0"/>
              </a:rPr>
              <a:t>  }catch(EmployeeModifiedByAnotherException emae){</a:t>
            </a:r>
          </a:p>
          <a:p>
            <a:pPr algn="l"/>
            <a:r>
              <a:rPr lang="en-US" sz="1600" b="1">
                <a:latin typeface="Courier New" panose="02070309020205020404" pitchFamily="49" charset="0"/>
              </a:rPr>
              <a:t>    //Shows message to the user to reload the employee data</a:t>
            </a:r>
          </a:p>
          <a:p>
            <a:pPr algn="l"/>
            <a:r>
              <a:rPr lang="en-US" sz="1600" b="1">
                <a:latin typeface="Courier New" panose="02070309020205020404" pitchFamily="49" charset="0"/>
              </a:rPr>
              <a:t>  }</a:t>
            </a:r>
          </a:p>
          <a:p>
            <a:pPr algn="l"/>
            <a:r>
              <a:rPr lang="en-US" sz="1600" b="1">
                <a:latin typeface="Courier New" panose="02070309020205020404" pitchFamily="49" charset="0"/>
              </a:rPr>
              <a:t>}</a:t>
            </a:r>
          </a:p>
        </p:txBody>
      </p:sp>
      <p:sp>
        <p:nvSpPr>
          <p:cNvPr id="1202182" name="Text Box 6"/>
          <p:cNvSpPr txBox="1">
            <a:spLocks noChangeArrowheads="1"/>
          </p:cNvSpPr>
          <p:nvPr/>
        </p:nvSpPr>
        <p:spPr bwMode="auto">
          <a:xfrm>
            <a:off x="152401" y="3398070"/>
            <a:ext cx="9204150" cy="1077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1600" b="1">
                <a:latin typeface="Courier New" panose="02070309020205020404" pitchFamily="49" charset="0"/>
              </a:rPr>
              <a:t>public void modifyEmployee(Employee emp) throws EmployeeModifiedByAnotherException{    </a:t>
            </a:r>
          </a:p>
          <a:p>
            <a:pPr algn="l"/>
            <a:r>
              <a:rPr lang="en-US" sz="1600" b="1">
                <a:latin typeface="Courier New" panose="02070309020205020404" pitchFamily="49" charset="0"/>
              </a:rPr>
              <a:t>  empDAO.updateEmployee(emp);</a:t>
            </a:r>
          </a:p>
          <a:p>
            <a:pPr algn="l"/>
            <a:r>
              <a:rPr lang="en-US" sz="1600" b="1">
                <a:latin typeface="Courier New" panose="02070309020205020404" pitchFamily="49" charset="0"/>
              </a:rPr>
              <a:t>}</a:t>
            </a:r>
          </a:p>
        </p:txBody>
      </p:sp>
      <p:sp>
        <p:nvSpPr>
          <p:cNvPr id="1202183" name="Text Box 7"/>
          <p:cNvSpPr txBox="1">
            <a:spLocks noChangeArrowheads="1"/>
          </p:cNvSpPr>
          <p:nvPr/>
        </p:nvSpPr>
        <p:spPr bwMode="auto">
          <a:xfrm>
            <a:off x="152400" y="4713089"/>
            <a:ext cx="9202683" cy="2308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1600" b="1">
                <a:latin typeface="Courier New" panose="02070309020205020404" pitchFamily="49" charset="0"/>
              </a:rPr>
              <a:t>public void modifyEmployee(Employee emp) throws EmployeeModifiedByAnotherException{    </a:t>
            </a:r>
          </a:p>
          <a:p>
            <a:pPr algn="l"/>
            <a:r>
              <a:rPr lang="en-US" sz="1600" b="1">
                <a:latin typeface="Courier New" panose="02070309020205020404" pitchFamily="49" charset="0"/>
              </a:rPr>
              <a:t>  try{</a:t>
            </a:r>
          </a:p>
          <a:p>
            <a:pPr algn="l"/>
            <a:r>
              <a:rPr lang="en-US" sz="1600" b="1">
                <a:latin typeface="Courier New" panose="02070309020205020404" pitchFamily="49" charset="0"/>
              </a:rPr>
              <a:t>    empDAO.updateEmployee(emp);</a:t>
            </a:r>
          </a:p>
          <a:p>
            <a:pPr algn="l"/>
            <a:r>
              <a:rPr lang="en-US" sz="1600" b="1">
                <a:latin typeface="Courier New" panose="02070309020205020404" pitchFamily="49" charset="0"/>
              </a:rPr>
              <a:t>  }catch(EmployeeModifiedByAnotherException emae){</a:t>
            </a:r>
          </a:p>
          <a:p>
            <a:pPr algn="l"/>
            <a:r>
              <a:rPr lang="en-US" sz="1600" b="1">
                <a:latin typeface="Courier New" panose="02070309020205020404" pitchFamily="49" charset="0"/>
              </a:rPr>
              <a:t>    //log this event into a file</a:t>
            </a:r>
          </a:p>
          <a:p>
            <a:pPr algn="l"/>
            <a:r>
              <a:rPr lang="en-US" sz="1600" b="1">
                <a:latin typeface="Courier New" panose="02070309020205020404" pitchFamily="49" charset="0"/>
              </a:rPr>
              <a:t>    throws emae;</a:t>
            </a:r>
          </a:p>
          <a:p>
            <a:pPr algn="l"/>
            <a:r>
              <a:rPr lang="en-US" sz="1600" b="1">
                <a:latin typeface="Courier New" panose="02070309020205020404" pitchFamily="49" charset="0"/>
              </a:rPr>
              <a:t>  }</a:t>
            </a:r>
          </a:p>
          <a:p>
            <a:pPr algn="l"/>
            <a:r>
              <a:rPr lang="en-US" sz="1600" b="1">
                <a:latin typeface="Courier New" panose="02070309020205020404" pitchFamily="49" charset="0"/>
              </a:rPr>
              <a:t>}</a:t>
            </a:r>
          </a:p>
        </p:txBody>
      </p:sp>
      <p:sp>
        <p:nvSpPr>
          <p:cNvPr id="1202184" name="Line 8"/>
          <p:cNvSpPr>
            <a:spLocks noChangeShapeType="1"/>
          </p:cNvSpPr>
          <p:nvPr/>
        </p:nvSpPr>
        <p:spPr bwMode="auto">
          <a:xfrm>
            <a:off x="152400" y="3310118"/>
            <a:ext cx="809151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2185" name="Line 9"/>
          <p:cNvSpPr>
            <a:spLocks noChangeShapeType="1"/>
          </p:cNvSpPr>
          <p:nvPr/>
        </p:nvSpPr>
        <p:spPr bwMode="auto">
          <a:xfrm>
            <a:off x="772506" y="4625137"/>
            <a:ext cx="809151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16887723"/>
      </p:ext>
    </p:extLst>
  </p:cSld>
  <p:clrMapOvr>
    <a:masterClrMapping/>
  </p:clrMapOvr>
  <p:transition spd="med">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New Class</a:t>
            </a:r>
          </a:p>
        </p:txBody>
      </p:sp>
      <p:pic>
        <p:nvPicPr>
          <p:cNvPr id="419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268413"/>
            <a:ext cx="49149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852738"/>
            <a:ext cx="2676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0325" y="3462338"/>
            <a:ext cx="19716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123950"/>
            <a:ext cx="4383088"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4415695"/>
      </p:ext>
    </p:extLst>
  </p:cSld>
  <p:clrMapOvr>
    <a:masterClrMapping/>
  </p:clrMapOvr>
  <p:transition spd="med">
    <p:comb/>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Exception-Handling Statements </a:t>
            </a:r>
          </a:p>
        </p:txBody>
      </p:sp>
      <p:sp>
        <p:nvSpPr>
          <p:cNvPr id="26627" name="Rectangle 3"/>
          <p:cNvSpPr>
            <a:spLocks noGrp="1" noChangeArrowheads="1"/>
          </p:cNvSpPr>
          <p:nvPr>
            <p:ph idx="1"/>
          </p:nvPr>
        </p:nvSpPr>
        <p:spPr/>
        <p:txBody>
          <a:bodyPr/>
          <a:lstStyle/>
          <a:p>
            <a:pPr lvl="1">
              <a:lnSpc>
                <a:spcPct val="80000"/>
              </a:lnSpc>
              <a:spcBef>
                <a:spcPct val="0"/>
              </a:spcBef>
              <a:spcAft>
                <a:spcPts val="500"/>
              </a:spcAft>
              <a:buFont typeface="Symbol" pitchFamily="18" charset="2"/>
              <a:buNone/>
            </a:pPr>
            <a:r>
              <a:rPr lang="en-US" sz="2400"/>
              <a:t>The </a:t>
            </a:r>
            <a:r>
              <a:rPr lang="en-US" sz="2400" b="1">
                <a:solidFill>
                  <a:srgbClr val="FF0000"/>
                </a:solidFill>
                <a:latin typeface="Courier New" pitchFamily="49" charset="0"/>
              </a:rPr>
              <a:t>try</a:t>
            </a:r>
            <a:r>
              <a:rPr lang="en-US" sz="2400"/>
              <a:t> statement identifies a block of statements within which an exception might be thrown. </a:t>
            </a:r>
          </a:p>
          <a:p>
            <a:pPr lvl="1">
              <a:lnSpc>
                <a:spcPct val="80000"/>
              </a:lnSpc>
              <a:spcBef>
                <a:spcPct val="0"/>
              </a:spcBef>
              <a:spcAft>
                <a:spcPts val="500"/>
              </a:spcAft>
              <a:buFont typeface="Symbol" pitchFamily="18" charset="2"/>
              <a:buNone/>
            </a:pPr>
            <a:r>
              <a:rPr lang="en-US" sz="2400"/>
              <a:t>The </a:t>
            </a:r>
            <a:r>
              <a:rPr lang="en-US" sz="2400" b="1">
                <a:solidFill>
                  <a:srgbClr val="FF0000"/>
                </a:solidFill>
                <a:latin typeface="Courier New" pitchFamily="49" charset="0"/>
              </a:rPr>
              <a:t>catch</a:t>
            </a:r>
            <a:r>
              <a:rPr lang="en-US" sz="2400"/>
              <a:t> statement must be associated with a </a:t>
            </a:r>
            <a:r>
              <a:rPr lang="en-US" sz="2400" b="1">
                <a:solidFill>
                  <a:srgbClr val="FF0000"/>
                </a:solidFill>
                <a:latin typeface="Courier New" pitchFamily="49" charset="0"/>
              </a:rPr>
              <a:t>try</a:t>
            </a:r>
            <a:r>
              <a:rPr lang="en-US" sz="2400"/>
              <a:t> statement and identifies a block of statements that can handle a particular type of exception. </a:t>
            </a:r>
          </a:p>
          <a:p>
            <a:pPr lvl="1">
              <a:lnSpc>
                <a:spcPct val="80000"/>
              </a:lnSpc>
              <a:spcBef>
                <a:spcPct val="0"/>
              </a:spcBef>
              <a:spcAft>
                <a:spcPts val="500"/>
              </a:spcAft>
              <a:buFont typeface="Symbol" pitchFamily="18" charset="2"/>
              <a:buNone/>
            </a:pPr>
            <a:r>
              <a:rPr lang="en-US" sz="2400"/>
              <a:t>The </a:t>
            </a:r>
            <a:r>
              <a:rPr lang="en-US" sz="2400" b="1">
                <a:solidFill>
                  <a:srgbClr val="FF0000"/>
                </a:solidFill>
                <a:latin typeface="Courier New" pitchFamily="49" charset="0"/>
              </a:rPr>
              <a:t>finally</a:t>
            </a:r>
            <a:r>
              <a:rPr lang="en-US" sz="2400"/>
              <a:t> statement must be associated with a </a:t>
            </a:r>
            <a:r>
              <a:rPr lang="en-US" sz="2400" b="1">
                <a:solidFill>
                  <a:srgbClr val="FF0000"/>
                </a:solidFill>
                <a:latin typeface="Courier New" pitchFamily="49" charset="0"/>
              </a:rPr>
              <a:t>try</a:t>
            </a:r>
            <a:r>
              <a:rPr lang="en-US" sz="2400"/>
              <a:t> statement and identifies a block of statements that are executed regardless of whether or not an error occurs within the </a:t>
            </a:r>
            <a:r>
              <a:rPr lang="en-US" sz="2400" b="1">
                <a:solidFill>
                  <a:srgbClr val="FF0000"/>
                </a:solidFill>
                <a:latin typeface="Courier New" pitchFamily="49" charset="0"/>
              </a:rPr>
              <a:t>try</a:t>
            </a:r>
            <a:r>
              <a:rPr lang="en-US" sz="2400"/>
              <a:t> block. </a:t>
            </a:r>
          </a:p>
          <a:p>
            <a:pPr lvl="1">
              <a:lnSpc>
                <a:spcPct val="80000"/>
              </a:lnSpc>
              <a:spcBef>
                <a:spcPct val="0"/>
              </a:spcBef>
              <a:buFontTx/>
              <a:buNone/>
            </a:pPr>
            <a:r>
              <a:rPr lang="en-US" sz="2400" b="1">
                <a:solidFill>
                  <a:srgbClr val="FF0000"/>
                </a:solidFill>
                <a:latin typeface="Courier New" pitchFamily="49" charset="0"/>
              </a:rPr>
              <a:t>try</a:t>
            </a:r>
            <a:r>
              <a:rPr lang="en-US" sz="2400">
                <a:latin typeface="Courier New" pitchFamily="49" charset="0"/>
              </a:rPr>
              <a:t> {</a:t>
            </a:r>
          </a:p>
          <a:p>
            <a:pPr lvl="1">
              <a:lnSpc>
                <a:spcPct val="80000"/>
              </a:lnSpc>
              <a:spcBef>
                <a:spcPct val="0"/>
              </a:spcBef>
              <a:buFontTx/>
              <a:buNone/>
            </a:pPr>
            <a:r>
              <a:rPr lang="en-US" sz="2400">
                <a:latin typeface="Courier New" pitchFamily="49" charset="0"/>
              </a:rPr>
              <a:t>    </a:t>
            </a:r>
            <a:r>
              <a:rPr lang="en-US" sz="2400" i="1">
                <a:latin typeface="Courier New" pitchFamily="49" charset="0"/>
              </a:rPr>
              <a:t>statement(s)</a:t>
            </a:r>
            <a:endParaRPr lang="en-US" sz="2400">
              <a:latin typeface="Courier New" pitchFamily="49" charset="0"/>
            </a:endParaRPr>
          </a:p>
          <a:p>
            <a:pPr lvl="1">
              <a:lnSpc>
                <a:spcPct val="80000"/>
              </a:lnSpc>
              <a:spcBef>
                <a:spcPct val="0"/>
              </a:spcBef>
              <a:buFontTx/>
              <a:buNone/>
            </a:pPr>
            <a:r>
              <a:rPr lang="en-US" sz="2400">
                <a:latin typeface="Courier New" pitchFamily="49" charset="0"/>
              </a:rPr>
              <a:t>} </a:t>
            </a:r>
            <a:r>
              <a:rPr lang="en-US" sz="2400" b="1">
                <a:solidFill>
                  <a:srgbClr val="FF0000"/>
                </a:solidFill>
                <a:latin typeface="Courier New" pitchFamily="49" charset="0"/>
              </a:rPr>
              <a:t>catch</a:t>
            </a:r>
            <a:r>
              <a:rPr lang="en-US" sz="2400">
                <a:latin typeface="Courier New" pitchFamily="49" charset="0"/>
              </a:rPr>
              <a:t> (</a:t>
            </a:r>
            <a:r>
              <a:rPr lang="en-US" sz="2400" i="1">
                <a:latin typeface="Courier New" pitchFamily="49" charset="0"/>
              </a:rPr>
              <a:t>exceptiontype</a:t>
            </a:r>
            <a:r>
              <a:rPr lang="en-US" sz="2400">
                <a:latin typeface="Courier New" pitchFamily="49" charset="0"/>
              </a:rPr>
              <a:t> </a:t>
            </a:r>
            <a:r>
              <a:rPr lang="en-US" sz="2400" i="1">
                <a:latin typeface="Courier New" pitchFamily="49" charset="0"/>
              </a:rPr>
              <a:t>name</a:t>
            </a:r>
            <a:r>
              <a:rPr lang="en-US" sz="2400">
                <a:latin typeface="Courier New" pitchFamily="49" charset="0"/>
              </a:rPr>
              <a:t>) {</a:t>
            </a:r>
          </a:p>
          <a:p>
            <a:pPr lvl="1">
              <a:lnSpc>
                <a:spcPct val="80000"/>
              </a:lnSpc>
              <a:spcBef>
                <a:spcPct val="0"/>
              </a:spcBef>
              <a:buFontTx/>
              <a:buNone/>
            </a:pPr>
            <a:r>
              <a:rPr lang="en-US" sz="2400">
                <a:latin typeface="Courier New" pitchFamily="49" charset="0"/>
              </a:rPr>
              <a:t>    </a:t>
            </a:r>
            <a:r>
              <a:rPr lang="en-US" sz="2400" i="1">
                <a:latin typeface="Courier New" pitchFamily="49" charset="0"/>
              </a:rPr>
              <a:t>statement(s)</a:t>
            </a:r>
            <a:endParaRPr lang="en-US" sz="2400">
              <a:latin typeface="Courier New" pitchFamily="49" charset="0"/>
            </a:endParaRPr>
          </a:p>
          <a:p>
            <a:pPr lvl="1">
              <a:lnSpc>
                <a:spcPct val="80000"/>
              </a:lnSpc>
              <a:spcBef>
                <a:spcPct val="0"/>
              </a:spcBef>
              <a:buFontTx/>
              <a:buNone/>
            </a:pPr>
            <a:r>
              <a:rPr lang="en-US" sz="2400">
                <a:latin typeface="Courier New" pitchFamily="49" charset="0"/>
              </a:rPr>
              <a:t>} </a:t>
            </a:r>
            <a:r>
              <a:rPr lang="en-US" sz="2400" b="1">
                <a:solidFill>
                  <a:srgbClr val="FF0000"/>
                </a:solidFill>
                <a:latin typeface="Courier New" pitchFamily="49" charset="0"/>
              </a:rPr>
              <a:t>catch</a:t>
            </a:r>
            <a:r>
              <a:rPr lang="en-US" sz="2400">
                <a:latin typeface="Courier New" pitchFamily="49" charset="0"/>
              </a:rPr>
              <a:t> (</a:t>
            </a:r>
            <a:r>
              <a:rPr lang="en-US" sz="2400" i="1">
                <a:latin typeface="Courier New" pitchFamily="49" charset="0"/>
              </a:rPr>
              <a:t>exceptiontype</a:t>
            </a:r>
            <a:r>
              <a:rPr lang="en-US" sz="2400">
                <a:latin typeface="Courier New" pitchFamily="49" charset="0"/>
              </a:rPr>
              <a:t> </a:t>
            </a:r>
            <a:r>
              <a:rPr lang="en-US" sz="2400" i="1">
                <a:latin typeface="Courier New" pitchFamily="49" charset="0"/>
              </a:rPr>
              <a:t>name</a:t>
            </a:r>
            <a:r>
              <a:rPr lang="en-US" sz="2400">
                <a:latin typeface="Courier New" pitchFamily="49" charset="0"/>
              </a:rPr>
              <a:t>) {</a:t>
            </a:r>
          </a:p>
          <a:p>
            <a:pPr lvl="1">
              <a:lnSpc>
                <a:spcPct val="80000"/>
              </a:lnSpc>
              <a:spcBef>
                <a:spcPct val="0"/>
              </a:spcBef>
              <a:buFontTx/>
              <a:buNone/>
            </a:pPr>
            <a:r>
              <a:rPr lang="en-US" sz="2400">
                <a:latin typeface="Courier New" pitchFamily="49" charset="0"/>
              </a:rPr>
              <a:t>    </a:t>
            </a:r>
            <a:r>
              <a:rPr lang="en-US" sz="2400" i="1">
                <a:latin typeface="Courier New" pitchFamily="49" charset="0"/>
              </a:rPr>
              <a:t>statement(s)</a:t>
            </a:r>
            <a:endParaRPr lang="en-US" sz="2400">
              <a:latin typeface="Courier New" pitchFamily="49" charset="0"/>
            </a:endParaRPr>
          </a:p>
          <a:p>
            <a:pPr lvl="1">
              <a:lnSpc>
                <a:spcPct val="80000"/>
              </a:lnSpc>
              <a:spcBef>
                <a:spcPct val="0"/>
              </a:spcBef>
              <a:buFontTx/>
              <a:buNone/>
            </a:pPr>
            <a:r>
              <a:rPr lang="en-US" sz="2400">
                <a:latin typeface="Courier New" pitchFamily="49" charset="0"/>
              </a:rPr>
              <a:t>} </a:t>
            </a:r>
            <a:r>
              <a:rPr lang="en-US" sz="2400" b="1">
                <a:solidFill>
                  <a:srgbClr val="FF0000"/>
                </a:solidFill>
                <a:latin typeface="Courier New" pitchFamily="49" charset="0"/>
              </a:rPr>
              <a:t>finally</a:t>
            </a:r>
            <a:r>
              <a:rPr lang="en-US" sz="2400">
                <a:latin typeface="Courier New" pitchFamily="49" charset="0"/>
              </a:rPr>
              <a:t> {</a:t>
            </a:r>
          </a:p>
          <a:p>
            <a:pPr lvl="1">
              <a:lnSpc>
                <a:spcPct val="80000"/>
              </a:lnSpc>
              <a:spcBef>
                <a:spcPct val="0"/>
              </a:spcBef>
              <a:buFontTx/>
              <a:buNone/>
            </a:pPr>
            <a:r>
              <a:rPr lang="en-US" sz="2400">
                <a:latin typeface="Courier New" pitchFamily="49" charset="0"/>
              </a:rPr>
              <a:t>    </a:t>
            </a:r>
            <a:r>
              <a:rPr lang="en-US" sz="2400" i="1">
                <a:latin typeface="Courier New" pitchFamily="49" charset="0"/>
              </a:rPr>
              <a:t>statement(s)</a:t>
            </a:r>
            <a:endParaRPr lang="en-US" sz="2400">
              <a:latin typeface="Courier New" pitchFamily="49" charset="0"/>
            </a:endParaRPr>
          </a:p>
          <a:p>
            <a:pPr lvl="1">
              <a:lnSpc>
                <a:spcPct val="80000"/>
              </a:lnSpc>
              <a:spcBef>
                <a:spcPct val="0"/>
              </a:spcBef>
              <a:buFontTx/>
              <a:buNone/>
            </a:pPr>
            <a:r>
              <a:rPr lang="en-US" sz="2400">
                <a:latin typeface="Courier New" pitchFamily="49" charset="0"/>
              </a:rPr>
              <a:t>}</a:t>
            </a:r>
          </a:p>
        </p:txBody>
      </p:sp>
    </p:spTree>
    <p:extLst>
      <p:ext uri="{BB962C8B-B14F-4D97-AF65-F5344CB8AC3E}">
        <p14:creationId xmlns:p14="http://schemas.microsoft.com/office/powerpoint/2010/main" val="3337964014"/>
      </p:ext>
    </p:extLst>
  </p:cSld>
  <p:clrMapOvr>
    <a:masterClrMapping/>
  </p:clrMapOvr>
  <p:transition spd="med">
    <p:comb/>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0" y="76200"/>
            <a:ext cx="8382000" cy="533400"/>
          </a:xfrm>
        </p:spPr>
        <p:txBody>
          <a:bodyPr/>
          <a:lstStyle/>
          <a:p>
            <a:pPr>
              <a:lnSpc>
                <a:spcPct val="85000"/>
              </a:lnSpc>
            </a:pPr>
            <a:r>
              <a:rPr lang="en-US" sz="2800" b="1" smtClean="0"/>
              <a:t>Exceptions </a:t>
            </a:r>
            <a:r>
              <a:rPr lang="en-US" sz="2800" b="1"/>
              <a:t>Thrown by a Method</a:t>
            </a:r>
          </a:p>
        </p:txBody>
      </p:sp>
      <p:sp>
        <p:nvSpPr>
          <p:cNvPr id="21507" name="Rectangle 3"/>
          <p:cNvSpPr>
            <a:spLocks noGrp="1" noChangeArrowheads="1"/>
          </p:cNvSpPr>
          <p:nvPr>
            <p:ph type="body" idx="1"/>
          </p:nvPr>
        </p:nvSpPr>
        <p:spPr/>
        <p:txBody>
          <a:bodyPr/>
          <a:lstStyle/>
          <a:p>
            <a:pPr marL="112713" indent="0">
              <a:lnSpc>
                <a:spcPct val="85000"/>
              </a:lnSpc>
              <a:spcBef>
                <a:spcPct val="10000"/>
              </a:spcBef>
              <a:buFontTx/>
              <a:buNone/>
            </a:pPr>
            <a:r>
              <a:rPr lang="en-US" sz="2400" b="0"/>
              <a:t>// Note: This method won't compile by design!</a:t>
            </a:r>
          </a:p>
          <a:p>
            <a:pPr marL="112713" indent="0">
              <a:lnSpc>
                <a:spcPct val="85000"/>
              </a:lnSpc>
              <a:spcBef>
                <a:spcPct val="10000"/>
              </a:spcBef>
              <a:buFontTx/>
              <a:buNone/>
            </a:pPr>
            <a:r>
              <a:rPr lang="en-US" sz="2400" b="0">
                <a:latin typeface="Times New Roman" pitchFamily="18" charset="0"/>
              </a:rPr>
              <a:t>public void writeList() {</a:t>
            </a:r>
          </a:p>
          <a:p>
            <a:pPr marL="112713" indent="0">
              <a:lnSpc>
                <a:spcPct val="85000"/>
              </a:lnSpc>
              <a:spcBef>
                <a:spcPct val="10000"/>
              </a:spcBef>
              <a:buFontTx/>
              <a:buNone/>
            </a:pPr>
            <a:r>
              <a:rPr lang="en-US" sz="2400" b="0">
                <a:latin typeface="Times New Roman" pitchFamily="18" charset="0"/>
              </a:rPr>
              <a:t>    PrintWriter out = new PrintWriter(new FileWriter("OutFile.txt"));</a:t>
            </a:r>
          </a:p>
          <a:p>
            <a:pPr marL="112713" indent="0">
              <a:lnSpc>
                <a:spcPct val="85000"/>
              </a:lnSpc>
              <a:spcBef>
                <a:spcPct val="10000"/>
              </a:spcBef>
              <a:buFontTx/>
              <a:buNone/>
            </a:pPr>
            <a:r>
              <a:rPr lang="en-US" sz="2400" b="0">
                <a:latin typeface="Times New Roman" pitchFamily="18" charset="0"/>
              </a:rPr>
              <a:t>    for (int i = 0; i </a:t>
            </a:r>
            <a:r>
              <a:rPr lang="en-US" sz="2400" b="0" smtClean="0">
                <a:latin typeface="Times New Roman" pitchFamily="18" charset="0"/>
              </a:rPr>
              <a:t>&lt;= </a:t>
            </a:r>
            <a:r>
              <a:rPr lang="en-US" sz="2400" b="0">
                <a:latin typeface="Times New Roman" pitchFamily="18" charset="0"/>
              </a:rPr>
              <a:t>SIZE; i++) {</a:t>
            </a:r>
          </a:p>
          <a:p>
            <a:pPr marL="112713" indent="0">
              <a:lnSpc>
                <a:spcPct val="85000"/>
              </a:lnSpc>
              <a:spcBef>
                <a:spcPct val="10000"/>
              </a:spcBef>
              <a:buFontTx/>
              <a:buNone/>
            </a:pPr>
            <a:r>
              <a:rPr lang="en-US" sz="2400" b="0">
                <a:latin typeface="Times New Roman" pitchFamily="18" charset="0"/>
              </a:rPr>
              <a:t>        out.println("Value at: " + i + " = "   + victor.elementAt(i));</a:t>
            </a:r>
          </a:p>
          <a:p>
            <a:pPr marL="112713" indent="0">
              <a:lnSpc>
                <a:spcPct val="85000"/>
              </a:lnSpc>
              <a:spcBef>
                <a:spcPct val="10000"/>
              </a:spcBef>
              <a:buFontTx/>
              <a:buNone/>
            </a:pPr>
            <a:r>
              <a:rPr lang="en-US" sz="2400" b="0">
                <a:latin typeface="Times New Roman" pitchFamily="18" charset="0"/>
              </a:rPr>
              <a:t>    }</a:t>
            </a:r>
          </a:p>
          <a:p>
            <a:pPr marL="112713" indent="0">
              <a:lnSpc>
                <a:spcPct val="85000"/>
              </a:lnSpc>
              <a:spcBef>
                <a:spcPct val="10000"/>
              </a:spcBef>
              <a:buFontTx/>
              <a:buNone/>
            </a:pPr>
            <a:r>
              <a:rPr lang="en-US" sz="2400" b="0">
                <a:latin typeface="Times New Roman" pitchFamily="18" charset="0"/>
              </a:rPr>
              <a:t>    out.close();</a:t>
            </a:r>
          </a:p>
          <a:p>
            <a:pPr marL="112713" indent="0">
              <a:lnSpc>
                <a:spcPct val="85000"/>
              </a:lnSpc>
              <a:spcBef>
                <a:spcPct val="10000"/>
              </a:spcBef>
              <a:buFontTx/>
              <a:buNone/>
            </a:pPr>
            <a:r>
              <a:rPr lang="en-US" sz="2400" b="0">
                <a:latin typeface="Times New Roman" pitchFamily="18" charset="0"/>
              </a:rPr>
              <a:t>}</a:t>
            </a:r>
          </a:p>
          <a:p>
            <a:pPr marL="112713" indent="0">
              <a:lnSpc>
                <a:spcPct val="85000"/>
              </a:lnSpc>
              <a:spcBef>
                <a:spcPct val="10000"/>
              </a:spcBef>
              <a:buFontTx/>
              <a:buNone/>
            </a:pPr>
            <a:endParaRPr lang="en-US" sz="2400" b="0">
              <a:latin typeface="Times New Roman" pitchFamily="18" charset="0"/>
            </a:endParaRPr>
          </a:p>
          <a:p>
            <a:pPr marL="112713" indent="0">
              <a:lnSpc>
                <a:spcPct val="85000"/>
              </a:lnSpc>
              <a:spcBef>
                <a:spcPct val="10000"/>
              </a:spcBef>
              <a:buFontTx/>
              <a:buNone/>
            </a:pPr>
            <a:r>
              <a:rPr lang="en-US" sz="2400">
                <a:solidFill>
                  <a:srgbClr val="0000FF"/>
                </a:solidFill>
                <a:latin typeface="Courier New" pitchFamily="49" charset="0"/>
              </a:rPr>
              <a:t>public void writeList()</a:t>
            </a:r>
            <a:r>
              <a:rPr lang="en-US" sz="2400" b="0">
                <a:latin typeface="Courier New" pitchFamily="49" charset="0"/>
              </a:rPr>
              <a:t> </a:t>
            </a:r>
            <a:r>
              <a:rPr lang="en-US" sz="2400">
                <a:latin typeface="Courier New" pitchFamily="49" charset="0"/>
              </a:rPr>
              <a:t>throws </a:t>
            </a:r>
            <a:r>
              <a:rPr lang="en-US" sz="2400" b="1">
                <a:solidFill>
                  <a:srgbClr val="FF0000"/>
                </a:solidFill>
                <a:latin typeface="Courier New" pitchFamily="49" charset="0"/>
              </a:rPr>
              <a:t>IOException</a:t>
            </a:r>
            <a:r>
              <a:rPr lang="en-US" sz="2400" b="1">
                <a:latin typeface="Courier New" pitchFamily="49" charset="0"/>
              </a:rPr>
              <a:t>,                               </a:t>
            </a:r>
            <a:r>
              <a:rPr lang="en-US" sz="2400" b="1">
                <a:solidFill>
                  <a:srgbClr val="FF0000"/>
                </a:solidFill>
                <a:latin typeface="Courier New" pitchFamily="49" charset="0"/>
              </a:rPr>
              <a:t>ArrayIndexOutOfBoundsException</a:t>
            </a:r>
            <a:r>
              <a:rPr lang="en-US" sz="2400" b="0">
                <a:latin typeface="Courier New" pitchFamily="49" charset="0"/>
              </a:rPr>
              <a:t> {</a:t>
            </a:r>
            <a:br>
              <a:rPr lang="en-US" sz="2400" b="0">
                <a:latin typeface="Courier New" pitchFamily="49" charset="0"/>
              </a:rPr>
            </a:br>
            <a:endParaRPr lang="en-US" sz="2400" b="0">
              <a:latin typeface="Courier New" pitchFamily="49" charset="0"/>
            </a:endParaRPr>
          </a:p>
          <a:p>
            <a:pPr marL="112713" indent="0">
              <a:lnSpc>
                <a:spcPct val="85000"/>
              </a:lnSpc>
              <a:spcBef>
                <a:spcPct val="10000"/>
              </a:spcBef>
              <a:buFontTx/>
              <a:buNone/>
            </a:pPr>
            <a:r>
              <a:rPr lang="en-US" sz="2400" b="0"/>
              <a:t>Remember that </a:t>
            </a:r>
            <a:r>
              <a:rPr lang="en-US" sz="2400" b="0">
                <a:latin typeface="Courier New" pitchFamily="49" charset="0"/>
              </a:rPr>
              <a:t>ArrayIndexOutOfBoundsException</a:t>
            </a:r>
            <a:r>
              <a:rPr lang="en-US" sz="2400" b="0"/>
              <a:t> is a runtime exception, so you don't have to specify it in the </a:t>
            </a:r>
            <a:r>
              <a:rPr lang="en-US" sz="2400" b="0">
                <a:latin typeface="Courier New" pitchFamily="49" charset="0"/>
              </a:rPr>
              <a:t>throws</a:t>
            </a:r>
            <a:r>
              <a:rPr lang="en-US" sz="2400" b="0"/>
              <a:t> clause, although you can. You could just write the following.</a:t>
            </a:r>
            <a:r>
              <a:rPr lang="en-US" sz="2400" b="0">
                <a:latin typeface="Courier New" pitchFamily="49" charset="0"/>
              </a:rPr>
              <a:t> </a:t>
            </a:r>
          </a:p>
          <a:p>
            <a:pPr marL="112713" indent="0">
              <a:lnSpc>
                <a:spcPct val="85000"/>
              </a:lnSpc>
              <a:spcBef>
                <a:spcPct val="10000"/>
              </a:spcBef>
              <a:buFontTx/>
              <a:buNone/>
            </a:pPr>
            <a:r>
              <a:rPr lang="en-US" sz="2400" b="0">
                <a:latin typeface="Courier New" pitchFamily="49" charset="0"/>
              </a:rPr>
              <a:t>public void writeList() </a:t>
            </a:r>
            <a:r>
              <a:rPr lang="en-US" sz="2400">
                <a:latin typeface="Courier New" pitchFamily="49" charset="0"/>
              </a:rPr>
              <a:t>throws IOException</a:t>
            </a:r>
            <a:r>
              <a:rPr lang="en-US" sz="2400" b="0">
                <a:latin typeface="Courier New" pitchFamily="49" charset="0"/>
              </a:rPr>
              <a:t> {</a:t>
            </a:r>
            <a:endParaRPr lang="en-US" sz="2400"/>
          </a:p>
        </p:txBody>
      </p:sp>
    </p:spTree>
    <p:extLst>
      <p:ext uri="{BB962C8B-B14F-4D97-AF65-F5344CB8AC3E}">
        <p14:creationId xmlns:p14="http://schemas.microsoft.com/office/powerpoint/2010/main" val="1417309392"/>
      </p:ext>
    </p:extLst>
  </p:cSld>
  <p:clrMapOvr>
    <a:masterClrMapping/>
  </p:clrMapOvr>
  <p:transition spd="med">
    <p:comb/>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Using the try and catch Blocks</a:t>
            </a:r>
          </a:p>
        </p:txBody>
      </p:sp>
      <p:sp>
        <p:nvSpPr>
          <p:cNvPr id="81923" name="Rectangle 3"/>
          <p:cNvSpPr>
            <a:spLocks noGrp="1" noChangeArrowheads="1"/>
          </p:cNvSpPr>
          <p:nvPr>
            <p:ph type="body" idx="1"/>
          </p:nvPr>
        </p:nvSpPr>
        <p:spPr/>
        <p:txBody>
          <a:bodyPr/>
          <a:lstStyle/>
          <a:p>
            <a:pPr>
              <a:lnSpc>
                <a:spcPct val="80000"/>
              </a:lnSpc>
              <a:buFont typeface="Wingdings" pitchFamily="2" charset="2"/>
              <a:buNone/>
            </a:pPr>
            <a:r>
              <a:rPr lang="en-US" sz="2400"/>
              <a:t>public class </a:t>
            </a:r>
            <a:r>
              <a:rPr lang="en-US" sz="2400" smtClean="0"/>
              <a:t>ExceptionHandle{</a:t>
            </a:r>
            <a:endParaRPr lang="en-US" sz="2400"/>
          </a:p>
          <a:p>
            <a:pPr>
              <a:lnSpc>
                <a:spcPct val="80000"/>
              </a:lnSpc>
              <a:buFont typeface="Wingdings" pitchFamily="2" charset="2"/>
              <a:buNone/>
            </a:pPr>
            <a:r>
              <a:rPr lang="en-US" sz="2400"/>
              <a:t>    public static void main(String[] args) {</a:t>
            </a:r>
          </a:p>
          <a:p>
            <a:pPr>
              <a:lnSpc>
                <a:spcPct val="80000"/>
              </a:lnSpc>
              <a:buFont typeface="Wingdings" pitchFamily="2" charset="2"/>
              <a:buNone/>
            </a:pPr>
            <a:r>
              <a:rPr lang="en-US" sz="2400"/>
              <a:t>      int x = 15;</a:t>
            </a:r>
          </a:p>
          <a:p>
            <a:pPr>
              <a:lnSpc>
                <a:spcPct val="80000"/>
              </a:lnSpc>
              <a:buFont typeface="Wingdings" pitchFamily="2" charset="2"/>
              <a:buNone/>
            </a:pPr>
            <a:r>
              <a:rPr lang="en-US" sz="2400"/>
              <a:t>      int y = 0;</a:t>
            </a:r>
          </a:p>
          <a:p>
            <a:pPr>
              <a:lnSpc>
                <a:spcPct val="80000"/>
              </a:lnSpc>
              <a:buFont typeface="Wingdings" pitchFamily="2" charset="2"/>
              <a:buNone/>
            </a:pPr>
            <a:r>
              <a:rPr lang="en-US" sz="2400" b="1"/>
              <a:t>       try{</a:t>
            </a:r>
          </a:p>
          <a:p>
            <a:pPr>
              <a:lnSpc>
                <a:spcPct val="80000"/>
              </a:lnSpc>
              <a:buFont typeface="Wingdings" pitchFamily="2" charset="2"/>
              <a:buNone/>
            </a:pPr>
            <a:r>
              <a:rPr lang="en-US" sz="2400"/>
              <a:t>           System.out.println ("x/y: " + x/y);</a:t>
            </a:r>
          </a:p>
          <a:p>
            <a:pPr>
              <a:lnSpc>
                <a:spcPct val="80000"/>
              </a:lnSpc>
              <a:buFont typeface="Wingdings" pitchFamily="2" charset="2"/>
              <a:buNone/>
            </a:pPr>
            <a:r>
              <a:rPr lang="en-US" sz="2400"/>
              <a:t>           System.out.println("x*y: " + x*y);</a:t>
            </a:r>
          </a:p>
          <a:p>
            <a:pPr>
              <a:lnSpc>
                <a:spcPct val="80000"/>
              </a:lnSpc>
              <a:buFont typeface="Wingdings" pitchFamily="2" charset="2"/>
              <a:buNone/>
            </a:pPr>
            <a:r>
              <a:rPr lang="en-US" sz="2400" b="1"/>
              <a:t>       }</a:t>
            </a:r>
          </a:p>
          <a:p>
            <a:pPr>
              <a:lnSpc>
                <a:spcPct val="80000"/>
              </a:lnSpc>
              <a:buFont typeface="Wingdings" pitchFamily="2" charset="2"/>
              <a:buNone/>
            </a:pPr>
            <a:r>
              <a:rPr lang="en-US" sz="2400" b="1"/>
              <a:t>       catch (ArithmeticException ae) {</a:t>
            </a:r>
          </a:p>
          <a:p>
            <a:pPr>
              <a:lnSpc>
                <a:spcPct val="80000"/>
              </a:lnSpc>
              <a:buFont typeface="Wingdings" pitchFamily="2" charset="2"/>
              <a:buNone/>
            </a:pPr>
            <a:r>
              <a:rPr lang="en-US" sz="2400"/>
              <a:t>           System.out.println("An exception occurred: " + ae);</a:t>
            </a:r>
          </a:p>
          <a:p>
            <a:pPr>
              <a:lnSpc>
                <a:spcPct val="80000"/>
              </a:lnSpc>
              <a:buFont typeface="Wingdings" pitchFamily="2" charset="2"/>
              <a:buNone/>
            </a:pPr>
            <a:r>
              <a:rPr lang="en-US" sz="2400" b="1"/>
              <a:t>       }</a:t>
            </a:r>
          </a:p>
          <a:p>
            <a:pPr>
              <a:lnSpc>
                <a:spcPct val="80000"/>
              </a:lnSpc>
              <a:buFont typeface="Wingdings" pitchFamily="2" charset="2"/>
              <a:buNone/>
            </a:pPr>
            <a:r>
              <a:rPr lang="en-US" sz="2400"/>
              <a:t>       System.out.println("x-y: "  + (x-y));</a:t>
            </a:r>
          </a:p>
          <a:p>
            <a:pPr>
              <a:lnSpc>
                <a:spcPct val="80000"/>
              </a:lnSpc>
              <a:buFont typeface="Wingdings" pitchFamily="2" charset="2"/>
              <a:buNone/>
            </a:pPr>
            <a:r>
              <a:rPr lang="en-US" sz="2400"/>
              <a:t>  }</a:t>
            </a:r>
          </a:p>
          <a:p>
            <a:pPr>
              <a:lnSpc>
                <a:spcPct val="80000"/>
              </a:lnSpc>
              <a:buFont typeface="Wingdings" pitchFamily="2" charset="2"/>
              <a:buNone/>
            </a:pPr>
            <a:r>
              <a:rPr lang="en-US" sz="2400"/>
              <a:t>}</a:t>
            </a:r>
          </a:p>
        </p:txBody>
      </p:sp>
    </p:spTree>
    <p:extLst>
      <p:ext uri="{BB962C8B-B14F-4D97-AF65-F5344CB8AC3E}">
        <p14:creationId xmlns:p14="http://schemas.microsoft.com/office/powerpoint/2010/main" val="2777735073"/>
      </p:ext>
    </p:extLst>
  </p:cSld>
  <p:clrMapOvr>
    <a:masterClrMapping/>
  </p:clrMapOvr>
  <p:transition spd="med">
    <p:comb/>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Using the try and catch Blocks </a:t>
            </a:r>
          </a:p>
        </p:txBody>
      </p:sp>
      <p:sp>
        <p:nvSpPr>
          <p:cNvPr id="82947" name="Rectangle 3"/>
          <p:cNvSpPr>
            <a:spLocks noGrp="1" noChangeArrowheads="1"/>
          </p:cNvSpPr>
          <p:nvPr>
            <p:ph type="body" idx="1"/>
          </p:nvPr>
        </p:nvSpPr>
        <p:spPr>
          <a:xfrm>
            <a:off x="228600" y="990600"/>
            <a:ext cx="8610600" cy="5140325"/>
          </a:xfrm>
        </p:spPr>
        <p:txBody>
          <a:bodyPr/>
          <a:lstStyle/>
          <a:p>
            <a:r>
              <a:rPr lang="en-US"/>
              <a:t>If an exception is thrown from the try block and an appropriate catch block (to catch the exception) did not exist, the method would be terminated</a:t>
            </a:r>
          </a:p>
          <a:p>
            <a:r>
              <a:rPr lang="en-US"/>
              <a:t>Example: If we replace the line catch in to </a:t>
            </a:r>
          </a:p>
          <a:p>
            <a:pPr>
              <a:buFont typeface="Wingdings" pitchFamily="2" charset="2"/>
              <a:buNone/>
            </a:pPr>
            <a:r>
              <a:rPr lang="en-US">
                <a:solidFill>
                  <a:schemeClr val="tx2"/>
                </a:solidFill>
              </a:rPr>
              <a:t>    catch (ArrayIndexOutOfBoundsException oe)</a:t>
            </a:r>
          </a:p>
          <a:p>
            <a:r>
              <a:rPr lang="en-US"/>
              <a:t>What happen ?</a:t>
            </a:r>
          </a:p>
        </p:txBody>
      </p:sp>
    </p:spTree>
    <p:extLst>
      <p:ext uri="{BB962C8B-B14F-4D97-AF65-F5344CB8AC3E}">
        <p14:creationId xmlns:p14="http://schemas.microsoft.com/office/powerpoint/2010/main" val="1731926054"/>
      </p:ext>
    </p:extLst>
  </p:cSld>
  <p:clrMapOvr>
    <a:masterClrMapping/>
  </p:clrMapOvr>
  <p:transition spd="med">
    <p:comb/>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Using the try and catch Blocks </a:t>
            </a:r>
          </a:p>
        </p:txBody>
      </p:sp>
      <p:sp>
        <p:nvSpPr>
          <p:cNvPr id="83971" name="Rectangle 3"/>
          <p:cNvSpPr>
            <a:spLocks noGrp="1" noChangeArrowheads="1"/>
          </p:cNvSpPr>
          <p:nvPr>
            <p:ph type="body" idx="1"/>
          </p:nvPr>
        </p:nvSpPr>
        <p:spPr/>
        <p:txBody>
          <a:bodyPr/>
          <a:lstStyle/>
          <a:p>
            <a:pPr>
              <a:lnSpc>
                <a:spcPct val="90000"/>
              </a:lnSpc>
            </a:pPr>
            <a:r>
              <a:rPr lang="en-US" smtClean="0"/>
              <a:t>It is possible to have </a:t>
            </a:r>
            <a:r>
              <a:rPr lang="en-US" b="1" smtClean="0"/>
              <a:t>multiple catch blocks</a:t>
            </a:r>
            <a:r>
              <a:rPr lang="en-US" smtClean="0"/>
              <a:t>, </a:t>
            </a:r>
          </a:p>
          <a:p>
            <a:pPr>
              <a:lnSpc>
                <a:spcPct val="90000"/>
              </a:lnSpc>
            </a:pPr>
            <a:r>
              <a:rPr lang="en-US" smtClean="0"/>
              <a:t>try { </a:t>
            </a:r>
            <a:br>
              <a:rPr lang="en-US" smtClean="0"/>
            </a:br>
            <a:r>
              <a:rPr lang="en-US" smtClean="0"/>
              <a:t/>
            </a:r>
            <a:br>
              <a:rPr lang="en-US" smtClean="0"/>
            </a:br>
            <a:r>
              <a:rPr lang="en-US" smtClean="0"/>
              <a:t>} catch (</a:t>
            </a:r>
            <a:r>
              <a:rPr lang="en-US" i="1" smtClean="0"/>
              <a:t>ExceptionType name</a:t>
            </a:r>
            <a:r>
              <a:rPr lang="en-US" smtClean="0"/>
              <a:t>) { </a:t>
            </a:r>
            <a:br>
              <a:rPr lang="en-US" smtClean="0"/>
            </a:br>
            <a:r>
              <a:rPr lang="en-US" smtClean="0"/>
              <a:t/>
            </a:r>
            <a:br>
              <a:rPr lang="en-US" smtClean="0"/>
            </a:br>
            <a:r>
              <a:rPr lang="en-US" smtClean="0"/>
              <a:t>}  catch (</a:t>
            </a:r>
            <a:r>
              <a:rPr lang="en-US" i="1" smtClean="0"/>
              <a:t>ExceptionType name</a:t>
            </a:r>
            <a:r>
              <a:rPr lang="en-US" smtClean="0"/>
              <a:t>) { </a:t>
            </a:r>
            <a:br>
              <a:rPr lang="en-US" smtClean="0"/>
            </a:br>
            <a:r>
              <a:rPr lang="en-US" smtClean="0"/>
              <a:t/>
            </a:r>
            <a:br>
              <a:rPr lang="en-US" smtClean="0"/>
            </a:br>
            <a:r>
              <a:rPr lang="en-US" smtClean="0"/>
              <a:t>} </a:t>
            </a:r>
          </a:p>
          <a:p>
            <a:pPr>
              <a:lnSpc>
                <a:spcPct val="90000"/>
              </a:lnSpc>
            </a:pPr>
            <a:r>
              <a:rPr lang="en-US" smtClean="0"/>
              <a:t>Each </a:t>
            </a:r>
            <a:r>
              <a:rPr lang="en-US" b="1" i="1" smtClean="0"/>
              <a:t>catch</a:t>
            </a:r>
            <a:r>
              <a:rPr lang="en-US" smtClean="0"/>
              <a:t> block is an exception handler and handles the type of exception indicated by its argument. The argument type, </a:t>
            </a:r>
            <a:r>
              <a:rPr lang="en-US" b="1" i="1" smtClean="0"/>
              <a:t>ExceptionType</a:t>
            </a:r>
            <a:r>
              <a:rPr lang="en-US" smtClean="0"/>
              <a:t>, declares the type of exception that the handler can handle and must be the name of a class that inherits from the Throwable class. </a:t>
            </a:r>
            <a:endParaRPr lang="en-US"/>
          </a:p>
        </p:txBody>
      </p:sp>
    </p:spTree>
    <p:extLst>
      <p:ext uri="{BB962C8B-B14F-4D97-AF65-F5344CB8AC3E}">
        <p14:creationId xmlns:p14="http://schemas.microsoft.com/office/powerpoint/2010/main" val="3746172807"/>
      </p:ext>
    </p:extLst>
  </p:cSld>
  <p:clrMapOvr>
    <a:masterClrMapping/>
  </p:clrMapOvr>
  <p:transition spd="med">
    <p:comb/>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Using the try and catch Blocks </a:t>
            </a:r>
          </a:p>
        </p:txBody>
      </p:sp>
      <p:sp>
        <p:nvSpPr>
          <p:cNvPr id="83971" name="Rectangle 3"/>
          <p:cNvSpPr>
            <a:spLocks noGrp="1" noChangeArrowheads="1"/>
          </p:cNvSpPr>
          <p:nvPr>
            <p:ph type="body" idx="1"/>
          </p:nvPr>
        </p:nvSpPr>
        <p:spPr/>
        <p:txBody>
          <a:bodyPr/>
          <a:lstStyle/>
          <a:p>
            <a:pPr>
              <a:lnSpc>
                <a:spcPct val="90000"/>
              </a:lnSpc>
            </a:pPr>
            <a:endParaRPr lang="en-US" smtClean="0"/>
          </a:p>
          <a:p>
            <a:pPr>
              <a:lnSpc>
                <a:spcPct val="90000"/>
              </a:lnSpc>
            </a:pPr>
            <a:r>
              <a:rPr lang="en-US" smtClean="0"/>
              <a:t>The only catch block that catches the exception is executed</a:t>
            </a:r>
          </a:p>
          <a:p>
            <a:pPr>
              <a:lnSpc>
                <a:spcPct val="90000"/>
              </a:lnSpc>
            </a:pPr>
            <a:r>
              <a:rPr lang="en-US" smtClean="0"/>
              <a:t>If </a:t>
            </a:r>
            <a:r>
              <a:rPr lang="en-US"/>
              <a:t>there is no matching catch block for the checked exception and the method does not throw the exception by using the throws clause, the code will not compile</a:t>
            </a:r>
          </a:p>
          <a:p>
            <a:pPr>
              <a:lnSpc>
                <a:spcPct val="90000"/>
              </a:lnSpc>
            </a:pPr>
            <a:r>
              <a:rPr lang="en-US"/>
              <a:t>If there is no matching catch block for an unchecked exception, the execution will leave the method</a:t>
            </a:r>
          </a:p>
        </p:txBody>
      </p:sp>
    </p:spTree>
    <p:extLst>
      <p:ext uri="{BB962C8B-B14F-4D97-AF65-F5344CB8AC3E}">
        <p14:creationId xmlns:p14="http://schemas.microsoft.com/office/powerpoint/2010/main" val="3227615720"/>
      </p:ext>
    </p:extLst>
  </p:cSld>
  <p:clrMapOvr>
    <a:masterClrMapping/>
  </p:clrMapOvr>
  <p:transition spd="med">
    <p:comb/>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Using Multiple catch Blocks </a:t>
            </a:r>
          </a:p>
        </p:txBody>
      </p:sp>
      <p:sp>
        <p:nvSpPr>
          <p:cNvPr id="88067" name="Rectangle 3"/>
          <p:cNvSpPr>
            <a:spLocks noGrp="1" noChangeArrowheads="1"/>
          </p:cNvSpPr>
          <p:nvPr>
            <p:ph type="body" idx="1"/>
          </p:nvPr>
        </p:nvSpPr>
        <p:spPr/>
        <p:txBody>
          <a:bodyPr/>
          <a:lstStyle/>
          <a:p>
            <a:pPr>
              <a:lnSpc>
                <a:spcPct val="80000"/>
              </a:lnSpc>
              <a:buFont typeface="Wingdings" pitchFamily="2" charset="2"/>
              <a:buNone/>
            </a:pPr>
            <a:r>
              <a:rPr lang="en-US" sz="2000"/>
              <a:t>public class MultipleExceptions{</a:t>
            </a:r>
          </a:p>
          <a:p>
            <a:pPr>
              <a:lnSpc>
                <a:spcPct val="80000"/>
              </a:lnSpc>
              <a:buFont typeface="Wingdings" pitchFamily="2" charset="2"/>
              <a:buNone/>
            </a:pPr>
            <a:r>
              <a:rPr lang="en-US" sz="2000"/>
              <a:t>     public static void main(String[] args) {</a:t>
            </a:r>
          </a:p>
          <a:p>
            <a:pPr>
              <a:lnSpc>
                <a:spcPct val="80000"/>
              </a:lnSpc>
              <a:buFont typeface="Wingdings" pitchFamily="2" charset="2"/>
              <a:buNone/>
            </a:pPr>
            <a:r>
              <a:rPr lang="en-US" sz="2000"/>
              <a:t>        int[] x = {0, 1, 2, 3, 4};</a:t>
            </a:r>
          </a:p>
          <a:p>
            <a:pPr>
              <a:lnSpc>
                <a:spcPct val="80000"/>
              </a:lnSpc>
              <a:buFont typeface="Wingdings" pitchFamily="2" charset="2"/>
              <a:buNone/>
            </a:pPr>
            <a:r>
              <a:rPr lang="en-US" sz="2000"/>
              <a:t>        try{</a:t>
            </a:r>
          </a:p>
          <a:p>
            <a:pPr>
              <a:lnSpc>
                <a:spcPct val="80000"/>
              </a:lnSpc>
              <a:buFont typeface="Wingdings" pitchFamily="2" charset="2"/>
              <a:buNone/>
            </a:pPr>
            <a:r>
              <a:rPr lang="en-US" sz="2000"/>
              <a:t>           System.out.println ("x[6]: " + x[6]);</a:t>
            </a:r>
          </a:p>
          <a:p>
            <a:pPr>
              <a:lnSpc>
                <a:spcPct val="80000"/>
              </a:lnSpc>
              <a:buFont typeface="Wingdings" pitchFamily="2" charset="2"/>
              <a:buNone/>
            </a:pPr>
            <a:r>
              <a:rPr lang="en-US" sz="2000"/>
              <a:t>           System.out.println("x[3]: " + x[3]);</a:t>
            </a:r>
          </a:p>
          <a:p>
            <a:pPr>
              <a:lnSpc>
                <a:spcPct val="80000"/>
              </a:lnSpc>
              <a:buFont typeface="Wingdings" pitchFamily="2" charset="2"/>
              <a:buNone/>
            </a:pPr>
            <a:r>
              <a:rPr lang="en-US" sz="2000"/>
              <a:t>         }catch (ArithmeticException ae) {</a:t>
            </a:r>
          </a:p>
          <a:p>
            <a:pPr>
              <a:lnSpc>
                <a:spcPct val="80000"/>
              </a:lnSpc>
              <a:buFont typeface="Wingdings" pitchFamily="2" charset="2"/>
              <a:buNone/>
            </a:pPr>
            <a:r>
              <a:rPr lang="en-US" sz="2000"/>
              <a:t>           System.out.println("An arithmetic exception occurred: " + ae);</a:t>
            </a:r>
          </a:p>
          <a:p>
            <a:pPr>
              <a:lnSpc>
                <a:spcPct val="80000"/>
              </a:lnSpc>
              <a:buFont typeface="Wingdings" pitchFamily="2" charset="2"/>
              <a:buNone/>
            </a:pPr>
            <a:r>
              <a:rPr lang="en-US" sz="2000"/>
              <a:t>         }catch (ArrayIndexOutOfBoundsException oe) {</a:t>
            </a:r>
          </a:p>
          <a:p>
            <a:pPr>
              <a:lnSpc>
                <a:spcPct val="80000"/>
              </a:lnSpc>
              <a:buFont typeface="Wingdings" pitchFamily="2" charset="2"/>
              <a:buNone/>
            </a:pPr>
            <a:r>
              <a:rPr lang="en-US" sz="2000"/>
              <a:t>           System.out.println("Array index out of bound! ");</a:t>
            </a:r>
          </a:p>
          <a:p>
            <a:pPr>
              <a:lnSpc>
                <a:spcPct val="80000"/>
              </a:lnSpc>
              <a:buFont typeface="Wingdings" pitchFamily="2" charset="2"/>
              <a:buNone/>
            </a:pPr>
            <a:r>
              <a:rPr lang="en-US" sz="2000"/>
              <a:t>         }catch  (IndexOutOfBoundsException ie) {</a:t>
            </a:r>
          </a:p>
          <a:p>
            <a:pPr>
              <a:lnSpc>
                <a:spcPct val="80000"/>
              </a:lnSpc>
              <a:buFont typeface="Wingdings" pitchFamily="2" charset="2"/>
              <a:buNone/>
            </a:pPr>
            <a:r>
              <a:rPr lang="en-US" sz="2000"/>
              <a:t>            System.out.println("Some kind of index out of bound! ");</a:t>
            </a:r>
          </a:p>
          <a:p>
            <a:pPr>
              <a:lnSpc>
                <a:spcPct val="80000"/>
              </a:lnSpc>
              <a:buFont typeface="Wingdings" pitchFamily="2" charset="2"/>
              <a:buNone/>
            </a:pPr>
            <a:r>
              <a:rPr lang="en-US" sz="2000"/>
              <a:t>         } finally {</a:t>
            </a:r>
          </a:p>
          <a:p>
            <a:pPr>
              <a:lnSpc>
                <a:spcPct val="80000"/>
              </a:lnSpc>
              <a:buFont typeface="Wingdings" pitchFamily="2" charset="2"/>
              <a:buNone/>
            </a:pPr>
            <a:r>
              <a:rPr lang="en-US" sz="2000"/>
              <a:t>             System.out.println("finally block must be executed!");</a:t>
            </a:r>
          </a:p>
          <a:p>
            <a:pPr>
              <a:lnSpc>
                <a:spcPct val="80000"/>
              </a:lnSpc>
              <a:buFont typeface="Wingdings" pitchFamily="2" charset="2"/>
              <a:buNone/>
            </a:pPr>
            <a:r>
              <a:rPr lang="en-US" sz="2000"/>
              <a:t>        }</a:t>
            </a:r>
          </a:p>
          <a:p>
            <a:pPr>
              <a:lnSpc>
                <a:spcPct val="80000"/>
              </a:lnSpc>
              <a:buFont typeface="Wingdings" pitchFamily="2" charset="2"/>
              <a:buNone/>
            </a:pPr>
            <a:r>
              <a:rPr lang="en-US" sz="2000"/>
              <a:t>        System.out.println("x[0]: "  + x[0]);</a:t>
            </a:r>
          </a:p>
          <a:p>
            <a:pPr>
              <a:lnSpc>
                <a:spcPct val="80000"/>
              </a:lnSpc>
              <a:buFont typeface="Wingdings" pitchFamily="2" charset="2"/>
              <a:buNone/>
            </a:pPr>
            <a:r>
              <a:rPr lang="en-US" sz="2000"/>
              <a:t>    }</a:t>
            </a:r>
          </a:p>
          <a:p>
            <a:pPr>
              <a:lnSpc>
                <a:spcPct val="80000"/>
              </a:lnSpc>
              <a:buFont typeface="Wingdings" pitchFamily="2" charset="2"/>
              <a:buNone/>
            </a:pPr>
            <a:r>
              <a:rPr lang="en-US" sz="2000"/>
              <a:t>}</a:t>
            </a:r>
          </a:p>
        </p:txBody>
      </p:sp>
    </p:spTree>
    <p:extLst>
      <p:ext uri="{BB962C8B-B14F-4D97-AF65-F5344CB8AC3E}">
        <p14:creationId xmlns:p14="http://schemas.microsoft.com/office/powerpoint/2010/main" val="3737669565"/>
      </p:ext>
    </p:extLst>
  </p:cSld>
  <p:clrMapOvr>
    <a:masterClrMapping/>
  </p:clrMapOvr>
  <p:transition spd="med">
    <p:comb/>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Using the finally Block</a:t>
            </a:r>
          </a:p>
        </p:txBody>
      </p:sp>
      <p:sp>
        <p:nvSpPr>
          <p:cNvPr id="84995" name="Rectangle 3"/>
          <p:cNvSpPr>
            <a:spLocks noGrp="1" noChangeArrowheads="1"/>
          </p:cNvSpPr>
          <p:nvPr>
            <p:ph type="body" idx="1"/>
          </p:nvPr>
        </p:nvSpPr>
        <p:spPr/>
        <p:txBody>
          <a:bodyPr/>
          <a:lstStyle/>
          <a:p>
            <a:pPr>
              <a:lnSpc>
                <a:spcPct val="80000"/>
              </a:lnSpc>
              <a:buFont typeface="Wingdings" pitchFamily="2" charset="2"/>
              <a:buNone/>
            </a:pPr>
            <a:r>
              <a:rPr lang="en-US" sz="2400"/>
              <a:t>public class ExceptionHandle2{</a:t>
            </a:r>
          </a:p>
          <a:p>
            <a:pPr>
              <a:lnSpc>
                <a:spcPct val="80000"/>
              </a:lnSpc>
              <a:buFont typeface="Wingdings" pitchFamily="2" charset="2"/>
              <a:buNone/>
            </a:pPr>
            <a:r>
              <a:rPr lang="en-US" sz="2400"/>
              <a:t>    public static void main(String[] args) {</a:t>
            </a:r>
          </a:p>
          <a:p>
            <a:pPr>
              <a:lnSpc>
                <a:spcPct val="80000"/>
              </a:lnSpc>
              <a:buFont typeface="Wingdings" pitchFamily="2" charset="2"/>
              <a:buNone/>
            </a:pPr>
            <a:r>
              <a:rPr lang="en-US" sz="2400"/>
              <a:t>       int x = 15;</a:t>
            </a:r>
          </a:p>
          <a:p>
            <a:pPr>
              <a:lnSpc>
                <a:spcPct val="80000"/>
              </a:lnSpc>
              <a:buFont typeface="Wingdings" pitchFamily="2" charset="2"/>
              <a:buNone/>
            </a:pPr>
            <a:r>
              <a:rPr lang="en-US" sz="2400"/>
              <a:t>       int y = 0;</a:t>
            </a:r>
          </a:p>
          <a:p>
            <a:pPr>
              <a:lnSpc>
                <a:spcPct val="80000"/>
              </a:lnSpc>
              <a:buFont typeface="Wingdings" pitchFamily="2" charset="2"/>
              <a:buNone/>
            </a:pPr>
            <a:r>
              <a:rPr lang="en-US" sz="2400"/>
              <a:t>        try{</a:t>
            </a:r>
          </a:p>
          <a:p>
            <a:pPr>
              <a:lnSpc>
                <a:spcPct val="80000"/>
              </a:lnSpc>
              <a:buFont typeface="Wingdings" pitchFamily="2" charset="2"/>
              <a:buNone/>
            </a:pPr>
            <a:r>
              <a:rPr lang="en-US" sz="2400"/>
              <a:t>           System.out.println ("x/y: " + x/y);</a:t>
            </a:r>
          </a:p>
          <a:p>
            <a:pPr>
              <a:lnSpc>
                <a:spcPct val="80000"/>
              </a:lnSpc>
              <a:buFont typeface="Wingdings" pitchFamily="2" charset="2"/>
              <a:buNone/>
            </a:pPr>
            <a:r>
              <a:rPr lang="en-US" sz="2400"/>
              <a:t>           System.out.println("x*y: " + x*y);</a:t>
            </a:r>
          </a:p>
          <a:p>
            <a:pPr>
              <a:lnSpc>
                <a:spcPct val="80000"/>
              </a:lnSpc>
              <a:buFont typeface="Wingdings" pitchFamily="2" charset="2"/>
              <a:buNone/>
            </a:pPr>
            <a:r>
              <a:rPr lang="en-US" sz="2400"/>
              <a:t>        }</a:t>
            </a:r>
          </a:p>
          <a:p>
            <a:pPr>
              <a:lnSpc>
                <a:spcPct val="80000"/>
              </a:lnSpc>
              <a:buFont typeface="Wingdings" pitchFamily="2" charset="2"/>
              <a:buNone/>
            </a:pPr>
            <a:r>
              <a:rPr lang="en-US" sz="2400"/>
              <a:t>        catch  (ArrayIndexOutOfBoundsException oe) {</a:t>
            </a:r>
          </a:p>
          <a:p>
            <a:pPr>
              <a:lnSpc>
                <a:spcPct val="80000"/>
              </a:lnSpc>
              <a:buFont typeface="Wingdings" pitchFamily="2" charset="2"/>
              <a:buNone/>
            </a:pPr>
            <a:r>
              <a:rPr lang="en-US" sz="2400"/>
              <a:t>           System.out.println("An exception occurred: " + oe);</a:t>
            </a:r>
          </a:p>
          <a:p>
            <a:pPr>
              <a:lnSpc>
                <a:spcPct val="80000"/>
              </a:lnSpc>
              <a:buFont typeface="Wingdings" pitchFamily="2" charset="2"/>
              <a:buNone/>
            </a:pPr>
            <a:r>
              <a:rPr lang="en-US" sz="2400"/>
              <a:t>        }</a:t>
            </a:r>
          </a:p>
          <a:p>
            <a:pPr>
              <a:lnSpc>
                <a:spcPct val="80000"/>
              </a:lnSpc>
              <a:buFont typeface="Wingdings" pitchFamily="2" charset="2"/>
              <a:buNone/>
            </a:pPr>
            <a:r>
              <a:rPr lang="en-US" sz="2400"/>
              <a:t>        finally {</a:t>
            </a:r>
          </a:p>
          <a:p>
            <a:pPr>
              <a:lnSpc>
                <a:spcPct val="80000"/>
              </a:lnSpc>
              <a:buFont typeface="Wingdings" pitchFamily="2" charset="2"/>
              <a:buNone/>
            </a:pPr>
            <a:r>
              <a:rPr lang="en-US" sz="2400"/>
              <a:t>            System.out.println("finally block must be executed!");</a:t>
            </a:r>
          </a:p>
          <a:p>
            <a:pPr>
              <a:lnSpc>
                <a:spcPct val="80000"/>
              </a:lnSpc>
              <a:buFont typeface="Wingdings" pitchFamily="2" charset="2"/>
              <a:buNone/>
            </a:pPr>
            <a:r>
              <a:rPr lang="en-US" sz="2400"/>
              <a:t>        }</a:t>
            </a:r>
          </a:p>
          <a:p>
            <a:pPr>
              <a:lnSpc>
                <a:spcPct val="80000"/>
              </a:lnSpc>
              <a:buFont typeface="Wingdings" pitchFamily="2" charset="2"/>
              <a:buNone/>
            </a:pPr>
            <a:r>
              <a:rPr lang="en-US" sz="2400"/>
              <a:t>            System.out.println("x-y: "  + (x-y));</a:t>
            </a:r>
          </a:p>
          <a:p>
            <a:pPr>
              <a:lnSpc>
                <a:spcPct val="80000"/>
              </a:lnSpc>
              <a:buFont typeface="Wingdings" pitchFamily="2" charset="2"/>
              <a:buNone/>
            </a:pPr>
            <a:r>
              <a:rPr lang="en-US" sz="2400"/>
              <a:t>    }</a:t>
            </a:r>
          </a:p>
          <a:p>
            <a:pPr>
              <a:lnSpc>
                <a:spcPct val="80000"/>
              </a:lnSpc>
              <a:buFont typeface="Wingdings" pitchFamily="2" charset="2"/>
              <a:buNone/>
            </a:pPr>
            <a:r>
              <a:rPr lang="en-US" sz="2400"/>
              <a:t>}</a:t>
            </a:r>
          </a:p>
        </p:txBody>
      </p:sp>
    </p:spTree>
    <p:extLst>
      <p:ext uri="{BB962C8B-B14F-4D97-AF65-F5344CB8AC3E}">
        <p14:creationId xmlns:p14="http://schemas.microsoft.com/office/powerpoint/2010/main" val="80163075"/>
      </p:ext>
    </p:extLst>
  </p:cSld>
  <p:clrMapOvr>
    <a:masterClrMapping/>
  </p:clrMapOvr>
  <p:transition spd="med">
    <p:comb/>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Grp="1" noChangeArrowheads="1"/>
          </p:cNvSpPr>
          <p:nvPr>
            <p:ph type="title"/>
          </p:nvPr>
        </p:nvSpPr>
        <p:spPr/>
        <p:txBody>
          <a:bodyPr/>
          <a:lstStyle/>
          <a:p>
            <a:r>
              <a:rPr lang="en-US"/>
              <a:t>Exception Hierarchy[3]</a:t>
            </a:r>
          </a:p>
        </p:txBody>
      </p:sp>
      <p:sp>
        <p:nvSpPr>
          <p:cNvPr id="1160198" name="AutoShape 6" descr="The &lt;code&gt;Throwable&lt;/code&gt; class and its most significant subclasses."/>
          <p:cNvSpPr>
            <a:spLocks noChangeAspect="1" noChangeArrowheads="1"/>
          </p:cNvSpPr>
          <p:nvPr/>
        </p:nvSpPr>
        <p:spPr bwMode="auto">
          <a:xfrm>
            <a:off x="2311653" y="2391175"/>
            <a:ext cx="4520695" cy="207565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1160200" name="Picture 8" descr="The &lt;code&gt;Throwable&lt;/code&gt; class and its most significant subcla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01" y="1523389"/>
            <a:ext cx="8302600" cy="381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444807"/>
      </p:ext>
    </p:extLst>
  </p:cSld>
  <p:clrMapOvr>
    <a:masterClrMapping/>
  </p:clrMapOvr>
  <p:transition spd="med">
    <p:comb/>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Exception Tree in Java</a:t>
            </a:r>
            <a:endParaRPr lang="en-US" b="0"/>
          </a:p>
        </p:txBody>
      </p:sp>
      <p:pic>
        <p:nvPicPr>
          <p:cNvPr id="76803" name="Picture 3"/>
          <p:cNvPicPr>
            <a:picLocks noGrp="1" noChangeAspect="1" noChangeArrowheads="1"/>
          </p:cNvPicPr>
          <p:nvPr>
            <p:ph type="body" idx="1"/>
          </p:nvPr>
        </p:nvPicPr>
        <p:blipFill>
          <a:blip r:embed="rId2" cstate="print"/>
          <a:srcRect/>
          <a:stretch>
            <a:fillRect/>
          </a:stretch>
        </p:blipFill>
        <p:spPr>
          <a:xfrm>
            <a:off x="0" y="685800"/>
            <a:ext cx="9105564" cy="5181600"/>
          </a:xfrm>
        </p:spPr>
      </p:pic>
    </p:spTree>
    <p:extLst>
      <p:ext uri="{BB962C8B-B14F-4D97-AF65-F5344CB8AC3E}">
        <p14:creationId xmlns:p14="http://schemas.microsoft.com/office/powerpoint/2010/main" val="3184869715"/>
      </p:ext>
    </p:extLst>
  </p:cSld>
  <p:clrMapOvr>
    <a:masterClrMapping/>
  </p:clrMapOvr>
  <p:transition spd="med">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First project</a:t>
            </a:r>
          </a:p>
        </p:txBody>
      </p:sp>
      <p:pic>
        <p:nvPicPr>
          <p:cNvPr id="430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268413"/>
            <a:ext cx="852805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463886"/>
      </p:ext>
    </p:extLst>
  </p:cSld>
  <p:clrMapOvr>
    <a:masterClrMapping/>
  </p:clrMapOvr>
  <p:transition spd="med">
    <p:comb/>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Exception Classification</a:t>
            </a:r>
          </a:p>
        </p:txBody>
      </p:sp>
      <p:sp>
        <p:nvSpPr>
          <p:cNvPr id="77827" name="Rectangle 3"/>
          <p:cNvSpPr>
            <a:spLocks noGrp="1" noChangeArrowheads="1"/>
          </p:cNvSpPr>
          <p:nvPr>
            <p:ph type="body" idx="1"/>
          </p:nvPr>
        </p:nvSpPr>
        <p:spPr>
          <a:xfrm>
            <a:off x="0" y="685800"/>
            <a:ext cx="9144000" cy="5715000"/>
          </a:xfrm>
        </p:spPr>
        <p:txBody>
          <a:bodyPr/>
          <a:lstStyle/>
          <a:p>
            <a:pPr>
              <a:lnSpc>
                <a:spcPct val="80000"/>
              </a:lnSpc>
            </a:pPr>
            <a:r>
              <a:rPr lang="en-US"/>
              <a:t>Exceptions are classified into two categories</a:t>
            </a:r>
          </a:p>
          <a:p>
            <a:pPr lvl="1">
              <a:lnSpc>
                <a:spcPct val="80000"/>
              </a:lnSpc>
            </a:pPr>
            <a:r>
              <a:rPr lang="en-US" sz="2800"/>
              <a:t>Checked exceptions</a:t>
            </a:r>
          </a:p>
          <a:p>
            <a:pPr lvl="1">
              <a:lnSpc>
                <a:spcPct val="80000"/>
              </a:lnSpc>
            </a:pPr>
            <a:r>
              <a:rPr lang="en-US" sz="2800"/>
              <a:t>Runtime exceptions</a:t>
            </a:r>
          </a:p>
          <a:p>
            <a:pPr>
              <a:lnSpc>
                <a:spcPct val="80000"/>
              </a:lnSpc>
            </a:pPr>
            <a:r>
              <a:rPr lang="en-US"/>
              <a:t>Checked exceptions  </a:t>
            </a:r>
          </a:p>
          <a:p>
            <a:pPr lvl="1">
              <a:lnSpc>
                <a:spcPct val="80000"/>
              </a:lnSpc>
            </a:pPr>
            <a:r>
              <a:rPr lang="en-US" sz="2800"/>
              <a:t>This is the category of exceptions for which the compiler checks</a:t>
            </a:r>
          </a:p>
          <a:p>
            <a:pPr lvl="1">
              <a:lnSpc>
                <a:spcPct val="80000"/>
              </a:lnSpc>
            </a:pPr>
            <a:r>
              <a:rPr lang="en-US" sz="2800"/>
              <a:t>To ensure that your code is prepared for them: prepare for unwelcome but expected guests</a:t>
            </a:r>
          </a:p>
          <a:p>
            <a:pPr lvl="1">
              <a:lnSpc>
                <a:spcPct val="80000"/>
              </a:lnSpc>
            </a:pPr>
            <a:r>
              <a:rPr lang="en-US" sz="2800"/>
              <a:t>Checked exceptions are generally related to how the program interacts with its environment</a:t>
            </a:r>
          </a:p>
          <a:p>
            <a:pPr lvl="2">
              <a:lnSpc>
                <a:spcPct val="80000"/>
              </a:lnSpc>
            </a:pPr>
            <a:r>
              <a:rPr lang="en-US" sz="2800"/>
              <a:t>URISyntaxException and ClassNotFoundException are checked exceptions</a:t>
            </a:r>
          </a:p>
          <a:p>
            <a:pPr lvl="1">
              <a:lnSpc>
                <a:spcPct val="80000"/>
              </a:lnSpc>
            </a:pPr>
            <a:r>
              <a:rPr lang="en-US" sz="2800"/>
              <a:t>You are required to handle the checked exceptions in your code</a:t>
            </a:r>
          </a:p>
        </p:txBody>
      </p:sp>
    </p:spTree>
    <p:extLst>
      <p:ext uri="{BB962C8B-B14F-4D97-AF65-F5344CB8AC3E}">
        <p14:creationId xmlns:p14="http://schemas.microsoft.com/office/powerpoint/2010/main" val="4006038076"/>
      </p:ext>
    </p:extLst>
  </p:cSld>
  <p:clrMapOvr>
    <a:masterClrMapping/>
  </p:clrMapOvr>
  <p:transition spd="med">
    <p:comb/>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Exception Classification</a:t>
            </a:r>
          </a:p>
        </p:txBody>
      </p:sp>
      <p:sp>
        <p:nvSpPr>
          <p:cNvPr id="78851" name="Rectangle 3"/>
          <p:cNvSpPr>
            <a:spLocks noGrp="1" noChangeArrowheads="1"/>
          </p:cNvSpPr>
          <p:nvPr>
            <p:ph type="body" idx="1"/>
          </p:nvPr>
        </p:nvSpPr>
        <p:spPr/>
        <p:txBody>
          <a:bodyPr/>
          <a:lstStyle/>
          <a:p>
            <a:r>
              <a:rPr lang="en-US" sz="2600"/>
              <a:t>Runtime exceptions</a:t>
            </a:r>
          </a:p>
          <a:p>
            <a:pPr lvl="1"/>
            <a:r>
              <a:rPr lang="en-US" sz="2200"/>
              <a:t>The exceptions of type RuntimeException occur due to program bugs</a:t>
            </a:r>
          </a:p>
          <a:p>
            <a:pPr lvl="1"/>
            <a:r>
              <a:rPr lang="en-US" sz="2200"/>
              <a:t>A runtime exception occurs as a result of incorrect code</a:t>
            </a:r>
          </a:p>
          <a:p>
            <a:pPr lvl="1"/>
            <a:r>
              <a:rPr lang="en-US" sz="2200"/>
              <a:t>they are mostly thrown by the JVM</a:t>
            </a:r>
          </a:p>
          <a:p>
            <a:r>
              <a:rPr lang="en-US" sz="2600"/>
              <a:t>you can throw or catching exceptions and recover from it, or you can catch it and rethrow it after doing something with it</a:t>
            </a:r>
          </a:p>
          <a:p>
            <a:r>
              <a:rPr lang="en-US" sz="2600"/>
              <a:t>Just throwing exceptions without catching it is also called </a:t>
            </a:r>
            <a:r>
              <a:rPr lang="en-US" sz="2600" b="1"/>
              <a:t>ducking</a:t>
            </a:r>
            <a:r>
              <a:rPr lang="en-US" sz="2600"/>
              <a:t> it</a:t>
            </a:r>
          </a:p>
        </p:txBody>
      </p:sp>
    </p:spTree>
    <p:extLst>
      <p:ext uri="{BB962C8B-B14F-4D97-AF65-F5344CB8AC3E}">
        <p14:creationId xmlns:p14="http://schemas.microsoft.com/office/powerpoint/2010/main" val="3267641582"/>
      </p:ext>
    </p:extLst>
  </p:cSld>
  <p:clrMapOvr>
    <a:masterClrMapping/>
  </p:clrMapOvr>
  <p:transition spd="med">
    <p:comb/>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p:txBody>
          <a:bodyPr/>
          <a:lstStyle/>
          <a:p>
            <a:r>
              <a:rPr lang="en-US"/>
              <a:t>Exception </a:t>
            </a:r>
            <a:r>
              <a:rPr lang="en-US" smtClean="0"/>
              <a:t>Types (Fsoft)</a:t>
            </a:r>
            <a:endParaRPr lang="en-US"/>
          </a:p>
        </p:txBody>
      </p:sp>
      <p:sp>
        <p:nvSpPr>
          <p:cNvPr id="1159171" name="Rectangle 3"/>
          <p:cNvSpPr>
            <a:spLocks noGrp="1" noChangeArrowheads="1"/>
          </p:cNvSpPr>
          <p:nvPr>
            <p:ph type="body" idx="1"/>
          </p:nvPr>
        </p:nvSpPr>
        <p:spPr/>
        <p:txBody>
          <a:bodyPr/>
          <a:lstStyle/>
          <a:p>
            <a:r>
              <a:rPr lang="en-US" sz="3200"/>
              <a:t>Checked </a:t>
            </a:r>
            <a:r>
              <a:rPr lang="en-US" sz="3200" b="0"/>
              <a:t>and</a:t>
            </a:r>
            <a:r>
              <a:rPr lang="en-US" sz="3200"/>
              <a:t> Unchecked </a:t>
            </a:r>
            <a:r>
              <a:rPr lang="en-US" sz="3200" b="0"/>
              <a:t>Exceptions</a:t>
            </a:r>
            <a:endParaRPr lang="en-US" sz="3200"/>
          </a:p>
          <a:p>
            <a:pPr lvl="1"/>
            <a:r>
              <a:rPr lang="en-US" sz="2800"/>
              <a:t>Checked</a:t>
            </a:r>
            <a:r>
              <a:rPr lang="en-US" sz="2800" b="0"/>
              <a:t> Exceptions </a:t>
            </a:r>
            <a:r>
              <a:rPr lang="en-US" sz="2800"/>
              <a:t>must</a:t>
            </a:r>
            <a:r>
              <a:rPr lang="en-US" sz="2800" b="0"/>
              <a:t> be handled in one of the three ways above otherwise Java compiler complains.</a:t>
            </a:r>
          </a:p>
          <a:p>
            <a:pPr lvl="1"/>
            <a:r>
              <a:rPr lang="en-US" sz="2800"/>
              <a:t>Unchecked</a:t>
            </a:r>
            <a:r>
              <a:rPr lang="en-US" sz="2800" b="0"/>
              <a:t> Exceptions (</a:t>
            </a:r>
            <a:r>
              <a:rPr lang="en-US" sz="2800"/>
              <a:t>Runtime </a:t>
            </a:r>
            <a:r>
              <a:rPr lang="en-US" sz="2800" b="0"/>
              <a:t>Exceptions) can also be handled in the same ways. However the compiler does not require their handling.</a:t>
            </a:r>
          </a:p>
        </p:txBody>
      </p:sp>
    </p:spTree>
    <p:extLst>
      <p:ext uri="{BB962C8B-B14F-4D97-AF65-F5344CB8AC3E}">
        <p14:creationId xmlns:p14="http://schemas.microsoft.com/office/powerpoint/2010/main" val="2332315728"/>
      </p:ext>
    </p:extLst>
  </p:cSld>
  <p:clrMapOvr>
    <a:masterClrMapping/>
  </p:clrMapOvr>
  <p:transition spd="med">
    <p:comb/>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p:cNvSpPr>
            <a:spLocks noGrp="1" noChangeArrowheads="1"/>
          </p:cNvSpPr>
          <p:nvPr>
            <p:ph type="title"/>
          </p:nvPr>
        </p:nvSpPr>
        <p:spPr>
          <a:xfrm>
            <a:off x="750374" y="0"/>
            <a:ext cx="6395522" cy="631784"/>
          </a:xfrm>
        </p:spPr>
        <p:txBody>
          <a:bodyPr/>
          <a:lstStyle/>
          <a:p>
            <a:r>
              <a:rPr lang="en-US"/>
              <a:t>Error Class</a:t>
            </a:r>
          </a:p>
        </p:txBody>
      </p:sp>
      <p:sp>
        <p:nvSpPr>
          <p:cNvPr id="1161219" name="Rectangle 3"/>
          <p:cNvSpPr>
            <a:spLocks noGrp="1" noChangeArrowheads="1"/>
          </p:cNvSpPr>
          <p:nvPr>
            <p:ph type="body" idx="1"/>
          </p:nvPr>
        </p:nvSpPr>
        <p:spPr>
          <a:xfrm>
            <a:off x="152400" y="914400"/>
            <a:ext cx="8839200" cy="5257799"/>
          </a:xfrm>
        </p:spPr>
        <p:txBody>
          <a:bodyPr/>
          <a:lstStyle/>
          <a:p>
            <a:pPr>
              <a:spcBef>
                <a:spcPts val="462"/>
              </a:spcBef>
              <a:spcAft>
                <a:spcPts val="462"/>
              </a:spcAft>
            </a:pPr>
            <a:r>
              <a:rPr lang="en-US" b="0">
                <a:latin typeface="Courier New" panose="02070309020205020404" pitchFamily="49" charset="0"/>
              </a:rPr>
              <a:t>java.lang.</a:t>
            </a:r>
            <a:r>
              <a:rPr lang="en-US">
                <a:latin typeface="Courier New" panose="02070309020205020404" pitchFamily="49" charset="0"/>
              </a:rPr>
              <a:t>Error</a:t>
            </a:r>
            <a:r>
              <a:rPr lang="en-US" b="0"/>
              <a:t> is a subclass of </a:t>
            </a:r>
            <a:r>
              <a:rPr lang="en-US" b="0">
                <a:latin typeface="Courier New" panose="02070309020205020404" pitchFamily="49" charset="0"/>
              </a:rPr>
              <a:t>Throwable</a:t>
            </a:r>
            <a:r>
              <a:rPr lang="en-US" b="0"/>
              <a:t> that indicates </a:t>
            </a:r>
            <a:r>
              <a:rPr lang="en-US"/>
              <a:t>serious problems</a:t>
            </a:r>
            <a:r>
              <a:rPr lang="en-US" b="0"/>
              <a:t> that a reasonable application should </a:t>
            </a:r>
            <a:r>
              <a:rPr lang="en-US"/>
              <a:t>not try to catch</a:t>
            </a:r>
            <a:r>
              <a:rPr lang="en-US" b="0"/>
              <a:t>.</a:t>
            </a:r>
          </a:p>
          <a:p>
            <a:pPr lvl="1">
              <a:spcBef>
                <a:spcPts val="462"/>
              </a:spcBef>
              <a:spcAft>
                <a:spcPts val="462"/>
              </a:spcAft>
            </a:pPr>
            <a:r>
              <a:rPr lang="en-US" b="1"/>
              <a:t>Example: </a:t>
            </a:r>
            <a:r>
              <a:rPr lang="en-US"/>
              <a:t>The </a:t>
            </a:r>
            <a:r>
              <a:rPr lang="en-US">
                <a:latin typeface="Courier New" panose="02070309020205020404" pitchFamily="49" charset="0"/>
              </a:rPr>
              <a:t>OutOfMemoryError</a:t>
            </a:r>
            <a:r>
              <a:rPr lang="en-US"/>
              <a:t> error shows no more memory for JVM to run</a:t>
            </a:r>
          </a:p>
          <a:p>
            <a:pPr>
              <a:spcBef>
                <a:spcPts val="462"/>
              </a:spcBef>
              <a:spcAft>
                <a:spcPts val="462"/>
              </a:spcAft>
            </a:pPr>
            <a:r>
              <a:rPr lang="en-US" b="0"/>
              <a:t>A method is not required to declare in its </a:t>
            </a:r>
            <a:r>
              <a:rPr lang="en-US" b="0">
                <a:latin typeface="Courier New" panose="02070309020205020404" pitchFamily="49" charset="0"/>
              </a:rPr>
              <a:t>throws</a:t>
            </a:r>
            <a:r>
              <a:rPr lang="en-US" b="0"/>
              <a:t> clause any subclasses of </a:t>
            </a:r>
            <a:r>
              <a:rPr lang="en-US" b="0">
                <a:latin typeface="Courier New" panose="02070309020205020404" pitchFamily="49" charset="0"/>
              </a:rPr>
              <a:t>Error</a:t>
            </a:r>
            <a:r>
              <a:rPr lang="en-US" b="0"/>
              <a:t> that might be thrown during the execution of the method but not caught, since these errors are abnormal conditions that should never occur.</a:t>
            </a:r>
          </a:p>
        </p:txBody>
      </p:sp>
    </p:spTree>
    <p:extLst>
      <p:ext uri="{BB962C8B-B14F-4D97-AF65-F5344CB8AC3E}">
        <p14:creationId xmlns:p14="http://schemas.microsoft.com/office/powerpoint/2010/main" val="2281438625"/>
      </p:ext>
    </p:extLst>
  </p:cSld>
  <p:clrMapOvr>
    <a:masterClrMapping/>
  </p:clrMapOvr>
  <p:transition spd="med">
    <p:comb/>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p:txBody>
          <a:bodyPr/>
          <a:lstStyle/>
          <a:p>
            <a:r>
              <a:rPr lang="en-US"/>
              <a:t>Catching Exceptions</a:t>
            </a:r>
          </a:p>
        </p:txBody>
      </p:sp>
      <p:sp>
        <p:nvSpPr>
          <p:cNvPr id="1162243" name="Rectangle 3"/>
          <p:cNvSpPr>
            <a:spLocks noGrp="1" noChangeArrowheads="1"/>
          </p:cNvSpPr>
          <p:nvPr>
            <p:ph type="body" idx="1"/>
          </p:nvPr>
        </p:nvSpPr>
        <p:spPr/>
        <p:txBody>
          <a:bodyPr/>
          <a:lstStyle/>
          <a:p>
            <a:r>
              <a:rPr lang="en-US" b="0">
                <a:latin typeface="Courier New" panose="02070309020205020404" pitchFamily="49" charset="0"/>
              </a:rPr>
              <a:t>catch(ExceptionName e){}</a:t>
            </a:r>
            <a:r>
              <a:rPr lang="en-US"/>
              <a:t> </a:t>
            </a:r>
            <a:r>
              <a:rPr lang="en-US" b="0"/>
              <a:t>block is an exception handler. It allows developers to write code that handles the exception.</a:t>
            </a:r>
          </a:p>
          <a:p>
            <a:r>
              <a:rPr lang="en-US" b="0"/>
              <a:t>One </a:t>
            </a:r>
            <a:r>
              <a:rPr lang="en-US" b="0">
                <a:latin typeface="Courier New" panose="02070309020205020404" pitchFamily="49" charset="0"/>
              </a:rPr>
              <a:t>try</a:t>
            </a:r>
            <a:r>
              <a:rPr lang="en-US" b="0"/>
              <a:t> can have many </a:t>
            </a:r>
            <a:r>
              <a:rPr lang="en-US" b="0">
                <a:latin typeface="Courier New" panose="02070309020205020404" pitchFamily="49" charset="0"/>
              </a:rPr>
              <a:t>catch</a:t>
            </a:r>
            <a:r>
              <a:rPr lang="en-US" b="0"/>
              <a:t> blocks.</a:t>
            </a:r>
          </a:p>
          <a:p>
            <a:r>
              <a:rPr lang="en-US" b="0"/>
              <a:t>One thrown exception can match multiple </a:t>
            </a:r>
            <a:r>
              <a:rPr lang="en-US" b="0">
                <a:latin typeface="Courier New" panose="02070309020205020404" pitchFamily="49" charset="0"/>
              </a:rPr>
              <a:t>catch</a:t>
            </a:r>
            <a:r>
              <a:rPr lang="en-US" b="0"/>
              <a:t> blocks. However the first matching </a:t>
            </a:r>
            <a:r>
              <a:rPr lang="en-US" b="0">
                <a:latin typeface="Courier New" panose="02070309020205020404" pitchFamily="49" charset="0"/>
              </a:rPr>
              <a:t>catch</a:t>
            </a:r>
            <a:r>
              <a:rPr lang="en-US" b="0"/>
              <a:t> block is the only handler according to the order of the appearance of </a:t>
            </a:r>
            <a:r>
              <a:rPr lang="en-US" b="0">
                <a:latin typeface="Courier New" panose="02070309020205020404" pitchFamily="49" charset="0"/>
              </a:rPr>
              <a:t>catch</a:t>
            </a:r>
            <a:r>
              <a:rPr lang="en-US" b="0"/>
              <a:t> blocks in the code.</a:t>
            </a:r>
          </a:p>
        </p:txBody>
      </p:sp>
    </p:spTree>
    <p:extLst>
      <p:ext uri="{BB962C8B-B14F-4D97-AF65-F5344CB8AC3E}">
        <p14:creationId xmlns:p14="http://schemas.microsoft.com/office/powerpoint/2010/main" val="3553402378"/>
      </p:ext>
    </p:extLst>
  </p:cSld>
  <p:clrMapOvr>
    <a:masterClrMapping/>
  </p:clrMapOvr>
  <p:transition spd="med">
    <p:comb/>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1026"/>
          <p:cNvSpPr>
            <a:spLocks noGrp="1" noChangeArrowheads="1"/>
          </p:cNvSpPr>
          <p:nvPr>
            <p:ph type="title"/>
          </p:nvPr>
        </p:nvSpPr>
        <p:spPr/>
        <p:txBody>
          <a:bodyPr/>
          <a:lstStyle/>
          <a:p>
            <a:r>
              <a:rPr lang="en-US"/>
              <a:t>Catching Exceptions</a:t>
            </a:r>
          </a:p>
        </p:txBody>
      </p:sp>
      <p:sp>
        <p:nvSpPr>
          <p:cNvPr id="1186819" name="Rectangle 1027"/>
          <p:cNvSpPr>
            <a:spLocks noGrp="1" noChangeArrowheads="1"/>
          </p:cNvSpPr>
          <p:nvPr>
            <p:ph type="body" idx="1"/>
          </p:nvPr>
        </p:nvSpPr>
        <p:spPr>
          <a:xfrm>
            <a:off x="735860" y="1455960"/>
            <a:ext cx="7988907" cy="4646759"/>
          </a:xfrm>
        </p:spPr>
        <p:txBody>
          <a:bodyPr/>
          <a:lstStyle/>
          <a:p>
            <a:pPr>
              <a:lnSpc>
                <a:spcPct val="100000"/>
              </a:lnSpc>
              <a:buFont typeface="Webdings" panose="05030102010509060703" pitchFamily="18" charset="2"/>
              <a:buNone/>
            </a:pPr>
            <a:r>
              <a:rPr lang="en-US" b="0">
                <a:latin typeface="Courier New" panose="02070309020205020404" pitchFamily="49" charset="0"/>
              </a:rPr>
              <a:t>try{</a:t>
            </a:r>
          </a:p>
          <a:p>
            <a:pPr>
              <a:lnSpc>
                <a:spcPct val="100000"/>
              </a:lnSpc>
              <a:buFont typeface="Webdings" panose="05030102010509060703" pitchFamily="18" charset="2"/>
              <a:buNone/>
            </a:pPr>
            <a:r>
              <a:rPr lang="en-US" b="0">
                <a:latin typeface="Courier New" panose="02070309020205020404" pitchFamily="49" charset="0"/>
              </a:rPr>
              <a:t>	</a:t>
            </a:r>
            <a:r>
              <a:rPr lang="en-US" b="0" smtClean="0">
                <a:latin typeface="Courier New" panose="02070309020205020404" pitchFamily="49" charset="0"/>
              </a:rPr>
              <a:t>Integer.parseInt(“</a:t>
            </a:r>
            <a:r>
              <a:rPr lang="en-US" b="0">
                <a:latin typeface="Courier New" panose="02070309020205020404" pitchFamily="49" charset="0"/>
              </a:rPr>
              <a:t>XX”);</a:t>
            </a:r>
          </a:p>
          <a:p>
            <a:pPr>
              <a:lnSpc>
                <a:spcPct val="100000"/>
              </a:lnSpc>
              <a:buFont typeface="Webdings" panose="05030102010509060703" pitchFamily="18" charset="2"/>
              <a:buNone/>
            </a:pPr>
            <a:r>
              <a:rPr lang="en-US" b="0">
                <a:latin typeface="Courier New" panose="02070309020205020404" pitchFamily="49" charset="0"/>
              </a:rPr>
              <a:t>}</a:t>
            </a:r>
          </a:p>
          <a:p>
            <a:pPr>
              <a:lnSpc>
                <a:spcPct val="100000"/>
              </a:lnSpc>
              <a:buFont typeface="Webdings" panose="05030102010509060703" pitchFamily="18" charset="2"/>
              <a:buNone/>
            </a:pPr>
            <a:r>
              <a:rPr lang="en-US" b="0">
                <a:latin typeface="Courier New" panose="02070309020205020404" pitchFamily="49" charset="0"/>
              </a:rPr>
              <a:t>catch(IllegalArgumentException iae){</a:t>
            </a:r>
          </a:p>
          <a:p>
            <a:pPr>
              <a:lnSpc>
                <a:spcPct val="100000"/>
              </a:lnSpc>
              <a:buFont typeface="Webdings" panose="05030102010509060703" pitchFamily="18" charset="2"/>
              <a:buNone/>
            </a:pPr>
            <a:r>
              <a:rPr lang="en-US" b="0">
                <a:latin typeface="Courier New" panose="02070309020205020404" pitchFamily="49" charset="0"/>
              </a:rPr>
              <a:t>	//Handle iae</a:t>
            </a:r>
          </a:p>
          <a:p>
            <a:pPr>
              <a:lnSpc>
                <a:spcPct val="100000"/>
              </a:lnSpc>
              <a:buFont typeface="Webdings" panose="05030102010509060703" pitchFamily="18" charset="2"/>
              <a:buNone/>
            </a:pPr>
            <a:r>
              <a:rPr lang="en-US" b="0">
                <a:latin typeface="Courier New" panose="02070309020205020404" pitchFamily="49" charset="0"/>
              </a:rPr>
              <a:t>}</a:t>
            </a:r>
          </a:p>
          <a:p>
            <a:pPr>
              <a:lnSpc>
                <a:spcPct val="100000"/>
              </a:lnSpc>
              <a:buFont typeface="Webdings" panose="05030102010509060703" pitchFamily="18" charset="2"/>
              <a:buNone/>
            </a:pPr>
            <a:r>
              <a:rPr lang="en-US" b="0">
                <a:latin typeface="Courier New" panose="02070309020205020404" pitchFamily="49" charset="0"/>
              </a:rPr>
              <a:t>catch(NumberFormatException</a:t>
            </a:r>
            <a:r>
              <a:rPr lang="en-US">
                <a:latin typeface="Courier New" panose="02070309020205020404" pitchFamily="49" charset="0"/>
              </a:rPr>
              <a:t> </a:t>
            </a:r>
            <a:r>
              <a:rPr lang="en-US" b="0">
                <a:latin typeface="Courier New" panose="02070309020205020404" pitchFamily="49" charset="0"/>
              </a:rPr>
              <a:t> nfe){</a:t>
            </a:r>
          </a:p>
          <a:p>
            <a:pPr>
              <a:lnSpc>
                <a:spcPct val="100000"/>
              </a:lnSpc>
              <a:buFont typeface="Webdings" panose="05030102010509060703" pitchFamily="18" charset="2"/>
              <a:buNone/>
            </a:pPr>
            <a:r>
              <a:rPr lang="en-US" b="0">
                <a:latin typeface="Courier New" panose="02070309020205020404" pitchFamily="49" charset="0"/>
              </a:rPr>
              <a:t>	//This code is never called</a:t>
            </a:r>
          </a:p>
          <a:p>
            <a:pPr>
              <a:lnSpc>
                <a:spcPct val="100000"/>
              </a:lnSpc>
              <a:buFont typeface="Webdings" panose="05030102010509060703" pitchFamily="18" charset="2"/>
              <a:buNone/>
            </a:pPr>
            <a:r>
              <a:rPr lang="en-US" b="0">
                <a:latin typeface="Courier New" panose="02070309020205020404" pitchFamily="49" charset="0"/>
              </a:rPr>
              <a:t>}</a:t>
            </a:r>
          </a:p>
        </p:txBody>
      </p:sp>
      <p:sp>
        <p:nvSpPr>
          <p:cNvPr id="1186820" name="Text Box 1028"/>
          <p:cNvSpPr txBox="1">
            <a:spLocks noChangeArrowheads="1"/>
          </p:cNvSpPr>
          <p:nvPr/>
        </p:nvSpPr>
        <p:spPr bwMode="auto">
          <a:xfrm>
            <a:off x="6260666" y="1247809"/>
            <a:ext cx="2534462" cy="660822"/>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sz="1847"/>
              <a:t>IllegalArgumentException</a:t>
            </a:r>
          </a:p>
        </p:txBody>
      </p:sp>
      <p:sp>
        <p:nvSpPr>
          <p:cNvPr id="1186821" name="Text Box 1029"/>
          <p:cNvSpPr txBox="1">
            <a:spLocks noChangeArrowheads="1"/>
          </p:cNvSpPr>
          <p:nvPr/>
        </p:nvSpPr>
        <p:spPr bwMode="auto">
          <a:xfrm>
            <a:off x="6260666" y="2383846"/>
            <a:ext cx="2534462" cy="660822"/>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sz="1847"/>
              <a:t>NumberFormatException</a:t>
            </a:r>
          </a:p>
        </p:txBody>
      </p:sp>
      <p:sp>
        <p:nvSpPr>
          <p:cNvPr id="1186822" name="AutoShape 1030"/>
          <p:cNvSpPr>
            <a:spLocks noChangeArrowheads="1"/>
          </p:cNvSpPr>
          <p:nvPr/>
        </p:nvSpPr>
        <p:spPr bwMode="auto">
          <a:xfrm>
            <a:off x="7456802" y="1599614"/>
            <a:ext cx="281444" cy="281444"/>
          </a:xfrm>
          <a:prstGeom prst="flowChartExtract">
            <a:avLst/>
          </a:prstGeom>
          <a:noFill/>
          <a:ln w="190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86823" name="Line 1031"/>
          <p:cNvSpPr>
            <a:spLocks noChangeShapeType="1"/>
          </p:cNvSpPr>
          <p:nvPr/>
        </p:nvSpPr>
        <p:spPr bwMode="auto">
          <a:xfrm>
            <a:off x="7597524" y="1881058"/>
            <a:ext cx="0" cy="49252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953170467"/>
      </p:ext>
    </p:extLst>
  </p:cSld>
  <p:clrMapOvr>
    <a:masterClrMapping/>
  </p:clrMapOvr>
  <p:transition spd="med">
    <p:comb/>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266" name="Rectangle 2"/>
          <p:cNvSpPr>
            <a:spLocks noGrp="1" noChangeArrowheads="1"/>
          </p:cNvSpPr>
          <p:nvPr>
            <p:ph type="title"/>
          </p:nvPr>
        </p:nvSpPr>
        <p:spPr/>
        <p:txBody>
          <a:bodyPr/>
          <a:lstStyle/>
          <a:p>
            <a:r>
              <a:rPr lang="en-US"/>
              <a:t>Catching Exceptions</a:t>
            </a:r>
          </a:p>
        </p:txBody>
      </p:sp>
      <p:sp>
        <p:nvSpPr>
          <p:cNvPr id="1163267" name="Rectangle 3"/>
          <p:cNvSpPr>
            <a:spLocks noGrp="1" noChangeArrowheads="1"/>
          </p:cNvSpPr>
          <p:nvPr>
            <p:ph type="body" idx="1"/>
          </p:nvPr>
        </p:nvSpPr>
        <p:spPr>
          <a:xfrm>
            <a:off x="228600" y="884728"/>
            <a:ext cx="7972783" cy="3025524"/>
          </a:xfrm>
        </p:spPr>
        <p:txBody>
          <a:bodyPr/>
          <a:lstStyle/>
          <a:p>
            <a:r>
              <a:rPr lang="en-US" sz="2216"/>
              <a:t>Remarks: </a:t>
            </a:r>
          </a:p>
          <a:p>
            <a:pPr lvl="1"/>
            <a:r>
              <a:rPr lang="en-US" sz="2031"/>
              <a:t>Catch the most precisely specialized exception rather than its superclass.</a:t>
            </a:r>
          </a:p>
          <a:p>
            <a:pPr lvl="1"/>
            <a:r>
              <a:rPr lang="en-US" sz="2031">
                <a:latin typeface="Courier New" panose="02070309020205020404" pitchFamily="49" charset="0"/>
              </a:rPr>
              <a:t>catch</a:t>
            </a:r>
            <a:r>
              <a:rPr lang="en-US" sz="2031"/>
              <a:t> block must not be empty</a:t>
            </a:r>
          </a:p>
          <a:p>
            <a:pPr lvl="1"/>
            <a:r>
              <a:rPr lang="en-US" sz="2031"/>
              <a:t>Order </a:t>
            </a:r>
            <a:r>
              <a:rPr lang="en-US" sz="2031">
                <a:latin typeface="Courier New" panose="02070309020205020404" pitchFamily="49" charset="0"/>
              </a:rPr>
              <a:t>catch</a:t>
            </a:r>
            <a:r>
              <a:rPr lang="en-US" sz="2031"/>
              <a:t> blocks according to the predicted number of the exception occurrence. The greatest is first. This is not applied to parent exceptions over their children.</a:t>
            </a:r>
          </a:p>
          <a:p>
            <a:pPr lvl="1"/>
            <a:r>
              <a:rPr lang="en-US" sz="2031"/>
              <a:t>Do not use </a:t>
            </a:r>
            <a:r>
              <a:rPr lang="en-US" sz="2031">
                <a:latin typeface="Courier New" panose="02070309020205020404" pitchFamily="49" charset="0"/>
              </a:rPr>
              <a:t>try catch</a:t>
            </a:r>
            <a:r>
              <a:rPr lang="en-US" sz="2031"/>
              <a:t> to perform the flow control.</a:t>
            </a:r>
          </a:p>
        </p:txBody>
      </p:sp>
      <p:sp>
        <p:nvSpPr>
          <p:cNvPr id="1163268" name="Text Box 4"/>
          <p:cNvSpPr txBox="1">
            <a:spLocks noChangeArrowheads="1"/>
          </p:cNvSpPr>
          <p:nvPr/>
        </p:nvSpPr>
        <p:spPr bwMode="auto">
          <a:xfrm>
            <a:off x="631784" y="4194176"/>
            <a:ext cx="4010578" cy="2081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sz="1293">
                <a:latin typeface="Courier New" panose="02070309020205020404" pitchFamily="49" charset="0"/>
              </a:rPr>
              <a:t>Iterator i = empCollection.iterator();</a:t>
            </a:r>
          </a:p>
          <a:p>
            <a:pPr algn="l"/>
            <a:r>
              <a:rPr lang="en-US" sz="1293">
                <a:latin typeface="Courier New" panose="02070309020205020404" pitchFamily="49" charset="0"/>
              </a:rPr>
              <a:t>Employee emp;</a:t>
            </a:r>
          </a:p>
          <a:p>
            <a:pPr algn="l"/>
            <a:r>
              <a:rPr lang="en-US" sz="1293">
                <a:latin typeface="Courier New" panose="02070309020205020404" pitchFamily="49" charset="0"/>
              </a:rPr>
              <a:t>for(;;){</a:t>
            </a:r>
          </a:p>
          <a:p>
            <a:pPr algn="l"/>
            <a:r>
              <a:rPr lang="en-US" sz="1293">
                <a:latin typeface="Courier New" panose="02070309020205020404" pitchFamily="49" charset="0"/>
              </a:rPr>
              <a:t>  try(</a:t>
            </a:r>
          </a:p>
          <a:p>
            <a:pPr algn="l"/>
            <a:r>
              <a:rPr lang="en-US" sz="1293">
                <a:latin typeface="Courier New" panose="02070309020205020404" pitchFamily="49" charset="0"/>
              </a:rPr>
              <a:t>    emp = i.next();</a:t>
            </a:r>
          </a:p>
          <a:p>
            <a:pPr algn="l"/>
            <a:r>
              <a:rPr lang="en-US" sz="1293">
                <a:latin typeface="Courier New" panose="02070309020205020404" pitchFamily="49" charset="0"/>
              </a:rPr>
              <a:t>    emp.program();</a:t>
            </a:r>
          </a:p>
          <a:p>
            <a:pPr algn="l"/>
            <a:r>
              <a:rPr lang="en-US" sz="1293">
                <a:latin typeface="Courier New" panose="02070309020205020404" pitchFamily="49" charset="0"/>
              </a:rPr>
              <a:t>  }catch(NoSuchElementException e){</a:t>
            </a:r>
          </a:p>
          <a:p>
            <a:pPr algn="l"/>
            <a:r>
              <a:rPr lang="en-US" sz="1293">
                <a:latin typeface="Courier New" panose="02070309020205020404" pitchFamily="49" charset="0"/>
              </a:rPr>
              <a:t>    break;</a:t>
            </a:r>
          </a:p>
          <a:p>
            <a:pPr algn="l"/>
            <a:r>
              <a:rPr lang="en-US" sz="1293">
                <a:latin typeface="Courier New" panose="02070309020205020404" pitchFamily="49" charset="0"/>
              </a:rPr>
              <a:t>  }</a:t>
            </a:r>
          </a:p>
          <a:p>
            <a:pPr algn="l"/>
            <a:r>
              <a:rPr lang="en-US" sz="1293">
                <a:latin typeface="Courier New" panose="02070309020205020404" pitchFamily="49" charset="0"/>
              </a:rPr>
              <a:t>}</a:t>
            </a:r>
          </a:p>
        </p:txBody>
      </p:sp>
      <p:sp>
        <p:nvSpPr>
          <p:cNvPr id="1163269" name="Text Box 5"/>
          <p:cNvSpPr txBox="1">
            <a:spLocks noChangeArrowheads="1"/>
          </p:cNvSpPr>
          <p:nvPr/>
        </p:nvSpPr>
        <p:spPr bwMode="auto">
          <a:xfrm>
            <a:off x="4642362" y="4202972"/>
            <a:ext cx="4501639" cy="1286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sz="1293">
                <a:latin typeface="Courier New" panose="02070309020205020404" pitchFamily="49" charset="0"/>
              </a:rPr>
              <a:t>Iterator I = empCollection.iterator();</a:t>
            </a:r>
          </a:p>
          <a:p>
            <a:pPr algn="l"/>
            <a:r>
              <a:rPr lang="en-US" sz="1293">
                <a:latin typeface="Courier New" panose="02070309020205020404" pitchFamily="49" charset="0"/>
              </a:rPr>
              <a:t>Employee emp;</a:t>
            </a:r>
          </a:p>
          <a:p>
            <a:pPr algn="l"/>
            <a:r>
              <a:rPr lang="en-US" sz="1293">
                <a:latin typeface="Courier New" panose="02070309020205020404" pitchFamily="49" charset="0"/>
              </a:rPr>
              <a:t>while(i.hasNext()){</a:t>
            </a:r>
          </a:p>
          <a:p>
            <a:pPr algn="l"/>
            <a:r>
              <a:rPr lang="en-US" sz="1293">
                <a:latin typeface="Courier New" panose="02070309020205020404" pitchFamily="49" charset="0"/>
              </a:rPr>
              <a:t>  emp = i.next();</a:t>
            </a:r>
          </a:p>
          <a:p>
            <a:pPr algn="l"/>
            <a:r>
              <a:rPr lang="en-US" sz="1293">
                <a:latin typeface="Courier New" panose="02070309020205020404" pitchFamily="49" charset="0"/>
              </a:rPr>
              <a:t>  emp.program(); </a:t>
            </a:r>
          </a:p>
          <a:p>
            <a:pPr algn="l"/>
            <a:r>
              <a:rPr lang="en-US" sz="1293">
                <a:latin typeface="Courier New" panose="02070309020205020404" pitchFamily="49" charset="0"/>
              </a:rPr>
              <a:t>}</a:t>
            </a:r>
          </a:p>
        </p:txBody>
      </p:sp>
      <p:sp>
        <p:nvSpPr>
          <p:cNvPr id="1163270" name="Line 6"/>
          <p:cNvSpPr>
            <a:spLocks noChangeShapeType="1"/>
          </p:cNvSpPr>
          <p:nvPr/>
        </p:nvSpPr>
        <p:spPr bwMode="auto">
          <a:xfrm>
            <a:off x="4572001" y="4273332"/>
            <a:ext cx="0" cy="197010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883702106"/>
      </p:ext>
    </p:extLst>
  </p:cSld>
  <p:clrMapOvr>
    <a:masterClrMapping/>
  </p:clrMapOvr>
  <p:transition spd="med">
    <p:comb/>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p:cNvSpPr>
            <a:spLocks noGrp="1" noChangeArrowheads="1"/>
          </p:cNvSpPr>
          <p:nvPr>
            <p:ph type="title"/>
          </p:nvPr>
        </p:nvSpPr>
        <p:spPr/>
        <p:txBody>
          <a:bodyPr/>
          <a:lstStyle/>
          <a:p>
            <a:r>
              <a:rPr lang="en-US"/>
              <a:t>Stack Trace</a:t>
            </a:r>
          </a:p>
        </p:txBody>
      </p:sp>
      <p:sp>
        <p:nvSpPr>
          <p:cNvPr id="1198083" name="Rectangle 3"/>
          <p:cNvSpPr>
            <a:spLocks noGrp="1" noChangeArrowheads="1"/>
          </p:cNvSpPr>
          <p:nvPr>
            <p:ph type="body" idx="1"/>
          </p:nvPr>
        </p:nvSpPr>
        <p:spPr>
          <a:xfrm>
            <a:off x="228600" y="838200"/>
            <a:ext cx="8480043" cy="5126729"/>
          </a:xfrm>
        </p:spPr>
        <p:txBody>
          <a:bodyPr/>
          <a:lstStyle/>
          <a:p>
            <a:r>
              <a:rPr lang="en-US" b="0"/>
              <a:t>Stack trace is the list of methods that consecutive called down to the one that throws the exception</a:t>
            </a:r>
          </a:p>
          <a:p>
            <a:r>
              <a:rPr lang="en-US" b="0"/>
              <a:t>Stack trace can be visualizable</a:t>
            </a:r>
          </a:p>
          <a:p>
            <a:r>
              <a:rPr lang="en-US" b="0"/>
              <a:t>Useful for debug and logging</a:t>
            </a:r>
          </a:p>
          <a:p>
            <a:endParaRPr lang="en-US" b="0"/>
          </a:p>
          <a:p>
            <a:endParaRPr lang="en-US" b="0"/>
          </a:p>
        </p:txBody>
      </p:sp>
    </p:spTree>
    <p:extLst>
      <p:ext uri="{BB962C8B-B14F-4D97-AF65-F5344CB8AC3E}">
        <p14:creationId xmlns:p14="http://schemas.microsoft.com/office/powerpoint/2010/main" val="3898888431"/>
      </p:ext>
    </p:extLst>
  </p:cSld>
  <p:clrMapOvr>
    <a:masterClrMapping/>
  </p:clrMapOvr>
  <p:transition spd="med">
    <p:comb/>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p:txBody>
          <a:bodyPr/>
          <a:lstStyle/>
          <a:p>
            <a:r>
              <a:rPr lang="en-US"/>
              <a:t>Read Stack Trace</a:t>
            </a:r>
          </a:p>
        </p:txBody>
      </p:sp>
      <p:sp>
        <p:nvSpPr>
          <p:cNvPr id="1199107" name="Rectangle 3"/>
          <p:cNvSpPr>
            <a:spLocks noGrp="1" noChangeArrowheads="1"/>
          </p:cNvSpPr>
          <p:nvPr>
            <p:ph type="body" idx="1"/>
          </p:nvPr>
        </p:nvSpPr>
        <p:spPr>
          <a:xfrm>
            <a:off x="228600" y="838200"/>
            <a:ext cx="8480043" cy="5264519"/>
          </a:xfrm>
        </p:spPr>
        <p:txBody>
          <a:bodyPr/>
          <a:lstStyle/>
          <a:p>
            <a:pPr>
              <a:lnSpc>
                <a:spcPct val="90000"/>
              </a:lnSpc>
              <a:spcBef>
                <a:spcPct val="5000"/>
              </a:spcBef>
              <a:buFont typeface="Webdings" panose="05030102010509060703" pitchFamily="18" charset="2"/>
              <a:buNone/>
            </a:pPr>
            <a:r>
              <a:rPr lang="en-US" sz="1477">
                <a:latin typeface="Courier New" panose="02070309020205020404" pitchFamily="49" charset="0"/>
              </a:rPr>
              <a:t>public class MyApp {</a:t>
            </a:r>
          </a:p>
          <a:p>
            <a:pPr>
              <a:lnSpc>
                <a:spcPct val="90000"/>
              </a:lnSpc>
              <a:spcBef>
                <a:spcPct val="5000"/>
              </a:spcBef>
              <a:buFont typeface="Webdings" panose="05030102010509060703" pitchFamily="18" charset="2"/>
              <a:buNone/>
            </a:pPr>
            <a:r>
              <a:rPr lang="en-US" sz="1477">
                <a:latin typeface="Courier New" panose="02070309020205020404" pitchFamily="49" charset="0"/>
              </a:rPr>
              <a:t>	public static void main(String[] args) {</a:t>
            </a:r>
          </a:p>
          <a:p>
            <a:pPr>
              <a:lnSpc>
                <a:spcPct val="90000"/>
              </a:lnSpc>
              <a:spcBef>
                <a:spcPct val="5000"/>
              </a:spcBef>
              <a:buFont typeface="Webdings" panose="05030102010509060703" pitchFamily="18" charset="2"/>
              <a:buNone/>
            </a:pPr>
            <a:r>
              <a:rPr lang="en-US" sz="1477">
                <a:latin typeface="Courier New" panose="02070309020205020404" pitchFamily="49" charset="0"/>
              </a:rPr>
              <a:t>		try {</a:t>
            </a:r>
          </a:p>
          <a:p>
            <a:pPr>
              <a:lnSpc>
                <a:spcPct val="90000"/>
              </a:lnSpc>
              <a:spcBef>
                <a:spcPct val="5000"/>
              </a:spcBef>
              <a:buFont typeface="Webdings" panose="05030102010509060703" pitchFamily="18" charset="2"/>
              <a:buNone/>
            </a:pPr>
            <a:r>
              <a:rPr lang="en-US" sz="1477">
                <a:latin typeface="Courier New" panose="02070309020205020404" pitchFamily="49" charset="0"/>
              </a:rPr>
              <a:t>		    doSomething();</a:t>
            </a:r>
          </a:p>
          <a:p>
            <a:pPr>
              <a:lnSpc>
                <a:spcPct val="90000"/>
              </a:lnSpc>
              <a:spcBef>
                <a:spcPct val="5000"/>
              </a:spcBef>
              <a:buFont typeface="Webdings" panose="05030102010509060703" pitchFamily="18" charset="2"/>
              <a:buNone/>
            </a:pPr>
            <a:r>
              <a:rPr lang="en-US" sz="1477">
                <a:latin typeface="Courier New" panose="02070309020205020404" pitchFamily="49" charset="0"/>
              </a:rPr>
              <a:t>		} catch (MyNumberFormatException e) {			</a:t>
            </a:r>
          </a:p>
          <a:p>
            <a:pPr>
              <a:lnSpc>
                <a:spcPct val="90000"/>
              </a:lnSpc>
              <a:spcBef>
                <a:spcPct val="5000"/>
              </a:spcBef>
              <a:buFont typeface="Webdings" panose="05030102010509060703" pitchFamily="18" charset="2"/>
              <a:buNone/>
            </a:pPr>
            <a:r>
              <a:rPr lang="en-US" sz="1477">
                <a:latin typeface="Courier New" panose="02070309020205020404" pitchFamily="49" charset="0"/>
              </a:rPr>
              <a:t>		    e.printStackTrace();</a:t>
            </a:r>
          </a:p>
          <a:p>
            <a:pPr>
              <a:lnSpc>
                <a:spcPct val="90000"/>
              </a:lnSpc>
              <a:spcBef>
                <a:spcPct val="5000"/>
              </a:spcBef>
              <a:buFont typeface="Webdings" panose="05030102010509060703" pitchFamily="18" charset="2"/>
              <a:buNone/>
            </a:pPr>
            <a:r>
              <a:rPr lang="en-US" sz="1477">
                <a:latin typeface="Courier New" panose="02070309020205020404" pitchFamily="49" charset="0"/>
              </a:rPr>
              <a:t>		}</a:t>
            </a:r>
          </a:p>
          <a:p>
            <a:pPr>
              <a:lnSpc>
                <a:spcPct val="90000"/>
              </a:lnSpc>
              <a:spcBef>
                <a:spcPct val="5000"/>
              </a:spcBef>
              <a:buFont typeface="Webdings" panose="05030102010509060703" pitchFamily="18" charset="2"/>
              <a:buNone/>
            </a:pPr>
            <a:r>
              <a:rPr lang="en-US" sz="1477">
                <a:latin typeface="Courier New" panose="02070309020205020404" pitchFamily="49" charset="0"/>
              </a:rPr>
              <a:t>    }    </a:t>
            </a:r>
          </a:p>
          <a:p>
            <a:pPr>
              <a:lnSpc>
                <a:spcPct val="90000"/>
              </a:lnSpc>
              <a:spcBef>
                <a:spcPct val="5000"/>
              </a:spcBef>
              <a:buFont typeface="Webdings" panose="05030102010509060703" pitchFamily="18" charset="2"/>
              <a:buNone/>
            </a:pPr>
            <a:r>
              <a:rPr lang="en-US" sz="1477">
                <a:latin typeface="Courier New" panose="02070309020205020404" pitchFamily="49" charset="0"/>
              </a:rPr>
              <a:t>    private static void doSomething() throws MyNumberFormatException{</a:t>
            </a:r>
          </a:p>
          <a:p>
            <a:pPr>
              <a:lnSpc>
                <a:spcPct val="90000"/>
              </a:lnSpc>
              <a:spcBef>
                <a:spcPct val="5000"/>
              </a:spcBef>
              <a:buFont typeface="Webdings" panose="05030102010509060703" pitchFamily="18" charset="2"/>
              <a:buNone/>
            </a:pPr>
            <a:r>
              <a:rPr lang="en-US" sz="1477">
                <a:latin typeface="Courier New" panose="02070309020205020404" pitchFamily="49" charset="0"/>
              </a:rPr>
              <a:t>    	try {</a:t>
            </a:r>
          </a:p>
          <a:p>
            <a:pPr>
              <a:lnSpc>
                <a:spcPct val="90000"/>
              </a:lnSpc>
              <a:spcBef>
                <a:spcPct val="5000"/>
              </a:spcBef>
              <a:buFont typeface="Webdings" panose="05030102010509060703" pitchFamily="18" charset="2"/>
              <a:buNone/>
            </a:pPr>
            <a:r>
              <a:rPr lang="en-US" sz="1477">
                <a:latin typeface="Courier New" panose="02070309020205020404" pitchFamily="49" charset="0"/>
              </a:rPr>
              <a:t>		    Integer.parseInt("xxx");</a:t>
            </a:r>
          </a:p>
          <a:p>
            <a:pPr>
              <a:lnSpc>
                <a:spcPct val="90000"/>
              </a:lnSpc>
              <a:spcBef>
                <a:spcPct val="5000"/>
              </a:spcBef>
              <a:buFont typeface="Webdings" panose="05030102010509060703" pitchFamily="18" charset="2"/>
              <a:buNone/>
            </a:pPr>
            <a:r>
              <a:rPr lang="en-US" sz="1477">
                <a:latin typeface="Courier New" panose="02070309020205020404" pitchFamily="49" charset="0"/>
              </a:rPr>
              <a:t>		} catch (NumberFormatException e) {			</a:t>
            </a:r>
          </a:p>
          <a:p>
            <a:pPr>
              <a:lnSpc>
                <a:spcPct val="90000"/>
              </a:lnSpc>
              <a:spcBef>
                <a:spcPct val="5000"/>
              </a:spcBef>
              <a:buFont typeface="Webdings" panose="05030102010509060703" pitchFamily="18" charset="2"/>
              <a:buNone/>
            </a:pPr>
            <a:r>
              <a:rPr lang="en-US" sz="1477">
                <a:latin typeface="Courier New" panose="02070309020205020404" pitchFamily="49" charset="0"/>
              </a:rPr>
              <a:t>            throw new MyNumberFormatException("Not an integer", e);</a:t>
            </a:r>
          </a:p>
          <a:p>
            <a:pPr>
              <a:lnSpc>
                <a:spcPct val="90000"/>
              </a:lnSpc>
              <a:spcBef>
                <a:spcPct val="5000"/>
              </a:spcBef>
              <a:buFont typeface="Webdings" panose="05030102010509060703" pitchFamily="18" charset="2"/>
              <a:buNone/>
            </a:pPr>
            <a:r>
              <a:rPr lang="en-US" sz="1477">
                <a:latin typeface="Courier New" panose="02070309020205020404" pitchFamily="49" charset="0"/>
              </a:rPr>
              <a:t>		}        </a:t>
            </a:r>
          </a:p>
          <a:p>
            <a:pPr>
              <a:lnSpc>
                <a:spcPct val="90000"/>
              </a:lnSpc>
              <a:spcBef>
                <a:spcPct val="5000"/>
              </a:spcBef>
              <a:buFont typeface="Webdings" panose="05030102010509060703" pitchFamily="18" charset="2"/>
              <a:buNone/>
            </a:pPr>
            <a:r>
              <a:rPr lang="en-US" sz="1477">
                <a:latin typeface="Courier New" panose="02070309020205020404" pitchFamily="49" charset="0"/>
              </a:rPr>
              <a:t>    }</a:t>
            </a:r>
          </a:p>
          <a:p>
            <a:pPr>
              <a:lnSpc>
                <a:spcPct val="90000"/>
              </a:lnSpc>
              <a:spcBef>
                <a:spcPct val="5000"/>
              </a:spcBef>
              <a:buFont typeface="Webdings" panose="05030102010509060703" pitchFamily="18" charset="2"/>
              <a:buNone/>
            </a:pPr>
            <a:r>
              <a:rPr lang="en-US" sz="1477">
                <a:latin typeface="Courier New" panose="02070309020205020404" pitchFamily="49" charset="0"/>
              </a:rPr>
              <a:t>}</a:t>
            </a:r>
          </a:p>
          <a:p>
            <a:pPr>
              <a:lnSpc>
                <a:spcPct val="90000"/>
              </a:lnSpc>
              <a:spcBef>
                <a:spcPct val="5000"/>
              </a:spcBef>
              <a:buFont typeface="Webdings" panose="05030102010509060703" pitchFamily="18" charset="2"/>
              <a:buNone/>
            </a:pPr>
            <a:r>
              <a:rPr lang="en-US" sz="1477">
                <a:latin typeface="Courier New" panose="02070309020205020404" pitchFamily="49" charset="0"/>
              </a:rPr>
              <a:t>class MyNumberFormatException extends Exception{    </a:t>
            </a:r>
          </a:p>
          <a:p>
            <a:pPr>
              <a:lnSpc>
                <a:spcPct val="90000"/>
              </a:lnSpc>
              <a:spcBef>
                <a:spcPct val="5000"/>
              </a:spcBef>
              <a:buFont typeface="Webdings" panose="05030102010509060703" pitchFamily="18" charset="2"/>
              <a:buNone/>
            </a:pPr>
            <a:r>
              <a:rPr lang="en-US" sz="1477">
                <a:latin typeface="Courier New" panose="02070309020205020404" pitchFamily="49" charset="0"/>
              </a:rPr>
              <a:t>    public MyNumberFormatException(String msg, Throwable orgEx){</a:t>
            </a:r>
          </a:p>
          <a:p>
            <a:pPr>
              <a:lnSpc>
                <a:spcPct val="90000"/>
              </a:lnSpc>
              <a:spcBef>
                <a:spcPct val="5000"/>
              </a:spcBef>
              <a:buFont typeface="Webdings" panose="05030102010509060703" pitchFamily="18" charset="2"/>
              <a:buNone/>
            </a:pPr>
            <a:r>
              <a:rPr lang="en-US" sz="1477">
                <a:latin typeface="Courier New" panose="02070309020205020404" pitchFamily="49" charset="0"/>
              </a:rPr>
              <a:t>        super(msg, orgEx);        </a:t>
            </a:r>
          </a:p>
          <a:p>
            <a:pPr>
              <a:lnSpc>
                <a:spcPct val="90000"/>
              </a:lnSpc>
              <a:spcBef>
                <a:spcPct val="5000"/>
              </a:spcBef>
              <a:buFont typeface="Webdings" panose="05030102010509060703" pitchFamily="18" charset="2"/>
              <a:buNone/>
            </a:pPr>
            <a:r>
              <a:rPr lang="en-US" sz="1477">
                <a:latin typeface="Courier New" panose="02070309020205020404" pitchFamily="49" charset="0"/>
              </a:rPr>
              <a:t>    }</a:t>
            </a:r>
          </a:p>
          <a:p>
            <a:pPr>
              <a:lnSpc>
                <a:spcPct val="90000"/>
              </a:lnSpc>
              <a:spcBef>
                <a:spcPct val="5000"/>
              </a:spcBef>
              <a:buFont typeface="Webdings" panose="05030102010509060703" pitchFamily="18" charset="2"/>
              <a:buNone/>
            </a:pPr>
            <a:r>
              <a:rPr lang="en-US" sz="1477">
                <a:latin typeface="Courier New" panose="02070309020205020404" pitchFamily="49" charset="0"/>
              </a:rPr>
              <a:t>}</a:t>
            </a:r>
          </a:p>
        </p:txBody>
      </p:sp>
    </p:spTree>
    <p:extLst>
      <p:ext uri="{BB962C8B-B14F-4D97-AF65-F5344CB8AC3E}">
        <p14:creationId xmlns:p14="http://schemas.microsoft.com/office/powerpoint/2010/main" val="594033114"/>
      </p:ext>
    </p:extLst>
  </p:cSld>
  <p:clrMapOvr>
    <a:masterClrMapping/>
  </p:clrMapOvr>
  <p:transition spd="med">
    <p:comb/>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Grp="1" noChangeArrowheads="1"/>
          </p:cNvSpPr>
          <p:nvPr>
            <p:ph type="title"/>
          </p:nvPr>
        </p:nvSpPr>
        <p:spPr/>
        <p:txBody>
          <a:bodyPr/>
          <a:lstStyle/>
          <a:p>
            <a:r>
              <a:rPr lang="en-US"/>
              <a:t>Read Stack Trace</a:t>
            </a:r>
          </a:p>
        </p:txBody>
      </p:sp>
      <p:sp>
        <p:nvSpPr>
          <p:cNvPr id="1206275" name="Rectangle 3"/>
          <p:cNvSpPr>
            <a:spLocks noGrp="1" noChangeArrowheads="1"/>
          </p:cNvSpPr>
          <p:nvPr>
            <p:ph type="body" idx="1"/>
          </p:nvPr>
        </p:nvSpPr>
        <p:spPr>
          <a:xfrm>
            <a:off x="0" y="914400"/>
            <a:ext cx="9143999" cy="4646759"/>
          </a:xfrm>
        </p:spPr>
        <p:txBody>
          <a:bodyPr/>
          <a:lstStyle/>
          <a:p>
            <a:pPr>
              <a:lnSpc>
                <a:spcPct val="110000"/>
              </a:lnSpc>
              <a:buFont typeface="Webdings" panose="05030102010509060703" pitchFamily="18" charset="2"/>
              <a:buNone/>
            </a:pPr>
            <a:r>
              <a:rPr lang="en-US" sz="1385">
                <a:latin typeface="Courier New" panose="02070309020205020404" pitchFamily="49" charset="0"/>
              </a:rPr>
              <a:t>test.MyNumberFormatException: Not an integer</a:t>
            </a:r>
          </a:p>
          <a:p>
            <a:pPr>
              <a:lnSpc>
                <a:spcPct val="110000"/>
              </a:lnSpc>
              <a:buFont typeface="Webdings" panose="05030102010509060703" pitchFamily="18" charset="2"/>
              <a:buNone/>
            </a:pPr>
            <a:r>
              <a:rPr lang="en-US" sz="1385">
                <a:latin typeface="Courier New" panose="02070309020205020404" pitchFamily="49" charset="0"/>
              </a:rPr>
              <a:t>  at test.MyApp.doSomething(MyApp.java:28)</a:t>
            </a:r>
          </a:p>
          <a:p>
            <a:pPr>
              <a:lnSpc>
                <a:spcPct val="110000"/>
              </a:lnSpc>
              <a:buFont typeface="Webdings" panose="05030102010509060703" pitchFamily="18" charset="2"/>
              <a:buNone/>
            </a:pPr>
            <a:r>
              <a:rPr lang="en-US" sz="1385">
                <a:latin typeface="Courier New" panose="02070309020205020404" pitchFamily="49" charset="0"/>
              </a:rPr>
              <a:t>  at test.MyApp.main(MyApp.java:18)</a:t>
            </a:r>
          </a:p>
          <a:p>
            <a:pPr>
              <a:lnSpc>
                <a:spcPct val="110000"/>
              </a:lnSpc>
              <a:buFont typeface="Webdings" panose="05030102010509060703" pitchFamily="18" charset="2"/>
              <a:buNone/>
            </a:pPr>
            <a:r>
              <a:rPr lang="en-US" sz="1385">
                <a:latin typeface="Courier New" panose="02070309020205020404" pitchFamily="49" charset="0"/>
              </a:rPr>
              <a:t>Caused by: java.lang.NumberFormatException: For input string: "xxx"</a:t>
            </a:r>
          </a:p>
          <a:p>
            <a:pPr>
              <a:lnSpc>
                <a:spcPct val="110000"/>
              </a:lnSpc>
              <a:buFont typeface="Webdings" panose="05030102010509060703" pitchFamily="18" charset="2"/>
              <a:buNone/>
            </a:pPr>
            <a:r>
              <a:rPr lang="en-US" sz="1385">
                <a:latin typeface="Courier New" panose="02070309020205020404" pitchFamily="49" charset="0"/>
              </a:rPr>
              <a:t>  at java.lang.NumberFormatException.forInputString(NumberFormatException.java:48)</a:t>
            </a:r>
          </a:p>
          <a:p>
            <a:pPr>
              <a:lnSpc>
                <a:spcPct val="110000"/>
              </a:lnSpc>
              <a:buFont typeface="Webdings" panose="05030102010509060703" pitchFamily="18" charset="2"/>
              <a:buNone/>
            </a:pPr>
            <a:r>
              <a:rPr lang="en-US" sz="1385">
                <a:latin typeface="Courier New" panose="02070309020205020404" pitchFamily="49" charset="0"/>
              </a:rPr>
              <a:t>  at java.lang.Integer.parseInt(Integer.java:468)</a:t>
            </a:r>
          </a:p>
          <a:p>
            <a:pPr>
              <a:lnSpc>
                <a:spcPct val="110000"/>
              </a:lnSpc>
              <a:buFont typeface="Webdings" panose="05030102010509060703" pitchFamily="18" charset="2"/>
              <a:buNone/>
            </a:pPr>
            <a:r>
              <a:rPr lang="en-US" sz="1385">
                <a:latin typeface="Courier New" panose="02070309020205020404" pitchFamily="49" charset="0"/>
              </a:rPr>
              <a:t>  at java.lang.Integer.parseInt(Integer.java:518)</a:t>
            </a:r>
          </a:p>
          <a:p>
            <a:pPr>
              <a:lnSpc>
                <a:spcPct val="110000"/>
              </a:lnSpc>
              <a:buFont typeface="Webdings" panose="05030102010509060703" pitchFamily="18" charset="2"/>
              <a:buNone/>
            </a:pPr>
            <a:r>
              <a:rPr lang="en-US" sz="1385">
                <a:latin typeface="Courier New" panose="02070309020205020404" pitchFamily="49" charset="0"/>
              </a:rPr>
              <a:t>  at test.MyApp.doSomething(MyApp.java:26)</a:t>
            </a:r>
          </a:p>
          <a:p>
            <a:pPr>
              <a:lnSpc>
                <a:spcPct val="110000"/>
              </a:lnSpc>
              <a:buFont typeface="Webdings" panose="05030102010509060703" pitchFamily="18" charset="2"/>
              <a:buNone/>
            </a:pPr>
            <a:r>
              <a:rPr lang="en-US" sz="1385">
                <a:latin typeface="Courier New" panose="02070309020205020404" pitchFamily="49" charset="0"/>
              </a:rPr>
              <a:t>  ... 1 more</a:t>
            </a:r>
          </a:p>
        </p:txBody>
      </p:sp>
    </p:spTree>
    <p:extLst>
      <p:ext uri="{BB962C8B-B14F-4D97-AF65-F5344CB8AC3E}">
        <p14:creationId xmlns:p14="http://schemas.microsoft.com/office/powerpoint/2010/main" val="793332898"/>
      </p:ext>
    </p:extLst>
  </p:cSld>
  <p:clrMapOvr>
    <a:masterClrMapping/>
  </p:clrMapOvr>
  <p:transition spd="med">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Running/Debugging</a:t>
            </a:r>
          </a:p>
        </p:txBody>
      </p:sp>
      <p:pic>
        <p:nvPicPr>
          <p:cNvPr id="440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58875"/>
            <a:ext cx="6481763"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5230813"/>
            <a:ext cx="6748463"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7802903"/>
      </p:ext>
    </p:extLst>
  </p:cSld>
  <p:clrMapOvr>
    <a:masterClrMapping/>
  </p:clrMapOvr>
  <p:transition spd="med">
    <p:comb/>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Throwing Exceptions</a:t>
            </a:r>
          </a:p>
        </p:txBody>
      </p:sp>
      <p:sp>
        <p:nvSpPr>
          <p:cNvPr id="89091" name="Rectangle 3"/>
          <p:cNvSpPr>
            <a:spLocks noGrp="1" noChangeArrowheads="1"/>
          </p:cNvSpPr>
          <p:nvPr>
            <p:ph type="body" idx="1"/>
          </p:nvPr>
        </p:nvSpPr>
        <p:spPr/>
        <p:txBody>
          <a:bodyPr/>
          <a:lstStyle/>
          <a:p>
            <a:r>
              <a:rPr lang="en-US"/>
              <a:t>The programmer may also throw exceptions using the keyword </a:t>
            </a:r>
            <a:r>
              <a:rPr lang="en-US" b="1">
                <a:solidFill>
                  <a:schemeClr val="tx2"/>
                </a:solidFill>
              </a:rPr>
              <a:t>throw</a:t>
            </a:r>
          </a:p>
          <a:p>
            <a:r>
              <a:rPr lang="en-US"/>
              <a:t>You can either throw a caught exception that originated somewhere else or originate an exception</a:t>
            </a:r>
          </a:p>
        </p:txBody>
      </p:sp>
    </p:spTree>
    <p:extLst>
      <p:ext uri="{BB962C8B-B14F-4D97-AF65-F5344CB8AC3E}">
        <p14:creationId xmlns:p14="http://schemas.microsoft.com/office/powerpoint/2010/main" val="1624746738"/>
      </p:ext>
    </p:extLst>
  </p:cSld>
  <p:clrMapOvr>
    <a:masterClrMapping/>
  </p:clrMapOvr>
  <p:transition spd="med">
    <p:comb/>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Throwing Exceptions</a:t>
            </a:r>
          </a:p>
        </p:txBody>
      </p:sp>
      <p:sp>
        <p:nvSpPr>
          <p:cNvPr id="90115" name="Rectangle 3"/>
          <p:cNvSpPr>
            <a:spLocks noGrp="1" noChangeArrowheads="1"/>
          </p:cNvSpPr>
          <p:nvPr>
            <p:ph type="body" idx="1"/>
          </p:nvPr>
        </p:nvSpPr>
        <p:spPr/>
        <p:txBody>
          <a:bodyPr/>
          <a:lstStyle/>
          <a:p>
            <a:pPr>
              <a:lnSpc>
                <a:spcPct val="90000"/>
              </a:lnSpc>
              <a:buFont typeface="Wingdings" pitchFamily="2" charset="2"/>
              <a:buNone/>
            </a:pPr>
            <a:r>
              <a:rPr lang="fr-FR" sz="2100"/>
              <a:t>double x = 3.0, y = 0.0;</a:t>
            </a:r>
          </a:p>
          <a:p>
            <a:pPr>
              <a:lnSpc>
                <a:spcPct val="90000"/>
              </a:lnSpc>
              <a:buFont typeface="Wingdings" pitchFamily="2" charset="2"/>
              <a:buNone/>
            </a:pPr>
            <a:r>
              <a:rPr lang="fr-FR" sz="2100"/>
              <a:t>double z;</a:t>
            </a:r>
            <a:endParaRPr lang="en-US" sz="2100"/>
          </a:p>
          <a:p>
            <a:pPr>
              <a:lnSpc>
                <a:spcPct val="90000"/>
              </a:lnSpc>
              <a:buFont typeface="Wingdings" pitchFamily="2" charset="2"/>
              <a:buNone/>
            </a:pPr>
            <a:r>
              <a:rPr lang="en-US" sz="2100"/>
              <a:t>try{</a:t>
            </a:r>
          </a:p>
          <a:p>
            <a:pPr>
              <a:lnSpc>
                <a:spcPct val="90000"/>
              </a:lnSpc>
              <a:buFont typeface="Wingdings" pitchFamily="2" charset="2"/>
              <a:buNone/>
            </a:pPr>
            <a:r>
              <a:rPr lang="en-US" sz="2100"/>
              <a:t>    if (y==0.0) {</a:t>
            </a:r>
          </a:p>
          <a:p>
            <a:pPr>
              <a:lnSpc>
                <a:spcPct val="90000"/>
              </a:lnSpc>
              <a:buFont typeface="Wingdings" pitchFamily="2" charset="2"/>
              <a:buNone/>
            </a:pPr>
            <a:r>
              <a:rPr lang="en-US" sz="2100"/>
              <a:t>       throw new ArithmeticException("Integer  or not,”</a:t>
            </a:r>
          </a:p>
          <a:p>
            <a:pPr>
              <a:lnSpc>
                <a:spcPct val="90000"/>
              </a:lnSpc>
              <a:buFont typeface="Wingdings" pitchFamily="2" charset="2"/>
              <a:buNone/>
            </a:pPr>
            <a:r>
              <a:rPr lang="en-US" sz="2100"/>
              <a:t>                         + “ please do not divide by zero!");</a:t>
            </a:r>
          </a:p>
          <a:p>
            <a:pPr>
              <a:lnSpc>
                <a:spcPct val="90000"/>
              </a:lnSpc>
              <a:buFont typeface="Wingdings" pitchFamily="2" charset="2"/>
              <a:buNone/>
            </a:pPr>
            <a:r>
              <a:rPr lang="en-US" sz="2100"/>
              <a:t>    } else {</a:t>
            </a:r>
          </a:p>
          <a:p>
            <a:pPr>
              <a:lnSpc>
                <a:spcPct val="90000"/>
              </a:lnSpc>
              <a:buFont typeface="Wingdings" pitchFamily="2" charset="2"/>
              <a:buNone/>
            </a:pPr>
            <a:r>
              <a:rPr lang="en-US" sz="2100"/>
              <a:t>       z = x / y;</a:t>
            </a:r>
          </a:p>
          <a:p>
            <a:pPr>
              <a:lnSpc>
                <a:spcPct val="90000"/>
              </a:lnSpc>
              <a:buFont typeface="Wingdings" pitchFamily="2" charset="2"/>
              <a:buNone/>
            </a:pPr>
            <a:r>
              <a:rPr lang="en-US" sz="2100"/>
              <a:t>    }</a:t>
            </a:r>
          </a:p>
          <a:p>
            <a:pPr>
              <a:lnSpc>
                <a:spcPct val="90000"/>
              </a:lnSpc>
              <a:buFont typeface="Wingdings" pitchFamily="2" charset="2"/>
              <a:buNone/>
            </a:pPr>
            <a:r>
              <a:rPr lang="en-US" sz="2100"/>
              <a:t>}catch(ArithmeticException e){</a:t>
            </a:r>
          </a:p>
          <a:p>
            <a:pPr>
              <a:lnSpc>
                <a:spcPct val="90000"/>
              </a:lnSpc>
              <a:buFont typeface="Wingdings" pitchFamily="2" charset="2"/>
              <a:buNone/>
            </a:pPr>
            <a:r>
              <a:rPr lang="en-US" sz="2100"/>
              <a:t>   System.out.println("An exception occurred: " + ae.getMessage());</a:t>
            </a:r>
          </a:p>
          <a:p>
            <a:pPr>
              <a:lnSpc>
                <a:spcPct val="90000"/>
              </a:lnSpc>
              <a:buFont typeface="Wingdings" pitchFamily="2" charset="2"/>
              <a:buNone/>
            </a:pPr>
            <a:r>
              <a:rPr lang="en-US" sz="2100"/>
              <a:t>}</a:t>
            </a:r>
          </a:p>
        </p:txBody>
      </p:sp>
    </p:spTree>
    <p:extLst>
      <p:ext uri="{BB962C8B-B14F-4D97-AF65-F5344CB8AC3E}">
        <p14:creationId xmlns:p14="http://schemas.microsoft.com/office/powerpoint/2010/main" val="1328780301"/>
      </p:ext>
    </p:extLst>
  </p:cSld>
  <p:clrMapOvr>
    <a:masterClrMapping/>
  </p:clrMapOvr>
  <p:transition spd="med">
    <p:comb/>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Checked Exception: Duck It or Catch It</a:t>
            </a:r>
          </a:p>
        </p:txBody>
      </p:sp>
      <p:sp>
        <p:nvSpPr>
          <p:cNvPr id="91139" name="Rectangle 3"/>
          <p:cNvSpPr>
            <a:spLocks noGrp="1" noChangeArrowheads="1"/>
          </p:cNvSpPr>
          <p:nvPr>
            <p:ph type="body" idx="1"/>
          </p:nvPr>
        </p:nvSpPr>
        <p:spPr/>
        <p:txBody>
          <a:bodyPr/>
          <a:lstStyle/>
          <a:p>
            <a:r>
              <a:rPr lang="en-US" sz="2600"/>
              <a:t>If your method calls another method that throws a checked exception, then your method must either duck it or catch it.</a:t>
            </a:r>
          </a:p>
          <a:p>
            <a:r>
              <a:rPr lang="en-US" sz="2600"/>
              <a:t>Ducking it simply means to declare it with the throws clause in the method declaration and to have no try-catch blocks in the method body</a:t>
            </a:r>
          </a:p>
          <a:p>
            <a:r>
              <a:rPr lang="en-US" sz="2600"/>
              <a:t>Catching it means having try-catch blocks in the method body for that exception</a:t>
            </a:r>
          </a:p>
          <a:p>
            <a:r>
              <a:rPr lang="en-US" sz="2600"/>
              <a:t>When you catch an exception, you can either recover from it or throw it from inside the catch block</a:t>
            </a:r>
          </a:p>
        </p:txBody>
      </p:sp>
    </p:spTree>
    <p:extLst>
      <p:ext uri="{BB962C8B-B14F-4D97-AF65-F5344CB8AC3E}">
        <p14:creationId xmlns:p14="http://schemas.microsoft.com/office/powerpoint/2010/main" val="757085786"/>
      </p:ext>
    </p:extLst>
  </p:cSld>
  <p:clrMapOvr>
    <a:masterClrMapping/>
  </p:clrMapOvr>
  <p:transition spd="med">
    <p:comb/>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Checked Exception: Duck It or Catch </a:t>
            </a:r>
            <a:r>
              <a:rPr lang="en-US" smtClean="0"/>
              <a:t>It</a:t>
            </a:r>
            <a:endParaRPr lang="en-US"/>
          </a:p>
        </p:txBody>
      </p:sp>
      <p:sp>
        <p:nvSpPr>
          <p:cNvPr id="92163" name="Rectangle 3"/>
          <p:cNvSpPr>
            <a:spLocks noGrp="1" noChangeArrowheads="1"/>
          </p:cNvSpPr>
          <p:nvPr>
            <p:ph type="body" idx="1"/>
          </p:nvPr>
        </p:nvSpPr>
        <p:spPr>
          <a:xfrm>
            <a:off x="0" y="1600200"/>
            <a:ext cx="9144000" cy="3352800"/>
          </a:xfrm>
        </p:spPr>
        <p:txBody>
          <a:bodyPr/>
          <a:lstStyle/>
          <a:p>
            <a:pPr>
              <a:buFont typeface="Wingdings" pitchFamily="2" charset="2"/>
              <a:buNone/>
            </a:pPr>
            <a:r>
              <a:rPr lang="en-US"/>
              <a:t>void callingMethod() {</a:t>
            </a:r>
          </a:p>
          <a:p>
            <a:pPr>
              <a:buFont typeface="Wingdings" pitchFamily="2" charset="2"/>
              <a:buNone/>
            </a:pPr>
            <a:r>
              <a:rPr lang="en-US"/>
              <a:t>    calledMethod();</a:t>
            </a:r>
          </a:p>
          <a:p>
            <a:pPr>
              <a:buFont typeface="Wingdings" pitchFamily="2" charset="2"/>
              <a:buNone/>
            </a:pPr>
            <a:r>
              <a:rPr lang="en-US"/>
              <a:t>}</a:t>
            </a:r>
          </a:p>
          <a:p>
            <a:pPr>
              <a:buFont typeface="Wingdings" pitchFamily="2" charset="2"/>
              <a:buNone/>
            </a:pPr>
            <a:endParaRPr lang="en-US" smtClean="0"/>
          </a:p>
          <a:p>
            <a:pPr>
              <a:buFont typeface="Wingdings" pitchFamily="2" charset="2"/>
              <a:buNone/>
            </a:pPr>
            <a:r>
              <a:rPr lang="en-US" smtClean="0"/>
              <a:t>void </a:t>
            </a:r>
            <a:r>
              <a:rPr lang="en-US"/>
              <a:t>calledMethod() throws IOException {</a:t>
            </a:r>
          </a:p>
          <a:p>
            <a:pPr>
              <a:buFont typeface="Wingdings" pitchFamily="2" charset="2"/>
              <a:buNone/>
            </a:pPr>
            <a:r>
              <a:rPr lang="en-US"/>
              <a:t>     throw new IOException();</a:t>
            </a:r>
          </a:p>
          <a:p>
            <a:pPr>
              <a:buFont typeface="Wingdings" pitchFamily="2" charset="2"/>
              <a:buNone/>
            </a:pPr>
            <a:r>
              <a:rPr lang="en-US"/>
              <a:t>}</a:t>
            </a:r>
          </a:p>
        </p:txBody>
      </p:sp>
      <p:sp>
        <p:nvSpPr>
          <p:cNvPr id="92164" name="Text Box 4"/>
          <p:cNvSpPr txBox="1">
            <a:spLocks noChangeArrowheads="1"/>
          </p:cNvSpPr>
          <p:nvPr/>
        </p:nvSpPr>
        <p:spPr bwMode="auto">
          <a:xfrm>
            <a:off x="4495800" y="1981200"/>
            <a:ext cx="4038600" cy="1187450"/>
          </a:xfrm>
          <a:prstGeom prst="rect">
            <a:avLst/>
          </a:prstGeom>
          <a:noFill/>
          <a:ln w="9525">
            <a:noFill/>
            <a:miter lim="800000"/>
            <a:headEnd/>
            <a:tailEnd/>
          </a:ln>
          <a:effectLst/>
        </p:spPr>
        <p:txBody>
          <a:bodyPr>
            <a:spAutoFit/>
          </a:bodyPr>
          <a:lstStyle/>
          <a:p>
            <a:r>
              <a:rPr lang="en-US" sz="2400" b="1">
                <a:solidFill>
                  <a:schemeClr val="tx2"/>
                </a:solidFill>
              </a:rPr>
              <a:t>Error: callingMethod() method neither declares </a:t>
            </a:r>
          </a:p>
          <a:p>
            <a:r>
              <a:rPr lang="en-US" sz="2400" b="1">
                <a:solidFill>
                  <a:schemeClr val="tx2"/>
                </a:solidFill>
              </a:rPr>
              <a:t>IOException nor catches it</a:t>
            </a:r>
          </a:p>
        </p:txBody>
      </p:sp>
    </p:spTree>
    <p:extLst>
      <p:ext uri="{BB962C8B-B14F-4D97-AF65-F5344CB8AC3E}">
        <p14:creationId xmlns:p14="http://schemas.microsoft.com/office/powerpoint/2010/main" val="1369141247"/>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blinds(horizontal)">
                                      <p:cBhvr>
                                        <p:cTn id="7"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Advantages of Exceptions </a:t>
            </a:r>
            <a:endParaRPr lang="en-US"/>
          </a:p>
        </p:txBody>
      </p:sp>
      <p:sp>
        <p:nvSpPr>
          <p:cNvPr id="3" name="Content Placeholder 2"/>
          <p:cNvSpPr>
            <a:spLocks noGrp="1"/>
          </p:cNvSpPr>
          <p:nvPr>
            <p:ph idx="1"/>
          </p:nvPr>
        </p:nvSpPr>
        <p:spPr/>
        <p:txBody>
          <a:bodyPr/>
          <a:lstStyle/>
          <a:p>
            <a:r>
              <a:rPr lang="en-US" sz="3200" b="1" smtClean="0"/>
              <a:t>Advantage 1: </a:t>
            </a:r>
            <a:r>
              <a:rPr lang="en-US" sz="3200" smtClean="0"/>
              <a:t>Separating Error-Handling Code From “Regular” Code</a:t>
            </a:r>
          </a:p>
          <a:p>
            <a:r>
              <a:rPr lang="en-US" sz="3200" b="1" smtClean="0"/>
              <a:t>Advantage 2: </a:t>
            </a:r>
            <a:r>
              <a:rPr lang="en-US" sz="3200" smtClean="0"/>
              <a:t>Propagating Errors Up the Call Stack</a:t>
            </a:r>
          </a:p>
          <a:p>
            <a:r>
              <a:rPr lang="en-US" sz="3200" b="1" smtClean="0"/>
              <a:t>Advantage 3: </a:t>
            </a:r>
            <a:r>
              <a:rPr lang="en-US" sz="3200" smtClean="0"/>
              <a:t>Grouping and Differentiating Error Types</a:t>
            </a:r>
            <a:endParaRPr lang="en-US" sz="3200"/>
          </a:p>
        </p:txBody>
      </p:sp>
    </p:spTree>
    <p:extLst>
      <p:ext uri="{BB962C8B-B14F-4D97-AF65-F5344CB8AC3E}">
        <p14:creationId xmlns:p14="http://schemas.microsoft.com/office/powerpoint/2010/main" val="3903306203"/>
      </p:ext>
    </p:extLst>
  </p:cSld>
  <p:clrMapOvr>
    <a:masterClrMapping/>
  </p:clrMapOvr>
  <p:transition spd="med">
    <p:comb/>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a:xfrm>
            <a:off x="761999" y="76200"/>
            <a:ext cx="8385629" cy="533400"/>
          </a:xfrm>
        </p:spPr>
        <p:txBody>
          <a:bodyPr/>
          <a:lstStyle/>
          <a:p>
            <a:r>
              <a:rPr lang="en-US" sz="2800"/>
              <a:t>Advantages of Exceptions: Separating Error </a:t>
            </a:r>
          </a:p>
        </p:txBody>
      </p:sp>
      <p:sp>
        <p:nvSpPr>
          <p:cNvPr id="1168387" name="Rectangle 3"/>
          <p:cNvSpPr>
            <a:spLocks noGrp="1" noChangeArrowheads="1"/>
          </p:cNvSpPr>
          <p:nvPr>
            <p:ph type="body" idx="1"/>
          </p:nvPr>
        </p:nvSpPr>
        <p:spPr>
          <a:xfrm>
            <a:off x="-3629" y="2553722"/>
            <a:ext cx="9144000" cy="3523992"/>
          </a:xfrm>
        </p:spPr>
        <p:txBody>
          <a:bodyPr/>
          <a:lstStyle/>
          <a:p>
            <a:pPr>
              <a:spcBef>
                <a:spcPts val="0"/>
              </a:spcBef>
              <a:spcAft>
                <a:spcPts val="0"/>
              </a:spcAft>
            </a:pPr>
            <a:r>
              <a:rPr lang="en-US" sz="2600" b="0"/>
              <a:t>In pseudo-code, your function might look something like this: </a:t>
            </a:r>
            <a:endParaRPr lang="en-US" sz="2600">
              <a:latin typeface="Courier New" panose="02070309020205020404" pitchFamily="49" charset="0"/>
            </a:endParaRPr>
          </a:p>
          <a:p>
            <a:pPr lvl="2">
              <a:spcBef>
                <a:spcPts val="0"/>
              </a:spcBef>
              <a:spcAft>
                <a:spcPts val="0"/>
              </a:spcAft>
              <a:buFont typeface="Wingdings" panose="05000000000000000000" pitchFamily="2" charset="2"/>
              <a:buNone/>
            </a:pPr>
            <a:r>
              <a:rPr lang="en-US" sz="2600" b="1">
                <a:solidFill>
                  <a:srgbClr val="FF0000"/>
                </a:solidFill>
                <a:latin typeface="Courier New" panose="02070309020205020404" pitchFamily="49" charset="0"/>
              </a:rPr>
              <a:t>readFile </a:t>
            </a:r>
            <a:r>
              <a:rPr lang="en-US" sz="2600">
                <a:latin typeface="Courier New" panose="02070309020205020404" pitchFamily="49" charset="0"/>
              </a:rPr>
              <a:t>{</a:t>
            </a:r>
          </a:p>
          <a:p>
            <a:pPr lvl="2">
              <a:spcBef>
                <a:spcPts val="0"/>
              </a:spcBef>
              <a:spcAft>
                <a:spcPts val="0"/>
              </a:spcAft>
              <a:buFont typeface="Wingdings" panose="05000000000000000000" pitchFamily="2" charset="2"/>
              <a:buNone/>
            </a:pPr>
            <a:r>
              <a:rPr lang="en-US" sz="2600">
                <a:latin typeface="Courier New" panose="02070309020205020404" pitchFamily="49" charset="0"/>
              </a:rPr>
              <a:t>    open the file;</a:t>
            </a:r>
          </a:p>
          <a:p>
            <a:pPr lvl="2">
              <a:spcBef>
                <a:spcPts val="0"/>
              </a:spcBef>
              <a:spcAft>
                <a:spcPts val="0"/>
              </a:spcAft>
              <a:buFont typeface="Wingdings" panose="05000000000000000000" pitchFamily="2" charset="2"/>
              <a:buNone/>
            </a:pPr>
            <a:r>
              <a:rPr lang="en-US" sz="2600">
                <a:latin typeface="Courier New" panose="02070309020205020404" pitchFamily="49" charset="0"/>
              </a:rPr>
              <a:t>    determine its size;</a:t>
            </a:r>
          </a:p>
          <a:p>
            <a:pPr lvl="2">
              <a:spcBef>
                <a:spcPts val="0"/>
              </a:spcBef>
              <a:spcAft>
                <a:spcPts val="0"/>
              </a:spcAft>
              <a:buFont typeface="Wingdings" panose="05000000000000000000" pitchFamily="2" charset="2"/>
              <a:buNone/>
            </a:pPr>
            <a:r>
              <a:rPr lang="en-US" sz="2600">
                <a:latin typeface="Courier New" panose="02070309020205020404" pitchFamily="49" charset="0"/>
              </a:rPr>
              <a:t>    allocate that much memory;</a:t>
            </a:r>
          </a:p>
          <a:p>
            <a:pPr lvl="2">
              <a:spcBef>
                <a:spcPts val="0"/>
              </a:spcBef>
              <a:spcAft>
                <a:spcPts val="0"/>
              </a:spcAft>
              <a:buFont typeface="Wingdings" panose="05000000000000000000" pitchFamily="2" charset="2"/>
              <a:buNone/>
            </a:pPr>
            <a:r>
              <a:rPr lang="en-US" sz="2600">
                <a:latin typeface="Courier New" panose="02070309020205020404" pitchFamily="49" charset="0"/>
              </a:rPr>
              <a:t>    read the file into memory;</a:t>
            </a:r>
          </a:p>
          <a:p>
            <a:pPr lvl="2">
              <a:spcBef>
                <a:spcPts val="0"/>
              </a:spcBef>
              <a:spcAft>
                <a:spcPts val="0"/>
              </a:spcAft>
              <a:buFont typeface="Wingdings" panose="05000000000000000000" pitchFamily="2" charset="2"/>
              <a:buNone/>
            </a:pPr>
            <a:r>
              <a:rPr lang="en-US" sz="2600">
                <a:latin typeface="Courier New" panose="02070309020205020404" pitchFamily="49" charset="0"/>
              </a:rPr>
              <a:t>    close the file;</a:t>
            </a:r>
          </a:p>
          <a:p>
            <a:pPr lvl="2">
              <a:spcBef>
                <a:spcPts val="0"/>
              </a:spcBef>
              <a:spcAft>
                <a:spcPts val="0"/>
              </a:spcAft>
              <a:buFont typeface="Wingdings" panose="05000000000000000000" pitchFamily="2" charset="2"/>
              <a:buNone/>
            </a:pPr>
            <a:r>
              <a:rPr lang="en-US" sz="2600" smtClean="0">
                <a:latin typeface="Courier New" panose="02070309020205020404" pitchFamily="49" charset="0"/>
              </a:rPr>
              <a:t>}</a:t>
            </a:r>
            <a:endParaRPr lang="en-US" sz="2600" b="1"/>
          </a:p>
          <a:p>
            <a:pPr>
              <a:spcBef>
                <a:spcPts val="0"/>
              </a:spcBef>
              <a:spcAft>
                <a:spcPts val="0"/>
              </a:spcAft>
            </a:pPr>
            <a:r>
              <a:rPr lang="en-US" sz="2600" b="0"/>
              <a:t>This code seems nice and enough</a:t>
            </a:r>
            <a:r>
              <a:rPr lang="en-US" sz="2600" b="0" smtClean="0"/>
              <a:t>.</a:t>
            </a:r>
            <a:endParaRPr lang="en-US" sz="2600" b="0"/>
          </a:p>
        </p:txBody>
      </p:sp>
      <p:sp>
        <p:nvSpPr>
          <p:cNvPr id="2" name="Rectangle 1"/>
          <p:cNvSpPr/>
          <p:nvPr/>
        </p:nvSpPr>
        <p:spPr>
          <a:xfrm>
            <a:off x="0" y="609600"/>
            <a:ext cx="9144000" cy="1944122"/>
          </a:xfrm>
          <a:prstGeom prst="rect">
            <a:avLst/>
          </a:prstGeom>
        </p:spPr>
        <p:txBody>
          <a:bodyPr wrap="square">
            <a:spAutoFit/>
          </a:bodyPr>
          <a:lstStyle/>
          <a:p>
            <a:pPr>
              <a:spcBef>
                <a:spcPts val="500"/>
              </a:spcBef>
              <a:spcAft>
                <a:spcPts val="500"/>
              </a:spcAft>
            </a:pPr>
            <a:r>
              <a:rPr lang="pl-PL" sz="2800" b="1"/>
              <a:t>1. Separating error handling code from „regular” code.</a:t>
            </a:r>
            <a:endParaRPr lang="pl-PL" sz="2800"/>
          </a:p>
          <a:p>
            <a:pPr>
              <a:spcBef>
                <a:spcPts val="500"/>
              </a:spcBef>
              <a:spcAft>
                <a:spcPts val="500"/>
              </a:spcAft>
            </a:pPr>
            <a:r>
              <a:rPr lang="pl-PL" sz="2800"/>
              <a:t>S</a:t>
            </a:r>
            <a:r>
              <a:rPr lang="en-US" sz="2800"/>
              <a:t>uppose that you have a function that reads an entire file into memory. </a:t>
            </a:r>
            <a:endParaRPr lang="pl-PL" sz="2800"/>
          </a:p>
        </p:txBody>
      </p:sp>
    </p:spTree>
    <p:extLst>
      <p:ext uri="{BB962C8B-B14F-4D97-AF65-F5344CB8AC3E}">
        <p14:creationId xmlns:p14="http://schemas.microsoft.com/office/powerpoint/2010/main" val="280341430"/>
      </p:ext>
    </p:extLst>
  </p:cSld>
  <p:clrMapOvr>
    <a:masterClrMapping/>
  </p:clrMapOvr>
  <p:transition spd="med">
    <p:comb/>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838199" y="0"/>
            <a:ext cx="8458201" cy="523875"/>
          </a:xfrm>
          <a:noFill/>
          <a:ln/>
        </p:spPr>
        <p:txBody>
          <a:bodyPr/>
          <a:lstStyle/>
          <a:p>
            <a:r>
              <a:rPr lang="en-US" sz="2800" smtClean="0"/>
              <a:t>Advantages of Exceptions: Separating Error </a:t>
            </a:r>
            <a:endParaRPr lang="pl-PL" sz="2800" b="1" smtClean="0"/>
          </a:p>
        </p:txBody>
      </p:sp>
      <p:sp>
        <p:nvSpPr>
          <p:cNvPr id="224259" name="Text Box 3"/>
          <p:cNvSpPr txBox="1">
            <a:spLocks noChangeArrowheads="1"/>
          </p:cNvSpPr>
          <p:nvPr/>
        </p:nvSpPr>
        <p:spPr bwMode="auto">
          <a:xfrm>
            <a:off x="0" y="685801"/>
            <a:ext cx="9144000" cy="4611519"/>
          </a:xfrm>
          <a:prstGeom prst="rect">
            <a:avLst/>
          </a:prstGeom>
          <a:noFill/>
          <a:ln w="9525">
            <a:noFill/>
            <a:miter lim="800000"/>
            <a:headEnd/>
            <a:tailEnd/>
          </a:ln>
          <a:effectLst/>
        </p:spPr>
        <p:txBody>
          <a:bodyPr wrap="square">
            <a:spAutoFit/>
          </a:bodyPr>
          <a:lstStyle/>
          <a:p>
            <a:pPr>
              <a:spcBef>
                <a:spcPts val="500"/>
              </a:spcBef>
              <a:spcAft>
                <a:spcPts val="500"/>
              </a:spcAft>
            </a:pPr>
            <a:r>
              <a:rPr lang="en-US" sz="2400" smtClean="0">
                <a:latin typeface="Arial Unicode MS" pitchFamily="34" charset="-128"/>
              </a:rPr>
              <a:t> </a:t>
            </a:r>
            <a:r>
              <a:rPr lang="en-US" sz="2800"/>
              <a:t>At first glance this function seems simple enough, but it ignores all of these </a:t>
            </a:r>
            <a:r>
              <a:rPr lang="en-US" sz="2800" b="1"/>
              <a:t>potential errors</a:t>
            </a:r>
            <a:r>
              <a:rPr lang="en-US" sz="2800"/>
              <a:t>: </a:t>
            </a:r>
          </a:p>
          <a:p>
            <a:pPr marL="457200" indent="-457200">
              <a:spcBef>
                <a:spcPts val="500"/>
              </a:spcBef>
              <a:spcAft>
                <a:spcPts val="500"/>
              </a:spcAft>
              <a:buFont typeface="Wingdings" panose="05000000000000000000" pitchFamily="2" charset="2"/>
              <a:buChar char="§"/>
            </a:pPr>
            <a:r>
              <a:rPr lang="en-US" sz="2800" smtClean="0"/>
              <a:t>What </a:t>
            </a:r>
            <a:r>
              <a:rPr lang="en-US" sz="2800"/>
              <a:t>happens if the file </a:t>
            </a:r>
            <a:r>
              <a:rPr lang="en-US" sz="2800" b="1">
                <a:solidFill>
                  <a:srgbClr val="FF0000"/>
                </a:solidFill>
              </a:rPr>
              <a:t>can't be opened</a:t>
            </a:r>
            <a:r>
              <a:rPr lang="en-US" sz="2800"/>
              <a:t>? </a:t>
            </a:r>
          </a:p>
          <a:p>
            <a:pPr marL="457200" indent="-457200">
              <a:spcBef>
                <a:spcPts val="500"/>
              </a:spcBef>
              <a:spcAft>
                <a:spcPts val="500"/>
              </a:spcAft>
              <a:buFont typeface="Wingdings" panose="05000000000000000000" pitchFamily="2" charset="2"/>
              <a:buChar char="§"/>
            </a:pPr>
            <a:r>
              <a:rPr lang="en-US" sz="2800" smtClean="0"/>
              <a:t>What </a:t>
            </a:r>
            <a:r>
              <a:rPr lang="en-US" sz="2800"/>
              <a:t>happens if the length of the file </a:t>
            </a:r>
            <a:r>
              <a:rPr lang="en-US" sz="2800" b="1">
                <a:solidFill>
                  <a:srgbClr val="FF0000"/>
                </a:solidFill>
              </a:rPr>
              <a:t>can't be determined</a:t>
            </a:r>
            <a:r>
              <a:rPr lang="en-US" sz="2800"/>
              <a:t>? </a:t>
            </a:r>
          </a:p>
          <a:p>
            <a:pPr marL="457200" indent="-457200">
              <a:spcBef>
                <a:spcPts val="500"/>
              </a:spcBef>
              <a:spcAft>
                <a:spcPts val="500"/>
              </a:spcAft>
              <a:buFont typeface="Wingdings" panose="05000000000000000000" pitchFamily="2" charset="2"/>
              <a:buChar char="§"/>
            </a:pPr>
            <a:r>
              <a:rPr lang="en-US" sz="2800" smtClean="0"/>
              <a:t>What </a:t>
            </a:r>
            <a:r>
              <a:rPr lang="en-US" sz="2800"/>
              <a:t>happens if enough memory </a:t>
            </a:r>
            <a:r>
              <a:rPr lang="en-US" sz="2800" b="1">
                <a:solidFill>
                  <a:srgbClr val="FF0000"/>
                </a:solidFill>
              </a:rPr>
              <a:t>can't be allocated</a:t>
            </a:r>
            <a:r>
              <a:rPr lang="en-US" sz="2800"/>
              <a:t>? </a:t>
            </a:r>
          </a:p>
          <a:p>
            <a:pPr marL="457200" indent="-457200">
              <a:spcBef>
                <a:spcPts val="500"/>
              </a:spcBef>
              <a:spcAft>
                <a:spcPts val="500"/>
              </a:spcAft>
              <a:buFont typeface="Wingdings" panose="05000000000000000000" pitchFamily="2" charset="2"/>
              <a:buChar char="§"/>
            </a:pPr>
            <a:r>
              <a:rPr lang="en-US" sz="2800" smtClean="0"/>
              <a:t>What </a:t>
            </a:r>
            <a:r>
              <a:rPr lang="en-US" sz="2800"/>
              <a:t>happens if the </a:t>
            </a:r>
            <a:r>
              <a:rPr lang="en-US" sz="2800" b="1">
                <a:solidFill>
                  <a:srgbClr val="FF0000"/>
                </a:solidFill>
              </a:rPr>
              <a:t>read fails</a:t>
            </a:r>
            <a:r>
              <a:rPr lang="en-US" sz="2800"/>
              <a:t>? </a:t>
            </a:r>
          </a:p>
          <a:p>
            <a:pPr marL="457200" indent="-457200">
              <a:spcBef>
                <a:spcPts val="500"/>
              </a:spcBef>
              <a:spcAft>
                <a:spcPts val="500"/>
              </a:spcAft>
              <a:buFont typeface="Wingdings" panose="05000000000000000000" pitchFamily="2" charset="2"/>
              <a:buChar char="§"/>
            </a:pPr>
            <a:r>
              <a:rPr lang="en-US" sz="2800" smtClean="0"/>
              <a:t>What </a:t>
            </a:r>
            <a:r>
              <a:rPr lang="en-US" sz="2800"/>
              <a:t>happens if the file </a:t>
            </a:r>
            <a:r>
              <a:rPr lang="en-US" sz="2800" b="1">
                <a:solidFill>
                  <a:srgbClr val="FF0000"/>
                </a:solidFill>
              </a:rPr>
              <a:t>can't be closed</a:t>
            </a:r>
            <a:r>
              <a:rPr lang="en-US" sz="2800"/>
              <a:t>? </a:t>
            </a:r>
            <a:endParaRPr lang="pl-PL" sz="2800"/>
          </a:p>
        </p:txBody>
      </p:sp>
    </p:spTree>
    <p:extLst>
      <p:ext uri="{BB962C8B-B14F-4D97-AF65-F5344CB8AC3E}">
        <p14:creationId xmlns:p14="http://schemas.microsoft.com/office/powerpoint/2010/main" val="1680708509"/>
      </p:ext>
    </p:extLst>
  </p:cSld>
  <p:clrMapOvr>
    <a:masterClrMapping/>
  </p:clrMapOvr>
  <p:transition spd="med">
    <p:comb/>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0" y="762000"/>
            <a:ext cx="9144000" cy="5847755"/>
          </a:xfrm>
          <a:prstGeom prst="rect">
            <a:avLst/>
          </a:prstGeom>
          <a:noFill/>
          <a:ln w="9525">
            <a:noFill/>
            <a:miter lim="800000"/>
            <a:headEnd/>
            <a:tailEnd/>
          </a:ln>
          <a:effectLst/>
        </p:spPr>
        <p:txBody>
          <a:bodyPr wrap="square">
            <a:spAutoFit/>
          </a:bodyPr>
          <a:lstStyle/>
          <a:p>
            <a:pPr>
              <a:spcBef>
                <a:spcPts val="0"/>
              </a:spcBef>
              <a:spcAft>
                <a:spcPts val="0"/>
              </a:spcAft>
            </a:pPr>
            <a:r>
              <a:rPr lang="en-US" sz="2200" smtClean="0">
                <a:latin typeface="Times New Roman" pitchFamily="18" charset="0"/>
                <a:cs typeface="Times New Roman" pitchFamily="18" charset="0"/>
              </a:rPr>
              <a:t>errorCodeType </a:t>
            </a:r>
            <a:r>
              <a:rPr lang="en-US" sz="2200" b="1">
                <a:latin typeface="Times New Roman" pitchFamily="18" charset="0"/>
                <a:cs typeface="Times New Roman" pitchFamily="18" charset="0"/>
              </a:rPr>
              <a:t>readFile {</a:t>
            </a:r>
            <a:r>
              <a:rPr lang="en-US" sz="2200">
                <a:latin typeface="Times New Roman" pitchFamily="18" charset="0"/>
                <a:cs typeface="Times New Roman" pitchFamily="18" charset="0"/>
              </a:rPr>
              <a:t> </a:t>
            </a:r>
            <a:endParaRPr lang="pl-PL" sz="2200">
              <a:latin typeface="Times New Roman" pitchFamily="18" charset="0"/>
              <a:cs typeface="Times New Roman" pitchFamily="18" charset="0"/>
            </a:endParaRPr>
          </a:p>
          <a:p>
            <a:pPr>
              <a:spcBef>
                <a:spcPts val="0"/>
              </a:spcBef>
              <a:spcAft>
                <a:spcPts val="0"/>
              </a:spcAft>
            </a:pPr>
            <a:r>
              <a:rPr lang="en-US" sz="2200">
                <a:latin typeface="Times New Roman" pitchFamily="18" charset="0"/>
                <a:cs typeface="Times New Roman" pitchFamily="18" charset="0"/>
              </a:rPr>
              <a:t>initialize errorCode = 0; </a:t>
            </a:r>
            <a:endParaRPr lang="pl-PL" sz="2200">
              <a:latin typeface="Times New Roman" pitchFamily="18" charset="0"/>
              <a:cs typeface="Times New Roman" pitchFamily="18" charset="0"/>
            </a:endParaRPr>
          </a:p>
          <a:p>
            <a:pPr>
              <a:spcBef>
                <a:spcPts val="0"/>
              </a:spcBef>
              <a:spcAft>
                <a:spcPts val="0"/>
              </a:spcAft>
            </a:pPr>
            <a:r>
              <a:rPr lang="en-US" sz="2200" b="1">
                <a:latin typeface="Times New Roman" pitchFamily="18" charset="0"/>
                <a:cs typeface="Times New Roman" pitchFamily="18" charset="0"/>
              </a:rPr>
              <a:t>open the file;</a:t>
            </a:r>
            <a:r>
              <a:rPr lang="pl-PL" sz="2200" b="1">
                <a:latin typeface="Times New Roman" pitchFamily="18" charset="0"/>
                <a:cs typeface="Times New Roman" pitchFamily="18" charset="0"/>
              </a:rPr>
              <a:t> </a:t>
            </a:r>
            <a:r>
              <a:rPr lang="en-US" sz="2200">
                <a:latin typeface="Times New Roman" pitchFamily="18" charset="0"/>
                <a:cs typeface="Times New Roman" pitchFamily="18" charset="0"/>
              </a:rPr>
              <a:t> </a:t>
            </a:r>
            <a:endParaRPr lang="en-US" sz="2200" smtClean="0">
              <a:latin typeface="Times New Roman" pitchFamily="18" charset="0"/>
              <a:cs typeface="Times New Roman" pitchFamily="18" charset="0"/>
            </a:endParaRPr>
          </a:p>
          <a:p>
            <a:pPr>
              <a:spcBef>
                <a:spcPts val="0"/>
              </a:spcBef>
              <a:spcAft>
                <a:spcPts val="0"/>
              </a:spcAft>
            </a:pPr>
            <a:r>
              <a:rPr lang="en-US" sz="2200" smtClean="0">
                <a:latin typeface="Times New Roman" pitchFamily="18" charset="0"/>
                <a:cs typeface="Times New Roman" pitchFamily="18" charset="0"/>
              </a:rPr>
              <a:t>if </a:t>
            </a:r>
            <a:r>
              <a:rPr lang="en-US" sz="2200">
                <a:latin typeface="Times New Roman" pitchFamily="18" charset="0"/>
                <a:cs typeface="Times New Roman" pitchFamily="18" charset="0"/>
              </a:rPr>
              <a:t>(theFileIsOpen) { </a:t>
            </a:r>
            <a:endParaRPr lang="pl-PL" sz="2200">
              <a:latin typeface="Times New Roman" pitchFamily="18" charset="0"/>
              <a:cs typeface="Times New Roman" pitchFamily="18" charset="0"/>
            </a:endParaRPr>
          </a:p>
          <a:p>
            <a:pPr>
              <a:spcBef>
                <a:spcPts val="0"/>
              </a:spcBef>
              <a:spcAft>
                <a:spcPts val="0"/>
              </a:spcAft>
            </a:pPr>
            <a:r>
              <a:rPr lang="en-US" sz="2200" b="1" smtClean="0">
                <a:latin typeface="Times New Roman" pitchFamily="18" charset="0"/>
                <a:cs typeface="Times New Roman" pitchFamily="18" charset="0"/>
              </a:rPr>
              <a:t>    determine </a:t>
            </a:r>
            <a:r>
              <a:rPr lang="en-US" sz="2200" b="1">
                <a:latin typeface="Times New Roman" pitchFamily="18" charset="0"/>
                <a:cs typeface="Times New Roman" pitchFamily="18" charset="0"/>
              </a:rPr>
              <a:t>the length of the file;</a:t>
            </a:r>
            <a:r>
              <a:rPr lang="pl-PL" sz="2200" b="1">
                <a:latin typeface="Times New Roman" pitchFamily="18" charset="0"/>
                <a:cs typeface="Times New Roman" pitchFamily="18" charset="0"/>
              </a:rPr>
              <a:t> </a:t>
            </a:r>
            <a:r>
              <a:rPr lang="en-US" sz="2200">
                <a:latin typeface="Times New Roman" pitchFamily="18" charset="0"/>
                <a:cs typeface="Times New Roman" pitchFamily="18" charset="0"/>
              </a:rPr>
              <a:t> </a:t>
            </a:r>
            <a:endParaRPr lang="en-US" sz="2200" smtClean="0">
              <a:latin typeface="Times New Roman" pitchFamily="18" charset="0"/>
              <a:cs typeface="Times New Roman" pitchFamily="18" charset="0"/>
            </a:endParaRPr>
          </a:p>
          <a:p>
            <a:pPr>
              <a:spcBef>
                <a:spcPts val="0"/>
              </a:spcBef>
              <a:spcAft>
                <a:spcPts val="0"/>
              </a:spcAft>
            </a:pPr>
            <a:r>
              <a:rPr lang="en-US" sz="2200" smtClean="0">
                <a:latin typeface="Times New Roman" pitchFamily="18" charset="0"/>
                <a:cs typeface="Times New Roman" pitchFamily="18" charset="0"/>
              </a:rPr>
              <a:t>     if </a:t>
            </a:r>
            <a:r>
              <a:rPr lang="en-US" sz="2200">
                <a:latin typeface="Times New Roman" pitchFamily="18" charset="0"/>
                <a:cs typeface="Times New Roman" pitchFamily="18" charset="0"/>
              </a:rPr>
              <a:t>(gotTheFileLength) { </a:t>
            </a:r>
            <a:endParaRPr lang="pl-PL" sz="2200">
              <a:latin typeface="Times New Roman" pitchFamily="18" charset="0"/>
              <a:cs typeface="Times New Roman" pitchFamily="18" charset="0"/>
            </a:endParaRPr>
          </a:p>
          <a:p>
            <a:pPr>
              <a:spcBef>
                <a:spcPts val="0"/>
              </a:spcBef>
              <a:spcAft>
                <a:spcPts val="0"/>
              </a:spcAft>
            </a:pPr>
            <a:r>
              <a:rPr lang="en-US" sz="2200" b="1" smtClean="0">
                <a:latin typeface="Times New Roman" pitchFamily="18" charset="0"/>
                <a:cs typeface="Times New Roman" pitchFamily="18" charset="0"/>
              </a:rPr>
              <a:t>         allocate </a:t>
            </a:r>
            <a:r>
              <a:rPr lang="en-US" sz="2200" b="1">
                <a:latin typeface="Times New Roman" pitchFamily="18" charset="0"/>
                <a:cs typeface="Times New Roman" pitchFamily="18" charset="0"/>
              </a:rPr>
              <a:t>that much memory;</a:t>
            </a:r>
            <a:r>
              <a:rPr lang="en-US" sz="2200">
                <a:latin typeface="Times New Roman" pitchFamily="18" charset="0"/>
                <a:cs typeface="Times New Roman" pitchFamily="18" charset="0"/>
              </a:rPr>
              <a:t> </a:t>
            </a:r>
            <a:endParaRPr lang="en-US" sz="2200" smtClean="0">
              <a:latin typeface="Times New Roman" pitchFamily="18" charset="0"/>
              <a:cs typeface="Times New Roman" pitchFamily="18" charset="0"/>
            </a:endParaRPr>
          </a:p>
          <a:p>
            <a:pPr>
              <a:spcBef>
                <a:spcPts val="0"/>
              </a:spcBef>
              <a:spcAft>
                <a:spcPts val="0"/>
              </a:spcAft>
            </a:pPr>
            <a:r>
              <a:rPr lang="en-US" sz="2200" smtClean="0">
                <a:latin typeface="Times New Roman" pitchFamily="18" charset="0"/>
                <a:cs typeface="Times New Roman" pitchFamily="18" charset="0"/>
              </a:rPr>
              <a:t>         if </a:t>
            </a:r>
            <a:r>
              <a:rPr lang="en-US" sz="2200">
                <a:latin typeface="Times New Roman" pitchFamily="18" charset="0"/>
                <a:cs typeface="Times New Roman" pitchFamily="18" charset="0"/>
              </a:rPr>
              <a:t>(gotEnoughMemory) { </a:t>
            </a:r>
            <a:endParaRPr lang="pl-PL" sz="2200">
              <a:latin typeface="Times New Roman" pitchFamily="18" charset="0"/>
              <a:cs typeface="Times New Roman" pitchFamily="18" charset="0"/>
            </a:endParaRPr>
          </a:p>
          <a:p>
            <a:pPr>
              <a:spcBef>
                <a:spcPts val="0"/>
              </a:spcBef>
              <a:spcAft>
                <a:spcPts val="0"/>
              </a:spcAft>
            </a:pPr>
            <a:r>
              <a:rPr lang="en-US" sz="2200" b="1" smtClean="0">
                <a:latin typeface="Times New Roman" pitchFamily="18" charset="0"/>
                <a:cs typeface="Times New Roman" pitchFamily="18" charset="0"/>
              </a:rPr>
              <a:t>              read </a:t>
            </a:r>
            <a:r>
              <a:rPr lang="en-US" sz="2200" b="1">
                <a:latin typeface="Times New Roman" pitchFamily="18" charset="0"/>
                <a:cs typeface="Times New Roman" pitchFamily="18" charset="0"/>
              </a:rPr>
              <a:t>the file into memory;</a:t>
            </a:r>
            <a:endParaRPr lang="pl-PL" sz="2200" b="1">
              <a:latin typeface="Times New Roman" pitchFamily="18" charset="0"/>
              <a:cs typeface="Times New Roman" pitchFamily="18" charset="0"/>
            </a:endParaRPr>
          </a:p>
          <a:p>
            <a:pPr>
              <a:spcBef>
                <a:spcPts val="0"/>
              </a:spcBef>
              <a:spcAft>
                <a:spcPts val="0"/>
              </a:spcAft>
            </a:pPr>
            <a:r>
              <a:rPr lang="en-US" sz="2200" smtClean="0">
                <a:latin typeface="Times New Roman" pitchFamily="18" charset="0"/>
                <a:cs typeface="Times New Roman" pitchFamily="18" charset="0"/>
              </a:rPr>
              <a:t>              </a:t>
            </a:r>
            <a:r>
              <a:rPr lang="en-US" sz="2200">
                <a:latin typeface="Times New Roman" pitchFamily="18" charset="0"/>
                <a:cs typeface="Times New Roman" pitchFamily="18" charset="0"/>
              </a:rPr>
              <a:t>if (readFailed) { errorCode = -1; } </a:t>
            </a:r>
            <a:endParaRPr lang="en-US" sz="2200" smtClean="0">
              <a:latin typeface="Times New Roman" pitchFamily="18" charset="0"/>
              <a:cs typeface="Times New Roman" pitchFamily="18" charset="0"/>
            </a:endParaRPr>
          </a:p>
          <a:p>
            <a:pPr>
              <a:spcBef>
                <a:spcPts val="0"/>
              </a:spcBef>
              <a:spcAft>
                <a:spcPts val="0"/>
              </a:spcAft>
            </a:pPr>
            <a:r>
              <a:rPr lang="en-US" sz="2200" smtClean="0">
                <a:latin typeface="Times New Roman" pitchFamily="18" charset="0"/>
                <a:cs typeface="Times New Roman" pitchFamily="18" charset="0"/>
              </a:rPr>
              <a:t>          } </a:t>
            </a:r>
            <a:r>
              <a:rPr lang="en-US" sz="2200">
                <a:latin typeface="Times New Roman" pitchFamily="18" charset="0"/>
                <a:cs typeface="Times New Roman" pitchFamily="18" charset="0"/>
              </a:rPr>
              <a:t>else { errorCode = -2; } </a:t>
            </a:r>
            <a:endParaRPr lang="en-US" sz="2200" smtClean="0">
              <a:latin typeface="Times New Roman" pitchFamily="18" charset="0"/>
              <a:cs typeface="Times New Roman" pitchFamily="18" charset="0"/>
            </a:endParaRPr>
          </a:p>
          <a:p>
            <a:pPr>
              <a:spcBef>
                <a:spcPts val="0"/>
              </a:spcBef>
              <a:spcAft>
                <a:spcPts val="0"/>
              </a:spcAft>
            </a:pPr>
            <a:r>
              <a:rPr lang="en-US" sz="2200" smtClean="0">
                <a:latin typeface="Times New Roman" pitchFamily="18" charset="0"/>
                <a:cs typeface="Times New Roman" pitchFamily="18" charset="0"/>
              </a:rPr>
              <a:t>      } </a:t>
            </a:r>
            <a:r>
              <a:rPr lang="en-US" sz="2200">
                <a:latin typeface="Times New Roman" pitchFamily="18" charset="0"/>
                <a:cs typeface="Times New Roman" pitchFamily="18" charset="0"/>
              </a:rPr>
              <a:t>else { errorCode = -3; }</a:t>
            </a:r>
            <a:endParaRPr lang="pl-PL" sz="2200">
              <a:latin typeface="Times New Roman" pitchFamily="18" charset="0"/>
              <a:cs typeface="Times New Roman" pitchFamily="18" charset="0"/>
            </a:endParaRPr>
          </a:p>
          <a:p>
            <a:pPr>
              <a:spcBef>
                <a:spcPts val="0"/>
              </a:spcBef>
              <a:spcAft>
                <a:spcPts val="0"/>
              </a:spcAft>
            </a:pPr>
            <a:r>
              <a:rPr lang="en-US" sz="2200">
                <a:latin typeface="Times New Roman" pitchFamily="18" charset="0"/>
                <a:cs typeface="Times New Roman" pitchFamily="18" charset="0"/>
              </a:rPr>
              <a:t> </a:t>
            </a:r>
            <a:r>
              <a:rPr lang="en-US" sz="2200" b="1">
                <a:latin typeface="Times New Roman" pitchFamily="18" charset="0"/>
                <a:cs typeface="Times New Roman" pitchFamily="18" charset="0"/>
              </a:rPr>
              <a:t>close the file;</a:t>
            </a:r>
            <a:r>
              <a:rPr lang="en-US" sz="2200">
                <a:latin typeface="Times New Roman" pitchFamily="18" charset="0"/>
                <a:cs typeface="Times New Roman" pitchFamily="18" charset="0"/>
              </a:rPr>
              <a:t> </a:t>
            </a:r>
            <a:endParaRPr lang="pl-PL" sz="2200">
              <a:latin typeface="Times New Roman" pitchFamily="18" charset="0"/>
              <a:cs typeface="Times New Roman" pitchFamily="18" charset="0"/>
            </a:endParaRPr>
          </a:p>
          <a:p>
            <a:pPr>
              <a:spcBef>
                <a:spcPts val="0"/>
              </a:spcBef>
              <a:spcAft>
                <a:spcPts val="0"/>
              </a:spcAft>
            </a:pPr>
            <a:r>
              <a:rPr lang="en-US" sz="2200" smtClean="0">
                <a:latin typeface="Times New Roman" pitchFamily="18" charset="0"/>
                <a:cs typeface="Times New Roman" pitchFamily="18" charset="0"/>
              </a:rPr>
              <a:t> if </a:t>
            </a:r>
            <a:r>
              <a:rPr lang="en-US" sz="2200">
                <a:latin typeface="Times New Roman" pitchFamily="18" charset="0"/>
                <a:cs typeface="Times New Roman" pitchFamily="18" charset="0"/>
              </a:rPr>
              <a:t>(theFileDidntClose &amp;&amp; errorCode == 0) { errorCode = -4; }</a:t>
            </a:r>
            <a:endParaRPr lang="pl-PL" sz="2200">
              <a:latin typeface="Times New Roman" pitchFamily="18" charset="0"/>
              <a:cs typeface="Times New Roman" pitchFamily="18" charset="0"/>
            </a:endParaRPr>
          </a:p>
          <a:p>
            <a:pPr>
              <a:spcBef>
                <a:spcPts val="0"/>
              </a:spcBef>
              <a:spcAft>
                <a:spcPts val="0"/>
              </a:spcAft>
            </a:pPr>
            <a:r>
              <a:rPr lang="en-US" sz="2200">
                <a:latin typeface="Times New Roman" pitchFamily="18" charset="0"/>
                <a:cs typeface="Times New Roman" pitchFamily="18" charset="0"/>
              </a:rPr>
              <a:t> else { errorCode = errorCode and -4; } } </a:t>
            </a:r>
            <a:endParaRPr lang="pl-PL" sz="2200">
              <a:latin typeface="Times New Roman" pitchFamily="18" charset="0"/>
              <a:cs typeface="Times New Roman" pitchFamily="18" charset="0"/>
            </a:endParaRPr>
          </a:p>
          <a:p>
            <a:pPr>
              <a:spcBef>
                <a:spcPts val="0"/>
              </a:spcBef>
              <a:spcAft>
                <a:spcPts val="0"/>
              </a:spcAft>
            </a:pPr>
            <a:r>
              <a:rPr lang="en-US" sz="2200">
                <a:latin typeface="Times New Roman" pitchFamily="18" charset="0"/>
                <a:cs typeface="Times New Roman" pitchFamily="18" charset="0"/>
              </a:rPr>
              <a:t>else { errorCode = -5; } </a:t>
            </a:r>
            <a:r>
              <a:rPr lang="pl-PL" sz="2200">
                <a:latin typeface="Times New Roman" pitchFamily="18" charset="0"/>
                <a:cs typeface="Times New Roman" pitchFamily="18" charset="0"/>
              </a:rPr>
              <a:t>	</a:t>
            </a:r>
            <a:endParaRPr lang="en-US" sz="2200" smtClean="0">
              <a:latin typeface="Times New Roman" pitchFamily="18" charset="0"/>
              <a:cs typeface="Times New Roman" pitchFamily="18" charset="0"/>
            </a:endParaRPr>
          </a:p>
          <a:p>
            <a:pPr>
              <a:spcBef>
                <a:spcPts val="0"/>
              </a:spcBef>
              <a:spcAft>
                <a:spcPts val="0"/>
              </a:spcAft>
            </a:pPr>
            <a:r>
              <a:rPr lang="en-US" sz="2200" smtClean="0">
                <a:latin typeface="Times New Roman" pitchFamily="18" charset="0"/>
                <a:cs typeface="Times New Roman" pitchFamily="18" charset="0"/>
              </a:rPr>
              <a:t>return </a:t>
            </a:r>
            <a:r>
              <a:rPr lang="en-US" sz="2200">
                <a:latin typeface="Times New Roman" pitchFamily="18" charset="0"/>
                <a:cs typeface="Times New Roman" pitchFamily="18" charset="0"/>
              </a:rPr>
              <a:t>errorCode; </a:t>
            </a:r>
            <a:r>
              <a:rPr lang="en-US" sz="2200" b="1">
                <a:latin typeface="Times New Roman" pitchFamily="18" charset="0"/>
                <a:cs typeface="Times New Roman" pitchFamily="18" charset="0"/>
              </a:rPr>
              <a:t>}</a:t>
            </a:r>
            <a:r>
              <a:rPr lang="en-US" sz="2200">
                <a:latin typeface="Times New Roman" pitchFamily="18" charset="0"/>
                <a:cs typeface="Times New Roman" pitchFamily="18" charset="0"/>
              </a:rPr>
              <a:t> </a:t>
            </a:r>
            <a:endParaRPr lang="pl-PL" sz="2200">
              <a:latin typeface="Times New Roman" pitchFamily="18" charset="0"/>
              <a:cs typeface="Times New Roman" pitchFamily="18" charset="0"/>
            </a:endParaRPr>
          </a:p>
        </p:txBody>
      </p:sp>
      <p:sp>
        <p:nvSpPr>
          <p:cNvPr id="5" name="Rectangle 2"/>
          <p:cNvSpPr txBox="1">
            <a:spLocks noChangeArrowheads="1"/>
          </p:cNvSpPr>
          <p:nvPr/>
        </p:nvSpPr>
        <p:spPr bwMode="auto">
          <a:xfrm>
            <a:off x="1066799" y="0"/>
            <a:ext cx="8229601" cy="5238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defRPr/>
            </a:pPr>
            <a:r>
              <a:rPr lang="en-US" sz="2800" b="1" kern="0">
                <a:solidFill>
                  <a:srgbClr val="FFFF00"/>
                </a:solidFill>
                <a:effectLst>
                  <a:outerShdw blurRad="38100" dist="38100" dir="2700000" algn="tl">
                    <a:srgbClr val="C0C0C0"/>
                  </a:outerShdw>
                </a:effectLst>
                <a:latin typeface="+mj-lt"/>
                <a:ea typeface="+mj-ea"/>
                <a:cs typeface="+mj-cs"/>
              </a:rPr>
              <a:t>Traditional Error Handling</a:t>
            </a:r>
            <a:endParaRPr kumimoji="0" lang="pl-PL" sz="2800" b="1" i="0" u="none" strike="noStrike" kern="0" cap="none" spc="0" normalizeH="0" baseline="0" noProof="0" smtClean="0">
              <a:ln>
                <a:noFill/>
              </a:ln>
              <a:solidFill>
                <a:srgbClr val="FFFF00"/>
              </a:solidFill>
              <a:effectLst>
                <a:outerShdw blurRad="38100" dist="38100" dir="2700000" algn="tl">
                  <a:srgbClr val="C0C0C0"/>
                </a:outerShdw>
              </a:effectLst>
              <a:uLnTx/>
              <a:uFillTx/>
              <a:latin typeface="+mj-lt"/>
              <a:ea typeface="+mj-ea"/>
              <a:cs typeface="+mj-cs"/>
            </a:endParaRPr>
          </a:p>
        </p:txBody>
      </p:sp>
    </p:spTree>
    <p:extLst>
      <p:ext uri="{BB962C8B-B14F-4D97-AF65-F5344CB8AC3E}">
        <p14:creationId xmlns:p14="http://schemas.microsoft.com/office/powerpoint/2010/main" val="214693841"/>
      </p:ext>
    </p:extLst>
  </p:cSld>
  <p:clrMapOvr>
    <a:masterClrMapping/>
  </p:clrMapOvr>
  <p:transition spd="med">
    <p:comb/>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307975" y="0"/>
            <a:ext cx="8836025" cy="6858000"/>
          </a:xfrm>
          <a:solidFill>
            <a:schemeClr val="bg1"/>
          </a:solidFill>
          <a:ln/>
        </p:spPr>
        <p:txBody>
          <a:bodyPr/>
          <a:lstStyle/>
          <a:p>
            <a:pPr marL="112713" indent="0">
              <a:lnSpc>
                <a:spcPct val="75000"/>
              </a:lnSpc>
              <a:spcBef>
                <a:spcPct val="0"/>
              </a:spcBef>
              <a:buFontTx/>
              <a:buNone/>
            </a:pPr>
            <a:r>
              <a:rPr lang="en-US" sz="2000" b="0">
                <a:latin typeface="Courier New" pitchFamily="49" charset="0"/>
              </a:rPr>
              <a:t>errorCodeType </a:t>
            </a:r>
            <a:r>
              <a:rPr lang="en-US" sz="2000">
                <a:latin typeface="Courier New" pitchFamily="49" charset="0"/>
              </a:rPr>
              <a:t>readFile {</a:t>
            </a:r>
            <a:endParaRPr lang="en-US" sz="2000" b="0">
              <a:latin typeface="Courier New" pitchFamily="49" charset="0"/>
            </a:endParaRPr>
          </a:p>
          <a:p>
            <a:pPr marL="112713" indent="0">
              <a:lnSpc>
                <a:spcPct val="75000"/>
              </a:lnSpc>
              <a:spcBef>
                <a:spcPct val="0"/>
              </a:spcBef>
              <a:buFontTx/>
              <a:buNone/>
            </a:pPr>
            <a:r>
              <a:rPr lang="en-US" sz="2000" b="0">
                <a:latin typeface="Courier New" pitchFamily="49" charset="0"/>
              </a:rPr>
              <a:t>    initialize errorCode = 0;    </a:t>
            </a:r>
          </a:p>
          <a:p>
            <a:pPr marL="112713" indent="0">
              <a:lnSpc>
                <a:spcPct val="75000"/>
              </a:lnSpc>
              <a:spcBef>
                <a:spcPct val="0"/>
              </a:spcBef>
              <a:buFontTx/>
              <a:buNone/>
            </a:pPr>
            <a:r>
              <a:rPr lang="en-US" sz="2000" b="0">
                <a:latin typeface="Courier New" pitchFamily="49" charset="0"/>
              </a:rPr>
              <a:t>    </a:t>
            </a:r>
            <a:r>
              <a:rPr lang="en-US" sz="2000" i="1">
                <a:latin typeface="Courier New" pitchFamily="49" charset="0"/>
              </a:rPr>
              <a:t>open the file;</a:t>
            </a:r>
            <a:endParaRPr lang="en-US" sz="2000" b="0">
              <a:latin typeface="Courier New" pitchFamily="49" charset="0"/>
            </a:endParaRPr>
          </a:p>
          <a:p>
            <a:pPr marL="112713" indent="0">
              <a:lnSpc>
                <a:spcPct val="75000"/>
              </a:lnSpc>
              <a:spcBef>
                <a:spcPct val="0"/>
              </a:spcBef>
              <a:buFontTx/>
              <a:buNone/>
            </a:pPr>
            <a:r>
              <a:rPr lang="en-US" sz="2000" b="0">
                <a:latin typeface="Courier New" pitchFamily="49" charset="0"/>
              </a:rPr>
              <a:t>    if (</a:t>
            </a:r>
            <a:r>
              <a:rPr lang="en-US" sz="2000" b="0" i="1">
                <a:latin typeface="Courier New" pitchFamily="49" charset="0"/>
              </a:rPr>
              <a:t>theFileIsOpen</a:t>
            </a:r>
            <a:r>
              <a:rPr lang="en-US" sz="2000" b="0">
                <a:latin typeface="Courier New" pitchFamily="49" charset="0"/>
              </a:rPr>
              <a:t>) {</a:t>
            </a:r>
          </a:p>
          <a:p>
            <a:pPr marL="112713" indent="0">
              <a:lnSpc>
                <a:spcPct val="75000"/>
              </a:lnSpc>
              <a:spcBef>
                <a:spcPct val="0"/>
              </a:spcBef>
              <a:buFontTx/>
              <a:buNone/>
            </a:pPr>
            <a:r>
              <a:rPr lang="en-US" sz="2000" b="0">
                <a:latin typeface="Courier New" pitchFamily="49" charset="0"/>
              </a:rPr>
              <a:t>        </a:t>
            </a:r>
            <a:r>
              <a:rPr lang="en-US" sz="2000" i="1">
                <a:latin typeface="Courier New" pitchFamily="49" charset="0"/>
              </a:rPr>
              <a:t>determine the length of the file;</a:t>
            </a:r>
            <a:endParaRPr lang="en-US" sz="2000" b="0">
              <a:latin typeface="Courier New" pitchFamily="49" charset="0"/>
            </a:endParaRPr>
          </a:p>
          <a:p>
            <a:pPr marL="112713" indent="0">
              <a:lnSpc>
                <a:spcPct val="75000"/>
              </a:lnSpc>
              <a:spcBef>
                <a:spcPct val="0"/>
              </a:spcBef>
              <a:buFontTx/>
              <a:buNone/>
            </a:pPr>
            <a:r>
              <a:rPr lang="en-US" sz="2000" b="0">
                <a:latin typeface="Courier New" pitchFamily="49" charset="0"/>
              </a:rPr>
              <a:t>        if (</a:t>
            </a:r>
            <a:r>
              <a:rPr lang="en-US" sz="2000" b="0" i="1">
                <a:latin typeface="Courier New" pitchFamily="49" charset="0"/>
              </a:rPr>
              <a:t>gotTheFileLength</a:t>
            </a:r>
            <a:r>
              <a:rPr lang="en-US" sz="2000" b="0">
                <a:latin typeface="Courier New" pitchFamily="49" charset="0"/>
              </a:rPr>
              <a:t>) {</a:t>
            </a:r>
          </a:p>
          <a:p>
            <a:pPr marL="112713" indent="0">
              <a:lnSpc>
                <a:spcPct val="75000"/>
              </a:lnSpc>
              <a:spcBef>
                <a:spcPct val="0"/>
              </a:spcBef>
              <a:buFontTx/>
              <a:buNone/>
            </a:pPr>
            <a:r>
              <a:rPr lang="en-US" sz="2000" b="0">
                <a:latin typeface="Courier New" pitchFamily="49" charset="0"/>
              </a:rPr>
              <a:t>            </a:t>
            </a:r>
            <a:r>
              <a:rPr lang="en-US" sz="2000" i="1">
                <a:latin typeface="Courier New" pitchFamily="49" charset="0"/>
              </a:rPr>
              <a:t>allocate that much memory;</a:t>
            </a:r>
            <a:endParaRPr lang="en-US" sz="2000" b="0">
              <a:latin typeface="Courier New" pitchFamily="49" charset="0"/>
            </a:endParaRPr>
          </a:p>
          <a:p>
            <a:pPr marL="112713" indent="0">
              <a:lnSpc>
                <a:spcPct val="75000"/>
              </a:lnSpc>
              <a:spcBef>
                <a:spcPct val="0"/>
              </a:spcBef>
              <a:buFontTx/>
              <a:buNone/>
            </a:pPr>
            <a:r>
              <a:rPr lang="en-US" sz="2000" b="0">
                <a:latin typeface="Courier New" pitchFamily="49" charset="0"/>
              </a:rPr>
              <a:t>            if (</a:t>
            </a:r>
            <a:r>
              <a:rPr lang="en-US" sz="2000" b="0" i="1">
                <a:latin typeface="Courier New" pitchFamily="49" charset="0"/>
              </a:rPr>
              <a:t>gotEnoughMemory</a:t>
            </a:r>
            <a:r>
              <a:rPr lang="en-US" sz="2000" b="0">
                <a:latin typeface="Courier New" pitchFamily="49" charset="0"/>
              </a:rPr>
              <a:t>) {</a:t>
            </a:r>
          </a:p>
          <a:p>
            <a:pPr marL="112713" indent="0">
              <a:lnSpc>
                <a:spcPct val="75000"/>
              </a:lnSpc>
              <a:spcBef>
                <a:spcPct val="0"/>
              </a:spcBef>
              <a:buFontTx/>
              <a:buNone/>
            </a:pPr>
            <a:r>
              <a:rPr lang="en-US" sz="2000" b="0">
                <a:latin typeface="Courier New" pitchFamily="49" charset="0"/>
              </a:rPr>
              <a:t>                </a:t>
            </a:r>
            <a:r>
              <a:rPr lang="en-US" sz="2000" i="1">
                <a:latin typeface="Courier New" pitchFamily="49" charset="0"/>
              </a:rPr>
              <a:t>read the file into memory;</a:t>
            </a:r>
            <a:endParaRPr lang="en-US" sz="2000" b="0">
              <a:latin typeface="Courier New" pitchFamily="49" charset="0"/>
            </a:endParaRPr>
          </a:p>
          <a:p>
            <a:pPr marL="112713" indent="0">
              <a:lnSpc>
                <a:spcPct val="75000"/>
              </a:lnSpc>
              <a:spcBef>
                <a:spcPct val="0"/>
              </a:spcBef>
              <a:buFontTx/>
              <a:buNone/>
            </a:pPr>
            <a:r>
              <a:rPr lang="en-US" sz="2000" b="0">
                <a:latin typeface="Courier New" pitchFamily="49" charset="0"/>
              </a:rPr>
              <a:t>                if (</a:t>
            </a:r>
            <a:r>
              <a:rPr lang="en-US" sz="2000" b="0" i="1">
                <a:latin typeface="Courier New" pitchFamily="49" charset="0"/>
              </a:rPr>
              <a:t>readFailed</a:t>
            </a:r>
            <a:r>
              <a:rPr lang="en-US" sz="2000" b="0">
                <a:latin typeface="Courier New" pitchFamily="49" charset="0"/>
              </a:rPr>
              <a:t>) {</a:t>
            </a:r>
          </a:p>
          <a:p>
            <a:pPr marL="112713" indent="0">
              <a:lnSpc>
                <a:spcPct val="75000"/>
              </a:lnSpc>
              <a:spcBef>
                <a:spcPct val="0"/>
              </a:spcBef>
              <a:buFontTx/>
              <a:buNone/>
            </a:pPr>
            <a:r>
              <a:rPr lang="en-US" sz="2000" b="0">
                <a:latin typeface="Courier New" pitchFamily="49" charset="0"/>
              </a:rPr>
              <a:t>                    errorCode = -1;</a:t>
            </a:r>
          </a:p>
          <a:p>
            <a:pPr marL="112713" indent="0">
              <a:lnSpc>
                <a:spcPct val="75000"/>
              </a:lnSpc>
              <a:spcBef>
                <a:spcPct val="0"/>
              </a:spcBef>
              <a:buFontTx/>
              <a:buNone/>
            </a:pPr>
            <a:r>
              <a:rPr lang="en-US" sz="2000" b="0">
                <a:latin typeface="Courier New" pitchFamily="49" charset="0"/>
              </a:rPr>
              <a:t>                }</a:t>
            </a:r>
          </a:p>
          <a:p>
            <a:pPr marL="112713" indent="0">
              <a:lnSpc>
                <a:spcPct val="75000"/>
              </a:lnSpc>
              <a:spcBef>
                <a:spcPct val="0"/>
              </a:spcBef>
              <a:buFontTx/>
              <a:buNone/>
            </a:pPr>
            <a:r>
              <a:rPr lang="en-US" sz="2000" b="0">
                <a:latin typeface="Courier New" pitchFamily="49" charset="0"/>
              </a:rPr>
              <a:t>            } else {</a:t>
            </a:r>
          </a:p>
          <a:p>
            <a:pPr marL="112713" indent="0">
              <a:lnSpc>
                <a:spcPct val="75000"/>
              </a:lnSpc>
              <a:spcBef>
                <a:spcPct val="0"/>
              </a:spcBef>
              <a:buFontTx/>
              <a:buNone/>
            </a:pPr>
            <a:r>
              <a:rPr lang="en-US" sz="2000" b="0">
                <a:latin typeface="Courier New" pitchFamily="49" charset="0"/>
              </a:rPr>
              <a:t>                errorCode = -2;</a:t>
            </a:r>
          </a:p>
          <a:p>
            <a:pPr marL="112713" indent="0">
              <a:lnSpc>
                <a:spcPct val="75000"/>
              </a:lnSpc>
              <a:spcBef>
                <a:spcPct val="0"/>
              </a:spcBef>
              <a:buFontTx/>
              <a:buNone/>
            </a:pPr>
            <a:r>
              <a:rPr lang="en-US" sz="2000" b="0">
                <a:latin typeface="Courier New" pitchFamily="49" charset="0"/>
              </a:rPr>
              <a:t>            }</a:t>
            </a:r>
          </a:p>
          <a:p>
            <a:pPr marL="112713" indent="0">
              <a:lnSpc>
                <a:spcPct val="75000"/>
              </a:lnSpc>
              <a:spcBef>
                <a:spcPct val="0"/>
              </a:spcBef>
              <a:buFontTx/>
              <a:buNone/>
            </a:pPr>
            <a:r>
              <a:rPr lang="en-US" sz="2000" b="0">
                <a:latin typeface="Courier New" pitchFamily="49" charset="0"/>
              </a:rPr>
              <a:t>        } else {</a:t>
            </a:r>
          </a:p>
          <a:p>
            <a:pPr marL="112713" indent="0">
              <a:lnSpc>
                <a:spcPct val="75000"/>
              </a:lnSpc>
              <a:spcBef>
                <a:spcPct val="0"/>
              </a:spcBef>
              <a:buFontTx/>
              <a:buNone/>
            </a:pPr>
            <a:r>
              <a:rPr lang="en-US" sz="2000" b="0">
                <a:latin typeface="Courier New" pitchFamily="49" charset="0"/>
              </a:rPr>
              <a:t>            errorCode = -3;</a:t>
            </a:r>
          </a:p>
          <a:p>
            <a:pPr marL="112713" indent="0">
              <a:lnSpc>
                <a:spcPct val="75000"/>
              </a:lnSpc>
              <a:spcBef>
                <a:spcPct val="0"/>
              </a:spcBef>
              <a:buFontTx/>
              <a:buNone/>
            </a:pPr>
            <a:r>
              <a:rPr lang="en-US" sz="2000" b="0">
                <a:latin typeface="Courier New" pitchFamily="49" charset="0"/>
              </a:rPr>
              <a:t>        }</a:t>
            </a:r>
          </a:p>
          <a:p>
            <a:pPr marL="112713" indent="0">
              <a:lnSpc>
                <a:spcPct val="75000"/>
              </a:lnSpc>
              <a:spcBef>
                <a:spcPct val="0"/>
              </a:spcBef>
              <a:buFontTx/>
              <a:buNone/>
            </a:pPr>
            <a:r>
              <a:rPr lang="en-US" sz="2000" b="0">
                <a:latin typeface="Courier New" pitchFamily="49" charset="0"/>
              </a:rPr>
              <a:t>        </a:t>
            </a:r>
            <a:r>
              <a:rPr lang="en-US" sz="2000" i="1">
                <a:latin typeface="Courier New" pitchFamily="49" charset="0"/>
              </a:rPr>
              <a:t>close the file;</a:t>
            </a:r>
            <a:endParaRPr lang="en-US" sz="2000" b="0">
              <a:latin typeface="Courier New" pitchFamily="49" charset="0"/>
            </a:endParaRPr>
          </a:p>
          <a:p>
            <a:pPr marL="112713" indent="0">
              <a:lnSpc>
                <a:spcPct val="75000"/>
              </a:lnSpc>
              <a:spcBef>
                <a:spcPct val="0"/>
              </a:spcBef>
              <a:buFontTx/>
              <a:buNone/>
            </a:pPr>
            <a:r>
              <a:rPr lang="en-US" sz="2000" b="0">
                <a:latin typeface="Courier New" pitchFamily="49" charset="0"/>
              </a:rPr>
              <a:t>        if (</a:t>
            </a:r>
            <a:r>
              <a:rPr lang="en-US" sz="2000" b="0" i="1">
                <a:latin typeface="Courier New" pitchFamily="49" charset="0"/>
              </a:rPr>
              <a:t>theFileDidntClose</a:t>
            </a:r>
            <a:r>
              <a:rPr lang="en-US" sz="2000" b="0">
                <a:latin typeface="Courier New" pitchFamily="49" charset="0"/>
              </a:rPr>
              <a:t> &amp;&amp; </a:t>
            </a:r>
            <a:r>
              <a:rPr lang="en-US" sz="2000" b="0" i="1">
                <a:latin typeface="Courier New" pitchFamily="49" charset="0"/>
              </a:rPr>
              <a:t>errorCode</a:t>
            </a:r>
            <a:r>
              <a:rPr lang="en-US" sz="2000" b="0">
                <a:latin typeface="Courier New" pitchFamily="49" charset="0"/>
              </a:rPr>
              <a:t> == 0) {</a:t>
            </a:r>
          </a:p>
          <a:p>
            <a:pPr marL="112713" indent="0">
              <a:lnSpc>
                <a:spcPct val="75000"/>
              </a:lnSpc>
              <a:spcBef>
                <a:spcPct val="0"/>
              </a:spcBef>
              <a:buFontTx/>
              <a:buNone/>
            </a:pPr>
            <a:r>
              <a:rPr lang="en-US" sz="2000" b="0">
                <a:latin typeface="Courier New" pitchFamily="49" charset="0"/>
              </a:rPr>
              <a:t>            errorCode = -4;</a:t>
            </a:r>
          </a:p>
          <a:p>
            <a:pPr marL="112713" indent="0">
              <a:lnSpc>
                <a:spcPct val="75000"/>
              </a:lnSpc>
              <a:spcBef>
                <a:spcPct val="0"/>
              </a:spcBef>
              <a:buFontTx/>
              <a:buNone/>
            </a:pPr>
            <a:r>
              <a:rPr lang="en-US" sz="2000" b="0">
                <a:latin typeface="Courier New" pitchFamily="49" charset="0"/>
              </a:rPr>
              <a:t>        } else {</a:t>
            </a:r>
          </a:p>
          <a:p>
            <a:pPr marL="112713" indent="0">
              <a:lnSpc>
                <a:spcPct val="75000"/>
              </a:lnSpc>
              <a:spcBef>
                <a:spcPct val="0"/>
              </a:spcBef>
              <a:buFontTx/>
              <a:buNone/>
            </a:pPr>
            <a:r>
              <a:rPr lang="en-US" sz="2000" b="0">
                <a:latin typeface="Courier New" pitchFamily="49" charset="0"/>
              </a:rPr>
              <a:t>            errorCode = errorCode and -4;</a:t>
            </a:r>
          </a:p>
          <a:p>
            <a:pPr marL="112713" indent="0">
              <a:lnSpc>
                <a:spcPct val="75000"/>
              </a:lnSpc>
              <a:spcBef>
                <a:spcPct val="0"/>
              </a:spcBef>
              <a:buFontTx/>
              <a:buNone/>
            </a:pPr>
            <a:r>
              <a:rPr lang="en-US" sz="2000" b="0">
                <a:latin typeface="Courier New" pitchFamily="49" charset="0"/>
              </a:rPr>
              <a:t>        }</a:t>
            </a:r>
          </a:p>
          <a:p>
            <a:pPr marL="112713" indent="0">
              <a:lnSpc>
                <a:spcPct val="75000"/>
              </a:lnSpc>
              <a:spcBef>
                <a:spcPct val="0"/>
              </a:spcBef>
              <a:buFontTx/>
              <a:buNone/>
            </a:pPr>
            <a:r>
              <a:rPr lang="en-US" sz="2000" b="0">
                <a:latin typeface="Courier New" pitchFamily="49" charset="0"/>
              </a:rPr>
              <a:t>    } else {</a:t>
            </a:r>
          </a:p>
          <a:p>
            <a:pPr marL="112713" indent="0">
              <a:lnSpc>
                <a:spcPct val="75000"/>
              </a:lnSpc>
              <a:spcBef>
                <a:spcPct val="0"/>
              </a:spcBef>
              <a:buFontTx/>
              <a:buNone/>
            </a:pPr>
            <a:r>
              <a:rPr lang="en-US" sz="2000" b="0">
                <a:latin typeface="Courier New" pitchFamily="49" charset="0"/>
              </a:rPr>
              <a:t>        errorCode = -5;</a:t>
            </a:r>
          </a:p>
          <a:p>
            <a:pPr marL="112713" indent="0">
              <a:lnSpc>
                <a:spcPct val="75000"/>
              </a:lnSpc>
              <a:spcBef>
                <a:spcPct val="0"/>
              </a:spcBef>
              <a:buFontTx/>
              <a:buNone/>
            </a:pPr>
            <a:r>
              <a:rPr lang="en-US" sz="2000" b="0">
                <a:latin typeface="Courier New" pitchFamily="49" charset="0"/>
              </a:rPr>
              <a:t>    }</a:t>
            </a:r>
          </a:p>
          <a:p>
            <a:pPr marL="112713" indent="0">
              <a:lnSpc>
                <a:spcPct val="75000"/>
              </a:lnSpc>
              <a:spcBef>
                <a:spcPct val="0"/>
              </a:spcBef>
              <a:buFontTx/>
              <a:buNone/>
            </a:pPr>
            <a:r>
              <a:rPr lang="en-US" sz="2000" b="0">
                <a:latin typeface="Courier New" pitchFamily="49" charset="0"/>
              </a:rPr>
              <a:t>    return errorCode;</a:t>
            </a:r>
          </a:p>
          <a:p>
            <a:pPr marL="112713" indent="0">
              <a:lnSpc>
                <a:spcPct val="75000"/>
              </a:lnSpc>
              <a:spcBef>
                <a:spcPct val="0"/>
              </a:spcBef>
              <a:buFontTx/>
              <a:buNone/>
            </a:pPr>
            <a:r>
              <a:rPr lang="en-US" sz="2000" b="0">
                <a:latin typeface="Courier New" pitchFamily="49" charset="0"/>
              </a:rPr>
              <a:t>}</a:t>
            </a:r>
            <a:endParaRPr lang="en-US" sz="2000"/>
          </a:p>
        </p:txBody>
      </p:sp>
    </p:spTree>
    <p:extLst>
      <p:ext uri="{BB962C8B-B14F-4D97-AF65-F5344CB8AC3E}">
        <p14:creationId xmlns:p14="http://schemas.microsoft.com/office/powerpoint/2010/main" val="1745153604"/>
      </p:ext>
    </p:extLst>
  </p:cSld>
  <p:clrMapOvr>
    <a:masterClrMapping/>
  </p:clrMapOvr>
  <p:transition spd="med">
    <p:comb/>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p:txBody>
          <a:bodyPr/>
          <a:lstStyle/>
          <a:p>
            <a:pPr marL="112713" indent="0">
              <a:lnSpc>
                <a:spcPct val="80000"/>
              </a:lnSpc>
              <a:spcBef>
                <a:spcPct val="10000"/>
              </a:spcBef>
              <a:buFontTx/>
              <a:buNone/>
            </a:pPr>
            <a:r>
              <a:rPr lang="en-US" sz="2200" b="1" i="1">
                <a:solidFill>
                  <a:srgbClr val="FF0000"/>
                </a:solidFill>
                <a:latin typeface="Courier New" pitchFamily="49" charset="0"/>
              </a:rPr>
              <a:t>readFile</a:t>
            </a:r>
            <a:r>
              <a:rPr lang="en-US" sz="2200" b="1">
                <a:solidFill>
                  <a:srgbClr val="FF0000"/>
                </a:solidFill>
                <a:latin typeface="Courier New" pitchFamily="49" charset="0"/>
              </a:rPr>
              <a:t> {</a:t>
            </a:r>
          </a:p>
          <a:p>
            <a:pPr marL="112713" indent="0">
              <a:lnSpc>
                <a:spcPct val="80000"/>
              </a:lnSpc>
              <a:spcBef>
                <a:spcPct val="10000"/>
              </a:spcBef>
              <a:buFontTx/>
              <a:buNone/>
            </a:pPr>
            <a:r>
              <a:rPr lang="en-US" sz="2200" b="0">
                <a:latin typeface="Courier New" pitchFamily="49" charset="0"/>
              </a:rPr>
              <a:t>    </a:t>
            </a:r>
            <a:r>
              <a:rPr lang="en-US" sz="2200" b="1" i="1">
                <a:solidFill>
                  <a:srgbClr val="FF0000"/>
                </a:solidFill>
                <a:latin typeface="Courier New" pitchFamily="49" charset="0"/>
              </a:rPr>
              <a:t>try {</a:t>
            </a:r>
          </a:p>
          <a:p>
            <a:pPr marL="112713" indent="0">
              <a:lnSpc>
                <a:spcPct val="80000"/>
              </a:lnSpc>
              <a:spcBef>
                <a:spcPct val="10000"/>
              </a:spcBef>
              <a:buFontTx/>
              <a:buNone/>
            </a:pPr>
            <a:r>
              <a:rPr lang="en-US" sz="2200" b="0">
                <a:latin typeface="Courier New" pitchFamily="49" charset="0"/>
              </a:rPr>
              <a:t>        </a:t>
            </a:r>
            <a:r>
              <a:rPr lang="en-US" sz="2200" i="1">
                <a:latin typeface="Courier New" pitchFamily="49" charset="0"/>
              </a:rPr>
              <a:t>open the file;</a:t>
            </a:r>
          </a:p>
          <a:p>
            <a:pPr marL="112713" indent="0">
              <a:lnSpc>
                <a:spcPct val="80000"/>
              </a:lnSpc>
              <a:spcBef>
                <a:spcPct val="10000"/>
              </a:spcBef>
              <a:buFontTx/>
              <a:buNone/>
            </a:pPr>
            <a:r>
              <a:rPr lang="en-US" sz="2200" i="1">
                <a:latin typeface="Courier New" pitchFamily="49" charset="0"/>
              </a:rPr>
              <a:t>        determine its size;</a:t>
            </a:r>
          </a:p>
          <a:p>
            <a:pPr marL="112713" indent="0">
              <a:lnSpc>
                <a:spcPct val="80000"/>
              </a:lnSpc>
              <a:spcBef>
                <a:spcPct val="10000"/>
              </a:spcBef>
              <a:buFontTx/>
              <a:buNone/>
            </a:pPr>
            <a:r>
              <a:rPr lang="en-US" sz="2200" i="1">
                <a:latin typeface="Courier New" pitchFamily="49" charset="0"/>
              </a:rPr>
              <a:t>        allocate that much memory;</a:t>
            </a:r>
          </a:p>
          <a:p>
            <a:pPr marL="112713" indent="0">
              <a:lnSpc>
                <a:spcPct val="80000"/>
              </a:lnSpc>
              <a:spcBef>
                <a:spcPct val="10000"/>
              </a:spcBef>
              <a:buFontTx/>
              <a:buNone/>
            </a:pPr>
            <a:r>
              <a:rPr lang="en-US" sz="2200" i="1">
                <a:latin typeface="Courier New" pitchFamily="49" charset="0"/>
              </a:rPr>
              <a:t>        read the file into memory;</a:t>
            </a:r>
          </a:p>
          <a:p>
            <a:pPr marL="112713" indent="0">
              <a:lnSpc>
                <a:spcPct val="80000"/>
              </a:lnSpc>
              <a:spcBef>
                <a:spcPct val="10000"/>
              </a:spcBef>
              <a:buFontTx/>
              <a:buNone/>
            </a:pPr>
            <a:r>
              <a:rPr lang="en-US" sz="2200" i="1">
                <a:latin typeface="Courier New" pitchFamily="49" charset="0"/>
              </a:rPr>
              <a:t>        close the file;</a:t>
            </a:r>
            <a:endParaRPr lang="en-US" sz="2200" b="0">
              <a:latin typeface="Courier New" pitchFamily="49" charset="0"/>
            </a:endParaRPr>
          </a:p>
          <a:p>
            <a:pPr marL="112713" indent="0">
              <a:lnSpc>
                <a:spcPct val="80000"/>
              </a:lnSpc>
              <a:spcBef>
                <a:spcPct val="10000"/>
              </a:spcBef>
              <a:buFontTx/>
              <a:buNone/>
            </a:pPr>
            <a:r>
              <a:rPr lang="en-US" sz="2200" b="0">
                <a:latin typeface="Courier New" pitchFamily="49" charset="0"/>
              </a:rPr>
              <a:t>    </a:t>
            </a:r>
            <a:r>
              <a:rPr lang="en-US" sz="2200" b="1" i="1">
                <a:solidFill>
                  <a:srgbClr val="FF0000"/>
                </a:solidFill>
                <a:latin typeface="Courier New" pitchFamily="49" charset="0"/>
              </a:rPr>
              <a:t>} catch </a:t>
            </a:r>
            <a:r>
              <a:rPr lang="en-US" sz="2200" b="0">
                <a:latin typeface="Courier New" pitchFamily="49" charset="0"/>
              </a:rPr>
              <a:t>(</a:t>
            </a:r>
            <a:r>
              <a:rPr lang="en-US" sz="2200" b="0" i="1">
                <a:latin typeface="Courier New" pitchFamily="49" charset="0"/>
              </a:rPr>
              <a:t>fileOpenFailed</a:t>
            </a:r>
            <a:r>
              <a:rPr lang="en-US" sz="2200" b="0">
                <a:latin typeface="Courier New" pitchFamily="49" charset="0"/>
              </a:rPr>
              <a:t>) {</a:t>
            </a:r>
          </a:p>
          <a:p>
            <a:pPr marL="112713" indent="0">
              <a:lnSpc>
                <a:spcPct val="80000"/>
              </a:lnSpc>
              <a:spcBef>
                <a:spcPct val="10000"/>
              </a:spcBef>
              <a:buFontTx/>
              <a:buNone/>
            </a:pPr>
            <a:r>
              <a:rPr lang="en-US" sz="2200" b="0">
                <a:latin typeface="Courier New" pitchFamily="49" charset="0"/>
              </a:rPr>
              <a:t>       </a:t>
            </a:r>
            <a:r>
              <a:rPr lang="en-US" sz="2200" i="1">
                <a:latin typeface="Courier New" pitchFamily="49" charset="0"/>
              </a:rPr>
              <a:t>doSomething;</a:t>
            </a:r>
            <a:endParaRPr lang="en-US" sz="2200" b="0">
              <a:latin typeface="Courier New" pitchFamily="49" charset="0"/>
            </a:endParaRPr>
          </a:p>
          <a:p>
            <a:pPr marL="112713" indent="0">
              <a:lnSpc>
                <a:spcPct val="80000"/>
              </a:lnSpc>
              <a:spcBef>
                <a:spcPct val="10000"/>
              </a:spcBef>
              <a:buFontTx/>
              <a:buNone/>
            </a:pPr>
            <a:r>
              <a:rPr lang="en-US" sz="2200" b="0">
                <a:latin typeface="Courier New" pitchFamily="49" charset="0"/>
              </a:rPr>
              <a:t>    </a:t>
            </a:r>
            <a:r>
              <a:rPr lang="en-US" sz="2200" b="1" i="1">
                <a:solidFill>
                  <a:srgbClr val="FF0000"/>
                </a:solidFill>
                <a:latin typeface="Courier New" pitchFamily="49" charset="0"/>
              </a:rPr>
              <a:t>} catch </a:t>
            </a:r>
            <a:r>
              <a:rPr lang="en-US" sz="2200" b="0">
                <a:latin typeface="Courier New" pitchFamily="49" charset="0"/>
              </a:rPr>
              <a:t>(</a:t>
            </a:r>
            <a:r>
              <a:rPr lang="en-US" sz="2200" b="0" i="1">
                <a:latin typeface="Courier New" pitchFamily="49" charset="0"/>
              </a:rPr>
              <a:t>sizeDeterminationFailed</a:t>
            </a:r>
            <a:r>
              <a:rPr lang="en-US" sz="2200" b="0">
                <a:latin typeface="Courier New" pitchFamily="49" charset="0"/>
              </a:rPr>
              <a:t>) {</a:t>
            </a:r>
          </a:p>
          <a:p>
            <a:pPr marL="112713" indent="0">
              <a:lnSpc>
                <a:spcPct val="80000"/>
              </a:lnSpc>
              <a:spcBef>
                <a:spcPct val="10000"/>
              </a:spcBef>
              <a:buFontTx/>
              <a:buNone/>
            </a:pPr>
            <a:r>
              <a:rPr lang="en-US" sz="2200" b="0">
                <a:latin typeface="Courier New" pitchFamily="49" charset="0"/>
              </a:rPr>
              <a:t>        </a:t>
            </a:r>
            <a:r>
              <a:rPr lang="en-US" sz="2200" i="1">
                <a:latin typeface="Courier New" pitchFamily="49" charset="0"/>
              </a:rPr>
              <a:t>doSomething;</a:t>
            </a:r>
            <a:endParaRPr lang="en-US" sz="2200" b="0">
              <a:latin typeface="Courier New" pitchFamily="49" charset="0"/>
            </a:endParaRPr>
          </a:p>
          <a:p>
            <a:pPr marL="112713" indent="0">
              <a:lnSpc>
                <a:spcPct val="80000"/>
              </a:lnSpc>
              <a:spcBef>
                <a:spcPct val="10000"/>
              </a:spcBef>
              <a:buFontTx/>
              <a:buNone/>
            </a:pPr>
            <a:r>
              <a:rPr lang="en-US" sz="2200" b="0">
                <a:latin typeface="Courier New" pitchFamily="49" charset="0"/>
              </a:rPr>
              <a:t>    </a:t>
            </a:r>
            <a:r>
              <a:rPr lang="en-US" sz="2200" b="1" i="1">
                <a:solidFill>
                  <a:srgbClr val="FF0000"/>
                </a:solidFill>
                <a:latin typeface="Courier New" pitchFamily="49" charset="0"/>
              </a:rPr>
              <a:t>} catch </a:t>
            </a:r>
            <a:r>
              <a:rPr lang="en-US" sz="2200" b="0">
                <a:latin typeface="Courier New" pitchFamily="49" charset="0"/>
              </a:rPr>
              <a:t>(</a:t>
            </a:r>
            <a:r>
              <a:rPr lang="en-US" sz="2200" b="0" i="1">
                <a:latin typeface="Courier New" pitchFamily="49" charset="0"/>
              </a:rPr>
              <a:t>memoryAllocationFailed</a:t>
            </a:r>
            <a:r>
              <a:rPr lang="en-US" sz="2200" b="0">
                <a:latin typeface="Courier New" pitchFamily="49" charset="0"/>
              </a:rPr>
              <a:t>) {</a:t>
            </a:r>
          </a:p>
          <a:p>
            <a:pPr marL="112713" indent="0">
              <a:lnSpc>
                <a:spcPct val="80000"/>
              </a:lnSpc>
              <a:spcBef>
                <a:spcPct val="10000"/>
              </a:spcBef>
              <a:buFontTx/>
              <a:buNone/>
            </a:pPr>
            <a:r>
              <a:rPr lang="en-US" sz="2200" b="0">
                <a:latin typeface="Courier New" pitchFamily="49" charset="0"/>
              </a:rPr>
              <a:t>        </a:t>
            </a:r>
            <a:r>
              <a:rPr lang="en-US" sz="2200" i="1">
                <a:latin typeface="Courier New" pitchFamily="49" charset="0"/>
              </a:rPr>
              <a:t>doSomething;</a:t>
            </a:r>
            <a:endParaRPr lang="en-US" sz="2200" b="0">
              <a:latin typeface="Courier New" pitchFamily="49" charset="0"/>
            </a:endParaRPr>
          </a:p>
          <a:p>
            <a:pPr marL="112713" indent="0">
              <a:lnSpc>
                <a:spcPct val="80000"/>
              </a:lnSpc>
              <a:spcBef>
                <a:spcPct val="10000"/>
              </a:spcBef>
              <a:buFontTx/>
              <a:buNone/>
            </a:pPr>
            <a:r>
              <a:rPr lang="en-US" sz="2200" b="0">
                <a:latin typeface="Courier New" pitchFamily="49" charset="0"/>
              </a:rPr>
              <a:t>    </a:t>
            </a:r>
            <a:r>
              <a:rPr lang="en-US" sz="2200" b="1" i="1">
                <a:solidFill>
                  <a:srgbClr val="FF0000"/>
                </a:solidFill>
                <a:latin typeface="Courier New" pitchFamily="49" charset="0"/>
              </a:rPr>
              <a:t>} catch </a:t>
            </a:r>
            <a:r>
              <a:rPr lang="en-US" sz="2200" b="0">
                <a:latin typeface="Courier New" pitchFamily="49" charset="0"/>
              </a:rPr>
              <a:t>(</a:t>
            </a:r>
            <a:r>
              <a:rPr lang="en-US" sz="2200" b="0" i="1">
                <a:latin typeface="Courier New" pitchFamily="49" charset="0"/>
              </a:rPr>
              <a:t>readFailed</a:t>
            </a:r>
            <a:r>
              <a:rPr lang="en-US" sz="2200" b="0">
                <a:latin typeface="Courier New" pitchFamily="49" charset="0"/>
              </a:rPr>
              <a:t>) {</a:t>
            </a:r>
          </a:p>
          <a:p>
            <a:pPr marL="112713" indent="0">
              <a:lnSpc>
                <a:spcPct val="80000"/>
              </a:lnSpc>
              <a:spcBef>
                <a:spcPct val="10000"/>
              </a:spcBef>
              <a:buFontTx/>
              <a:buNone/>
            </a:pPr>
            <a:r>
              <a:rPr lang="en-US" sz="2200" b="0">
                <a:latin typeface="Courier New" pitchFamily="49" charset="0"/>
              </a:rPr>
              <a:t>        </a:t>
            </a:r>
            <a:r>
              <a:rPr lang="en-US" sz="2200" i="1">
                <a:latin typeface="Courier New" pitchFamily="49" charset="0"/>
              </a:rPr>
              <a:t>doSomething;</a:t>
            </a:r>
            <a:endParaRPr lang="en-US" sz="2200" b="0">
              <a:latin typeface="Courier New" pitchFamily="49" charset="0"/>
            </a:endParaRPr>
          </a:p>
          <a:p>
            <a:pPr marL="112713" indent="0">
              <a:lnSpc>
                <a:spcPct val="80000"/>
              </a:lnSpc>
              <a:spcBef>
                <a:spcPct val="10000"/>
              </a:spcBef>
              <a:buFontTx/>
              <a:buNone/>
            </a:pPr>
            <a:r>
              <a:rPr lang="en-US" sz="2200" b="0">
                <a:latin typeface="Courier New" pitchFamily="49" charset="0"/>
              </a:rPr>
              <a:t>    </a:t>
            </a:r>
            <a:r>
              <a:rPr lang="en-US" sz="2200" b="1" i="1">
                <a:solidFill>
                  <a:srgbClr val="FF0000"/>
                </a:solidFill>
                <a:latin typeface="Courier New" pitchFamily="49" charset="0"/>
              </a:rPr>
              <a:t>} catch </a:t>
            </a:r>
            <a:r>
              <a:rPr lang="en-US" sz="2200" b="0">
                <a:latin typeface="Courier New" pitchFamily="49" charset="0"/>
              </a:rPr>
              <a:t>(</a:t>
            </a:r>
            <a:r>
              <a:rPr lang="en-US" sz="2200" b="0" i="1">
                <a:latin typeface="Courier New" pitchFamily="49" charset="0"/>
              </a:rPr>
              <a:t>fileCloseFailed</a:t>
            </a:r>
            <a:r>
              <a:rPr lang="en-US" sz="2200" b="0">
                <a:latin typeface="Courier New" pitchFamily="49" charset="0"/>
              </a:rPr>
              <a:t>) {</a:t>
            </a:r>
          </a:p>
          <a:p>
            <a:pPr marL="112713" indent="0">
              <a:lnSpc>
                <a:spcPct val="80000"/>
              </a:lnSpc>
              <a:spcBef>
                <a:spcPct val="10000"/>
              </a:spcBef>
              <a:buFontTx/>
              <a:buNone/>
            </a:pPr>
            <a:r>
              <a:rPr lang="en-US" sz="2200" b="0">
                <a:latin typeface="Courier New" pitchFamily="49" charset="0"/>
              </a:rPr>
              <a:t>        </a:t>
            </a:r>
            <a:r>
              <a:rPr lang="en-US" sz="2200" i="1">
                <a:latin typeface="Courier New" pitchFamily="49" charset="0"/>
              </a:rPr>
              <a:t>doSomething;</a:t>
            </a:r>
            <a:endParaRPr lang="en-US" sz="2200" b="0">
              <a:latin typeface="Courier New" pitchFamily="49" charset="0"/>
            </a:endParaRPr>
          </a:p>
          <a:p>
            <a:pPr marL="112713" indent="0">
              <a:lnSpc>
                <a:spcPct val="80000"/>
              </a:lnSpc>
              <a:spcBef>
                <a:spcPct val="10000"/>
              </a:spcBef>
              <a:buFontTx/>
              <a:buNone/>
            </a:pPr>
            <a:r>
              <a:rPr lang="en-US" sz="2200" b="0">
                <a:latin typeface="Courier New" pitchFamily="49" charset="0"/>
              </a:rPr>
              <a:t>    </a:t>
            </a:r>
            <a:r>
              <a:rPr lang="en-US" sz="2200" b="1" i="1">
                <a:solidFill>
                  <a:srgbClr val="FF0000"/>
                </a:solidFill>
                <a:latin typeface="Courier New" pitchFamily="49" charset="0"/>
              </a:rPr>
              <a:t>}</a:t>
            </a:r>
          </a:p>
          <a:p>
            <a:pPr marL="112713" indent="0">
              <a:lnSpc>
                <a:spcPct val="80000"/>
              </a:lnSpc>
              <a:spcBef>
                <a:spcPct val="10000"/>
              </a:spcBef>
              <a:buNone/>
            </a:pPr>
            <a:r>
              <a:rPr lang="en-US" sz="2200" b="1" i="1">
                <a:solidFill>
                  <a:srgbClr val="FF0000"/>
                </a:solidFill>
                <a:latin typeface="Courier New" pitchFamily="49" charset="0"/>
              </a:rPr>
              <a:t>}</a:t>
            </a:r>
          </a:p>
        </p:txBody>
      </p:sp>
      <p:sp>
        <p:nvSpPr>
          <p:cNvPr id="4" name="Title 3"/>
          <p:cNvSpPr>
            <a:spLocks noGrp="1"/>
          </p:cNvSpPr>
          <p:nvPr>
            <p:ph type="title"/>
          </p:nvPr>
        </p:nvSpPr>
        <p:spPr/>
        <p:txBody>
          <a:bodyPr/>
          <a:lstStyle/>
          <a:p>
            <a:r>
              <a:rPr lang="en-US" sz="2800" smtClean="0"/>
              <a:t>Advantages of Exceptions: Separating Error </a:t>
            </a:r>
            <a:endParaRPr lang="en-US" sz="2800"/>
          </a:p>
        </p:txBody>
      </p:sp>
    </p:spTree>
    <p:extLst>
      <p:ext uri="{BB962C8B-B14F-4D97-AF65-F5344CB8AC3E}">
        <p14:creationId xmlns:p14="http://schemas.microsoft.com/office/powerpoint/2010/main" val="1092317230"/>
      </p:ext>
    </p:extLst>
  </p:cSld>
  <p:clrMapOvr>
    <a:masterClrMapping/>
  </p:clrMapOvr>
  <p:transition spd="med">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5"/>
          <p:cNvSpPr>
            <a:spLocks noGrp="1"/>
          </p:cNvSpPr>
          <p:nvPr>
            <p:ph type="title"/>
          </p:nvPr>
        </p:nvSpPr>
        <p:spPr/>
        <p:txBody>
          <a:bodyPr/>
          <a:lstStyle/>
          <a:p>
            <a:r>
              <a:rPr lang="en-US" smtClean="0">
                <a:latin typeface="Arial" panose="020B0604020202020204" pitchFamily="34" charset="0"/>
                <a:cs typeface="Arial" panose="020B0604020202020204" pitchFamily="34" charset="0"/>
              </a:rPr>
              <a:t>Summary</a:t>
            </a:r>
          </a:p>
        </p:txBody>
      </p:sp>
      <p:sp>
        <p:nvSpPr>
          <p:cNvPr id="45059" name="Content Placeholder 6"/>
          <p:cNvSpPr>
            <a:spLocks noGrp="1"/>
          </p:cNvSpPr>
          <p:nvPr>
            <p:ph idx="1"/>
          </p:nvPr>
        </p:nvSpPr>
        <p:spPr/>
        <p:txBody>
          <a:bodyPr/>
          <a:lstStyle/>
          <a:p>
            <a:pPr algn="just"/>
            <a:r>
              <a:rPr lang="en-US" smtClean="0">
                <a:latin typeface="Arial" panose="020B0604020202020204" pitchFamily="34" charset="0"/>
                <a:cs typeface="Arial" panose="020B0604020202020204" pitchFamily="34" charset="0"/>
              </a:rPr>
              <a:t>Create a new Java console project by the new project function</a:t>
            </a:r>
          </a:p>
          <a:p>
            <a:pPr algn="just"/>
            <a:r>
              <a:rPr lang="en-US" smtClean="0">
                <a:latin typeface="Arial" panose="020B0604020202020204" pitchFamily="34" charset="0"/>
                <a:cs typeface="Arial" panose="020B0604020202020204" pitchFamily="34" charset="0"/>
              </a:rPr>
              <a:t>Insert Java code into the new Java code file</a:t>
            </a:r>
          </a:p>
          <a:p>
            <a:pPr algn="just"/>
            <a:r>
              <a:rPr lang="en-US" smtClean="0">
                <a:latin typeface="Arial" panose="020B0604020202020204" pitchFamily="34" charset="0"/>
                <a:cs typeface="Arial" panose="020B0604020202020204" pitchFamily="34" charset="0"/>
              </a:rPr>
              <a:t>Run the new Java console project by debug function</a:t>
            </a:r>
          </a:p>
          <a:p>
            <a:pPr algn="just"/>
            <a:r>
              <a:rPr lang="en-US" smtClean="0">
                <a:latin typeface="Arial" panose="020B0604020202020204" pitchFamily="34" charset="0"/>
                <a:cs typeface="Arial" panose="020B0604020202020204" pitchFamily="34" charset="0"/>
              </a:rPr>
              <a:t>View the running result</a:t>
            </a:r>
          </a:p>
          <a:p>
            <a:pPr algn="just"/>
            <a:endParaRPr lang="en-US" sz="2400" smtClean="0">
              <a:latin typeface="Arial" panose="020B0604020202020204" pitchFamily="34" charset="0"/>
              <a:cs typeface="Arial" panose="020B0604020202020204" pitchFamily="34" charset="0"/>
            </a:endParaRPr>
          </a:p>
        </p:txBody>
      </p:sp>
      <p:sp>
        <p:nvSpPr>
          <p:cNvPr id="45060" name="Slide Number Placeholder 4"/>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ABFD26-A034-4314-B705-72DE8832ABF7}" type="slidenum">
              <a:rPr lang="vi-VN" sz="1200">
                <a:solidFill>
                  <a:srgbClr val="898989"/>
                </a:solidFill>
              </a:rPr>
              <a:pPr/>
              <a:t>18</a:t>
            </a:fld>
            <a:endParaRPr lang="vi-VN" sz="1200">
              <a:solidFill>
                <a:srgbClr val="898989"/>
              </a:solidFill>
            </a:endParaRPr>
          </a:p>
        </p:txBody>
      </p:sp>
    </p:spTree>
    <p:extLst>
      <p:ext uri="{BB962C8B-B14F-4D97-AF65-F5344CB8AC3E}">
        <p14:creationId xmlns:p14="http://schemas.microsoft.com/office/powerpoint/2010/main" val="296205824"/>
      </p:ext>
    </p:extLst>
  </p:cSld>
  <p:clrMapOvr>
    <a:masterClrMapping/>
  </p:clrMapOvr>
  <p:transition spd="med">
    <p:comb/>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0"/>
            <a:ext cx="8763000" cy="609600"/>
          </a:xfrm>
        </p:spPr>
        <p:txBody>
          <a:bodyPr/>
          <a:lstStyle/>
          <a:p>
            <a:pPr>
              <a:lnSpc>
                <a:spcPct val="90000"/>
              </a:lnSpc>
            </a:pPr>
            <a:r>
              <a:rPr lang="en-US" sz="2800" b="1"/>
              <a:t>Advantages of </a:t>
            </a:r>
            <a:r>
              <a:rPr lang="en-US" sz="2800" b="1" smtClean="0"/>
              <a:t>Exceptions 2:</a:t>
            </a:r>
            <a:r>
              <a:rPr lang="en-US" sz="2400" b="1" smtClean="0"/>
              <a:t> </a:t>
            </a:r>
            <a:r>
              <a:rPr lang="en-US" sz="2800" b="1"/>
              <a:t>Propagating </a:t>
            </a:r>
            <a:r>
              <a:rPr lang="en-US" sz="2800" b="1" smtClean="0"/>
              <a:t>Errors</a:t>
            </a:r>
            <a:endParaRPr lang="en-US" sz="2800"/>
          </a:p>
        </p:txBody>
      </p:sp>
      <p:sp>
        <p:nvSpPr>
          <p:cNvPr id="28675" name="Rectangle 3"/>
          <p:cNvSpPr>
            <a:spLocks noGrp="1" noChangeArrowheads="1"/>
          </p:cNvSpPr>
          <p:nvPr>
            <p:ph type="body" idx="1"/>
          </p:nvPr>
        </p:nvSpPr>
        <p:spPr/>
        <p:txBody>
          <a:bodyPr/>
          <a:lstStyle/>
          <a:p>
            <a:pPr>
              <a:spcBef>
                <a:spcPts val="500"/>
              </a:spcBef>
              <a:spcAft>
                <a:spcPts val="500"/>
              </a:spcAft>
              <a:buNone/>
            </a:pPr>
            <a:r>
              <a:rPr lang="pl-PL" b="1" smtClean="0">
                <a:latin typeface="Arial Unicode MS" pitchFamily="34" charset="-128"/>
              </a:rPr>
              <a:t>2. Propagating errors up the call stack</a:t>
            </a:r>
          </a:p>
          <a:p>
            <a:pPr>
              <a:spcBef>
                <a:spcPts val="500"/>
              </a:spcBef>
              <a:spcAft>
                <a:spcPts val="500"/>
              </a:spcAft>
            </a:pPr>
            <a:r>
              <a:rPr lang="pl-PL" smtClean="0">
                <a:latin typeface="Arial Unicode MS" pitchFamily="34" charset="-128"/>
              </a:rPr>
              <a:t>Lets suppose than only </a:t>
            </a:r>
            <a:r>
              <a:rPr lang="pl-PL" i="1" smtClean="0">
                <a:latin typeface="Arial Unicode MS" pitchFamily="34" charset="-128"/>
              </a:rPr>
              <a:t>method1</a:t>
            </a:r>
            <a:r>
              <a:rPr lang="pl-PL" smtClean="0">
                <a:latin typeface="Arial Unicode MS" pitchFamily="34" charset="-128"/>
              </a:rPr>
              <a:t> is interested in errors occured during reading the file</a:t>
            </a:r>
            <a:endParaRPr lang="en-US" b="1" smtClean="0">
              <a:latin typeface="Courier New" pitchFamily="49" charset="0"/>
            </a:endParaRPr>
          </a:p>
          <a:p>
            <a:pPr indent="-230188">
              <a:spcBef>
                <a:spcPct val="0"/>
              </a:spcBef>
              <a:buFontTx/>
              <a:buNone/>
            </a:pPr>
            <a:r>
              <a:rPr lang="en-US" b="1" smtClean="0">
                <a:latin typeface="Courier New" pitchFamily="49" charset="0"/>
              </a:rPr>
              <a:t>method1 {</a:t>
            </a:r>
            <a:r>
              <a:rPr lang="en-US" i="1" smtClean="0">
                <a:latin typeface="Courier New" pitchFamily="49" charset="0"/>
              </a:rPr>
              <a:t>call </a:t>
            </a:r>
            <a:r>
              <a:rPr lang="en-US" b="1" i="1">
                <a:solidFill>
                  <a:srgbClr val="0033CC"/>
                </a:solidFill>
                <a:latin typeface="Courier New" pitchFamily="49" charset="0"/>
              </a:rPr>
              <a:t>method2</a:t>
            </a:r>
            <a:r>
              <a:rPr lang="en-US" i="1" smtClean="0">
                <a:latin typeface="Courier New" pitchFamily="49" charset="0"/>
              </a:rPr>
              <a:t>;</a:t>
            </a:r>
            <a:r>
              <a:rPr lang="en-US" b="1" smtClean="0">
                <a:latin typeface="Courier New" pitchFamily="49" charset="0"/>
              </a:rPr>
              <a:t>}</a:t>
            </a:r>
            <a:endParaRPr lang="en-US" b="0">
              <a:latin typeface="Courier New" pitchFamily="49" charset="0"/>
            </a:endParaRPr>
          </a:p>
          <a:p>
            <a:pPr indent="-230188">
              <a:spcBef>
                <a:spcPct val="0"/>
              </a:spcBef>
              <a:buFontTx/>
              <a:buNone/>
            </a:pPr>
            <a:r>
              <a:rPr lang="en-US" b="1">
                <a:solidFill>
                  <a:srgbClr val="0033CC"/>
                </a:solidFill>
                <a:latin typeface="Courier New" pitchFamily="49" charset="0"/>
              </a:rPr>
              <a:t>method2</a:t>
            </a:r>
            <a:r>
              <a:rPr lang="en-US" b="1">
                <a:latin typeface="Courier New" pitchFamily="49" charset="0"/>
              </a:rPr>
              <a:t> </a:t>
            </a:r>
            <a:r>
              <a:rPr lang="en-US" b="1" smtClean="0">
                <a:latin typeface="Courier New" pitchFamily="49" charset="0"/>
              </a:rPr>
              <a:t>{</a:t>
            </a:r>
            <a:r>
              <a:rPr lang="en-US" i="1" smtClean="0">
                <a:latin typeface="Courier New" pitchFamily="49" charset="0"/>
              </a:rPr>
              <a:t>call </a:t>
            </a:r>
            <a:r>
              <a:rPr lang="en-US" b="1" i="1">
                <a:solidFill>
                  <a:srgbClr val="00B050"/>
                </a:solidFill>
                <a:latin typeface="Courier New" pitchFamily="49" charset="0"/>
              </a:rPr>
              <a:t>method3</a:t>
            </a:r>
            <a:r>
              <a:rPr lang="en-US" i="1" smtClean="0">
                <a:latin typeface="Courier New" pitchFamily="49" charset="0"/>
              </a:rPr>
              <a:t>;</a:t>
            </a:r>
            <a:r>
              <a:rPr lang="en-US" b="1" smtClean="0">
                <a:latin typeface="Courier New" pitchFamily="49" charset="0"/>
              </a:rPr>
              <a:t>}</a:t>
            </a:r>
            <a:endParaRPr lang="en-US" b="0">
              <a:latin typeface="Courier New" pitchFamily="49" charset="0"/>
            </a:endParaRPr>
          </a:p>
          <a:p>
            <a:pPr indent="-230188">
              <a:spcBef>
                <a:spcPct val="0"/>
              </a:spcBef>
              <a:buFontTx/>
              <a:buNone/>
            </a:pPr>
            <a:r>
              <a:rPr lang="en-US" b="1">
                <a:solidFill>
                  <a:srgbClr val="00B050"/>
                </a:solidFill>
                <a:latin typeface="Courier New" pitchFamily="49" charset="0"/>
              </a:rPr>
              <a:t>method3</a:t>
            </a:r>
            <a:r>
              <a:rPr lang="en-US" b="1">
                <a:latin typeface="Courier New" pitchFamily="49" charset="0"/>
              </a:rPr>
              <a:t> </a:t>
            </a:r>
            <a:r>
              <a:rPr lang="en-US" b="1" smtClean="0">
                <a:latin typeface="Courier New" pitchFamily="49" charset="0"/>
              </a:rPr>
              <a:t>{</a:t>
            </a:r>
            <a:r>
              <a:rPr lang="en-US" i="1" smtClean="0">
                <a:latin typeface="Courier New" pitchFamily="49" charset="0"/>
              </a:rPr>
              <a:t>call </a:t>
            </a:r>
            <a:r>
              <a:rPr lang="en-US" b="1" i="1" smtClean="0">
                <a:solidFill>
                  <a:srgbClr val="FF0000"/>
                </a:solidFill>
                <a:latin typeface="Courier New" pitchFamily="49" charset="0"/>
              </a:rPr>
              <a:t>readFile</a:t>
            </a:r>
            <a:r>
              <a:rPr lang="en-US" i="1" smtClean="0">
                <a:latin typeface="Courier New" pitchFamily="49" charset="0"/>
              </a:rPr>
              <a:t>;</a:t>
            </a:r>
            <a:r>
              <a:rPr lang="en-US" b="1" smtClean="0">
                <a:latin typeface="Courier New" pitchFamily="49" charset="0"/>
              </a:rPr>
              <a:t>}</a:t>
            </a:r>
          </a:p>
          <a:p>
            <a:pPr indent="-230188">
              <a:spcBef>
                <a:spcPct val="0"/>
              </a:spcBef>
              <a:buFontTx/>
              <a:buNone/>
            </a:pPr>
            <a:endParaRPr lang="en-US" b="1" smtClean="0">
              <a:latin typeface="Courier New" pitchFamily="49" charset="0"/>
            </a:endParaRPr>
          </a:p>
          <a:p>
            <a:pPr indent="-230188">
              <a:spcBef>
                <a:spcPct val="0"/>
              </a:spcBef>
            </a:pPr>
            <a:r>
              <a:rPr lang="en-US" smtClean="0">
                <a:latin typeface="Arial Unicode MS" pitchFamily="34" charset="-128"/>
              </a:rPr>
              <a:t>Traditional error notification techniques force method2 and method3 to propagate the error codes returned by readFile up the call stack until the error codes finally reach method1-</a:t>
            </a:r>
            <a:r>
              <a:rPr lang="pl-PL" smtClean="0">
                <a:latin typeface="Arial Unicode MS" pitchFamily="34" charset="-128"/>
              </a:rPr>
              <a:t> </a:t>
            </a:r>
            <a:r>
              <a:rPr lang="en-US" smtClean="0">
                <a:latin typeface="Arial Unicode MS" pitchFamily="34" charset="-128"/>
              </a:rPr>
              <a:t>the only method that is interested in them</a:t>
            </a:r>
            <a:endParaRPr lang="en-US" b="1"/>
          </a:p>
        </p:txBody>
      </p:sp>
    </p:spTree>
    <p:extLst>
      <p:ext uri="{BB962C8B-B14F-4D97-AF65-F5344CB8AC3E}">
        <p14:creationId xmlns:p14="http://schemas.microsoft.com/office/powerpoint/2010/main" val="3810918374"/>
      </p:ext>
    </p:extLst>
  </p:cSld>
  <p:clrMapOvr>
    <a:masterClrMapping/>
  </p:clrMapOvr>
  <p:transition spd="med">
    <p:comb/>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p:txBody>
          <a:bodyPr/>
          <a:lstStyle/>
          <a:p>
            <a:pPr>
              <a:lnSpc>
                <a:spcPct val="80000"/>
              </a:lnSpc>
              <a:spcBef>
                <a:spcPct val="0"/>
              </a:spcBef>
              <a:buFontTx/>
              <a:buNone/>
            </a:pPr>
            <a:r>
              <a:rPr lang="en-US" sz="2200" b="1">
                <a:latin typeface="Courier New" pitchFamily="49" charset="0"/>
              </a:rPr>
              <a:t>method1 {</a:t>
            </a:r>
          </a:p>
          <a:p>
            <a:pPr>
              <a:lnSpc>
                <a:spcPct val="80000"/>
              </a:lnSpc>
              <a:spcBef>
                <a:spcPct val="0"/>
              </a:spcBef>
              <a:buFontTx/>
              <a:buNone/>
            </a:pPr>
            <a:r>
              <a:rPr lang="en-US" sz="2200" b="0">
                <a:latin typeface="Courier New" pitchFamily="49" charset="0"/>
              </a:rPr>
              <a:t>    errorCodeType </a:t>
            </a:r>
            <a:r>
              <a:rPr lang="en-US" sz="2200" b="0" smtClean="0">
                <a:latin typeface="Courier New" pitchFamily="49" charset="0"/>
              </a:rPr>
              <a:t>error = </a:t>
            </a:r>
            <a:r>
              <a:rPr lang="en-US" sz="2200" i="1">
                <a:latin typeface="Courier New" pitchFamily="49" charset="0"/>
              </a:rPr>
              <a:t>call method2;</a:t>
            </a:r>
            <a:endParaRPr lang="en-US" sz="2200" b="0">
              <a:latin typeface="Courier New" pitchFamily="49" charset="0"/>
            </a:endParaRPr>
          </a:p>
          <a:p>
            <a:pPr>
              <a:lnSpc>
                <a:spcPct val="80000"/>
              </a:lnSpc>
              <a:spcBef>
                <a:spcPct val="0"/>
              </a:spcBef>
              <a:buFontTx/>
              <a:buNone/>
            </a:pPr>
            <a:r>
              <a:rPr lang="en-US" sz="2200" b="0">
                <a:latin typeface="Courier New" pitchFamily="49" charset="0"/>
              </a:rPr>
              <a:t>    if (error)</a:t>
            </a:r>
          </a:p>
          <a:p>
            <a:pPr>
              <a:lnSpc>
                <a:spcPct val="80000"/>
              </a:lnSpc>
              <a:spcBef>
                <a:spcPct val="0"/>
              </a:spcBef>
              <a:buFontTx/>
              <a:buNone/>
            </a:pPr>
            <a:r>
              <a:rPr lang="en-US" sz="2200" b="0">
                <a:latin typeface="Courier New" pitchFamily="49" charset="0"/>
              </a:rPr>
              <a:t>        </a:t>
            </a:r>
            <a:r>
              <a:rPr lang="en-US" sz="2200" i="1">
                <a:latin typeface="Courier New" pitchFamily="49" charset="0"/>
              </a:rPr>
              <a:t>doErrorProcessing;</a:t>
            </a:r>
            <a:endParaRPr lang="en-US" sz="2200" b="0">
              <a:latin typeface="Courier New" pitchFamily="49" charset="0"/>
            </a:endParaRPr>
          </a:p>
          <a:p>
            <a:pPr>
              <a:lnSpc>
                <a:spcPct val="80000"/>
              </a:lnSpc>
              <a:spcBef>
                <a:spcPct val="0"/>
              </a:spcBef>
              <a:buFontTx/>
              <a:buNone/>
            </a:pPr>
            <a:r>
              <a:rPr lang="en-US" sz="2200" b="0">
                <a:latin typeface="Courier New" pitchFamily="49" charset="0"/>
              </a:rPr>
              <a:t>    else</a:t>
            </a:r>
          </a:p>
          <a:p>
            <a:pPr>
              <a:lnSpc>
                <a:spcPct val="80000"/>
              </a:lnSpc>
              <a:spcBef>
                <a:spcPct val="0"/>
              </a:spcBef>
              <a:buFontTx/>
              <a:buNone/>
            </a:pPr>
            <a:r>
              <a:rPr lang="en-US" sz="2200" b="0">
                <a:latin typeface="Courier New" pitchFamily="49" charset="0"/>
              </a:rPr>
              <a:t>        </a:t>
            </a:r>
            <a:r>
              <a:rPr lang="en-US" sz="2200" i="1">
                <a:latin typeface="Courier New" pitchFamily="49" charset="0"/>
              </a:rPr>
              <a:t>proceed;</a:t>
            </a:r>
            <a:endParaRPr lang="en-US" sz="2200" b="0">
              <a:latin typeface="Courier New" pitchFamily="49" charset="0"/>
            </a:endParaRPr>
          </a:p>
          <a:p>
            <a:pPr>
              <a:lnSpc>
                <a:spcPct val="80000"/>
              </a:lnSpc>
              <a:spcBef>
                <a:spcPct val="0"/>
              </a:spcBef>
              <a:buFontTx/>
              <a:buNone/>
            </a:pPr>
            <a:r>
              <a:rPr lang="en-US" sz="2200" b="1">
                <a:latin typeface="Courier New" pitchFamily="49" charset="0"/>
              </a:rPr>
              <a:t>}</a:t>
            </a:r>
          </a:p>
          <a:p>
            <a:pPr>
              <a:lnSpc>
                <a:spcPct val="80000"/>
              </a:lnSpc>
              <a:spcBef>
                <a:spcPct val="0"/>
              </a:spcBef>
              <a:buFontTx/>
              <a:buNone/>
            </a:pPr>
            <a:r>
              <a:rPr lang="en-US" sz="2200" b="1">
                <a:solidFill>
                  <a:srgbClr val="FF0000"/>
                </a:solidFill>
                <a:latin typeface="Courier New" pitchFamily="49" charset="0"/>
              </a:rPr>
              <a:t>errorCodeType</a:t>
            </a:r>
            <a:r>
              <a:rPr lang="en-US" sz="2200" b="1">
                <a:latin typeface="Courier New" pitchFamily="49" charset="0"/>
              </a:rPr>
              <a:t> method2 </a:t>
            </a:r>
            <a:r>
              <a:rPr lang="en-US" sz="2200">
                <a:latin typeface="Courier New" pitchFamily="49" charset="0"/>
              </a:rPr>
              <a:t>{</a:t>
            </a:r>
            <a:endParaRPr lang="en-US" sz="2200" b="0">
              <a:latin typeface="Courier New" pitchFamily="49" charset="0"/>
            </a:endParaRPr>
          </a:p>
          <a:p>
            <a:pPr>
              <a:lnSpc>
                <a:spcPct val="80000"/>
              </a:lnSpc>
              <a:spcBef>
                <a:spcPct val="0"/>
              </a:spcBef>
              <a:buFontTx/>
              <a:buNone/>
            </a:pPr>
            <a:r>
              <a:rPr lang="en-US" sz="2200" b="0">
                <a:latin typeface="Courier New" pitchFamily="49" charset="0"/>
              </a:rPr>
              <a:t>    errorCodeType </a:t>
            </a:r>
            <a:r>
              <a:rPr lang="en-US" sz="2200" b="0" smtClean="0">
                <a:latin typeface="Courier New" pitchFamily="49" charset="0"/>
              </a:rPr>
              <a:t>error = </a:t>
            </a:r>
            <a:r>
              <a:rPr lang="en-US" sz="2200" b="0">
                <a:latin typeface="Courier New" pitchFamily="49" charset="0"/>
              </a:rPr>
              <a:t>call </a:t>
            </a:r>
            <a:r>
              <a:rPr lang="en-US" sz="2200">
                <a:latin typeface="Courier New" pitchFamily="49" charset="0"/>
              </a:rPr>
              <a:t>method3;</a:t>
            </a:r>
            <a:endParaRPr lang="en-US" sz="2200" b="0">
              <a:latin typeface="Courier New" pitchFamily="49" charset="0"/>
            </a:endParaRPr>
          </a:p>
          <a:p>
            <a:pPr>
              <a:lnSpc>
                <a:spcPct val="80000"/>
              </a:lnSpc>
              <a:spcBef>
                <a:spcPct val="0"/>
              </a:spcBef>
              <a:buFontTx/>
              <a:buNone/>
            </a:pPr>
            <a:r>
              <a:rPr lang="en-US" sz="2200" b="0">
                <a:latin typeface="Courier New" pitchFamily="49" charset="0"/>
              </a:rPr>
              <a:t>    if (error)</a:t>
            </a:r>
          </a:p>
          <a:p>
            <a:pPr>
              <a:lnSpc>
                <a:spcPct val="80000"/>
              </a:lnSpc>
              <a:spcBef>
                <a:spcPct val="0"/>
              </a:spcBef>
              <a:buFontTx/>
              <a:buNone/>
            </a:pPr>
            <a:r>
              <a:rPr lang="en-US" sz="2200" b="0">
                <a:latin typeface="Courier New" pitchFamily="49" charset="0"/>
              </a:rPr>
              <a:t>        return error;</a:t>
            </a:r>
          </a:p>
          <a:p>
            <a:pPr>
              <a:lnSpc>
                <a:spcPct val="80000"/>
              </a:lnSpc>
              <a:spcBef>
                <a:spcPct val="0"/>
              </a:spcBef>
              <a:buFontTx/>
              <a:buNone/>
            </a:pPr>
            <a:r>
              <a:rPr lang="en-US" sz="2200" b="0">
                <a:latin typeface="Courier New" pitchFamily="49" charset="0"/>
              </a:rPr>
              <a:t>    else</a:t>
            </a:r>
          </a:p>
          <a:p>
            <a:pPr>
              <a:lnSpc>
                <a:spcPct val="80000"/>
              </a:lnSpc>
              <a:spcBef>
                <a:spcPct val="0"/>
              </a:spcBef>
              <a:buFontTx/>
              <a:buNone/>
            </a:pPr>
            <a:r>
              <a:rPr lang="en-US" sz="2200" b="0">
                <a:latin typeface="Courier New" pitchFamily="49" charset="0"/>
              </a:rPr>
              <a:t>        </a:t>
            </a:r>
            <a:r>
              <a:rPr lang="en-US" sz="2200" i="1">
                <a:latin typeface="Courier New" pitchFamily="49" charset="0"/>
              </a:rPr>
              <a:t>proceed;</a:t>
            </a:r>
            <a:endParaRPr lang="en-US" sz="2200" b="0">
              <a:latin typeface="Courier New" pitchFamily="49" charset="0"/>
            </a:endParaRPr>
          </a:p>
          <a:p>
            <a:pPr>
              <a:lnSpc>
                <a:spcPct val="80000"/>
              </a:lnSpc>
              <a:spcBef>
                <a:spcPct val="0"/>
              </a:spcBef>
              <a:buFontTx/>
              <a:buNone/>
            </a:pPr>
            <a:r>
              <a:rPr lang="en-US" sz="2200">
                <a:latin typeface="Courier New" pitchFamily="49" charset="0"/>
              </a:rPr>
              <a:t>}</a:t>
            </a:r>
            <a:endParaRPr lang="en-US" sz="2200" b="0">
              <a:latin typeface="Courier New" pitchFamily="49" charset="0"/>
            </a:endParaRPr>
          </a:p>
          <a:p>
            <a:pPr>
              <a:lnSpc>
                <a:spcPct val="80000"/>
              </a:lnSpc>
              <a:spcBef>
                <a:spcPct val="0"/>
              </a:spcBef>
              <a:buFontTx/>
              <a:buNone/>
            </a:pPr>
            <a:r>
              <a:rPr lang="en-US" sz="2200" b="1">
                <a:solidFill>
                  <a:srgbClr val="FF0000"/>
                </a:solidFill>
                <a:latin typeface="Courier New" pitchFamily="49" charset="0"/>
              </a:rPr>
              <a:t>errorCodeType</a:t>
            </a:r>
            <a:r>
              <a:rPr lang="en-US" sz="2200" b="1">
                <a:latin typeface="Courier New" pitchFamily="49" charset="0"/>
              </a:rPr>
              <a:t> method3 </a:t>
            </a:r>
            <a:r>
              <a:rPr lang="en-US" sz="2200">
                <a:latin typeface="Courier New" pitchFamily="49" charset="0"/>
              </a:rPr>
              <a:t>{</a:t>
            </a:r>
            <a:endParaRPr lang="en-US" sz="2200" b="0">
              <a:latin typeface="Courier New" pitchFamily="49" charset="0"/>
            </a:endParaRPr>
          </a:p>
          <a:p>
            <a:pPr>
              <a:lnSpc>
                <a:spcPct val="80000"/>
              </a:lnSpc>
              <a:spcBef>
                <a:spcPct val="0"/>
              </a:spcBef>
              <a:buFontTx/>
              <a:buNone/>
            </a:pPr>
            <a:r>
              <a:rPr lang="en-US" sz="2200" b="0">
                <a:latin typeface="Courier New" pitchFamily="49" charset="0"/>
              </a:rPr>
              <a:t>    errorCodeType </a:t>
            </a:r>
            <a:r>
              <a:rPr lang="en-US" sz="2200" b="0" smtClean="0">
                <a:latin typeface="Courier New" pitchFamily="49" charset="0"/>
              </a:rPr>
              <a:t>error = </a:t>
            </a:r>
            <a:r>
              <a:rPr lang="en-US" sz="2200">
                <a:latin typeface="Courier New" pitchFamily="49" charset="0"/>
              </a:rPr>
              <a:t>call readFile;</a:t>
            </a:r>
            <a:endParaRPr lang="en-US" sz="2200" b="0">
              <a:latin typeface="Courier New" pitchFamily="49" charset="0"/>
            </a:endParaRPr>
          </a:p>
          <a:p>
            <a:pPr>
              <a:lnSpc>
                <a:spcPct val="80000"/>
              </a:lnSpc>
              <a:spcBef>
                <a:spcPct val="0"/>
              </a:spcBef>
              <a:buFontTx/>
              <a:buNone/>
            </a:pPr>
            <a:r>
              <a:rPr lang="en-US" sz="2200" b="0">
                <a:latin typeface="Courier New" pitchFamily="49" charset="0"/>
              </a:rPr>
              <a:t>    if (error)</a:t>
            </a:r>
          </a:p>
          <a:p>
            <a:pPr>
              <a:lnSpc>
                <a:spcPct val="80000"/>
              </a:lnSpc>
              <a:spcBef>
                <a:spcPct val="0"/>
              </a:spcBef>
              <a:buFontTx/>
              <a:buNone/>
            </a:pPr>
            <a:r>
              <a:rPr lang="en-US" sz="2200" b="0">
                <a:latin typeface="Courier New" pitchFamily="49" charset="0"/>
              </a:rPr>
              <a:t>        return error;</a:t>
            </a:r>
          </a:p>
          <a:p>
            <a:pPr>
              <a:lnSpc>
                <a:spcPct val="80000"/>
              </a:lnSpc>
              <a:spcBef>
                <a:spcPct val="0"/>
              </a:spcBef>
              <a:buFontTx/>
              <a:buNone/>
            </a:pPr>
            <a:r>
              <a:rPr lang="en-US" sz="2200" b="0">
                <a:latin typeface="Courier New" pitchFamily="49" charset="0"/>
              </a:rPr>
              <a:t>    else</a:t>
            </a:r>
          </a:p>
          <a:p>
            <a:pPr>
              <a:lnSpc>
                <a:spcPct val="80000"/>
              </a:lnSpc>
              <a:spcBef>
                <a:spcPct val="0"/>
              </a:spcBef>
              <a:buFontTx/>
              <a:buNone/>
            </a:pPr>
            <a:r>
              <a:rPr lang="en-US" sz="2200" b="0">
                <a:latin typeface="Courier New" pitchFamily="49" charset="0"/>
              </a:rPr>
              <a:t>        </a:t>
            </a:r>
            <a:r>
              <a:rPr lang="en-US" sz="2200" i="1">
                <a:latin typeface="Courier New" pitchFamily="49" charset="0"/>
              </a:rPr>
              <a:t>proceed;</a:t>
            </a:r>
            <a:endParaRPr lang="en-US" sz="2200" b="0">
              <a:latin typeface="Courier New" pitchFamily="49" charset="0"/>
            </a:endParaRPr>
          </a:p>
          <a:p>
            <a:pPr>
              <a:lnSpc>
                <a:spcPct val="80000"/>
              </a:lnSpc>
              <a:spcBef>
                <a:spcPct val="0"/>
              </a:spcBef>
              <a:buFontTx/>
              <a:buNone/>
            </a:pPr>
            <a:r>
              <a:rPr lang="en-US" sz="2200">
                <a:latin typeface="Courier New" pitchFamily="49" charset="0"/>
              </a:rPr>
              <a:t>}</a:t>
            </a:r>
            <a:endParaRPr lang="en-US" sz="2200"/>
          </a:p>
        </p:txBody>
      </p:sp>
      <p:sp>
        <p:nvSpPr>
          <p:cNvPr id="4" name="Title 3"/>
          <p:cNvSpPr>
            <a:spLocks noGrp="1"/>
          </p:cNvSpPr>
          <p:nvPr>
            <p:ph type="title"/>
          </p:nvPr>
        </p:nvSpPr>
        <p:spPr>
          <a:xfrm>
            <a:off x="381000" y="76200"/>
            <a:ext cx="8763000" cy="533400"/>
          </a:xfrm>
        </p:spPr>
        <p:txBody>
          <a:bodyPr/>
          <a:lstStyle/>
          <a:p>
            <a:r>
              <a:rPr lang="en-US" sz="2800" smtClean="0"/>
              <a:t>Advantages of Exceptions 2: Propagating Errors</a:t>
            </a:r>
            <a:endParaRPr lang="en-US" sz="2800"/>
          </a:p>
        </p:txBody>
      </p:sp>
    </p:spTree>
    <p:extLst>
      <p:ext uri="{BB962C8B-B14F-4D97-AF65-F5344CB8AC3E}">
        <p14:creationId xmlns:p14="http://schemas.microsoft.com/office/powerpoint/2010/main" val="709924079"/>
      </p:ext>
    </p:extLst>
  </p:cSld>
  <p:clrMapOvr>
    <a:masterClrMapping/>
  </p:clrMapOvr>
  <p:transition spd="med">
    <p:comb/>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p:txBody>
          <a:bodyPr/>
          <a:lstStyle/>
          <a:p>
            <a:pPr marL="174625" indent="0">
              <a:lnSpc>
                <a:spcPct val="90000"/>
              </a:lnSpc>
              <a:spcBef>
                <a:spcPct val="0"/>
              </a:spcBef>
              <a:buFontTx/>
              <a:buNone/>
            </a:pPr>
            <a:r>
              <a:rPr lang="en-US" sz="2800" b="1">
                <a:latin typeface="Courier New" pitchFamily="49" charset="0"/>
              </a:rPr>
              <a:t>method1 </a:t>
            </a:r>
            <a:r>
              <a:rPr lang="en-US" sz="2800" b="0">
                <a:latin typeface="Courier New" pitchFamily="49" charset="0"/>
              </a:rPr>
              <a:t>{</a:t>
            </a:r>
          </a:p>
          <a:p>
            <a:pPr marL="174625" indent="0">
              <a:lnSpc>
                <a:spcPct val="90000"/>
              </a:lnSpc>
              <a:spcBef>
                <a:spcPct val="0"/>
              </a:spcBef>
              <a:buFontTx/>
              <a:buNone/>
            </a:pPr>
            <a:r>
              <a:rPr lang="en-US" sz="2800" b="0">
                <a:latin typeface="Courier New" pitchFamily="49" charset="0"/>
              </a:rPr>
              <a:t>    </a:t>
            </a:r>
            <a:r>
              <a:rPr lang="en-US" sz="2800" b="1">
                <a:solidFill>
                  <a:srgbClr val="FF0000"/>
                </a:solidFill>
                <a:latin typeface="Courier New" pitchFamily="49" charset="0"/>
              </a:rPr>
              <a:t>try {</a:t>
            </a:r>
          </a:p>
          <a:p>
            <a:pPr marL="174625" indent="0">
              <a:lnSpc>
                <a:spcPct val="90000"/>
              </a:lnSpc>
              <a:spcBef>
                <a:spcPct val="0"/>
              </a:spcBef>
              <a:buFontTx/>
              <a:buNone/>
            </a:pPr>
            <a:r>
              <a:rPr lang="en-US" sz="2800" b="0">
                <a:latin typeface="Courier New" pitchFamily="49" charset="0"/>
              </a:rPr>
              <a:t>        </a:t>
            </a:r>
            <a:r>
              <a:rPr lang="en-US" sz="2800" i="1">
                <a:latin typeface="Courier New" pitchFamily="49" charset="0"/>
              </a:rPr>
              <a:t>call method2;</a:t>
            </a:r>
            <a:endParaRPr lang="en-US" sz="2800" b="0">
              <a:latin typeface="Courier New" pitchFamily="49" charset="0"/>
            </a:endParaRPr>
          </a:p>
          <a:p>
            <a:pPr marL="174625" indent="0">
              <a:lnSpc>
                <a:spcPct val="90000"/>
              </a:lnSpc>
              <a:spcBef>
                <a:spcPct val="0"/>
              </a:spcBef>
              <a:buFontTx/>
              <a:buNone/>
            </a:pPr>
            <a:r>
              <a:rPr lang="en-US" sz="2800" b="0">
                <a:latin typeface="Courier New" pitchFamily="49" charset="0"/>
              </a:rPr>
              <a:t>    </a:t>
            </a:r>
            <a:r>
              <a:rPr lang="en-US" sz="2800" b="1">
                <a:solidFill>
                  <a:srgbClr val="FF0000"/>
                </a:solidFill>
                <a:latin typeface="Courier New" pitchFamily="49" charset="0"/>
              </a:rPr>
              <a:t>} catch </a:t>
            </a:r>
            <a:r>
              <a:rPr lang="en-US" sz="2800" b="0">
                <a:latin typeface="Courier New" pitchFamily="49" charset="0"/>
              </a:rPr>
              <a:t>(</a:t>
            </a:r>
            <a:r>
              <a:rPr lang="en-US" sz="2800" b="0" i="1">
                <a:latin typeface="Courier New" pitchFamily="49" charset="0"/>
              </a:rPr>
              <a:t>exception</a:t>
            </a:r>
            <a:r>
              <a:rPr lang="en-US" sz="2800" b="0">
                <a:latin typeface="Courier New" pitchFamily="49" charset="0"/>
              </a:rPr>
              <a:t> e) {</a:t>
            </a:r>
          </a:p>
          <a:p>
            <a:pPr marL="174625" indent="0">
              <a:lnSpc>
                <a:spcPct val="90000"/>
              </a:lnSpc>
              <a:spcBef>
                <a:spcPct val="0"/>
              </a:spcBef>
              <a:buFontTx/>
              <a:buNone/>
            </a:pPr>
            <a:r>
              <a:rPr lang="en-US" sz="2800" b="0">
                <a:latin typeface="Courier New" pitchFamily="49" charset="0"/>
              </a:rPr>
              <a:t>        </a:t>
            </a:r>
            <a:r>
              <a:rPr lang="en-US" sz="2800" i="1">
                <a:latin typeface="Courier New" pitchFamily="49" charset="0"/>
              </a:rPr>
              <a:t>doErrorProcessing;</a:t>
            </a:r>
            <a:endParaRPr lang="en-US" sz="2800" b="0">
              <a:latin typeface="Courier New" pitchFamily="49" charset="0"/>
            </a:endParaRPr>
          </a:p>
          <a:p>
            <a:pPr marL="174625" indent="0">
              <a:lnSpc>
                <a:spcPct val="90000"/>
              </a:lnSpc>
              <a:spcBef>
                <a:spcPct val="0"/>
              </a:spcBef>
              <a:buFontTx/>
              <a:buNone/>
            </a:pPr>
            <a:r>
              <a:rPr lang="en-US" sz="2800" b="0">
                <a:latin typeface="Courier New" pitchFamily="49" charset="0"/>
              </a:rPr>
              <a:t>    </a:t>
            </a:r>
            <a:r>
              <a:rPr lang="en-US" sz="2800" b="1">
                <a:solidFill>
                  <a:srgbClr val="FF0000"/>
                </a:solidFill>
                <a:latin typeface="Courier New" pitchFamily="49" charset="0"/>
              </a:rPr>
              <a:t>}</a:t>
            </a:r>
          </a:p>
          <a:p>
            <a:pPr marL="174625" indent="0">
              <a:lnSpc>
                <a:spcPct val="90000"/>
              </a:lnSpc>
              <a:spcBef>
                <a:spcPct val="0"/>
              </a:spcBef>
              <a:buFontTx/>
              <a:buNone/>
            </a:pPr>
            <a:r>
              <a:rPr lang="en-US" sz="2800" b="0">
                <a:latin typeface="Courier New" pitchFamily="49" charset="0"/>
              </a:rPr>
              <a:t>}</a:t>
            </a:r>
          </a:p>
          <a:p>
            <a:pPr marL="174625" indent="0">
              <a:lnSpc>
                <a:spcPct val="90000"/>
              </a:lnSpc>
              <a:spcBef>
                <a:spcPct val="0"/>
              </a:spcBef>
              <a:buFontTx/>
              <a:buNone/>
            </a:pPr>
            <a:endParaRPr lang="en-US" sz="2800" b="0">
              <a:latin typeface="Courier New" pitchFamily="49" charset="0"/>
            </a:endParaRPr>
          </a:p>
          <a:p>
            <a:pPr marL="174625" indent="0">
              <a:lnSpc>
                <a:spcPct val="90000"/>
              </a:lnSpc>
              <a:spcBef>
                <a:spcPct val="0"/>
              </a:spcBef>
              <a:buFontTx/>
              <a:buNone/>
            </a:pPr>
            <a:r>
              <a:rPr lang="en-US" sz="2800" b="1">
                <a:latin typeface="Courier New" pitchFamily="49" charset="0"/>
              </a:rPr>
              <a:t>method2 </a:t>
            </a:r>
            <a:r>
              <a:rPr lang="en-US" sz="2800" b="1">
                <a:solidFill>
                  <a:srgbClr val="FF0000"/>
                </a:solidFill>
                <a:latin typeface="Courier New" pitchFamily="49" charset="0"/>
              </a:rPr>
              <a:t>throws </a:t>
            </a:r>
            <a:r>
              <a:rPr lang="en-US" sz="2800" b="1" i="1">
                <a:solidFill>
                  <a:srgbClr val="FF0000"/>
                </a:solidFill>
                <a:latin typeface="Courier New" pitchFamily="49" charset="0"/>
              </a:rPr>
              <a:t>exception</a:t>
            </a:r>
            <a:r>
              <a:rPr lang="en-US" sz="2800" b="1">
                <a:solidFill>
                  <a:srgbClr val="FF0000"/>
                </a:solidFill>
                <a:latin typeface="Courier New" pitchFamily="49" charset="0"/>
              </a:rPr>
              <a:t> </a:t>
            </a:r>
            <a:r>
              <a:rPr lang="en-US" sz="2800" b="0">
                <a:latin typeface="Courier New" pitchFamily="49" charset="0"/>
              </a:rPr>
              <a:t>{</a:t>
            </a:r>
          </a:p>
          <a:p>
            <a:pPr marL="174625" indent="0">
              <a:lnSpc>
                <a:spcPct val="90000"/>
              </a:lnSpc>
              <a:spcBef>
                <a:spcPct val="0"/>
              </a:spcBef>
              <a:buFontTx/>
              <a:buNone/>
            </a:pPr>
            <a:r>
              <a:rPr lang="en-US" sz="2800" b="0">
                <a:latin typeface="Courier New" pitchFamily="49" charset="0"/>
              </a:rPr>
              <a:t>    </a:t>
            </a:r>
            <a:r>
              <a:rPr lang="en-US" sz="2800" i="1">
                <a:latin typeface="Courier New" pitchFamily="49" charset="0"/>
              </a:rPr>
              <a:t>call method3;</a:t>
            </a:r>
            <a:endParaRPr lang="en-US" sz="2800" b="0">
              <a:latin typeface="Courier New" pitchFamily="49" charset="0"/>
            </a:endParaRPr>
          </a:p>
          <a:p>
            <a:pPr marL="174625" indent="0">
              <a:lnSpc>
                <a:spcPct val="90000"/>
              </a:lnSpc>
              <a:spcBef>
                <a:spcPct val="0"/>
              </a:spcBef>
              <a:buFontTx/>
              <a:buNone/>
            </a:pPr>
            <a:r>
              <a:rPr lang="en-US" sz="2800" b="0">
                <a:latin typeface="Courier New" pitchFamily="49" charset="0"/>
              </a:rPr>
              <a:t>}</a:t>
            </a:r>
          </a:p>
          <a:p>
            <a:pPr marL="174625" indent="0">
              <a:lnSpc>
                <a:spcPct val="90000"/>
              </a:lnSpc>
              <a:spcBef>
                <a:spcPct val="0"/>
              </a:spcBef>
              <a:buFontTx/>
              <a:buNone/>
            </a:pPr>
            <a:endParaRPr lang="en-US" sz="2800" b="0">
              <a:latin typeface="Courier New" pitchFamily="49" charset="0"/>
            </a:endParaRPr>
          </a:p>
          <a:p>
            <a:pPr marL="174625" indent="0">
              <a:lnSpc>
                <a:spcPct val="90000"/>
              </a:lnSpc>
              <a:spcBef>
                <a:spcPct val="0"/>
              </a:spcBef>
              <a:buFontTx/>
              <a:buNone/>
            </a:pPr>
            <a:r>
              <a:rPr lang="en-US" sz="2800" b="1">
                <a:latin typeface="Courier New" pitchFamily="49" charset="0"/>
              </a:rPr>
              <a:t>method3 </a:t>
            </a:r>
            <a:r>
              <a:rPr lang="en-US" sz="2800" b="1">
                <a:solidFill>
                  <a:srgbClr val="FF0000"/>
                </a:solidFill>
                <a:latin typeface="Courier New" pitchFamily="49" charset="0"/>
              </a:rPr>
              <a:t>throws exception </a:t>
            </a:r>
            <a:r>
              <a:rPr lang="en-US" sz="2800">
                <a:latin typeface="Courier New" pitchFamily="49" charset="0"/>
              </a:rPr>
              <a:t>{</a:t>
            </a:r>
          </a:p>
          <a:p>
            <a:pPr marL="174625" indent="0">
              <a:lnSpc>
                <a:spcPct val="90000"/>
              </a:lnSpc>
              <a:spcBef>
                <a:spcPct val="0"/>
              </a:spcBef>
              <a:buFontTx/>
              <a:buNone/>
            </a:pPr>
            <a:r>
              <a:rPr lang="en-US" sz="2800">
                <a:latin typeface="Courier New" pitchFamily="49" charset="0"/>
              </a:rPr>
              <a:t>    </a:t>
            </a:r>
            <a:r>
              <a:rPr lang="en-US" sz="2800" i="1">
                <a:latin typeface="Courier New" pitchFamily="49" charset="0"/>
              </a:rPr>
              <a:t>call readFile;</a:t>
            </a:r>
            <a:endParaRPr lang="en-US" sz="2800">
              <a:latin typeface="Courier New" pitchFamily="49" charset="0"/>
            </a:endParaRPr>
          </a:p>
          <a:p>
            <a:pPr marL="174625" indent="0">
              <a:lnSpc>
                <a:spcPct val="90000"/>
              </a:lnSpc>
              <a:spcBef>
                <a:spcPct val="0"/>
              </a:spcBef>
              <a:buFontTx/>
              <a:buNone/>
            </a:pPr>
            <a:r>
              <a:rPr lang="en-US" sz="2800">
                <a:latin typeface="Courier New" pitchFamily="49" charset="0"/>
              </a:rPr>
              <a:t>}</a:t>
            </a:r>
            <a:endParaRPr lang="en-US" sz="2800"/>
          </a:p>
        </p:txBody>
      </p:sp>
      <p:sp>
        <p:nvSpPr>
          <p:cNvPr id="4" name="Title 3"/>
          <p:cNvSpPr>
            <a:spLocks noGrp="1"/>
          </p:cNvSpPr>
          <p:nvPr>
            <p:ph type="title"/>
          </p:nvPr>
        </p:nvSpPr>
        <p:spPr>
          <a:xfrm>
            <a:off x="304800" y="76200"/>
            <a:ext cx="8839200" cy="533400"/>
          </a:xfrm>
        </p:spPr>
        <p:txBody>
          <a:bodyPr/>
          <a:lstStyle/>
          <a:p>
            <a:r>
              <a:rPr lang="en-US" sz="2800" smtClean="0"/>
              <a:t>Advantages of Exceptions 2: Propagating Errors</a:t>
            </a:r>
            <a:endParaRPr lang="en-US" sz="2800"/>
          </a:p>
        </p:txBody>
      </p:sp>
    </p:spTree>
    <p:extLst>
      <p:ext uri="{BB962C8B-B14F-4D97-AF65-F5344CB8AC3E}">
        <p14:creationId xmlns:p14="http://schemas.microsoft.com/office/powerpoint/2010/main" val="878353991"/>
      </p:ext>
    </p:extLst>
  </p:cSld>
  <p:clrMapOvr>
    <a:masterClrMapping/>
  </p:clrMapOvr>
  <p:transition spd="med">
    <p:comb/>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684213" y="152400"/>
            <a:ext cx="8459787" cy="455613"/>
          </a:xfrm>
          <a:noFill/>
          <a:ln/>
        </p:spPr>
        <p:txBody>
          <a:bodyPr/>
          <a:lstStyle/>
          <a:p>
            <a:r>
              <a:rPr lang="pl-PL" b="1" smtClean="0"/>
              <a:t>Exceptions advantages</a:t>
            </a:r>
            <a:r>
              <a:rPr lang="en-US" b="1" smtClean="0"/>
              <a:t> 3</a:t>
            </a:r>
            <a:r>
              <a:rPr lang="pl-PL" b="1" smtClean="0"/>
              <a:t> </a:t>
            </a:r>
          </a:p>
        </p:txBody>
      </p:sp>
      <p:sp>
        <p:nvSpPr>
          <p:cNvPr id="230403" name="Text Box 3"/>
          <p:cNvSpPr txBox="1">
            <a:spLocks noChangeArrowheads="1"/>
          </p:cNvSpPr>
          <p:nvPr/>
        </p:nvSpPr>
        <p:spPr bwMode="auto">
          <a:xfrm>
            <a:off x="0" y="762001"/>
            <a:ext cx="9144000" cy="3339376"/>
          </a:xfrm>
          <a:prstGeom prst="rect">
            <a:avLst/>
          </a:prstGeom>
          <a:noFill/>
          <a:ln w="9525">
            <a:noFill/>
            <a:miter lim="800000"/>
            <a:headEnd/>
            <a:tailEnd/>
          </a:ln>
          <a:effectLst/>
        </p:spPr>
        <p:txBody>
          <a:bodyPr wrap="square">
            <a:spAutoFit/>
          </a:bodyPr>
          <a:lstStyle/>
          <a:p>
            <a:pPr>
              <a:spcBef>
                <a:spcPts val="500"/>
              </a:spcBef>
              <a:spcAft>
                <a:spcPts val="500"/>
              </a:spcAft>
            </a:pPr>
            <a:r>
              <a:rPr lang="pl-PL" sz="2800" b="1"/>
              <a:t>3. Grouping Error Types and Error Differentiation.</a:t>
            </a:r>
          </a:p>
          <a:p>
            <a:pPr>
              <a:spcBef>
                <a:spcPts val="500"/>
              </a:spcBef>
              <a:spcAft>
                <a:spcPts val="500"/>
              </a:spcAft>
            </a:pPr>
            <a:r>
              <a:rPr lang="en-US" sz="2800" smtClean="0"/>
              <a:t>Because all exceptions thrown within a program are objects, the grouping or categorizing of exceptions is a natural outcome of the class hierarchy</a:t>
            </a:r>
            <a:r>
              <a:rPr lang="pl-PL" sz="2800" smtClean="0"/>
              <a:t>.</a:t>
            </a:r>
            <a:endParaRPr lang="pl-PL" sz="2800"/>
          </a:p>
          <a:p>
            <a:pPr>
              <a:spcBef>
                <a:spcPts val="500"/>
              </a:spcBef>
              <a:spcAft>
                <a:spcPts val="500"/>
              </a:spcAft>
            </a:pPr>
            <a:r>
              <a:rPr lang="pl-PL" sz="2800"/>
              <a:t>For example </a:t>
            </a:r>
            <a:r>
              <a:rPr lang="pl-PL" sz="2800">
                <a:latin typeface="Arial Unicode MS" pitchFamily="34" charset="-128"/>
              </a:rPr>
              <a:t>ArrayException</a:t>
            </a:r>
            <a:r>
              <a:rPr lang="pl-PL" sz="2800"/>
              <a:t> is a subclass of </a:t>
            </a:r>
            <a:r>
              <a:rPr lang="pl-PL" sz="2800">
                <a:latin typeface="Arial Unicode MS" pitchFamily="34" charset="-128"/>
              </a:rPr>
              <a:t>Exception</a:t>
            </a:r>
            <a:r>
              <a:rPr lang="pl-PL" sz="2800"/>
              <a:t> (a subclass of </a:t>
            </a:r>
            <a:r>
              <a:rPr lang="pl-PL" sz="2800">
                <a:latin typeface="Arial Unicode MS" pitchFamily="34" charset="-128"/>
              </a:rPr>
              <a:t>Throwable</a:t>
            </a:r>
            <a:r>
              <a:rPr lang="pl-PL" sz="2800"/>
              <a:t>) and has three subclasses: </a:t>
            </a:r>
          </a:p>
          <a:p>
            <a:pPr>
              <a:spcBef>
                <a:spcPts val="500"/>
              </a:spcBef>
              <a:spcAft>
                <a:spcPts val="500"/>
              </a:spcAft>
            </a:pPr>
            <a:endParaRPr lang="pl-PL"/>
          </a:p>
        </p:txBody>
      </p:sp>
      <p:pic>
        <p:nvPicPr>
          <p:cNvPr id="230404" name="Picture 4" descr="6excep"/>
          <p:cNvPicPr>
            <a:picLocks noChangeAspect="1" noChangeArrowheads="1"/>
          </p:cNvPicPr>
          <p:nvPr/>
        </p:nvPicPr>
        <p:blipFill>
          <a:blip r:embed="rId2" cstate="print"/>
          <a:srcRect/>
          <a:stretch>
            <a:fillRect/>
          </a:stretch>
        </p:blipFill>
        <p:spPr bwMode="auto">
          <a:xfrm>
            <a:off x="0" y="3992563"/>
            <a:ext cx="9144000" cy="2332037"/>
          </a:xfrm>
          <a:prstGeom prst="rect">
            <a:avLst/>
          </a:prstGeom>
          <a:noFill/>
        </p:spPr>
      </p:pic>
    </p:spTree>
    <p:extLst>
      <p:ext uri="{BB962C8B-B14F-4D97-AF65-F5344CB8AC3E}">
        <p14:creationId xmlns:p14="http://schemas.microsoft.com/office/powerpoint/2010/main" val="2105544385"/>
      </p:ext>
    </p:extLst>
  </p:cSld>
  <p:clrMapOvr>
    <a:masterClrMapping/>
  </p:clrMapOvr>
  <p:transition spd="med">
    <p:comb/>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762000" y="152400"/>
            <a:ext cx="8532812" cy="488950"/>
          </a:xfrm>
          <a:noFill/>
          <a:ln/>
        </p:spPr>
        <p:txBody>
          <a:bodyPr/>
          <a:lstStyle/>
          <a:p>
            <a:r>
              <a:rPr lang="pl-PL" b="1" smtClean="0"/>
              <a:t>Exceptions advantages</a:t>
            </a:r>
            <a:r>
              <a:rPr lang="en-US" b="1" smtClean="0"/>
              <a:t> 3</a:t>
            </a:r>
            <a:r>
              <a:rPr lang="pl-PL" b="1" smtClean="0"/>
              <a:t> </a:t>
            </a:r>
          </a:p>
        </p:txBody>
      </p:sp>
      <p:sp>
        <p:nvSpPr>
          <p:cNvPr id="231427" name="Text Box 3"/>
          <p:cNvSpPr txBox="1">
            <a:spLocks noChangeArrowheads="1"/>
          </p:cNvSpPr>
          <p:nvPr/>
        </p:nvSpPr>
        <p:spPr bwMode="auto">
          <a:xfrm>
            <a:off x="0" y="1022350"/>
            <a:ext cx="9144000" cy="5362575"/>
          </a:xfrm>
          <a:prstGeom prst="rect">
            <a:avLst/>
          </a:prstGeom>
          <a:noFill/>
          <a:ln w="9525">
            <a:noFill/>
            <a:miter lim="800000"/>
            <a:headEnd/>
            <a:tailEnd/>
          </a:ln>
          <a:effectLst/>
        </p:spPr>
        <p:txBody>
          <a:bodyPr>
            <a:spAutoFit/>
          </a:bodyPr>
          <a:lstStyle/>
          <a:p>
            <a:pPr>
              <a:spcBef>
                <a:spcPts val="500"/>
              </a:spcBef>
              <a:spcAft>
                <a:spcPts val="500"/>
              </a:spcAft>
            </a:pPr>
            <a:r>
              <a:rPr lang="pl-PL" sz="2400"/>
              <a:t>An exception handler that handles only invalid index exceptions has a </a:t>
            </a:r>
            <a:r>
              <a:rPr lang="pl-PL" sz="2400">
                <a:latin typeface="Arial Unicode MS" pitchFamily="34" charset="-128"/>
              </a:rPr>
              <a:t>catch</a:t>
            </a:r>
            <a:r>
              <a:rPr lang="pl-PL" sz="2400"/>
              <a:t> statement like this:</a:t>
            </a:r>
          </a:p>
          <a:p>
            <a:pPr>
              <a:spcBef>
                <a:spcPts val="500"/>
              </a:spcBef>
              <a:spcAft>
                <a:spcPts val="500"/>
              </a:spcAft>
            </a:pPr>
            <a:r>
              <a:rPr lang="pl-PL" sz="2400"/>
              <a:t> 	</a:t>
            </a:r>
            <a:r>
              <a:rPr lang="pl-PL" sz="2400" i="1">
                <a:latin typeface="Arial Unicode MS" pitchFamily="34" charset="-128"/>
              </a:rPr>
              <a:t>catch (InvalidIndexException e) { . . . }</a:t>
            </a:r>
            <a:r>
              <a:rPr lang="pl-PL" sz="2400" i="1"/>
              <a:t> </a:t>
            </a:r>
          </a:p>
          <a:p>
            <a:pPr>
              <a:spcBef>
                <a:spcPts val="500"/>
              </a:spcBef>
              <a:spcAft>
                <a:spcPts val="500"/>
              </a:spcAft>
            </a:pPr>
            <a:r>
              <a:rPr lang="pl-PL" sz="2400"/>
              <a:t>To catch all array exceptions regardless of their specific type, an exception handler would specify an </a:t>
            </a:r>
            <a:r>
              <a:rPr lang="pl-PL" sz="2400">
                <a:latin typeface="Arial Unicode MS" pitchFamily="34" charset="-128"/>
              </a:rPr>
              <a:t>ArrayException</a:t>
            </a:r>
            <a:r>
              <a:rPr lang="pl-PL" sz="2400"/>
              <a:t> argument: </a:t>
            </a:r>
          </a:p>
          <a:p>
            <a:pPr>
              <a:spcBef>
                <a:spcPts val="500"/>
              </a:spcBef>
              <a:spcAft>
                <a:spcPts val="500"/>
              </a:spcAft>
            </a:pPr>
            <a:r>
              <a:rPr lang="pl-PL" sz="2400">
                <a:latin typeface="Arial Unicode MS" pitchFamily="34" charset="-128"/>
              </a:rPr>
              <a:t>	</a:t>
            </a:r>
            <a:r>
              <a:rPr lang="pl-PL" sz="2400" i="1">
                <a:latin typeface="Arial Unicode MS" pitchFamily="34" charset="-128"/>
              </a:rPr>
              <a:t>catch (ArrayException e) { . . . } </a:t>
            </a:r>
          </a:p>
          <a:p>
            <a:pPr>
              <a:spcBef>
                <a:spcPts val="500"/>
              </a:spcBef>
              <a:spcAft>
                <a:spcPts val="500"/>
              </a:spcAft>
            </a:pPr>
            <a:r>
              <a:rPr lang="pl-PL" sz="2400">
                <a:latin typeface="Arial Unicode MS" pitchFamily="34" charset="-128"/>
              </a:rPr>
              <a:t>It is possiblel to set up an exception handler that handles any Exception with this handler: </a:t>
            </a:r>
          </a:p>
          <a:p>
            <a:pPr>
              <a:spcBef>
                <a:spcPts val="500"/>
              </a:spcBef>
              <a:spcAft>
                <a:spcPts val="500"/>
              </a:spcAft>
            </a:pPr>
            <a:r>
              <a:rPr lang="pl-PL" sz="2400">
                <a:latin typeface="Arial Unicode MS" pitchFamily="34" charset="-128"/>
              </a:rPr>
              <a:t>	</a:t>
            </a:r>
            <a:r>
              <a:rPr lang="pl-PL" sz="2400" i="1">
                <a:latin typeface="Arial Unicode MS" pitchFamily="34" charset="-128"/>
              </a:rPr>
              <a:t>catch (Exception e) { . . . } </a:t>
            </a:r>
          </a:p>
          <a:p>
            <a:pPr>
              <a:spcBef>
                <a:spcPts val="500"/>
              </a:spcBef>
              <a:spcAft>
                <a:spcPts val="500"/>
              </a:spcAft>
            </a:pPr>
            <a:r>
              <a:rPr lang="pl-PL" sz="2400" b="1">
                <a:latin typeface="Arial Unicode MS" pitchFamily="34" charset="-128"/>
              </a:rPr>
              <a:t>It is not recommended writing general exception handlers as a rule. </a:t>
            </a:r>
            <a:endParaRPr lang="pl-PL" sz="2400"/>
          </a:p>
          <a:p>
            <a:pPr>
              <a:spcBef>
                <a:spcPts val="500"/>
              </a:spcBef>
              <a:spcAft>
                <a:spcPts val="500"/>
              </a:spcAft>
            </a:pPr>
            <a:endParaRPr lang="pl-PL" sz="2400"/>
          </a:p>
        </p:txBody>
      </p:sp>
    </p:spTree>
    <p:extLst>
      <p:ext uri="{BB962C8B-B14F-4D97-AF65-F5344CB8AC3E}">
        <p14:creationId xmlns:p14="http://schemas.microsoft.com/office/powerpoint/2010/main" val="1813407803"/>
      </p:ext>
    </p:extLst>
  </p:cSld>
  <p:clrMapOvr>
    <a:masterClrMapping/>
  </p:clrMapOvr>
  <p:transition spd="med">
    <p:comb/>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Rectangle 1026"/>
          <p:cNvSpPr>
            <a:spLocks noGrp="1" noChangeArrowheads="1"/>
          </p:cNvSpPr>
          <p:nvPr>
            <p:ph type="title"/>
          </p:nvPr>
        </p:nvSpPr>
        <p:spPr/>
        <p:txBody>
          <a:bodyPr/>
          <a:lstStyle/>
          <a:p>
            <a:r>
              <a:rPr lang="en-US"/>
              <a:t>Exception Handling</a:t>
            </a:r>
          </a:p>
        </p:txBody>
      </p:sp>
      <p:sp>
        <p:nvSpPr>
          <p:cNvPr id="1191939" name="Rectangle 1027"/>
          <p:cNvSpPr>
            <a:spLocks noGrp="1" noChangeArrowheads="1"/>
          </p:cNvSpPr>
          <p:nvPr>
            <p:ph type="body" idx="1"/>
          </p:nvPr>
        </p:nvSpPr>
        <p:spPr>
          <a:xfrm>
            <a:off x="152400" y="838201"/>
            <a:ext cx="8572366" cy="5053436"/>
          </a:xfrm>
        </p:spPr>
        <p:txBody>
          <a:bodyPr/>
          <a:lstStyle/>
          <a:p>
            <a:r>
              <a:rPr lang="en-US"/>
              <a:t>Remarks:</a:t>
            </a:r>
            <a:endParaRPr lang="en-US" b="0"/>
          </a:p>
          <a:p>
            <a:pPr lvl="1"/>
            <a:r>
              <a:rPr lang="en-US"/>
              <a:t>Never declare a method to throw directly </a:t>
            </a:r>
            <a:r>
              <a:rPr lang="en-US">
                <a:latin typeface="Courier New" panose="02070309020205020404" pitchFamily="49" charset="0"/>
              </a:rPr>
              <a:t>Exception</a:t>
            </a:r>
            <a:r>
              <a:rPr lang="en-US"/>
              <a:t> or </a:t>
            </a:r>
            <a:r>
              <a:rPr lang="en-US">
                <a:latin typeface="Courier New" panose="02070309020205020404" pitchFamily="49" charset="0"/>
              </a:rPr>
              <a:t>Throwable</a:t>
            </a:r>
            <a:r>
              <a:rPr lang="en-US"/>
              <a:t>. </a:t>
            </a:r>
          </a:p>
          <a:p>
            <a:pPr lvl="1"/>
            <a:r>
              <a:rPr lang="en-US"/>
              <a:t>Declare to throw the most-derived exceptions.</a:t>
            </a:r>
          </a:p>
          <a:p>
            <a:pPr lvl="1"/>
            <a:r>
              <a:rPr lang="en-US"/>
              <a:t>Example:</a:t>
            </a:r>
          </a:p>
          <a:p>
            <a:pPr lvl="1">
              <a:buFont typeface="Webdings" panose="05030102010509060703" pitchFamily="18" charset="2"/>
              <a:buNone/>
            </a:pPr>
            <a:r>
              <a:rPr lang="en-US" sz="2031">
                <a:latin typeface="Courier New" panose="02070309020205020404" pitchFamily="49" charset="0"/>
              </a:rPr>
              <a:t>f() throws Ex1Sub1, Ex1Sub2, Ex2Sub1</a:t>
            </a:r>
          </a:p>
        </p:txBody>
      </p:sp>
      <p:sp>
        <p:nvSpPr>
          <p:cNvPr id="1191940" name="Text Box 1028"/>
          <p:cNvSpPr txBox="1">
            <a:spLocks noChangeArrowheads="1"/>
          </p:cNvSpPr>
          <p:nvPr/>
        </p:nvSpPr>
        <p:spPr bwMode="auto">
          <a:xfrm>
            <a:off x="6753192" y="3851166"/>
            <a:ext cx="1547942" cy="376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sz="1847">
                <a:latin typeface="Courier New" panose="02070309020205020404" pitchFamily="49" charset="0"/>
              </a:rPr>
              <a:t>Exception</a:t>
            </a:r>
            <a:endParaRPr lang="en-US"/>
          </a:p>
        </p:txBody>
      </p:sp>
      <p:sp>
        <p:nvSpPr>
          <p:cNvPr id="1191941" name="Text Box 1029"/>
          <p:cNvSpPr txBox="1">
            <a:spLocks noChangeArrowheads="1"/>
          </p:cNvSpPr>
          <p:nvPr/>
        </p:nvSpPr>
        <p:spPr bwMode="auto">
          <a:xfrm>
            <a:off x="6260665" y="4569435"/>
            <a:ext cx="844332" cy="376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sz="1847">
                <a:latin typeface="Courier New" panose="02070309020205020404" pitchFamily="49" charset="0"/>
              </a:rPr>
              <a:t>Ex1</a:t>
            </a:r>
            <a:endParaRPr lang="en-US"/>
          </a:p>
        </p:txBody>
      </p:sp>
      <p:sp>
        <p:nvSpPr>
          <p:cNvPr id="1191942" name="Text Box 1030"/>
          <p:cNvSpPr txBox="1">
            <a:spLocks noChangeArrowheads="1"/>
          </p:cNvSpPr>
          <p:nvPr/>
        </p:nvSpPr>
        <p:spPr bwMode="auto">
          <a:xfrm>
            <a:off x="7667886" y="4625137"/>
            <a:ext cx="844332" cy="376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sz="1847">
                <a:latin typeface="Courier New" panose="02070309020205020404" pitchFamily="49" charset="0"/>
              </a:rPr>
              <a:t>Ex2</a:t>
            </a:r>
            <a:endParaRPr lang="en-US"/>
          </a:p>
        </p:txBody>
      </p:sp>
      <p:sp>
        <p:nvSpPr>
          <p:cNvPr id="1191943" name="Text Box 1031"/>
          <p:cNvSpPr txBox="1">
            <a:spLocks noChangeArrowheads="1"/>
          </p:cNvSpPr>
          <p:nvPr/>
        </p:nvSpPr>
        <p:spPr bwMode="auto">
          <a:xfrm>
            <a:off x="4783084" y="5624850"/>
            <a:ext cx="1266498" cy="376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sz="1847">
                <a:latin typeface="Courier New" panose="02070309020205020404" pitchFamily="49" charset="0"/>
              </a:rPr>
              <a:t>Ex1Sub1</a:t>
            </a:r>
            <a:endParaRPr lang="en-US"/>
          </a:p>
        </p:txBody>
      </p:sp>
      <p:sp>
        <p:nvSpPr>
          <p:cNvPr id="1191944" name="Text Box 1032"/>
          <p:cNvSpPr txBox="1">
            <a:spLocks noChangeArrowheads="1"/>
          </p:cNvSpPr>
          <p:nvPr/>
        </p:nvSpPr>
        <p:spPr bwMode="auto">
          <a:xfrm>
            <a:off x="6119943" y="5610191"/>
            <a:ext cx="1266498" cy="376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sz="1847">
                <a:latin typeface="Courier New" panose="02070309020205020404" pitchFamily="49" charset="0"/>
              </a:rPr>
              <a:t>Ex1Sub2</a:t>
            </a:r>
            <a:endParaRPr lang="en-US"/>
          </a:p>
        </p:txBody>
      </p:sp>
      <p:sp>
        <p:nvSpPr>
          <p:cNvPr id="1191945" name="Text Box 1033"/>
          <p:cNvSpPr txBox="1">
            <a:spLocks noChangeArrowheads="1"/>
          </p:cNvSpPr>
          <p:nvPr/>
        </p:nvSpPr>
        <p:spPr bwMode="auto">
          <a:xfrm>
            <a:off x="7456803" y="5610191"/>
            <a:ext cx="1266498" cy="376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sz="1847">
                <a:latin typeface="Courier New" panose="02070309020205020404" pitchFamily="49" charset="0"/>
              </a:rPr>
              <a:t>Ex2Sub1</a:t>
            </a:r>
            <a:endParaRPr lang="en-US"/>
          </a:p>
        </p:txBody>
      </p:sp>
      <p:sp>
        <p:nvSpPr>
          <p:cNvPr id="1191946" name="Line 1034"/>
          <p:cNvSpPr>
            <a:spLocks noChangeShapeType="1"/>
          </p:cNvSpPr>
          <p:nvPr/>
        </p:nvSpPr>
        <p:spPr bwMode="auto">
          <a:xfrm flipV="1">
            <a:off x="5557055" y="4906581"/>
            <a:ext cx="914693" cy="773971"/>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47" name="Line 1035"/>
          <p:cNvSpPr>
            <a:spLocks noChangeShapeType="1"/>
          </p:cNvSpPr>
          <p:nvPr/>
        </p:nvSpPr>
        <p:spPr bwMode="auto">
          <a:xfrm flipV="1">
            <a:off x="6823553" y="4202971"/>
            <a:ext cx="492527" cy="42216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48" name="Line 1036"/>
          <p:cNvSpPr>
            <a:spLocks noChangeShapeType="1"/>
          </p:cNvSpPr>
          <p:nvPr/>
        </p:nvSpPr>
        <p:spPr bwMode="auto">
          <a:xfrm flipV="1">
            <a:off x="6682831" y="4976942"/>
            <a:ext cx="0" cy="633249"/>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49" name="Line 1037"/>
          <p:cNvSpPr>
            <a:spLocks noChangeShapeType="1"/>
          </p:cNvSpPr>
          <p:nvPr/>
        </p:nvSpPr>
        <p:spPr bwMode="auto">
          <a:xfrm flipV="1">
            <a:off x="8019691" y="4976942"/>
            <a:ext cx="0" cy="633249"/>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50" name="Line 1038"/>
          <p:cNvSpPr>
            <a:spLocks noChangeShapeType="1"/>
          </p:cNvSpPr>
          <p:nvPr/>
        </p:nvSpPr>
        <p:spPr bwMode="auto">
          <a:xfrm flipH="1" flipV="1">
            <a:off x="7597525" y="4202971"/>
            <a:ext cx="422166" cy="42216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51" name="Line 1039"/>
          <p:cNvSpPr>
            <a:spLocks noChangeShapeType="1"/>
          </p:cNvSpPr>
          <p:nvPr/>
        </p:nvSpPr>
        <p:spPr bwMode="auto">
          <a:xfrm flipH="1" flipV="1">
            <a:off x="6823553" y="4906581"/>
            <a:ext cx="492527" cy="70361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1952" name="Text Box 1040"/>
          <p:cNvSpPr txBox="1">
            <a:spLocks noChangeArrowheads="1"/>
          </p:cNvSpPr>
          <p:nvPr/>
        </p:nvSpPr>
        <p:spPr bwMode="auto">
          <a:xfrm>
            <a:off x="6753192" y="5610191"/>
            <a:ext cx="1266498" cy="376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sz="1847"/>
              <a:t>...</a:t>
            </a:r>
            <a:endParaRPr lang="en-US"/>
          </a:p>
        </p:txBody>
      </p:sp>
    </p:spTree>
    <p:extLst>
      <p:ext uri="{BB962C8B-B14F-4D97-AF65-F5344CB8AC3E}">
        <p14:creationId xmlns:p14="http://schemas.microsoft.com/office/powerpoint/2010/main" val="4208396402"/>
      </p:ext>
    </p:extLst>
  </p:cSld>
  <p:clrMapOvr>
    <a:masterClrMapping/>
  </p:clrMapOvr>
  <p:transition spd="med">
    <p:comb/>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914400" y="0"/>
            <a:ext cx="7772400" cy="685800"/>
          </a:xfrm>
        </p:spPr>
        <p:txBody>
          <a:bodyPr/>
          <a:lstStyle/>
          <a:p>
            <a:r>
              <a:rPr lang="en-US"/>
              <a:t>Creating Your Own Exceptions</a:t>
            </a:r>
          </a:p>
        </p:txBody>
      </p:sp>
      <p:sp>
        <p:nvSpPr>
          <p:cNvPr id="126979" name="Rectangle 3"/>
          <p:cNvSpPr>
            <a:spLocks noGrp="1" noChangeArrowheads="1"/>
          </p:cNvSpPr>
          <p:nvPr>
            <p:ph type="body" idx="1"/>
          </p:nvPr>
        </p:nvSpPr>
        <p:spPr>
          <a:xfrm>
            <a:off x="0" y="762000"/>
            <a:ext cx="9144000" cy="5638800"/>
          </a:xfrm>
        </p:spPr>
        <p:txBody>
          <a:bodyPr/>
          <a:lstStyle/>
          <a:p>
            <a:pPr>
              <a:lnSpc>
                <a:spcPct val="90000"/>
              </a:lnSpc>
              <a:spcBef>
                <a:spcPct val="50000"/>
              </a:spcBef>
            </a:pPr>
            <a:r>
              <a:rPr lang="en-US" sz="2700"/>
              <a:t>Created by extending the Exception class</a:t>
            </a:r>
          </a:p>
          <a:p>
            <a:pPr>
              <a:lnSpc>
                <a:spcPct val="90000"/>
              </a:lnSpc>
              <a:spcBef>
                <a:spcPct val="50000"/>
              </a:spcBef>
            </a:pPr>
            <a:r>
              <a:rPr lang="en-US" sz="2700"/>
              <a:t>Can contain anything that a regular class contains</a:t>
            </a:r>
          </a:p>
          <a:p>
            <a:pPr>
              <a:lnSpc>
                <a:spcPct val="90000"/>
              </a:lnSpc>
              <a:spcBef>
                <a:spcPct val="50000"/>
              </a:spcBef>
            </a:pPr>
            <a:r>
              <a:rPr lang="en-US" sz="2700"/>
              <a:t>Example</a:t>
            </a:r>
          </a:p>
          <a:p>
            <a:pPr>
              <a:lnSpc>
                <a:spcPct val="90000"/>
              </a:lnSpc>
              <a:buFont typeface="Wingdings" pitchFamily="2" charset="2"/>
              <a:buNone/>
            </a:pPr>
            <a:r>
              <a:rPr lang="en-US" sz="1900"/>
              <a:t>	</a:t>
            </a:r>
            <a:r>
              <a:rPr lang="en-US" sz="2400">
                <a:latin typeface="Courier New" pitchFamily="49" charset="0"/>
              </a:rPr>
              <a:t>public class MyException </a:t>
            </a:r>
            <a:r>
              <a:rPr lang="en-US" sz="2400" b="1">
                <a:latin typeface="Courier New" pitchFamily="49" charset="0"/>
              </a:rPr>
              <a:t>extends Exception</a:t>
            </a:r>
            <a:r>
              <a:rPr lang="en-US" sz="2400">
                <a:latin typeface="Courier New" pitchFamily="49" charset="0"/>
              </a:rPr>
              <a:t> {</a:t>
            </a:r>
          </a:p>
          <a:p>
            <a:pPr>
              <a:lnSpc>
                <a:spcPct val="90000"/>
              </a:lnSpc>
              <a:buFont typeface="Wingdings" pitchFamily="2" charset="2"/>
              <a:buNone/>
            </a:pPr>
            <a:r>
              <a:rPr lang="en-US" sz="2400">
                <a:latin typeface="Courier New" pitchFamily="49" charset="0"/>
              </a:rPr>
              <a:t>	private int no;</a:t>
            </a:r>
          </a:p>
          <a:p>
            <a:pPr>
              <a:lnSpc>
                <a:spcPct val="90000"/>
              </a:lnSpc>
              <a:buFont typeface="Wingdings" pitchFamily="2" charset="2"/>
              <a:buNone/>
            </a:pPr>
            <a:r>
              <a:rPr lang="en-US" sz="2400">
                <a:latin typeface="Courier New" pitchFamily="49" charset="0"/>
              </a:rPr>
              <a:t>	public MyException(String reason, int n) {</a:t>
            </a:r>
          </a:p>
          <a:p>
            <a:pPr>
              <a:lnSpc>
                <a:spcPct val="90000"/>
              </a:lnSpc>
              <a:buFont typeface="Wingdings" pitchFamily="2" charset="2"/>
              <a:buNone/>
            </a:pPr>
            <a:r>
              <a:rPr lang="en-US" sz="2400">
                <a:latin typeface="Courier New" pitchFamily="49" charset="0"/>
              </a:rPr>
              <a:t>		super(reason);</a:t>
            </a:r>
          </a:p>
          <a:p>
            <a:pPr>
              <a:lnSpc>
                <a:spcPct val="90000"/>
              </a:lnSpc>
              <a:buFont typeface="Wingdings" pitchFamily="2" charset="2"/>
              <a:buNone/>
            </a:pPr>
            <a:r>
              <a:rPr lang="en-US" sz="2400">
                <a:latin typeface="Courier New" pitchFamily="49" charset="0"/>
              </a:rPr>
              <a:t>		this.no = n;</a:t>
            </a:r>
          </a:p>
          <a:p>
            <a:pPr>
              <a:lnSpc>
                <a:spcPct val="90000"/>
              </a:lnSpc>
              <a:buFont typeface="Wingdings" pitchFamily="2" charset="2"/>
              <a:buNone/>
            </a:pPr>
            <a:r>
              <a:rPr lang="en-US" sz="2400">
                <a:latin typeface="Courier New" pitchFamily="49" charset="0"/>
              </a:rPr>
              <a:t>	}</a:t>
            </a:r>
          </a:p>
          <a:p>
            <a:pPr>
              <a:lnSpc>
                <a:spcPct val="90000"/>
              </a:lnSpc>
              <a:buFont typeface="Wingdings" pitchFamily="2" charset="2"/>
              <a:buNone/>
            </a:pPr>
            <a:endParaRPr lang="en-US" sz="2400">
              <a:latin typeface="Courier New" pitchFamily="49" charset="0"/>
            </a:endParaRPr>
          </a:p>
          <a:p>
            <a:pPr>
              <a:lnSpc>
                <a:spcPct val="90000"/>
              </a:lnSpc>
              <a:buFont typeface="Wingdings" pitchFamily="2" charset="2"/>
              <a:buNone/>
            </a:pPr>
            <a:r>
              <a:rPr lang="en-US" sz="2400">
                <a:latin typeface="Courier New" pitchFamily="49" charset="0"/>
              </a:rPr>
              <a:t>	//To throw an exception created by you</a:t>
            </a:r>
          </a:p>
          <a:p>
            <a:pPr>
              <a:lnSpc>
                <a:spcPct val="90000"/>
              </a:lnSpc>
              <a:buFont typeface="Wingdings" pitchFamily="2" charset="2"/>
              <a:buNone/>
            </a:pPr>
            <a:r>
              <a:rPr lang="en-US" sz="2400">
                <a:latin typeface="Courier New" pitchFamily="49" charset="0"/>
              </a:rPr>
              <a:t>	</a:t>
            </a:r>
            <a:r>
              <a:rPr lang="en-US" sz="2400" b="1">
                <a:latin typeface="Courier New" pitchFamily="49" charset="0"/>
              </a:rPr>
              <a:t>throw new</a:t>
            </a:r>
            <a:r>
              <a:rPr lang="en-US" sz="2400">
                <a:latin typeface="Courier New" pitchFamily="49" charset="0"/>
              </a:rPr>
              <a:t> MyException(“Message”,100);</a:t>
            </a:r>
          </a:p>
          <a:p>
            <a:pPr>
              <a:lnSpc>
                <a:spcPct val="90000"/>
              </a:lnSpc>
              <a:buFont typeface="Wingdings" pitchFamily="2" charset="2"/>
              <a:buNone/>
            </a:pPr>
            <a:endParaRPr lang="en-US" sz="2400"/>
          </a:p>
        </p:txBody>
      </p:sp>
    </p:spTree>
    <p:extLst>
      <p:ext uri="{BB962C8B-B14F-4D97-AF65-F5344CB8AC3E}">
        <p14:creationId xmlns:p14="http://schemas.microsoft.com/office/powerpoint/2010/main" val="462245037"/>
      </p:ext>
    </p:extLst>
  </p:cSld>
  <p:clrMapOvr>
    <a:masterClrMapping/>
  </p:clrMapOvr>
  <p:transition spd="med">
    <p:comb/>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4" name="Rectangle 2"/>
          <p:cNvSpPr>
            <a:spLocks noGrp="1" noChangeArrowheads="1"/>
          </p:cNvSpPr>
          <p:nvPr>
            <p:ph type="title"/>
          </p:nvPr>
        </p:nvSpPr>
        <p:spPr/>
        <p:txBody>
          <a:bodyPr/>
          <a:lstStyle/>
          <a:p>
            <a:r>
              <a:rPr lang="en-US"/>
              <a:t>Create your own Exception</a:t>
            </a:r>
          </a:p>
        </p:txBody>
      </p:sp>
      <p:sp>
        <p:nvSpPr>
          <p:cNvPr id="1175555" name="Rectangle 3"/>
          <p:cNvSpPr>
            <a:spLocks noGrp="1" noChangeArrowheads="1"/>
          </p:cNvSpPr>
          <p:nvPr>
            <p:ph type="body" idx="1"/>
          </p:nvPr>
        </p:nvSpPr>
        <p:spPr>
          <a:xfrm>
            <a:off x="152400" y="685800"/>
            <a:ext cx="8991600" cy="2675771"/>
          </a:xfrm>
        </p:spPr>
        <p:txBody>
          <a:bodyPr/>
          <a:lstStyle/>
          <a:p>
            <a:r>
              <a:rPr lang="en-US" sz="2400"/>
              <a:t>Your exception should shows the necessary context information</a:t>
            </a:r>
          </a:p>
          <a:p>
            <a:r>
              <a:rPr lang="en-US" sz="2400"/>
              <a:t>The exception name must be clear about the reason (nature) of the exception</a:t>
            </a:r>
            <a:endParaRPr lang="en-US" sz="2400">
              <a:latin typeface="Courier New" panose="02070309020205020404" pitchFamily="49" charset="0"/>
            </a:endParaRPr>
          </a:p>
        </p:txBody>
      </p:sp>
      <p:sp>
        <p:nvSpPr>
          <p:cNvPr id="1175556" name="Text Box 4"/>
          <p:cNvSpPr txBox="1">
            <a:spLocks noChangeArrowheads="1"/>
          </p:cNvSpPr>
          <p:nvPr/>
        </p:nvSpPr>
        <p:spPr bwMode="auto">
          <a:xfrm>
            <a:off x="152400" y="2362200"/>
            <a:ext cx="8991600" cy="4401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2000" b="1">
                <a:latin typeface="Courier New" panose="02070309020205020404" pitchFamily="49" charset="0"/>
              </a:rPr>
              <a:t>public class InsufficientCreditException extends Exception{</a:t>
            </a:r>
          </a:p>
          <a:p>
            <a:pPr algn="l"/>
            <a:r>
              <a:rPr lang="en-US" sz="2000" b="1">
                <a:latin typeface="Courier New" panose="02070309020205020404" pitchFamily="49" charset="0"/>
              </a:rPr>
              <a:t>  private int m_orderNum;</a:t>
            </a:r>
          </a:p>
          <a:p>
            <a:pPr algn="l"/>
            <a:r>
              <a:rPr lang="en-US" sz="2000" b="1">
                <a:latin typeface="Courier New" panose="02070309020205020404" pitchFamily="49" charset="0"/>
              </a:rPr>
              <a:t>  private int accountNum;</a:t>
            </a:r>
          </a:p>
          <a:p>
            <a:pPr algn="l"/>
            <a:r>
              <a:rPr lang="en-US" sz="2000" b="1">
                <a:latin typeface="Courier New" panose="02070309020205020404" pitchFamily="49" charset="0"/>
              </a:rPr>
              <a:t>  private String m_ownerName;  </a:t>
            </a:r>
          </a:p>
          <a:p>
            <a:pPr algn="l"/>
            <a:r>
              <a:rPr lang="en-US" sz="2000" b="1">
                <a:latin typeface="Courier New" panose="02070309020205020404" pitchFamily="49" charset="0"/>
              </a:rPr>
              <a:t>  public InsufficientCreditException(String msg, </a:t>
            </a:r>
            <a:r>
              <a:rPr lang="en-US" sz="2000" b="1" smtClean="0">
                <a:latin typeface="Courier New" panose="02070309020205020404" pitchFamily="49" charset="0"/>
              </a:rPr>
              <a:t/>
            </a:r>
            <a:br>
              <a:rPr lang="en-US" sz="2000" b="1" smtClean="0">
                <a:latin typeface="Courier New" panose="02070309020205020404" pitchFamily="49" charset="0"/>
              </a:rPr>
            </a:br>
            <a:r>
              <a:rPr lang="en-US" sz="2000" b="1" smtClean="0">
                <a:latin typeface="Courier New" panose="02070309020205020404" pitchFamily="49" charset="0"/>
              </a:rPr>
              <a:t>        int orderNum, int </a:t>
            </a:r>
            <a:r>
              <a:rPr lang="en-US" sz="2000" b="1">
                <a:latin typeface="Courier New" panose="02070309020205020404" pitchFamily="49" charset="0"/>
              </a:rPr>
              <a:t>accountNum, String ownerName</a:t>
            </a:r>
            <a:r>
              <a:rPr lang="en-US" sz="2000" b="1" smtClean="0">
                <a:latin typeface="Courier New" panose="02070309020205020404" pitchFamily="49" charset="0"/>
              </a:rPr>
              <a:t>){</a:t>
            </a:r>
          </a:p>
          <a:p>
            <a:r>
              <a:rPr lang="en-US" sz="2000" b="1" smtClean="0">
                <a:latin typeface="Courier New" panose="02070309020205020404" pitchFamily="49" charset="0"/>
              </a:rPr>
              <a:t>   //</a:t>
            </a:r>
            <a:r>
              <a:rPr lang="en-US" sz="2000" b="1">
                <a:latin typeface="Courier New" panose="02070309020205020404" pitchFamily="49" charset="0"/>
              </a:rPr>
              <a:t>Message msg should be used for development only</a:t>
            </a:r>
          </a:p>
          <a:p>
            <a:pPr algn="l"/>
            <a:r>
              <a:rPr lang="en-US" sz="2000" b="1">
                <a:latin typeface="Courier New" panose="02070309020205020404" pitchFamily="49" charset="0"/>
              </a:rPr>
              <a:t>    super(msg</a:t>
            </a:r>
            <a:r>
              <a:rPr lang="en-US" sz="2000" b="1" smtClean="0">
                <a:latin typeface="Courier New" panose="02070309020205020404" pitchFamily="49" charset="0"/>
              </a:rPr>
              <a:t>);</a:t>
            </a:r>
            <a:endParaRPr lang="en-US" sz="2000" b="1">
              <a:latin typeface="Courier New" panose="02070309020205020404" pitchFamily="49" charset="0"/>
            </a:endParaRPr>
          </a:p>
          <a:p>
            <a:pPr algn="l"/>
            <a:r>
              <a:rPr lang="en-US" sz="2000" b="1">
                <a:latin typeface="Courier New" panose="02070309020205020404" pitchFamily="49" charset="0"/>
              </a:rPr>
              <a:t>    m_orderNum = orderNum;</a:t>
            </a:r>
          </a:p>
          <a:p>
            <a:pPr algn="l"/>
            <a:r>
              <a:rPr lang="en-US" sz="2000" b="1">
                <a:latin typeface="Courier New" panose="02070309020205020404" pitchFamily="49" charset="0"/>
              </a:rPr>
              <a:t>    m_accountNum = accountNum;</a:t>
            </a:r>
          </a:p>
          <a:p>
            <a:pPr algn="l"/>
            <a:r>
              <a:rPr lang="en-US" sz="2000" b="1">
                <a:latin typeface="Courier New" panose="02070309020205020404" pitchFamily="49" charset="0"/>
              </a:rPr>
              <a:t>    m_ownerName = ownerName;        </a:t>
            </a:r>
          </a:p>
          <a:p>
            <a:pPr algn="l"/>
            <a:r>
              <a:rPr lang="en-US" sz="2000" b="1">
                <a:latin typeface="Courier New" panose="02070309020205020404" pitchFamily="49" charset="0"/>
              </a:rPr>
              <a:t>  }</a:t>
            </a:r>
          </a:p>
          <a:p>
            <a:pPr algn="l"/>
            <a:r>
              <a:rPr lang="en-US" sz="2000" b="1">
                <a:latin typeface="Courier New" panose="02070309020205020404" pitchFamily="49" charset="0"/>
              </a:rPr>
              <a:t>} </a:t>
            </a:r>
          </a:p>
        </p:txBody>
      </p:sp>
    </p:spTree>
    <p:extLst>
      <p:ext uri="{BB962C8B-B14F-4D97-AF65-F5344CB8AC3E}">
        <p14:creationId xmlns:p14="http://schemas.microsoft.com/office/powerpoint/2010/main" val="648394359"/>
      </p:ext>
    </p:extLst>
  </p:cSld>
  <p:clrMapOvr>
    <a:masterClrMapping/>
  </p:clrMapOvr>
  <p:transition spd="med">
    <p:comb/>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Rectangle 1026"/>
          <p:cNvSpPr>
            <a:spLocks noGrp="1" noChangeArrowheads="1"/>
          </p:cNvSpPr>
          <p:nvPr>
            <p:ph type="title"/>
          </p:nvPr>
        </p:nvSpPr>
        <p:spPr/>
        <p:txBody>
          <a:bodyPr/>
          <a:lstStyle/>
          <a:p>
            <a:r>
              <a:rPr lang="en-US"/>
              <a:t>Create your own Exception</a:t>
            </a:r>
          </a:p>
        </p:txBody>
      </p:sp>
      <p:sp>
        <p:nvSpPr>
          <p:cNvPr id="1189891" name="Rectangle 1027"/>
          <p:cNvSpPr>
            <a:spLocks noGrp="1" noChangeArrowheads="1"/>
          </p:cNvSpPr>
          <p:nvPr>
            <p:ph type="body" idx="1"/>
          </p:nvPr>
        </p:nvSpPr>
        <p:spPr>
          <a:xfrm>
            <a:off x="304801" y="762000"/>
            <a:ext cx="8701410" cy="5340719"/>
          </a:xfrm>
        </p:spPr>
        <p:txBody>
          <a:bodyPr/>
          <a:lstStyle/>
          <a:p>
            <a:r>
              <a:rPr lang="en-US" b="0"/>
              <a:t>The following exception creation is not good:</a:t>
            </a:r>
          </a:p>
          <a:p>
            <a:pPr>
              <a:lnSpc>
                <a:spcPct val="90000"/>
              </a:lnSpc>
              <a:spcBef>
                <a:spcPct val="0"/>
              </a:spcBef>
              <a:buFont typeface="Webdings" panose="05030102010509060703" pitchFamily="18" charset="2"/>
              <a:buNone/>
            </a:pPr>
            <a:r>
              <a:rPr lang="en-US" sz="2000">
                <a:latin typeface="Courier New" panose="02070309020205020404" pitchFamily="49" charset="0"/>
              </a:rPr>
              <a:t>class MyException extends Exception{</a:t>
            </a:r>
          </a:p>
          <a:p>
            <a:pPr>
              <a:lnSpc>
                <a:spcPct val="90000"/>
              </a:lnSpc>
              <a:spcBef>
                <a:spcPct val="0"/>
              </a:spcBef>
              <a:buFont typeface="Webdings" panose="05030102010509060703" pitchFamily="18" charset="2"/>
              <a:buNone/>
            </a:pPr>
            <a:r>
              <a:rPr lang="en-US" sz="2000">
                <a:latin typeface="Courier New" panose="02070309020205020404" pitchFamily="49" charset="0"/>
              </a:rPr>
              <a:t>	String m_reason;</a:t>
            </a:r>
          </a:p>
          <a:p>
            <a:pPr>
              <a:lnSpc>
                <a:spcPct val="90000"/>
              </a:lnSpc>
              <a:spcBef>
                <a:spcPct val="0"/>
              </a:spcBef>
              <a:buFont typeface="Webdings" panose="05030102010509060703" pitchFamily="18" charset="2"/>
              <a:buNone/>
            </a:pPr>
            <a:r>
              <a:rPr lang="en-US" sz="2000">
                <a:latin typeface="Courier New" panose="02070309020205020404" pitchFamily="49" charset="0"/>
              </a:rPr>
              <a:t>	public MyException(){}</a:t>
            </a:r>
          </a:p>
          <a:p>
            <a:pPr>
              <a:lnSpc>
                <a:spcPct val="90000"/>
              </a:lnSpc>
              <a:spcBef>
                <a:spcPct val="0"/>
              </a:spcBef>
              <a:buFont typeface="Webdings" panose="05030102010509060703" pitchFamily="18" charset="2"/>
              <a:buNone/>
            </a:pPr>
            <a:r>
              <a:rPr lang="en-US" sz="2000">
                <a:latin typeface="Courier New" panose="02070309020205020404" pitchFamily="49" charset="0"/>
              </a:rPr>
              <a:t>	public MyException(String reason){</a:t>
            </a:r>
          </a:p>
          <a:p>
            <a:pPr>
              <a:lnSpc>
                <a:spcPct val="90000"/>
              </a:lnSpc>
              <a:spcBef>
                <a:spcPct val="0"/>
              </a:spcBef>
              <a:buFont typeface="Webdings" panose="05030102010509060703" pitchFamily="18" charset="2"/>
              <a:buNone/>
            </a:pPr>
            <a:r>
              <a:rPr lang="en-US" sz="2000">
                <a:latin typeface="Courier New" panose="02070309020205020404" pitchFamily="49" charset="0"/>
              </a:rPr>
              <a:t>		super(reason);</a:t>
            </a:r>
          </a:p>
          <a:p>
            <a:pPr>
              <a:lnSpc>
                <a:spcPct val="90000"/>
              </a:lnSpc>
              <a:spcBef>
                <a:spcPct val="0"/>
              </a:spcBef>
              <a:buFont typeface="Webdings" panose="05030102010509060703" pitchFamily="18" charset="2"/>
              <a:buNone/>
            </a:pPr>
            <a:r>
              <a:rPr lang="en-US" sz="2000">
                <a:latin typeface="Courier New" panose="02070309020205020404" pitchFamily="49" charset="0"/>
              </a:rPr>
              <a:t>		m_reason = reason;	</a:t>
            </a:r>
          </a:p>
          <a:p>
            <a:pPr>
              <a:lnSpc>
                <a:spcPct val="90000"/>
              </a:lnSpc>
              <a:spcBef>
                <a:spcPct val="0"/>
              </a:spcBef>
              <a:buFont typeface="Webdings" panose="05030102010509060703" pitchFamily="18" charset="2"/>
              <a:buNone/>
            </a:pPr>
            <a:r>
              <a:rPr lang="en-US" sz="2000">
                <a:latin typeface="Courier New" panose="02070309020205020404" pitchFamily="49" charset="0"/>
              </a:rPr>
              <a:t>	}</a:t>
            </a:r>
          </a:p>
          <a:p>
            <a:pPr>
              <a:lnSpc>
                <a:spcPct val="90000"/>
              </a:lnSpc>
              <a:spcBef>
                <a:spcPct val="0"/>
              </a:spcBef>
              <a:buFont typeface="Webdings" panose="05030102010509060703" pitchFamily="18" charset="2"/>
              <a:buNone/>
            </a:pPr>
            <a:r>
              <a:rPr lang="en-US" sz="2000">
                <a:latin typeface="Courier New" panose="02070309020205020404" pitchFamily="49" charset="0"/>
              </a:rPr>
              <a:t>}</a:t>
            </a:r>
          </a:p>
          <a:p>
            <a:pPr>
              <a:lnSpc>
                <a:spcPct val="90000"/>
              </a:lnSpc>
              <a:spcBef>
                <a:spcPct val="0"/>
              </a:spcBef>
              <a:buFont typeface="Webdings" panose="05030102010509060703" pitchFamily="18" charset="2"/>
              <a:buNone/>
            </a:pPr>
            <a:r>
              <a:rPr lang="en-US" sz="1847">
                <a:latin typeface="Courier New" panose="02070309020205020404" pitchFamily="49" charset="0"/>
              </a:rPr>
              <a:t>throw new MyException(“Number format is wrong”);</a:t>
            </a:r>
          </a:p>
          <a:p>
            <a:pPr>
              <a:lnSpc>
                <a:spcPct val="90000"/>
              </a:lnSpc>
              <a:spcBef>
                <a:spcPct val="0"/>
              </a:spcBef>
              <a:buFont typeface="Webdings" panose="05030102010509060703" pitchFamily="18" charset="2"/>
              <a:buNone/>
            </a:pPr>
            <a:r>
              <a:rPr lang="en-US" sz="1847">
                <a:latin typeface="Courier New" panose="02070309020205020404" pitchFamily="49" charset="0"/>
              </a:rPr>
              <a:t>throw new MyException(“1234:Connection lost”);</a:t>
            </a:r>
          </a:p>
          <a:p>
            <a:pPr>
              <a:lnSpc>
                <a:spcPct val="90000"/>
              </a:lnSpc>
              <a:spcBef>
                <a:spcPct val="0"/>
              </a:spcBef>
              <a:buFont typeface="Webdings" panose="05030102010509060703" pitchFamily="18" charset="2"/>
              <a:buNone/>
            </a:pPr>
            <a:r>
              <a:rPr lang="en-US" sz="1847">
                <a:latin typeface="Courier New" panose="02070309020205020404" pitchFamily="49" charset="0"/>
              </a:rPr>
              <a:t>throw new MyException(“1234”);</a:t>
            </a:r>
          </a:p>
          <a:p>
            <a:r>
              <a:rPr lang="en-US" b="0"/>
              <a:t>Good creation:</a:t>
            </a:r>
            <a:endParaRPr lang="en-US" b="0">
              <a:latin typeface="Courier New" panose="02070309020205020404" pitchFamily="49" charset="0"/>
            </a:endParaRPr>
          </a:p>
          <a:p>
            <a:pPr>
              <a:buFont typeface="Webdings" panose="05030102010509060703" pitchFamily="18" charset="2"/>
              <a:buNone/>
            </a:pPr>
            <a:r>
              <a:rPr lang="en-US" sz="2000">
                <a:latin typeface="Courier New" panose="02070309020205020404" pitchFamily="49" charset="0"/>
              </a:rPr>
              <a:t>class &lt;Reason&gt;Exception extends Exception{//…}</a:t>
            </a:r>
          </a:p>
        </p:txBody>
      </p:sp>
    </p:spTree>
    <p:extLst>
      <p:ext uri="{BB962C8B-B14F-4D97-AF65-F5344CB8AC3E}">
        <p14:creationId xmlns:p14="http://schemas.microsoft.com/office/powerpoint/2010/main" val="1682156289"/>
      </p:ext>
    </p:extLst>
  </p:cSld>
  <p:clrMapOvr>
    <a:masterClrMapping/>
  </p:clrMapOvr>
  <p:transition spd="med">
    <p:comb/>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Throw Exception</a:t>
            </a:r>
          </a:p>
        </p:txBody>
      </p:sp>
      <p:sp>
        <p:nvSpPr>
          <p:cNvPr id="1174531" name="Rectangle 3"/>
          <p:cNvSpPr>
            <a:spLocks noGrp="1" noChangeArrowheads="1"/>
          </p:cNvSpPr>
          <p:nvPr>
            <p:ph type="body" idx="1"/>
          </p:nvPr>
        </p:nvSpPr>
        <p:spPr>
          <a:xfrm>
            <a:off x="381000" y="990600"/>
            <a:ext cx="8553384" cy="5112119"/>
          </a:xfrm>
        </p:spPr>
        <p:txBody>
          <a:bodyPr/>
          <a:lstStyle/>
          <a:p>
            <a:r>
              <a:rPr lang="en-US" sz="2955"/>
              <a:t>Throw:</a:t>
            </a:r>
          </a:p>
          <a:p>
            <a:pPr>
              <a:lnSpc>
                <a:spcPct val="90000"/>
              </a:lnSpc>
              <a:spcBef>
                <a:spcPct val="0"/>
              </a:spcBef>
              <a:buFont typeface="Webdings" panose="05030102010509060703" pitchFamily="18" charset="2"/>
              <a:buNone/>
            </a:pPr>
            <a:r>
              <a:rPr lang="en-US" sz="2216">
                <a:latin typeface="Courier New" panose="02070309020205020404" pitchFamily="49" charset="0"/>
              </a:rPr>
              <a:t>if (accout.getBalance &lt; withdrawnAmmount) </a:t>
            </a:r>
          </a:p>
          <a:p>
            <a:pPr>
              <a:lnSpc>
                <a:spcPct val="90000"/>
              </a:lnSpc>
              <a:spcBef>
                <a:spcPct val="0"/>
              </a:spcBef>
              <a:buFont typeface="Webdings" panose="05030102010509060703" pitchFamily="18" charset="2"/>
              <a:buNone/>
            </a:pPr>
            <a:r>
              <a:rPr lang="en-US" sz="2216">
                <a:latin typeface="Courier New" panose="02070309020205020404" pitchFamily="49" charset="0"/>
              </a:rPr>
              <a:t>	throw new InsufficientCreditException(</a:t>
            </a:r>
          </a:p>
          <a:p>
            <a:pPr>
              <a:lnSpc>
                <a:spcPct val="90000"/>
              </a:lnSpc>
              <a:spcBef>
                <a:spcPct val="0"/>
              </a:spcBef>
              <a:buFont typeface="Webdings" panose="05030102010509060703" pitchFamily="18" charset="2"/>
              <a:buNone/>
            </a:pPr>
            <a:r>
              <a:rPr lang="en-US" sz="2216">
                <a:latin typeface="Courier New" panose="02070309020205020404" pitchFamily="49" charset="0"/>
              </a:rPr>
              <a:t>     orgEx.getMessage(), </a:t>
            </a:r>
          </a:p>
          <a:p>
            <a:pPr>
              <a:lnSpc>
                <a:spcPct val="90000"/>
              </a:lnSpc>
              <a:spcBef>
                <a:spcPct val="0"/>
              </a:spcBef>
              <a:buFont typeface="Webdings" panose="05030102010509060703" pitchFamily="18" charset="2"/>
              <a:buNone/>
            </a:pPr>
            <a:r>
              <a:rPr lang="en-US" sz="2216">
                <a:latin typeface="Courier New" panose="02070309020205020404" pitchFamily="49" charset="0"/>
              </a:rPr>
              <a:t>     account.getOrderNum()      </a:t>
            </a:r>
          </a:p>
          <a:p>
            <a:pPr>
              <a:lnSpc>
                <a:spcPct val="90000"/>
              </a:lnSpc>
              <a:spcBef>
                <a:spcPct val="0"/>
              </a:spcBef>
              <a:buFont typeface="Webdings" panose="05030102010509060703" pitchFamily="18" charset="2"/>
              <a:buNone/>
            </a:pPr>
            <a:r>
              <a:rPr lang="en-US" sz="2216">
                <a:latin typeface="Courier New" panose="02070309020205020404" pitchFamily="49" charset="0"/>
              </a:rPr>
              <a:t>     account.getAccountNum(),     </a:t>
            </a:r>
          </a:p>
          <a:p>
            <a:pPr>
              <a:lnSpc>
                <a:spcPct val="90000"/>
              </a:lnSpc>
              <a:spcBef>
                <a:spcPct val="0"/>
              </a:spcBef>
              <a:buFont typeface="Webdings" panose="05030102010509060703" pitchFamily="18" charset="2"/>
              <a:buNone/>
            </a:pPr>
            <a:r>
              <a:rPr lang="en-US" sz="2216">
                <a:latin typeface="Courier New" panose="02070309020205020404" pitchFamily="49" charset="0"/>
              </a:rPr>
              <a:t>     account.getOwnerName());</a:t>
            </a:r>
            <a:endParaRPr lang="en-US" b="0"/>
          </a:p>
          <a:p>
            <a:r>
              <a:rPr lang="en-US" sz="2955"/>
              <a:t>Re-throw:</a:t>
            </a:r>
          </a:p>
          <a:p>
            <a:pPr>
              <a:lnSpc>
                <a:spcPct val="90000"/>
              </a:lnSpc>
              <a:spcBef>
                <a:spcPct val="0"/>
              </a:spcBef>
              <a:buFont typeface="Webdings" panose="05030102010509060703" pitchFamily="18" charset="2"/>
              <a:buNone/>
            </a:pPr>
            <a:r>
              <a:rPr lang="en-US" sz="2216">
                <a:latin typeface="Courier New" panose="02070309020205020404" pitchFamily="49" charset="0"/>
              </a:rPr>
              <a:t>catch (InsufficientCreditException ice) {</a:t>
            </a:r>
          </a:p>
          <a:p>
            <a:pPr>
              <a:lnSpc>
                <a:spcPct val="90000"/>
              </a:lnSpc>
              <a:spcBef>
                <a:spcPct val="0"/>
              </a:spcBef>
              <a:buFont typeface="Webdings" panose="05030102010509060703" pitchFamily="18" charset="2"/>
              <a:buNone/>
            </a:pPr>
            <a:r>
              <a:rPr lang="en-US" sz="2216">
                <a:latin typeface="Courier New" panose="02070309020205020404" pitchFamily="49" charset="0"/>
              </a:rPr>
              <a:t>	//do some handling such as logging</a:t>
            </a:r>
          </a:p>
          <a:p>
            <a:pPr>
              <a:lnSpc>
                <a:spcPct val="90000"/>
              </a:lnSpc>
              <a:spcBef>
                <a:spcPct val="0"/>
              </a:spcBef>
              <a:buFont typeface="Webdings" panose="05030102010509060703" pitchFamily="18" charset="2"/>
              <a:buNone/>
            </a:pPr>
            <a:r>
              <a:rPr lang="en-US" sz="2216">
                <a:latin typeface="Courier New" panose="02070309020205020404" pitchFamily="49" charset="0"/>
              </a:rPr>
              <a:t>	throw ice;</a:t>
            </a:r>
          </a:p>
          <a:p>
            <a:pPr>
              <a:lnSpc>
                <a:spcPct val="90000"/>
              </a:lnSpc>
              <a:spcBef>
                <a:spcPct val="0"/>
              </a:spcBef>
              <a:buFont typeface="Webdings" panose="05030102010509060703" pitchFamily="18" charset="2"/>
              <a:buNone/>
            </a:pPr>
            <a:r>
              <a:rPr lang="en-US" sz="2216">
                <a:latin typeface="Courier New" panose="02070309020205020404" pitchFamily="49" charset="0"/>
              </a:rPr>
              <a:t>}</a:t>
            </a:r>
          </a:p>
        </p:txBody>
      </p:sp>
    </p:spTree>
    <p:extLst>
      <p:ext uri="{BB962C8B-B14F-4D97-AF65-F5344CB8AC3E}">
        <p14:creationId xmlns:p14="http://schemas.microsoft.com/office/powerpoint/2010/main" val="3116720153"/>
      </p:ext>
    </p:extLst>
  </p:cSld>
  <p:clrMapOvr>
    <a:masterClrMapping/>
  </p:clrMapOvr>
  <p:transition spd="med">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ctrTitle"/>
          </p:nvPr>
        </p:nvSpPr>
        <p:spPr/>
        <p:txBody>
          <a:bodyPr/>
          <a:lstStyle/>
          <a:p>
            <a:pPr algn="ctr"/>
            <a:r>
              <a:rPr lang="en-US" sz="3200" cap="none" smtClean="0">
                <a:solidFill>
                  <a:srgbClr val="FF0000"/>
                </a:solidFill>
                <a:cs typeface="Arial" panose="020B0604020202020204" pitchFamily="34" charset="0"/>
              </a:rPr>
              <a:t>JAVA BASIC</a:t>
            </a:r>
            <a:endParaRPr lang="vi-VN" sz="3200" cap="none" smtClean="0">
              <a:solidFill>
                <a:srgbClr val="FF0000"/>
              </a:solidFill>
              <a:cs typeface="Arial" panose="020B0604020202020204" pitchFamily="34" charset="0"/>
            </a:endParaRPr>
          </a:p>
        </p:txBody>
      </p:sp>
      <p:sp>
        <p:nvSpPr>
          <p:cNvPr id="2" name="Subtitle 1"/>
          <p:cNvSpPr>
            <a:spLocks noGrp="1"/>
          </p:cNvSpPr>
          <p:nvPr>
            <p:ph type="subTitle" idx="1"/>
          </p:nvPr>
        </p:nvSpPr>
        <p:spPr/>
        <p:txBody>
          <a:bodyPr/>
          <a:lstStyle/>
          <a:p>
            <a:endParaRPr lang="vi-VN"/>
          </a:p>
        </p:txBody>
      </p:sp>
      <p:sp>
        <p:nvSpPr>
          <p:cNvPr id="46083"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F17F720-2699-481D-A6AB-76EAE80C61CB}" type="slidenum">
              <a:rPr lang="vi-VN" sz="1200">
                <a:solidFill>
                  <a:srgbClr val="898989"/>
                </a:solidFill>
              </a:rPr>
              <a:pPr/>
              <a:t>19</a:t>
            </a:fld>
            <a:endParaRPr lang="vi-VN" sz="1200">
              <a:solidFill>
                <a:srgbClr val="898989"/>
              </a:solidFill>
            </a:endParaRPr>
          </a:p>
        </p:txBody>
      </p:sp>
    </p:spTree>
    <p:extLst>
      <p:ext uri="{BB962C8B-B14F-4D97-AF65-F5344CB8AC3E}">
        <p14:creationId xmlns:p14="http://schemas.microsoft.com/office/powerpoint/2010/main" val="593959384"/>
      </p:ext>
    </p:extLst>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p:cNvSpPr>
            <a:spLocks noGrp="1" noChangeArrowheads="1"/>
          </p:cNvSpPr>
          <p:nvPr>
            <p:ph type="title"/>
          </p:nvPr>
        </p:nvSpPr>
        <p:spPr/>
        <p:txBody>
          <a:bodyPr/>
          <a:lstStyle/>
          <a:p>
            <a:r>
              <a:rPr lang="en-US"/>
              <a:t>Translate Exception</a:t>
            </a:r>
          </a:p>
        </p:txBody>
      </p:sp>
      <p:sp>
        <p:nvSpPr>
          <p:cNvPr id="1176579" name="Rectangle 3"/>
          <p:cNvSpPr>
            <a:spLocks noGrp="1" noChangeArrowheads="1"/>
          </p:cNvSpPr>
          <p:nvPr>
            <p:ph type="body" idx="1"/>
          </p:nvPr>
        </p:nvSpPr>
        <p:spPr/>
        <p:txBody>
          <a:bodyPr/>
          <a:lstStyle/>
          <a:p>
            <a:pPr>
              <a:lnSpc>
                <a:spcPct val="90000"/>
              </a:lnSpc>
              <a:buFont typeface="Webdings" panose="05030102010509060703" pitchFamily="18" charset="2"/>
              <a:buNone/>
            </a:pPr>
            <a:r>
              <a:rPr lang="en-US" sz="1847">
                <a:latin typeface="Courier New" panose="02070309020205020404" pitchFamily="49" charset="0"/>
              </a:rPr>
              <a:t>class MyException extends Exception{   	</a:t>
            </a:r>
          </a:p>
          <a:p>
            <a:pPr>
              <a:lnSpc>
                <a:spcPct val="90000"/>
              </a:lnSpc>
              <a:buFont typeface="Webdings" panose="05030102010509060703" pitchFamily="18" charset="2"/>
              <a:buNone/>
            </a:pPr>
            <a:r>
              <a:rPr lang="en-US" sz="1847">
                <a:latin typeface="Courier New" panose="02070309020205020404" pitchFamily="49" charset="0"/>
              </a:rPr>
              <a:t>	public MyException(String msg, Throwable t){</a:t>
            </a:r>
          </a:p>
          <a:p>
            <a:pPr>
              <a:lnSpc>
                <a:spcPct val="90000"/>
              </a:lnSpc>
              <a:buFont typeface="Webdings" panose="05030102010509060703" pitchFamily="18" charset="2"/>
              <a:buNone/>
            </a:pPr>
            <a:r>
              <a:rPr lang="en-US" sz="1847">
                <a:latin typeface="Courier New" panose="02070309020205020404" pitchFamily="49" charset="0"/>
              </a:rPr>
              <a:t>		super(msg, t);      </a:t>
            </a:r>
          </a:p>
          <a:p>
            <a:pPr>
              <a:lnSpc>
                <a:spcPct val="90000"/>
              </a:lnSpc>
              <a:buFont typeface="Webdings" panose="05030102010509060703" pitchFamily="18" charset="2"/>
              <a:buNone/>
            </a:pPr>
            <a:r>
              <a:rPr lang="en-US" sz="1847">
                <a:latin typeface="Courier New" panose="02070309020205020404" pitchFamily="49" charset="0"/>
              </a:rPr>
              <a:t>	}   </a:t>
            </a:r>
          </a:p>
          <a:p>
            <a:pPr>
              <a:lnSpc>
                <a:spcPct val="90000"/>
              </a:lnSpc>
              <a:buFont typeface="Webdings" panose="05030102010509060703" pitchFamily="18" charset="2"/>
              <a:buNone/>
            </a:pPr>
            <a:r>
              <a:rPr lang="en-US" sz="1847">
                <a:latin typeface="Courier New" panose="02070309020205020404" pitchFamily="49" charset="0"/>
              </a:rPr>
              <a:t>}</a:t>
            </a:r>
          </a:p>
          <a:p>
            <a:pPr>
              <a:lnSpc>
                <a:spcPct val="90000"/>
              </a:lnSpc>
              <a:buFont typeface="Webdings" panose="05030102010509060703" pitchFamily="18" charset="2"/>
              <a:buNone/>
            </a:pPr>
            <a:endParaRPr lang="en-US" sz="1847">
              <a:latin typeface="Courier New" panose="02070309020205020404" pitchFamily="49" charset="0"/>
            </a:endParaRPr>
          </a:p>
          <a:p>
            <a:pPr>
              <a:lnSpc>
                <a:spcPct val="90000"/>
              </a:lnSpc>
              <a:buFont typeface="Webdings" panose="05030102010509060703" pitchFamily="18" charset="2"/>
              <a:buNone/>
            </a:pPr>
            <a:r>
              <a:rPr lang="en-US" sz="1847">
                <a:latin typeface="Courier New" panose="02070309020205020404" pitchFamily="49" charset="0"/>
              </a:rPr>
              <a:t>try{</a:t>
            </a:r>
          </a:p>
          <a:p>
            <a:pPr>
              <a:lnSpc>
                <a:spcPct val="90000"/>
              </a:lnSpc>
              <a:buFont typeface="Webdings" panose="05030102010509060703" pitchFamily="18" charset="2"/>
              <a:buNone/>
            </a:pPr>
            <a:r>
              <a:rPr lang="en-US" sz="1847">
                <a:latin typeface="Courier New" panose="02070309020205020404" pitchFamily="49" charset="0"/>
              </a:rPr>
              <a:t>	//do something that can raise YourException</a:t>
            </a:r>
          </a:p>
          <a:p>
            <a:pPr>
              <a:lnSpc>
                <a:spcPct val="90000"/>
              </a:lnSpc>
              <a:buFont typeface="Webdings" panose="05030102010509060703" pitchFamily="18" charset="2"/>
              <a:buNone/>
            </a:pPr>
            <a:r>
              <a:rPr lang="en-US" sz="1847">
                <a:latin typeface="Courier New" panose="02070309020205020404" pitchFamily="49" charset="0"/>
              </a:rPr>
              <a:t>}</a:t>
            </a:r>
          </a:p>
          <a:p>
            <a:pPr>
              <a:lnSpc>
                <a:spcPct val="90000"/>
              </a:lnSpc>
              <a:buFont typeface="Webdings" panose="05030102010509060703" pitchFamily="18" charset="2"/>
              <a:buNone/>
            </a:pPr>
            <a:r>
              <a:rPr lang="en-US" sz="1847">
                <a:latin typeface="Courier New" panose="02070309020205020404" pitchFamily="49" charset="0"/>
              </a:rPr>
              <a:t>catch (YourException e) {</a:t>
            </a:r>
          </a:p>
          <a:p>
            <a:pPr>
              <a:lnSpc>
                <a:spcPct val="90000"/>
              </a:lnSpc>
              <a:buFont typeface="Webdings" panose="05030102010509060703" pitchFamily="18" charset="2"/>
              <a:buNone/>
            </a:pPr>
            <a:r>
              <a:rPr lang="en-US" sz="1847">
                <a:latin typeface="Courier New" panose="02070309020205020404" pitchFamily="49" charset="0"/>
              </a:rPr>
              <a:t>	throw new MyException(“my own message”, e);</a:t>
            </a:r>
          </a:p>
          <a:p>
            <a:pPr>
              <a:lnSpc>
                <a:spcPct val="90000"/>
              </a:lnSpc>
              <a:buFont typeface="Webdings" panose="05030102010509060703" pitchFamily="18" charset="2"/>
              <a:buNone/>
            </a:pPr>
            <a:r>
              <a:rPr lang="en-US" sz="1847">
                <a:latin typeface="Courier New" panose="02070309020205020404" pitchFamily="49" charset="0"/>
              </a:rPr>
              <a:t>}</a:t>
            </a:r>
          </a:p>
        </p:txBody>
      </p:sp>
    </p:spTree>
    <p:extLst>
      <p:ext uri="{BB962C8B-B14F-4D97-AF65-F5344CB8AC3E}">
        <p14:creationId xmlns:p14="http://schemas.microsoft.com/office/powerpoint/2010/main" val="3094186440"/>
      </p:ext>
    </p:extLst>
  </p:cSld>
  <p:clrMapOvr>
    <a:masterClrMapping/>
  </p:clrMapOvr>
  <p:transition spd="med">
    <p:comb/>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a:t>Exception Layers</a:t>
            </a:r>
          </a:p>
        </p:txBody>
      </p:sp>
      <p:sp>
        <p:nvSpPr>
          <p:cNvPr id="1178627" name="Rectangle 3"/>
          <p:cNvSpPr>
            <a:spLocks noGrp="1" noChangeArrowheads="1"/>
          </p:cNvSpPr>
          <p:nvPr>
            <p:ph type="body" idx="1"/>
          </p:nvPr>
        </p:nvSpPr>
        <p:spPr>
          <a:xfrm>
            <a:off x="152400" y="762000"/>
            <a:ext cx="8556243" cy="5202929"/>
          </a:xfrm>
        </p:spPr>
        <p:txBody>
          <a:bodyPr/>
          <a:lstStyle/>
          <a:p>
            <a:r>
              <a:rPr lang="en-US" sz="2600"/>
              <a:t>Like application layers, in a good design application, for each layer there should be some related exceptions.</a:t>
            </a:r>
          </a:p>
          <a:p>
            <a:pPr lvl="1"/>
            <a:r>
              <a:rPr lang="en-US"/>
              <a:t>Presentation Exceptions </a:t>
            </a:r>
          </a:p>
          <a:p>
            <a:pPr lvl="1"/>
            <a:r>
              <a:rPr lang="en-US"/>
              <a:t>Business Exceptions              Your own Exceptions</a:t>
            </a:r>
          </a:p>
          <a:p>
            <a:pPr lvl="1"/>
            <a:r>
              <a:rPr lang="en-US"/>
              <a:t>Data Exceptions              </a:t>
            </a:r>
          </a:p>
          <a:p>
            <a:pPr lvl="1"/>
            <a:r>
              <a:rPr lang="en-US"/>
              <a:t>Technical Exceptions     </a:t>
            </a:r>
          </a:p>
          <a:p>
            <a:r>
              <a:rPr lang="en-US" sz="2600"/>
              <a:t>Normally, all exceptions should be thrown up to presentation layer. They are handled here to report to application users.</a:t>
            </a:r>
          </a:p>
          <a:p>
            <a:r>
              <a:rPr lang="en-US" sz="2600"/>
              <a:t>Any uncaught exception, to the Application Layer, must be caught and handled here.</a:t>
            </a:r>
          </a:p>
        </p:txBody>
      </p:sp>
      <p:sp>
        <p:nvSpPr>
          <p:cNvPr id="1178629" name="AutoShape 5"/>
          <p:cNvSpPr>
            <a:spLocks/>
          </p:cNvSpPr>
          <p:nvPr/>
        </p:nvSpPr>
        <p:spPr bwMode="auto">
          <a:xfrm>
            <a:off x="4572001" y="2303224"/>
            <a:ext cx="140722" cy="1266498"/>
          </a:xfrm>
          <a:prstGeom prst="rightBrace">
            <a:avLst>
              <a:gd name="adj1" fmla="val 75000"/>
              <a:gd name="adj2" fmla="val 50000"/>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574483640"/>
      </p:ext>
    </p:extLst>
  </p:cSld>
  <p:clrMapOvr>
    <a:masterClrMapping/>
  </p:clrMapOvr>
  <p:transition spd="med">
    <p:comb/>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Grp="1" noChangeArrowheads="1"/>
          </p:cNvSpPr>
          <p:nvPr>
            <p:ph type="title"/>
          </p:nvPr>
        </p:nvSpPr>
        <p:spPr/>
        <p:txBody>
          <a:bodyPr/>
          <a:lstStyle/>
          <a:p>
            <a:r>
              <a:rPr lang="en-US"/>
              <a:t>Handling error (Recall)</a:t>
            </a:r>
          </a:p>
        </p:txBody>
      </p:sp>
      <p:grpSp>
        <p:nvGrpSpPr>
          <p:cNvPr id="1205251" name="Group 3"/>
          <p:cNvGrpSpPr>
            <a:grpSpLocks/>
          </p:cNvGrpSpPr>
          <p:nvPr/>
        </p:nvGrpSpPr>
        <p:grpSpPr bwMode="auto">
          <a:xfrm>
            <a:off x="1395494" y="5668826"/>
            <a:ext cx="1325607" cy="644976"/>
            <a:chOff x="3984" y="2976"/>
            <a:chExt cx="831" cy="409"/>
          </a:xfrm>
        </p:grpSpPr>
        <p:grpSp>
          <p:nvGrpSpPr>
            <p:cNvPr id="1205252" name="Group 4"/>
            <p:cNvGrpSpPr>
              <a:grpSpLocks/>
            </p:cNvGrpSpPr>
            <p:nvPr/>
          </p:nvGrpSpPr>
          <p:grpSpPr bwMode="auto">
            <a:xfrm>
              <a:off x="3984" y="2976"/>
              <a:ext cx="816" cy="409"/>
              <a:chOff x="2139" y="2863"/>
              <a:chExt cx="378" cy="409"/>
            </a:xfrm>
          </p:grpSpPr>
          <p:sp>
            <p:nvSpPr>
              <p:cNvPr id="1205253" name="Freeform 5"/>
              <p:cNvSpPr>
                <a:spLocks/>
              </p:cNvSpPr>
              <p:nvPr/>
            </p:nvSpPr>
            <p:spPr bwMode="auto">
              <a:xfrm>
                <a:off x="2139" y="2863"/>
                <a:ext cx="378" cy="409"/>
              </a:xfrm>
              <a:custGeom>
                <a:avLst/>
                <a:gdLst>
                  <a:gd name="T0" fmla="*/ 378 w 378"/>
                  <a:gd name="T1" fmla="*/ 346 h 409"/>
                  <a:gd name="T2" fmla="*/ 375 w 378"/>
                  <a:gd name="T3" fmla="*/ 352 h 409"/>
                  <a:gd name="T4" fmla="*/ 370 w 378"/>
                  <a:gd name="T5" fmla="*/ 363 h 409"/>
                  <a:gd name="T6" fmla="*/ 362 w 378"/>
                  <a:gd name="T7" fmla="*/ 368 h 409"/>
                  <a:gd name="T8" fmla="*/ 356 w 378"/>
                  <a:gd name="T9" fmla="*/ 375 h 409"/>
                  <a:gd name="T10" fmla="*/ 346 w 378"/>
                  <a:gd name="T11" fmla="*/ 380 h 409"/>
                  <a:gd name="T12" fmla="*/ 335 w 378"/>
                  <a:gd name="T13" fmla="*/ 383 h 409"/>
                  <a:gd name="T14" fmla="*/ 323 w 378"/>
                  <a:gd name="T15" fmla="*/ 390 h 409"/>
                  <a:gd name="T16" fmla="*/ 309 w 378"/>
                  <a:gd name="T17" fmla="*/ 393 h 409"/>
                  <a:gd name="T18" fmla="*/ 294 w 378"/>
                  <a:gd name="T19" fmla="*/ 397 h 409"/>
                  <a:gd name="T20" fmla="*/ 279 w 378"/>
                  <a:gd name="T21" fmla="*/ 400 h 409"/>
                  <a:gd name="T22" fmla="*/ 261 w 378"/>
                  <a:gd name="T23" fmla="*/ 404 h 409"/>
                  <a:gd name="T24" fmla="*/ 244 w 378"/>
                  <a:gd name="T25" fmla="*/ 407 h 409"/>
                  <a:gd name="T26" fmla="*/ 217 w 378"/>
                  <a:gd name="T27" fmla="*/ 409 h 409"/>
                  <a:gd name="T28" fmla="*/ 151 w 378"/>
                  <a:gd name="T29" fmla="*/ 407 h 409"/>
                  <a:gd name="T30" fmla="*/ 125 w 378"/>
                  <a:gd name="T31" fmla="*/ 404 h 409"/>
                  <a:gd name="T32" fmla="*/ 107 w 378"/>
                  <a:gd name="T33" fmla="*/ 402 h 409"/>
                  <a:gd name="T34" fmla="*/ 92 w 378"/>
                  <a:gd name="T35" fmla="*/ 400 h 409"/>
                  <a:gd name="T36" fmla="*/ 76 w 378"/>
                  <a:gd name="T37" fmla="*/ 395 h 409"/>
                  <a:gd name="T38" fmla="*/ 62 w 378"/>
                  <a:gd name="T39" fmla="*/ 390 h 409"/>
                  <a:gd name="T40" fmla="*/ 49 w 378"/>
                  <a:gd name="T41" fmla="*/ 386 h 409"/>
                  <a:gd name="T42" fmla="*/ 38 w 378"/>
                  <a:gd name="T43" fmla="*/ 381 h 409"/>
                  <a:gd name="T44" fmla="*/ 29 w 378"/>
                  <a:gd name="T45" fmla="*/ 376 h 409"/>
                  <a:gd name="T46" fmla="*/ 19 w 378"/>
                  <a:gd name="T47" fmla="*/ 373 h 409"/>
                  <a:gd name="T48" fmla="*/ 11 w 378"/>
                  <a:gd name="T49" fmla="*/ 366 h 409"/>
                  <a:gd name="T50" fmla="*/ 5 w 378"/>
                  <a:gd name="T51" fmla="*/ 356 h 409"/>
                  <a:gd name="T52" fmla="*/ 2 w 378"/>
                  <a:gd name="T53" fmla="*/ 349 h 409"/>
                  <a:gd name="T54" fmla="*/ 0 w 378"/>
                  <a:gd name="T55" fmla="*/ 342 h 409"/>
                  <a:gd name="T56" fmla="*/ 0 w 378"/>
                  <a:gd name="T57" fmla="*/ 66 h 409"/>
                  <a:gd name="T58" fmla="*/ 0 w 378"/>
                  <a:gd name="T59" fmla="*/ 61 h 409"/>
                  <a:gd name="T60" fmla="*/ 3 w 378"/>
                  <a:gd name="T61" fmla="*/ 54 h 409"/>
                  <a:gd name="T62" fmla="*/ 7 w 378"/>
                  <a:gd name="T63" fmla="*/ 47 h 409"/>
                  <a:gd name="T64" fmla="*/ 11 w 378"/>
                  <a:gd name="T65" fmla="*/ 42 h 409"/>
                  <a:gd name="T66" fmla="*/ 19 w 378"/>
                  <a:gd name="T67" fmla="*/ 35 h 409"/>
                  <a:gd name="T68" fmla="*/ 29 w 378"/>
                  <a:gd name="T69" fmla="*/ 32 h 409"/>
                  <a:gd name="T70" fmla="*/ 38 w 378"/>
                  <a:gd name="T71" fmla="*/ 25 h 409"/>
                  <a:gd name="T72" fmla="*/ 49 w 378"/>
                  <a:gd name="T73" fmla="*/ 20 h 409"/>
                  <a:gd name="T74" fmla="*/ 62 w 378"/>
                  <a:gd name="T75" fmla="*/ 15 h 409"/>
                  <a:gd name="T76" fmla="*/ 76 w 378"/>
                  <a:gd name="T77" fmla="*/ 13 h 409"/>
                  <a:gd name="T78" fmla="*/ 92 w 378"/>
                  <a:gd name="T79" fmla="*/ 8 h 409"/>
                  <a:gd name="T80" fmla="*/ 107 w 378"/>
                  <a:gd name="T81" fmla="*/ 6 h 409"/>
                  <a:gd name="T82" fmla="*/ 125 w 378"/>
                  <a:gd name="T83" fmla="*/ 5 h 409"/>
                  <a:gd name="T84" fmla="*/ 151 w 378"/>
                  <a:gd name="T85" fmla="*/ 1 h 409"/>
                  <a:gd name="T86" fmla="*/ 217 w 378"/>
                  <a:gd name="T87" fmla="*/ 0 h 409"/>
                  <a:gd name="T88" fmla="*/ 244 w 378"/>
                  <a:gd name="T89" fmla="*/ 1 h 409"/>
                  <a:gd name="T90" fmla="*/ 261 w 378"/>
                  <a:gd name="T91" fmla="*/ 5 h 409"/>
                  <a:gd name="T92" fmla="*/ 279 w 378"/>
                  <a:gd name="T93" fmla="*/ 6 h 409"/>
                  <a:gd name="T94" fmla="*/ 294 w 378"/>
                  <a:gd name="T95" fmla="*/ 11 h 409"/>
                  <a:gd name="T96" fmla="*/ 309 w 378"/>
                  <a:gd name="T97" fmla="*/ 15 h 409"/>
                  <a:gd name="T98" fmla="*/ 323 w 378"/>
                  <a:gd name="T99" fmla="*/ 18 h 409"/>
                  <a:gd name="T100" fmla="*/ 335 w 378"/>
                  <a:gd name="T101" fmla="*/ 22 h 409"/>
                  <a:gd name="T102" fmla="*/ 346 w 378"/>
                  <a:gd name="T103" fmla="*/ 28 h 409"/>
                  <a:gd name="T104" fmla="*/ 356 w 378"/>
                  <a:gd name="T105" fmla="*/ 34 h 409"/>
                  <a:gd name="T106" fmla="*/ 362 w 378"/>
                  <a:gd name="T107" fmla="*/ 39 h 409"/>
                  <a:gd name="T108" fmla="*/ 370 w 378"/>
                  <a:gd name="T109" fmla="*/ 46 h 409"/>
                  <a:gd name="T110" fmla="*/ 373 w 378"/>
                  <a:gd name="T111" fmla="*/ 49 h 409"/>
                  <a:gd name="T112" fmla="*/ 376 w 378"/>
                  <a:gd name="T113" fmla="*/ 56 h 409"/>
                  <a:gd name="T114" fmla="*/ 378 w 378"/>
                  <a:gd name="T115" fmla="*/ 63 h 409"/>
                  <a:gd name="T116" fmla="*/ 378 w 378"/>
                  <a:gd name="T117" fmla="*/ 33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09">
                    <a:moveTo>
                      <a:pt x="378" y="342"/>
                    </a:moveTo>
                    <a:lnTo>
                      <a:pt x="378" y="346"/>
                    </a:lnTo>
                    <a:lnTo>
                      <a:pt x="376" y="349"/>
                    </a:lnTo>
                    <a:lnTo>
                      <a:pt x="375" y="352"/>
                    </a:lnTo>
                    <a:lnTo>
                      <a:pt x="373" y="356"/>
                    </a:lnTo>
                    <a:lnTo>
                      <a:pt x="370" y="363"/>
                    </a:lnTo>
                    <a:lnTo>
                      <a:pt x="367" y="366"/>
                    </a:lnTo>
                    <a:lnTo>
                      <a:pt x="362" y="368"/>
                    </a:lnTo>
                    <a:lnTo>
                      <a:pt x="359" y="373"/>
                    </a:lnTo>
                    <a:lnTo>
                      <a:pt x="356" y="375"/>
                    </a:lnTo>
                    <a:lnTo>
                      <a:pt x="349" y="376"/>
                    </a:lnTo>
                    <a:lnTo>
                      <a:pt x="346" y="380"/>
                    </a:lnTo>
                    <a:lnTo>
                      <a:pt x="340" y="381"/>
                    </a:lnTo>
                    <a:lnTo>
                      <a:pt x="335" y="383"/>
                    </a:lnTo>
                    <a:lnTo>
                      <a:pt x="329" y="386"/>
                    </a:lnTo>
                    <a:lnTo>
                      <a:pt x="323" y="390"/>
                    </a:lnTo>
                    <a:lnTo>
                      <a:pt x="315" y="390"/>
                    </a:lnTo>
                    <a:lnTo>
                      <a:pt x="309" y="393"/>
                    </a:lnTo>
                    <a:lnTo>
                      <a:pt x="301" y="395"/>
                    </a:lnTo>
                    <a:lnTo>
                      <a:pt x="294" y="397"/>
                    </a:lnTo>
                    <a:lnTo>
                      <a:pt x="286" y="400"/>
                    </a:lnTo>
                    <a:lnTo>
                      <a:pt x="279" y="400"/>
                    </a:lnTo>
                    <a:lnTo>
                      <a:pt x="271" y="402"/>
                    </a:lnTo>
                    <a:lnTo>
                      <a:pt x="261" y="404"/>
                    </a:lnTo>
                    <a:lnTo>
                      <a:pt x="253" y="404"/>
                    </a:lnTo>
                    <a:lnTo>
                      <a:pt x="244" y="407"/>
                    </a:lnTo>
                    <a:lnTo>
                      <a:pt x="225" y="407"/>
                    </a:lnTo>
                    <a:lnTo>
                      <a:pt x="217" y="409"/>
                    </a:lnTo>
                    <a:lnTo>
                      <a:pt x="161" y="409"/>
                    </a:lnTo>
                    <a:lnTo>
                      <a:pt x="151" y="407"/>
                    </a:lnTo>
                    <a:lnTo>
                      <a:pt x="132" y="407"/>
                    </a:lnTo>
                    <a:lnTo>
                      <a:pt x="125" y="404"/>
                    </a:lnTo>
                    <a:lnTo>
                      <a:pt x="117" y="404"/>
                    </a:lnTo>
                    <a:lnTo>
                      <a:pt x="107" y="402"/>
                    </a:lnTo>
                    <a:lnTo>
                      <a:pt x="99" y="400"/>
                    </a:lnTo>
                    <a:lnTo>
                      <a:pt x="92" y="400"/>
                    </a:lnTo>
                    <a:lnTo>
                      <a:pt x="84" y="397"/>
                    </a:lnTo>
                    <a:lnTo>
                      <a:pt x="76" y="395"/>
                    </a:lnTo>
                    <a:lnTo>
                      <a:pt x="68" y="393"/>
                    </a:lnTo>
                    <a:lnTo>
                      <a:pt x="62" y="390"/>
                    </a:lnTo>
                    <a:lnTo>
                      <a:pt x="55" y="390"/>
                    </a:lnTo>
                    <a:lnTo>
                      <a:pt x="49" y="386"/>
                    </a:lnTo>
                    <a:lnTo>
                      <a:pt x="43" y="383"/>
                    </a:lnTo>
                    <a:lnTo>
                      <a:pt x="38" y="381"/>
                    </a:lnTo>
                    <a:lnTo>
                      <a:pt x="32" y="380"/>
                    </a:lnTo>
                    <a:lnTo>
                      <a:pt x="29" y="376"/>
                    </a:lnTo>
                    <a:lnTo>
                      <a:pt x="22" y="375"/>
                    </a:lnTo>
                    <a:lnTo>
                      <a:pt x="19" y="373"/>
                    </a:lnTo>
                    <a:lnTo>
                      <a:pt x="16" y="368"/>
                    </a:lnTo>
                    <a:lnTo>
                      <a:pt x="11" y="366"/>
                    </a:lnTo>
                    <a:lnTo>
                      <a:pt x="8" y="363"/>
                    </a:lnTo>
                    <a:lnTo>
                      <a:pt x="5" y="356"/>
                    </a:lnTo>
                    <a:lnTo>
                      <a:pt x="3" y="352"/>
                    </a:lnTo>
                    <a:lnTo>
                      <a:pt x="2" y="349"/>
                    </a:lnTo>
                    <a:lnTo>
                      <a:pt x="0" y="346"/>
                    </a:lnTo>
                    <a:lnTo>
                      <a:pt x="0" y="342"/>
                    </a:lnTo>
                    <a:lnTo>
                      <a:pt x="0" y="340"/>
                    </a:lnTo>
                    <a:lnTo>
                      <a:pt x="0" y="66"/>
                    </a:lnTo>
                    <a:lnTo>
                      <a:pt x="0" y="63"/>
                    </a:lnTo>
                    <a:lnTo>
                      <a:pt x="0" y="61"/>
                    </a:lnTo>
                    <a:lnTo>
                      <a:pt x="2" y="56"/>
                    </a:lnTo>
                    <a:lnTo>
                      <a:pt x="3" y="54"/>
                    </a:lnTo>
                    <a:lnTo>
                      <a:pt x="5" y="49"/>
                    </a:lnTo>
                    <a:lnTo>
                      <a:pt x="7" y="47"/>
                    </a:lnTo>
                    <a:lnTo>
                      <a:pt x="8" y="46"/>
                    </a:lnTo>
                    <a:lnTo>
                      <a:pt x="11" y="42"/>
                    </a:lnTo>
                    <a:lnTo>
                      <a:pt x="16" y="39"/>
                    </a:lnTo>
                    <a:lnTo>
                      <a:pt x="19" y="35"/>
                    </a:lnTo>
                    <a:lnTo>
                      <a:pt x="22" y="34"/>
                    </a:lnTo>
                    <a:lnTo>
                      <a:pt x="29" y="32"/>
                    </a:lnTo>
                    <a:lnTo>
                      <a:pt x="32" y="28"/>
                    </a:lnTo>
                    <a:lnTo>
                      <a:pt x="38" y="25"/>
                    </a:lnTo>
                    <a:lnTo>
                      <a:pt x="43" y="22"/>
                    </a:lnTo>
                    <a:lnTo>
                      <a:pt x="49" y="20"/>
                    </a:lnTo>
                    <a:lnTo>
                      <a:pt x="55" y="18"/>
                    </a:lnTo>
                    <a:lnTo>
                      <a:pt x="62" y="15"/>
                    </a:lnTo>
                    <a:lnTo>
                      <a:pt x="68" y="15"/>
                    </a:lnTo>
                    <a:lnTo>
                      <a:pt x="76" y="13"/>
                    </a:lnTo>
                    <a:lnTo>
                      <a:pt x="84" y="11"/>
                    </a:lnTo>
                    <a:lnTo>
                      <a:pt x="92" y="8"/>
                    </a:lnTo>
                    <a:lnTo>
                      <a:pt x="99" y="6"/>
                    </a:lnTo>
                    <a:lnTo>
                      <a:pt x="107" y="6"/>
                    </a:lnTo>
                    <a:lnTo>
                      <a:pt x="117" y="5"/>
                    </a:lnTo>
                    <a:lnTo>
                      <a:pt x="125" y="5"/>
                    </a:lnTo>
                    <a:lnTo>
                      <a:pt x="132" y="1"/>
                    </a:lnTo>
                    <a:lnTo>
                      <a:pt x="151" y="1"/>
                    </a:lnTo>
                    <a:lnTo>
                      <a:pt x="161" y="0"/>
                    </a:lnTo>
                    <a:lnTo>
                      <a:pt x="217" y="0"/>
                    </a:lnTo>
                    <a:lnTo>
                      <a:pt x="225" y="1"/>
                    </a:lnTo>
                    <a:lnTo>
                      <a:pt x="244" y="1"/>
                    </a:lnTo>
                    <a:lnTo>
                      <a:pt x="253" y="5"/>
                    </a:lnTo>
                    <a:lnTo>
                      <a:pt x="261" y="5"/>
                    </a:lnTo>
                    <a:lnTo>
                      <a:pt x="271" y="6"/>
                    </a:lnTo>
                    <a:lnTo>
                      <a:pt x="279" y="6"/>
                    </a:lnTo>
                    <a:lnTo>
                      <a:pt x="286" y="8"/>
                    </a:lnTo>
                    <a:lnTo>
                      <a:pt x="294" y="11"/>
                    </a:lnTo>
                    <a:lnTo>
                      <a:pt x="301" y="13"/>
                    </a:lnTo>
                    <a:lnTo>
                      <a:pt x="309" y="15"/>
                    </a:lnTo>
                    <a:lnTo>
                      <a:pt x="315" y="15"/>
                    </a:lnTo>
                    <a:lnTo>
                      <a:pt x="323" y="18"/>
                    </a:lnTo>
                    <a:lnTo>
                      <a:pt x="329" y="20"/>
                    </a:lnTo>
                    <a:lnTo>
                      <a:pt x="335" y="22"/>
                    </a:lnTo>
                    <a:lnTo>
                      <a:pt x="340" y="25"/>
                    </a:lnTo>
                    <a:lnTo>
                      <a:pt x="346" y="28"/>
                    </a:lnTo>
                    <a:lnTo>
                      <a:pt x="349" y="32"/>
                    </a:lnTo>
                    <a:lnTo>
                      <a:pt x="356" y="34"/>
                    </a:lnTo>
                    <a:lnTo>
                      <a:pt x="359" y="35"/>
                    </a:lnTo>
                    <a:lnTo>
                      <a:pt x="362" y="39"/>
                    </a:lnTo>
                    <a:lnTo>
                      <a:pt x="367" y="42"/>
                    </a:lnTo>
                    <a:lnTo>
                      <a:pt x="370" y="46"/>
                    </a:lnTo>
                    <a:lnTo>
                      <a:pt x="371" y="47"/>
                    </a:lnTo>
                    <a:lnTo>
                      <a:pt x="373" y="49"/>
                    </a:lnTo>
                    <a:lnTo>
                      <a:pt x="375" y="54"/>
                    </a:lnTo>
                    <a:lnTo>
                      <a:pt x="376" y="56"/>
                    </a:lnTo>
                    <a:lnTo>
                      <a:pt x="378" y="61"/>
                    </a:lnTo>
                    <a:lnTo>
                      <a:pt x="378" y="63"/>
                    </a:lnTo>
                    <a:lnTo>
                      <a:pt x="378" y="66"/>
                    </a:lnTo>
                    <a:lnTo>
                      <a:pt x="378" y="339"/>
                    </a:lnTo>
                    <a:lnTo>
                      <a:pt x="378" y="34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5254" name="Freeform 6"/>
              <p:cNvSpPr>
                <a:spLocks/>
              </p:cNvSpPr>
              <p:nvPr/>
            </p:nvSpPr>
            <p:spPr bwMode="auto">
              <a:xfrm>
                <a:off x="2139" y="2926"/>
                <a:ext cx="378" cy="66"/>
              </a:xfrm>
              <a:custGeom>
                <a:avLst/>
                <a:gdLst>
                  <a:gd name="T0" fmla="*/ 0 w 378"/>
                  <a:gd name="T1" fmla="*/ 0 h 66"/>
                  <a:gd name="T2" fmla="*/ 0 w 378"/>
                  <a:gd name="T3" fmla="*/ 3 h 66"/>
                  <a:gd name="T4" fmla="*/ 2 w 378"/>
                  <a:gd name="T5" fmla="*/ 6 h 66"/>
                  <a:gd name="T6" fmla="*/ 3 w 378"/>
                  <a:gd name="T7" fmla="*/ 10 h 66"/>
                  <a:gd name="T8" fmla="*/ 5 w 378"/>
                  <a:gd name="T9" fmla="*/ 13 h 66"/>
                  <a:gd name="T10" fmla="*/ 7 w 378"/>
                  <a:gd name="T11" fmla="*/ 17 h 66"/>
                  <a:gd name="T12" fmla="*/ 8 w 378"/>
                  <a:gd name="T13" fmla="*/ 18 h 66"/>
                  <a:gd name="T14" fmla="*/ 11 w 378"/>
                  <a:gd name="T15" fmla="*/ 23 h 66"/>
                  <a:gd name="T16" fmla="*/ 16 w 378"/>
                  <a:gd name="T17" fmla="*/ 25 h 66"/>
                  <a:gd name="T18" fmla="*/ 19 w 378"/>
                  <a:gd name="T19" fmla="*/ 27 h 66"/>
                  <a:gd name="T20" fmla="*/ 22 w 378"/>
                  <a:gd name="T21" fmla="*/ 30 h 66"/>
                  <a:gd name="T22" fmla="*/ 29 w 378"/>
                  <a:gd name="T23" fmla="*/ 34 h 66"/>
                  <a:gd name="T24" fmla="*/ 32 w 378"/>
                  <a:gd name="T25" fmla="*/ 37 h 66"/>
                  <a:gd name="T26" fmla="*/ 38 w 378"/>
                  <a:gd name="T27" fmla="*/ 39 h 66"/>
                  <a:gd name="T28" fmla="*/ 43 w 378"/>
                  <a:gd name="T29" fmla="*/ 40 h 66"/>
                  <a:gd name="T30" fmla="*/ 49 w 378"/>
                  <a:gd name="T31" fmla="*/ 44 h 66"/>
                  <a:gd name="T32" fmla="*/ 55 w 378"/>
                  <a:gd name="T33" fmla="*/ 46 h 66"/>
                  <a:gd name="T34" fmla="*/ 62 w 378"/>
                  <a:gd name="T35" fmla="*/ 47 h 66"/>
                  <a:gd name="T36" fmla="*/ 68 w 378"/>
                  <a:gd name="T37" fmla="*/ 51 h 66"/>
                  <a:gd name="T38" fmla="*/ 76 w 378"/>
                  <a:gd name="T39" fmla="*/ 52 h 66"/>
                  <a:gd name="T40" fmla="*/ 84 w 378"/>
                  <a:gd name="T41" fmla="*/ 54 h 66"/>
                  <a:gd name="T42" fmla="*/ 92 w 378"/>
                  <a:gd name="T43" fmla="*/ 58 h 66"/>
                  <a:gd name="T44" fmla="*/ 99 w 378"/>
                  <a:gd name="T45" fmla="*/ 58 h 66"/>
                  <a:gd name="T46" fmla="*/ 107 w 378"/>
                  <a:gd name="T47" fmla="*/ 59 h 66"/>
                  <a:gd name="T48" fmla="*/ 117 w 378"/>
                  <a:gd name="T49" fmla="*/ 61 h 66"/>
                  <a:gd name="T50" fmla="*/ 125 w 378"/>
                  <a:gd name="T51" fmla="*/ 61 h 66"/>
                  <a:gd name="T52" fmla="*/ 132 w 378"/>
                  <a:gd name="T53" fmla="*/ 64 h 66"/>
                  <a:gd name="T54" fmla="*/ 151 w 378"/>
                  <a:gd name="T55" fmla="*/ 64 h 66"/>
                  <a:gd name="T56" fmla="*/ 161 w 378"/>
                  <a:gd name="T57" fmla="*/ 66 h 66"/>
                  <a:gd name="T58" fmla="*/ 217 w 378"/>
                  <a:gd name="T59" fmla="*/ 66 h 66"/>
                  <a:gd name="T60" fmla="*/ 225 w 378"/>
                  <a:gd name="T61" fmla="*/ 64 h 66"/>
                  <a:gd name="T62" fmla="*/ 244 w 378"/>
                  <a:gd name="T63" fmla="*/ 64 h 66"/>
                  <a:gd name="T64" fmla="*/ 253 w 378"/>
                  <a:gd name="T65" fmla="*/ 61 h 66"/>
                  <a:gd name="T66" fmla="*/ 261 w 378"/>
                  <a:gd name="T67" fmla="*/ 61 h 66"/>
                  <a:gd name="T68" fmla="*/ 271 w 378"/>
                  <a:gd name="T69" fmla="*/ 59 h 66"/>
                  <a:gd name="T70" fmla="*/ 279 w 378"/>
                  <a:gd name="T71" fmla="*/ 58 h 66"/>
                  <a:gd name="T72" fmla="*/ 286 w 378"/>
                  <a:gd name="T73" fmla="*/ 58 h 66"/>
                  <a:gd name="T74" fmla="*/ 294 w 378"/>
                  <a:gd name="T75" fmla="*/ 54 h 66"/>
                  <a:gd name="T76" fmla="*/ 301 w 378"/>
                  <a:gd name="T77" fmla="*/ 52 h 66"/>
                  <a:gd name="T78" fmla="*/ 309 w 378"/>
                  <a:gd name="T79" fmla="*/ 51 h 66"/>
                  <a:gd name="T80" fmla="*/ 315 w 378"/>
                  <a:gd name="T81" fmla="*/ 47 h 66"/>
                  <a:gd name="T82" fmla="*/ 323 w 378"/>
                  <a:gd name="T83" fmla="*/ 46 h 66"/>
                  <a:gd name="T84" fmla="*/ 329 w 378"/>
                  <a:gd name="T85" fmla="*/ 44 h 66"/>
                  <a:gd name="T86" fmla="*/ 335 w 378"/>
                  <a:gd name="T87" fmla="*/ 40 h 66"/>
                  <a:gd name="T88" fmla="*/ 340 w 378"/>
                  <a:gd name="T89" fmla="*/ 39 h 66"/>
                  <a:gd name="T90" fmla="*/ 346 w 378"/>
                  <a:gd name="T91" fmla="*/ 37 h 66"/>
                  <a:gd name="T92" fmla="*/ 349 w 378"/>
                  <a:gd name="T93" fmla="*/ 34 h 66"/>
                  <a:gd name="T94" fmla="*/ 356 w 378"/>
                  <a:gd name="T95" fmla="*/ 30 h 66"/>
                  <a:gd name="T96" fmla="*/ 359 w 378"/>
                  <a:gd name="T97" fmla="*/ 27 h 66"/>
                  <a:gd name="T98" fmla="*/ 362 w 378"/>
                  <a:gd name="T99" fmla="*/ 25 h 66"/>
                  <a:gd name="T100" fmla="*/ 367 w 378"/>
                  <a:gd name="T101" fmla="*/ 23 h 66"/>
                  <a:gd name="T102" fmla="*/ 370 w 378"/>
                  <a:gd name="T103" fmla="*/ 18 h 66"/>
                  <a:gd name="T104" fmla="*/ 371 w 378"/>
                  <a:gd name="T105" fmla="*/ 17 h 66"/>
                  <a:gd name="T106" fmla="*/ 373 w 378"/>
                  <a:gd name="T107" fmla="*/ 13 h 66"/>
                  <a:gd name="T108" fmla="*/ 375 w 378"/>
                  <a:gd name="T109" fmla="*/ 10 h 66"/>
                  <a:gd name="T110" fmla="*/ 376 w 378"/>
                  <a:gd name="T111" fmla="*/ 6 h 66"/>
                  <a:gd name="T112" fmla="*/ 378 w 378"/>
                  <a:gd name="T113" fmla="*/ 3 h 66"/>
                  <a:gd name="T114" fmla="*/ 378 w 378"/>
                  <a:gd name="T11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8" h="66">
                    <a:moveTo>
                      <a:pt x="0" y="0"/>
                    </a:moveTo>
                    <a:lnTo>
                      <a:pt x="0" y="3"/>
                    </a:lnTo>
                    <a:lnTo>
                      <a:pt x="2" y="6"/>
                    </a:lnTo>
                    <a:lnTo>
                      <a:pt x="3" y="10"/>
                    </a:lnTo>
                    <a:lnTo>
                      <a:pt x="5" y="13"/>
                    </a:lnTo>
                    <a:lnTo>
                      <a:pt x="7" y="17"/>
                    </a:lnTo>
                    <a:lnTo>
                      <a:pt x="8" y="18"/>
                    </a:lnTo>
                    <a:lnTo>
                      <a:pt x="11" y="23"/>
                    </a:lnTo>
                    <a:lnTo>
                      <a:pt x="16" y="25"/>
                    </a:lnTo>
                    <a:lnTo>
                      <a:pt x="19" y="27"/>
                    </a:lnTo>
                    <a:lnTo>
                      <a:pt x="22" y="30"/>
                    </a:lnTo>
                    <a:lnTo>
                      <a:pt x="29" y="34"/>
                    </a:lnTo>
                    <a:lnTo>
                      <a:pt x="32" y="37"/>
                    </a:lnTo>
                    <a:lnTo>
                      <a:pt x="38" y="39"/>
                    </a:lnTo>
                    <a:lnTo>
                      <a:pt x="43" y="40"/>
                    </a:lnTo>
                    <a:lnTo>
                      <a:pt x="49" y="44"/>
                    </a:lnTo>
                    <a:lnTo>
                      <a:pt x="55" y="46"/>
                    </a:lnTo>
                    <a:lnTo>
                      <a:pt x="62" y="47"/>
                    </a:lnTo>
                    <a:lnTo>
                      <a:pt x="68" y="51"/>
                    </a:lnTo>
                    <a:lnTo>
                      <a:pt x="76" y="52"/>
                    </a:lnTo>
                    <a:lnTo>
                      <a:pt x="84" y="54"/>
                    </a:lnTo>
                    <a:lnTo>
                      <a:pt x="92" y="58"/>
                    </a:lnTo>
                    <a:lnTo>
                      <a:pt x="99" y="58"/>
                    </a:lnTo>
                    <a:lnTo>
                      <a:pt x="107" y="59"/>
                    </a:lnTo>
                    <a:lnTo>
                      <a:pt x="117" y="61"/>
                    </a:lnTo>
                    <a:lnTo>
                      <a:pt x="125" y="61"/>
                    </a:lnTo>
                    <a:lnTo>
                      <a:pt x="132" y="64"/>
                    </a:lnTo>
                    <a:lnTo>
                      <a:pt x="151" y="64"/>
                    </a:lnTo>
                    <a:lnTo>
                      <a:pt x="161" y="66"/>
                    </a:lnTo>
                    <a:lnTo>
                      <a:pt x="217" y="66"/>
                    </a:lnTo>
                    <a:lnTo>
                      <a:pt x="225" y="64"/>
                    </a:lnTo>
                    <a:lnTo>
                      <a:pt x="244" y="64"/>
                    </a:lnTo>
                    <a:lnTo>
                      <a:pt x="253" y="61"/>
                    </a:lnTo>
                    <a:lnTo>
                      <a:pt x="261" y="61"/>
                    </a:lnTo>
                    <a:lnTo>
                      <a:pt x="271" y="59"/>
                    </a:lnTo>
                    <a:lnTo>
                      <a:pt x="279" y="58"/>
                    </a:lnTo>
                    <a:lnTo>
                      <a:pt x="286" y="58"/>
                    </a:lnTo>
                    <a:lnTo>
                      <a:pt x="294" y="54"/>
                    </a:lnTo>
                    <a:lnTo>
                      <a:pt x="301" y="52"/>
                    </a:lnTo>
                    <a:lnTo>
                      <a:pt x="309" y="51"/>
                    </a:lnTo>
                    <a:lnTo>
                      <a:pt x="315" y="47"/>
                    </a:lnTo>
                    <a:lnTo>
                      <a:pt x="323" y="46"/>
                    </a:lnTo>
                    <a:lnTo>
                      <a:pt x="329" y="44"/>
                    </a:lnTo>
                    <a:lnTo>
                      <a:pt x="335" y="40"/>
                    </a:lnTo>
                    <a:lnTo>
                      <a:pt x="340" y="39"/>
                    </a:lnTo>
                    <a:lnTo>
                      <a:pt x="346" y="37"/>
                    </a:lnTo>
                    <a:lnTo>
                      <a:pt x="349" y="34"/>
                    </a:lnTo>
                    <a:lnTo>
                      <a:pt x="356" y="30"/>
                    </a:lnTo>
                    <a:lnTo>
                      <a:pt x="359" y="27"/>
                    </a:lnTo>
                    <a:lnTo>
                      <a:pt x="362" y="25"/>
                    </a:lnTo>
                    <a:lnTo>
                      <a:pt x="367" y="23"/>
                    </a:lnTo>
                    <a:lnTo>
                      <a:pt x="370" y="18"/>
                    </a:lnTo>
                    <a:lnTo>
                      <a:pt x="371" y="17"/>
                    </a:lnTo>
                    <a:lnTo>
                      <a:pt x="373" y="13"/>
                    </a:lnTo>
                    <a:lnTo>
                      <a:pt x="375" y="10"/>
                    </a:lnTo>
                    <a:lnTo>
                      <a:pt x="376" y="6"/>
                    </a:lnTo>
                    <a:lnTo>
                      <a:pt x="378" y="3"/>
                    </a:lnTo>
                    <a:lnTo>
                      <a:pt x="378"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205255" name="Text Box 7"/>
            <p:cNvSpPr txBox="1">
              <a:spLocks noChangeArrowheads="1"/>
            </p:cNvSpPr>
            <p:nvPr/>
          </p:nvSpPr>
          <p:spPr bwMode="auto">
            <a:xfrm>
              <a:off x="4127" y="3120"/>
              <a:ext cx="688"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62">
                  <a:latin typeface="AvantGarde" pitchFamily="34" charset="0"/>
                </a:rPr>
                <a:t>Database</a:t>
              </a:r>
            </a:p>
          </p:txBody>
        </p:sp>
      </p:grpSp>
      <p:sp>
        <p:nvSpPr>
          <p:cNvPr id="1205256" name="Rectangle 8"/>
          <p:cNvSpPr>
            <a:spLocks noChangeArrowheads="1"/>
          </p:cNvSpPr>
          <p:nvPr/>
        </p:nvSpPr>
        <p:spPr bwMode="auto">
          <a:xfrm>
            <a:off x="965999" y="1532184"/>
            <a:ext cx="2125489" cy="16666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05257" name="Object 9"/>
          <p:cNvGraphicFramePr>
            <a:graphicFrameLocks noChangeAspect="1"/>
          </p:cNvGraphicFramePr>
          <p:nvPr/>
        </p:nvGraphicFramePr>
        <p:xfrm>
          <a:off x="2118161" y="3814521"/>
          <a:ext cx="766641" cy="529173"/>
        </p:xfrm>
        <a:graphic>
          <a:graphicData uri="http://schemas.openxmlformats.org/presentationml/2006/ole">
            <mc:AlternateContent xmlns:mc="http://schemas.openxmlformats.org/markup-compatibility/2006">
              <mc:Choice xmlns:v="urn:schemas-microsoft-com:vml" Requires="v">
                <p:oleObj spid="_x0000_s10318" name="Clip" r:id="rId3" imgW="3709440" imgH="2963520" progId="MS_ClipArt_Gallery.2">
                  <p:embed/>
                </p:oleObj>
              </mc:Choice>
              <mc:Fallback>
                <p:oleObj name="Clip" r:id="rId3" imgW="3709440" imgH="296352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8161" y="3814521"/>
                        <a:ext cx="766641" cy="529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05258" name="Group 10"/>
          <p:cNvGrpSpPr>
            <a:grpSpLocks/>
          </p:cNvGrpSpPr>
          <p:nvPr/>
        </p:nvGrpSpPr>
        <p:grpSpPr bwMode="auto">
          <a:xfrm>
            <a:off x="1688665" y="1599614"/>
            <a:ext cx="1272362" cy="1196137"/>
            <a:chOff x="2688" y="3216"/>
            <a:chExt cx="675" cy="576"/>
          </a:xfrm>
        </p:grpSpPr>
        <p:graphicFrame>
          <p:nvGraphicFramePr>
            <p:cNvPr id="1205259" name="Object 11"/>
            <p:cNvGraphicFramePr>
              <a:graphicFrameLocks noChangeAspect="1"/>
            </p:cNvGraphicFramePr>
            <p:nvPr/>
          </p:nvGraphicFramePr>
          <p:xfrm>
            <a:off x="2688" y="3216"/>
            <a:ext cx="435" cy="384"/>
          </p:xfrm>
          <a:graphic>
            <a:graphicData uri="http://schemas.openxmlformats.org/presentationml/2006/ole">
              <mc:AlternateContent xmlns:mc="http://schemas.openxmlformats.org/markup-compatibility/2006">
                <mc:Choice xmlns:v="urn:schemas-microsoft-com:vml" Requires="v">
                  <p:oleObj spid="_x0000_s10319" name="Bitmap Image" r:id="rId5" imgW="6714286" imgH="4990476" progId="Paint.Picture">
                    <p:embed/>
                  </p:oleObj>
                </mc:Choice>
                <mc:Fallback>
                  <p:oleObj name="Bitmap Image" r:id="rId5" imgW="6714286" imgH="4990476"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3216"/>
                          <a:ext cx="4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5260" name="Object 12"/>
            <p:cNvGraphicFramePr>
              <a:graphicFrameLocks noChangeAspect="1"/>
            </p:cNvGraphicFramePr>
            <p:nvPr/>
          </p:nvGraphicFramePr>
          <p:xfrm>
            <a:off x="2880" y="3408"/>
            <a:ext cx="483" cy="384"/>
          </p:xfrm>
          <a:graphic>
            <a:graphicData uri="http://schemas.openxmlformats.org/presentationml/2006/ole">
              <mc:AlternateContent xmlns:mc="http://schemas.openxmlformats.org/markup-compatibility/2006">
                <mc:Choice xmlns:v="urn:schemas-microsoft-com:vml" Requires="v">
                  <p:oleObj spid="_x0000_s10320" name="Bitmap Image" r:id="rId7" imgW="7935433" imgH="4229690" progId="Paint.Picture">
                    <p:embed/>
                  </p:oleObj>
                </mc:Choice>
                <mc:Fallback>
                  <p:oleObj name="Bitmap Image" r:id="rId7" imgW="7935433" imgH="4229690"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 y="3408"/>
                          <a:ext cx="483" cy="384"/>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1205261" name="Text Box 13"/>
          <p:cNvSpPr txBox="1">
            <a:spLocks noChangeArrowheads="1"/>
          </p:cNvSpPr>
          <p:nvPr/>
        </p:nvSpPr>
        <p:spPr bwMode="auto">
          <a:xfrm>
            <a:off x="979192" y="3710445"/>
            <a:ext cx="1048685" cy="348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62">
                <a:latin typeface="AvantGarde" pitchFamily="34" charset="0"/>
              </a:rPr>
              <a:t>Business</a:t>
            </a:r>
          </a:p>
        </p:txBody>
      </p:sp>
      <p:graphicFrame>
        <p:nvGraphicFramePr>
          <p:cNvPr id="1205262" name="Object 14"/>
          <p:cNvGraphicFramePr>
            <a:graphicFrameLocks noChangeAspect="1"/>
          </p:cNvGraphicFramePr>
          <p:nvPr/>
        </p:nvGraphicFramePr>
        <p:xfrm>
          <a:off x="2132819" y="4373010"/>
          <a:ext cx="688952" cy="605398"/>
        </p:xfrm>
        <a:graphic>
          <a:graphicData uri="http://schemas.openxmlformats.org/presentationml/2006/ole">
            <mc:AlternateContent xmlns:mc="http://schemas.openxmlformats.org/markup-compatibility/2006">
              <mc:Choice xmlns:v="urn:schemas-microsoft-com:vml" Requires="v">
                <p:oleObj spid="_x0000_s10321" name="Clip" r:id="rId9" imgW="3452400" imgH="3458520" progId="MS_ClipArt_Gallery.2">
                  <p:embed/>
                </p:oleObj>
              </mc:Choice>
              <mc:Fallback>
                <p:oleObj name="Clip" r:id="rId9" imgW="3452400" imgH="3458520" progId="MS_ClipArt_Gallery.2">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2819" y="4373010"/>
                        <a:ext cx="688952" cy="605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5263" name="AutoShape 15"/>
          <p:cNvSpPr>
            <a:spLocks noChangeArrowheads="1"/>
          </p:cNvSpPr>
          <p:nvPr/>
        </p:nvSpPr>
        <p:spPr bwMode="auto">
          <a:xfrm>
            <a:off x="1911475" y="3217917"/>
            <a:ext cx="257990" cy="492527"/>
          </a:xfrm>
          <a:prstGeom prst="upDownArrow">
            <a:avLst>
              <a:gd name="adj1" fmla="val 50000"/>
              <a:gd name="adj2" fmla="val 3818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5264" name="AutoShape 16"/>
          <p:cNvSpPr>
            <a:spLocks noChangeArrowheads="1"/>
          </p:cNvSpPr>
          <p:nvPr/>
        </p:nvSpPr>
        <p:spPr bwMode="auto">
          <a:xfrm>
            <a:off x="1911475" y="5047303"/>
            <a:ext cx="256525" cy="633249"/>
          </a:xfrm>
          <a:prstGeom prst="upDownArrow">
            <a:avLst>
              <a:gd name="adj1" fmla="val 50000"/>
              <a:gd name="adj2" fmla="val 4937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05265" name="Group 17"/>
          <p:cNvGrpSpPr>
            <a:grpSpLocks/>
          </p:cNvGrpSpPr>
          <p:nvPr/>
        </p:nvGrpSpPr>
        <p:grpSpPr bwMode="auto">
          <a:xfrm>
            <a:off x="914694" y="1494072"/>
            <a:ext cx="618591" cy="347870"/>
            <a:chOff x="3520" y="840"/>
            <a:chExt cx="368" cy="220"/>
          </a:xfrm>
        </p:grpSpPr>
        <p:sp>
          <p:nvSpPr>
            <p:cNvPr id="1205266" name="Text Box 18"/>
            <p:cNvSpPr txBox="1">
              <a:spLocks noChangeArrowheads="1"/>
            </p:cNvSpPr>
            <p:nvPr/>
          </p:nvSpPr>
          <p:spPr bwMode="auto">
            <a:xfrm>
              <a:off x="3520" y="840"/>
              <a:ext cx="335"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62">
                  <a:latin typeface="AvantGarde" pitchFamily="34" charset="0"/>
                </a:rPr>
                <a:t>GUI</a:t>
              </a:r>
            </a:p>
          </p:txBody>
        </p:sp>
        <p:sp>
          <p:nvSpPr>
            <p:cNvPr id="1205267" name="Rectangle 19"/>
            <p:cNvSpPr>
              <a:spLocks noChangeArrowheads="1"/>
            </p:cNvSpPr>
            <p:nvPr/>
          </p:nvSpPr>
          <p:spPr bwMode="auto">
            <a:xfrm>
              <a:off x="3552" y="864"/>
              <a:ext cx="33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05268" name="Text Box 20"/>
          <p:cNvSpPr txBox="1">
            <a:spLocks noChangeArrowheads="1"/>
          </p:cNvSpPr>
          <p:nvPr/>
        </p:nvSpPr>
        <p:spPr bwMode="auto">
          <a:xfrm>
            <a:off x="5839965" y="3429000"/>
            <a:ext cx="1970108" cy="562888"/>
          </a:xfrm>
          <a:prstGeom prst="rect">
            <a:avLst/>
          </a:prstGeom>
          <a:solidFill>
            <a:srgbClr val="FFFFFF"/>
          </a:solidFill>
          <a:ln w="9525">
            <a:solidFill>
              <a:srgbClr val="000000"/>
            </a:solidFill>
            <a:miter lim="800000"/>
            <a:headEnd/>
            <a:tailEnd/>
          </a:ln>
        </p:spPr>
        <p:txBody>
          <a:bodyPr/>
          <a:lstStyle/>
          <a:p>
            <a:r>
              <a:rPr lang="en-AU" sz="1662">
                <a:latin typeface="Times New Roman" panose="02020603050405020304" pitchFamily="18" charset="0"/>
              </a:rPr>
              <a:t>Thrown business exceptions</a:t>
            </a:r>
          </a:p>
        </p:txBody>
      </p:sp>
      <p:sp>
        <p:nvSpPr>
          <p:cNvPr id="1205269" name="Rectangle 21"/>
          <p:cNvSpPr>
            <a:spLocks noChangeArrowheads="1"/>
          </p:cNvSpPr>
          <p:nvPr/>
        </p:nvSpPr>
        <p:spPr bwMode="auto">
          <a:xfrm>
            <a:off x="5601031" y="5677621"/>
            <a:ext cx="2349764" cy="565820"/>
          </a:xfrm>
          <a:prstGeom prst="rect">
            <a:avLst/>
          </a:prstGeom>
          <a:solidFill>
            <a:srgbClr val="C0C0C0"/>
          </a:solidFill>
          <a:ln w="9525">
            <a:solidFill>
              <a:srgbClr val="000000"/>
            </a:solidFill>
            <a:miter lim="800000"/>
            <a:headEnd/>
            <a:tailEnd/>
          </a:ln>
        </p:spPr>
        <p:txBody>
          <a:bodyPr/>
          <a:lstStyle/>
          <a:p>
            <a:r>
              <a:rPr lang="en-AU" sz="1662">
                <a:latin typeface="Times New Roman" panose="02020603050405020304" pitchFamily="18" charset="0"/>
              </a:rPr>
              <a:t>Database Error Handling</a:t>
            </a:r>
          </a:p>
          <a:p>
            <a:r>
              <a:rPr lang="en-AU" sz="1662">
                <a:latin typeface="Times New Roman" panose="02020603050405020304" pitchFamily="18" charset="0"/>
              </a:rPr>
              <a:t>(controled by DBMS)</a:t>
            </a:r>
            <a:endParaRPr lang="en-AU" sz="1108">
              <a:latin typeface="Times New Roman" panose="02020603050405020304" pitchFamily="18" charset="0"/>
            </a:endParaRPr>
          </a:p>
        </p:txBody>
      </p:sp>
      <p:sp>
        <p:nvSpPr>
          <p:cNvPr id="1205270" name="Rectangle 22"/>
          <p:cNvSpPr>
            <a:spLocks noChangeArrowheads="1"/>
          </p:cNvSpPr>
          <p:nvPr/>
        </p:nvSpPr>
        <p:spPr bwMode="auto">
          <a:xfrm>
            <a:off x="5586373" y="4343693"/>
            <a:ext cx="2352696" cy="445620"/>
          </a:xfrm>
          <a:prstGeom prst="rect">
            <a:avLst/>
          </a:prstGeom>
          <a:solidFill>
            <a:srgbClr val="C0C0C0"/>
          </a:solidFill>
          <a:ln w="9525">
            <a:solidFill>
              <a:srgbClr val="000000"/>
            </a:solidFill>
            <a:miter lim="800000"/>
            <a:headEnd/>
            <a:tailEnd/>
          </a:ln>
        </p:spPr>
        <p:txBody>
          <a:bodyPr/>
          <a:lstStyle/>
          <a:p>
            <a:r>
              <a:rPr lang="en-AU" sz="1662">
                <a:latin typeface="Times New Roman" panose="02020603050405020304" pitchFamily="18" charset="0"/>
              </a:rPr>
              <a:t>Business Error Handling</a:t>
            </a:r>
          </a:p>
        </p:txBody>
      </p:sp>
      <p:sp>
        <p:nvSpPr>
          <p:cNvPr id="1205271" name="Rectangle 23"/>
          <p:cNvSpPr>
            <a:spLocks noChangeArrowheads="1"/>
          </p:cNvSpPr>
          <p:nvPr/>
        </p:nvSpPr>
        <p:spPr bwMode="auto">
          <a:xfrm>
            <a:off x="5577577" y="2584668"/>
            <a:ext cx="2373218" cy="422166"/>
          </a:xfrm>
          <a:prstGeom prst="rect">
            <a:avLst/>
          </a:prstGeom>
          <a:solidFill>
            <a:srgbClr val="C0C0C0"/>
          </a:solidFill>
          <a:ln w="9525">
            <a:solidFill>
              <a:srgbClr val="000000"/>
            </a:solidFill>
            <a:miter lim="800000"/>
            <a:headEnd/>
            <a:tailEnd/>
          </a:ln>
        </p:spPr>
        <p:txBody>
          <a:bodyPr/>
          <a:lstStyle/>
          <a:p>
            <a:r>
              <a:rPr lang="en-AU" sz="1662">
                <a:latin typeface="Times New Roman" panose="02020603050405020304" pitchFamily="18" charset="0"/>
              </a:rPr>
              <a:t>GUI layer Error Handling</a:t>
            </a:r>
          </a:p>
        </p:txBody>
      </p:sp>
      <p:sp>
        <p:nvSpPr>
          <p:cNvPr id="1205272" name="Line 24"/>
          <p:cNvSpPr>
            <a:spLocks noChangeShapeType="1"/>
          </p:cNvSpPr>
          <p:nvPr/>
        </p:nvSpPr>
        <p:spPr bwMode="auto">
          <a:xfrm flipV="1">
            <a:off x="5699243" y="4765859"/>
            <a:ext cx="0" cy="9850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5273" name="Text Box 25"/>
          <p:cNvSpPr txBox="1">
            <a:spLocks noChangeArrowheads="1"/>
          </p:cNvSpPr>
          <p:nvPr/>
        </p:nvSpPr>
        <p:spPr bwMode="auto">
          <a:xfrm>
            <a:off x="5839965" y="5188025"/>
            <a:ext cx="1970108" cy="281444"/>
          </a:xfrm>
          <a:prstGeom prst="rect">
            <a:avLst/>
          </a:prstGeom>
          <a:solidFill>
            <a:srgbClr val="FFFFFF"/>
          </a:solidFill>
          <a:ln w="9525">
            <a:solidFill>
              <a:srgbClr val="000000"/>
            </a:solidFill>
            <a:miter lim="800000"/>
            <a:headEnd/>
            <a:tailEnd/>
          </a:ln>
        </p:spPr>
        <p:txBody>
          <a:bodyPr/>
          <a:lstStyle/>
          <a:p>
            <a:r>
              <a:rPr lang="en-AU" sz="1662">
                <a:latin typeface="Times New Roman" panose="02020603050405020304" pitchFamily="18" charset="0"/>
              </a:rPr>
              <a:t>Database error codes</a:t>
            </a:r>
            <a:endParaRPr lang="en-AU" sz="923">
              <a:latin typeface="Times New Roman" panose="02020603050405020304" pitchFamily="18" charset="0"/>
            </a:endParaRPr>
          </a:p>
        </p:txBody>
      </p:sp>
      <p:sp>
        <p:nvSpPr>
          <p:cNvPr id="1205274" name="Line 26"/>
          <p:cNvSpPr>
            <a:spLocks noChangeShapeType="1"/>
          </p:cNvSpPr>
          <p:nvPr/>
        </p:nvSpPr>
        <p:spPr bwMode="auto">
          <a:xfrm flipV="1">
            <a:off x="5699243" y="3006834"/>
            <a:ext cx="0" cy="14072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205275" name="Picture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3467" y="1247809"/>
            <a:ext cx="1857238" cy="60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5276" name="Picture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41788" y="1287388"/>
            <a:ext cx="1731174" cy="55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5277" name="Line 29"/>
          <p:cNvSpPr>
            <a:spLocks noChangeShapeType="1"/>
          </p:cNvSpPr>
          <p:nvPr/>
        </p:nvSpPr>
        <p:spPr bwMode="auto">
          <a:xfrm flipH="1" flipV="1">
            <a:off x="5699243" y="1798970"/>
            <a:ext cx="675759" cy="9249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5278" name="Line 30"/>
          <p:cNvSpPr>
            <a:spLocks noChangeShapeType="1"/>
          </p:cNvSpPr>
          <p:nvPr/>
        </p:nvSpPr>
        <p:spPr bwMode="auto">
          <a:xfrm flipV="1">
            <a:off x="7458268" y="1740336"/>
            <a:ext cx="422166" cy="9850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5279" name="Text Box 31"/>
          <p:cNvSpPr txBox="1">
            <a:spLocks noChangeArrowheads="1"/>
          </p:cNvSpPr>
          <p:nvPr/>
        </p:nvSpPr>
        <p:spPr bwMode="auto">
          <a:xfrm>
            <a:off x="5839965" y="2092141"/>
            <a:ext cx="1970108" cy="337147"/>
          </a:xfrm>
          <a:prstGeom prst="rect">
            <a:avLst/>
          </a:prstGeom>
          <a:solidFill>
            <a:srgbClr val="FFFFFF"/>
          </a:solidFill>
          <a:ln w="9525">
            <a:solidFill>
              <a:srgbClr val="000000"/>
            </a:solidFill>
            <a:miter lim="800000"/>
            <a:headEnd/>
            <a:tailEnd/>
          </a:ln>
        </p:spPr>
        <p:txBody>
          <a:bodyPr/>
          <a:lstStyle/>
          <a:p>
            <a:r>
              <a:rPr lang="en-AU" sz="1662">
                <a:latin typeface="Times New Roman" panose="02020603050405020304" pitchFamily="18" charset="0"/>
              </a:rPr>
              <a:t>Error messages</a:t>
            </a:r>
          </a:p>
        </p:txBody>
      </p:sp>
      <p:sp>
        <p:nvSpPr>
          <p:cNvPr id="1205280" name="Text Box 32"/>
          <p:cNvSpPr txBox="1">
            <a:spLocks noChangeArrowheads="1"/>
          </p:cNvSpPr>
          <p:nvPr/>
        </p:nvSpPr>
        <p:spPr bwMode="auto">
          <a:xfrm>
            <a:off x="3588413" y="5633645"/>
            <a:ext cx="1575794" cy="492527"/>
          </a:xfrm>
          <a:prstGeom prst="rect">
            <a:avLst/>
          </a:prstGeom>
          <a:solidFill>
            <a:srgbClr val="FFFFFF"/>
          </a:solidFill>
          <a:ln w="9525">
            <a:solidFill>
              <a:srgbClr val="000000"/>
            </a:solidFill>
            <a:miter lim="800000"/>
            <a:headEnd/>
            <a:tailEnd/>
          </a:ln>
        </p:spPr>
        <p:txBody>
          <a:bodyPr/>
          <a:lstStyle/>
          <a:p>
            <a:r>
              <a:rPr lang="en-AU" sz="1477">
                <a:latin typeface="Times New Roman" panose="02020603050405020304" pitchFamily="18" charset="0"/>
              </a:rPr>
              <a:t>Database errors while executing</a:t>
            </a:r>
          </a:p>
        </p:txBody>
      </p:sp>
      <p:sp>
        <p:nvSpPr>
          <p:cNvPr id="1205281" name="Line 33"/>
          <p:cNvSpPr>
            <a:spLocks noChangeShapeType="1"/>
          </p:cNvSpPr>
          <p:nvPr/>
        </p:nvSpPr>
        <p:spPr bwMode="auto">
          <a:xfrm>
            <a:off x="2673719" y="6126172"/>
            <a:ext cx="29551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5282" name="Text Box 34"/>
          <p:cNvSpPr txBox="1">
            <a:spLocks noChangeArrowheads="1"/>
          </p:cNvSpPr>
          <p:nvPr/>
        </p:nvSpPr>
        <p:spPr bwMode="auto">
          <a:xfrm>
            <a:off x="3553232" y="2373585"/>
            <a:ext cx="1575794" cy="492527"/>
          </a:xfrm>
          <a:prstGeom prst="rect">
            <a:avLst/>
          </a:prstGeom>
          <a:solidFill>
            <a:srgbClr val="FFFFFF"/>
          </a:solidFill>
          <a:ln w="9525">
            <a:solidFill>
              <a:srgbClr val="000000"/>
            </a:solidFill>
            <a:miter lim="800000"/>
            <a:headEnd/>
            <a:tailEnd/>
          </a:ln>
        </p:spPr>
        <p:txBody>
          <a:bodyPr/>
          <a:lstStyle/>
          <a:p>
            <a:r>
              <a:rPr lang="en-AU" sz="1477">
                <a:latin typeface="Times New Roman" panose="02020603050405020304" pitchFamily="18" charset="0"/>
              </a:rPr>
              <a:t>Errors while treating data input</a:t>
            </a:r>
          </a:p>
        </p:txBody>
      </p:sp>
      <p:sp>
        <p:nvSpPr>
          <p:cNvPr id="1205283" name="Line 35"/>
          <p:cNvSpPr>
            <a:spLocks noChangeShapeType="1"/>
          </p:cNvSpPr>
          <p:nvPr/>
        </p:nvSpPr>
        <p:spPr bwMode="auto">
          <a:xfrm>
            <a:off x="3095885" y="2866112"/>
            <a:ext cx="24978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5284" name="Text Box 36"/>
          <p:cNvSpPr txBox="1">
            <a:spLocks noChangeArrowheads="1"/>
          </p:cNvSpPr>
          <p:nvPr/>
        </p:nvSpPr>
        <p:spPr bwMode="auto">
          <a:xfrm>
            <a:off x="3553232" y="3909800"/>
            <a:ext cx="1575794" cy="773971"/>
          </a:xfrm>
          <a:prstGeom prst="rect">
            <a:avLst/>
          </a:prstGeom>
          <a:solidFill>
            <a:srgbClr val="FFFFFF"/>
          </a:solidFill>
          <a:ln w="9525">
            <a:solidFill>
              <a:srgbClr val="000000"/>
            </a:solidFill>
            <a:miter lim="800000"/>
            <a:headEnd/>
            <a:tailEnd/>
          </a:ln>
        </p:spPr>
        <p:txBody>
          <a:bodyPr/>
          <a:lstStyle/>
          <a:p>
            <a:r>
              <a:rPr lang="en-AU" sz="1477">
                <a:latin typeface="Times New Roman" panose="02020603050405020304" pitchFamily="18" charset="0"/>
              </a:rPr>
              <a:t>Errors while treating in business layer</a:t>
            </a:r>
          </a:p>
        </p:txBody>
      </p:sp>
      <p:sp>
        <p:nvSpPr>
          <p:cNvPr id="1205285" name="Line 37"/>
          <p:cNvSpPr>
            <a:spLocks noChangeShapeType="1"/>
          </p:cNvSpPr>
          <p:nvPr/>
        </p:nvSpPr>
        <p:spPr bwMode="auto">
          <a:xfrm>
            <a:off x="3095885" y="4683771"/>
            <a:ext cx="24978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5286" name="Rectangle 38"/>
          <p:cNvSpPr>
            <a:spLocks noChangeArrowheads="1"/>
          </p:cNvSpPr>
          <p:nvPr/>
        </p:nvSpPr>
        <p:spPr bwMode="auto">
          <a:xfrm>
            <a:off x="985055" y="3710444"/>
            <a:ext cx="2110830" cy="133685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205287" name="Group 39"/>
          <p:cNvGrpSpPr>
            <a:grpSpLocks/>
          </p:cNvGrpSpPr>
          <p:nvPr/>
        </p:nvGrpSpPr>
        <p:grpSpPr bwMode="auto">
          <a:xfrm>
            <a:off x="7950795" y="3429000"/>
            <a:ext cx="562888" cy="562888"/>
            <a:chOff x="5520" y="2160"/>
            <a:chExt cx="384" cy="384"/>
          </a:xfrm>
        </p:grpSpPr>
        <p:sp>
          <p:nvSpPr>
            <p:cNvPr id="1205288" name="Rectangle 40"/>
            <p:cNvSpPr>
              <a:spLocks noChangeArrowheads="1"/>
            </p:cNvSpPr>
            <p:nvPr/>
          </p:nvSpPr>
          <p:spPr bwMode="auto">
            <a:xfrm>
              <a:off x="5520" y="2160"/>
              <a:ext cx="384" cy="38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05289" name="Text Box 41"/>
            <p:cNvSpPr txBox="1">
              <a:spLocks noChangeArrowheads="1"/>
            </p:cNvSpPr>
            <p:nvPr/>
          </p:nvSpPr>
          <p:spPr bwMode="auto">
            <a:xfrm>
              <a:off x="5538" y="2250"/>
              <a:ext cx="359"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sz="1662">
                  <a:latin typeface="Times New Roman" panose="02020603050405020304" pitchFamily="18" charset="0"/>
                </a:rPr>
                <a:t>Log</a:t>
              </a:r>
            </a:p>
          </p:txBody>
        </p:sp>
      </p:grpSp>
    </p:spTree>
    <p:extLst>
      <p:ext uri="{BB962C8B-B14F-4D97-AF65-F5344CB8AC3E}">
        <p14:creationId xmlns:p14="http://schemas.microsoft.com/office/powerpoint/2010/main" val="788875193"/>
      </p:ext>
    </p:extLst>
  </p:cSld>
  <p:clrMapOvr>
    <a:masterClrMapping/>
  </p:clrMapOvr>
  <p:transition spd="med">
    <p:comb/>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Rectangle 2"/>
          <p:cNvSpPr>
            <a:spLocks noGrp="1" noChangeArrowheads="1"/>
          </p:cNvSpPr>
          <p:nvPr>
            <p:ph type="title"/>
          </p:nvPr>
        </p:nvSpPr>
        <p:spPr/>
        <p:txBody>
          <a:bodyPr/>
          <a:lstStyle/>
          <a:p>
            <a:r>
              <a:rPr lang="en-US"/>
              <a:t>Exception Precautions[2]</a:t>
            </a:r>
          </a:p>
        </p:txBody>
      </p:sp>
      <p:sp>
        <p:nvSpPr>
          <p:cNvPr id="1179651" name="Rectangle 3"/>
          <p:cNvSpPr>
            <a:spLocks noGrp="1" noChangeArrowheads="1"/>
          </p:cNvSpPr>
          <p:nvPr>
            <p:ph type="body" idx="1"/>
          </p:nvPr>
        </p:nvSpPr>
        <p:spPr>
          <a:xfrm>
            <a:off x="228601" y="762000"/>
            <a:ext cx="8915400" cy="5714999"/>
          </a:xfrm>
        </p:spPr>
        <p:txBody>
          <a:bodyPr/>
          <a:lstStyle/>
          <a:p>
            <a:r>
              <a:rPr lang="en-US" b="0"/>
              <a:t>Once </a:t>
            </a:r>
            <a:r>
              <a:rPr lang="en-US"/>
              <a:t>overriding</a:t>
            </a:r>
            <a:r>
              <a:rPr lang="en-US" b="0"/>
              <a:t> method you can throw only exceptions thrown by the method in the base-class, or subclasses of the exception.</a:t>
            </a:r>
          </a:p>
          <a:p>
            <a:r>
              <a:rPr lang="en-US" b="0"/>
              <a:t>Stop instruction flow right away. This leads to non-released resources such as leak of network connections, and leak of opened file. Example:</a:t>
            </a:r>
          </a:p>
          <a:p>
            <a:pPr>
              <a:lnSpc>
                <a:spcPct val="90000"/>
              </a:lnSpc>
              <a:spcBef>
                <a:spcPct val="0"/>
              </a:spcBef>
              <a:buFont typeface="Webdings" panose="05030102010509060703" pitchFamily="18" charset="2"/>
              <a:buNone/>
            </a:pPr>
            <a:r>
              <a:rPr lang="en-US" sz="2400">
                <a:latin typeface="Courier New" panose="02070309020205020404" pitchFamily="49" charset="0"/>
              </a:rPr>
              <a:t>try{</a:t>
            </a:r>
          </a:p>
          <a:p>
            <a:pPr>
              <a:lnSpc>
                <a:spcPct val="90000"/>
              </a:lnSpc>
              <a:spcBef>
                <a:spcPct val="0"/>
              </a:spcBef>
              <a:buFont typeface="Webdings" panose="05030102010509060703" pitchFamily="18" charset="2"/>
              <a:buNone/>
            </a:pPr>
            <a:r>
              <a:rPr lang="en-US" sz="2400">
                <a:latin typeface="Courier New" panose="02070309020205020404" pitchFamily="49" charset="0"/>
              </a:rPr>
              <a:t>	//open resources except memory</a:t>
            </a:r>
          </a:p>
          <a:p>
            <a:pPr>
              <a:lnSpc>
                <a:spcPct val="90000"/>
              </a:lnSpc>
              <a:spcBef>
                <a:spcPct val="0"/>
              </a:spcBef>
              <a:buFont typeface="Webdings" panose="05030102010509060703" pitchFamily="18" charset="2"/>
              <a:buNone/>
            </a:pPr>
            <a:r>
              <a:rPr lang="en-US" sz="2400">
                <a:latin typeface="Courier New" panose="02070309020205020404" pitchFamily="49" charset="0"/>
              </a:rPr>
              <a:t>	//do something that raises MyException</a:t>
            </a:r>
          </a:p>
          <a:p>
            <a:pPr>
              <a:lnSpc>
                <a:spcPct val="90000"/>
              </a:lnSpc>
              <a:spcBef>
                <a:spcPct val="0"/>
              </a:spcBef>
              <a:buFont typeface="Webdings" panose="05030102010509060703" pitchFamily="18" charset="2"/>
              <a:buNone/>
            </a:pPr>
            <a:r>
              <a:rPr lang="en-US" sz="2400">
                <a:latin typeface="Courier New" panose="02070309020205020404" pitchFamily="49" charset="0"/>
              </a:rPr>
              <a:t>	//release resources except memory</a:t>
            </a:r>
          </a:p>
          <a:p>
            <a:pPr>
              <a:lnSpc>
                <a:spcPct val="90000"/>
              </a:lnSpc>
              <a:spcBef>
                <a:spcPct val="0"/>
              </a:spcBef>
              <a:buFont typeface="Webdings" panose="05030102010509060703" pitchFamily="18" charset="2"/>
              <a:buNone/>
            </a:pPr>
            <a:r>
              <a:rPr lang="en-US" sz="2400">
                <a:latin typeface="Courier New" panose="02070309020205020404" pitchFamily="49" charset="0"/>
              </a:rPr>
              <a:t>}</a:t>
            </a:r>
          </a:p>
          <a:p>
            <a:pPr>
              <a:lnSpc>
                <a:spcPct val="90000"/>
              </a:lnSpc>
              <a:spcBef>
                <a:spcPct val="0"/>
              </a:spcBef>
              <a:buFont typeface="Webdings" panose="05030102010509060703" pitchFamily="18" charset="2"/>
              <a:buNone/>
            </a:pPr>
            <a:r>
              <a:rPr lang="en-US" sz="2400">
                <a:latin typeface="Courier New" panose="02070309020205020404" pitchFamily="49" charset="0"/>
              </a:rPr>
              <a:t>catch(MyException me) {</a:t>
            </a:r>
          </a:p>
          <a:p>
            <a:pPr>
              <a:lnSpc>
                <a:spcPct val="90000"/>
              </a:lnSpc>
              <a:spcBef>
                <a:spcPct val="0"/>
              </a:spcBef>
              <a:buFont typeface="Webdings" panose="05030102010509060703" pitchFamily="18" charset="2"/>
              <a:buNone/>
            </a:pPr>
            <a:r>
              <a:rPr lang="en-US" sz="2400">
                <a:latin typeface="Courier New" panose="02070309020205020404" pitchFamily="49" charset="0"/>
              </a:rPr>
              <a:t>	System.out.prinln(“My Exception occurs”);</a:t>
            </a:r>
          </a:p>
          <a:p>
            <a:pPr>
              <a:lnSpc>
                <a:spcPct val="90000"/>
              </a:lnSpc>
              <a:spcBef>
                <a:spcPct val="0"/>
              </a:spcBef>
              <a:buFont typeface="Webdings" panose="05030102010509060703" pitchFamily="18" charset="2"/>
              <a:buNone/>
            </a:pPr>
            <a:r>
              <a:rPr lang="en-US" sz="2400">
                <a:latin typeface="Courier New" panose="02070309020205020404" pitchFamily="49" charset="0"/>
              </a:rPr>
              <a:t>	//there is no more code to release resources</a:t>
            </a:r>
          </a:p>
          <a:p>
            <a:pPr>
              <a:lnSpc>
                <a:spcPct val="90000"/>
              </a:lnSpc>
              <a:spcBef>
                <a:spcPct val="0"/>
              </a:spcBef>
              <a:buFont typeface="Webdings" panose="05030102010509060703" pitchFamily="18" charset="2"/>
              <a:buNone/>
            </a:pPr>
            <a:r>
              <a:rPr lang="en-US" sz="2400">
                <a:latin typeface="Courier New" panose="02070309020205020404" pitchFamily="49" charset="0"/>
              </a:rPr>
              <a:t>}</a:t>
            </a:r>
            <a:endParaRPr lang="en-US" sz="2400"/>
          </a:p>
        </p:txBody>
      </p:sp>
    </p:spTree>
    <p:extLst>
      <p:ext uri="{BB962C8B-B14F-4D97-AF65-F5344CB8AC3E}">
        <p14:creationId xmlns:p14="http://schemas.microsoft.com/office/powerpoint/2010/main" val="1687447672"/>
      </p:ext>
    </p:extLst>
  </p:cSld>
  <p:clrMapOvr>
    <a:masterClrMapping/>
  </p:clrMapOvr>
  <p:transition spd="med">
    <p:comb/>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4" name="Rectangle 2"/>
          <p:cNvSpPr>
            <a:spLocks noGrp="1" noChangeArrowheads="1"/>
          </p:cNvSpPr>
          <p:nvPr>
            <p:ph type="title"/>
          </p:nvPr>
        </p:nvSpPr>
        <p:spPr/>
        <p:txBody>
          <a:bodyPr/>
          <a:lstStyle/>
          <a:p>
            <a:r>
              <a:rPr lang="en-US">
                <a:latin typeface="Courier New" panose="02070309020205020404" pitchFamily="49" charset="0"/>
              </a:rPr>
              <a:t>Finally</a:t>
            </a:r>
            <a:r>
              <a:rPr lang="en-US"/>
              <a:t> Clause</a:t>
            </a:r>
          </a:p>
        </p:txBody>
      </p:sp>
      <p:sp>
        <p:nvSpPr>
          <p:cNvPr id="1180675" name="Rectangle 3"/>
          <p:cNvSpPr>
            <a:spLocks noGrp="1" noChangeArrowheads="1"/>
          </p:cNvSpPr>
          <p:nvPr>
            <p:ph type="body" idx="1"/>
          </p:nvPr>
        </p:nvSpPr>
        <p:spPr>
          <a:xfrm>
            <a:off x="0" y="762001"/>
            <a:ext cx="8708643" cy="5132568"/>
          </a:xfrm>
        </p:spPr>
        <p:txBody>
          <a:bodyPr/>
          <a:lstStyle/>
          <a:p>
            <a:r>
              <a:rPr lang="en-US" b="0"/>
              <a:t>Block of code executes whether or not an exception occurs in a try block. For instance the code to solve the second precaution of the exception in the previous slide.</a:t>
            </a:r>
          </a:p>
          <a:p>
            <a:r>
              <a:rPr lang="en-US" b="0"/>
              <a:t>Java provides a keyword </a:t>
            </a:r>
            <a:r>
              <a:rPr lang="en-US">
                <a:latin typeface="Courier New" panose="02070309020205020404" pitchFamily="49" charset="0"/>
              </a:rPr>
              <a:t>finally</a:t>
            </a:r>
            <a:r>
              <a:rPr lang="en-US" b="0"/>
              <a:t> along with </a:t>
            </a:r>
            <a:r>
              <a:rPr lang="en-US" b="0">
                <a:latin typeface="Courier New" panose="02070309020205020404" pitchFamily="49" charset="0"/>
              </a:rPr>
              <a:t>try </a:t>
            </a:r>
            <a:r>
              <a:rPr lang="en-US" b="0"/>
              <a:t>and</a:t>
            </a:r>
            <a:r>
              <a:rPr lang="en-US" b="0">
                <a:latin typeface="Courier New" panose="02070309020205020404" pitchFamily="49" charset="0"/>
              </a:rPr>
              <a:t> catch. </a:t>
            </a:r>
          </a:p>
          <a:p>
            <a:pPr>
              <a:lnSpc>
                <a:spcPct val="90000"/>
              </a:lnSpc>
              <a:buFont typeface="Webdings" panose="05030102010509060703" pitchFamily="18" charset="2"/>
              <a:buNone/>
            </a:pPr>
            <a:r>
              <a:rPr lang="en-US" sz="2400">
                <a:latin typeface="Courier New" panose="02070309020205020404" pitchFamily="49" charset="0"/>
              </a:rPr>
              <a:t>try{//…}</a:t>
            </a:r>
          </a:p>
          <a:p>
            <a:pPr>
              <a:lnSpc>
                <a:spcPct val="90000"/>
              </a:lnSpc>
              <a:buFont typeface="Webdings" panose="05030102010509060703" pitchFamily="18" charset="2"/>
              <a:buNone/>
            </a:pPr>
            <a:r>
              <a:rPr lang="en-US" sz="2400">
                <a:latin typeface="Courier New" panose="02070309020205020404" pitchFamily="49" charset="0"/>
              </a:rPr>
              <a:t>catch(){//…}</a:t>
            </a:r>
          </a:p>
          <a:p>
            <a:pPr>
              <a:lnSpc>
                <a:spcPct val="90000"/>
              </a:lnSpc>
              <a:buFont typeface="Webdings" panose="05030102010509060703" pitchFamily="18" charset="2"/>
              <a:buNone/>
            </a:pPr>
            <a:r>
              <a:rPr lang="en-US" sz="2400">
                <a:latin typeface="Courier New" panose="02070309020205020404" pitchFamily="49" charset="0"/>
              </a:rPr>
              <a:t>//… other catches</a:t>
            </a:r>
          </a:p>
          <a:p>
            <a:pPr>
              <a:lnSpc>
                <a:spcPct val="90000"/>
              </a:lnSpc>
              <a:buFont typeface="Webdings" panose="05030102010509060703" pitchFamily="18" charset="2"/>
              <a:buNone/>
            </a:pPr>
            <a:r>
              <a:rPr lang="en-US" sz="2400">
                <a:latin typeface="Courier New" panose="02070309020205020404" pitchFamily="49" charset="0"/>
              </a:rPr>
              <a:t>finally{</a:t>
            </a:r>
          </a:p>
          <a:p>
            <a:pPr>
              <a:lnSpc>
                <a:spcPct val="90000"/>
              </a:lnSpc>
              <a:buFont typeface="Webdings" panose="05030102010509060703" pitchFamily="18" charset="2"/>
              <a:buNone/>
            </a:pPr>
            <a:r>
              <a:rPr lang="en-US" sz="2400">
                <a:latin typeface="Courier New" panose="02070309020205020404" pitchFamily="49" charset="0"/>
              </a:rPr>
              <a:t>	//Stuffs that happens all the time</a:t>
            </a:r>
          </a:p>
          <a:p>
            <a:pPr>
              <a:lnSpc>
                <a:spcPct val="90000"/>
              </a:lnSpc>
              <a:buFont typeface="Webdings" panose="05030102010509060703" pitchFamily="18" charset="2"/>
              <a:buNone/>
            </a:pPr>
            <a:r>
              <a:rPr lang="en-US" sz="2400">
                <a:latin typeface="Courier New" panose="02070309020205020404" pitchFamily="49" charset="0"/>
              </a:rPr>
              <a:t>}</a:t>
            </a:r>
          </a:p>
        </p:txBody>
      </p:sp>
    </p:spTree>
    <p:extLst>
      <p:ext uri="{BB962C8B-B14F-4D97-AF65-F5344CB8AC3E}">
        <p14:creationId xmlns:p14="http://schemas.microsoft.com/office/powerpoint/2010/main" val="4258971215"/>
      </p:ext>
    </p:extLst>
  </p:cSld>
  <p:clrMapOvr>
    <a:masterClrMapping/>
  </p:clrMapOvr>
  <p:transition spd="med">
    <p:comb/>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Rectangle 2"/>
          <p:cNvSpPr>
            <a:spLocks noGrp="1" noChangeArrowheads="1"/>
          </p:cNvSpPr>
          <p:nvPr>
            <p:ph type="title"/>
          </p:nvPr>
        </p:nvSpPr>
        <p:spPr/>
        <p:txBody>
          <a:bodyPr/>
          <a:lstStyle/>
          <a:p>
            <a:r>
              <a:rPr lang="en-US">
                <a:latin typeface="Courier New" panose="02070309020205020404" pitchFamily="49" charset="0"/>
              </a:rPr>
              <a:t>Finally</a:t>
            </a:r>
            <a:r>
              <a:rPr lang="en-US"/>
              <a:t> Clause</a:t>
            </a:r>
          </a:p>
        </p:txBody>
      </p:sp>
      <p:sp>
        <p:nvSpPr>
          <p:cNvPr id="1181699" name="Rectangle 3"/>
          <p:cNvSpPr>
            <a:spLocks noGrp="1" noChangeArrowheads="1"/>
          </p:cNvSpPr>
          <p:nvPr>
            <p:ph type="body" idx="1"/>
          </p:nvPr>
        </p:nvSpPr>
        <p:spPr>
          <a:xfrm>
            <a:off x="381001" y="838200"/>
            <a:ext cx="8763000" cy="5264519"/>
          </a:xfrm>
        </p:spPr>
        <p:txBody>
          <a:bodyPr/>
          <a:lstStyle/>
          <a:p>
            <a:pPr>
              <a:lnSpc>
                <a:spcPct val="90000"/>
              </a:lnSpc>
              <a:spcBef>
                <a:spcPct val="0"/>
              </a:spcBef>
              <a:buFont typeface="Webdings" panose="05030102010509060703" pitchFamily="18" charset="2"/>
              <a:buNone/>
            </a:pPr>
            <a:r>
              <a:rPr lang="en-US" sz="2401">
                <a:latin typeface="Courier New" panose="02070309020205020404" pitchFamily="49" charset="0"/>
              </a:rPr>
              <a:t>MyConnection con = null;</a:t>
            </a:r>
          </a:p>
          <a:p>
            <a:pPr>
              <a:lnSpc>
                <a:spcPct val="90000"/>
              </a:lnSpc>
              <a:spcBef>
                <a:spcPct val="0"/>
              </a:spcBef>
              <a:buFont typeface="Webdings" panose="05030102010509060703" pitchFamily="18" charset="2"/>
              <a:buNone/>
            </a:pPr>
            <a:r>
              <a:rPr lang="en-US" sz="2401">
                <a:latin typeface="Courier New" panose="02070309020205020404" pitchFamily="49" charset="0"/>
              </a:rPr>
              <a:t>try{</a:t>
            </a:r>
          </a:p>
          <a:p>
            <a:pPr>
              <a:lnSpc>
                <a:spcPct val="90000"/>
              </a:lnSpc>
              <a:spcBef>
                <a:spcPct val="0"/>
              </a:spcBef>
              <a:buFont typeface="Webdings" panose="05030102010509060703" pitchFamily="18" charset="2"/>
              <a:buNone/>
            </a:pPr>
            <a:r>
              <a:rPr lang="en-US" sz="2401">
                <a:latin typeface="Courier New" panose="02070309020205020404" pitchFamily="49" charset="0"/>
              </a:rPr>
              <a:t>  //open resources</a:t>
            </a:r>
          </a:p>
          <a:p>
            <a:pPr>
              <a:lnSpc>
                <a:spcPct val="90000"/>
              </a:lnSpc>
              <a:spcBef>
                <a:spcPct val="0"/>
              </a:spcBef>
              <a:buFont typeface="Webdings" panose="05030102010509060703" pitchFamily="18" charset="2"/>
              <a:buNone/>
            </a:pPr>
            <a:r>
              <a:rPr lang="en-US" sz="2401">
                <a:latin typeface="Courier New" panose="02070309020205020404" pitchFamily="49" charset="0"/>
              </a:rPr>
              <a:t>  con = new MyConnection();</a:t>
            </a:r>
          </a:p>
          <a:p>
            <a:pPr>
              <a:lnSpc>
                <a:spcPct val="90000"/>
              </a:lnSpc>
              <a:spcBef>
                <a:spcPct val="0"/>
              </a:spcBef>
              <a:buFont typeface="Webdings" panose="05030102010509060703" pitchFamily="18" charset="2"/>
              <a:buNone/>
            </a:pPr>
            <a:r>
              <a:rPr lang="en-US" sz="2401">
                <a:latin typeface="Courier New" panose="02070309020205020404" pitchFamily="49" charset="0"/>
              </a:rPr>
              <a:t>  //do something that raises MyException</a:t>
            </a:r>
          </a:p>
          <a:p>
            <a:pPr>
              <a:lnSpc>
                <a:spcPct val="90000"/>
              </a:lnSpc>
              <a:spcBef>
                <a:spcPct val="0"/>
              </a:spcBef>
              <a:buFont typeface="Webdings" panose="05030102010509060703" pitchFamily="18" charset="2"/>
              <a:buNone/>
            </a:pPr>
            <a:r>
              <a:rPr lang="en-US" sz="2401">
                <a:latin typeface="Courier New" panose="02070309020205020404" pitchFamily="49" charset="0"/>
              </a:rPr>
              <a:t>}</a:t>
            </a:r>
          </a:p>
          <a:p>
            <a:pPr>
              <a:lnSpc>
                <a:spcPct val="90000"/>
              </a:lnSpc>
              <a:spcBef>
                <a:spcPct val="0"/>
              </a:spcBef>
              <a:buFont typeface="Webdings" panose="05030102010509060703" pitchFamily="18" charset="2"/>
              <a:buNone/>
            </a:pPr>
            <a:r>
              <a:rPr lang="en-US" sz="2401">
                <a:latin typeface="Courier New" panose="02070309020205020404" pitchFamily="49" charset="0"/>
              </a:rPr>
              <a:t>catch(MyException me) {</a:t>
            </a:r>
          </a:p>
          <a:p>
            <a:pPr>
              <a:lnSpc>
                <a:spcPct val="90000"/>
              </a:lnSpc>
              <a:spcBef>
                <a:spcPct val="0"/>
              </a:spcBef>
              <a:buFont typeface="Webdings" panose="05030102010509060703" pitchFamily="18" charset="2"/>
              <a:buNone/>
            </a:pPr>
            <a:r>
              <a:rPr lang="en-US" sz="2401">
                <a:latin typeface="Courier New" panose="02070309020205020404" pitchFamily="49" charset="0"/>
              </a:rPr>
              <a:t>  System.out.prinln(“My Exception occurs”);</a:t>
            </a:r>
          </a:p>
          <a:p>
            <a:pPr>
              <a:lnSpc>
                <a:spcPct val="90000"/>
              </a:lnSpc>
              <a:spcBef>
                <a:spcPct val="0"/>
              </a:spcBef>
              <a:buFont typeface="Webdings" panose="05030102010509060703" pitchFamily="18" charset="2"/>
              <a:buNone/>
            </a:pPr>
            <a:r>
              <a:rPr lang="en-US" sz="2401">
                <a:latin typeface="Courier New" panose="02070309020205020404" pitchFamily="49" charset="0"/>
              </a:rPr>
              <a:t>}</a:t>
            </a:r>
          </a:p>
          <a:p>
            <a:pPr>
              <a:lnSpc>
                <a:spcPct val="90000"/>
              </a:lnSpc>
              <a:spcBef>
                <a:spcPct val="0"/>
              </a:spcBef>
              <a:buFont typeface="Webdings" panose="05030102010509060703" pitchFamily="18" charset="2"/>
              <a:buNone/>
            </a:pPr>
            <a:r>
              <a:rPr lang="en-US" sz="2401">
                <a:latin typeface="Courier New" panose="02070309020205020404" pitchFamily="49" charset="0"/>
              </a:rPr>
              <a:t>finally{</a:t>
            </a:r>
          </a:p>
          <a:p>
            <a:pPr>
              <a:lnSpc>
                <a:spcPct val="90000"/>
              </a:lnSpc>
              <a:spcBef>
                <a:spcPct val="0"/>
              </a:spcBef>
              <a:buFont typeface="Webdings" panose="05030102010509060703" pitchFamily="18" charset="2"/>
              <a:buNone/>
            </a:pPr>
            <a:r>
              <a:rPr lang="en-US" sz="2401">
                <a:latin typeface="Courier New" panose="02070309020205020404" pitchFamily="49" charset="0"/>
              </a:rPr>
              <a:t>  //code which is executed all the time here</a:t>
            </a:r>
          </a:p>
          <a:p>
            <a:pPr>
              <a:lnSpc>
                <a:spcPct val="90000"/>
              </a:lnSpc>
              <a:spcBef>
                <a:spcPct val="0"/>
              </a:spcBef>
              <a:buFont typeface="Webdings" panose="05030102010509060703" pitchFamily="18" charset="2"/>
              <a:buNone/>
            </a:pPr>
            <a:r>
              <a:rPr lang="en-US" sz="2401">
                <a:latin typeface="Courier New" panose="02070309020205020404" pitchFamily="49" charset="0"/>
              </a:rPr>
              <a:t>  if(con!=null) </a:t>
            </a:r>
          </a:p>
          <a:p>
            <a:pPr>
              <a:lnSpc>
                <a:spcPct val="90000"/>
              </a:lnSpc>
              <a:spcBef>
                <a:spcPct val="0"/>
              </a:spcBef>
              <a:buFont typeface="Webdings" panose="05030102010509060703" pitchFamily="18" charset="2"/>
              <a:buNone/>
            </a:pPr>
            <a:r>
              <a:rPr lang="en-US" sz="2401">
                <a:latin typeface="Courier New" panose="02070309020205020404" pitchFamily="49" charset="0"/>
              </a:rPr>
              <a:t>    con.close(); //release opened resources</a:t>
            </a:r>
          </a:p>
          <a:p>
            <a:pPr>
              <a:lnSpc>
                <a:spcPct val="90000"/>
              </a:lnSpc>
              <a:spcBef>
                <a:spcPct val="0"/>
              </a:spcBef>
              <a:buFont typeface="Webdings" panose="05030102010509060703" pitchFamily="18" charset="2"/>
              <a:buNone/>
            </a:pPr>
            <a:r>
              <a:rPr lang="en-US" sz="2401">
                <a:latin typeface="Courier New" panose="02070309020205020404" pitchFamily="49" charset="0"/>
              </a:rPr>
              <a:t>}</a:t>
            </a:r>
          </a:p>
          <a:p>
            <a:endParaRPr lang="en-US" sz="2955"/>
          </a:p>
        </p:txBody>
      </p:sp>
    </p:spTree>
    <p:extLst>
      <p:ext uri="{BB962C8B-B14F-4D97-AF65-F5344CB8AC3E}">
        <p14:creationId xmlns:p14="http://schemas.microsoft.com/office/powerpoint/2010/main" val="2279970288"/>
      </p:ext>
    </p:extLst>
  </p:cSld>
  <p:clrMapOvr>
    <a:masterClrMapping/>
  </p:clrMapOvr>
  <p:transition spd="med">
    <p:comb/>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Rectangle 1026"/>
          <p:cNvSpPr>
            <a:spLocks noGrp="1" noChangeArrowheads="1"/>
          </p:cNvSpPr>
          <p:nvPr>
            <p:ph type="title"/>
          </p:nvPr>
        </p:nvSpPr>
        <p:spPr/>
        <p:txBody>
          <a:bodyPr/>
          <a:lstStyle/>
          <a:p>
            <a:r>
              <a:rPr lang="en-US">
                <a:latin typeface="Courier New" panose="02070309020205020404" pitchFamily="49" charset="0"/>
              </a:rPr>
              <a:t>Finally</a:t>
            </a:r>
            <a:r>
              <a:rPr lang="en-US"/>
              <a:t> Clause</a:t>
            </a:r>
          </a:p>
        </p:txBody>
      </p:sp>
      <p:sp>
        <p:nvSpPr>
          <p:cNvPr id="1188867" name="Rectangle 1027"/>
          <p:cNvSpPr>
            <a:spLocks noGrp="1" noChangeArrowheads="1"/>
          </p:cNvSpPr>
          <p:nvPr>
            <p:ph type="body" idx="1"/>
          </p:nvPr>
        </p:nvSpPr>
        <p:spPr>
          <a:xfrm>
            <a:off x="381000" y="838201"/>
            <a:ext cx="7780879" cy="4912714"/>
          </a:xfrm>
        </p:spPr>
        <p:txBody>
          <a:bodyPr/>
          <a:lstStyle/>
          <a:p>
            <a:pPr>
              <a:lnSpc>
                <a:spcPct val="90000"/>
              </a:lnSpc>
              <a:spcBef>
                <a:spcPct val="0"/>
              </a:spcBef>
              <a:buFont typeface="Webdings" panose="05030102010509060703" pitchFamily="18" charset="2"/>
              <a:buNone/>
            </a:pPr>
            <a:r>
              <a:rPr lang="en-US" sz="1847">
                <a:latin typeface="Courier New" panose="02070309020205020404" pitchFamily="49" charset="0"/>
              </a:rPr>
              <a:t>readFile {//Correct exception handling</a:t>
            </a:r>
          </a:p>
          <a:p>
            <a:pPr>
              <a:lnSpc>
                <a:spcPct val="90000"/>
              </a:lnSpc>
              <a:spcBef>
                <a:spcPct val="0"/>
              </a:spcBef>
              <a:buFont typeface="Webdings" panose="05030102010509060703" pitchFamily="18" charset="2"/>
              <a:buNone/>
            </a:pPr>
            <a:r>
              <a:rPr lang="en-US" sz="1847">
                <a:latin typeface="Courier New" panose="02070309020205020404" pitchFamily="49" charset="0"/>
              </a:rPr>
              <a:t>    try {</a:t>
            </a:r>
          </a:p>
          <a:p>
            <a:pPr>
              <a:lnSpc>
                <a:spcPct val="90000"/>
              </a:lnSpc>
              <a:spcBef>
                <a:spcPct val="0"/>
              </a:spcBef>
              <a:buFont typeface="Webdings" panose="05030102010509060703" pitchFamily="18" charset="2"/>
              <a:buNone/>
            </a:pPr>
            <a:r>
              <a:rPr lang="en-US" sz="1847">
                <a:latin typeface="Courier New" panose="02070309020205020404" pitchFamily="49" charset="0"/>
              </a:rPr>
              <a:t>        open the file;</a:t>
            </a:r>
          </a:p>
          <a:p>
            <a:pPr>
              <a:lnSpc>
                <a:spcPct val="90000"/>
              </a:lnSpc>
              <a:spcBef>
                <a:spcPct val="0"/>
              </a:spcBef>
              <a:buFont typeface="Webdings" panose="05030102010509060703" pitchFamily="18" charset="2"/>
              <a:buNone/>
            </a:pPr>
            <a:r>
              <a:rPr lang="en-US" sz="1847">
                <a:latin typeface="Courier New" panose="02070309020205020404" pitchFamily="49" charset="0"/>
              </a:rPr>
              <a:t>        determine its size;</a:t>
            </a:r>
          </a:p>
          <a:p>
            <a:pPr>
              <a:lnSpc>
                <a:spcPct val="90000"/>
              </a:lnSpc>
              <a:spcBef>
                <a:spcPct val="0"/>
              </a:spcBef>
              <a:buFont typeface="Webdings" panose="05030102010509060703" pitchFamily="18" charset="2"/>
              <a:buNone/>
            </a:pPr>
            <a:r>
              <a:rPr lang="en-US" sz="1847">
                <a:latin typeface="Courier New" panose="02070309020205020404" pitchFamily="49" charset="0"/>
              </a:rPr>
              <a:t>        allocate that much memory;</a:t>
            </a:r>
          </a:p>
          <a:p>
            <a:pPr>
              <a:lnSpc>
                <a:spcPct val="90000"/>
              </a:lnSpc>
              <a:spcBef>
                <a:spcPct val="0"/>
              </a:spcBef>
              <a:buFont typeface="Webdings" panose="05030102010509060703" pitchFamily="18" charset="2"/>
              <a:buNone/>
            </a:pPr>
            <a:r>
              <a:rPr lang="en-US" sz="1847">
                <a:latin typeface="Courier New" panose="02070309020205020404" pitchFamily="49" charset="0"/>
              </a:rPr>
              <a:t>        read the file into memory;</a:t>
            </a:r>
          </a:p>
          <a:p>
            <a:pPr>
              <a:lnSpc>
                <a:spcPct val="90000"/>
              </a:lnSpc>
              <a:spcBef>
                <a:spcPct val="0"/>
              </a:spcBef>
              <a:buFont typeface="Webdings" panose="05030102010509060703" pitchFamily="18" charset="2"/>
              <a:buNone/>
            </a:pPr>
            <a:r>
              <a:rPr lang="en-US" sz="1847">
                <a:latin typeface="Courier New" panose="02070309020205020404" pitchFamily="49" charset="0"/>
              </a:rPr>
              <a:t>        //close the file;</a:t>
            </a:r>
          </a:p>
          <a:p>
            <a:pPr>
              <a:lnSpc>
                <a:spcPct val="90000"/>
              </a:lnSpc>
              <a:spcBef>
                <a:spcPct val="0"/>
              </a:spcBef>
              <a:buFont typeface="Webdings" panose="05030102010509060703" pitchFamily="18" charset="2"/>
              <a:buNone/>
            </a:pPr>
            <a:r>
              <a:rPr lang="en-US" sz="1847">
                <a:latin typeface="Courier New" panose="02070309020205020404" pitchFamily="49" charset="0"/>
              </a:rPr>
              <a:t>    } catch (fileOpenFailed) {</a:t>
            </a:r>
          </a:p>
          <a:p>
            <a:pPr>
              <a:lnSpc>
                <a:spcPct val="90000"/>
              </a:lnSpc>
              <a:spcBef>
                <a:spcPct val="0"/>
              </a:spcBef>
              <a:buFont typeface="Webdings" panose="05030102010509060703" pitchFamily="18" charset="2"/>
              <a:buNone/>
            </a:pPr>
            <a:r>
              <a:rPr lang="en-US" sz="1847">
                <a:latin typeface="Courier New" panose="02070309020205020404" pitchFamily="49" charset="0"/>
              </a:rPr>
              <a:t>        doSomething;</a:t>
            </a:r>
          </a:p>
          <a:p>
            <a:pPr>
              <a:lnSpc>
                <a:spcPct val="90000"/>
              </a:lnSpc>
              <a:spcBef>
                <a:spcPct val="0"/>
              </a:spcBef>
              <a:buFont typeface="Webdings" panose="05030102010509060703" pitchFamily="18" charset="2"/>
              <a:buNone/>
            </a:pPr>
            <a:r>
              <a:rPr lang="en-US" sz="1847">
                <a:latin typeface="Courier New" panose="02070309020205020404" pitchFamily="49" charset="0"/>
              </a:rPr>
              <a:t>    } catch (sizeDeterminationFailed) {</a:t>
            </a:r>
          </a:p>
          <a:p>
            <a:pPr>
              <a:lnSpc>
                <a:spcPct val="90000"/>
              </a:lnSpc>
              <a:spcBef>
                <a:spcPct val="0"/>
              </a:spcBef>
              <a:buFont typeface="Webdings" panose="05030102010509060703" pitchFamily="18" charset="2"/>
              <a:buNone/>
            </a:pPr>
            <a:r>
              <a:rPr lang="en-US" sz="1847">
                <a:latin typeface="Courier New" panose="02070309020205020404" pitchFamily="49" charset="0"/>
              </a:rPr>
              <a:t>        doSomething;</a:t>
            </a:r>
          </a:p>
          <a:p>
            <a:pPr>
              <a:lnSpc>
                <a:spcPct val="90000"/>
              </a:lnSpc>
              <a:spcBef>
                <a:spcPct val="0"/>
              </a:spcBef>
              <a:buFont typeface="Webdings" panose="05030102010509060703" pitchFamily="18" charset="2"/>
              <a:buNone/>
            </a:pPr>
            <a:r>
              <a:rPr lang="en-US" sz="1847">
                <a:latin typeface="Courier New" panose="02070309020205020404" pitchFamily="49" charset="0"/>
              </a:rPr>
              <a:t>    } catch (memoryAllocationFailed) {</a:t>
            </a:r>
          </a:p>
          <a:p>
            <a:pPr>
              <a:lnSpc>
                <a:spcPct val="90000"/>
              </a:lnSpc>
              <a:spcBef>
                <a:spcPct val="0"/>
              </a:spcBef>
              <a:buFont typeface="Webdings" panose="05030102010509060703" pitchFamily="18" charset="2"/>
              <a:buNone/>
            </a:pPr>
            <a:r>
              <a:rPr lang="en-US" sz="1847">
                <a:latin typeface="Courier New" panose="02070309020205020404" pitchFamily="49" charset="0"/>
              </a:rPr>
              <a:t>        doSomething;</a:t>
            </a:r>
          </a:p>
          <a:p>
            <a:pPr>
              <a:lnSpc>
                <a:spcPct val="90000"/>
              </a:lnSpc>
              <a:spcBef>
                <a:spcPct val="0"/>
              </a:spcBef>
              <a:buFont typeface="Webdings" panose="05030102010509060703" pitchFamily="18" charset="2"/>
              <a:buNone/>
            </a:pPr>
            <a:r>
              <a:rPr lang="en-US" sz="1847">
                <a:latin typeface="Courier New" panose="02070309020205020404" pitchFamily="49" charset="0"/>
              </a:rPr>
              <a:t>    } catch (readFailed) {</a:t>
            </a:r>
          </a:p>
          <a:p>
            <a:pPr>
              <a:lnSpc>
                <a:spcPct val="90000"/>
              </a:lnSpc>
              <a:spcBef>
                <a:spcPct val="0"/>
              </a:spcBef>
              <a:buFont typeface="Webdings" panose="05030102010509060703" pitchFamily="18" charset="2"/>
              <a:buNone/>
            </a:pPr>
            <a:r>
              <a:rPr lang="en-US" sz="1847">
                <a:latin typeface="Courier New" panose="02070309020205020404" pitchFamily="49" charset="0"/>
              </a:rPr>
              <a:t>        doSomething;</a:t>
            </a:r>
          </a:p>
          <a:p>
            <a:pPr>
              <a:lnSpc>
                <a:spcPct val="90000"/>
              </a:lnSpc>
              <a:spcBef>
                <a:spcPct val="0"/>
              </a:spcBef>
              <a:buFont typeface="Webdings" panose="05030102010509060703" pitchFamily="18" charset="2"/>
              <a:buNone/>
            </a:pPr>
            <a:r>
              <a:rPr lang="en-US" sz="1847">
                <a:latin typeface="Courier New" panose="02070309020205020404" pitchFamily="49" charset="0"/>
              </a:rPr>
              <a:t>    } catch (fileCloseFailed) {</a:t>
            </a:r>
          </a:p>
          <a:p>
            <a:pPr>
              <a:lnSpc>
                <a:spcPct val="90000"/>
              </a:lnSpc>
              <a:spcBef>
                <a:spcPct val="0"/>
              </a:spcBef>
              <a:buFont typeface="Webdings" panose="05030102010509060703" pitchFamily="18" charset="2"/>
              <a:buNone/>
            </a:pPr>
            <a:r>
              <a:rPr lang="en-US" sz="1847">
                <a:latin typeface="Courier New" panose="02070309020205020404" pitchFamily="49" charset="0"/>
              </a:rPr>
              <a:t>        doSomething;</a:t>
            </a:r>
          </a:p>
          <a:p>
            <a:pPr>
              <a:lnSpc>
                <a:spcPct val="90000"/>
              </a:lnSpc>
              <a:spcBef>
                <a:spcPct val="0"/>
              </a:spcBef>
              <a:buFont typeface="Webdings" panose="05030102010509060703" pitchFamily="18" charset="2"/>
              <a:buNone/>
            </a:pPr>
            <a:r>
              <a:rPr lang="en-US" sz="1847">
                <a:latin typeface="Courier New" panose="02070309020205020404" pitchFamily="49" charset="0"/>
              </a:rPr>
              <a:t>    } finally {</a:t>
            </a:r>
          </a:p>
          <a:p>
            <a:pPr>
              <a:lnSpc>
                <a:spcPct val="90000"/>
              </a:lnSpc>
              <a:spcBef>
                <a:spcPct val="0"/>
              </a:spcBef>
              <a:buFont typeface="Webdings" panose="05030102010509060703" pitchFamily="18" charset="2"/>
              <a:buNone/>
            </a:pPr>
            <a:r>
              <a:rPr lang="en-US" sz="1847">
                <a:latin typeface="Courier New" panose="02070309020205020404" pitchFamily="49" charset="0"/>
              </a:rPr>
              <a:t>	     close the file;</a:t>
            </a:r>
          </a:p>
          <a:p>
            <a:pPr>
              <a:lnSpc>
                <a:spcPct val="90000"/>
              </a:lnSpc>
              <a:spcBef>
                <a:spcPct val="0"/>
              </a:spcBef>
              <a:buFont typeface="Webdings" panose="05030102010509060703" pitchFamily="18" charset="2"/>
              <a:buNone/>
            </a:pPr>
            <a:r>
              <a:rPr lang="en-US" sz="1847">
                <a:latin typeface="Courier New" panose="02070309020205020404" pitchFamily="49" charset="0"/>
              </a:rPr>
              <a:t>    }</a:t>
            </a:r>
          </a:p>
          <a:p>
            <a:pPr>
              <a:lnSpc>
                <a:spcPct val="90000"/>
              </a:lnSpc>
              <a:spcBef>
                <a:spcPct val="0"/>
              </a:spcBef>
              <a:buFont typeface="Webdings" panose="05030102010509060703" pitchFamily="18" charset="2"/>
              <a:buNone/>
            </a:pPr>
            <a:r>
              <a:rPr lang="en-US" sz="1847">
                <a:latin typeface="Courier New" panose="02070309020205020404" pitchFamily="49" charset="0"/>
              </a:rPr>
              <a:t>}</a:t>
            </a:r>
          </a:p>
        </p:txBody>
      </p:sp>
    </p:spTree>
    <p:extLst>
      <p:ext uri="{BB962C8B-B14F-4D97-AF65-F5344CB8AC3E}">
        <p14:creationId xmlns:p14="http://schemas.microsoft.com/office/powerpoint/2010/main" val="2993667633"/>
      </p:ext>
    </p:extLst>
  </p:cSld>
  <p:clrMapOvr>
    <a:masterClrMapping/>
  </p:clrMapOvr>
  <p:transition spd="med">
    <p:comb/>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762000" y="0"/>
            <a:ext cx="6395522" cy="631784"/>
          </a:xfrm>
        </p:spPr>
        <p:txBody>
          <a:bodyPr/>
          <a:lstStyle/>
          <a:p>
            <a:r>
              <a:rPr lang="en-US">
                <a:latin typeface="Courier New" panose="02070309020205020404" pitchFamily="49" charset="0"/>
              </a:rPr>
              <a:t>Finally</a:t>
            </a:r>
            <a:r>
              <a:rPr lang="en-US"/>
              <a:t> Precautions</a:t>
            </a:r>
          </a:p>
        </p:txBody>
      </p:sp>
      <p:sp>
        <p:nvSpPr>
          <p:cNvPr id="1182723" name="Rectangle 3"/>
          <p:cNvSpPr>
            <a:spLocks noGrp="1" noChangeArrowheads="1"/>
          </p:cNvSpPr>
          <p:nvPr>
            <p:ph type="body" idx="1"/>
          </p:nvPr>
        </p:nvSpPr>
        <p:spPr>
          <a:xfrm>
            <a:off x="0" y="762000"/>
            <a:ext cx="9144000" cy="5791200"/>
          </a:xfrm>
        </p:spPr>
        <p:txBody>
          <a:bodyPr/>
          <a:lstStyle/>
          <a:p>
            <a:pPr>
              <a:lnSpc>
                <a:spcPct val="100000"/>
              </a:lnSpc>
            </a:pPr>
            <a:r>
              <a:rPr lang="en-US" sz="2400"/>
              <a:t>Exception loss</a:t>
            </a:r>
            <a:endParaRPr lang="en-US" sz="2400">
              <a:latin typeface="Courier New" panose="02070309020205020404" pitchFamily="49" charset="0"/>
            </a:endParaRPr>
          </a:p>
          <a:p>
            <a:pPr>
              <a:lnSpc>
                <a:spcPct val="90000"/>
              </a:lnSpc>
              <a:buFont typeface="Webdings" panose="05030102010509060703" pitchFamily="18" charset="2"/>
              <a:buNone/>
            </a:pPr>
            <a:r>
              <a:rPr lang="en-US" sz="2400">
                <a:latin typeface="Courier New" panose="02070309020205020404" pitchFamily="49" charset="0"/>
              </a:rPr>
              <a:t>MyConnection con = null;</a:t>
            </a:r>
          </a:p>
          <a:p>
            <a:pPr>
              <a:lnSpc>
                <a:spcPct val="90000"/>
              </a:lnSpc>
              <a:buFont typeface="Webdings" panose="05030102010509060703" pitchFamily="18" charset="2"/>
              <a:buNone/>
            </a:pPr>
            <a:r>
              <a:rPr lang="en-US" sz="2400">
                <a:latin typeface="Courier New" panose="02070309020205020404" pitchFamily="49" charset="0"/>
              </a:rPr>
              <a:t>try{</a:t>
            </a:r>
          </a:p>
          <a:p>
            <a:pPr>
              <a:lnSpc>
                <a:spcPct val="90000"/>
              </a:lnSpc>
              <a:buFont typeface="Webdings" panose="05030102010509060703" pitchFamily="18" charset="2"/>
              <a:buNone/>
            </a:pPr>
            <a:r>
              <a:rPr lang="en-US" sz="2400">
                <a:latin typeface="Courier New" panose="02070309020205020404" pitchFamily="49" charset="0"/>
              </a:rPr>
              <a:t>	//open resources</a:t>
            </a:r>
          </a:p>
          <a:p>
            <a:pPr>
              <a:lnSpc>
                <a:spcPct val="90000"/>
              </a:lnSpc>
              <a:buFont typeface="Webdings" panose="05030102010509060703" pitchFamily="18" charset="2"/>
              <a:buNone/>
            </a:pPr>
            <a:r>
              <a:rPr lang="en-US" sz="2400">
                <a:latin typeface="Courier New" panose="02070309020205020404" pitchFamily="49" charset="0"/>
              </a:rPr>
              <a:t>}</a:t>
            </a:r>
          </a:p>
          <a:p>
            <a:pPr>
              <a:lnSpc>
                <a:spcPct val="90000"/>
              </a:lnSpc>
              <a:buFont typeface="Webdings" panose="05030102010509060703" pitchFamily="18" charset="2"/>
              <a:buNone/>
            </a:pPr>
            <a:r>
              <a:rPr lang="en-US" sz="2400">
                <a:latin typeface="Courier New" panose="02070309020205020404" pitchFamily="49" charset="0"/>
              </a:rPr>
              <a:t>finally{</a:t>
            </a:r>
          </a:p>
          <a:p>
            <a:pPr>
              <a:lnSpc>
                <a:spcPct val="90000"/>
              </a:lnSpc>
              <a:buFont typeface="Webdings" panose="05030102010509060703" pitchFamily="18" charset="2"/>
              <a:buNone/>
            </a:pPr>
            <a:r>
              <a:rPr lang="en-US" sz="2400">
                <a:latin typeface="Courier New" panose="02070309020205020404" pitchFamily="49" charset="0"/>
              </a:rPr>
              <a:t>	if(con!=null) </a:t>
            </a:r>
          </a:p>
          <a:p>
            <a:pPr>
              <a:lnSpc>
                <a:spcPct val="90000"/>
              </a:lnSpc>
              <a:buFont typeface="Webdings" panose="05030102010509060703" pitchFamily="18" charset="2"/>
              <a:buNone/>
            </a:pPr>
            <a:r>
              <a:rPr lang="en-US" sz="2400">
                <a:latin typeface="Courier New" panose="02070309020205020404" pitchFamily="49" charset="0"/>
              </a:rPr>
              <a:t>     con.close(); //close open resources</a:t>
            </a:r>
          </a:p>
          <a:p>
            <a:pPr>
              <a:lnSpc>
                <a:spcPct val="90000"/>
              </a:lnSpc>
              <a:buFont typeface="Webdings" panose="05030102010509060703" pitchFamily="18" charset="2"/>
              <a:buNone/>
            </a:pPr>
            <a:r>
              <a:rPr lang="en-US" sz="2400">
                <a:latin typeface="Courier New" panose="02070309020205020404" pitchFamily="49" charset="0"/>
              </a:rPr>
              <a:t>}</a:t>
            </a:r>
          </a:p>
          <a:p>
            <a:pPr marL="285750" lvl="1">
              <a:lnSpc>
                <a:spcPct val="80000"/>
              </a:lnSpc>
            </a:pPr>
            <a:r>
              <a:rPr lang="en-US" sz="2400" b="1"/>
              <a:t>if </a:t>
            </a:r>
            <a:r>
              <a:rPr lang="en-US" sz="2400" b="1">
                <a:latin typeface="Courier New" panose="02070309020205020404" pitchFamily="49" charset="0"/>
              </a:rPr>
              <a:t>con.close()</a:t>
            </a:r>
            <a:r>
              <a:rPr lang="en-US" sz="2400" b="1"/>
              <a:t>raises an exception, X, then MyException is lost and X is thrown instead. </a:t>
            </a:r>
          </a:p>
          <a:p>
            <a:pPr>
              <a:lnSpc>
                <a:spcPct val="100000"/>
              </a:lnSpc>
            </a:pPr>
            <a:r>
              <a:rPr lang="en-US" sz="2400"/>
              <a:t>Must catch exceptions in finally clauses but do not throw, re-throw or translate it.</a:t>
            </a:r>
          </a:p>
          <a:p>
            <a:pPr>
              <a:lnSpc>
                <a:spcPct val="100000"/>
              </a:lnSpc>
            </a:pPr>
            <a:r>
              <a:rPr lang="en-US" sz="2400"/>
              <a:t>Should not return in </a:t>
            </a:r>
            <a:r>
              <a:rPr lang="en-US" sz="2400">
                <a:latin typeface="Courier New" panose="02070309020205020404" pitchFamily="49" charset="0"/>
              </a:rPr>
              <a:t>finally</a:t>
            </a:r>
            <a:r>
              <a:rPr lang="en-US" sz="2400"/>
              <a:t> clause</a:t>
            </a:r>
          </a:p>
        </p:txBody>
      </p:sp>
    </p:spTree>
    <p:extLst>
      <p:ext uri="{BB962C8B-B14F-4D97-AF65-F5344CB8AC3E}">
        <p14:creationId xmlns:p14="http://schemas.microsoft.com/office/powerpoint/2010/main" val="3406699140"/>
      </p:ext>
    </p:extLst>
  </p:cSld>
  <p:clrMapOvr>
    <a:masterClrMapping/>
  </p:clrMapOvr>
  <p:transition spd="med">
    <p:comb/>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p:cNvSpPr>
            <a:spLocks noGrp="1" noChangeArrowheads="1"/>
          </p:cNvSpPr>
          <p:nvPr>
            <p:ph type="title"/>
          </p:nvPr>
        </p:nvSpPr>
        <p:spPr/>
        <p:txBody>
          <a:bodyPr/>
          <a:lstStyle/>
          <a:p>
            <a:r>
              <a:rPr lang="en-US"/>
              <a:t>Exception Guidelines[3]</a:t>
            </a:r>
          </a:p>
        </p:txBody>
      </p:sp>
      <p:sp>
        <p:nvSpPr>
          <p:cNvPr id="1183747" name="Rectangle 3"/>
          <p:cNvSpPr>
            <a:spLocks noGrp="1" noChangeArrowheads="1"/>
          </p:cNvSpPr>
          <p:nvPr>
            <p:ph type="body" idx="1"/>
          </p:nvPr>
        </p:nvSpPr>
        <p:spPr/>
        <p:txBody>
          <a:bodyPr/>
          <a:lstStyle/>
          <a:p>
            <a:r>
              <a:rPr lang="en-US" b="0"/>
              <a:t>Use Exception to </a:t>
            </a:r>
          </a:p>
          <a:p>
            <a:pPr lvl="1"/>
            <a:r>
              <a:rPr lang="en-US"/>
              <a:t>signal abnormal situations (exceptional situations) to the caller to </a:t>
            </a:r>
            <a:r>
              <a:rPr lang="en-US" u="sng"/>
              <a:t>react</a:t>
            </a:r>
            <a:r>
              <a:rPr lang="en-US"/>
              <a:t> to these situations.</a:t>
            </a:r>
          </a:p>
          <a:p>
            <a:pPr lvl="1"/>
            <a:r>
              <a:rPr lang="en-US"/>
              <a:t>indicate that its caller has violated the method calling </a:t>
            </a:r>
            <a:r>
              <a:rPr lang="en-US" u="sng"/>
              <a:t>contract</a:t>
            </a:r>
            <a:r>
              <a:rPr lang="en-US"/>
              <a:t>. For instance the caller gives a wrong argument list to the method.</a:t>
            </a:r>
          </a:p>
        </p:txBody>
      </p:sp>
    </p:spTree>
    <p:extLst>
      <p:ext uri="{BB962C8B-B14F-4D97-AF65-F5344CB8AC3E}">
        <p14:creationId xmlns:p14="http://schemas.microsoft.com/office/powerpoint/2010/main" val="3735412364"/>
      </p:ext>
    </p:extLst>
  </p:cSld>
  <p:clrMapOvr>
    <a:masterClrMapping/>
  </p:clrMapOvr>
  <p:transition spd="med">
    <p:comb/>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a:t>Checked vs. Unchecked[3]</a:t>
            </a:r>
          </a:p>
        </p:txBody>
      </p:sp>
      <p:graphicFrame>
        <p:nvGraphicFramePr>
          <p:cNvPr id="1184771" name="Object 3"/>
          <p:cNvGraphicFramePr>
            <a:graphicFrameLocks noGrp="1" noChangeAspect="1"/>
          </p:cNvGraphicFramePr>
          <p:nvPr>
            <p:ph type="body" idx="1"/>
            <p:extLst>
              <p:ext uri="{D42A27DB-BD31-4B8C-83A1-F6EECF244321}">
                <p14:modId xmlns:p14="http://schemas.microsoft.com/office/powerpoint/2010/main" val="57084361"/>
              </p:ext>
            </p:extLst>
          </p:nvPr>
        </p:nvGraphicFramePr>
        <p:xfrm>
          <a:off x="10262" y="990600"/>
          <a:ext cx="9133737" cy="5587055"/>
        </p:xfrm>
        <a:graphic>
          <a:graphicData uri="http://schemas.openxmlformats.org/presentationml/2006/ole">
            <mc:AlternateContent xmlns:mc="http://schemas.openxmlformats.org/markup-compatibility/2006">
              <mc:Choice xmlns:v="urn:schemas-microsoft-com:vml" Requires="v">
                <p:oleObj spid="_x0000_s11285" name="Document" r:id="rId3" imgW="5630040" imgH="3366360" progId="Word.Document.8">
                  <p:embed/>
                </p:oleObj>
              </mc:Choice>
              <mc:Fallback>
                <p:oleObj name="Document" r:id="rId3" imgW="5630040" imgH="33663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2" y="990600"/>
                        <a:ext cx="9133737" cy="5587055"/>
                      </a:xfrm>
                      <a:prstGeom prst="rect">
                        <a:avLst/>
                      </a:prstGeom>
                    </p:spPr>
                  </p:pic>
                </p:oleObj>
              </mc:Fallback>
            </mc:AlternateContent>
          </a:graphicData>
        </a:graphic>
      </p:graphicFrame>
    </p:spTree>
    <p:extLst>
      <p:ext uri="{BB962C8B-B14F-4D97-AF65-F5344CB8AC3E}">
        <p14:creationId xmlns:p14="http://schemas.microsoft.com/office/powerpoint/2010/main" val="1273251775"/>
      </p:ext>
    </p:extLst>
  </p:cSld>
  <p:clrMapOvr>
    <a:masterClrMapping/>
  </p:clrMapOvr>
  <p:transition spd="med">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Agenda</a:t>
            </a:r>
          </a:p>
        </p:txBody>
      </p:sp>
      <p:sp>
        <p:nvSpPr>
          <p:cNvPr id="15363" name="Content Placeholder 2"/>
          <p:cNvSpPr>
            <a:spLocks noGrp="1"/>
          </p:cNvSpPr>
          <p:nvPr>
            <p:ph idx="1"/>
          </p:nvPr>
        </p:nvSpPr>
        <p:spPr/>
        <p:txBody>
          <a:bodyPr/>
          <a:lstStyle/>
          <a:p>
            <a:r>
              <a:rPr lang="en-US" smtClean="0"/>
              <a:t>Java development procedure</a:t>
            </a:r>
          </a:p>
          <a:p>
            <a:r>
              <a:rPr lang="en-US" smtClean="0"/>
              <a:t>Using Eclipse to develop Java project</a:t>
            </a:r>
          </a:p>
          <a:p>
            <a:r>
              <a:rPr lang="en-US" smtClean="0"/>
              <a:t>Java basic concept</a:t>
            </a:r>
          </a:p>
          <a:p>
            <a:r>
              <a:rPr lang="en-US" smtClean="0"/>
              <a:t>OOP with Java: Abstraction Encapsulation</a:t>
            </a:r>
          </a:p>
          <a:p>
            <a:r>
              <a:rPr lang="en-US" smtClean="0"/>
              <a:t>String literal</a:t>
            </a:r>
          </a:p>
          <a:p>
            <a:r>
              <a:rPr lang="en-US" smtClean="0"/>
              <a:t>System I/O</a:t>
            </a:r>
          </a:p>
          <a:p>
            <a:r>
              <a:rPr lang="en-US" smtClean="0"/>
              <a:t>String format</a:t>
            </a:r>
          </a:p>
          <a:p>
            <a:r>
              <a:rPr lang="en-US" smtClean="0"/>
              <a:t>DateTime structure object</a:t>
            </a:r>
          </a:p>
          <a:p>
            <a:r>
              <a:rPr lang="en-US" smtClean="0"/>
              <a:t>Coding Convention</a:t>
            </a:r>
          </a:p>
          <a:p>
            <a:pPr>
              <a:buFontTx/>
              <a:buNone/>
            </a:pPr>
            <a:endParaRPr lang="en-US" smtClean="0"/>
          </a:p>
        </p:txBody>
      </p:sp>
    </p:spTree>
    <p:extLst>
      <p:ext uri="{BB962C8B-B14F-4D97-AF65-F5344CB8AC3E}">
        <p14:creationId xmlns:p14="http://schemas.microsoft.com/office/powerpoint/2010/main" val="4224584588"/>
      </p:ext>
    </p:extLst>
  </p:cSld>
  <p:clrMapOvr>
    <a:masterClrMapping/>
  </p:clrMapOvr>
  <p:transition spd="med">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5"/>
          <p:cNvSpPr>
            <a:spLocks noGrp="1"/>
          </p:cNvSpPr>
          <p:nvPr>
            <p:ph type="title"/>
          </p:nvPr>
        </p:nvSpPr>
        <p:spPr/>
        <p:txBody>
          <a:bodyPr/>
          <a:lstStyle/>
          <a:p>
            <a:r>
              <a:rPr lang="en-US" smtClean="0">
                <a:latin typeface="Arial" panose="020B0604020202020204" pitchFamily="34" charset="0"/>
                <a:cs typeface="Arial" panose="020B0604020202020204" pitchFamily="34" charset="0"/>
              </a:rPr>
              <a:t>Agenda</a:t>
            </a:r>
          </a:p>
        </p:txBody>
      </p:sp>
      <p:sp>
        <p:nvSpPr>
          <p:cNvPr id="47107" name="Content Placeholder 6"/>
          <p:cNvSpPr>
            <a:spLocks noGrp="1"/>
          </p:cNvSpPr>
          <p:nvPr>
            <p:ph idx="1"/>
          </p:nvPr>
        </p:nvSpPr>
        <p:spPr/>
        <p:txBody>
          <a:bodyPr/>
          <a:lstStyle/>
          <a:p>
            <a:pPr algn="just"/>
            <a:r>
              <a:rPr lang="en-US" smtClean="0">
                <a:latin typeface="Arial" panose="020B0604020202020204" pitchFamily="34" charset="0"/>
                <a:cs typeface="Arial" panose="020B0604020202020204" pitchFamily="34" charset="0"/>
              </a:rPr>
              <a:t>Key words</a:t>
            </a:r>
          </a:p>
          <a:p>
            <a:pPr algn="just"/>
            <a:r>
              <a:rPr lang="en-US" smtClean="0">
                <a:latin typeface="Arial" panose="020B0604020202020204" pitchFamily="34" charset="0"/>
                <a:cs typeface="Arial" panose="020B0604020202020204" pitchFamily="34" charset="0"/>
              </a:rPr>
              <a:t>Primitive types</a:t>
            </a:r>
          </a:p>
          <a:p>
            <a:pPr algn="just"/>
            <a:r>
              <a:rPr lang="en-US" smtClean="0">
                <a:latin typeface="Arial" panose="020B0604020202020204" pitchFamily="34" charset="0"/>
                <a:cs typeface="Arial" panose="020B0604020202020204" pitchFamily="34" charset="0"/>
              </a:rPr>
              <a:t>Variable: simple and array</a:t>
            </a:r>
          </a:p>
          <a:p>
            <a:pPr algn="just"/>
            <a:r>
              <a:rPr lang="en-US" smtClean="0">
                <a:latin typeface="Arial" panose="020B0604020202020204" pitchFamily="34" charset="0"/>
                <a:cs typeface="Arial" panose="020B0604020202020204" pitchFamily="34" charset="0"/>
              </a:rPr>
              <a:t>Operators</a:t>
            </a:r>
          </a:p>
          <a:p>
            <a:pPr algn="just"/>
            <a:r>
              <a:rPr lang="en-US" smtClean="0">
                <a:latin typeface="Arial" panose="020B0604020202020204" pitchFamily="34" charset="0"/>
                <a:cs typeface="Arial" panose="020B0604020202020204" pitchFamily="34" charset="0"/>
              </a:rPr>
              <a:t>Flow control statements</a:t>
            </a:r>
          </a:p>
          <a:p>
            <a:pPr lvl="1" algn="just"/>
            <a:r>
              <a:rPr lang="en-US" smtClean="0">
                <a:latin typeface="Arial" panose="020B0604020202020204" pitchFamily="34" charset="0"/>
                <a:cs typeface="Arial" panose="020B0604020202020204" pitchFamily="34" charset="0"/>
              </a:rPr>
              <a:t>Branching statements</a:t>
            </a:r>
          </a:p>
          <a:p>
            <a:pPr lvl="1" algn="just"/>
            <a:r>
              <a:rPr lang="en-US" smtClean="0">
                <a:latin typeface="Arial" panose="020B0604020202020204" pitchFamily="34" charset="0"/>
                <a:cs typeface="Arial" panose="020B0604020202020204" pitchFamily="34" charset="0"/>
              </a:rPr>
              <a:t>Iterate statements</a:t>
            </a:r>
          </a:p>
        </p:txBody>
      </p:sp>
      <p:sp>
        <p:nvSpPr>
          <p:cNvPr id="47108" name="Slide Number Placeholder 4"/>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D3C46D2-67A2-46DA-8250-392897A20821}" type="slidenum">
              <a:rPr lang="vi-VN" sz="1200">
                <a:solidFill>
                  <a:srgbClr val="898989"/>
                </a:solidFill>
              </a:rPr>
              <a:pPr/>
              <a:t>20</a:t>
            </a:fld>
            <a:endParaRPr lang="vi-VN" sz="1200">
              <a:solidFill>
                <a:srgbClr val="898989"/>
              </a:solidFill>
            </a:endParaRPr>
          </a:p>
        </p:txBody>
      </p:sp>
    </p:spTree>
    <p:extLst>
      <p:ext uri="{BB962C8B-B14F-4D97-AF65-F5344CB8AC3E}">
        <p14:creationId xmlns:p14="http://schemas.microsoft.com/office/powerpoint/2010/main" val="792550671"/>
      </p:ext>
    </p:extLst>
  </p:cSld>
  <p:clrMapOvr>
    <a:masterClrMapping/>
  </p:clrMapOvr>
  <p:transition spd="med">
    <p:comb/>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p:txBody>
          <a:bodyPr/>
          <a:lstStyle/>
          <a:p>
            <a:r>
              <a:rPr lang="en-US"/>
              <a:t>Guidelines[3]</a:t>
            </a:r>
          </a:p>
        </p:txBody>
      </p:sp>
      <p:sp>
        <p:nvSpPr>
          <p:cNvPr id="1185795" name="Rectangle 3"/>
          <p:cNvSpPr>
            <a:spLocks noGrp="1" noChangeArrowheads="1"/>
          </p:cNvSpPr>
          <p:nvPr>
            <p:ph type="body" idx="1"/>
          </p:nvPr>
        </p:nvSpPr>
        <p:spPr/>
        <p:txBody>
          <a:bodyPr/>
          <a:lstStyle/>
          <a:p>
            <a:r>
              <a:rPr lang="en-US"/>
              <a:t>Wrap Exceptions from a thrown exception (Translate Exception). This could be recursive.</a:t>
            </a:r>
          </a:p>
          <a:p>
            <a:r>
              <a:rPr lang="en-US"/>
              <a:t>Wrapping and wrapped exceptions can be both checked or unchecked.</a:t>
            </a:r>
          </a:p>
          <a:p>
            <a:r>
              <a:rPr lang="en-US"/>
              <a:t>Add attributes to exception classes to give more information about the exception. Ie. Name of the file that could not be opened.</a:t>
            </a:r>
          </a:p>
          <a:p>
            <a:r>
              <a:rPr lang="en-US"/>
              <a:t>Declare even Unchecked exceptions in a throws clause</a:t>
            </a:r>
          </a:p>
          <a:p>
            <a:r>
              <a:rPr lang="en-US"/>
              <a:t>Mention unchecked exceptions in javadoc</a:t>
            </a:r>
          </a:p>
          <a:p>
            <a:r>
              <a:rPr lang="en-US"/>
              <a:t>Design exception hierarchy for complex error cases</a:t>
            </a:r>
          </a:p>
        </p:txBody>
      </p:sp>
    </p:spTree>
    <p:extLst>
      <p:ext uri="{BB962C8B-B14F-4D97-AF65-F5344CB8AC3E}">
        <p14:creationId xmlns:p14="http://schemas.microsoft.com/office/powerpoint/2010/main" val="2278328476"/>
      </p:ext>
    </p:extLst>
  </p:cSld>
  <p:clrMapOvr>
    <a:masterClrMapping/>
  </p:clrMapOvr>
  <p:transition spd="med">
    <p:comb/>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endParaRPr lang="en-GB" altLang="en-US" smtClean="0"/>
          </a:p>
        </p:txBody>
      </p:sp>
      <p:pic>
        <p:nvPicPr>
          <p:cNvPr id="77827" name="Picture 2" descr="https://encrypted-tbn3.gstatic.com/images?q=tbn:ANd9GcSMjRd2K5uJ6whNf349YHYX3MMOR5cgpA91-z3CLGYfjMQYG73LX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22129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9946892"/>
      </p:ext>
    </p:extLst>
  </p:cSld>
  <p:clrMapOvr>
    <a:masterClrMapping/>
  </p:clrMapOvr>
  <p:transition spd="med">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Legal Identifiers</a:t>
            </a:r>
          </a:p>
        </p:txBody>
      </p:sp>
      <p:sp>
        <p:nvSpPr>
          <p:cNvPr id="16387" name="Content Placeholder 2"/>
          <p:cNvSpPr>
            <a:spLocks noGrp="1"/>
          </p:cNvSpPr>
          <p:nvPr>
            <p:ph idx="1"/>
          </p:nvPr>
        </p:nvSpPr>
        <p:spPr/>
        <p:txBody>
          <a:bodyPr/>
          <a:lstStyle/>
          <a:p>
            <a:pPr eaLnBrk="1" hangingPunct="1"/>
            <a:r>
              <a:rPr lang="en-US" smtClean="0"/>
              <a:t>Identifiers must start with a </a:t>
            </a:r>
            <a:r>
              <a:rPr lang="en-US" b="1" smtClean="0"/>
              <a:t>letter</a:t>
            </a:r>
            <a:r>
              <a:rPr lang="en-US" smtClean="0"/>
              <a:t>, a currency character (</a:t>
            </a:r>
            <a:r>
              <a:rPr lang="en-US" b="1" smtClean="0"/>
              <a:t>$</a:t>
            </a:r>
            <a:r>
              <a:rPr lang="en-US" smtClean="0"/>
              <a:t>), or a connecting character such as the </a:t>
            </a:r>
            <a:r>
              <a:rPr lang="en-US" b="1" smtClean="0"/>
              <a:t>underscore</a:t>
            </a:r>
            <a:r>
              <a:rPr lang="en-US" smtClean="0"/>
              <a:t> ( _ ). </a:t>
            </a:r>
            <a:r>
              <a:rPr lang="en-US" b="1" smtClean="0"/>
              <a:t>Identifiers cannot start with a number!</a:t>
            </a:r>
          </a:p>
          <a:p>
            <a:pPr eaLnBrk="1" hangingPunct="1"/>
            <a:r>
              <a:rPr lang="en-US" smtClean="0"/>
              <a:t> After the first character, identifiers can contain any combination of letters, currency characters, connecting characters, or numbers.</a:t>
            </a:r>
          </a:p>
          <a:p>
            <a:pPr eaLnBrk="1" hangingPunct="1"/>
            <a:r>
              <a:rPr lang="en-US" smtClean="0"/>
              <a:t>In practice, there is no limit to the number of characters an identifier can contain.</a:t>
            </a:r>
          </a:p>
          <a:p>
            <a:pPr eaLnBrk="1" hangingPunct="1"/>
            <a:r>
              <a:rPr lang="en-US" smtClean="0"/>
              <a:t>You </a:t>
            </a:r>
            <a:r>
              <a:rPr lang="en-US" b="1" smtClean="0"/>
              <a:t>can't use a Java keyword </a:t>
            </a:r>
            <a:r>
              <a:rPr lang="en-US" smtClean="0"/>
              <a:t>as an identifier</a:t>
            </a:r>
          </a:p>
          <a:p>
            <a:pPr eaLnBrk="1" hangingPunct="1"/>
            <a:r>
              <a:rPr lang="en-US" smtClean="0"/>
              <a:t>Identifiers in Java are </a:t>
            </a:r>
            <a:r>
              <a:rPr lang="en-US" b="1" smtClean="0"/>
              <a:t>case-sensitive</a:t>
            </a:r>
            <a:r>
              <a:rPr lang="en-US" smtClean="0"/>
              <a:t>; foo and FOO are two different identifiers.</a:t>
            </a:r>
          </a:p>
        </p:txBody>
      </p:sp>
    </p:spTree>
    <p:extLst>
      <p:ext uri="{BB962C8B-B14F-4D97-AF65-F5344CB8AC3E}">
        <p14:creationId xmlns:p14="http://schemas.microsoft.com/office/powerpoint/2010/main" val="2166831927"/>
      </p:ext>
    </p:extLst>
  </p:cSld>
  <p:clrMapOvr>
    <a:masterClrMapping/>
  </p:clrMapOvr>
  <p:transition spd="med">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Keywords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54771311"/>
              </p:ext>
            </p:extLst>
          </p:nvPr>
        </p:nvGraphicFramePr>
        <p:xfrm>
          <a:off x="0" y="1447798"/>
          <a:ext cx="9144000" cy="4284670"/>
        </p:xfrm>
        <a:graphic>
          <a:graphicData uri="http://schemas.openxmlformats.org/drawingml/2006/table">
            <a:tbl>
              <a:tblPr/>
              <a:tblGrid>
                <a:gridCol w="1524000"/>
                <a:gridCol w="1600200"/>
                <a:gridCol w="1981200"/>
                <a:gridCol w="1828800"/>
                <a:gridCol w="2209800"/>
              </a:tblGrid>
              <a:tr h="428467">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abstract</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continue</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for</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new</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switch</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8467">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FF0000"/>
                          </a:solidFill>
                          <a:effectLst/>
                          <a:latin typeface="Courier New" panose="02070309020205020404" pitchFamily="49" charset="0"/>
                          <a:cs typeface="Times New Roman" panose="02020603050405020304" pitchFamily="18" charset="0"/>
                        </a:rPr>
                        <a:t>assert</a:t>
                      </a:r>
                      <a:endParaRPr kumimoji="0" lang="en-US" sz="2200" b="0" i="0" u="none" strike="noStrike" cap="none" normalizeH="0" baseline="0" smtClean="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default</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FF0000"/>
                          </a:solidFill>
                          <a:effectLst/>
                          <a:latin typeface="Courier New" panose="02070309020205020404" pitchFamily="49" charset="0"/>
                          <a:cs typeface="Times New Roman" panose="02020603050405020304" pitchFamily="18" charset="0"/>
                        </a:rPr>
                        <a:t>goto</a:t>
                      </a:r>
                      <a:endParaRPr kumimoji="0" lang="en-US" sz="2200" b="0" i="0" u="none" strike="noStrike" cap="none" normalizeH="0" baseline="0" smtClean="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package</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FF0000"/>
                          </a:solidFill>
                          <a:effectLst/>
                          <a:latin typeface="Courier New" panose="02070309020205020404" pitchFamily="49" charset="0"/>
                          <a:cs typeface="Times New Roman" panose="02020603050405020304" pitchFamily="18" charset="0"/>
                        </a:rPr>
                        <a:t>synchronized</a:t>
                      </a:r>
                      <a:endParaRPr kumimoji="0" lang="en-US" sz="2200" b="0" i="0" u="none" strike="noStrike" cap="none" normalizeH="0" baseline="0" smtClean="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28467">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boolean</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do</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if</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private</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this</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8467">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break</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double</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implements</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protected</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throw</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28467">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byte</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else</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import</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public</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throws</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8467">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case</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enum</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instanceof</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return</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FF0000"/>
                          </a:solidFill>
                          <a:effectLst/>
                          <a:latin typeface="Courier New" panose="02070309020205020404" pitchFamily="49" charset="0"/>
                          <a:cs typeface="Times New Roman" panose="02020603050405020304" pitchFamily="18" charset="0"/>
                        </a:rPr>
                        <a:t>transient</a:t>
                      </a:r>
                      <a:endParaRPr kumimoji="0" lang="en-US" sz="2200" b="0" i="0" u="none" strike="noStrike" cap="none" normalizeH="0" baseline="0" smtClean="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28467">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catch</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extends</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int</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short</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try</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8467">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char</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final</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interface</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static</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void</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28467">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class</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finally</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long</a:t>
                      </a:r>
                      <a:endParaRPr kumimoji="0" lang="en-US" sz="22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FF0000"/>
                          </a:solidFill>
                          <a:effectLst/>
                          <a:latin typeface="Courier New" panose="02070309020205020404" pitchFamily="49" charset="0"/>
                          <a:cs typeface="Times New Roman" panose="02020603050405020304" pitchFamily="18" charset="0"/>
                        </a:rPr>
                        <a:t>strictfp</a:t>
                      </a:r>
                      <a:endParaRPr kumimoji="0" lang="en-US" sz="2200" b="0" i="0" u="none" strike="noStrike" cap="none" normalizeH="0" baseline="0" smtClean="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200" b="0" i="0" u="none" strike="noStrike" cap="none" normalizeH="0" baseline="0" smtClean="0">
                          <a:ln>
                            <a:noFill/>
                          </a:ln>
                          <a:solidFill>
                            <a:srgbClr val="FF0000"/>
                          </a:solidFill>
                          <a:effectLst/>
                          <a:latin typeface="Courier New" panose="02070309020205020404" pitchFamily="49" charset="0"/>
                          <a:cs typeface="Times New Roman" panose="02020603050405020304" pitchFamily="18" charset="0"/>
                        </a:rPr>
                        <a:t>volatile</a:t>
                      </a:r>
                      <a:endParaRPr kumimoji="0" lang="en-US" sz="2200" b="0" i="0" u="none" strike="noStrike" cap="none" normalizeH="0" baseline="0" smtClean="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8467">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const</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float</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FF0000"/>
                          </a:solidFill>
                          <a:effectLst/>
                          <a:latin typeface="Courier New" panose="02070309020205020404" pitchFamily="49" charset="0"/>
                          <a:cs typeface="Times New Roman" panose="02020603050405020304" pitchFamily="18" charset="0"/>
                        </a:rPr>
                        <a:t>native</a:t>
                      </a:r>
                      <a:endParaRPr kumimoji="0" lang="en-US" sz="2400" b="0" i="0" u="none" strike="noStrike" cap="none" normalizeH="0" baseline="0" smtClean="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super</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kumimoji="1" sz="2100">
                          <a:solidFill>
                            <a:schemeClr val="tx1"/>
                          </a:solidFill>
                          <a:latin typeface="Arial" panose="020B0604020202020204" pitchFamily="34" charset="0"/>
                        </a:defRPr>
                      </a:lvl1pPr>
                      <a:lvl2pPr marL="742950" indent="-285750">
                        <a:spcBef>
                          <a:spcPct val="20000"/>
                        </a:spcBef>
                        <a:defRPr kumimoji="1">
                          <a:solidFill>
                            <a:schemeClr val="tx1"/>
                          </a:solidFill>
                          <a:latin typeface="Arial" panose="020B0604020202020204" pitchFamily="34" charset="0"/>
                        </a:defRPr>
                      </a:lvl2pPr>
                      <a:lvl3pPr marL="1143000" indent="-228600">
                        <a:spcBef>
                          <a:spcPct val="20000"/>
                        </a:spcBef>
                        <a:defRPr kumimoji="1">
                          <a:solidFill>
                            <a:schemeClr val="tx1"/>
                          </a:solidFill>
                          <a:latin typeface="Arial" panose="020B0604020202020204" pitchFamily="34" charset="0"/>
                        </a:defRPr>
                      </a:lvl3pPr>
                      <a:lvl4pPr marL="1600200" indent="-228600">
                        <a:spcBef>
                          <a:spcPct val="20000"/>
                        </a:spcBef>
                        <a:defRPr kumimoji="1">
                          <a:solidFill>
                            <a:schemeClr val="tx1"/>
                          </a:solidFill>
                          <a:latin typeface="Arial" panose="020B0604020202020204" pitchFamily="34" charset="0"/>
                        </a:defRPr>
                      </a:lvl4pPr>
                      <a:lvl5pPr marL="2057400" indent="-228600">
                        <a:spcBef>
                          <a:spcPct val="20000"/>
                        </a:spcBef>
                        <a:defRPr kumimoji="1" sz="1300">
                          <a:solidFill>
                            <a:schemeClr val="tx1"/>
                          </a:solidFill>
                          <a:latin typeface="Arial" panose="020B0604020202020204" pitchFamily="34" charset="0"/>
                        </a:defRPr>
                      </a:lvl5pPr>
                      <a:lvl6pPr marL="2514600" indent="-228600" fontAlgn="base">
                        <a:spcBef>
                          <a:spcPct val="20000"/>
                        </a:spcBef>
                        <a:spcAft>
                          <a:spcPct val="0"/>
                        </a:spcAft>
                        <a:defRPr kumimoji="1" sz="1300">
                          <a:solidFill>
                            <a:schemeClr val="tx1"/>
                          </a:solidFill>
                          <a:latin typeface="Arial" panose="020B0604020202020204" pitchFamily="34" charset="0"/>
                        </a:defRPr>
                      </a:lvl6pPr>
                      <a:lvl7pPr marL="2971800" indent="-228600" fontAlgn="base">
                        <a:spcBef>
                          <a:spcPct val="20000"/>
                        </a:spcBef>
                        <a:spcAft>
                          <a:spcPct val="0"/>
                        </a:spcAft>
                        <a:defRPr kumimoji="1" sz="1300">
                          <a:solidFill>
                            <a:schemeClr val="tx1"/>
                          </a:solidFill>
                          <a:latin typeface="Arial" panose="020B0604020202020204" pitchFamily="34" charset="0"/>
                        </a:defRPr>
                      </a:lvl7pPr>
                      <a:lvl8pPr marL="3429000" indent="-228600" fontAlgn="base">
                        <a:spcBef>
                          <a:spcPct val="20000"/>
                        </a:spcBef>
                        <a:spcAft>
                          <a:spcPct val="0"/>
                        </a:spcAft>
                        <a:defRPr kumimoji="1" sz="1300">
                          <a:solidFill>
                            <a:schemeClr val="tx1"/>
                          </a:solidFill>
                          <a:latin typeface="Arial" panose="020B0604020202020204" pitchFamily="34" charset="0"/>
                        </a:defRPr>
                      </a:lvl8pPr>
                      <a:lvl9pPr marL="3886200" indent="-228600" fontAlgn="base">
                        <a:spcBef>
                          <a:spcPct val="20000"/>
                        </a:spcBef>
                        <a:spcAft>
                          <a:spcPct val="0"/>
                        </a:spcAft>
                        <a:defRPr kumimoji="1" sz="1300">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ourier New" panose="02070309020205020404" pitchFamily="49" charset="0"/>
                          <a:cs typeface="Times New Roman" panose="02020603050405020304" pitchFamily="18" charset="0"/>
                        </a:rPr>
                        <a:t>while</a:t>
                      </a:r>
                      <a:endParaRPr kumimoji="0" lang="en-US" sz="24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841042087"/>
      </p:ext>
    </p:extLst>
  </p:cSld>
  <p:clrMapOvr>
    <a:masterClrMapping/>
  </p:clrMapOvr>
  <p:transition spd="med">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Java Code Conventions</a:t>
            </a:r>
            <a:endParaRPr lang="en-US" dirty="0"/>
          </a:p>
        </p:txBody>
      </p:sp>
      <p:sp>
        <p:nvSpPr>
          <p:cNvPr id="3" name="Content Placeholder 2"/>
          <p:cNvSpPr>
            <a:spLocks noGrp="1"/>
          </p:cNvSpPr>
          <p:nvPr>
            <p:ph idx="1"/>
          </p:nvPr>
        </p:nvSpPr>
        <p:spPr/>
        <p:txBody>
          <a:bodyPr/>
          <a:lstStyle/>
          <a:p>
            <a:pPr>
              <a:defRPr/>
            </a:pPr>
            <a:r>
              <a:rPr lang="en-US" b="1" dirty="0" smtClean="0"/>
              <a:t>Classes: </a:t>
            </a:r>
            <a:r>
              <a:rPr lang="en-US" dirty="0" smtClean="0"/>
              <a:t>the</a:t>
            </a:r>
            <a:r>
              <a:rPr lang="en-US" b="1" dirty="0" smtClean="0"/>
              <a:t> </a:t>
            </a:r>
            <a:r>
              <a:rPr lang="en-US" dirty="0" smtClean="0"/>
              <a:t>names should typically be </a:t>
            </a:r>
            <a:r>
              <a:rPr lang="en-US" b="1" dirty="0" smtClean="0"/>
              <a:t>nouns</a:t>
            </a:r>
          </a:p>
          <a:p>
            <a:pPr lvl="1">
              <a:buClr>
                <a:srgbClr val="002060"/>
              </a:buClr>
              <a:defRPr/>
            </a:pPr>
            <a:r>
              <a:rPr lang="en-US" b="1" dirty="0" smtClean="0">
                <a:solidFill>
                  <a:srgbClr val="FF0000"/>
                </a:solidFill>
                <a:ea typeface="+mn-ea"/>
                <a:cs typeface="+mn-cs"/>
              </a:rPr>
              <a:t>D</a:t>
            </a:r>
            <a:r>
              <a:rPr lang="en-US" dirty="0" smtClean="0">
                <a:ea typeface="+mn-ea"/>
                <a:cs typeface="+mn-cs"/>
              </a:rPr>
              <a:t>og</a:t>
            </a:r>
          </a:p>
          <a:p>
            <a:pPr lvl="1">
              <a:buClr>
                <a:srgbClr val="002060"/>
              </a:buClr>
              <a:defRPr/>
            </a:pPr>
            <a:r>
              <a:rPr lang="en-US" b="1" dirty="0" smtClean="0">
                <a:solidFill>
                  <a:srgbClr val="FF0000"/>
                </a:solidFill>
                <a:ea typeface="+mn-ea"/>
                <a:cs typeface="+mn-cs"/>
              </a:rPr>
              <a:t>A</a:t>
            </a:r>
            <a:r>
              <a:rPr lang="en-US" dirty="0" smtClean="0">
                <a:ea typeface="+mn-ea"/>
                <a:cs typeface="+mn-cs"/>
              </a:rPr>
              <a:t>ccount</a:t>
            </a:r>
          </a:p>
          <a:p>
            <a:pPr lvl="1">
              <a:buClr>
                <a:srgbClr val="002060"/>
              </a:buClr>
              <a:defRPr/>
            </a:pPr>
            <a:r>
              <a:rPr lang="en-US" b="1" dirty="0" err="1" smtClean="0">
                <a:solidFill>
                  <a:srgbClr val="FF0000"/>
                </a:solidFill>
                <a:ea typeface="+mn-ea"/>
                <a:cs typeface="+mn-cs"/>
              </a:rPr>
              <a:t>P</a:t>
            </a:r>
            <a:r>
              <a:rPr lang="en-US" dirty="0" err="1" smtClean="0">
                <a:ea typeface="+mn-ea"/>
                <a:cs typeface="+mn-cs"/>
              </a:rPr>
              <a:t>rint</a:t>
            </a:r>
            <a:r>
              <a:rPr lang="en-US" b="1" dirty="0" err="1" smtClean="0">
                <a:ea typeface="+mn-ea"/>
                <a:cs typeface="+mn-cs"/>
              </a:rPr>
              <a:t>W</a:t>
            </a:r>
            <a:r>
              <a:rPr lang="en-US" dirty="0" err="1" smtClean="0">
                <a:ea typeface="+mn-ea"/>
                <a:cs typeface="+mn-cs"/>
              </a:rPr>
              <a:t>riter</a:t>
            </a:r>
            <a:endParaRPr lang="en-US" dirty="0" smtClean="0">
              <a:ea typeface="+mn-ea"/>
              <a:cs typeface="+mn-cs"/>
            </a:endParaRPr>
          </a:p>
          <a:p>
            <a:pPr>
              <a:defRPr/>
            </a:pPr>
            <a:r>
              <a:rPr lang="en-US" b="1" dirty="0" smtClean="0"/>
              <a:t>Interfaces: </a:t>
            </a:r>
            <a:r>
              <a:rPr lang="en-US" dirty="0" smtClean="0"/>
              <a:t>the</a:t>
            </a:r>
            <a:r>
              <a:rPr lang="en-US" b="1" dirty="0" smtClean="0"/>
              <a:t> </a:t>
            </a:r>
            <a:r>
              <a:rPr lang="en-US" dirty="0" smtClean="0"/>
              <a:t>names should be </a:t>
            </a:r>
            <a:r>
              <a:rPr lang="en-US" b="1" dirty="0" smtClean="0"/>
              <a:t>adjectives</a:t>
            </a:r>
          </a:p>
          <a:p>
            <a:pPr lvl="1">
              <a:defRPr/>
            </a:pPr>
            <a:r>
              <a:rPr lang="en-US" b="1" dirty="0" err="1" smtClean="0">
                <a:solidFill>
                  <a:srgbClr val="FF0000"/>
                </a:solidFill>
                <a:ea typeface="+mn-ea"/>
                <a:cs typeface="+mn-cs"/>
              </a:rPr>
              <a:t>R</a:t>
            </a:r>
            <a:r>
              <a:rPr lang="en-US" dirty="0" err="1" smtClean="0">
                <a:ea typeface="+mn-ea"/>
                <a:cs typeface="+mn-cs"/>
              </a:rPr>
              <a:t>unnable</a:t>
            </a:r>
            <a:endParaRPr lang="en-US" dirty="0" smtClean="0">
              <a:ea typeface="+mn-ea"/>
              <a:cs typeface="+mn-cs"/>
            </a:endParaRPr>
          </a:p>
          <a:p>
            <a:pPr lvl="1">
              <a:defRPr/>
            </a:pPr>
            <a:r>
              <a:rPr lang="en-US" b="1" dirty="0" err="1" smtClean="0">
                <a:solidFill>
                  <a:srgbClr val="FF0000"/>
                </a:solidFill>
                <a:ea typeface="+mn-ea"/>
                <a:cs typeface="+mn-cs"/>
              </a:rPr>
              <a:t>S</a:t>
            </a:r>
            <a:r>
              <a:rPr lang="en-US" dirty="0" err="1" smtClean="0">
                <a:ea typeface="+mn-ea"/>
                <a:cs typeface="+mn-cs"/>
              </a:rPr>
              <a:t>erializable</a:t>
            </a:r>
            <a:endParaRPr lang="en-US" dirty="0" smtClean="0">
              <a:ea typeface="+mn-ea"/>
              <a:cs typeface="+mn-cs"/>
            </a:endParaRPr>
          </a:p>
          <a:p>
            <a:pPr>
              <a:defRPr/>
            </a:pPr>
            <a:r>
              <a:rPr lang="en-US" b="1" smtClean="0"/>
              <a:t>Methods: </a:t>
            </a:r>
            <a:r>
              <a:rPr lang="en-US" dirty="0" smtClean="0"/>
              <a:t>the</a:t>
            </a:r>
            <a:r>
              <a:rPr lang="en-US" b="1" dirty="0" smtClean="0"/>
              <a:t> </a:t>
            </a:r>
            <a:r>
              <a:rPr lang="en-US" dirty="0" smtClean="0"/>
              <a:t>names should be </a:t>
            </a:r>
            <a:r>
              <a:rPr lang="en-US" b="1" dirty="0" smtClean="0"/>
              <a:t>verb-noun</a:t>
            </a:r>
            <a:r>
              <a:rPr lang="en-US" dirty="0" smtClean="0"/>
              <a:t> pairs. </a:t>
            </a:r>
          </a:p>
          <a:p>
            <a:pPr lvl="1">
              <a:defRPr/>
            </a:pPr>
            <a:r>
              <a:rPr lang="en-US" b="1" dirty="0" err="1" smtClean="0">
                <a:solidFill>
                  <a:srgbClr val="FF0000"/>
                </a:solidFill>
                <a:ea typeface="+mn-ea"/>
                <a:cs typeface="+mn-cs"/>
              </a:rPr>
              <a:t>get</a:t>
            </a:r>
            <a:r>
              <a:rPr lang="en-US" b="1" dirty="0" err="1" smtClean="0">
                <a:ea typeface="+mn-ea"/>
                <a:cs typeface="+mn-cs"/>
              </a:rPr>
              <a:t>B</a:t>
            </a:r>
            <a:r>
              <a:rPr lang="en-US" dirty="0" err="1" smtClean="0">
                <a:ea typeface="+mn-ea"/>
                <a:cs typeface="+mn-cs"/>
              </a:rPr>
              <a:t>alance</a:t>
            </a:r>
            <a:endParaRPr lang="en-US" dirty="0" smtClean="0">
              <a:ea typeface="+mn-ea"/>
              <a:cs typeface="+mn-cs"/>
            </a:endParaRPr>
          </a:p>
          <a:p>
            <a:pPr lvl="1">
              <a:defRPr/>
            </a:pPr>
            <a:r>
              <a:rPr lang="en-US" b="1" dirty="0" err="1" smtClean="0">
                <a:solidFill>
                  <a:srgbClr val="FF0000"/>
                </a:solidFill>
                <a:ea typeface="+mn-ea"/>
                <a:cs typeface="+mn-cs"/>
              </a:rPr>
              <a:t>do</a:t>
            </a:r>
            <a:r>
              <a:rPr lang="en-US" b="1" dirty="0" err="1" smtClean="0">
                <a:ea typeface="+mn-ea"/>
                <a:cs typeface="+mn-cs"/>
              </a:rPr>
              <a:t>C</a:t>
            </a:r>
            <a:r>
              <a:rPr lang="en-US" dirty="0" err="1" smtClean="0">
                <a:ea typeface="+mn-ea"/>
                <a:cs typeface="+mn-cs"/>
              </a:rPr>
              <a:t>alculation</a:t>
            </a:r>
            <a:endParaRPr lang="en-US" dirty="0" smtClean="0">
              <a:ea typeface="+mn-ea"/>
              <a:cs typeface="+mn-cs"/>
            </a:endParaRPr>
          </a:p>
          <a:p>
            <a:pPr lvl="1">
              <a:defRPr/>
            </a:pPr>
            <a:r>
              <a:rPr lang="en-US" b="1" dirty="0" err="1" smtClean="0">
                <a:solidFill>
                  <a:srgbClr val="FF0000"/>
                </a:solidFill>
                <a:ea typeface="+mn-ea"/>
                <a:cs typeface="+mn-cs"/>
              </a:rPr>
              <a:t>set</a:t>
            </a:r>
            <a:r>
              <a:rPr lang="en-US" b="1" dirty="0" err="1" smtClean="0">
                <a:ea typeface="+mn-ea"/>
                <a:cs typeface="+mn-cs"/>
              </a:rPr>
              <a:t>C</a:t>
            </a:r>
            <a:r>
              <a:rPr lang="en-US" dirty="0" err="1" smtClean="0">
                <a:ea typeface="+mn-ea"/>
                <a:cs typeface="+mn-cs"/>
              </a:rPr>
              <a:t>ustomerName</a:t>
            </a:r>
            <a:endParaRPr lang="en-US" dirty="0"/>
          </a:p>
        </p:txBody>
      </p:sp>
    </p:spTree>
    <p:extLst>
      <p:ext uri="{BB962C8B-B14F-4D97-AF65-F5344CB8AC3E}">
        <p14:creationId xmlns:p14="http://schemas.microsoft.com/office/powerpoint/2010/main" val="3503205152"/>
      </p:ext>
    </p:extLst>
  </p:cSld>
  <p:clrMapOvr>
    <a:masterClrMapping/>
  </p:clrMapOvr>
  <p:transition spd="med">
    <p:comb/>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 Code Conventions</a:t>
            </a:r>
            <a:endParaRPr lang="en-US"/>
          </a:p>
        </p:txBody>
      </p:sp>
      <p:sp>
        <p:nvSpPr>
          <p:cNvPr id="3" name="Content Placeholder 2"/>
          <p:cNvSpPr>
            <a:spLocks noGrp="1"/>
          </p:cNvSpPr>
          <p:nvPr>
            <p:ph idx="1"/>
          </p:nvPr>
        </p:nvSpPr>
        <p:spPr/>
        <p:txBody>
          <a:bodyPr/>
          <a:lstStyle/>
          <a:p>
            <a:r>
              <a:rPr lang="en-US" b="1" smtClean="0">
                <a:solidFill>
                  <a:schemeClr val="tx1"/>
                </a:solidFill>
                <a:latin typeface="+mn-lt"/>
                <a:ea typeface="+mn-ea"/>
                <a:cs typeface="+mn-cs"/>
              </a:rPr>
              <a:t>Variables: </a:t>
            </a:r>
            <a:r>
              <a:rPr lang="en-US" smtClean="0">
                <a:solidFill>
                  <a:schemeClr val="tx1"/>
                </a:solidFill>
                <a:latin typeface="+mn-lt"/>
                <a:ea typeface="+mn-ea"/>
                <a:cs typeface="+mn-cs"/>
              </a:rPr>
              <a:t>Like methods, starting with a lowercase letter. Sun recommends short, meaningful names, which sounds good to us. Some examples:</a:t>
            </a:r>
          </a:p>
          <a:p>
            <a:pPr lvl="1"/>
            <a:r>
              <a:rPr lang="en-US" b="1" smtClean="0">
                <a:solidFill>
                  <a:srgbClr val="FF0000"/>
                </a:solidFill>
                <a:latin typeface="+mn-lt"/>
                <a:ea typeface="+mn-ea"/>
                <a:cs typeface="+mn-cs"/>
              </a:rPr>
              <a:t>button</a:t>
            </a:r>
            <a:r>
              <a:rPr lang="en-US" b="1" smtClean="0">
                <a:solidFill>
                  <a:schemeClr val="tx1"/>
                </a:solidFill>
                <a:latin typeface="+mn-lt"/>
                <a:ea typeface="+mn-ea"/>
                <a:cs typeface="+mn-cs"/>
              </a:rPr>
              <a:t>W</a:t>
            </a:r>
            <a:r>
              <a:rPr lang="en-US" smtClean="0">
                <a:solidFill>
                  <a:schemeClr val="tx1"/>
                </a:solidFill>
                <a:latin typeface="+mn-lt"/>
                <a:ea typeface="+mn-ea"/>
                <a:cs typeface="+mn-cs"/>
              </a:rPr>
              <a:t>idth</a:t>
            </a:r>
          </a:p>
          <a:p>
            <a:pPr lvl="1"/>
            <a:r>
              <a:rPr lang="en-US" b="1" smtClean="0">
                <a:solidFill>
                  <a:srgbClr val="FF0000"/>
                </a:solidFill>
                <a:latin typeface="+mn-lt"/>
                <a:ea typeface="+mn-ea"/>
                <a:cs typeface="+mn-cs"/>
              </a:rPr>
              <a:t>accoun</a:t>
            </a:r>
            <a:r>
              <a:rPr lang="en-US" b="1" smtClean="0">
                <a:solidFill>
                  <a:schemeClr val="tx1"/>
                </a:solidFill>
                <a:latin typeface="+mn-lt"/>
                <a:ea typeface="+mn-ea"/>
                <a:cs typeface="+mn-cs"/>
              </a:rPr>
              <a:t>tB</a:t>
            </a:r>
            <a:r>
              <a:rPr lang="en-US" smtClean="0">
                <a:solidFill>
                  <a:schemeClr val="tx1"/>
                </a:solidFill>
                <a:latin typeface="+mn-lt"/>
                <a:ea typeface="+mn-ea"/>
                <a:cs typeface="+mn-cs"/>
              </a:rPr>
              <a:t>alance</a:t>
            </a:r>
          </a:p>
          <a:p>
            <a:pPr lvl="1"/>
            <a:r>
              <a:rPr lang="en-US" b="1" smtClean="0">
                <a:solidFill>
                  <a:srgbClr val="FF0000"/>
                </a:solidFill>
                <a:latin typeface="+mn-lt"/>
                <a:ea typeface="+mn-ea"/>
                <a:cs typeface="+mn-cs"/>
              </a:rPr>
              <a:t>my</a:t>
            </a:r>
            <a:r>
              <a:rPr lang="en-US" b="1" smtClean="0">
                <a:solidFill>
                  <a:schemeClr val="tx1"/>
                </a:solidFill>
                <a:latin typeface="+mn-lt"/>
                <a:ea typeface="+mn-ea"/>
                <a:cs typeface="+mn-cs"/>
              </a:rPr>
              <a:t>S</a:t>
            </a:r>
            <a:r>
              <a:rPr lang="en-US" smtClean="0">
                <a:solidFill>
                  <a:schemeClr val="tx1"/>
                </a:solidFill>
                <a:latin typeface="+mn-lt"/>
                <a:ea typeface="+mn-ea"/>
                <a:cs typeface="+mn-cs"/>
              </a:rPr>
              <a:t>tring</a:t>
            </a:r>
          </a:p>
          <a:p>
            <a:r>
              <a:rPr lang="en-US" b="1" smtClean="0">
                <a:solidFill>
                  <a:schemeClr val="tx1"/>
                </a:solidFill>
                <a:latin typeface="+mn-lt"/>
                <a:ea typeface="+mn-ea"/>
                <a:cs typeface="+mn-cs"/>
              </a:rPr>
              <a:t>Constants: </a:t>
            </a:r>
            <a:r>
              <a:rPr lang="en-US" smtClean="0">
                <a:solidFill>
                  <a:schemeClr val="tx1"/>
                </a:solidFill>
                <a:latin typeface="+mn-lt"/>
                <a:ea typeface="+mn-ea"/>
                <a:cs typeface="+mn-cs"/>
              </a:rPr>
              <a:t>Java constants are created by marking variables </a:t>
            </a:r>
            <a:r>
              <a:rPr lang="en-US" b="1" smtClean="0">
                <a:solidFill>
                  <a:schemeClr val="tx1"/>
                </a:solidFill>
                <a:latin typeface="+mn-lt"/>
                <a:ea typeface="+mn-ea"/>
                <a:cs typeface="+mn-cs"/>
              </a:rPr>
              <a:t>static</a:t>
            </a:r>
            <a:r>
              <a:rPr lang="en-US" smtClean="0">
                <a:solidFill>
                  <a:schemeClr val="tx1"/>
                </a:solidFill>
                <a:latin typeface="+mn-lt"/>
                <a:ea typeface="+mn-ea"/>
                <a:cs typeface="+mn-cs"/>
              </a:rPr>
              <a:t> and </a:t>
            </a:r>
            <a:r>
              <a:rPr lang="en-US" b="1" smtClean="0">
                <a:solidFill>
                  <a:schemeClr val="tx1"/>
                </a:solidFill>
                <a:latin typeface="+mn-lt"/>
                <a:ea typeface="+mn-ea"/>
                <a:cs typeface="+mn-cs"/>
              </a:rPr>
              <a:t>final</a:t>
            </a:r>
            <a:r>
              <a:rPr lang="en-US" smtClean="0">
                <a:solidFill>
                  <a:schemeClr val="tx1"/>
                </a:solidFill>
                <a:latin typeface="+mn-lt"/>
                <a:ea typeface="+mn-ea"/>
                <a:cs typeface="+mn-cs"/>
              </a:rPr>
              <a:t>. They should be named using uppercase letters with underscore characters as separators:</a:t>
            </a:r>
          </a:p>
          <a:p>
            <a:pPr lvl="1"/>
            <a:r>
              <a:rPr lang="en-US" b="1" smtClean="0">
                <a:solidFill>
                  <a:schemeClr val="tx1"/>
                </a:solidFill>
                <a:latin typeface="+mn-lt"/>
                <a:ea typeface="+mn-ea"/>
                <a:cs typeface="+mn-cs"/>
              </a:rPr>
              <a:t>MIN_HEIGHT</a:t>
            </a:r>
            <a:endParaRPr lang="en-US" b="1"/>
          </a:p>
        </p:txBody>
      </p:sp>
    </p:spTree>
    <p:extLst>
      <p:ext uri="{BB962C8B-B14F-4D97-AF65-F5344CB8AC3E}">
        <p14:creationId xmlns:p14="http://schemas.microsoft.com/office/powerpoint/2010/main" val="1583199413"/>
      </p:ext>
    </p:extLst>
  </p:cSld>
  <p:clrMapOvr>
    <a:masterClrMapping/>
  </p:clrMapOvr>
  <p:transition spd="med">
    <p:comb/>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smtClean="0"/>
              <a:t>Data Types </a:t>
            </a:r>
          </a:p>
        </p:txBody>
      </p:sp>
      <p:sp>
        <p:nvSpPr>
          <p:cNvPr id="36867" name="Rectangle 3"/>
          <p:cNvSpPr>
            <a:spLocks noGrp="1" noChangeArrowheads="1"/>
          </p:cNvSpPr>
          <p:nvPr>
            <p:ph type="body" idx="1"/>
          </p:nvPr>
        </p:nvSpPr>
        <p:spPr/>
        <p:txBody>
          <a:bodyPr/>
          <a:lstStyle/>
          <a:p>
            <a:pPr eaLnBrk="1" hangingPunct="1"/>
            <a:r>
              <a:rPr lang="en-US" sz="3200" b="1" smtClean="0">
                <a:solidFill>
                  <a:srgbClr val="0033CC"/>
                </a:solidFill>
                <a:latin typeface="Courier New" pitchFamily="49" charset="0"/>
              </a:rPr>
              <a:t>Java is a strongly typed language</a:t>
            </a:r>
            <a:r>
              <a:rPr lang="en-US" sz="3200" smtClean="0"/>
              <a:t>. This means that every variable must have a declared type. There are </a:t>
            </a:r>
            <a:r>
              <a:rPr lang="en-US" sz="3200" b="1" smtClean="0">
                <a:solidFill>
                  <a:srgbClr val="0033CC"/>
                </a:solidFill>
                <a:latin typeface="Courier New" pitchFamily="49" charset="0"/>
              </a:rPr>
              <a:t>eight primitive types</a:t>
            </a:r>
            <a:r>
              <a:rPr lang="en-US" sz="3200" smtClean="0"/>
              <a:t> in Java </a:t>
            </a:r>
          </a:p>
          <a:p>
            <a:pPr eaLnBrk="1" hangingPunct="1"/>
            <a:r>
              <a:rPr lang="en-US" sz="3200" smtClean="0"/>
              <a:t>Four of them are integer types; two are floating-point number types; one is the character type char, used for characters in the Unicode encoding, and one is a boolean type for truth values. </a:t>
            </a:r>
          </a:p>
        </p:txBody>
      </p:sp>
    </p:spTree>
    <p:extLst>
      <p:ext uri="{BB962C8B-B14F-4D97-AF65-F5344CB8AC3E}">
        <p14:creationId xmlns:p14="http://schemas.microsoft.com/office/powerpoint/2010/main" val="2535019487"/>
      </p:ext>
    </p:extLst>
  </p:cSld>
  <p:clrMapOvr>
    <a:masterClrMapping/>
  </p:clrMapOvr>
  <p:transition spd="med">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Variables and Data Types (cont.)</a:t>
            </a:r>
          </a:p>
        </p:txBody>
      </p:sp>
      <p:sp>
        <p:nvSpPr>
          <p:cNvPr id="55299" name="Rectangle 3"/>
          <p:cNvSpPr>
            <a:spLocks noGrp="1" noChangeArrowheads="1"/>
          </p:cNvSpPr>
          <p:nvPr>
            <p:ph type="body" idx="1"/>
          </p:nvPr>
        </p:nvSpPr>
        <p:spPr/>
        <p:txBody>
          <a:bodyPr/>
          <a:lstStyle/>
          <a:p>
            <a:r>
              <a:rPr lang="en-US"/>
              <a:t>Data types</a:t>
            </a:r>
          </a:p>
          <a:p>
            <a:pPr lvl="1"/>
            <a:r>
              <a:rPr lang="en-US"/>
              <a:t>Primitive types</a:t>
            </a:r>
          </a:p>
          <a:p>
            <a:pPr lvl="1"/>
            <a:r>
              <a:rPr lang="en-US"/>
              <a:t>Reference </a:t>
            </a:r>
            <a:r>
              <a:rPr lang="en-US" smtClean="0"/>
              <a:t>types</a:t>
            </a:r>
          </a:p>
          <a:p>
            <a:pPr lvl="1"/>
            <a:endParaRPr lang="en-US" smtClean="0"/>
          </a:p>
          <a:p>
            <a:pPr lvl="1">
              <a:buNone/>
            </a:pPr>
            <a:endParaRPr lang="en-US" smtClean="0"/>
          </a:p>
          <a:p>
            <a:pPr lvl="1"/>
            <a:endParaRPr lang="en-US"/>
          </a:p>
          <a:p>
            <a:r>
              <a:rPr lang="en-US"/>
              <a:t>The primitive types are </a:t>
            </a:r>
            <a:r>
              <a:rPr lang="en-US">
                <a:solidFill>
                  <a:schemeClr val="tx2"/>
                </a:solidFill>
              </a:rPr>
              <a:t>boolean, byte, char, short, int, long, float </a:t>
            </a:r>
            <a:r>
              <a:rPr lang="en-US"/>
              <a:t>and</a:t>
            </a:r>
            <a:r>
              <a:rPr lang="en-US">
                <a:solidFill>
                  <a:schemeClr val="tx2"/>
                </a:solidFill>
              </a:rPr>
              <a:t> double</a:t>
            </a:r>
          </a:p>
          <a:p>
            <a:r>
              <a:rPr lang="en-US"/>
              <a:t>All non-primitive types are reference types, so classes, which specify the types of objects, are reference types</a:t>
            </a:r>
          </a:p>
          <a:p>
            <a:pPr lvl="1"/>
            <a:endParaRPr lang="en-US"/>
          </a:p>
        </p:txBody>
      </p:sp>
      <p:pic>
        <p:nvPicPr>
          <p:cNvPr id="55301" name="Picture 5"/>
          <p:cNvPicPr>
            <a:picLocks noChangeAspect="1" noChangeArrowheads="1"/>
          </p:cNvPicPr>
          <p:nvPr/>
        </p:nvPicPr>
        <p:blipFill>
          <a:blip r:embed="rId2" cstate="print"/>
          <a:srcRect/>
          <a:stretch>
            <a:fillRect/>
          </a:stretch>
        </p:blipFill>
        <p:spPr bwMode="auto">
          <a:xfrm>
            <a:off x="3276600" y="2298648"/>
            <a:ext cx="2143125" cy="1095375"/>
          </a:xfrm>
          <a:prstGeom prst="rect">
            <a:avLst/>
          </a:prstGeom>
          <a:noFill/>
          <a:ln w="9525">
            <a:noFill/>
            <a:miter lim="800000"/>
            <a:headEnd/>
            <a:tailEnd/>
          </a:ln>
          <a:effectLst/>
        </p:spPr>
      </p:pic>
      <p:pic>
        <p:nvPicPr>
          <p:cNvPr id="55302" name="Picture 6"/>
          <p:cNvPicPr>
            <a:picLocks noChangeAspect="1" noChangeArrowheads="1"/>
          </p:cNvPicPr>
          <p:nvPr/>
        </p:nvPicPr>
        <p:blipFill>
          <a:blip r:embed="rId3" cstate="print"/>
          <a:srcRect/>
          <a:stretch>
            <a:fillRect/>
          </a:stretch>
        </p:blipFill>
        <p:spPr bwMode="auto">
          <a:xfrm>
            <a:off x="5569826" y="838200"/>
            <a:ext cx="3059824" cy="2590800"/>
          </a:xfrm>
          <a:prstGeom prst="rect">
            <a:avLst/>
          </a:prstGeom>
          <a:noFill/>
          <a:ln w="9525">
            <a:noFill/>
            <a:miter lim="800000"/>
            <a:headEnd/>
            <a:tailEnd/>
          </a:ln>
          <a:effectLst/>
        </p:spPr>
      </p:pic>
    </p:spTree>
    <p:extLst>
      <p:ext uri="{BB962C8B-B14F-4D97-AF65-F5344CB8AC3E}">
        <p14:creationId xmlns:p14="http://schemas.microsoft.com/office/powerpoint/2010/main" val="3052651291"/>
      </p:ext>
    </p:extLst>
  </p:cSld>
  <p:clrMapOvr>
    <a:masterClrMapping/>
  </p:clrMapOvr>
  <p:transition spd="med">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15" name="Rectangle 251"/>
          <p:cNvSpPr>
            <a:spLocks noGrp="1" noChangeArrowheads="1"/>
          </p:cNvSpPr>
          <p:nvPr>
            <p:ph type="title"/>
          </p:nvPr>
        </p:nvSpPr>
        <p:spPr/>
        <p:txBody>
          <a:bodyPr/>
          <a:lstStyle/>
          <a:p>
            <a:pPr eaLnBrk="1" hangingPunct="1">
              <a:defRPr/>
            </a:pPr>
            <a:r>
              <a:rPr lang="en-US" smtClean="0"/>
              <a:t>Primitive Data Types </a:t>
            </a:r>
          </a:p>
        </p:txBody>
      </p:sp>
      <p:pic>
        <p:nvPicPr>
          <p:cNvPr id="37891" name="Picture 258"/>
          <p:cNvPicPr>
            <a:picLocks noChangeAspect="1" noChangeArrowheads="1"/>
          </p:cNvPicPr>
          <p:nvPr/>
        </p:nvPicPr>
        <p:blipFill>
          <a:blip r:embed="rId2" cstate="print"/>
          <a:srcRect/>
          <a:stretch>
            <a:fillRect/>
          </a:stretch>
        </p:blipFill>
        <p:spPr bwMode="auto">
          <a:xfrm>
            <a:off x="457200" y="685800"/>
            <a:ext cx="8458200" cy="5929313"/>
          </a:xfrm>
          <a:prstGeom prst="rect">
            <a:avLst/>
          </a:prstGeom>
          <a:noFill/>
          <a:ln w="9525">
            <a:noFill/>
            <a:miter lim="800000"/>
            <a:headEnd type="none" w="sm" len="sm"/>
            <a:tailEnd type="none" w="sm" len="sm"/>
          </a:ln>
        </p:spPr>
      </p:pic>
    </p:spTree>
    <p:extLst>
      <p:ext uri="{BB962C8B-B14F-4D97-AF65-F5344CB8AC3E}">
        <p14:creationId xmlns:p14="http://schemas.microsoft.com/office/powerpoint/2010/main" val="1394242327"/>
      </p:ext>
    </p:extLst>
  </p:cSld>
  <p:clrMapOvr>
    <a:masterClrMapping/>
  </p:clrMapOvr>
  <p:transition spd="med">
    <p:comb/>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Primitive data types</a:t>
            </a:r>
          </a:p>
        </p:txBody>
      </p:sp>
      <p:sp>
        <p:nvSpPr>
          <p:cNvPr id="49155"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Integral – default 0: byte, short, int, long (0L) </a:t>
            </a:r>
          </a:p>
          <a:p>
            <a:r>
              <a:rPr lang="en-US" smtClean="0">
                <a:latin typeface="Arial" panose="020B0604020202020204" pitchFamily="34" charset="0"/>
                <a:cs typeface="Arial" panose="020B0604020202020204" pitchFamily="34" charset="0"/>
              </a:rPr>
              <a:t>Default integral number type is int</a:t>
            </a:r>
          </a:p>
          <a:p>
            <a:r>
              <a:rPr lang="en-US" smtClean="0">
                <a:latin typeface="Arial" panose="020B0604020202020204" pitchFamily="34" charset="0"/>
                <a:cs typeface="Arial" panose="020B0604020202020204" pitchFamily="34" charset="0"/>
              </a:rPr>
              <a:t>Decimal: float (0.0f), double (0.0d)</a:t>
            </a:r>
          </a:p>
          <a:p>
            <a:r>
              <a:rPr lang="en-US" smtClean="0">
                <a:latin typeface="Arial" panose="020B0604020202020204" pitchFamily="34" charset="0"/>
                <a:cs typeface="Arial" panose="020B0604020202020204" pitchFamily="34" charset="0"/>
              </a:rPr>
              <a:t>Default floating point number type is double</a:t>
            </a:r>
          </a:p>
          <a:p>
            <a:r>
              <a:rPr lang="en-US" smtClean="0">
                <a:latin typeface="Arial" panose="020B0604020202020204" pitchFamily="34" charset="0"/>
                <a:cs typeface="Arial" panose="020B0604020202020204" pitchFamily="34" charset="0"/>
              </a:rPr>
              <a:t>Boolean: boolean (false)</a:t>
            </a:r>
          </a:p>
          <a:p>
            <a:r>
              <a:rPr lang="en-US" smtClean="0">
                <a:latin typeface="Arial" panose="020B0604020202020204" pitchFamily="34" charset="0"/>
                <a:cs typeface="Arial" panose="020B0604020202020204" pitchFamily="34" charset="0"/>
              </a:rPr>
              <a:t>Character: char (‘\0’)</a:t>
            </a:r>
          </a:p>
          <a:p>
            <a:r>
              <a:rPr lang="en-US" smtClean="0">
                <a:latin typeface="Arial" panose="020B0604020202020204" pitchFamily="34" charset="0"/>
                <a:cs typeface="Arial" panose="020B0604020202020204" pitchFamily="34" charset="0"/>
              </a:rPr>
              <a:t>String: string (null)</a:t>
            </a:r>
          </a:p>
        </p:txBody>
      </p:sp>
    </p:spTree>
    <p:extLst>
      <p:ext uri="{BB962C8B-B14F-4D97-AF65-F5344CB8AC3E}">
        <p14:creationId xmlns:p14="http://schemas.microsoft.com/office/powerpoint/2010/main" val="3258496782"/>
      </p:ext>
    </p:extLst>
  </p:cSld>
  <p:clrMapOvr>
    <a:masterClrMapping/>
  </p:clrMapOvr>
  <p:transition spd="med">
    <p:comb/>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Sign bit for a byte</a:t>
            </a:r>
            <a:endParaRPr lang="en-US"/>
          </a:p>
        </p:txBody>
      </p:sp>
      <p:pic>
        <p:nvPicPr>
          <p:cNvPr id="80898" name="Picture 2"/>
          <p:cNvPicPr>
            <a:picLocks noGrp="1" noChangeAspect="1" noChangeArrowheads="1"/>
          </p:cNvPicPr>
          <p:nvPr>
            <p:ph idx="1"/>
          </p:nvPr>
        </p:nvPicPr>
        <p:blipFill>
          <a:blip r:embed="rId2" cstate="print"/>
          <a:srcRect/>
          <a:stretch>
            <a:fillRect/>
          </a:stretch>
        </p:blipFill>
        <p:spPr bwMode="auto">
          <a:xfrm>
            <a:off x="248033" y="762000"/>
            <a:ext cx="8895967" cy="3733800"/>
          </a:xfrm>
          <a:prstGeom prst="rect">
            <a:avLst/>
          </a:prstGeom>
          <a:noFill/>
          <a:ln w="9525">
            <a:noFill/>
            <a:miter lim="800000"/>
            <a:headEnd/>
            <a:tailEnd/>
          </a:ln>
        </p:spPr>
      </p:pic>
      <p:sp>
        <p:nvSpPr>
          <p:cNvPr id="4" name="Rectangle 3"/>
          <p:cNvSpPr/>
          <p:nvPr/>
        </p:nvSpPr>
        <p:spPr>
          <a:xfrm>
            <a:off x="838200" y="4343400"/>
            <a:ext cx="7620000" cy="800219"/>
          </a:xfrm>
          <a:prstGeom prst="rect">
            <a:avLst/>
          </a:prstGeom>
        </p:spPr>
        <p:txBody>
          <a:bodyPr wrap="square">
            <a:spAutoFit/>
          </a:bodyPr>
          <a:lstStyle/>
          <a:p>
            <a:pPr lvl="1"/>
            <a:r>
              <a:rPr lang="en-US" sz="2800" b="1" smtClean="0"/>
              <a:t>All six number types in Java are signed</a:t>
            </a:r>
          </a:p>
          <a:p>
            <a:pPr lvl="1"/>
            <a:endParaRPr lang="en-US"/>
          </a:p>
        </p:txBody>
      </p:sp>
      <p:sp>
        <p:nvSpPr>
          <p:cNvPr id="5" name="Rectangle 4"/>
          <p:cNvSpPr/>
          <p:nvPr/>
        </p:nvSpPr>
        <p:spPr>
          <a:xfrm>
            <a:off x="228600" y="4953000"/>
            <a:ext cx="8915400" cy="1384995"/>
          </a:xfrm>
          <a:prstGeom prst="rect">
            <a:avLst/>
          </a:prstGeom>
        </p:spPr>
        <p:txBody>
          <a:bodyPr wrap="square">
            <a:spAutoFit/>
          </a:bodyPr>
          <a:lstStyle/>
          <a:p>
            <a:r>
              <a:rPr lang="en-US" sz="2800" smtClean="0"/>
              <a:t>Integer literals three way store present integer numbers in the Java language: decimal(base10), octal(base8), hexadecimal(base16)</a:t>
            </a:r>
            <a:endParaRPr lang="en-US" sz="2800"/>
          </a:p>
        </p:txBody>
      </p:sp>
    </p:spTree>
    <p:extLst>
      <p:ext uri="{BB962C8B-B14F-4D97-AF65-F5344CB8AC3E}">
        <p14:creationId xmlns:p14="http://schemas.microsoft.com/office/powerpoint/2010/main" val="2961766525"/>
      </p:ext>
    </p:extLst>
  </p:cSld>
  <p:clrMapOvr>
    <a:masterClrMapping/>
  </p:clrMapOvr>
  <p:transition spd="med">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ja-JP" smtClean="0"/>
              <a:t>Agenda</a:t>
            </a:r>
            <a:endParaRPr lang="en-US" smtClean="0"/>
          </a:p>
        </p:txBody>
      </p:sp>
      <p:sp>
        <p:nvSpPr>
          <p:cNvPr id="31747" name="Content Placeholder 2"/>
          <p:cNvSpPr>
            <a:spLocks noGrp="1"/>
          </p:cNvSpPr>
          <p:nvPr>
            <p:ph idx="1"/>
          </p:nvPr>
        </p:nvSpPr>
        <p:spPr/>
        <p:txBody>
          <a:bodyPr/>
          <a:lstStyle/>
          <a:p>
            <a:r>
              <a:rPr lang="en-US" smtClean="0"/>
              <a:t>More about class</a:t>
            </a:r>
          </a:p>
          <a:p>
            <a:r>
              <a:rPr lang="en-US" smtClean="0"/>
              <a:t>Inheritance</a:t>
            </a:r>
          </a:p>
          <a:p>
            <a:r>
              <a:rPr lang="en-US" smtClean="0"/>
              <a:t>Polymorphism</a:t>
            </a:r>
          </a:p>
          <a:p>
            <a:r>
              <a:rPr lang="en-US" smtClean="0"/>
              <a:t>Abstract class and Interface</a:t>
            </a:r>
          </a:p>
          <a:p>
            <a:r>
              <a:rPr lang="en-US" smtClean="0"/>
              <a:t>Value type/Referenced type</a:t>
            </a:r>
          </a:p>
          <a:p>
            <a:r>
              <a:rPr lang="en-US" smtClean="0">
                <a:solidFill>
                  <a:srgbClr val="C00000"/>
                </a:solidFill>
              </a:rPr>
              <a:t>String class</a:t>
            </a:r>
          </a:p>
          <a:p>
            <a:r>
              <a:rPr lang="en-US" smtClean="0">
                <a:solidFill>
                  <a:srgbClr val="C00000"/>
                </a:solidFill>
              </a:rPr>
              <a:t>Date/Time operators</a:t>
            </a:r>
          </a:p>
          <a:p>
            <a:r>
              <a:rPr lang="en-US" smtClean="0"/>
              <a:t>MVC pattern</a:t>
            </a:r>
          </a:p>
        </p:txBody>
      </p:sp>
    </p:spTree>
    <p:extLst>
      <p:ext uri="{BB962C8B-B14F-4D97-AF65-F5344CB8AC3E}">
        <p14:creationId xmlns:p14="http://schemas.microsoft.com/office/powerpoint/2010/main" val="2815161711"/>
      </p:ext>
    </p:extLst>
  </p:cSld>
  <p:clrMapOvr>
    <a:masterClrMapping/>
  </p:clrMapOvr>
  <p:transition spd="med">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Variables and Data Types (cont.)</a:t>
            </a:r>
          </a:p>
        </p:txBody>
      </p:sp>
      <p:sp>
        <p:nvSpPr>
          <p:cNvPr id="58371" name="Rectangle 3"/>
          <p:cNvSpPr>
            <a:spLocks noGrp="1" noChangeArrowheads="1"/>
          </p:cNvSpPr>
          <p:nvPr>
            <p:ph type="body" idx="1"/>
          </p:nvPr>
        </p:nvSpPr>
        <p:spPr/>
        <p:txBody>
          <a:bodyPr/>
          <a:lstStyle/>
          <a:p>
            <a:pPr>
              <a:lnSpc>
                <a:spcPct val="90000"/>
              </a:lnSpc>
            </a:pPr>
            <a:r>
              <a:rPr lang="en-US"/>
              <a:t>Decimal Literals: default</a:t>
            </a:r>
          </a:p>
          <a:p>
            <a:pPr lvl="1">
              <a:lnSpc>
                <a:spcPct val="90000"/>
              </a:lnSpc>
            </a:pPr>
            <a:r>
              <a:rPr lang="en-US" sz="2800"/>
              <a:t>int length = 343;</a:t>
            </a:r>
          </a:p>
          <a:p>
            <a:pPr>
              <a:lnSpc>
                <a:spcPct val="90000"/>
              </a:lnSpc>
            </a:pPr>
            <a:r>
              <a:rPr lang="en-US"/>
              <a:t>Octal Literals: represent an integer in octal form by placing a zero in front of the number</a:t>
            </a:r>
          </a:p>
          <a:p>
            <a:pPr lvl="1">
              <a:lnSpc>
                <a:spcPct val="90000"/>
              </a:lnSpc>
            </a:pPr>
            <a:r>
              <a:rPr lang="en-US" sz="2800"/>
              <a:t>int nine = 011;</a:t>
            </a:r>
          </a:p>
          <a:p>
            <a:pPr>
              <a:lnSpc>
                <a:spcPct val="90000"/>
              </a:lnSpc>
            </a:pPr>
            <a:r>
              <a:rPr lang="en-US"/>
              <a:t>Hexadecimal Literals: including the prefix 0x or the optional suffix extension L</a:t>
            </a:r>
          </a:p>
          <a:p>
            <a:pPr lvl="1">
              <a:lnSpc>
                <a:spcPct val="90000"/>
              </a:lnSpc>
            </a:pPr>
            <a:r>
              <a:rPr lang="en-US" sz="2800"/>
              <a:t>int z = 0xDeadCafe;</a:t>
            </a:r>
          </a:p>
          <a:p>
            <a:pPr>
              <a:lnSpc>
                <a:spcPct val="90000"/>
              </a:lnSpc>
            </a:pPr>
            <a:r>
              <a:rPr lang="en-US">
                <a:solidFill>
                  <a:schemeClr val="tx2"/>
                </a:solidFill>
              </a:rPr>
              <a:t>Note</a:t>
            </a:r>
            <a:r>
              <a:rPr lang="en-US"/>
              <a:t>: Java will accept capital or lowercase letters for the extra digits in hexadecimal</a:t>
            </a:r>
          </a:p>
          <a:p>
            <a:pPr lvl="1">
              <a:lnSpc>
                <a:spcPct val="90000"/>
              </a:lnSpc>
            </a:pPr>
            <a:r>
              <a:rPr lang="en-US" sz="2800"/>
              <a:t>0XCAFE and 0xcafe are both legal</a:t>
            </a:r>
          </a:p>
          <a:p>
            <a:pPr>
              <a:lnSpc>
                <a:spcPct val="90000"/>
              </a:lnSpc>
            </a:pPr>
            <a:endParaRPr lang="en-US" sz="2600"/>
          </a:p>
        </p:txBody>
      </p:sp>
    </p:spTree>
    <p:extLst>
      <p:ext uri="{BB962C8B-B14F-4D97-AF65-F5344CB8AC3E}">
        <p14:creationId xmlns:p14="http://schemas.microsoft.com/office/powerpoint/2010/main" val="3060032327"/>
      </p:ext>
    </p:extLst>
  </p:cSld>
  <p:clrMapOvr>
    <a:masterClrMapping/>
  </p:clrMapOvr>
  <p:transition spd="med">
    <p:comb/>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Variables and Data Types (cont.)</a:t>
            </a:r>
          </a:p>
        </p:txBody>
      </p:sp>
      <p:sp>
        <p:nvSpPr>
          <p:cNvPr id="59395" name="Rectangle 3"/>
          <p:cNvSpPr>
            <a:spLocks noGrp="1" noChangeArrowheads="1"/>
          </p:cNvSpPr>
          <p:nvPr>
            <p:ph type="body" idx="1"/>
          </p:nvPr>
        </p:nvSpPr>
        <p:spPr>
          <a:xfrm>
            <a:off x="457200" y="914400"/>
            <a:ext cx="8458200" cy="5216525"/>
          </a:xfrm>
        </p:spPr>
        <p:txBody>
          <a:bodyPr/>
          <a:lstStyle/>
          <a:p>
            <a:pPr>
              <a:lnSpc>
                <a:spcPct val="90000"/>
              </a:lnSpc>
            </a:pPr>
            <a:r>
              <a:rPr lang="en-US" b="1"/>
              <a:t>Floating-Point Literals:</a:t>
            </a:r>
          </a:p>
          <a:p>
            <a:pPr lvl="1">
              <a:lnSpc>
                <a:spcPct val="90000"/>
              </a:lnSpc>
            </a:pPr>
            <a:r>
              <a:rPr lang="en-US" sz="2800"/>
              <a:t>Default are defined as double (64 bits)</a:t>
            </a:r>
          </a:p>
          <a:p>
            <a:pPr lvl="1">
              <a:lnSpc>
                <a:spcPct val="90000"/>
              </a:lnSpc>
            </a:pPr>
            <a:r>
              <a:rPr lang="en-US" sz="2800"/>
              <a:t>Attach the suffix </a:t>
            </a:r>
            <a:r>
              <a:rPr lang="en-US" sz="2800">
                <a:solidFill>
                  <a:schemeClr val="tx2"/>
                </a:solidFill>
              </a:rPr>
              <a:t>F</a:t>
            </a:r>
            <a:r>
              <a:rPr lang="en-US" sz="2800"/>
              <a:t> or f to the number if want using floating-point (32 bits)</a:t>
            </a:r>
          </a:p>
          <a:p>
            <a:pPr lvl="1">
              <a:lnSpc>
                <a:spcPct val="90000"/>
              </a:lnSpc>
            </a:pPr>
            <a:r>
              <a:rPr lang="en-US" sz="2800"/>
              <a:t>Example:</a:t>
            </a:r>
          </a:p>
          <a:p>
            <a:pPr lvl="2">
              <a:lnSpc>
                <a:spcPct val="90000"/>
              </a:lnSpc>
            </a:pPr>
            <a:r>
              <a:rPr lang="en-US" sz="2800"/>
              <a:t>float f = 23.467890;  </a:t>
            </a:r>
            <a:r>
              <a:rPr lang="en-US" sz="2800" b="1" smtClean="0">
                <a:solidFill>
                  <a:srgbClr val="FF0000"/>
                </a:solidFill>
              </a:rPr>
              <a:t>// Error</a:t>
            </a:r>
            <a:endParaRPr lang="en-US" sz="2800" b="1">
              <a:solidFill>
                <a:srgbClr val="FF0000"/>
              </a:solidFill>
            </a:endParaRPr>
          </a:p>
          <a:p>
            <a:pPr lvl="2">
              <a:lnSpc>
                <a:spcPct val="90000"/>
              </a:lnSpc>
            </a:pPr>
            <a:r>
              <a:rPr lang="en-US" sz="2800"/>
              <a:t>float g = 49837849.029847</a:t>
            </a:r>
            <a:r>
              <a:rPr lang="en-US" sz="2800" b="1">
                <a:solidFill>
                  <a:srgbClr val="FF0000"/>
                </a:solidFill>
              </a:rPr>
              <a:t>F</a:t>
            </a:r>
            <a:r>
              <a:rPr lang="en-US" sz="2800"/>
              <a:t>;</a:t>
            </a:r>
          </a:p>
          <a:p>
            <a:pPr>
              <a:lnSpc>
                <a:spcPct val="90000"/>
              </a:lnSpc>
            </a:pPr>
            <a:r>
              <a:rPr lang="en-US" b="1"/>
              <a:t>Boolean Literals</a:t>
            </a:r>
          </a:p>
          <a:p>
            <a:pPr lvl="1">
              <a:lnSpc>
                <a:spcPct val="90000"/>
              </a:lnSpc>
            </a:pPr>
            <a:r>
              <a:rPr lang="en-US" sz="2800"/>
              <a:t>true, false</a:t>
            </a:r>
          </a:p>
          <a:p>
            <a:pPr>
              <a:lnSpc>
                <a:spcPct val="90000"/>
              </a:lnSpc>
            </a:pPr>
            <a:r>
              <a:rPr lang="en-US" b="1"/>
              <a:t>Character Literals</a:t>
            </a:r>
            <a:r>
              <a:rPr lang="en-US"/>
              <a:t>: 16-bit unsigned integer</a:t>
            </a:r>
          </a:p>
          <a:p>
            <a:pPr lvl="1">
              <a:lnSpc>
                <a:spcPct val="90000"/>
              </a:lnSpc>
            </a:pPr>
            <a:r>
              <a:rPr lang="en-US" sz="2800"/>
              <a:t>char letterN = '\u004E'; // The letter 'N‘</a:t>
            </a:r>
          </a:p>
        </p:txBody>
      </p:sp>
    </p:spTree>
    <p:extLst>
      <p:ext uri="{BB962C8B-B14F-4D97-AF65-F5344CB8AC3E}">
        <p14:creationId xmlns:p14="http://schemas.microsoft.com/office/powerpoint/2010/main" val="751246910"/>
      </p:ext>
    </p:extLst>
  </p:cSld>
  <p:clrMapOvr>
    <a:masterClrMapping/>
  </p:clrMapOvr>
  <p:transition spd="med">
    <p:comb/>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Variables and Data Types (cont.)</a:t>
            </a:r>
          </a:p>
        </p:txBody>
      </p:sp>
      <p:sp>
        <p:nvSpPr>
          <p:cNvPr id="71683" name="Rectangle 3"/>
          <p:cNvSpPr>
            <a:spLocks noGrp="1" noChangeArrowheads="1"/>
          </p:cNvSpPr>
          <p:nvPr>
            <p:ph type="body" idx="1"/>
          </p:nvPr>
        </p:nvSpPr>
        <p:spPr/>
        <p:txBody>
          <a:bodyPr/>
          <a:lstStyle/>
          <a:p>
            <a:pPr>
              <a:lnSpc>
                <a:spcPct val="90000"/>
              </a:lnSpc>
            </a:pPr>
            <a:r>
              <a:rPr lang="en-US"/>
              <a:t>Some special characters </a:t>
            </a:r>
          </a:p>
          <a:p>
            <a:pPr lvl="1">
              <a:lnSpc>
                <a:spcPct val="90000"/>
              </a:lnSpc>
            </a:pPr>
            <a:r>
              <a:rPr lang="en-US" sz="2800" b="1">
                <a:solidFill>
                  <a:schemeClr val="tx2"/>
                </a:solidFill>
              </a:rPr>
              <a:t>\n: Used to denote new line</a:t>
            </a:r>
          </a:p>
          <a:p>
            <a:pPr lvl="1">
              <a:lnSpc>
                <a:spcPct val="90000"/>
              </a:lnSpc>
            </a:pPr>
            <a:r>
              <a:rPr lang="en-US" sz="2800" b="1">
                <a:solidFill>
                  <a:schemeClr val="tx2"/>
                </a:solidFill>
              </a:rPr>
              <a:t>\r: Used to denote a return</a:t>
            </a:r>
          </a:p>
          <a:p>
            <a:pPr lvl="1">
              <a:lnSpc>
                <a:spcPct val="90000"/>
              </a:lnSpc>
            </a:pPr>
            <a:r>
              <a:rPr lang="en-US" sz="2800" b="1">
                <a:solidFill>
                  <a:schemeClr val="tx2"/>
                </a:solidFill>
              </a:rPr>
              <a:t>\t: Used to denote a tab</a:t>
            </a:r>
          </a:p>
          <a:p>
            <a:pPr lvl="1">
              <a:lnSpc>
                <a:spcPct val="90000"/>
              </a:lnSpc>
            </a:pPr>
            <a:r>
              <a:rPr lang="en-US" sz="2800" b="1">
                <a:solidFill>
                  <a:schemeClr val="tx2"/>
                </a:solidFill>
              </a:rPr>
              <a:t>\b: Used to denote a backspace</a:t>
            </a:r>
          </a:p>
          <a:p>
            <a:pPr lvl="1">
              <a:lnSpc>
                <a:spcPct val="90000"/>
              </a:lnSpc>
            </a:pPr>
            <a:r>
              <a:rPr lang="en-US" sz="2800" b="1">
                <a:solidFill>
                  <a:schemeClr val="tx2"/>
                </a:solidFill>
              </a:rPr>
              <a:t>\f: Used to denote a form feed</a:t>
            </a:r>
          </a:p>
          <a:p>
            <a:pPr lvl="1">
              <a:lnSpc>
                <a:spcPct val="90000"/>
              </a:lnSpc>
            </a:pPr>
            <a:r>
              <a:rPr lang="en-US" sz="2800" b="1">
                <a:solidFill>
                  <a:schemeClr val="tx2"/>
                </a:solidFill>
              </a:rPr>
              <a:t>\': Used to denote a single quote</a:t>
            </a:r>
          </a:p>
          <a:p>
            <a:pPr lvl="1">
              <a:lnSpc>
                <a:spcPct val="90000"/>
              </a:lnSpc>
            </a:pPr>
            <a:r>
              <a:rPr lang="en-US" sz="2800" b="1">
                <a:solidFill>
                  <a:schemeClr val="tx2"/>
                </a:solidFill>
              </a:rPr>
              <a:t>\": Used to denote a double quote</a:t>
            </a:r>
          </a:p>
          <a:p>
            <a:pPr lvl="1">
              <a:lnSpc>
                <a:spcPct val="90000"/>
              </a:lnSpc>
            </a:pPr>
            <a:r>
              <a:rPr lang="en-US" sz="2800" b="1">
                <a:solidFill>
                  <a:schemeClr val="tx2"/>
                </a:solidFill>
              </a:rPr>
              <a:t>\\: Used to denote a backslash</a:t>
            </a:r>
          </a:p>
          <a:p>
            <a:pPr>
              <a:lnSpc>
                <a:spcPct val="90000"/>
              </a:lnSpc>
            </a:pPr>
            <a:r>
              <a:rPr lang="en-US"/>
              <a:t>Literal Values for Strings: A string literal is a source code representation of a value of a String object</a:t>
            </a:r>
          </a:p>
          <a:p>
            <a:pPr lvl="1">
              <a:lnSpc>
                <a:spcPct val="90000"/>
              </a:lnSpc>
            </a:pPr>
            <a:r>
              <a:rPr lang="en-US" sz="2800"/>
              <a:t>String s = "Bill Joy";</a:t>
            </a:r>
          </a:p>
          <a:p>
            <a:pPr>
              <a:lnSpc>
                <a:spcPct val="90000"/>
              </a:lnSpc>
            </a:pPr>
            <a:endParaRPr lang="en-US"/>
          </a:p>
        </p:txBody>
      </p:sp>
    </p:spTree>
    <p:extLst>
      <p:ext uri="{BB962C8B-B14F-4D97-AF65-F5344CB8AC3E}">
        <p14:creationId xmlns:p14="http://schemas.microsoft.com/office/powerpoint/2010/main" val="519375742"/>
      </p:ext>
    </p:extLst>
  </p:cSld>
  <p:clrMapOvr>
    <a:masterClrMapping/>
  </p:clrMapOvr>
  <p:transition spd="med">
    <p:comb/>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Variables and Data Types (cont.)</a:t>
            </a:r>
          </a:p>
        </p:txBody>
      </p:sp>
      <p:sp>
        <p:nvSpPr>
          <p:cNvPr id="65539" name="Rectangle 3"/>
          <p:cNvSpPr>
            <a:spLocks noGrp="1" noChangeArrowheads="1"/>
          </p:cNvSpPr>
          <p:nvPr>
            <p:ph type="body" idx="1"/>
          </p:nvPr>
        </p:nvSpPr>
        <p:spPr/>
        <p:txBody>
          <a:bodyPr/>
          <a:lstStyle/>
          <a:p>
            <a:r>
              <a:rPr lang="en-US"/>
              <a:t>Accessing Variables: you can access it by referring to it by its name</a:t>
            </a:r>
          </a:p>
        </p:txBody>
      </p:sp>
      <p:sp>
        <p:nvSpPr>
          <p:cNvPr id="65540" name="Text Box 4"/>
          <p:cNvSpPr txBox="1">
            <a:spLocks noChangeArrowheads="1"/>
          </p:cNvSpPr>
          <p:nvPr/>
        </p:nvSpPr>
        <p:spPr bwMode="auto">
          <a:xfrm>
            <a:off x="4419600" y="3962400"/>
            <a:ext cx="3505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a:solidFill>
                  <a:srgbClr val="FF0000"/>
                </a:solidFill>
              </a:rPr>
              <a:t>access the variable y</a:t>
            </a:r>
          </a:p>
        </p:txBody>
      </p:sp>
      <p:sp>
        <p:nvSpPr>
          <p:cNvPr id="65541" name="Text Box 5"/>
          <p:cNvSpPr txBox="1">
            <a:spLocks noChangeArrowheads="1"/>
          </p:cNvSpPr>
          <p:nvPr/>
        </p:nvSpPr>
        <p:spPr bwMode="auto">
          <a:xfrm>
            <a:off x="2514600" y="2317411"/>
            <a:ext cx="411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200"/>
              <a:t>x = y;</a:t>
            </a:r>
          </a:p>
        </p:txBody>
      </p:sp>
      <p:sp>
        <p:nvSpPr>
          <p:cNvPr id="65542" name="Line 6"/>
          <p:cNvSpPr>
            <a:spLocks noChangeShapeType="1"/>
          </p:cNvSpPr>
          <p:nvPr/>
        </p:nvSpPr>
        <p:spPr bwMode="auto">
          <a:xfrm>
            <a:off x="5105400" y="2973049"/>
            <a:ext cx="609600" cy="10655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3" name="Text Box 7"/>
          <p:cNvSpPr txBox="1">
            <a:spLocks noChangeArrowheads="1"/>
          </p:cNvSpPr>
          <p:nvPr/>
        </p:nvSpPr>
        <p:spPr bwMode="auto">
          <a:xfrm>
            <a:off x="457200" y="3810000"/>
            <a:ext cx="381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b="1">
                <a:solidFill>
                  <a:srgbClr val="FF0000"/>
                </a:solidFill>
              </a:rPr>
              <a:t>assign y’s value to the variable x</a:t>
            </a:r>
          </a:p>
        </p:txBody>
      </p:sp>
      <p:sp>
        <p:nvSpPr>
          <p:cNvPr id="65544" name="Line 8"/>
          <p:cNvSpPr>
            <a:spLocks noChangeShapeType="1"/>
          </p:cNvSpPr>
          <p:nvPr/>
        </p:nvSpPr>
        <p:spPr bwMode="auto">
          <a:xfrm flipH="1">
            <a:off x="3200400" y="2973049"/>
            <a:ext cx="838200" cy="9131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423533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blinds(horizontal)">
                                      <p:cBhvr>
                                        <p:cTn id="7" dur="500"/>
                                        <p:tgtEl>
                                          <p:spTgt spid="655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5540"/>
                                        </p:tgtEl>
                                        <p:attrNameLst>
                                          <p:attrName>style.visibility</p:attrName>
                                        </p:attrNameLst>
                                      </p:cBhvr>
                                      <p:to>
                                        <p:strVal val="visible"/>
                                      </p:to>
                                    </p:set>
                                    <p:animEffect transition="in" filter="blinds(horizontal)">
                                      <p:cBhvr>
                                        <p:cTn id="10" dur="500"/>
                                        <p:tgtEl>
                                          <p:spTgt spid="65540"/>
                                        </p:tgtEl>
                                      </p:cBhvr>
                                    </p:animEffect>
                                  </p:childTnLst>
                                </p:cTn>
                              </p:par>
                            </p:childTnLst>
                          </p:cTn>
                        </p:par>
                        <p:par>
                          <p:cTn id="11" fill="hold" nodeType="afterGroup">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65544"/>
                                        </p:tgtEl>
                                        <p:attrNameLst>
                                          <p:attrName>style.visibility</p:attrName>
                                        </p:attrNameLst>
                                      </p:cBhvr>
                                      <p:to>
                                        <p:strVal val="visible"/>
                                      </p:to>
                                    </p:set>
                                    <p:animEffect transition="in" filter="blinds(horizontal)">
                                      <p:cBhvr>
                                        <p:cTn id="14" dur="500"/>
                                        <p:tgtEl>
                                          <p:spTgt spid="65544"/>
                                        </p:tgtEl>
                                      </p:cBhvr>
                                    </p:animEffect>
                                  </p:childTnLst>
                                </p:cTn>
                              </p:par>
                            </p:childTnLst>
                          </p:cTn>
                        </p:par>
                        <p:par>
                          <p:cTn id="15" fill="hold" nodeType="afterGroup">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65543"/>
                                        </p:tgtEl>
                                        <p:attrNameLst>
                                          <p:attrName>style.visibility</p:attrName>
                                        </p:attrNameLst>
                                      </p:cBhvr>
                                      <p:to>
                                        <p:strVal val="visible"/>
                                      </p:to>
                                    </p:set>
                                    <p:animEffect transition="in" filter="blinds(horizontal)">
                                      <p:cBhvr>
                                        <p:cTn id="18" dur="500"/>
                                        <p:tgtEl>
                                          <p:spTgt spid="65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2" grpId="0" animBg="1"/>
      <p:bldP spid="65543" grpId="0"/>
      <p:bldP spid="655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smtClean="0"/>
              <a:t>The Character Type</a:t>
            </a:r>
          </a:p>
        </p:txBody>
      </p:sp>
      <p:pic>
        <p:nvPicPr>
          <p:cNvPr id="39939" name="Picture 4"/>
          <p:cNvPicPr>
            <a:picLocks noChangeAspect="1" noChangeArrowheads="1"/>
          </p:cNvPicPr>
          <p:nvPr/>
        </p:nvPicPr>
        <p:blipFill>
          <a:blip r:embed="rId2" cstate="print"/>
          <a:srcRect/>
          <a:stretch>
            <a:fillRect/>
          </a:stretch>
        </p:blipFill>
        <p:spPr bwMode="auto">
          <a:xfrm>
            <a:off x="0" y="685800"/>
            <a:ext cx="9144000" cy="5883275"/>
          </a:xfrm>
          <a:prstGeom prst="rect">
            <a:avLst/>
          </a:prstGeom>
          <a:noFill/>
          <a:ln w="9525">
            <a:noFill/>
            <a:miter lim="800000"/>
            <a:headEnd type="none" w="sm" len="sm"/>
            <a:tailEnd type="none" w="sm" len="sm"/>
          </a:ln>
        </p:spPr>
      </p:pic>
    </p:spTree>
    <p:extLst>
      <p:ext uri="{BB962C8B-B14F-4D97-AF65-F5344CB8AC3E}">
        <p14:creationId xmlns:p14="http://schemas.microsoft.com/office/powerpoint/2010/main" val="443139649"/>
      </p:ext>
    </p:extLst>
  </p:cSld>
  <p:clrMapOvr>
    <a:masterClrMapping/>
  </p:clrMapOvr>
  <p:transition spd="med">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smtClean="0"/>
              <a:t>Variables</a:t>
            </a:r>
          </a:p>
        </p:txBody>
      </p:sp>
      <p:sp>
        <p:nvSpPr>
          <p:cNvPr id="41987" name="Rectangle 3"/>
          <p:cNvSpPr>
            <a:spLocks noGrp="1" noChangeArrowheads="1"/>
          </p:cNvSpPr>
          <p:nvPr>
            <p:ph type="body" idx="1"/>
          </p:nvPr>
        </p:nvSpPr>
        <p:spPr>
          <a:xfrm>
            <a:off x="307975" y="685800"/>
            <a:ext cx="8836025" cy="1566863"/>
          </a:xfrm>
        </p:spPr>
        <p:txBody>
          <a:bodyPr/>
          <a:lstStyle/>
          <a:p>
            <a:pPr eaLnBrk="1" hangingPunct="1">
              <a:lnSpc>
                <a:spcPct val="85000"/>
              </a:lnSpc>
              <a:spcBef>
                <a:spcPct val="0"/>
              </a:spcBef>
            </a:pPr>
            <a:r>
              <a:rPr lang="en-US" sz="2400" smtClean="0"/>
              <a:t>In Java, every variable has a </a:t>
            </a:r>
            <a:r>
              <a:rPr lang="en-US" sz="2400" b="1" i="1" smtClean="0">
                <a:solidFill>
                  <a:srgbClr val="0033CC"/>
                </a:solidFill>
                <a:latin typeface="Courier New" pitchFamily="49" charset="0"/>
              </a:rPr>
              <a:t>type</a:t>
            </a:r>
            <a:r>
              <a:rPr lang="en-US" sz="2400" smtClean="0"/>
              <a:t>. You declare a variable by placing the type first, followed by the name of the variable</a:t>
            </a:r>
            <a:r>
              <a:rPr lang="en-US" smtClean="0"/>
              <a:t> </a:t>
            </a:r>
          </a:p>
        </p:txBody>
      </p:sp>
      <p:grpSp>
        <p:nvGrpSpPr>
          <p:cNvPr id="41988" name="Group 4"/>
          <p:cNvGrpSpPr>
            <a:grpSpLocks/>
          </p:cNvGrpSpPr>
          <p:nvPr/>
        </p:nvGrpSpPr>
        <p:grpSpPr bwMode="auto">
          <a:xfrm>
            <a:off x="1219200" y="1600200"/>
            <a:ext cx="6007100" cy="2979738"/>
            <a:chOff x="648" y="1113"/>
            <a:chExt cx="3721" cy="1704"/>
          </a:xfrm>
        </p:grpSpPr>
        <p:sp>
          <p:nvSpPr>
            <p:cNvPr id="41993" name="Text Box 5"/>
            <p:cNvSpPr txBox="1">
              <a:spLocks noChangeArrowheads="1"/>
            </p:cNvSpPr>
            <p:nvPr/>
          </p:nvSpPr>
          <p:spPr bwMode="auto">
            <a:xfrm>
              <a:off x="1530" y="1695"/>
              <a:ext cx="1266" cy="261"/>
            </a:xfrm>
            <a:prstGeom prst="rect">
              <a:avLst/>
            </a:prstGeom>
            <a:noFill/>
            <a:ln w="12700">
              <a:noFill/>
              <a:miter lim="800000"/>
              <a:headEnd type="none" w="sm" len="sm"/>
              <a:tailEnd type="none" w="sm" len="sm"/>
            </a:ln>
          </p:spPr>
          <p:txBody>
            <a:bodyPr anchorCtr="1">
              <a:spAutoFit/>
            </a:bodyPr>
            <a:lstStyle/>
            <a:p>
              <a:pPr algn="ctr"/>
              <a:r>
                <a:rPr lang="en-US" sz="2400" b="1">
                  <a:latin typeface="Courier New" pitchFamily="49" charset="0"/>
                </a:rPr>
                <a:t>int total;</a:t>
              </a:r>
            </a:p>
          </p:txBody>
        </p:sp>
        <p:sp>
          <p:nvSpPr>
            <p:cNvPr id="41994" name="Text Box 6"/>
            <p:cNvSpPr txBox="1">
              <a:spLocks noChangeArrowheads="1"/>
            </p:cNvSpPr>
            <p:nvPr/>
          </p:nvSpPr>
          <p:spPr bwMode="auto">
            <a:xfrm>
              <a:off x="1421" y="2079"/>
              <a:ext cx="2828" cy="262"/>
            </a:xfrm>
            <a:prstGeom prst="rect">
              <a:avLst/>
            </a:prstGeom>
            <a:noFill/>
            <a:ln w="12700">
              <a:noFill/>
              <a:miter lim="800000"/>
              <a:headEnd type="none" w="sm" len="sm"/>
              <a:tailEnd type="none" w="sm" len="sm"/>
            </a:ln>
          </p:spPr>
          <p:txBody>
            <a:bodyPr wrap="none" anchorCtr="1">
              <a:spAutoFit/>
            </a:bodyPr>
            <a:lstStyle/>
            <a:p>
              <a:pPr algn="ctr"/>
              <a:r>
                <a:rPr lang="en-US" sz="2400" b="1">
                  <a:latin typeface="Courier New" pitchFamily="49" charset="0"/>
                </a:rPr>
                <a:t>int count, temp, result;</a:t>
              </a:r>
            </a:p>
          </p:txBody>
        </p:sp>
        <p:sp>
          <p:nvSpPr>
            <p:cNvPr id="41995" name="Text Box 7"/>
            <p:cNvSpPr txBox="1">
              <a:spLocks noChangeArrowheads="1"/>
            </p:cNvSpPr>
            <p:nvPr/>
          </p:nvSpPr>
          <p:spPr bwMode="auto">
            <a:xfrm>
              <a:off x="1294" y="2556"/>
              <a:ext cx="3075" cy="261"/>
            </a:xfrm>
            <a:prstGeom prst="rect">
              <a:avLst/>
            </a:prstGeom>
            <a:noFill/>
            <a:ln w="12700">
              <a:noFill/>
              <a:miter lim="800000"/>
              <a:headEnd type="none" w="sm" len="sm"/>
              <a:tailEnd type="none" w="sm" len="sm"/>
            </a:ln>
          </p:spPr>
          <p:txBody>
            <a:bodyPr wrap="none" anchorCtr="1">
              <a:spAutoFit/>
            </a:bodyPr>
            <a:lstStyle/>
            <a:p>
              <a:r>
                <a:rPr lang="en-US" sz="2400" b="1">
                  <a:latin typeface="Times New Roman" pitchFamily="18" charset="0"/>
                </a:rPr>
                <a:t>Multiple declarations on a single line</a:t>
              </a:r>
            </a:p>
          </p:txBody>
        </p:sp>
        <p:sp>
          <p:nvSpPr>
            <p:cNvPr id="41996" name="Text Box 8"/>
            <p:cNvSpPr txBox="1">
              <a:spLocks noChangeArrowheads="1"/>
            </p:cNvSpPr>
            <p:nvPr/>
          </p:nvSpPr>
          <p:spPr bwMode="auto">
            <a:xfrm>
              <a:off x="648" y="1116"/>
              <a:ext cx="1273" cy="261"/>
            </a:xfrm>
            <a:prstGeom prst="rect">
              <a:avLst/>
            </a:prstGeom>
            <a:noFill/>
            <a:ln w="12700">
              <a:noFill/>
              <a:miter lim="800000"/>
              <a:headEnd type="none" w="sm" len="sm"/>
              <a:tailEnd type="none" w="sm" len="sm"/>
            </a:ln>
          </p:spPr>
          <p:txBody>
            <a:bodyPr wrap="none" anchorCtr="1">
              <a:spAutoFit/>
            </a:bodyPr>
            <a:lstStyle/>
            <a:p>
              <a:pPr algn="ctr"/>
              <a:r>
                <a:rPr lang="en-US" sz="2400" b="1">
                  <a:latin typeface="Times New Roman" pitchFamily="18" charset="0"/>
                </a:rPr>
                <a:t>Variable Type</a:t>
              </a:r>
            </a:p>
          </p:txBody>
        </p:sp>
        <p:sp>
          <p:nvSpPr>
            <p:cNvPr id="41997" name="Line 9"/>
            <p:cNvSpPr>
              <a:spLocks noChangeShapeType="1"/>
            </p:cNvSpPr>
            <p:nvPr/>
          </p:nvSpPr>
          <p:spPr bwMode="auto">
            <a:xfrm>
              <a:off x="1625" y="1387"/>
              <a:ext cx="144" cy="288"/>
            </a:xfrm>
            <a:prstGeom prst="line">
              <a:avLst/>
            </a:prstGeom>
            <a:noFill/>
            <a:ln w="31750">
              <a:solidFill>
                <a:srgbClr val="FF0000"/>
              </a:solidFill>
              <a:round/>
              <a:headEnd type="none" w="sm" len="sm"/>
              <a:tailEnd type="triangle" w="sm" len="sm"/>
            </a:ln>
          </p:spPr>
          <p:txBody>
            <a:bodyPr anchor="ctr">
              <a:spAutoFit/>
            </a:bodyPr>
            <a:lstStyle/>
            <a:p>
              <a:endParaRPr lang="en-US"/>
            </a:p>
          </p:txBody>
        </p:sp>
        <p:sp>
          <p:nvSpPr>
            <p:cNvPr id="41998" name="Text Box 10"/>
            <p:cNvSpPr txBox="1">
              <a:spLocks noChangeArrowheads="1"/>
            </p:cNvSpPr>
            <p:nvPr/>
          </p:nvSpPr>
          <p:spPr bwMode="auto">
            <a:xfrm>
              <a:off x="2320" y="1113"/>
              <a:ext cx="1335" cy="261"/>
            </a:xfrm>
            <a:prstGeom prst="rect">
              <a:avLst/>
            </a:prstGeom>
            <a:noFill/>
            <a:ln w="12700">
              <a:noFill/>
              <a:miter lim="800000"/>
              <a:headEnd type="none" w="sm" len="sm"/>
              <a:tailEnd type="none" w="sm" len="sm"/>
            </a:ln>
          </p:spPr>
          <p:txBody>
            <a:bodyPr wrap="none" anchorCtr="1">
              <a:spAutoFit/>
            </a:bodyPr>
            <a:lstStyle/>
            <a:p>
              <a:pPr algn="ctr"/>
              <a:r>
                <a:rPr lang="en-US" sz="2400" b="1">
                  <a:latin typeface="Times New Roman" pitchFamily="18" charset="0"/>
                </a:rPr>
                <a:t>Variable Name</a:t>
              </a:r>
            </a:p>
          </p:txBody>
        </p:sp>
        <p:sp>
          <p:nvSpPr>
            <p:cNvPr id="41999" name="Line 11"/>
            <p:cNvSpPr>
              <a:spLocks noChangeShapeType="1"/>
            </p:cNvSpPr>
            <p:nvPr/>
          </p:nvSpPr>
          <p:spPr bwMode="auto">
            <a:xfrm flipH="1">
              <a:off x="2393" y="1387"/>
              <a:ext cx="96" cy="288"/>
            </a:xfrm>
            <a:prstGeom prst="line">
              <a:avLst/>
            </a:prstGeom>
            <a:noFill/>
            <a:ln w="31750">
              <a:solidFill>
                <a:srgbClr val="FF0000"/>
              </a:solidFill>
              <a:round/>
              <a:headEnd type="none" w="sm" len="sm"/>
              <a:tailEnd type="triangle" w="sm" len="sm"/>
            </a:ln>
          </p:spPr>
          <p:txBody>
            <a:bodyPr anchor="ctr">
              <a:spAutoFit/>
            </a:bodyPr>
            <a:lstStyle/>
            <a:p>
              <a:endParaRPr lang="en-US"/>
            </a:p>
          </p:txBody>
        </p:sp>
      </p:grpSp>
      <p:sp>
        <p:nvSpPr>
          <p:cNvPr id="41989" name="Line 12"/>
          <p:cNvSpPr>
            <a:spLocks noChangeShapeType="1"/>
          </p:cNvSpPr>
          <p:nvPr/>
        </p:nvSpPr>
        <p:spPr bwMode="auto">
          <a:xfrm flipH="1" flipV="1">
            <a:off x="3733800" y="3657600"/>
            <a:ext cx="914400" cy="533400"/>
          </a:xfrm>
          <a:prstGeom prst="line">
            <a:avLst/>
          </a:prstGeom>
          <a:noFill/>
          <a:ln w="28575">
            <a:solidFill>
              <a:srgbClr val="FF0000"/>
            </a:solidFill>
            <a:round/>
            <a:headEnd type="none" w="sm" len="sm"/>
            <a:tailEnd type="stealth" w="lg" len="lg"/>
          </a:ln>
        </p:spPr>
        <p:txBody>
          <a:bodyPr/>
          <a:lstStyle/>
          <a:p>
            <a:endParaRPr lang="en-US"/>
          </a:p>
        </p:txBody>
      </p:sp>
      <p:sp>
        <p:nvSpPr>
          <p:cNvPr id="41990" name="Line 13"/>
          <p:cNvSpPr>
            <a:spLocks noChangeShapeType="1"/>
          </p:cNvSpPr>
          <p:nvPr/>
        </p:nvSpPr>
        <p:spPr bwMode="auto">
          <a:xfrm flipV="1">
            <a:off x="4800600" y="3657600"/>
            <a:ext cx="76200" cy="533400"/>
          </a:xfrm>
          <a:prstGeom prst="line">
            <a:avLst/>
          </a:prstGeom>
          <a:noFill/>
          <a:ln w="28575">
            <a:solidFill>
              <a:srgbClr val="FF0000"/>
            </a:solidFill>
            <a:round/>
            <a:headEnd type="none" w="sm" len="sm"/>
            <a:tailEnd type="stealth" w="lg" len="lg"/>
          </a:ln>
        </p:spPr>
        <p:txBody>
          <a:bodyPr/>
          <a:lstStyle/>
          <a:p>
            <a:endParaRPr lang="en-US"/>
          </a:p>
        </p:txBody>
      </p:sp>
      <p:sp>
        <p:nvSpPr>
          <p:cNvPr id="41991" name="Line 14"/>
          <p:cNvSpPr>
            <a:spLocks noChangeShapeType="1"/>
          </p:cNvSpPr>
          <p:nvPr/>
        </p:nvSpPr>
        <p:spPr bwMode="auto">
          <a:xfrm flipV="1">
            <a:off x="4953000" y="3657600"/>
            <a:ext cx="1143000" cy="533400"/>
          </a:xfrm>
          <a:prstGeom prst="line">
            <a:avLst/>
          </a:prstGeom>
          <a:noFill/>
          <a:ln w="28575">
            <a:solidFill>
              <a:srgbClr val="FF0000"/>
            </a:solidFill>
            <a:round/>
            <a:headEnd type="none" w="sm" len="sm"/>
            <a:tailEnd type="stealth" w="lg" len="lg"/>
          </a:ln>
        </p:spPr>
        <p:txBody>
          <a:bodyPr/>
          <a:lstStyle/>
          <a:p>
            <a:endParaRPr lang="en-US"/>
          </a:p>
        </p:txBody>
      </p:sp>
      <p:sp>
        <p:nvSpPr>
          <p:cNvPr id="41992" name="Text Box 16"/>
          <p:cNvSpPr txBox="1">
            <a:spLocks noChangeArrowheads="1"/>
          </p:cNvSpPr>
          <p:nvPr/>
        </p:nvSpPr>
        <p:spPr bwMode="auto">
          <a:xfrm>
            <a:off x="0" y="4876800"/>
            <a:ext cx="8763000" cy="1462088"/>
          </a:xfrm>
          <a:prstGeom prst="rect">
            <a:avLst/>
          </a:prstGeom>
          <a:noFill/>
          <a:ln w="9525">
            <a:noFill/>
            <a:miter lim="800000"/>
            <a:headEnd type="none" w="sm" len="sm"/>
            <a:tailEnd type="none" w="sm" len="sm"/>
          </a:ln>
        </p:spPr>
        <p:txBody>
          <a:bodyPr>
            <a:spAutoFit/>
          </a:bodyPr>
          <a:lstStyle/>
          <a:p>
            <a:pPr marL="174625" indent="-174625">
              <a:lnSpc>
                <a:spcPct val="85000"/>
              </a:lnSpc>
              <a:spcBef>
                <a:spcPct val="20000"/>
              </a:spcBef>
              <a:buClr>
                <a:srgbClr val="6699FF"/>
              </a:buClr>
              <a:buFontTx/>
              <a:buChar char="•"/>
            </a:pPr>
            <a:r>
              <a:rPr lang="en-US" sz="2400" b="1">
                <a:solidFill>
                  <a:srgbClr val="0033CC"/>
                </a:solidFill>
                <a:latin typeface="Arial" pitchFamily="34" charset="0"/>
              </a:rPr>
              <a:t>A variable name must begin with a letter, and must be a    sequence of letters or digits.</a:t>
            </a:r>
          </a:p>
          <a:p>
            <a:pPr marL="174625" indent="-174625">
              <a:lnSpc>
                <a:spcPct val="85000"/>
              </a:lnSpc>
              <a:spcBef>
                <a:spcPct val="20000"/>
              </a:spcBef>
              <a:buClr>
                <a:srgbClr val="6699FF"/>
              </a:buClr>
              <a:buFontTx/>
              <a:buChar char="•"/>
            </a:pPr>
            <a:r>
              <a:rPr lang="en-US" sz="2400" b="1">
                <a:solidFill>
                  <a:srgbClr val="0033CC"/>
                </a:solidFill>
                <a:latin typeface="Arial" pitchFamily="34" charset="0"/>
              </a:rPr>
              <a:t> Symbols like '+' or '©' cannot be used inside variable names, nor can spaces</a:t>
            </a:r>
            <a:r>
              <a:rPr lang="en-US" sz="2800" b="1">
                <a:solidFill>
                  <a:srgbClr val="0033CC"/>
                </a:solidFill>
                <a:latin typeface="Arial" pitchFamily="34" charset="0"/>
              </a:rPr>
              <a:t> </a:t>
            </a:r>
          </a:p>
        </p:txBody>
      </p:sp>
    </p:spTree>
    <p:extLst>
      <p:ext uri="{BB962C8B-B14F-4D97-AF65-F5344CB8AC3E}">
        <p14:creationId xmlns:p14="http://schemas.microsoft.com/office/powerpoint/2010/main" val="3953047601"/>
      </p:ext>
    </p:extLst>
  </p:cSld>
  <p:clrMapOvr>
    <a:masterClrMapping/>
  </p:clrMapOvr>
  <p:transition spd="med">
    <p:comb/>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mtClean="0"/>
              <a:t>A variable's scope </a:t>
            </a:r>
          </a:p>
        </p:txBody>
      </p:sp>
      <p:sp>
        <p:nvSpPr>
          <p:cNvPr id="43011" name="AutoShape 5" descr="The four categories of scope: member variable, method parameter, local variable, and exception-handler parameter."/>
          <p:cNvSpPr>
            <a:spLocks noChangeAspect="1" noChangeArrowheads="1"/>
          </p:cNvSpPr>
          <p:nvPr/>
        </p:nvSpPr>
        <p:spPr bwMode="auto">
          <a:xfrm>
            <a:off x="2443163" y="1976438"/>
            <a:ext cx="4257675" cy="2905125"/>
          </a:xfrm>
          <a:prstGeom prst="rect">
            <a:avLst/>
          </a:prstGeom>
          <a:noFill/>
          <a:ln w="9525">
            <a:noFill/>
            <a:miter lim="800000"/>
            <a:headEnd/>
            <a:tailEnd/>
          </a:ln>
        </p:spPr>
        <p:txBody>
          <a:bodyPr/>
          <a:lstStyle/>
          <a:p>
            <a:endParaRPr lang="en-US"/>
          </a:p>
        </p:txBody>
      </p:sp>
      <p:pic>
        <p:nvPicPr>
          <p:cNvPr id="43012" name="Picture 8"/>
          <p:cNvPicPr>
            <a:picLocks noChangeAspect="1" noChangeArrowheads="1"/>
          </p:cNvPicPr>
          <p:nvPr/>
        </p:nvPicPr>
        <p:blipFill>
          <a:blip r:embed="rId2" cstate="print"/>
          <a:srcRect t="2574" b="3459"/>
          <a:stretch>
            <a:fillRect/>
          </a:stretch>
        </p:blipFill>
        <p:spPr bwMode="auto">
          <a:xfrm>
            <a:off x="381000" y="762000"/>
            <a:ext cx="8153400" cy="5638800"/>
          </a:xfrm>
          <a:prstGeom prst="rect">
            <a:avLst/>
          </a:prstGeom>
          <a:noFill/>
          <a:ln w="9525">
            <a:noFill/>
            <a:miter lim="800000"/>
            <a:headEnd/>
            <a:tailEnd/>
          </a:ln>
        </p:spPr>
      </p:pic>
    </p:spTree>
    <p:extLst>
      <p:ext uri="{BB962C8B-B14F-4D97-AF65-F5344CB8AC3E}">
        <p14:creationId xmlns:p14="http://schemas.microsoft.com/office/powerpoint/2010/main" val="1955489394"/>
      </p:ext>
    </p:extLst>
  </p:cSld>
  <p:clrMapOvr>
    <a:masterClrMapping/>
  </p:clrMapOvr>
  <p:transition spd="med">
    <p:comb/>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smtClean="0"/>
              <a:t>A variable's scope</a:t>
            </a:r>
          </a:p>
        </p:txBody>
      </p:sp>
      <p:sp>
        <p:nvSpPr>
          <p:cNvPr id="44035" name="Rectangle 3"/>
          <p:cNvSpPr>
            <a:spLocks noGrp="1" noChangeArrowheads="1"/>
          </p:cNvSpPr>
          <p:nvPr>
            <p:ph type="body" idx="1"/>
          </p:nvPr>
        </p:nvSpPr>
        <p:spPr/>
        <p:txBody>
          <a:bodyPr/>
          <a:lstStyle/>
          <a:p>
            <a:pPr indent="-168275" eaLnBrk="1" hangingPunct="1">
              <a:lnSpc>
                <a:spcPct val="90000"/>
              </a:lnSpc>
              <a:spcBef>
                <a:spcPct val="0"/>
              </a:spcBef>
              <a:buFont typeface="Wingdings" pitchFamily="2" charset="2"/>
              <a:buNone/>
            </a:pPr>
            <a:r>
              <a:rPr lang="en-US" sz="2100" smtClean="0"/>
              <a:t>public static void main(String[] args)</a:t>
            </a:r>
          </a:p>
          <a:p>
            <a:pPr indent="-168275" eaLnBrk="1" hangingPunct="1">
              <a:lnSpc>
                <a:spcPct val="90000"/>
              </a:lnSpc>
              <a:spcBef>
                <a:spcPct val="0"/>
              </a:spcBef>
              <a:buFont typeface="Wingdings" pitchFamily="2" charset="2"/>
              <a:buNone/>
            </a:pPr>
            <a:r>
              <a:rPr lang="en-US" sz="2100" smtClean="0"/>
              <a:t>{</a:t>
            </a:r>
          </a:p>
          <a:p>
            <a:pPr indent="-168275" eaLnBrk="1" hangingPunct="1">
              <a:lnSpc>
                <a:spcPct val="90000"/>
              </a:lnSpc>
              <a:spcBef>
                <a:spcPct val="0"/>
              </a:spcBef>
              <a:buFont typeface="Wingdings" pitchFamily="2" charset="2"/>
              <a:buNone/>
            </a:pPr>
            <a:r>
              <a:rPr lang="en-US" sz="2100" smtClean="0"/>
              <a:t>   </a:t>
            </a:r>
            <a:r>
              <a:rPr lang="en-US" sz="2100" b="1" smtClean="0">
                <a:solidFill>
                  <a:srgbClr val="0033CC"/>
                </a:solidFill>
              </a:rPr>
              <a:t>int n;</a:t>
            </a:r>
          </a:p>
          <a:p>
            <a:pPr indent="-168275" eaLnBrk="1" hangingPunct="1">
              <a:lnSpc>
                <a:spcPct val="90000"/>
              </a:lnSpc>
              <a:spcBef>
                <a:spcPct val="0"/>
              </a:spcBef>
              <a:buFont typeface="Wingdings" pitchFamily="2" charset="2"/>
              <a:buNone/>
            </a:pPr>
            <a:r>
              <a:rPr lang="en-US" sz="2100" smtClean="0"/>
              <a:t>   . . .</a:t>
            </a:r>
          </a:p>
          <a:p>
            <a:pPr indent="-168275" eaLnBrk="1" hangingPunct="1">
              <a:lnSpc>
                <a:spcPct val="90000"/>
              </a:lnSpc>
              <a:spcBef>
                <a:spcPct val="0"/>
              </a:spcBef>
              <a:buFont typeface="Wingdings" pitchFamily="2" charset="2"/>
              <a:buNone/>
            </a:pPr>
            <a:r>
              <a:rPr lang="en-US" sz="2100" smtClean="0"/>
              <a:t>   {</a:t>
            </a:r>
          </a:p>
          <a:p>
            <a:pPr indent="-168275" eaLnBrk="1" hangingPunct="1">
              <a:lnSpc>
                <a:spcPct val="90000"/>
              </a:lnSpc>
              <a:spcBef>
                <a:spcPct val="0"/>
              </a:spcBef>
              <a:buFont typeface="Wingdings" pitchFamily="2" charset="2"/>
              <a:buNone/>
            </a:pPr>
            <a:r>
              <a:rPr lang="en-US" sz="2100" smtClean="0"/>
              <a:t>      </a:t>
            </a:r>
            <a:r>
              <a:rPr lang="en-US" sz="2100" b="1" smtClean="0">
                <a:solidFill>
                  <a:srgbClr val="0033CC"/>
                </a:solidFill>
              </a:rPr>
              <a:t>int k;</a:t>
            </a:r>
          </a:p>
          <a:p>
            <a:pPr indent="-168275" eaLnBrk="1" hangingPunct="1">
              <a:lnSpc>
                <a:spcPct val="90000"/>
              </a:lnSpc>
              <a:spcBef>
                <a:spcPct val="0"/>
              </a:spcBef>
              <a:buFont typeface="Wingdings" pitchFamily="2" charset="2"/>
              <a:buNone/>
            </a:pPr>
            <a:r>
              <a:rPr lang="en-US" sz="2100" smtClean="0"/>
              <a:t>      . . .</a:t>
            </a:r>
          </a:p>
          <a:p>
            <a:pPr indent="-168275" eaLnBrk="1" hangingPunct="1">
              <a:lnSpc>
                <a:spcPct val="90000"/>
              </a:lnSpc>
              <a:spcBef>
                <a:spcPct val="0"/>
              </a:spcBef>
              <a:buFont typeface="Wingdings" pitchFamily="2" charset="2"/>
              <a:buNone/>
            </a:pPr>
            <a:r>
              <a:rPr lang="en-US" sz="2100" smtClean="0"/>
              <a:t>   } // k is only defined up to here</a:t>
            </a:r>
          </a:p>
          <a:p>
            <a:pPr indent="-168275" eaLnBrk="1" hangingPunct="1">
              <a:lnSpc>
                <a:spcPct val="90000"/>
              </a:lnSpc>
              <a:spcBef>
                <a:spcPct val="0"/>
              </a:spcBef>
              <a:buFont typeface="Wingdings" pitchFamily="2" charset="2"/>
              <a:buNone/>
            </a:pPr>
            <a:r>
              <a:rPr lang="en-US" sz="2100" smtClean="0"/>
              <a:t>}</a:t>
            </a:r>
          </a:p>
          <a:p>
            <a:pPr indent="-168275" eaLnBrk="1" hangingPunct="1">
              <a:lnSpc>
                <a:spcPct val="90000"/>
              </a:lnSpc>
              <a:spcBef>
                <a:spcPct val="0"/>
              </a:spcBef>
              <a:buFont typeface="Wingdings" pitchFamily="2" charset="2"/>
              <a:buNone/>
            </a:pPr>
            <a:endParaRPr lang="en-US" sz="2100" smtClean="0"/>
          </a:p>
          <a:p>
            <a:pPr indent="-168275" eaLnBrk="1" hangingPunct="1">
              <a:lnSpc>
                <a:spcPct val="90000"/>
              </a:lnSpc>
              <a:spcBef>
                <a:spcPct val="0"/>
              </a:spcBef>
              <a:buFont typeface="Wingdings" pitchFamily="2" charset="2"/>
              <a:buNone/>
            </a:pPr>
            <a:r>
              <a:rPr lang="en-US" sz="2100" smtClean="0"/>
              <a:t>public static void main(String[] args)</a:t>
            </a:r>
          </a:p>
          <a:p>
            <a:pPr indent="-168275" eaLnBrk="1" hangingPunct="1">
              <a:lnSpc>
                <a:spcPct val="90000"/>
              </a:lnSpc>
              <a:spcBef>
                <a:spcPct val="0"/>
              </a:spcBef>
              <a:buFont typeface="Wingdings" pitchFamily="2" charset="2"/>
              <a:buNone/>
            </a:pPr>
            <a:r>
              <a:rPr lang="en-US" sz="2100" smtClean="0"/>
              <a:t>{</a:t>
            </a:r>
          </a:p>
          <a:p>
            <a:pPr indent="-168275" eaLnBrk="1" hangingPunct="1">
              <a:lnSpc>
                <a:spcPct val="90000"/>
              </a:lnSpc>
              <a:spcBef>
                <a:spcPct val="0"/>
              </a:spcBef>
              <a:buFont typeface="Wingdings" pitchFamily="2" charset="2"/>
              <a:buNone/>
            </a:pPr>
            <a:r>
              <a:rPr lang="en-US" sz="2100" smtClean="0"/>
              <a:t>   </a:t>
            </a:r>
            <a:r>
              <a:rPr lang="en-US" sz="2100" b="1" smtClean="0">
                <a:solidFill>
                  <a:srgbClr val="0033CC"/>
                </a:solidFill>
              </a:rPr>
              <a:t>int n;</a:t>
            </a:r>
          </a:p>
          <a:p>
            <a:pPr indent="-168275" eaLnBrk="1" hangingPunct="1">
              <a:lnSpc>
                <a:spcPct val="90000"/>
              </a:lnSpc>
              <a:spcBef>
                <a:spcPct val="0"/>
              </a:spcBef>
              <a:buFont typeface="Wingdings" pitchFamily="2" charset="2"/>
              <a:buNone/>
            </a:pPr>
            <a:r>
              <a:rPr lang="en-US" sz="2100" smtClean="0"/>
              <a:t>   . . .</a:t>
            </a:r>
          </a:p>
          <a:p>
            <a:pPr indent="-168275" eaLnBrk="1" hangingPunct="1">
              <a:lnSpc>
                <a:spcPct val="90000"/>
              </a:lnSpc>
              <a:spcBef>
                <a:spcPct val="0"/>
              </a:spcBef>
              <a:buFont typeface="Wingdings" pitchFamily="2" charset="2"/>
              <a:buNone/>
            </a:pPr>
            <a:r>
              <a:rPr lang="en-US" sz="2100" smtClean="0"/>
              <a:t>   {</a:t>
            </a:r>
          </a:p>
          <a:p>
            <a:pPr indent="-168275" eaLnBrk="1" hangingPunct="1">
              <a:lnSpc>
                <a:spcPct val="90000"/>
              </a:lnSpc>
              <a:spcBef>
                <a:spcPct val="0"/>
              </a:spcBef>
              <a:buFont typeface="Wingdings" pitchFamily="2" charset="2"/>
              <a:buNone/>
            </a:pPr>
            <a:r>
              <a:rPr lang="en-US" sz="2100" smtClean="0"/>
              <a:t>      int k;</a:t>
            </a:r>
          </a:p>
          <a:p>
            <a:pPr indent="-168275" eaLnBrk="1" hangingPunct="1">
              <a:lnSpc>
                <a:spcPct val="90000"/>
              </a:lnSpc>
              <a:spcBef>
                <a:spcPct val="0"/>
              </a:spcBef>
              <a:buFont typeface="Wingdings" pitchFamily="2" charset="2"/>
              <a:buNone/>
            </a:pPr>
            <a:r>
              <a:rPr lang="en-US" sz="2100" smtClean="0"/>
              <a:t>      </a:t>
            </a:r>
            <a:r>
              <a:rPr lang="en-US" sz="2100" b="1" smtClean="0">
                <a:solidFill>
                  <a:srgbClr val="FF0000"/>
                </a:solidFill>
              </a:rPr>
              <a:t>int n;</a:t>
            </a:r>
            <a:r>
              <a:rPr lang="en-US" sz="2100" smtClean="0"/>
              <a:t> // error--can't redefine n in inner block</a:t>
            </a:r>
          </a:p>
          <a:p>
            <a:pPr indent="-168275" eaLnBrk="1" hangingPunct="1">
              <a:lnSpc>
                <a:spcPct val="90000"/>
              </a:lnSpc>
              <a:spcBef>
                <a:spcPct val="0"/>
              </a:spcBef>
              <a:buFont typeface="Wingdings" pitchFamily="2" charset="2"/>
              <a:buNone/>
            </a:pPr>
            <a:r>
              <a:rPr lang="en-US" sz="2100" smtClean="0"/>
              <a:t>      . . .</a:t>
            </a:r>
          </a:p>
          <a:p>
            <a:pPr indent="-168275" eaLnBrk="1" hangingPunct="1">
              <a:lnSpc>
                <a:spcPct val="90000"/>
              </a:lnSpc>
              <a:spcBef>
                <a:spcPct val="0"/>
              </a:spcBef>
              <a:buFont typeface="Wingdings" pitchFamily="2" charset="2"/>
              <a:buNone/>
            </a:pPr>
            <a:r>
              <a:rPr lang="en-US" sz="2100" smtClean="0"/>
              <a:t>   }</a:t>
            </a:r>
          </a:p>
          <a:p>
            <a:pPr indent="-168275" eaLnBrk="1" hangingPunct="1">
              <a:lnSpc>
                <a:spcPct val="90000"/>
              </a:lnSpc>
              <a:spcBef>
                <a:spcPct val="0"/>
              </a:spcBef>
              <a:buFont typeface="Wingdings" pitchFamily="2" charset="2"/>
              <a:buNone/>
            </a:pPr>
            <a:r>
              <a:rPr lang="en-US" sz="2100" smtClean="0"/>
              <a:t>}</a:t>
            </a:r>
          </a:p>
        </p:txBody>
      </p:sp>
    </p:spTree>
    <p:extLst>
      <p:ext uri="{BB962C8B-B14F-4D97-AF65-F5344CB8AC3E}">
        <p14:creationId xmlns:p14="http://schemas.microsoft.com/office/powerpoint/2010/main" val="2749083395"/>
      </p:ext>
    </p:extLst>
  </p:cSld>
  <p:clrMapOvr>
    <a:masterClrMapping/>
  </p:clrMapOvr>
  <p:transition spd="med">
    <p:comb/>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smtClean="0"/>
              <a:t>Variable Classification</a:t>
            </a:r>
          </a:p>
        </p:txBody>
      </p:sp>
      <p:sp>
        <p:nvSpPr>
          <p:cNvPr id="45059" name="Rectangle 3"/>
          <p:cNvSpPr>
            <a:spLocks noGrp="1" noChangeArrowheads="1"/>
          </p:cNvSpPr>
          <p:nvPr>
            <p:ph type="body" idx="1"/>
          </p:nvPr>
        </p:nvSpPr>
        <p:spPr/>
        <p:txBody>
          <a:bodyPr/>
          <a:lstStyle/>
          <a:p>
            <a:pPr eaLnBrk="1" hangingPunct="1">
              <a:spcBef>
                <a:spcPct val="10000"/>
              </a:spcBef>
            </a:pPr>
            <a:r>
              <a:rPr lang="en-US" b="1" smtClean="0">
                <a:solidFill>
                  <a:srgbClr val="0033CC"/>
                </a:solidFill>
              </a:rPr>
              <a:t>Class Variables - </a:t>
            </a:r>
            <a:r>
              <a:rPr lang="en-US" b="1" smtClean="0">
                <a:solidFill>
                  <a:schemeClr val="tx2"/>
                </a:solidFill>
              </a:rPr>
              <a:t>Static variables </a:t>
            </a:r>
            <a:r>
              <a:rPr lang="en-US" smtClean="0"/>
              <a:t> (</a:t>
            </a:r>
            <a:r>
              <a:rPr lang="en-US" smtClean="0">
                <a:solidFill>
                  <a:srgbClr val="0033CC"/>
                </a:solidFill>
              </a:rPr>
              <a:t>Static</a:t>
            </a:r>
            <a:r>
              <a:rPr lang="en-US" smtClean="0"/>
              <a:t> </a:t>
            </a:r>
            <a:r>
              <a:rPr lang="en-US" smtClean="0">
                <a:solidFill>
                  <a:srgbClr val="0033CC"/>
                </a:solidFill>
              </a:rPr>
              <a:t>Fields</a:t>
            </a:r>
            <a:r>
              <a:rPr lang="en-US" smtClean="0"/>
              <a:t>) The instance variables declared with the </a:t>
            </a:r>
            <a:r>
              <a:rPr lang="en-US" b="1" smtClean="0"/>
              <a:t>modifier static</a:t>
            </a:r>
            <a:r>
              <a:rPr lang="en-US" smtClean="0"/>
              <a:t>. This tells the compiler that there is exactly </a:t>
            </a:r>
            <a:r>
              <a:rPr lang="en-US" smtClean="0">
                <a:solidFill>
                  <a:srgbClr val="0033CC"/>
                </a:solidFill>
              </a:rPr>
              <a:t>one copy of this variable in existence, reg. </a:t>
            </a:r>
            <a:r>
              <a:rPr lang="en-US" smtClean="0"/>
              <a:t>Their scope is the class in which they are declared. </a:t>
            </a:r>
            <a:endParaRPr lang="en-US" smtClean="0">
              <a:solidFill>
                <a:srgbClr val="0033CC"/>
              </a:solidFill>
            </a:endParaRPr>
          </a:p>
          <a:p>
            <a:r>
              <a:rPr lang="en-US" b="1" smtClean="0">
                <a:solidFill>
                  <a:schemeClr val="tx2"/>
                </a:solidFill>
              </a:rPr>
              <a:t>Instance variables </a:t>
            </a:r>
            <a:r>
              <a:rPr lang="en-US" smtClean="0"/>
              <a:t>(</a:t>
            </a:r>
            <a:r>
              <a:rPr lang="en-US" smtClean="0">
                <a:solidFill>
                  <a:srgbClr val="0033CC"/>
                </a:solidFill>
              </a:rPr>
              <a:t>Non-Static</a:t>
            </a:r>
            <a:r>
              <a:rPr lang="en-US" smtClean="0"/>
              <a:t> </a:t>
            </a:r>
            <a:r>
              <a:rPr lang="en-US" smtClean="0">
                <a:solidFill>
                  <a:srgbClr val="0033CC"/>
                </a:solidFill>
              </a:rPr>
              <a:t>Fields</a:t>
            </a:r>
            <a:r>
              <a:rPr lang="en-US" smtClean="0"/>
              <a:t> – </a:t>
            </a:r>
            <a:r>
              <a:rPr lang="en-US" smtClean="0">
                <a:solidFill>
                  <a:srgbClr val="0033CC"/>
                </a:solidFill>
              </a:rPr>
              <a:t>Member</a:t>
            </a:r>
            <a:r>
              <a:rPr lang="en-US" smtClean="0"/>
              <a:t> </a:t>
            </a:r>
            <a:r>
              <a:rPr lang="en-US" smtClean="0">
                <a:solidFill>
                  <a:srgbClr val="0033CC"/>
                </a:solidFill>
              </a:rPr>
              <a:t>variable</a:t>
            </a:r>
            <a:r>
              <a:rPr lang="en-US" smtClean="0"/>
              <a:t>) : The variables declared inside a class but outside of any method. Objects store their individual states in "non-static fields", that is, fields declared without the </a:t>
            </a:r>
            <a:r>
              <a:rPr lang="en-US" b="1" smtClean="0">
                <a:solidFill>
                  <a:srgbClr val="0033CC"/>
                </a:solidFill>
                <a:latin typeface="Courier New" pitchFamily="49" charset="0"/>
              </a:rPr>
              <a:t>static</a:t>
            </a:r>
            <a:r>
              <a:rPr lang="en-US" smtClean="0"/>
              <a:t> keyword. Non-static fields are also known as </a:t>
            </a:r>
            <a:r>
              <a:rPr lang="en-US" b="1" smtClean="0">
                <a:solidFill>
                  <a:srgbClr val="0033CC"/>
                </a:solidFill>
                <a:latin typeface="Courier New" pitchFamily="49" charset="0"/>
              </a:rPr>
              <a:t>instance</a:t>
            </a:r>
            <a:r>
              <a:rPr lang="en-US" smtClean="0"/>
              <a:t> variables because their values are unique to each </a:t>
            </a:r>
            <a:r>
              <a:rPr lang="en-US" b="1" smtClean="0">
                <a:solidFill>
                  <a:srgbClr val="0033CC"/>
                </a:solidFill>
                <a:latin typeface="Courier New" pitchFamily="49" charset="0"/>
              </a:rPr>
              <a:t>instance</a:t>
            </a:r>
            <a:r>
              <a:rPr lang="en-US" smtClean="0"/>
              <a:t> of a class (to each object, in other words) </a:t>
            </a:r>
          </a:p>
        </p:txBody>
      </p:sp>
    </p:spTree>
    <p:extLst>
      <p:ext uri="{BB962C8B-B14F-4D97-AF65-F5344CB8AC3E}">
        <p14:creationId xmlns:p14="http://schemas.microsoft.com/office/powerpoint/2010/main" val="1229509404"/>
      </p:ext>
    </p:extLst>
  </p:cSld>
  <p:clrMapOvr>
    <a:masterClrMapping/>
  </p:clrMapOvr>
  <p:transition spd="med">
    <p:comb/>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smtClean="0"/>
              <a:t>Variable Classification</a:t>
            </a:r>
          </a:p>
        </p:txBody>
      </p:sp>
      <p:sp>
        <p:nvSpPr>
          <p:cNvPr id="45059" name="Rectangle 3"/>
          <p:cNvSpPr>
            <a:spLocks noGrp="1" noChangeArrowheads="1"/>
          </p:cNvSpPr>
          <p:nvPr>
            <p:ph type="body" idx="1"/>
          </p:nvPr>
        </p:nvSpPr>
        <p:spPr/>
        <p:txBody>
          <a:bodyPr/>
          <a:lstStyle/>
          <a:p>
            <a:pPr eaLnBrk="1" hangingPunct="1">
              <a:spcBef>
                <a:spcPct val="10000"/>
              </a:spcBef>
            </a:pPr>
            <a:r>
              <a:rPr lang="en-US" b="1" smtClean="0">
                <a:solidFill>
                  <a:srgbClr val="0033CC"/>
                </a:solidFill>
              </a:rPr>
              <a:t>Local Variables</a:t>
            </a:r>
            <a:r>
              <a:rPr lang="en-US" smtClean="0"/>
              <a:t> All the variables declared inside a method. Their scope is the method. Similar to how an object stores its state in fields, a method will often store its temporary state in local variables. Local variables are only visible to the methods in which they are declared; they are not accessible from the rest of the class. </a:t>
            </a:r>
          </a:p>
          <a:p>
            <a:pPr eaLnBrk="1" hangingPunct="1">
              <a:spcBef>
                <a:spcPct val="10000"/>
              </a:spcBef>
            </a:pPr>
            <a:r>
              <a:rPr lang="en-US" b="1" smtClean="0">
                <a:solidFill>
                  <a:srgbClr val="0033CC"/>
                </a:solidFill>
              </a:rPr>
              <a:t>Parameters</a:t>
            </a:r>
            <a:r>
              <a:rPr lang="en-US" smtClean="0"/>
              <a:t>: In the main method “public static void main(String[] args)”, the args variable is the parameter to this method. The important thing to remember is that parameters are always classified as "variables" not "fields".</a:t>
            </a:r>
          </a:p>
        </p:txBody>
      </p:sp>
    </p:spTree>
    <p:extLst>
      <p:ext uri="{BB962C8B-B14F-4D97-AF65-F5344CB8AC3E}">
        <p14:creationId xmlns:p14="http://schemas.microsoft.com/office/powerpoint/2010/main" val="190817983"/>
      </p:ext>
    </p:extLst>
  </p:cSld>
  <p:clrMapOvr>
    <a:masterClrMapping/>
  </p:clrMapOvr>
  <p:transition spd="med">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50825" y="2852738"/>
            <a:ext cx="8642350" cy="1439862"/>
          </a:xfrm>
        </p:spPr>
        <p:txBody>
          <a:bodyPr/>
          <a:lstStyle/>
          <a:p>
            <a:pPr algn="ctr"/>
            <a:r>
              <a:rPr lang="en-US" sz="3200" cap="none" smtClean="0">
                <a:solidFill>
                  <a:srgbClr val="FF0000"/>
                </a:solidFill>
                <a:cs typeface="Tahoma" panose="020B0604030504040204" pitchFamily="34" charset="0"/>
              </a:rPr>
              <a:t>JAVA DEVELOPMENT PROCEDURE</a:t>
            </a:r>
            <a:endParaRPr lang="vi-VN" sz="3200" cap="none" smtClean="0">
              <a:solidFill>
                <a:srgbClr val="FF0000"/>
              </a:solidFill>
              <a:cs typeface="Tahoma" panose="020B0604030504040204" pitchFamily="34" charset="0"/>
            </a:endParaRPr>
          </a:p>
        </p:txBody>
      </p:sp>
      <p:sp>
        <p:nvSpPr>
          <p:cNvPr id="32771" name="Slide Number Placeholder 3"/>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B3BE797-FB22-4285-9D16-E3570AA46F72}" type="slidenum">
              <a:rPr lang="vi-VN" sz="1200">
                <a:solidFill>
                  <a:srgbClr val="898989"/>
                </a:solidFill>
              </a:rPr>
              <a:pPr/>
              <a:t>4</a:t>
            </a:fld>
            <a:endParaRPr lang="vi-VN" sz="1200">
              <a:solidFill>
                <a:srgbClr val="898989"/>
              </a:solidFill>
            </a:endParaRPr>
          </a:p>
        </p:txBody>
      </p:sp>
    </p:spTree>
    <p:extLst>
      <p:ext uri="{BB962C8B-B14F-4D97-AF65-F5344CB8AC3E}">
        <p14:creationId xmlns:p14="http://schemas.microsoft.com/office/powerpoint/2010/main" val="509591715"/>
      </p:ext>
    </p:extLst>
  </p:cSld>
  <p:clrMapOvr>
    <a:masterClrMapping/>
  </p:clrMapOvr>
  <p:transition spd="med">
    <p:comb/>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Variables </a:t>
            </a:r>
            <a:r>
              <a:rPr lang="en-US" smtClean="0"/>
              <a:t> Declarations</a:t>
            </a:r>
            <a:endParaRPr lang="en-US"/>
          </a:p>
        </p:txBody>
      </p:sp>
      <p:sp>
        <p:nvSpPr>
          <p:cNvPr id="67587" name="Rectangle 3"/>
          <p:cNvSpPr>
            <a:spLocks noGrp="1" noChangeArrowheads="1"/>
          </p:cNvSpPr>
          <p:nvPr>
            <p:ph type="body" idx="1"/>
          </p:nvPr>
        </p:nvSpPr>
        <p:spPr>
          <a:xfrm>
            <a:off x="228600" y="762000"/>
            <a:ext cx="8915400" cy="5715000"/>
          </a:xfrm>
        </p:spPr>
        <p:txBody>
          <a:bodyPr/>
          <a:lstStyle/>
          <a:p>
            <a:pPr>
              <a:lnSpc>
                <a:spcPct val="80000"/>
              </a:lnSpc>
            </a:pPr>
            <a:r>
              <a:rPr lang="en-US" sz="2600"/>
              <a:t>Default Initial values for primitive types</a:t>
            </a:r>
          </a:p>
          <a:p>
            <a:pPr>
              <a:lnSpc>
                <a:spcPct val="80000"/>
              </a:lnSpc>
            </a:pPr>
            <a:endParaRPr lang="en-US" sz="2600"/>
          </a:p>
          <a:p>
            <a:pPr>
              <a:lnSpc>
                <a:spcPct val="80000"/>
              </a:lnSpc>
            </a:pPr>
            <a:endParaRPr lang="en-US" sz="2600"/>
          </a:p>
          <a:p>
            <a:pPr>
              <a:lnSpc>
                <a:spcPct val="80000"/>
              </a:lnSpc>
            </a:pPr>
            <a:endParaRPr lang="en-US" sz="2600"/>
          </a:p>
          <a:p>
            <a:pPr>
              <a:lnSpc>
                <a:spcPct val="80000"/>
              </a:lnSpc>
            </a:pPr>
            <a:endParaRPr lang="en-US" sz="2600"/>
          </a:p>
          <a:p>
            <a:pPr>
              <a:lnSpc>
                <a:spcPct val="80000"/>
              </a:lnSpc>
            </a:pPr>
            <a:endParaRPr lang="en-US" sz="2600"/>
          </a:p>
          <a:p>
            <a:pPr>
              <a:lnSpc>
                <a:spcPct val="80000"/>
              </a:lnSpc>
            </a:pPr>
            <a:endParaRPr lang="en-US" sz="2600" smtClean="0"/>
          </a:p>
          <a:p>
            <a:pPr>
              <a:lnSpc>
                <a:spcPct val="80000"/>
              </a:lnSpc>
            </a:pPr>
            <a:endParaRPr lang="en-US" sz="2600" smtClean="0"/>
          </a:p>
          <a:p>
            <a:pPr>
              <a:lnSpc>
                <a:spcPct val="80000"/>
              </a:lnSpc>
            </a:pPr>
            <a:endParaRPr lang="en-US" sz="2600"/>
          </a:p>
          <a:p>
            <a:pPr>
              <a:lnSpc>
                <a:spcPct val="80000"/>
              </a:lnSpc>
            </a:pPr>
            <a:r>
              <a:rPr lang="en-US" sz="2600" b="1">
                <a:solidFill>
                  <a:schemeClr val="tx2"/>
                </a:solidFill>
              </a:rPr>
              <a:t>Note</a:t>
            </a:r>
            <a:r>
              <a:rPr lang="en-US" sz="2600" b="1"/>
              <a:t>: </a:t>
            </a:r>
          </a:p>
          <a:p>
            <a:pPr lvl="1">
              <a:lnSpc>
                <a:spcPct val="80000"/>
              </a:lnSpc>
            </a:pPr>
            <a:r>
              <a:rPr lang="en-US"/>
              <a:t>only </a:t>
            </a:r>
            <a:r>
              <a:rPr lang="en-US" b="1"/>
              <a:t>the </a:t>
            </a:r>
            <a:r>
              <a:rPr lang="en-US" b="1" smtClean="0"/>
              <a:t>Member </a:t>
            </a:r>
            <a:r>
              <a:rPr lang="en-US" b="1"/>
              <a:t>variables acquire the default values </a:t>
            </a:r>
            <a:r>
              <a:rPr lang="en-US"/>
              <a:t>if not explicitly initialized</a:t>
            </a:r>
          </a:p>
          <a:p>
            <a:pPr lvl="1">
              <a:lnSpc>
                <a:spcPct val="80000"/>
              </a:lnSpc>
            </a:pPr>
            <a:r>
              <a:rPr lang="en-US"/>
              <a:t>You must initialize the local variables explicitly before you use them in the code, otherwise you will receive a compiler error.</a:t>
            </a:r>
          </a:p>
        </p:txBody>
      </p:sp>
      <p:pic>
        <p:nvPicPr>
          <p:cNvPr id="67588" name="Picture 4"/>
          <p:cNvPicPr>
            <a:picLocks noChangeAspect="1" noChangeArrowheads="1"/>
          </p:cNvPicPr>
          <p:nvPr/>
        </p:nvPicPr>
        <p:blipFill>
          <a:blip r:embed="rId2" cstate="print"/>
          <a:srcRect/>
          <a:stretch>
            <a:fillRect/>
          </a:stretch>
        </p:blipFill>
        <p:spPr bwMode="auto">
          <a:xfrm>
            <a:off x="2362200" y="1143000"/>
            <a:ext cx="4638964" cy="3124200"/>
          </a:xfrm>
          <a:prstGeom prst="rect">
            <a:avLst/>
          </a:prstGeom>
          <a:noFill/>
          <a:ln w="9525">
            <a:noFill/>
            <a:miter lim="800000"/>
            <a:headEnd/>
            <a:tailEnd/>
          </a:ln>
          <a:effectLst/>
        </p:spPr>
      </p:pic>
    </p:spTree>
    <p:extLst>
      <p:ext uri="{BB962C8B-B14F-4D97-AF65-F5344CB8AC3E}">
        <p14:creationId xmlns:p14="http://schemas.microsoft.com/office/powerpoint/2010/main" val="2362438173"/>
      </p:ext>
    </p:extLst>
  </p:cSld>
  <p:clrMapOvr>
    <a:masterClrMapping/>
  </p:clrMapOvr>
  <p:transition spd="med">
    <p:comb/>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smtClean="0"/>
              <a:t>Variable Initialization </a:t>
            </a:r>
          </a:p>
        </p:txBody>
      </p:sp>
      <p:sp>
        <p:nvSpPr>
          <p:cNvPr id="46083" name="Rectangle 3"/>
          <p:cNvSpPr>
            <a:spLocks noGrp="1" noChangeArrowheads="1"/>
          </p:cNvSpPr>
          <p:nvPr>
            <p:ph type="body" idx="1"/>
          </p:nvPr>
        </p:nvSpPr>
        <p:spPr/>
        <p:txBody>
          <a:bodyPr/>
          <a:lstStyle/>
          <a:p>
            <a:pPr indent="-230188" eaLnBrk="1" hangingPunct="1">
              <a:lnSpc>
                <a:spcPct val="90000"/>
              </a:lnSpc>
              <a:spcBef>
                <a:spcPct val="0"/>
              </a:spcBef>
              <a:buFont typeface="Wingdings" pitchFamily="2" charset="2"/>
              <a:buNone/>
            </a:pPr>
            <a:r>
              <a:rPr lang="en-US" b="1" smtClean="0">
                <a:latin typeface="Courier New" pitchFamily="49" charset="0"/>
              </a:rPr>
              <a:t>//</a:t>
            </a:r>
            <a:r>
              <a:rPr lang="en-US" smtClean="0">
                <a:solidFill>
                  <a:srgbClr val="0033CC"/>
                </a:solidFill>
                <a:latin typeface="Arial Black" pitchFamily="34" charset="0"/>
              </a:rPr>
              <a:t>integers</a:t>
            </a:r>
          </a:p>
          <a:p>
            <a:pPr indent="-230188" eaLnBrk="1" hangingPunct="1">
              <a:lnSpc>
                <a:spcPct val="90000"/>
              </a:lnSpc>
              <a:spcBef>
                <a:spcPct val="0"/>
              </a:spcBef>
              <a:buFont typeface="Wingdings" pitchFamily="2" charset="2"/>
              <a:buNone/>
            </a:pPr>
            <a:r>
              <a:rPr lang="en-US" b="1" smtClean="0">
                <a:solidFill>
                  <a:srgbClr val="0033CC"/>
                </a:solidFill>
                <a:latin typeface="Courier New" pitchFamily="49" charset="0"/>
              </a:rPr>
              <a:t>byte</a:t>
            </a:r>
            <a:r>
              <a:rPr lang="en-US" b="1" smtClean="0">
                <a:latin typeface="Courier New" pitchFamily="49" charset="0"/>
              </a:rPr>
              <a:t> largestByte </a:t>
            </a:r>
            <a:r>
              <a:rPr lang="en-US" smtClean="0">
                <a:latin typeface="Courier New" pitchFamily="49" charset="0"/>
              </a:rPr>
              <a:t>= </a:t>
            </a:r>
            <a:r>
              <a:rPr lang="en-US" smtClean="0">
                <a:solidFill>
                  <a:srgbClr val="0033CC"/>
                </a:solidFill>
                <a:latin typeface="Courier New" pitchFamily="49" charset="0"/>
              </a:rPr>
              <a:t>Byte.MAX_VALUE</a:t>
            </a:r>
            <a:r>
              <a:rPr lang="en-US" b="1" smtClean="0">
                <a:latin typeface="Courier New" pitchFamily="49" charset="0"/>
              </a:rPr>
              <a:t>;</a:t>
            </a:r>
          </a:p>
          <a:p>
            <a:pPr indent="-230188" eaLnBrk="1" hangingPunct="1">
              <a:lnSpc>
                <a:spcPct val="90000"/>
              </a:lnSpc>
              <a:spcBef>
                <a:spcPct val="0"/>
              </a:spcBef>
              <a:buFont typeface="Wingdings" pitchFamily="2" charset="2"/>
              <a:buNone/>
            </a:pPr>
            <a:r>
              <a:rPr lang="en-US" b="1" smtClean="0">
                <a:solidFill>
                  <a:srgbClr val="0033CC"/>
                </a:solidFill>
                <a:latin typeface="Courier New" pitchFamily="49" charset="0"/>
              </a:rPr>
              <a:t>short</a:t>
            </a:r>
            <a:r>
              <a:rPr lang="en-US" b="1" smtClean="0">
                <a:latin typeface="Courier New" pitchFamily="49" charset="0"/>
              </a:rPr>
              <a:t> largestShort </a:t>
            </a:r>
            <a:r>
              <a:rPr lang="en-US" smtClean="0">
                <a:latin typeface="Courier New" pitchFamily="49" charset="0"/>
              </a:rPr>
              <a:t>= </a:t>
            </a:r>
            <a:r>
              <a:rPr lang="en-US" smtClean="0">
                <a:solidFill>
                  <a:srgbClr val="0033CC"/>
                </a:solidFill>
                <a:latin typeface="Courier New" pitchFamily="49" charset="0"/>
              </a:rPr>
              <a:t>Short.MAX_VALUE</a:t>
            </a:r>
            <a:r>
              <a:rPr lang="en-US" b="1" smtClean="0">
                <a:latin typeface="Courier New" pitchFamily="49" charset="0"/>
              </a:rPr>
              <a:t>;</a:t>
            </a:r>
          </a:p>
          <a:p>
            <a:pPr indent="-230188" eaLnBrk="1" hangingPunct="1">
              <a:lnSpc>
                <a:spcPct val="90000"/>
              </a:lnSpc>
              <a:spcBef>
                <a:spcPct val="0"/>
              </a:spcBef>
              <a:buFont typeface="Wingdings" pitchFamily="2" charset="2"/>
              <a:buNone/>
            </a:pPr>
            <a:r>
              <a:rPr lang="en-US" b="1" smtClean="0">
                <a:solidFill>
                  <a:srgbClr val="0033CC"/>
                </a:solidFill>
                <a:latin typeface="Courier New" pitchFamily="49" charset="0"/>
              </a:rPr>
              <a:t>int</a:t>
            </a:r>
            <a:r>
              <a:rPr lang="en-US" b="1" smtClean="0">
                <a:latin typeface="Courier New" pitchFamily="49" charset="0"/>
              </a:rPr>
              <a:t> largestInteger </a:t>
            </a:r>
            <a:r>
              <a:rPr lang="en-US" smtClean="0">
                <a:latin typeface="Courier New" pitchFamily="49" charset="0"/>
              </a:rPr>
              <a:t>= </a:t>
            </a:r>
            <a:r>
              <a:rPr lang="en-US" smtClean="0">
                <a:solidFill>
                  <a:srgbClr val="0033CC"/>
                </a:solidFill>
                <a:latin typeface="Courier New" pitchFamily="49" charset="0"/>
              </a:rPr>
              <a:t>Integer.MAX_VALUE</a:t>
            </a:r>
            <a:r>
              <a:rPr lang="en-US" b="1" smtClean="0">
                <a:latin typeface="Courier New" pitchFamily="49" charset="0"/>
              </a:rPr>
              <a:t>;</a:t>
            </a:r>
          </a:p>
          <a:p>
            <a:pPr indent="-230188" eaLnBrk="1" hangingPunct="1">
              <a:lnSpc>
                <a:spcPct val="90000"/>
              </a:lnSpc>
              <a:spcBef>
                <a:spcPct val="0"/>
              </a:spcBef>
              <a:buFont typeface="Wingdings" pitchFamily="2" charset="2"/>
              <a:buNone/>
            </a:pPr>
            <a:r>
              <a:rPr lang="en-US" b="1" smtClean="0">
                <a:solidFill>
                  <a:srgbClr val="0033CC"/>
                </a:solidFill>
                <a:latin typeface="Courier New" pitchFamily="49" charset="0"/>
              </a:rPr>
              <a:t>long</a:t>
            </a:r>
            <a:r>
              <a:rPr lang="en-US" b="1" smtClean="0">
                <a:latin typeface="Courier New" pitchFamily="49" charset="0"/>
              </a:rPr>
              <a:t> largestLong </a:t>
            </a:r>
            <a:r>
              <a:rPr lang="en-US" smtClean="0">
                <a:latin typeface="Courier New" pitchFamily="49" charset="0"/>
              </a:rPr>
              <a:t>= </a:t>
            </a:r>
            <a:r>
              <a:rPr lang="en-US" smtClean="0">
                <a:solidFill>
                  <a:srgbClr val="0033CC"/>
                </a:solidFill>
                <a:latin typeface="Courier New" pitchFamily="49" charset="0"/>
              </a:rPr>
              <a:t>Long.MAX_VALUE</a:t>
            </a:r>
            <a:r>
              <a:rPr lang="en-US" b="1" smtClean="0">
                <a:latin typeface="Courier New" pitchFamily="49" charset="0"/>
              </a:rPr>
              <a:t>;</a:t>
            </a:r>
          </a:p>
          <a:p>
            <a:pPr indent="-230188" eaLnBrk="1" hangingPunct="1">
              <a:lnSpc>
                <a:spcPct val="90000"/>
              </a:lnSpc>
              <a:spcBef>
                <a:spcPct val="0"/>
              </a:spcBef>
              <a:buFont typeface="Wingdings" pitchFamily="2" charset="2"/>
              <a:buNone/>
            </a:pPr>
            <a:endParaRPr lang="en-US" b="1" smtClean="0">
              <a:latin typeface="Courier New" pitchFamily="49" charset="0"/>
            </a:endParaRPr>
          </a:p>
          <a:p>
            <a:pPr indent="-230188" eaLnBrk="1" hangingPunct="1">
              <a:lnSpc>
                <a:spcPct val="90000"/>
              </a:lnSpc>
              <a:spcBef>
                <a:spcPct val="0"/>
              </a:spcBef>
              <a:buFont typeface="Wingdings" pitchFamily="2" charset="2"/>
              <a:buNone/>
            </a:pPr>
            <a:r>
              <a:rPr lang="en-US" b="1" smtClean="0">
                <a:latin typeface="Courier New" pitchFamily="49" charset="0"/>
              </a:rPr>
              <a:t>//</a:t>
            </a:r>
            <a:r>
              <a:rPr lang="en-US" smtClean="0">
                <a:solidFill>
                  <a:srgbClr val="0033CC"/>
                </a:solidFill>
                <a:latin typeface="Arial Black" pitchFamily="34" charset="0"/>
              </a:rPr>
              <a:t>real numbers</a:t>
            </a:r>
          </a:p>
          <a:p>
            <a:pPr indent="-230188" eaLnBrk="1" hangingPunct="1">
              <a:lnSpc>
                <a:spcPct val="90000"/>
              </a:lnSpc>
              <a:spcBef>
                <a:spcPct val="0"/>
              </a:spcBef>
              <a:buFont typeface="Wingdings" pitchFamily="2" charset="2"/>
              <a:buNone/>
            </a:pPr>
            <a:r>
              <a:rPr lang="en-US" b="1" smtClean="0">
                <a:solidFill>
                  <a:srgbClr val="0033CC"/>
                </a:solidFill>
                <a:latin typeface="Courier New" pitchFamily="49" charset="0"/>
              </a:rPr>
              <a:t>float</a:t>
            </a:r>
            <a:r>
              <a:rPr lang="en-US" b="1" smtClean="0">
                <a:latin typeface="Courier New" pitchFamily="49" charset="0"/>
              </a:rPr>
              <a:t> largestFloat </a:t>
            </a:r>
            <a:r>
              <a:rPr lang="en-US" smtClean="0">
                <a:latin typeface="Courier New" pitchFamily="49" charset="0"/>
              </a:rPr>
              <a:t>= </a:t>
            </a:r>
            <a:r>
              <a:rPr lang="en-US" smtClean="0">
                <a:solidFill>
                  <a:srgbClr val="0033CC"/>
                </a:solidFill>
                <a:latin typeface="Courier New" pitchFamily="49" charset="0"/>
              </a:rPr>
              <a:t>Float.MAX_VALUE</a:t>
            </a:r>
            <a:r>
              <a:rPr lang="en-US" b="1" smtClean="0">
                <a:latin typeface="Courier New" pitchFamily="49" charset="0"/>
              </a:rPr>
              <a:t>;</a:t>
            </a:r>
          </a:p>
          <a:p>
            <a:pPr indent="-230188" eaLnBrk="1" hangingPunct="1">
              <a:lnSpc>
                <a:spcPct val="90000"/>
              </a:lnSpc>
              <a:spcBef>
                <a:spcPct val="0"/>
              </a:spcBef>
              <a:buFont typeface="Wingdings" pitchFamily="2" charset="2"/>
              <a:buNone/>
            </a:pPr>
            <a:r>
              <a:rPr lang="en-US" b="1" smtClean="0">
                <a:solidFill>
                  <a:srgbClr val="0033CC"/>
                </a:solidFill>
                <a:latin typeface="Courier New" pitchFamily="49" charset="0"/>
              </a:rPr>
              <a:t>double</a:t>
            </a:r>
            <a:r>
              <a:rPr lang="en-US" b="1" smtClean="0">
                <a:latin typeface="Courier New" pitchFamily="49" charset="0"/>
              </a:rPr>
              <a:t> largestDouble </a:t>
            </a:r>
            <a:r>
              <a:rPr lang="en-US" smtClean="0">
                <a:latin typeface="Courier New" pitchFamily="49" charset="0"/>
              </a:rPr>
              <a:t>= 									</a:t>
            </a:r>
            <a:r>
              <a:rPr lang="en-US" smtClean="0">
                <a:solidFill>
                  <a:srgbClr val="0033CC"/>
                </a:solidFill>
                <a:latin typeface="Courier New" pitchFamily="49" charset="0"/>
              </a:rPr>
              <a:t>Double.MAX_VALUE</a:t>
            </a:r>
            <a:r>
              <a:rPr lang="en-US" b="1" smtClean="0">
                <a:latin typeface="Courier New" pitchFamily="49" charset="0"/>
              </a:rPr>
              <a:t>;</a:t>
            </a:r>
          </a:p>
          <a:p>
            <a:pPr indent="-230188" eaLnBrk="1" hangingPunct="1">
              <a:lnSpc>
                <a:spcPct val="90000"/>
              </a:lnSpc>
              <a:spcBef>
                <a:spcPct val="0"/>
              </a:spcBef>
              <a:buFont typeface="Wingdings" pitchFamily="2" charset="2"/>
              <a:buNone/>
            </a:pPr>
            <a:endParaRPr lang="en-US" b="1" smtClean="0">
              <a:latin typeface="Courier New" pitchFamily="49" charset="0"/>
            </a:endParaRPr>
          </a:p>
          <a:p>
            <a:pPr indent="-230188" eaLnBrk="1" hangingPunct="1">
              <a:lnSpc>
                <a:spcPct val="90000"/>
              </a:lnSpc>
              <a:spcBef>
                <a:spcPct val="0"/>
              </a:spcBef>
              <a:buFont typeface="Wingdings" pitchFamily="2" charset="2"/>
              <a:buNone/>
            </a:pPr>
            <a:r>
              <a:rPr lang="en-US" b="1" smtClean="0">
                <a:latin typeface="Courier New" pitchFamily="49" charset="0"/>
              </a:rPr>
              <a:t>//</a:t>
            </a:r>
            <a:r>
              <a:rPr lang="en-US" smtClean="0">
                <a:solidFill>
                  <a:srgbClr val="0033CC"/>
                </a:solidFill>
                <a:latin typeface="Arial Black" pitchFamily="34" charset="0"/>
              </a:rPr>
              <a:t>other primitive types</a:t>
            </a:r>
          </a:p>
          <a:p>
            <a:pPr indent="-230188" eaLnBrk="1" hangingPunct="1">
              <a:lnSpc>
                <a:spcPct val="90000"/>
              </a:lnSpc>
              <a:spcBef>
                <a:spcPct val="0"/>
              </a:spcBef>
              <a:buFont typeface="Wingdings" pitchFamily="2" charset="2"/>
              <a:buNone/>
            </a:pPr>
            <a:r>
              <a:rPr lang="en-US" b="1" smtClean="0">
                <a:solidFill>
                  <a:srgbClr val="0033CC"/>
                </a:solidFill>
                <a:latin typeface="Courier New" pitchFamily="49" charset="0"/>
              </a:rPr>
              <a:t>char</a:t>
            </a:r>
            <a:r>
              <a:rPr lang="en-US" b="1" smtClean="0">
                <a:latin typeface="Courier New" pitchFamily="49" charset="0"/>
              </a:rPr>
              <a:t> aChar </a:t>
            </a:r>
            <a:r>
              <a:rPr lang="en-US" smtClean="0">
                <a:latin typeface="Courier New" pitchFamily="49" charset="0"/>
              </a:rPr>
              <a:t>= </a:t>
            </a:r>
            <a:r>
              <a:rPr lang="en-US" smtClean="0">
                <a:solidFill>
                  <a:srgbClr val="0033CC"/>
                </a:solidFill>
                <a:latin typeface="Courier New" pitchFamily="49" charset="0"/>
              </a:rPr>
              <a:t>'S</a:t>
            </a:r>
            <a:r>
              <a:rPr lang="en-US" smtClean="0">
                <a:latin typeface="Courier New" pitchFamily="49" charset="0"/>
              </a:rPr>
              <a:t>'</a:t>
            </a:r>
            <a:r>
              <a:rPr lang="en-US" b="1" smtClean="0">
                <a:latin typeface="Courier New" pitchFamily="49" charset="0"/>
              </a:rPr>
              <a:t>;</a:t>
            </a:r>
          </a:p>
          <a:p>
            <a:pPr indent="-230188" eaLnBrk="1" hangingPunct="1">
              <a:lnSpc>
                <a:spcPct val="90000"/>
              </a:lnSpc>
              <a:spcBef>
                <a:spcPct val="0"/>
              </a:spcBef>
              <a:buFont typeface="Wingdings" pitchFamily="2" charset="2"/>
              <a:buNone/>
            </a:pPr>
            <a:r>
              <a:rPr lang="en-US" b="1" smtClean="0">
                <a:solidFill>
                  <a:srgbClr val="0033CC"/>
                </a:solidFill>
                <a:latin typeface="Courier New" pitchFamily="49" charset="0"/>
              </a:rPr>
              <a:t>boolean</a:t>
            </a:r>
            <a:r>
              <a:rPr lang="en-US" b="1" smtClean="0">
                <a:latin typeface="Courier New" pitchFamily="49" charset="0"/>
              </a:rPr>
              <a:t> aBoolean </a:t>
            </a:r>
            <a:r>
              <a:rPr lang="en-US" smtClean="0">
                <a:latin typeface="Courier New" pitchFamily="49" charset="0"/>
              </a:rPr>
              <a:t>= </a:t>
            </a:r>
            <a:r>
              <a:rPr lang="en-US" smtClean="0">
                <a:solidFill>
                  <a:srgbClr val="0033CC"/>
                </a:solidFill>
                <a:latin typeface="Courier New" pitchFamily="49" charset="0"/>
              </a:rPr>
              <a:t>true</a:t>
            </a:r>
            <a:r>
              <a:rPr lang="en-US" b="1" smtClean="0">
                <a:latin typeface="Courier New" pitchFamily="49" charset="0"/>
              </a:rPr>
              <a:t>;</a:t>
            </a:r>
            <a:endParaRPr lang="en-US" smtClean="0"/>
          </a:p>
        </p:txBody>
      </p:sp>
    </p:spTree>
    <p:extLst>
      <p:ext uri="{BB962C8B-B14F-4D97-AF65-F5344CB8AC3E}">
        <p14:creationId xmlns:p14="http://schemas.microsoft.com/office/powerpoint/2010/main" val="530951495"/>
      </p:ext>
    </p:extLst>
  </p:cSld>
  <p:clrMapOvr>
    <a:masterClrMapping/>
  </p:clrMapOvr>
  <p:transition spd="med">
    <p:comb/>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Variables </a:t>
            </a:r>
            <a:r>
              <a:rPr lang="en-US" smtClean="0"/>
              <a:t>declarations</a:t>
            </a:r>
            <a:endParaRPr lang="en-US"/>
          </a:p>
        </p:txBody>
      </p:sp>
      <p:sp>
        <p:nvSpPr>
          <p:cNvPr id="68611" name="Rectangle 3"/>
          <p:cNvSpPr>
            <a:spLocks noGrp="1" noChangeArrowheads="1"/>
          </p:cNvSpPr>
          <p:nvPr>
            <p:ph type="body" idx="1"/>
          </p:nvPr>
        </p:nvSpPr>
        <p:spPr/>
        <p:txBody>
          <a:bodyPr/>
          <a:lstStyle/>
          <a:p>
            <a:r>
              <a:rPr lang="en-US" sz="3200"/>
              <a:t>Non-primitive types or Reference types or called object reference</a:t>
            </a:r>
          </a:p>
          <a:p>
            <a:r>
              <a:rPr lang="en-US" sz="3200"/>
              <a:t>When you declare a variable of a non-primitive data type, you actually declare a variable that is a reference to the memory where an object lives</a:t>
            </a:r>
          </a:p>
          <a:p>
            <a:r>
              <a:rPr lang="en-US" sz="3200"/>
              <a:t>The name of variable refer to object is called </a:t>
            </a:r>
            <a:r>
              <a:rPr lang="en-US" sz="3200" b="1">
                <a:solidFill>
                  <a:schemeClr val="tx2"/>
                </a:solidFill>
              </a:rPr>
              <a:t>pointer</a:t>
            </a:r>
          </a:p>
          <a:p>
            <a:endParaRPr lang="en-US" sz="3200"/>
          </a:p>
        </p:txBody>
      </p:sp>
    </p:spTree>
    <p:extLst>
      <p:ext uri="{BB962C8B-B14F-4D97-AF65-F5344CB8AC3E}">
        <p14:creationId xmlns:p14="http://schemas.microsoft.com/office/powerpoint/2010/main" val="1836405860"/>
      </p:ext>
    </p:extLst>
  </p:cSld>
  <p:clrMapOvr>
    <a:masterClrMapping/>
  </p:clrMapOvr>
  <p:transition spd="med">
    <p:comb/>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Variables declarations</a:t>
            </a:r>
            <a:endParaRPr lang="en-US"/>
          </a:p>
        </p:txBody>
      </p:sp>
      <p:sp>
        <p:nvSpPr>
          <p:cNvPr id="69635" name="Rectangle 3"/>
          <p:cNvSpPr>
            <a:spLocks noGrp="1" noChangeArrowheads="1"/>
          </p:cNvSpPr>
          <p:nvPr>
            <p:ph type="body" idx="1"/>
          </p:nvPr>
        </p:nvSpPr>
        <p:spPr/>
        <p:txBody>
          <a:bodyPr/>
          <a:lstStyle/>
          <a:p>
            <a:r>
              <a:rPr lang="en-US"/>
              <a:t>Arrays: (built-in object)</a:t>
            </a:r>
          </a:p>
          <a:p>
            <a:pPr lvl="1"/>
            <a:r>
              <a:rPr lang="en-US" sz="2800"/>
              <a:t>Arrays in Java are objects that are used to store multiple variables of the same type (primitive types or non-primitive types)</a:t>
            </a:r>
          </a:p>
          <a:p>
            <a:pPr lvl="1"/>
            <a:r>
              <a:rPr lang="en-US" sz="2800"/>
              <a:t>Declaring an Array Variable</a:t>
            </a:r>
          </a:p>
          <a:p>
            <a:pPr lvl="1"/>
            <a:endParaRPr lang="en-US"/>
          </a:p>
        </p:txBody>
      </p:sp>
      <p:sp>
        <p:nvSpPr>
          <p:cNvPr id="69636" name="Text Box 4"/>
          <p:cNvSpPr txBox="1">
            <a:spLocks noChangeArrowheads="1"/>
          </p:cNvSpPr>
          <p:nvPr/>
        </p:nvSpPr>
        <p:spPr bwMode="auto">
          <a:xfrm>
            <a:off x="914400" y="3886200"/>
            <a:ext cx="7315200" cy="457200"/>
          </a:xfrm>
          <a:prstGeom prst="rect">
            <a:avLst/>
          </a:prstGeom>
          <a:noFill/>
          <a:ln w="9525">
            <a:noFill/>
            <a:miter lim="800000"/>
            <a:headEnd/>
            <a:tailEnd/>
          </a:ln>
          <a:effectLst/>
        </p:spPr>
        <p:txBody>
          <a:bodyPr>
            <a:spAutoFit/>
          </a:bodyPr>
          <a:lstStyle/>
          <a:p>
            <a:pPr algn="ctr"/>
            <a:r>
              <a:rPr lang="en-US" sz="2400" b="1">
                <a:solidFill>
                  <a:schemeClr val="tx2"/>
                </a:solidFill>
              </a:rPr>
              <a:t>int [] scores;</a:t>
            </a:r>
            <a:r>
              <a:rPr lang="en-US" sz="2400"/>
              <a:t> or </a:t>
            </a:r>
            <a:r>
              <a:rPr lang="en-US" sz="2400" b="1">
                <a:solidFill>
                  <a:schemeClr val="tx2"/>
                </a:solidFill>
              </a:rPr>
              <a:t>int scores []; or int scores [5]</a:t>
            </a:r>
          </a:p>
        </p:txBody>
      </p:sp>
      <p:sp>
        <p:nvSpPr>
          <p:cNvPr id="69637" name="Text Box 5"/>
          <p:cNvSpPr txBox="1">
            <a:spLocks noChangeArrowheads="1"/>
          </p:cNvSpPr>
          <p:nvPr/>
        </p:nvSpPr>
        <p:spPr bwMode="auto">
          <a:xfrm>
            <a:off x="838200" y="4800600"/>
            <a:ext cx="2133600" cy="457200"/>
          </a:xfrm>
          <a:prstGeom prst="rect">
            <a:avLst/>
          </a:prstGeom>
          <a:noFill/>
          <a:ln w="9525">
            <a:noFill/>
            <a:miter lim="800000"/>
            <a:headEnd/>
            <a:tailEnd/>
          </a:ln>
          <a:effectLst/>
        </p:spPr>
        <p:txBody>
          <a:bodyPr>
            <a:spAutoFit/>
          </a:bodyPr>
          <a:lstStyle/>
          <a:p>
            <a:pPr algn="ctr">
              <a:spcBef>
                <a:spcPct val="50000"/>
              </a:spcBef>
            </a:pPr>
            <a:r>
              <a:rPr lang="en-US" sz="2400"/>
              <a:t>Data type</a:t>
            </a:r>
          </a:p>
        </p:txBody>
      </p:sp>
      <p:sp>
        <p:nvSpPr>
          <p:cNvPr id="69638" name="Text Box 6"/>
          <p:cNvSpPr txBox="1">
            <a:spLocks noChangeArrowheads="1"/>
          </p:cNvSpPr>
          <p:nvPr/>
        </p:nvSpPr>
        <p:spPr bwMode="auto">
          <a:xfrm>
            <a:off x="3581400" y="4800600"/>
            <a:ext cx="3200400" cy="457200"/>
          </a:xfrm>
          <a:prstGeom prst="rect">
            <a:avLst/>
          </a:prstGeom>
          <a:noFill/>
          <a:ln w="9525">
            <a:noFill/>
            <a:miter lim="800000"/>
            <a:headEnd/>
            <a:tailEnd/>
          </a:ln>
          <a:effectLst/>
        </p:spPr>
        <p:txBody>
          <a:bodyPr>
            <a:spAutoFit/>
          </a:bodyPr>
          <a:lstStyle/>
          <a:p>
            <a:pPr>
              <a:spcBef>
                <a:spcPct val="50000"/>
              </a:spcBef>
            </a:pPr>
            <a:r>
              <a:rPr lang="en-US" sz="2400"/>
              <a:t>Array variable’s name</a:t>
            </a:r>
          </a:p>
        </p:txBody>
      </p:sp>
      <p:sp>
        <p:nvSpPr>
          <p:cNvPr id="69639" name="Line 7"/>
          <p:cNvSpPr>
            <a:spLocks noChangeShapeType="1"/>
          </p:cNvSpPr>
          <p:nvPr/>
        </p:nvSpPr>
        <p:spPr bwMode="auto">
          <a:xfrm>
            <a:off x="1524000" y="4267200"/>
            <a:ext cx="152400" cy="609600"/>
          </a:xfrm>
          <a:prstGeom prst="line">
            <a:avLst/>
          </a:prstGeom>
          <a:noFill/>
          <a:ln w="9525">
            <a:solidFill>
              <a:schemeClr val="tx1"/>
            </a:solidFill>
            <a:round/>
            <a:headEnd/>
            <a:tailEnd type="triangle" w="med" len="med"/>
          </a:ln>
          <a:effectLst/>
        </p:spPr>
        <p:txBody>
          <a:bodyPr/>
          <a:lstStyle/>
          <a:p>
            <a:endParaRPr lang="en-US"/>
          </a:p>
        </p:txBody>
      </p:sp>
      <p:sp>
        <p:nvSpPr>
          <p:cNvPr id="69640" name="Line 8"/>
          <p:cNvSpPr>
            <a:spLocks noChangeShapeType="1"/>
          </p:cNvSpPr>
          <p:nvPr/>
        </p:nvSpPr>
        <p:spPr bwMode="auto">
          <a:xfrm flipV="1">
            <a:off x="1905000" y="4267200"/>
            <a:ext cx="1752600" cy="533400"/>
          </a:xfrm>
          <a:prstGeom prst="line">
            <a:avLst/>
          </a:prstGeom>
          <a:noFill/>
          <a:ln w="9525">
            <a:solidFill>
              <a:schemeClr val="tx1"/>
            </a:solidFill>
            <a:round/>
            <a:headEnd type="triangle" w="med" len="med"/>
            <a:tailEnd/>
          </a:ln>
          <a:effectLst/>
        </p:spPr>
        <p:txBody>
          <a:bodyPr/>
          <a:lstStyle/>
          <a:p>
            <a:endParaRPr lang="en-US"/>
          </a:p>
        </p:txBody>
      </p:sp>
      <p:sp>
        <p:nvSpPr>
          <p:cNvPr id="69641" name="Line 9"/>
          <p:cNvSpPr>
            <a:spLocks noChangeShapeType="1"/>
          </p:cNvSpPr>
          <p:nvPr/>
        </p:nvSpPr>
        <p:spPr bwMode="auto">
          <a:xfrm>
            <a:off x="2362200" y="4267200"/>
            <a:ext cx="2362200" cy="533400"/>
          </a:xfrm>
          <a:prstGeom prst="line">
            <a:avLst/>
          </a:prstGeom>
          <a:noFill/>
          <a:ln w="9525">
            <a:solidFill>
              <a:schemeClr val="tx1"/>
            </a:solidFill>
            <a:round/>
            <a:headEnd/>
            <a:tailEnd type="triangle" w="med" len="med"/>
          </a:ln>
          <a:effectLst/>
        </p:spPr>
        <p:txBody>
          <a:bodyPr/>
          <a:lstStyle/>
          <a:p>
            <a:endParaRPr lang="en-US"/>
          </a:p>
        </p:txBody>
      </p:sp>
      <p:sp>
        <p:nvSpPr>
          <p:cNvPr id="69642" name="Line 10"/>
          <p:cNvSpPr>
            <a:spLocks noChangeShapeType="1"/>
          </p:cNvSpPr>
          <p:nvPr/>
        </p:nvSpPr>
        <p:spPr bwMode="auto">
          <a:xfrm flipH="1">
            <a:off x="2209800" y="4267200"/>
            <a:ext cx="3733800" cy="609600"/>
          </a:xfrm>
          <a:prstGeom prst="line">
            <a:avLst/>
          </a:prstGeom>
          <a:noFill/>
          <a:ln w="9525">
            <a:solidFill>
              <a:schemeClr val="tx1"/>
            </a:solidFill>
            <a:round/>
            <a:headEnd/>
            <a:tailEnd type="triangle" w="med" len="med"/>
          </a:ln>
          <a:effectLst/>
        </p:spPr>
        <p:txBody>
          <a:bodyPr/>
          <a:lstStyle/>
          <a:p>
            <a:endParaRPr lang="en-US"/>
          </a:p>
        </p:txBody>
      </p:sp>
      <p:sp>
        <p:nvSpPr>
          <p:cNvPr id="69643" name="Line 11"/>
          <p:cNvSpPr>
            <a:spLocks noChangeShapeType="1"/>
          </p:cNvSpPr>
          <p:nvPr/>
        </p:nvSpPr>
        <p:spPr bwMode="auto">
          <a:xfrm>
            <a:off x="4572000" y="4267200"/>
            <a:ext cx="304800" cy="457200"/>
          </a:xfrm>
          <a:prstGeom prst="line">
            <a:avLst/>
          </a:prstGeom>
          <a:noFill/>
          <a:ln w="9525">
            <a:solidFill>
              <a:schemeClr val="tx1"/>
            </a:solidFill>
            <a:round/>
            <a:headEnd/>
            <a:tailEnd type="triangle" w="med" len="med"/>
          </a:ln>
          <a:effectLst/>
        </p:spPr>
        <p:txBody>
          <a:bodyPr/>
          <a:lstStyle/>
          <a:p>
            <a:endParaRPr lang="en-US"/>
          </a:p>
        </p:txBody>
      </p:sp>
      <p:sp>
        <p:nvSpPr>
          <p:cNvPr id="69644" name="Line 12"/>
          <p:cNvSpPr>
            <a:spLocks noChangeShapeType="1"/>
          </p:cNvSpPr>
          <p:nvPr/>
        </p:nvSpPr>
        <p:spPr bwMode="auto">
          <a:xfrm flipH="1">
            <a:off x="5029200" y="4267200"/>
            <a:ext cx="1676400" cy="457200"/>
          </a:xfrm>
          <a:prstGeom prst="line">
            <a:avLst/>
          </a:prstGeom>
          <a:noFill/>
          <a:ln w="9525">
            <a:solidFill>
              <a:schemeClr val="tx1"/>
            </a:solidFill>
            <a:round/>
            <a:headEnd/>
            <a:tailEnd type="triangle" w="med" len="med"/>
          </a:ln>
          <a:effectLst/>
        </p:spPr>
        <p:txBody>
          <a:bodyPr/>
          <a:lstStyle/>
          <a:p>
            <a:endParaRPr lang="en-US"/>
          </a:p>
        </p:txBody>
      </p:sp>
      <p:sp>
        <p:nvSpPr>
          <p:cNvPr id="69645" name="Text Box 13"/>
          <p:cNvSpPr txBox="1">
            <a:spLocks noChangeArrowheads="1"/>
          </p:cNvSpPr>
          <p:nvPr/>
        </p:nvSpPr>
        <p:spPr bwMode="auto">
          <a:xfrm>
            <a:off x="6629400" y="4648200"/>
            <a:ext cx="2209800" cy="822325"/>
          </a:xfrm>
          <a:prstGeom prst="rect">
            <a:avLst/>
          </a:prstGeom>
          <a:noFill/>
          <a:ln w="9525">
            <a:noFill/>
            <a:miter lim="800000"/>
            <a:headEnd/>
            <a:tailEnd/>
          </a:ln>
          <a:effectLst/>
        </p:spPr>
        <p:txBody>
          <a:bodyPr>
            <a:spAutoFit/>
          </a:bodyPr>
          <a:lstStyle/>
          <a:p>
            <a:pPr algn="ctr">
              <a:spcBef>
                <a:spcPct val="50000"/>
              </a:spcBef>
            </a:pPr>
            <a:r>
              <a:rPr lang="en-US" sz="2400"/>
              <a:t>Number elements</a:t>
            </a:r>
          </a:p>
        </p:txBody>
      </p:sp>
      <p:sp>
        <p:nvSpPr>
          <p:cNvPr id="69646" name="Line 14"/>
          <p:cNvSpPr>
            <a:spLocks noChangeShapeType="1"/>
          </p:cNvSpPr>
          <p:nvPr/>
        </p:nvSpPr>
        <p:spPr bwMode="auto">
          <a:xfrm>
            <a:off x="7620000" y="4343400"/>
            <a:ext cx="0" cy="45720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557627780"/>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9"/>
                                        </p:tgtEl>
                                        <p:attrNameLst>
                                          <p:attrName>style.visibility</p:attrName>
                                        </p:attrNameLst>
                                      </p:cBhvr>
                                      <p:to>
                                        <p:strVal val="visible"/>
                                      </p:to>
                                    </p:set>
                                    <p:animEffect transition="in" filter="blinds(horizontal)">
                                      <p:cBhvr>
                                        <p:cTn id="7" dur="500"/>
                                        <p:tgtEl>
                                          <p:spTgt spid="696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9640"/>
                                        </p:tgtEl>
                                        <p:attrNameLst>
                                          <p:attrName>style.visibility</p:attrName>
                                        </p:attrNameLst>
                                      </p:cBhvr>
                                      <p:to>
                                        <p:strVal val="visible"/>
                                      </p:to>
                                    </p:set>
                                    <p:animEffect transition="in" filter="blinds(horizontal)">
                                      <p:cBhvr>
                                        <p:cTn id="10" dur="500"/>
                                        <p:tgtEl>
                                          <p:spTgt spid="6964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9642"/>
                                        </p:tgtEl>
                                        <p:attrNameLst>
                                          <p:attrName>style.visibility</p:attrName>
                                        </p:attrNameLst>
                                      </p:cBhvr>
                                      <p:to>
                                        <p:strVal val="visible"/>
                                      </p:to>
                                    </p:set>
                                    <p:animEffect transition="in" filter="blinds(horizontal)">
                                      <p:cBhvr>
                                        <p:cTn id="13" dur="500"/>
                                        <p:tgtEl>
                                          <p:spTgt spid="6964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9637"/>
                                        </p:tgtEl>
                                        <p:attrNameLst>
                                          <p:attrName>style.visibility</p:attrName>
                                        </p:attrNameLst>
                                      </p:cBhvr>
                                      <p:to>
                                        <p:strVal val="visible"/>
                                      </p:to>
                                    </p:set>
                                    <p:animEffect transition="in" filter="blinds(horizontal)">
                                      <p:cBhvr>
                                        <p:cTn id="16" dur="500"/>
                                        <p:tgtEl>
                                          <p:spTgt spid="6963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9641"/>
                                        </p:tgtEl>
                                        <p:attrNameLst>
                                          <p:attrName>style.visibility</p:attrName>
                                        </p:attrNameLst>
                                      </p:cBhvr>
                                      <p:to>
                                        <p:strVal val="visible"/>
                                      </p:to>
                                    </p:set>
                                    <p:animEffect transition="in" filter="blinds(horizontal)">
                                      <p:cBhvr>
                                        <p:cTn id="21" dur="500"/>
                                        <p:tgtEl>
                                          <p:spTgt spid="6964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9643"/>
                                        </p:tgtEl>
                                        <p:attrNameLst>
                                          <p:attrName>style.visibility</p:attrName>
                                        </p:attrNameLst>
                                      </p:cBhvr>
                                      <p:to>
                                        <p:strVal val="visible"/>
                                      </p:to>
                                    </p:set>
                                    <p:animEffect transition="in" filter="blinds(horizontal)">
                                      <p:cBhvr>
                                        <p:cTn id="24" dur="500"/>
                                        <p:tgtEl>
                                          <p:spTgt spid="6964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9644"/>
                                        </p:tgtEl>
                                        <p:attrNameLst>
                                          <p:attrName>style.visibility</p:attrName>
                                        </p:attrNameLst>
                                      </p:cBhvr>
                                      <p:to>
                                        <p:strVal val="visible"/>
                                      </p:to>
                                    </p:set>
                                    <p:animEffect transition="in" filter="blinds(horizontal)">
                                      <p:cBhvr>
                                        <p:cTn id="27" dur="500"/>
                                        <p:tgtEl>
                                          <p:spTgt spid="6964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9638"/>
                                        </p:tgtEl>
                                        <p:attrNameLst>
                                          <p:attrName>style.visibility</p:attrName>
                                        </p:attrNameLst>
                                      </p:cBhvr>
                                      <p:to>
                                        <p:strVal val="visible"/>
                                      </p:to>
                                    </p:set>
                                    <p:animEffect transition="in" filter="blinds(horizontal)">
                                      <p:cBhvr>
                                        <p:cTn id="30" dur="500"/>
                                        <p:tgtEl>
                                          <p:spTgt spid="6963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9646"/>
                                        </p:tgtEl>
                                        <p:attrNameLst>
                                          <p:attrName>style.visibility</p:attrName>
                                        </p:attrNameLst>
                                      </p:cBhvr>
                                      <p:to>
                                        <p:strVal val="visible"/>
                                      </p:to>
                                    </p:set>
                                    <p:animEffect transition="in" filter="blinds(horizontal)">
                                      <p:cBhvr>
                                        <p:cTn id="35" dur="500"/>
                                        <p:tgtEl>
                                          <p:spTgt spid="6964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69645"/>
                                        </p:tgtEl>
                                        <p:attrNameLst>
                                          <p:attrName>style.visibility</p:attrName>
                                        </p:attrNameLst>
                                      </p:cBhvr>
                                      <p:to>
                                        <p:strVal val="visible"/>
                                      </p:to>
                                    </p:set>
                                    <p:animEffect transition="in" filter="blinds(horizontal)">
                                      <p:cBhvr>
                                        <p:cTn id="38" dur="500"/>
                                        <p:tgtEl>
                                          <p:spTgt spid="69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P spid="69638" grpId="0"/>
      <p:bldP spid="69639" grpId="0" animBg="1"/>
      <p:bldP spid="69640" grpId="0" animBg="1"/>
      <p:bldP spid="69641" grpId="0" animBg="1"/>
      <p:bldP spid="69642" grpId="0" animBg="1"/>
      <p:bldP spid="69643" grpId="0" animBg="1"/>
      <p:bldP spid="69644" grpId="0" animBg="1"/>
      <p:bldP spid="69645" grpId="0"/>
      <p:bldP spid="6964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Variables declarations</a:t>
            </a:r>
            <a:endParaRPr lang="en-US"/>
          </a:p>
        </p:txBody>
      </p:sp>
      <p:sp>
        <p:nvSpPr>
          <p:cNvPr id="70659" name="Rectangle 3"/>
          <p:cNvSpPr>
            <a:spLocks noGrp="1" noChangeArrowheads="1"/>
          </p:cNvSpPr>
          <p:nvPr>
            <p:ph type="body" idx="1"/>
          </p:nvPr>
        </p:nvSpPr>
        <p:spPr/>
        <p:txBody>
          <a:bodyPr/>
          <a:lstStyle/>
          <a:p>
            <a:r>
              <a:rPr lang="en-US"/>
              <a:t>Arrays:</a:t>
            </a:r>
          </a:p>
          <a:p>
            <a:pPr lvl="1"/>
            <a:r>
              <a:rPr lang="en-US" sz="2800"/>
              <a:t>Creating an Array</a:t>
            </a:r>
          </a:p>
          <a:p>
            <a:pPr lvl="2"/>
            <a:r>
              <a:rPr lang="en-US" sz="2800"/>
              <a:t>scores = new int[3];</a:t>
            </a:r>
          </a:p>
          <a:p>
            <a:pPr lvl="1"/>
            <a:r>
              <a:rPr lang="en-US" sz="2800"/>
              <a:t>Assigning Values to Array Elements</a:t>
            </a:r>
          </a:p>
          <a:p>
            <a:pPr lvl="2"/>
            <a:r>
              <a:rPr lang="en-US" sz="2800"/>
              <a:t>Array variables access by index</a:t>
            </a:r>
          </a:p>
          <a:p>
            <a:pPr lvl="2"/>
            <a:r>
              <a:rPr lang="en-US" sz="2800"/>
              <a:t>Index start from 0</a:t>
            </a:r>
          </a:p>
          <a:p>
            <a:pPr lvl="2"/>
            <a:r>
              <a:rPr lang="en-US" sz="2800"/>
              <a:t>scores[0] = 75;</a:t>
            </a:r>
          </a:p>
        </p:txBody>
      </p:sp>
    </p:spTree>
    <p:extLst>
      <p:ext uri="{BB962C8B-B14F-4D97-AF65-F5344CB8AC3E}">
        <p14:creationId xmlns:p14="http://schemas.microsoft.com/office/powerpoint/2010/main" val="337935299"/>
      </p:ext>
    </p:extLst>
  </p:cSld>
  <p:clrMapOvr>
    <a:masterClrMapping/>
  </p:clrMapOvr>
  <p:transition spd="med">
    <p:comb/>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Variable declaration and init</a:t>
            </a:r>
          </a:p>
        </p:txBody>
      </p:sp>
      <p:sp>
        <p:nvSpPr>
          <p:cNvPr id="50179" name="Content Placeholder 2"/>
          <p:cNvSpPr>
            <a:spLocks noGrp="1"/>
          </p:cNvSpPr>
          <p:nvPr>
            <p:ph idx="1"/>
          </p:nvPr>
        </p:nvSpPr>
        <p:spPr>
          <a:xfrm>
            <a:off x="395288" y="1196975"/>
            <a:ext cx="8424862" cy="5040313"/>
          </a:xfrm>
        </p:spPr>
        <p:txBody>
          <a:bodyPr/>
          <a:lstStyle/>
          <a:p>
            <a:pPr>
              <a:buFont typeface="Wingdings" panose="05000000000000000000" pitchFamily="2" charset="2"/>
              <a:buNone/>
            </a:pPr>
            <a:r>
              <a:rPr lang="en-US" sz="1700" smtClean="0">
                <a:solidFill>
                  <a:srgbClr val="008000"/>
                </a:solidFill>
                <a:latin typeface="Courier New" panose="02070309020205020404" pitchFamily="49" charset="0"/>
                <a:cs typeface="Courier New" panose="02070309020205020404" pitchFamily="49" charset="0"/>
              </a:rPr>
              <a:t>// Simple variable:</a:t>
            </a:r>
          </a:p>
          <a:p>
            <a:pPr>
              <a:buFont typeface="Wingdings" panose="05000000000000000000" pitchFamily="2" charset="2"/>
              <a:buNone/>
            </a:pPr>
            <a:r>
              <a:rPr lang="en-US" sz="1700" smtClean="0">
                <a:solidFill>
                  <a:srgbClr val="C00000"/>
                </a:solidFill>
                <a:latin typeface="Courier New" panose="02070309020205020404" pitchFamily="49" charset="0"/>
                <a:cs typeface="Courier New" panose="02070309020205020404" pitchFamily="49" charset="0"/>
              </a:rPr>
              <a:t>byte</a:t>
            </a:r>
            <a:r>
              <a:rPr lang="en-US" sz="1700" smtClean="0">
                <a:latin typeface="Courier New" panose="02070309020205020404" pitchFamily="49" charset="0"/>
                <a:cs typeface="Courier New" panose="02070309020205020404" pitchFamily="49" charset="0"/>
              </a:rPr>
              <a:t> i;</a:t>
            </a:r>
          </a:p>
          <a:p>
            <a:pPr>
              <a:buFont typeface="Wingdings" panose="05000000000000000000" pitchFamily="2" charset="2"/>
              <a:buNone/>
            </a:pPr>
            <a:r>
              <a:rPr lang="en-US" sz="1700" smtClean="0">
                <a:solidFill>
                  <a:srgbClr val="008000"/>
                </a:solidFill>
                <a:latin typeface="Courier New" panose="02070309020205020404" pitchFamily="49" charset="0"/>
                <a:cs typeface="Courier New" panose="02070309020205020404" pitchFamily="49" charset="0"/>
              </a:rPr>
              <a:t>// Many variables can have the same type declaration</a:t>
            </a:r>
            <a:endParaRPr lang="en-US" sz="17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1700" smtClean="0">
                <a:solidFill>
                  <a:srgbClr val="C00000"/>
                </a:solidFill>
                <a:latin typeface="Courier New" panose="02070309020205020404" pitchFamily="49" charset="0"/>
                <a:cs typeface="Courier New" panose="02070309020205020404" pitchFamily="49" charset="0"/>
              </a:rPr>
              <a:t>float</a:t>
            </a:r>
            <a:r>
              <a:rPr lang="en-US" sz="1700" smtClean="0">
                <a:latin typeface="Courier New" panose="02070309020205020404" pitchFamily="49" charset="0"/>
                <a:cs typeface="Courier New" panose="02070309020205020404" pitchFamily="49" charset="0"/>
              </a:rPr>
              <a:t> x, y, z;</a:t>
            </a:r>
          </a:p>
          <a:p>
            <a:pPr>
              <a:buFont typeface="Wingdings" panose="05000000000000000000" pitchFamily="2" charset="2"/>
              <a:buNone/>
            </a:pPr>
            <a:r>
              <a:rPr lang="en-US" sz="1700" smtClean="0">
                <a:solidFill>
                  <a:srgbClr val="C00000"/>
                </a:solidFill>
                <a:latin typeface="Courier New" panose="02070309020205020404" pitchFamily="49" charset="0"/>
                <a:cs typeface="Courier New" panose="02070309020205020404" pitchFamily="49" charset="0"/>
              </a:rPr>
              <a:t>int</a:t>
            </a:r>
            <a:r>
              <a:rPr lang="en-US" sz="1700" smtClean="0">
                <a:latin typeface="Courier New" panose="02070309020205020404" pitchFamily="49" charset="0"/>
                <a:cs typeface="Courier New" panose="02070309020205020404" pitchFamily="49" charset="0"/>
              </a:rPr>
              <a:t> x = 1, y, z = 333_1500_24;  </a:t>
            </a:r>
            <a:r>
              <a:rPr lang="en-US" sz="1700" smtClean="0">
                <a:solidFill>
                  <a:srgbClr val="008000"/>
                </a:solidFill>
                <a:latin typeface="Courier New" panose="02070309020205020404" pitchFamily="49" charset="0"/>
                <a:cs typeface="Courier New" panose="02070309020205020404" pitchFamily="49" charset="0"/>
              </a:rPr>
              <a:t>// underscore: Java7</a:t>
            </a:r>
          </a:p>
          <a:p>
            <a:pPr>
              <a:buFont typeface="Wingdings" panose="05000000000000000000" pitchFamily="2" charset="2"/>
              <a:buNone/>
            </a:pPr>
            <a:r>
              <a:rPr lang="en-US" sz="1700" smtClean="0">
                <a:solidFill>
                  <a:srgbClr val="C00000"/>
                </a:solidFill>
                <a:latin typeface="Courier New" panose="02070309020205020404" pitchFamily="49" charset="0"/>
                <a:cs typeface="Courier New" panose="02070309020205020404" pitchFamily="49" charset="0"/>
              </a:rPr>
              <a:t>string</a:t>
            </a:r>
            <a:r>
              <a:rPr lang="en-US" sz="1700" smtClean="0">
                <a:latin typeface="Courier New" panose="02070309020205020404" pitchFamily="49" charset="0"/>
                <a:cs typeface="Courier New" panose="02070309020205020404" pitchFamily="49" charset="0"/>
              </a:rPr>
              <a:t> name = </a:t>
            </a:r>
            <a:r>
              <a:rPr lang="en-US" sz="1700" smtClean="0">
                <a:solidFill>
                  <a:srgbClr val="0000FF"/>
                </a:solidFill>
                <a:latin typeface="Courier New" panose="02070309020205020404" pitchFamily="49" charset="0"/>
                <a:cs typeface="Courier New" panose="02070309020205020404" pitchFamily="49" charset="0"/>
              </a:rPr>
              <a:t>"new name"</a:t>
            </a:r>
            <a:r>
              <a:rPr lang="en-US" sz="1700" smtClean="0">
                <a:latin typeface="Courier New" panose="02070309020205020404" pitchFamily="49" charset="0"/>
                <a:cs typeface="Courier New" panose="02070309020205020404" pitchFamily="49" charset="0"/>
              </a:rPr>
              <a:t>;</a:t>
            </a:r>
          </a:p>
          <a:p>
            <a:pPr>
              <a:buFont typeface="Wingdings" panose="05000000000000000000" pitchFamily="2" charset="2"/>
              <a:buNone/>
            </a:pPr>
            <a:endParaRPr lang="en-US" sz="1700" smtClean="0">
              <a:solidFill>
                <a:srgbClr val="008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1700" smtClean="0">
                <a:solidFill>
                  <a:srgbClr val="008000"/>
                </a:solidFill>
                <a:latin typeface="Courier New" panose="02070309020205020404" pitchFamily="49" charset="0"/>
                <a:cs typeface="Courier New" panose="02070309020205020404" pitchFamily="49" charset="0"/>
              </a:rPr>
              <a:t>// Array: Indexed by an integer from Zero</a:t>
            </a:r>
          </a:p>
          <a:p>
            <a:pPr>
              <a:buFont typeface="Wingdings" panose="05000000000000000000" pitchFamily="2" charset="2"/>
              <a:buNone/>
            </a:pPr>
            <a:r>
              <a:rPr lang="en-US" sz="1700" smtClean="0">
                <a:solidFill>
                  <a:srgbClr val="C00000"/>
                </a:solidFill>
                <a:latin typeface="Courier New" panose="02070309020205020404" pitchFamily="49" charset="0"/>
                <a:cs typeface="Courier New" panose="02070309020205020404" pitchFamily="49" charset="0"/>
              </a:rPr>
              <a:t>int</a:t>
            </a:r>
            <a:r>
              <a:rPr lang="en-US" sz="1700" smtClean="0">
                <a:latin typeface="Courier New" panose="02070309020205020404" pitchFamily="49" charset="0"/>
                <a:cs typeface="Courier New" panose="02070309020205020404" pitchFamily="49" charset="0"/>
              </a:rPr>
              <a:t>[] x = {1, 2, 3}; </a:t>
            </a:r>
            <a:r>
              <a:rPr lang="en-US" sz="1700" smtClean="0">
                <a:solidFill>
                  <a:srgbClr val="C00000"/>
                </a:solidFill>
                <a:latin typeface="Courier New" panose="02070309020205020404" pitchFamily="49" charset="0"/>
                <a:cs typeface="Courier New" panose="02070309020205020404" pitchFamily="49" charset="0"/>
              </a:rPr>
              <a:t>char</a:t>
            </a:r>
            <a:r>
              <a:rPr lang="en-US" sz="1700" smtClean="0">
                <a:latin typeface="Courier New" panose="02070309020205020404" pitchFamily="49" charset="0"/>
                <a:cs typeface="Courier New" panose="02070309020205020404" pitchFamily="49" charset="0"/>
              </a:rPr>
              <a:t>[] y = </a:t>
            </a:r>
            <a:r>
              <a:rPr lang="en-US" sz="1700" smtClean="0">
                <a:solidFill>
                  <a:srgbClr val="C00000"/>
                </a:solidFill>
                <a:latin typeface="Courier New" panose="02070309020205020404" pitchFamily="49" charset="0"/>
                <a:cs typeface="Courier New" panose="02070309020205020404" pitchFamily="49" charset="0"/>
              </a:rPr>
              <a:t>new char</a:t>
            </a:r>
            <a:r>
              <a:rPr lang="en-US" sz="1700" smtClean="0">
                <a:latin typeface="Courier New" panose="02070309020205020404" pitchFamily="49" charset="0"/>
                <a:cs typeface="Courier New" panose="02070309020205020404" pitchFamily="49" charset="0"/>
              </a:rPr>
              <a:t>[6];  </a:t>
            </a:r>
            <a:r>
              <a:rPr lang="en-US" sz="1700" smtClean="0">
                <a:solidFill>
                  <a:srgbClr val="008000"/>
                </a:solidFill>
                <a:latin typeface="Courier New" panose="02070309020205020404" pitchFamily="49" charset="0"/>
                <a:cs typeface="Courier New" panose="02070309020205020404" pitchFamily="49" charset="0"/>
              </a:rPr>
              <a:t>// OK</a:t>
            </a:r>
          </a:p>
          <a:p>
            <a:pPr>
              <a:buFont typeface="Wingdings" panose="05000000000000000000" pitchFamily="2" charset="2"/>
              <a:buNone/>
            </a:pPr>
            <a:r>
              <a:rPr lang="en-US" sz="1700" smtClean="0">
                <a:solidFill>
                  <a:srgbClr val="C00000"/>
                </a:solidFill>
                <a:latin typeface="Courier New" panose="02070309020205020404" pitchFamily="49" charset="0"/>
                <a:cs typeface="Courier New" panose="02070309020205020404" pitchFamily="49" charset="0"/>
              </a:rPr>
              <a:t>int </a:t>
            </a:r>
            <a:r>
              <a:rPr lang="en-US" sz="1700" smtClean="0">
                <a:latin typeface="Courier New" panose="02070309020205020404" pitchFamily="49" charset="0"/>
                <a:cs typeface="Courier New" panose="02070309020205020404" pitchFamily="49" charset="0"/>
              </a:rPr>
              <a:t>x1 = x[0];                                </a:t>
            </a:r>
            <a:r>
              <a:rPr lang="en-US" sz="1700" smtClean="0">
                <a:solidFill>
                  <a:srgbClr val="008000"/>
                </a:solidFill>
                <a:latin typeface="Courier New" panose="02070309020205020404" pitchFamily="49" charset="0"/>
                <a:cs typeface="Courier New" panose="02070309020205020404" pitchFamily="49" charset="0"/>
              </a:rPr>
              <a:t>// 1</a:t>
            </a:r>
          </a:p>
          <a:p>
            <a:pPr>
              <a:buFont typeface="Wingdings" panose="05000000000000000000" pitchFamily="2" charset="2"/>
              <a:buNone/>
            </a:pPr>
            <a:r>
              <a:rPr lang="en-US" sz="1700" smtClean="0">
                <a:solidFill>
                  <a:srgbClr val="C00000"/>
                </a:solidFill>
                <a:latin typeface="Courier New" panose="02070309020205020404" pitchFamily="49" charset="0"/>
                <a:cs typeface="Courier New" panose="02070309020205020404" pitchFamily="49" charset="0"/>
              </a:rPr>
              <a:t>int </a:t>
            </a:r>
            <a:r>
              <a:rPr lang="en-US" sz="1700" smtClean="0">
                <a:latin typeface="Courier New" panose="02070309020205020404" pitchFamily="49" charset="0"/>
                <a:cs typeface="Courier New" panose="02070309020205020404" pitchFamily="49" charset="0"/>
              </a:rPr>
              <a:t>x[];                        </a:t>
            </a:r>
            <a:r>
              <a:rPr lang="en-US" sz="1700" smtClean="0">
                <a:solidFill>
                  <a:srgbClr val="008000"/>
                </a:solidFill>
                <a:latin typeface="Courier New" panose="02070309020205020404" pitchFamily="49" charset="0"/>
                <a:cs typeface="Courier New" panose="02070309020205020404" pitchFamily="49" charset="0"/>
              </a:rPr>
              <a:t>// OK too but discouraged</a:t>
            </a:r>
          </a:p>
          <a:p>
            <a:pPr>
              <a:buFont typeface="Wingdings" panose="05000000000000000000" pitchFamily="2" charset="2"/>
              <a:buNone/>
            </a:pPr>
            <a:endParaRPr lang="en-US" sz="1700" smtClean="0">
              <a:solidFill>
                <a:srgbClr val="008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1700" smtClean="0">
                <a:solidFill>
                  <a:srgbClr val="008000"/>
                </a:solidFill>
                <a:latin typeface="Courier New" panose="02070309020205020404" pitchFamily="49" charset="0"/>
                <a:cs typeface="Courier New" panose="02070309020205020404" pitchFamily="49" charset="0"/>
              </a:rPr>
              <a:t>// Multi dimension array/Array of array:</a:t>
            </a:r>
          </a:p>
          <a:p>
            <a:pPr>
              <a:buFont typeface="Wingdings" panose="05000000000000000000" pitchFamily="2" charset="2"/>
              <a:buNone/>
            </a:pPr>
            <a:r>
              <a:rPr lang="en-US" sz="1700" smtClean="0">
                <a:solidFill>
                  <a:srgbClr val="C00000"/>
                </a:solidFill>
                <a:latin typeface="Courier New" panose="02070309020205020404" pitchFamily="49" charset="0"/>
                <a:cs typeface="Courier New" panose="02070309020205020404" pitchFamily="49" charset="0"/>
              </a:rPr>
              <a:t>int</a:t>
            </a:r>
            <a:r>
              <a:rPr lang="en-US" sz="1700" smtClean="0">
                <a:latin typeface="Courier New" panose="02070309020205020404" pitchFamily="49" charset="0"/>
                <a:cs typeface="Courier New" panose="02070309020205020404" pitchFamily="49" charset="0"/>
              </a:rPr>
              <a:t>[][] x = {{1, 2}, {3, 4}};</a:t>
            </a:r>
          </a:p>
          <a:p>
            <a:pPr>
              <a:buFont typeface="Wingdings" panose="05000000000000000000" pitchFamily="2" charset="2"/>
              <a:buNone/>
            </a:pPr>
            <a:r>
              <a:rPr lang="en-US" sz="1700" smtClean="0">
                <a:solidFill>
                  <a:srgbClr val="C00000"/>
                </a:solidFill>
                <a:latin typeface="Courier New" panose="02070309020205020404" pitchFamily="49" charset="0"/>
                <a:cs typeface="Courier New" panose="02070309020205020404" pitchFamily="49" charset="0"/>
              </a:rPr>
              <a:t>int</a:t>
            </a:r>
            <a:r>
              <a:rPr lang="en-US" sz="1700" smtClean="0">
                <a:latin typeface="Courier New" panose="02070309020205020404" pitchFamily="49" charset="0"/>
                <a:cs typeface="Courier New" panose="02070309020205020404" pitchFamily="49" charset="0"/>
              </a:rPr>
              <a:t>[][] y = {{1, 2}, {3, 4, 5}};</a:t>
            </a:r>
          </a:p>
          <a:p>
            <a:pPr>
              <a:buFont typeface="Wingdings" panose="05000000000000000000" pitchFamily="2" charset="2"/>
              <a:buNone/>
            </a:pPr>
            <a:r>
              <a:rPr lang="en-US" sz="1700" smtClean="0">
                <a:solidFill>
                  <a:srgbClr val="C00000"/>
                </a:solidFill>
                <a:latin typeface="Courier New" panose="02070309020205020404" pitchFamily="49" charset="0"/>
                <a:cs typeface="Courier New" panose="02070309020205020404" pitchFamily="49" charset="0"/>
              </a:rPr>
              <a:t>int</a:t>
            </a:r>
            <a:r>
              <a:rPr lang="en-US" sz="1700" smtClean="0">
                <a:latin typeface="Courier New" panose="02070309020205020404" pitchFamily="49" charset="0"/>
                <a:cs typeface="Courier New" panose="02070309020205020404" pitchFamily="49" charset="0"/>
              </a:rPr>
              <a:t>[][][] z = {{{1, 2}, {3, 4}}, {{5, 6}, {7, 8}}};</a:t>
            </a:r>
          </a:p>
        </p:txBody>
      </p:sp>
    </p:spTree>
    <p:extLst>
      <p:ext uri="{BB962C8B-B14F-4D97-AF65-F5344CB8AC3E}">
        <p14:creationId xmlns:p14="http://schemas.microsoft.com/office/powerpoint/2010/main" val="2305343603"/>
      </p:ext>
    </p:extLst>
  </p:cSld>
  <p:clrMapOvr>
    <a:masterClrMapping/>
  </p:clrMapOvr>
  <p:transition spd="med">
    <p:comb/>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Run-time Memory </a:t>
            </a:r>
          </a:p>
        </p:txBody>
      </p:sp>
      <p:pic>
        <p:nvPicPr>
          <p:cNvPr id="72709" name="Picture 5" descr="exter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143000"/>
            <a:ext cx="40386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124505"/>
      </p:ext>
    </p:extLst>
  </p:cSld>
  <p:clrMapOvr>
    <a:masterClrMapping/>
  </p:clrMapOvr>
  <p:transition spd="med">
    <p:comb/>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Memory Usage By Java Program</a:t>
            </a:r>
          </a:p>
        </p:txBody>
      </p:sp>
      <p:pic>
        <p:nvPicPr>
          <p:cNvPr id="6041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866824607"/>
      </p:ext>
    </p:extLst>
  </p:cSld>
  <p:clrMapOvr>
    <a:masterClrMapping/>
  </p:clrMapOvr>
  <p:transition spd="med">
    <p:comb/>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z="3600"/>
              <a:t>Memory Usage By Java Program </a:t>
            </a:r>
          </a:p>
        </p:txBody>
      </p:sp>
      <p:sp>
        <p:nvSpPr>
          <p:cNvPr id="61443" name="Rectangle 3"/>
          <p:cNvSpPr>
            <a:spLocks noGrp="1" noChangeArrowheads="1"/>
          </p:cNvSpPr>
          <p:nvPr>
            <p:ph type="body" idx="1"/>
          </p:nvPr>
        </p:nvSpPr>
        <p:spPr/>
        <p:txBody>
          <a:bodyPr/>
          <a:lstStyle/>
          <a:p>
            <a:pPr>
              <a:lnSpc>
                <a:spcPct val="90000"/>
              </a:lnSpc>
            </a:pPr>
            <a:r>
              <a:rPr lang="en-US" b="1"/>
              <a:t>Stack</a:t>
            </a:r>
          </a:p>
          <a:p>
            <a:pPr lvl="1">
              <a:lnSpc>
                <a:spcPct val="90000"/>
              </a:lnSpc>
            </a:pPr>
            <a:r>
              <a:rPr lang="en-US" sz="2800" b="1"/>
              <a:t>Local variables</a:t>
            </a:r>
            <a:r>
              <a:rPr lang="en-US" sz="2800"/>
              <a:t>: The variables of primitive types defined inside a method or as method parameters</a:t>
            </a:r>
          </a:p>
          <a:p>
            <a:pPr lvl="1">
              <a:lnSpc>
                <a:spcPct val="90000"/>
              </a:lnSpc>
            </a:pPr>
            <a:r>
              <a:rPr lang="en-US" sz="2800" b="1"/>
              <a:t>Local reference variables</a:t>
            </a:r>
            <a:r>
              <a:rPr lang="en-US" sz="2800"/>
              <a:t>: The variables that refer to an object and are defined inside a method or as a method parameter. Remember that an object that a local variable refers to lives on the heap and not on the stack</a:t>
            </a:r>
          </a:p>
          <a:p>
            <a:pPr lvl="1">
              <a:lnSpc>
                <a:spcPct val="90000"/>
              </a:lnSpc>
            </a:pPr>
            <a:r>
              <a:rPr lang="en-US" sz="2800" b="1"/>
              <a:t>Method </a:t>
            </a:r>
            <a:r>
              <a:rPr lang="en-US" sz="2800" b="1" smtClean="0"/>
              <a:t>invocations (Parameters)</a:t>
            </a:r>
            <a:r>
              <a:rPr lang="en-US" sz="2800" smtClean="0"/>
              <a:t>: </a:t>
            </a:r>
            <a:r>
              <a:rPr lang="en-US" sz="2800"/>
              <a:t>When you invoke (call) a method, the method is pushed onto the stack (that is, placed on top of the stack)</a:t>
            </a:r>
          </a:p>
        </p:txBody>
      </p:sp>
    </p:spTree>
    <p:extLst>
      <p:ext uri="{BB962C8B-B14F-4D97-AF65-F5344CB8AC3E}">
        <p14:creationId xmlns:p14="http://schemas.microsoft.com/office/powerpoint/2010/main" val="3939136855"/>
      </p:ext>
    </p:extLst>
  </p:cSld>
  <p:clrMapOvr>
    <a:masterClrMapping/>
  </p:clrMapOvr>
  <p:transition spd="med">
    <p:comb/>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z="3600"/>
              <a:t>Memory Usage By Java Program </a:t>
            </a:r>
          </a:p>
        </p:txBody>
      </p:sp>
      <p:sp>
        <p:nvSpPr>
          <p:cNvPr id="62467" name="Rectangle 3"/>
          <p:cNvSpPr>
            <a:spLocks noGrp="1" noChangeArrowheads="1"/>
          </p:cNvSpPr>
          <p:nvPr>
            <p:ph type="body" idx="1"/>
          </p:nvPr>
        </p:nvSpPr>
        <p:spPr/>
        <p:txBody>
          <a:bodyPr/>
          <a:lstStyle/>
          <a:p>
            <a:r>
              <a:rPr lang="en-US" b="1"/>
              <a:t>Heap</a:t>
            </a:r>
          </a:p>
          <a:p>
            <a:pPr lvl="1"/>
            <a:r>
              <a:rPr lang="en-US" sz="2800" b="1"/>
              <a:t>Instance variables</a:t>
            </a:r>
            <a:r>
              <a:rPr lang="en-US" sz="2800"/>
              <a:t>: The variables of primitive types defined inside a class but outside of all its methods</a:t>
            </a:r>
          </a:p>
          <a:p>
            <a:pPr lvl="1"/>
            <a:r>
              <a:rPr lang="en-US" sz="2800" b="1"/>
              <a:t>Instance reference variables</a:t>
            </a:r>
            <a:r>
              <a:rPr lang="en-US" sz="2800"/>
              <a:t>: The variables that refer to an object and are defined inside a class but outside of all its methods</a:t>
            </a:r>
          </a:p>
          <a:p>
            <a:pPr lvl="1"/>
            <a:r>
              <a:rPr lang="en-US" sz="2800" b="1"/>
              <a:t>Objects</a:t>
            </a:r>
            <a:r>
              <a:rPr lang="en-US" sz="2800"/>
              <a:t>: Represent the entities in the real-world problem that the Java program is trying to solve. All the objects live on the heap, always</a:t>
            </a:r>
          </a:p>
          <a:p>
            <a:r>
              <a:rPr lang="en-US" b="1" u="sng">
                <a:solidFill>
                  <a:srgbClr val="FF0000"/>
                </a:solidFill>
              </a:rPr>
              <a:t>Note</a:t>
            </a:r>
            <a:r>
              <a:rPr lang="en-US"/>
              <a:t>: the object will not die with the local reference variable</a:t>
            </a:r>
          </a:p>
        </p:txBody>
      </p:sp>
    </p:spTree>
    <p:extLst>
      <p:ext uri="{BB962C8B-B14F-4D97-AF65-F5344CB8AC3E}">
        <p14:creationId xmlns:p14="http://schemas.microsoft.com/office/powerpoint/2010/main" val="2580692943"/>
      </p:ext>
    </p:extLst>
  </p:cSld>
  <p:clrMapOvr>
    <a:masterClrMapping/>
  </p:clrMapOvr>
  <p:transition spd="med">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990600" y="152400"/>
            <a:ext cx="6226175" cy="381000"/>
          </a:xfrm>
        </p:spPr>
        <p:txBody>
          <a:bodyPr/>
          <a:lstStyle/>
          <a:p>
            <a:r>
              <a:rPr lang="en-US" smtClean="0"/>
              <a:t>Java SE platform</a:t>
            </a:r>
          </a:p>
        </p:txBody>
      </p:sp>
      <p:pic>
        <p:nvPicPr>
          <p:cNvPr id="33795" name="Picture 5" descr="http://4.bp.blogspot.com/-Uzb_jql0hKY/UML7JfVVTUI/AAAAAAAAALo/QpruVuYRHPc/s1600/java-se-development-kit-jdk-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914400"/>
            <a:ext cx="9144000" cy="546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3448262"/>
      </p:ext>
    </p:extLst>
  </p:cSld>
  <p:clrMapOvr>
    <a:masterClrMapping/>
  </p:clrMapOvr>
  <p:transition spd="med">
    <p:comb/>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eaLnBrk="1" hangingPunct="1">
              <a:defRPr/>
            </a:pPr>
            <a:r>
              <a:rPr lang="en-US" smtClean="0">
                <a:solidFill>
                  <a:srgbClr val="FF0000"/>
                </a:solidFill>
              </a:rPr>
              <a:t>OPERATORS AND ASSIGNMENTS</a:t>
            </a:r>
            <a:endParaRPr lang="en-US" dirty="0" smtClean="0">
              <a:solidFill>
                <a:srgbClr val="FF0000"/>
              </a:solidFill>
            </a:endParaRPr>
          </a:p>
        </p:txBody>
      </p:sp>
      <p:sp>
        <p:nvSpPr>
          <p:cNvPr id="13315" name="Rectangle 3"/>
          <p:cNvSpPr>
            <a:spLocks noGrp="1" noChangeArrowheads="1"/>
          </p:cNvSpPr>
          <p:nvPr>
            <p:ph type="subTitle" idx="1"/>
          </p:nvPr>
        </p:nvSpPr>
        <p:spPr/>
        <p:txBody>
          <a:bodyPr/>
          <a:lstStyle/>
          <a:p>
            <a:pPr eaLnBrk="1" hangingPunct="1"/>
            <a:endParaRPr lang="en-US" smtClean="0"/>
          </a:p>
        </p:txBody>
      </p:sp>
    </p:spTree>
    <p:extLst>
      <p:ext uri="{BB962C8B-B14F-4D97-AF65-F5344CB8AC3E}">
        <p14:creationId xmlns:p14="http://schemas.microsoft.com/office/powerpoint/2010/main" val="399872340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Outline</a:t>
            </a:r>
          </a:p>
        </p:txBody>
      </p:sp>
      <p:sp>
        <p:nvSpPr>
          <p:cNvPr id="36867" name="Rectangle 3"/>
          <p:cNvSpPr>
            <a:spLocks noGrp="1" noChangeArrowheads="1"/>
          </p:cNvSpPr>
          <p:nvPr>
            <p:ph type="body" idx="1"/>
          </p:nvPr>
        </p:nvSpPr>
        <p:spPr/>
        <p:txBody>
          <a:bodyPr/>
          <a:lstStyle/>
          <a:p>
            <a:pPr>
              <a:lnSpc>
                <a:spcPct val="90000"/>
              </a:lnSpc>
            </a:pPr>
            <a:r>
              <a:rPr lang="en-US"/>
              <a:t>Understanding Operations on Data</a:t>
            </a:r>
          </a:p>
          <a:p>
            <a:pPr>
              <a:lnSpc>
                <a:spcPct val="90000"/>
              </a:lnSpc>
            </a:pPr>
            <a:r>
              <a:rPr lang="en-US"/>
              <a:t>Operator Classification</a:t>
            </a:r>
          </a:p>
          <a:p>
            <a:pPr>
              <a:lnSpc>
                <a:spcPct val="90000"/>
              </a:lnSpc>
            </a:pPr>
            <a:r>
              <a:rPr lang="en-US"/>
              <a:t>Arithmetic Operators</a:t>
            </a:r>
          </a:p>
          <a:p>
            <a:pPr>
              <a:lnSpc>
                <a:spcPct val="90000"/>
              </a:lnSpc>
            </a:pPr>
            <a:r>
              <a:rPr lang="en-US"/>
              <a:t>Relational Operators</a:t>
            </a:r>
          </a:p>
          <a:p>
            <a:pPr>
              <a:lnSpc>
                <a:spcPct val="90000"/>
              </a:lnSpc>
            </a:pPr>
            <a:r>
              <a:rPr lang="en-US"/>
              <a:t>Logical Operators</a:t>
            </a:r>
          </a:p>
          <a:p>
            <a:pPr>
              <a:lnSpc>
                <a:spcPct val="90000"/>
              </a:lnSpc>
            </a:pPr>
            <a:r>
              <a:rPr lang="en-US"/>
              <a:t>Assignment Operators</a:t>
            </a:r>
          </a:p>
          <a:p>
            <a:pPr>
              <a:lnSpc>
                <a:spcPct val="90000"/>
              </a:lnSpc>
            </a:pPr>
            <a:r>
              <a:rPr lang="en-US"/>
              <a:t>Arithmetic Promotion</a:t>
            </a:r>
          </a:p>
          <a:p>
            <a:pPr>
              <a:lnSpc>
                <a:spcPct val="90000"/>
              </a:lnSpc>
            </a:pPr>
            <a:r>
              <a:rPr lang="en-US"/>
              <a:t>Advanced Operators</a:t>
            </a:r>
          </a:p>
          <a:p>
            <a:pPr>
              <a:lnSpc>
                <a:spcPct val="90000"/>
              </a:lnSpc>
            </a:pPr>
            <a:r>
              <a:rPr lang="en-US"/>
              <a:t>Equality of Two Objects or Two Primitives</a:t>
            </a:r>
          </a:p>
        </p:txBody>
      </p:sp>
    </p:spTree>
    <p:extLst>
      <p:ext uri="{BB962C8B-B14F-4D97-AF65-F5344CB8AC3E}">
        <p14:creationId xmlns:p14="http://schemas.microsoft.com/office/powerpoint/2010/main" val="2593245732"/>
      </p:ext>
    </p:extLst>
  </p:cSld>
  <p:clrMapOvr>
    <a:masterClrMapping/>
  </p:clrMapOvr>
  <p:transition spd="med">
    <p:comb/>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Understanding Operations on Data</a:t>
            </a:r>
          </a:p>
        </p:txBody>
      </p:sp>
      <p:sp>
        <p:nvSpPr>
          <p:cNvPr id="41987" name="Rectangle 3"/>
          <p:cNvSpPr>
            <a:spLocks noGrp="1" noChangeArrowheads="1"/>
          </p:cNvSpPr>
          <p:nvPr>
            <p:ph type="body" idx="1"/>
          </p:nvPr>
        </p:nvSpPr>
        <p:spPr/>
        <p:txBody>
          <a:bodyPr/>
          <a:lstStyle/>
          <a:p>
            <a:r>
              <a:rPr lang="en-US"/>
              <a:t>How can we manipulate data ?</a:t>
            </a:r>
          </a:p>
          <a:p>
            <a:pPr lvl="1"/>
            <a:r>
              <a:rPr lang="en-US"/>
              <a:t>Java offers operations</a:t>
            </a:r>
          </a:p>
          <a:p>
            <a:r>
              <a:rPr lang="en-US"/>
              <a:t>The piece of data (represented by a variable) that is being operated on is called an operand</a:t>
            </a:r>
          </a:p>
          <a:p>
            <a:endParaRPr lang="en-US"/>
          </a:p>
        </p:txBody>
      </p:sp>
      <p:sp>
        <p:nvSpPr>
          <p:cNvPr id="41988" name="Text Box 4"/>
          <p:cNvSpPr txBox="1">
            <a:spLocks noChangeArrowheads="1"/>
          </p:cNvSpPr>
          <p:nvPr/>
        </p:nvSpPr>
        <p:spPr bwMode="auto">
          <a:xfrm>
            <a:off x="1066800" y="3886200"/>
            <a:ext cx="6858000" cy="519113"/>
          </a:xfrm>
          <a:prstGeom prst="rect">
            <a:avLst/>
          </a:prstGeom>
          <a:noFill/>
          <a:ln w="9525">
            <a:noFill/>
            <a:miter lim="800000"/>
            <a:headEnd/>
            <a:tailEnd/>
          </a:ln>
          <a:effectLst/>
        </p:spPr>
        <p:txBody>
          <a:bodyPr>
            <a:spAutoFit/>
          </a:bodyPr>
          <a:lstStyle/>
          <a:p>
            <a:pPr algn="ctr">
              <a:spcBef>
                <a:spcPct val="50000"/>
              </a:spcBef>
            </a:pPr>
            <a:r>
              <a:rPr lang="en-US" sz="2800"/>
              <a:t>x = y;</a:t>
            </a:r>
          </a:p>
        </p:txBody>
      </p:sp>
      <p:sp>
        <p:nvSpPr>
          <p:cNvPr id="41989" name="Text Box 5"/>
          <p:cNvSpPr txBox="1">
            <a:spLocks noChangeArrowheads="1"/>
          </p:cNvSpPr>
          <p:nvPr/>
        </p:nvSpPr>
        <p:spPr bwMode="auto">
          <a:xfrm>
            <a:off x="2133600" y="4876800"/>
            <a:ext cx="1981200" cy="457200"/>
          </a:xfrm>
          <a:prstGeom prst="rect">
            <a:avLst/>
          </a:prstGeom>
          <a:noFill/>
          <a:ln w="9525">
            <a:noFill/>
            <a:miter lim="800000"/>
            <a:headEnd/>
            <a:tailEnd/>
          </a:ln>
          <a:effectLst/>
        </p:spPr>
        <p:txBody>
          <a:bodyPr>
            <a:spAutoFit/>
          </a:bodyPr>
          <a:lstStyle/>
          <a:p>
            <a:pPr algn="ctr">
              <a:spcBef>
                <a:spcPct val="50000"/>
              </a:spcBef>
            </a:pPr>
            <a:r>
              <a:rPr lang="en-US" sz="2400">
                <a:solidFill>
                  <a:schemeClr val="tx2"/>
                </a:solidFill>
              </a:rPr>
              <a:t>operand</a:t>
            </a:r>
          </a:p>
        </p:txBody>
      </p:sp>
      <p:sp>
        <p:nvSpPr>
          <p:cNvPr id="41990" name="Text Box 6"/>
          <p:cNvSpPr txBox="1">
            <a:spLocks noChangeArrowheads="1"/>
          </p:cNvSpPr>
          <p:nvPr/>
        </p:nvSpPr>
        <p:spPr bwMode="auto">
          <a:xfrm>
            <a:off x="4572000" y="4876800"/>
            <a:ext cx="2438400" cy="457200"/>
          </a:xfrm>
          <a:prstGeom prst="rect">
            <a:avLst/>
          </a:prstGeom>
          <a:noFill/>
          <a:ln w="9525">
            <a:noFill/>
            <a:miter lim="800000"/>
            <a:headEnd/>
            <a:tailEnd/>
          </a:ln>
          <a:effectLst/>
        </p:spPr>
        <p:txBody>
          <a:bodyPr>
            <a:spAutoFit/>
          </a:bodyPr>
          <a:lstStyle/>
          <a:p>
            <a:pPr algn="ctr">
              <a:spcBef>
                <a:spcPct val="50000"/>
              </a:spcBef>
            </a:pPr>
            <a:r>
              <a:rPr lang="en-US" sz="2400"/>
              <a:t>operator</a:t>
            </a:r>
          </a:p>
        </p:txBody>
      </p:sp>
      <p:sp>
        <p:nvSpPr>
          <p:cNvPr id="41991" name="Line 7"/>
          <p:cNvSpPr>
            <a:spLocks noChangeShapeType="1"/>
          </p:cNvSpPr>
          <p:nvPr/>
        </p:nvSpPr>
        <p:spPr bwMode="auto">
          <a:xfrm flipH="1">
            <a:off x="3200400" y="4267200"/>
            <a:ext cx="838200" cy="609600"/>
          </a:xfrm>
          <a:prstGeom prst="line">
            <a:avLst/>
          </a:prstGeom>
          <a:noFill/>
          <a:ln w="9525">
            <a:solidFill>
              <a:schemeClr val="tx1"/>
            </a:solidFill>
            <a:round/>
            <a:headEnd/>
            <a:tailEnd type="triangle" w="med" len="med"/>
          </a:ln>
          <a:effectLst/>
        </p:spPr>
        <p:txBody>
          <a:bodyPr/>
          <a:lstStyle/>
          <a:p>
            <a:endParaRPr lang="en-US"/>
          </a:p>
        </p:txBody>
      </p:sp>
      <p:sp>
        <p:nvSpPr>
          <p:cNvPr id="41992" name="Line 8"/>
          <p:cNvSpPr>
            <a:spLocks noChangeShapeType="1"/>
          </p:cNvSpPr>
          <p:nvPr/>
        </p:nvSpPr>
        <p:spPr bwMode="auto">
          <a:xfrm flipH="1">
            <a:off x="3352800" y="4343400"/>
            <a:ext cx="1295400" cy="533400"/>
          </a:xfrm>
          <a:prstGeom prst="line">
            <a:avLst/>
          </a:prstGeom>
          <a:noFill/>
          <a:ln w="9525">
            <a:solidFill>
              <a:schemeClr val="tx1"/>
            </a:solidFill>
            <a:round/>
            <a:headEnd/>
            <a:tailEnd type="triangle" w="med" len="med"/>
          </a:ln>
          <a:effectLst/>
        </p:spPr>
        <p:txBody>
          <a:bodyPr/>
          <a:lstStyle/>
          <a:p>
            <a:endParaRPr lang="en-US"/>
          </a:p>
        </p:txBody>
      </p:sp>
      <p:sp>
        <p:nvSpPr>
          <p:cNvPr id="41993" name="Line 9"/>
          <p:cNvSpPr>
            <a:spLocks noChangeShapeType="1"/>
          </p:cNvSpPr>
          <p:nvPr/>
        </p:nvSpPr>
        <p:spPr bwMode="auto">
          <a:xfrm>
            <a:off x="4419600" y="4191000"/>
            <a:ext cx="914400" cy="76200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1053034103"/>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92"/>
                                        </p:tgtEl>
                                        <p:attrNameLst>
                                          <p:attrName>style.visibility</p:attrName>
                                        </p:attrNameLst>
                                      </p:cBhvr>
                                      <p:to>
                                        <p:strVal val="visible"/>
                                      </p:to>
                                    </p:set>
                                    <p:animEffect transition="in" filter="blinds(horizontal)">
                                      <p:cBhvr>
                                        <p:cTn id="7" dur="500"/>
                                        <p:tgtEl>
                                          <p:spTgt spid="4199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991"/>
                                        </p:tgtEl>
                                        <p:attrNameLst>
                                          <p:attrName>style.visibility</p:attrName>
                                        </p:attrNameLst>
                                      </p:cBhvr>
                                      <p:to>
                                        <p:strVal val="visible"/>
                                      </p:to>
                                    </p:set>
                                    <p:animEffect transition="in" filter="blinds(horizontal)">
                                      <p:cBhvr>
                                        <p:cTn id="10" dur="500"/>
                                        <p:tgtEl>
                                          <p:spTgt spid="4199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1989"/>
                                        </p:tgtEl>
                                        <p:attrNameLst>
                                          <p:attrName>style.visibility</p:attrName>
                                        </p:attrNameLst>
                                      </p:cBhvr>
                                      <p:to>
                                        <p:strVal val="visible"/>
                                      </p:to>
                                    </p:set>
                                    <p:animEffect transition="in" filter="blinds(horizontal)">
                                      <p:cBhvr>
                                        <p:cTn id="13" dur="500"/>
                                        <p:tgtEl>
                                          <p:spTgt spid="4198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1993"/>
                                        </p:tgtEl>
                                        <p:attrNameLst>
                                          <p:attrName>style.visibility</p:attrName>
                                        </p:attrNameLst>
                                      </p:cBhvr>
                                      <p:to>
                                        <p:strVal val="visible"/>
                                      </p:to>
                                    </p:set>
                                    <p:animEffect transition="in" filter="blinds(horizontal)">
                                      <p:cBhvr>
                                        <p:cTn id="18" dur="500"/>
                                        <p:tgtEl>
                                          <p:spTgt spid="4199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1990"/>
                                        </p:tgtEl>
                                        <p:attrNameLst>
                                          <p:attrName>style.visibility</p:attrName>
                                        </p:attrNameLst>
                                      </p:cBhvr>
                                      <p:to>
                                        <p:strVal val="visible"/>
                                      </p:to>
                                    </p:set>
                                    <p:animEffect transition="in" filter="blinds(horizontal)">
                                      <p:cBhvr>
                                        <p:cTn id="21" dur="500"/>
                                        <p:tgtEl>
                                          <p:spTgt spid="4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p:bldP spid="41990" grpId="0"/>
      <p:bldP spid="41991" grpId="0" animBg="1"/>
      <p:bldP spid="41992" grpId="0" animBg="1"/>
      <p:bldP spid="4199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Operator Classification</a:t>
            </a:r>
          </a:p>
        </p:txBody>
      </p:sp>
      <p:sp>
        <p:nvSpPr>
          <p:cNvPr id="43011" name="Rectangle 3"/>
          <p:cNvSpPr>
            <a:spLocks noGrp="1" noChangeArrowheads="1"/>
          </p:cNvSpPr>
          <p:nvPr>
            <p:ph type="body" idx="1"/>
          </p:nvPr>
        </p:nvSpPr>
        <p:spPr/>
        <p:txBody>
          <a:bodyPr/>
          <a:lstStyle/>
          <a:p>
            <a:r>
              <a:rPr lang="en-US"/>
              <a:t>Unary operators: Require only one operand</a:t>
            </a:r>
          </a:p>
          <a:p>
            <a:pPr lvl="1"/>
            <a:r>
              <a:rPr lang="en-US"/>
              <a:t>a++</a:t>
            </a:r>
          </a:p>
          <a:p>
            <a:r>
              <a:rPr lang="en-US"/>
              <a:t>Binary operators: Require two operands</a:t>
            </a:r>
          </a:p>
          <a:p>
            <a:pPr lvl="1"/>
            <a:r>
              <a:rPr lang="en-US"/>
              <a:t>a + b</a:t>
            </a:r>
          </a:p>
          <a:p>
            <a:r>
              <a:rPr lang="en-US"/>
              <a:t>Ternary operators: Operate on three operands</a:t>
            </a:r>
          </a:p>
          <a:p>
            <a:pPr lvl="1"/>
            <a:r>
              <a:rPr lang="en-US"/>
              <a:t>(a &gt; 2) ? a : 2</a:t>
            </a:r>
          </a:p>
        </p:txBody>
      </p:sp>
    </p:spTree>
    <p:extLst>
      <p:ext uri="{BB962C8B-B14F-4D97-AF65-F5344CB8AC3E}">
        <p14:creationId xmlns:p14="http://schemas.microsoft.com/office/powerpoint/2010/main" val="2826324723"/>
      </p:ext>
    </p:extLst>
  </p:cSld>
  <p:clrMapOvr>
    <a:masterClrMapping/>
  </p:clrMapOvr>
  <p:transition spd="med">
    <p:comb/>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smtClean="0"/>
              <a:t>Operators</a:t>
            </a:r>
          </a:p>
        </p:txBody>
      </p:sp>
      <p:sp>
        <p:nvSpPr>
          <p:cNvPr id="47107" name="Rectangle 3"/>
          <p:cNvSpPr>
            <a:spLocks noGrp="1" noChangeArrowheads="1"/>
          </p:cNvSpPr>
          <p:nvPr>
            <p:ph type="body" idx="1"/>
          </p:nvPr>
        </p:nvSpPr>
        <p:spPr/>
        <p:txBody>
          <a:bodyPr/>
          <a:lstStyle/>
          <a:p>
            <a:pPr marL="225425" indent="-225425" eaLnBrk="1" hangingPunct="1">
              <a:lnSpc>
                <a:spcPct val="80000"/>
              </a:lnSpc>
            </a:pPr>
            <a:r>
              <a:rPr lang="en-US" smtClean="0">
                <a:solidFill>
                  <a:srgbClr val="000000"/>
                </a:solidFill>
              </a:rPr>
              <a:t>The unary operators support either </a:t>
            </a:r>
            <a:r>
              <a:rPr lang="en-US" b="1" smtClean="0">
                <a:solidFill>
                  <a:srgbClr val="000000"/>
                </a:solidFill>
              </a:rPr>
              <a:t>prefix</a:t>
            </a:r>
            <a:r>
              <a:rPr lang="en-US" smtClean="0">
                <a:solidFill>
                  <a:srgbClr val="000000"/>
                </a:solidFill>
              </a:rPr>
              <a:t> or </a:t>
            </a:r>
            <a:r>
              <a:rPr lang="en-US" b="1" smtClean="0">
                <a:solidFill>
                  <a:srgbClr val="000000"/>
                </a:solidFill>
              </a:rPr>
              <a:t>postfix</a:t>
            </a:r>
            <a:r>
              <a:rPr lang="en-US" smtClean="0">
                <a:solidFill>
                  <a:srgbClr val="000000"/>
                </a:solidFill>
              </a:rPr>
              <a:t> notation. </a:t>
            </a:r>
            <a:r>
              <a:rPr lang="en-US" i="1" smtClean="0">
                <a:solidFill>
                  <a:srgbClr val="0033CC"/>
                </a:solidFill>
              </a:rPr>
              <a:t>Prefix</a:t>
            </a:r>
            <a:r>
              <a:rPr lang="en-US" i="1" smtClean="0">
                <a:solidFill>
                  <a:srgbClr val="000000"/>
                </a:solidFill>
              </a:rPr>
              <a:t> </a:t>
            </a:r>
            <a:r>
              <a:rPr lang="en-US" i="1" smtClean="0">
                <a:solidFill>
                  <a:srgbClr val="0033CC"/>
                </a:solidFill>
              </a:rPr>
              <a:t>notation</a:t>
            </a:r>
            <a:r>
              <a:rPr lang="en-US" smtClean="0">
                <a:solidFill>
                  <a:srgbClr val="000000"/>
                </a:solidFill>
              </a:rPr>
              <a:t> means that the operator appears </a:t>
            </a:r>
            <a:r>
              <a:rPr lang="en-US" i="1" smtClean="0">
                <a:solidFill>
                  <a:srgbClr val="0033CC"/>
                </a:solidFill>
              </a:rPr>
              <a:t>before</a:t>
            </a:r>
            <a:r>
              <a:rPr lang="en-US" smtClean="0">
                <a:solidFill>
                  <a:srgbClr val="000000"/>
                </a:solidFill>
              </a:rPr>
              <a:t> its operand.</a:t>
            </a:r>
            <a:br>
              <a:rPr lang="en-US" smtClean="0">
                <a:solidFill>
                  <a:srgbClr val="000000"/>
                </a:solidFill>
              </a:rPr>
            </a:br>
            <a:r>
              <a:rPr lang="en-US" smtClean="0">
                <a:solidFill>
                  <a:srgbClr val="FF0000"/>
                </a:solidFill>
              </a:rPr>
              <a:t>operator</a:t>
            </a:r>
            <a:r>
              <a:rPr lang="en-US" smtClean="0">
                <a:solidFill>
                  <a:srgbClr val="000000"/>
                </a:solidFill>
              </a:rPr>
              <a:t> </a:t>
            </a:r>
            <a:r>
              <a:rPr lang="en-US" smtClean="0">
                <a:solidFill>
                  <a:srgbClr val="0033CC"/>
                </a:solidFill>
              </a:rPr>
              <a:t>op</a:t>
            </a:r>
            <a:r>
              <a:rPr lang="en-US" smtClean="0">
                <a:solidFill>
                  <a:srgbClr val="000000"/>
                </a:solidFill>
              </a:rPr>
              <a:t> //prefix notation</a:t>
            </a:r>
            <a:r>
              <a:rPr lang="en-US" smtClean="0">
                <a:solidFill>
                  <a:srgbClr val="000000"/>
                </a:solidFill>
                <a:latin typeface="Arial Unicode MS" pitchFamily="34" charset="-128"/>
              </a:rPr>
              <a:t> </a:t>
            </a:r>
          </a:p>
          <a:p>
            <a:pPr marL="225425" indent="-225425" eaLnBrk="1" hangingPunct="1">
              <a:lnSpc>
                <a:spcPct val="80000"/>
              </a:lnSpc>
            </a:pPr>
            <a:r>
              <a:rPr lang="en-US" i="1" smtClean="0">
                <a:solidFill>
                  <a:srgbClr val="0033CC"/>
                </a:solidFill>
              </a:rPr>
              <a:t>Postfix</a:t>
            </a:r>
            <a:r>
              <a:rPr lang="en-US" i="1" smtClean="0">
                <a:solidFill>
                  <a:srgbClr val="000000"/>
                </a:solidFill>
              </a:rPr>
              <a:t> </a:t>
            </a:r>
            <a:r>
              <a:rPr lang="en-US" i="1" smtClean="0">
                <a:solidFill>
                  <a:srgbClr val="0033CC"/>
                </a:solidFill>
              </a:rPr>
              <a:t>notation</a:t>
            </a:r>
            <a:r>
              <a:rPr lang="en-US" smtClean="0">
                <a:solidFill>
                  <a:srgbClr val="000000"/>
                </a:solidFill>
              </a:rPr>
              <a:t> means that the operator appears </a:t>
            </a:r>
            <a:r>
              <a:rPr lang="en-US" i="1" smtClean="0">
                <a:solidFill>
                  <a:srgbClr val="0033CC"/>
                </a:solidFill>
              </a:rPr>
              <a:t>after</a:t>
            </a:r>
            <a:r>
              <a:rPr lang="en-US" smtClean="0">
                <a:solidFill>
                  <a:srgbClr val="000000"/>
                </a:solidFill>
              </a:rPr>
              <a:t> its operand.</a:t>
            </a:r>
            <a:br>
              <a:rPr lang="en-US" smtClean="0">
                <a:solidFill>
                  <a:srgbClr val="000000"/>
                </a:solidFill>
              </a:rPr>
            </a:br>
            <a:r>
              <a:rPr lang="en-US" smtClean="0">
                <a:solidFill>
                  <a:srgbClr val="0033CC"/>
                </a:solidFill>
              </a:rPr>
              <a:t>op</a:t>
            </a:r>
            <a:r>
              <a:rPr lang="en-US" smtClean="0">
                <a:solidFill>
                  <a:srgbClr val="000000"/>
                </a:solidFill>
              </a:rPr>
              <a:t> </a:t>
            </a:r>
            <a:r>
              <a:rPr lang="en-US" smtClean="0">
                <a:solidFill>
                  <a:srgbClr val="FF0000"/>
                </a:solidFill>
              </a:rPr>
              <a:t>operator</a:t>
            </a:r>
            <a:r>
              <a:rPr lang="en-US" smtClean="0">
                <a:solidFill>
                  <a:srgbClr val="000000"/>
                </a:solidFill>
              </a:rPr>
              <a:t> //postfix notation</a:t>
            </a:r>
            <a:r>
              <a:rPr lang="en-US" smtClean="0">
                <a:solidFill>
                  <a:srgbClr val="000000"/>
                </a:solidFill>
                <a:latin typeface="Arial Unicode MS" pitchFamily="34" charset="-128"/>
              </a:rPr>
              <a:t> </a:t>
            </a:r>
          </a:p>
          <a:p>
            <a:pPr marL="225425" indent="-225425" eaLnBrk="1" hangingPunct="1">
              <a:lnSpc>
                <a:spcPct val="80000"/>
              </a:lnSpc>
            </a:pPr>
            <a:r>
              <a:rPr lang="en-US" smtClean="0">
                <a:solidFill>
                  <a:srgbClr val="000000"/>
                </a:solidFill>
              </a:rPr>
              <a:t>All the binary operators use </a:t>
            </a:r>
            <a:r>
              <a:rPr lang="en-US" b="1" i="1" smtClean="0">
                <a:solidFill>
                  <a:srgbClr val="0033CC"/>
                </a:solidFill>
              </a:rPr>
              <a:t>infix</a:t>
            </a:r>
            <a:r>
              <a:rPr lang="en-US" i="1" smtClean="0">
                <a:solidFill>
                  <a:srgbClr val="000000"/>
                </a:solidFill>
              </a:rPr>
              <a:t> </a:t>
            </a:r>
            <a:r>
              <a:rPr lang="en-US" i="1" smtClean="0">
                <a:solidFill>
                  <a:srgbClr val="0033CC"/>
                </a:solidFill>
              </a:rPr>
              <a:t>notation</a:t>
            </a:r>
            <a:r>
              <a:rPr lang="en-US" smtClean="0">
                <a:solidFill>
                  <a:srgbClr val="000000"/>
                </a:solidFill>
              </a:rPr>
              <a:t>, which means that the operator appears </a:t>
            </a:r>
            <a:r>
              <a:rPr lang="en-US" i="1" smtClean="0">
                <a:solidFill>
                  <a:srgbClr val="0033CC"/>
                </a:solidFill>
              </a:rPr>
              <a:t>between</a:t>
            </a:r>
            <a:r>
              <a:rPr lang="en-US" smtClean="0">
                <a:solidFill>
                  <a:srgbClr val="000000"/>
                </a:solidFill>
              </a:rPr>
              <a:t> its operands. </a:t>
            </a:r>
            <a:br>
              <a:rPr lang="en-US" smtClean="0">
                <a:solidFill>
                  <a:srgbClr val="000000"/>
                </a:solidFill>
              </a:rPr>
            </a:br>
            <a:r>
              <a:rPr lang="en-US" smtClean="0">
                <a:solidFill>
                  <a:srgbClr val="0033CC"/>
                </a:solidFill>
              </a:rPr>
              <a:t>op1</a:t>
            </a:r>
            <a:r>
              <a:rPr lang="en-US" smtClean="0">
                <a:solidFill>
                  <a:srgbClr val="000000"/>
                </a:solidFill>
              </a:rPr>
              <a:t> </a:t>
            </a:r>
            <a:r>
              <a:rPr lang="en-US" smtClean="0">
                <a:solidFill>
                  <a:srgbClr val="FF0000"/>
                </a:solidFill>
              </a:rPr>
              <a:t>operator</a:t>
            </a:r>
            <a:r>
              <a:rPr lang="en-US" smtClean="0">
                <a:solidFill>
                  <a:srgbClr val="000000"/>
                </a:solidFill>
              </a:rPr>
              <a:t> </a:t>
            </a:r>
            <a:r>
              <a:rPr lang="en-US" smtClean="0">
                <a:solidFill>
                  <a:srgbClr val="0033CC"/>
                </a:solidFill>
              </a:rPr>
              <a:t>op2</a:t>
            </a:r>
            <a:r>
              <a:rPr lang="en-US" smtClean="0">
                <a:solidFill>
                  <a:srgbClr val="000000"/>
                </a:solidFill>
              </a:rPr>
              <a:t> //infix notation</a:t>
            </a:r>
            <a:r>
              <a:rPr lang="en-US" smtClean="0">
                <a:solidFill>
                  <a:srgbClr val="000000"/>
                </a:solidFill>
                <a:latin typeface="Arial Unicode MS" pitchFamily="34" charset="-128"/>
              </a:rPr>
              <a:t> </a:t>
            </a:r>
          </a:p>
          <a:p>
            <a:pPr marL="225425" indent="-225425" eaLnBrk="1" hangingPunct="1">
              <a:lnSpc>
                <a:spcPct val="80000"/>
              </a:lnSpc>
            </a:pPr>
            <a:r>
              <a:rPr lang="en-US" smtClean="0">
                <a:solidFill>
                  <a:srgbClr val="000000"/>
                </a:solidFill>
              </a:rPr>
              <a:t>The ternary operator is also infix; each component of the operator appears between operands. </a:t>
            </a:r>
            <a:br>
              <a:rPr lang="en-US" smtClean="0">
                <a:solidFill>
                  <a:srgbClr val="000000"/>
                </a:solidFill>
              </a:rPr>
            </a:br>
            <a:r>
              <a:rPr lang="en-US" smtClean="0">
                <a:solidFill>
                  <a:srgbClr val="0033CC"/>
                </a:solidFill>
              </a:rPr>
              <a:t>op1</a:t>
            </a:r>
            <a:r>
              <a:rPr lang="en-US" smtClean="0">
                <a:solidFill>
                  <a:srgbClr val="000000"/>
                </a:solidFill>
              </a:rPr>
              <a:t> </a:t>
            </a:r>
            <a:r>
              <a:rPr lang="en-US" smtClean="0">
                <a:solidFill>
                  <a:srgbClr val="FF0000"/>
                </a:solidFill>
              </a:rPr>
              <a:t>?</a:t>
            </a:r>
            <a:r>
              <a:rPr lang="en-US" smtClean="0">
                <a:solidFill>
                  <a:srgbClr val="000000"/>
                </a:solidFill>
              </a:rPr>
              <a:t> </a:t>
            </a:r>
            <a:r>
              <a:rPr lang="en-US" smtClean="0">
                <a:solidFill>
                  <a:srgbClr val="0033CC"/>
                </a:solidFill>
              </a:rPr>
              <a:t>op2</a:t>
            </a:r>
            <a:r>
              <a:rPr lang="en-US" smtClean="0">
                <a:solidFill>
                  <a:srgbClr val="000000"/>
                </a:solidFill>
              </a:rPr>
              <a:t> : </a:t>
            </a:r>
            <a:r>
              <a:rPr lang="en-US" smtClean="0">
                <a:solidFill>
                  <a:srgbClr val="0033CC"/>
                </a:solidFill>
              </a:rPr>
              <a:t>op3</a:t>
            </a:r>
            <a:r>
              <a:rPr lang="en-US" smtClean="0">
                <a:solidFill>
                  <a:srgbClr val="000000"/>
                </a:solidFill>
              </a:rPr>
              <a:t> //infix notation </a:t>
            </a:r>
          </a:p>
        </p:txBody>
      </p:sp>
    </p:spTree>
    <p:extLst>
      <p:ext uri="{BB962C8B-B14F-4D97-AF65-F5344CB8AC3E}">
        <p14:creationId xmlns:p14="http://schemas.microsoft.com/office/powerpoint/2010/main" val="297710865"/>
      </p:ext>
    </p:extLst>
  </p:cSld>
  <p:clrMapOvr>
    <a:masterClrMapping/>
  </p:clrMapOvr>
  <p:transition spd="med">
    <p:comb/>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smtClean="0"/>
              <a:t>Arithmetic Operators </a:t>
            </a:r>
          </a:p>
        </p:txBody>
      </p:sp>
      <p:sp>
        <p:nvSpPr>
          <p:cNvPr id="48131" name="Rectangle 3"/>
          <p:cNvSpPr>
            <a:spLocks noGrp="1" noChangeArrowheads="1"/>
          </p:cNvSpPr>
          <p:nvPr>
            <p:ph type="body" idx="1"/>
          </p:nvPr>
        </p:nvSpPr>
        <p:spPr>
          <a:xfrm>
            <a:off x="0" y="1219200"/>
            <a:ext cx="9144000" cy="5181600"/>
          </a:xfrm>
        </p:spPr>
        <p:txBody>
          <a:bodyPr/>
          <a:lstStyle/>
          <a:p>
            <a:pPr indent="-4763" eaLnBrk="1" hangingPunct="1">
              <a:buFont typeface="Wingdings" pitchFamily="2" charset="2"/>
              <a:buNone/>
            </a:pPr>
            <a:r>
              <a:rPr lang="en-US" b="1" smtClean="0">
                <a:solidFill>
                  <a:srgbClr val="0033CC"/>
                </a:solidFill>
              </a:rPr>
              <a:t>+</a:t>
            </a:r>
            <a:r>
              <a:rPr lang="en-US" smtClean="0"/>
              <a:t> 	additive operator (also used for String 	concatenation) </a:t>
            </a:r>
          </a:p>
          <a:p>
            <a:pPr indent="-4763" eaLnBrk="1" hangingPunct="1">
              <a:buFont typeface="Wingdings" pitchFamily="2" charset="2"/>
              <a:buNone/>
            </a:pPr>
            <a:r>
              <a:rPr lang="en-US" b="1" smtClean="0">
                <a:solidFill>
                  <a:srgbClr val="0033CC"/>
                </a:solidFill>
              </a:rPr>
              <a:t>- </a:t>
            </a:r>
            <a:r>
              <a:rPr lang="en-US" smtClean="0"/>
              <a:t>	subtraction operator </a:t>
            </a:r>
          </a:p>
          <a:p>
            <a:pPr indent="-4763" eaLnBrk="1" hangingPunct="1">
              <a:buFont typeface="Wingdings" pitchFamily="2" charset="2"/>
              <a:buNone/>
            </a:pPr>
            <a:r>
              <a:rPr lang="en-US" b="1" smtClean="0">
                <a:solidFill>
                  <a:srgbClr val="0033CC"/>
                </a:solidFill>
              </a:rPr>
              <a:t>*</a:t>
            </a:r>
            <a:r>
              <a:rPr lang="en-US" smtClean="0"/>
              <a:t> 	multiplication operator </a:t>
            </a:r>
          </a:p>
          <a:p>
            <a:pPr indent="-4763" eaLnBrk="1" hangingPunct="1">
              <a:buFont typeface="Wingdings" pitchFamily="2" charset="2"/>
              <a:buNone/>
            </a:pPr>
            <a:r>
              <a:rPr lang="en-US" b="1" smtClean="0">
                <a:solidFill>
                  <a:srgbClr val="0033CC"/>
                </a:solidFill>
              </a:rPr>
              <a:t>/</a:t>
            </a:r>
            <a:r>
              <a:rPr lang="en-US" smtClean="0"/>
              <a:t> 	division operator </a:t>
            </a:r>
          </a:p>
          <a:p>
            <a:pPr indent="-4763" eaLnBrk="1" hangingPunct="1">
              <a:buFont typeface="Wingdings" pitchFamily="2" charset="2"/>
              <a:buNone/>
            </a:pPr>
            <a:r>
              <a:rPr lang="en-US" b="1" smtClean="0">
                <a:solidFill>
                  <a:srgbClr val="0033CC"/>
                </a:solidFill>
              </a:rPr>
              <a:t>%</a:t>
            </a:r>
            <a:r>
              <a:rPr lang="en-US" smtClean="0"/>
              <a:t> 	remainder operator </a:t>
            </a:r>
          </a:p>
        </p:txBody>
      </p:sp>
    </p:spTree>
    <p:extLst>
      <p:ext uri="{BB962C8B-B14F-4D97-AF65-F5344CB8AC3E}">
        <p14:creationId xmlns:p14="http://schemas.microsoft.com/office/powerpoint/2010/main" val="2749309452"/>
      </p:ext>
    </p:extLst>
  </p:cSld>
  <p:clrMapOvr>
    <a:masterClrMapping/>
  </p:clrMapOvr>
  <p:transition spd="med">
    <p:comb/>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Basic Arithmetic Operators (cont.)</a:t>
            </a:r>
          </a:p>
        </p:txBody>
      </p:sp>
      <p:sp>
        <p:nvSpPr>
          <p:cNvPr id="48131" name="Rectangle 3"/>
          <p:cNvSpPr>
            <a:spLocks noGrp="1" noChangeArrowheads="1"/>
          </p:cNvSpPr>
          <p:nvPr>
            <p:ph type="body" idx="1"/>
          </p:nvPr>
        </p:nvSpPr>
        <p:spPr/>
        <p:txBody>
          <a:bodyPr/>
          <a:lstStyle/>
          <a:p>
            <a:r>
              <a:rPr lang="en-US"/>
              <a:t>The accuracy of the results is limited to the type</a:t>
            </a:r>
          </a:p>
          <a:p>
            <a:pPr lvl="1"/>
            <a:r>
              <a:rPr lang="en-US"/>
              <a:t>If the result of the operations on two variables is larger than what the type can hold, the higher bits are dropped</a:t>
            </a:r>
          </a:p>
          <a:p>
            <a:pPr lvl="1"/>
            <a:endParaRPr lang="en-US" smtClean="0"/>
          </a:p>
          <a:p>
            <a:pPr lvl="1"/>
            <a:endParaRPr lang="en-US" smtClean="0"/>
          </a:p>
          <a:p>
            <a:pPr lvl="1"/>
            <a:endParaRPr lang="en-US" smtClean="0"/>
          </a:p>
          <a:p>
            <a:pPr lvl="1">
              <a:buNone/>
            </a:pPr>
            <a:endParaRPr lang="en-US" smtClean="0"/>
          </a:p>
          <a:p>
            <a:pPr lvl="1"/>
            <a:r>
              <a:rPr lang="en-US" smtClean="0"/>
              <a:t>Questions: </a:t>
            </a:r>
            <a:br>
              <a:rPr lang="en-US" smtClean="0"/>
            </a:br>
            <a:r>
              <a:rPr lang="en-US" smtClean="0"/>
              <a:t>c = (byte) a*b; </a:t>
            </a:r>
            <a:r>
              <a:rPr lang="en-US" b="1" smtClean="0">
                <a:solidFill>
                  <a:srgbClr val="FF0000"/>
                </a:solidFill>
              </a:rPr>
              <a:t>//Error?</a:t>
            </a:r>
          </a:p>
          <a:p>
            <a:pPr lvl="1"/>
            <a:r>
              <a:rPr lang="en-US" smtClean="0">
                <a:solidFill>
                  <a:schemeClr val="bg2"/>
                </a:solidFill>
              </a:rPr>
              <a:t>int x=10,y=0,z=x/y; </a:t>
            </a:r>
            <a:r>
              <a:rPr lang="en-US" b="1" smtClean="0">
                <a:solidFill>
                  <a:srgbClr val="FF0000"/>
                </a:solidFill>
              </a:rPr>
              <a:t>// Error?</a:t>
            </a:r>
          </a:p>
          <a:p>
            <a:pPr lvl="1"/>
            <a:r>
              <a:rPr lang="en-US" smtClean="0">
                <a:solidFill>
                  <a:schemeClr val="bg2"/>
                </a:solidFill>
              </a:rPr>
              <a:t>double x=10,y=0,z=x/y; </a:t>
            </a:r>
            <a:r>
              <a:rPr lang="en-US" b="1" smtClean="0">
                <a:solidFill>
                  <a:srgbClr val="FF0000"/>
                </a:solidFill>
              </a:rPr>
              <a:t>// Error?</a:t>
            </a:r>
          </a:p>
          <a:p>
            <a:pPr lvl="1"/>
            <a:endParaRPr lang="en-US" b="1">
              <a:solidFill>
                <a:srgbClr val="FF0000"/>
              </a:solidFill>
            </a:endParaRPr>
          </a:p>
        </p:txBody>
      </p:sp>
      <p:sp>
        <p:nvSpPr>
          <p:cNvPr id="48132" name="Text Box 4"/>
          <p:cNvSpPr txBox="1">
            <a:spLocks noChangeArrowheads="1"/>
          </p:cNvSpPr>
          <p:nvPr/>
        </p:nvSpPr>
        <p:spPr bwMode="auto">
          <a:xfrm>
            <a:off x="533400" y="2895600"/>
            <a:ext cx="4572000" cy="1384995"/>
          </a:xfrm>
          <a:prstGeom prst="rect">
            <a:avLst/>
          </a:prstGeom>
          <a:noFill/>
          <a:ln w="9525">
            <a:noFill/>
            <a:miter lim="800000"/>
            <a:headEnd/>
            <a:tailEnd/>
          </a:ln>
          <a:effectLst/>
        </p:spPr>
        <p:txBody>
          <a:bodyPr wrap="square">
            <a:spAutoFit/>
          </a:bodyPr>
          <a:lstStyle/>
          <a:p>
            <a:r>
              <a:rPr lang="pl-PL" sz="2800" b="1"/>
              <a:t>byte a = 70;</a:t>
            </a:r>
          </a:p>
          <a:p>
            <a:r>
              <a:rPr lang="pl-PL" sz="2800" b="1"/>
              <a:t>byte b = 5;</a:t>
            </a:r>
          </a:p>
          <a:p>
            <a:r>
              <a:rPr lang="pl-PL" sz="2800" b="1"/>
              <a:t>byte c =  (byte) (a*b);</a:t>
            </a:r>
            <a:endParaRPr lang="en-US" sz="2800" b="1"/>
          </a:p>
        </p:txBody>
      </p:sp>
      <p:sp>
        <p:nvSpPr>
          <p:cNvPr id="48133" name="Text Box 5"/>
          <p:cNvSpPr txBox="1">
            <a:spLocks noChangeArrowheads="1"/>
          </p:cNvSpPr>
          <p:nvPr/>
        </p:nvSpPr>
        <p:spPr bwMode="auto">
          <a:xfrm>
            <a:off x="4648200" y="3048000"/>
            <a:ext cx="1295400" cy="457200"/>
          </a:xfrm>
          <a:prstGeom prst="rect">
            <a:avLst/>
          </a:prstGeom>
          <a:noFill/>
          <a:ln w="9525">
            <a:noFill/>
            <a:miter lim="800000"/>
            <a:headEnd/>
            <a:tailEnd/>
          </a:ln>
          <a:effectLst/>
        </p:spPr>
        <p:txBody>
          <a:bodyPr>
            <a:spAutoFit/>
          </a:bodyPr>
          <a:lstStyle/>
          <a:p>
            <a:pPr>
              <a:spcBef>
                <a:spcPct val="50000"/>
              </a:spcBef>
            </a:pPr>
            <a:r>
              <a:rPr lang="en-US" sz="2400"/>
              <a:t>c = 350</a:t>
            </a:r>
          </a:p>
        </p:txBody>
      </p:sp>
      <p:sp>
        <p:nvSpPr>
          <p:cNvPr id="48134" name="Line 6"/>
          <p:cNvSpPr>
            <a:spLocks noChangeShapeType="1"/>
          </p:cNvSpPr>
          <p:nvPr/>
        </p:nvSpPr>
        <p:spPr bwMode="auto">
          <a:xfrm>
            <a:off x="5943600" y="3276600"/>
            <a:ext cx="685800" cy="0"/>
          </a:xfrm>
          <a:prstGeom prst="line">
            <a:avLst/>
          </a:prstGeom>
          <a:noFill/>
          <a:ln w="9525">
            <a:solidFill>
              <a:schemeClr val="tx1"/>
            </a:solidFill>
            <a:round/>
            <a:headEnd/>
            <a:tailEnd type="triangle" w="med" len="med"/>
          </a:ln>
          <a:effectLst/>
        </p:spPr>
        <p:txBody>
          <a:bodyPr/>
          <a:lstStyle/>
          <a:p>
            <a:endParaRPr lang="en-US"/>
          </a:p>
        </p:txBody>
      </p:sp>
      <p:sp>
        <p:nvSpPr>
          <p:cNvPr id="48135" name="Line 7"/>
          <p:cNvSpPr>
            <a:spLocks noChangeShapeType="1"/>
          </p:cNvSpPr>
          <p:nvPr/>
        </p:nvSpPr>
        <p:spPr bwMode="auto">
          <a:xfrm>
            <a:off x="6248400" y="3886200"/>
            <a:ext cx="685800" cy="0"/>
          </a:xfrm>
          <a:prstGeom prst="line">
            <a:avLst/>
          </a:prstGeom>
          <a:noFill/>
          <a:ln w="9525">
            <a:solidFill>
              <a:schemeClr val="tx1"/>
            </a:solidFill>
            <a:round/>
            <a:headEnd/>
            <a:tailEnd type="triangle" w="med" len="med"/>
          </a:ln>
          <a:effectLst/>
        </p:spPr>
        <p:txBody>
          <a:bodyPr/>
          <a:lstStyle/>
          <a:p>
            <a:endParaRPr lang="en-US"/>
          </a:p>
        </p:txBody>
      </p:sp>
      <p:sp>
        <p:nvSpPr>
          <p:cNvPr id="48136" name="Text Box 8"/>
          <p:cNvSpPr txBox="1">
            <a:spLocks noChangeArrowheads="1"/>
          </p:cNvSpPr>
          <p:nvPr/>
        </p:nvSpPr>
        <p:spPr bwMode="auto">
          <a:xfrm>
            <a:off x="6705600" y="3048000"/>
            <a:ext cx="2133600" cy="457200"/>
          </a:xfrm>
          <a:prstGeom prst="rect">
            <a:avLst/>
          </a:prstGeom>
          <a:noFill/>
          <a:ln w="9525">
            <a:noFill/>
            <a:miter lim="800000"/>
            <a:headEnd/>
            <a:tailEnd/>
          </a:ln>
          <a:effectLst/>
        </p:spPr>
        <p:txBody>
          <a:bodyPr>
            <a:spAutoFit/>
          </a:bodyPr>
          <a:lstStyle/>
          <a:p>
            <a:pPr>
              <a:spcBef>
                <a:spcPct val="50000"/>
              </a:spcBef>
            </a:pPr>
            <a:r>
              <a:rPr lang="en-US" sz="2400"/>
              <a:t>101011110</a:t>
            </a:r>
          </a:p>
        </p:txBody>
      </p:sp>
      <p:sp>
        <p:nvSpPr>
          <p:cNvPr id="48137" name="Text Box 9"/>
          <p:cNvSpPr txBox="1">
            <a:spLocks noChangeArrowheads="1"/>
          </p:cNvSpPr>
          <p:nvPr/>
        </p:nvSpPr>
        <p:spPr bwMode="auto">
          <a:xfrm>
            <a:off x="4648200" y="3657600"/>
            <a:ext cx="1905000" cy="457200"/>
          </a:xfrm>
          <a:prstGeom prst="rect">
            <a:avLst/>
          </a:prstGeom>
          <a:noFill/>
          <a:ln w="9525">
            <a:noFill/>
            <a:miter lim="800000"/>
            <a:headEnd/>
            <a:tailEnd/>
          </a:ln>
          <a:effectLst/>
        </p:spPr>
        <p:txBody>
          <a:bodyPr>
            <a:spAutoFit/>
          </a:bodyPr>
          <a:lstStyle/>
          <a:p>
            <a:pPr>
              <a:spcBef>
                <a:spcPct val="50000"/>
              </a:spcBef>
            </a:pPr>
            <a:r>
              <a:rPr lang="en-US" sz="2400"/>
              <a:t>01011110</a:t>
            </a:r>
          </a:p>
        </p:txBody>
      </p:sp>
      <p:sp>
        <p:nvSpPr>
          <p:cNvPr id="48138" name="Text Box 10"/>
          <p:cNvSpPr txBox="1">
            <a:spLocks noChangeArrowheads="1"/>
          </p:cNvSpPr>
          <p:nvPr/>
        </p:nvSpPr>
        <p:spPr bwMode="auto">
          <a:xfrm>
            <a:off x="7086600" y="3733800"/>
            <a:ext cx="838200" cy="457200"/>
          </a:xfrm>
          <a:prstGeom prst="rect">
            <a:avLst/>
          </a:prstGeom>
          <a:noFill/>
          <a:ln w="9525">
            <a:noFill/>
            <a:miter lim="800000"/>
            <a:headEnd/>
            <a:tailEnd/>
          </a:ln>
          <a:effectLst/>
        </p:spPr>
        <p:txBody>
          <a:bodyPr>
            <a:spAutoFit/>
          </a:bodyPr>
          <a:lstStyle/>
          <a:p>
            <a:pPr>
              <a:spcBef>
                <a:spcPct val="50000"/>
              </a:spcBef>
            </a:pPr>
            <a:r>
              <a:rPr lang="en-US" sz="2400"/>
              <a:t>94</a:t>
            </a:r>
          </a:p>
        </p:txBody>
      </p:sp>
      <p:sp>
        <p:nvSpPr>
          <p:cNvPr id="48139" name="Line 11"/>
          <p:cNvSpPr>
            <a:spLocks noChangeShapeType="1"/>
          </p:cNvSpPr>
          <p:nvPr/>
        </p:nvSpPr>
        <p:spPr bwMode="auto">
          <a:xfrm flipH="1">
            <a:off x="5943600" y="3429000"/>
            <a:ext cx="1143000" cy="22860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3897124515"/>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blinds(horizontal)">
                                      <p:cBhvr>
                                        <p:cTn id="7" dur="500"/>
                                        <p:tgtEl>
                                          <p:spTgt spid="481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134"/>
                                        </p:tgtEl>
                                        <p:attrNameLst>
                                          <p:attrName>style.visibility</p:attrName>
                                        </p:attrNameLst>
                                      </p:cBhvr>
                                      <p:to>
                                        <p:strVal val="visible"/>
                                      </p:to>
                                    </p:set>
                                    <p:animEffect transition="in" filter="blinds(horizontal)">
                                      <p:cBhvr>
                                        <p:cTn id="10" dur="500"/>
                                        <p:tgtEl>
                                          <p:spTgt spid="481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136"/>
                                        </p:tgtEl>
                                        <p:attrNameLst>
                                          <p:attrName>style.visibility</p:attrName>
                                        </p:attrNameLst>
                                      </p:cBhvr>
                                      <p:to>
                                        <p:strVal val="visible"/>
                                      </p:to>
                                    </p:set>
                                    <p:animEffect transition="in" filter="blinds(horizontal)">
                                      <p:cBhvr>
                                        <p:cTn id="13" dur="500"/>
                                        <p:tgtEl>
                                          <p:spTgt spid="4813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139"/>
                                        </p:tgtEl>
                                        <p:attrNameLst>
                                          <p:attrName>style.visibility</p:attrName>
                                        </p:attrNameLst>
                                      </p:cBhvr>
                                      <p:to>
                                        <p:strVal val="visible"/>
                                      </p:to>
                                    </p:set>
                                    <p:animEffect transition="in" filter="blinds(horizontal)">
                                      <p:cBhvr>
                                        <p:cTn id="16" dur="500"/>
                                        <p:tgtEl>
                                          <p:spTgt spid="4813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8137"/>
                                        </p:tgtEl>
                                        <p:attrNameLst>
                                          <p:attrName>style.visibility</p:attrName>
                                        </p:attrNameLst>
                                      </p:cBhvr>
                                      <p:to>
                                        <p:strVal val="visible"/>
                                      </p:to>
                                    </p:set>
                                    <p:animEffect transition="in" filter="blinds(horizontal)">
                                      <p:cBhvr>
                                        <p:cTn id="19" dur="500"/>
                                        <p:tgtEl>
                                          <p:spTgt spid="4813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8135"/>
                                        </p:tgtEl>
                                        <p:attrNameLst>
                                          <p:attrName>style.visibility</p:attrName>
                                        </p:attrNameLst>
                                      </p:cBhvr>
                                      <p:to>
                                        <p:strVal val="visible"/>
                                      </p:to>
                                    </p:set>
                                    <p:animEffect transition="in" filter="blinds(horizontal)">
                                      <p:cBhvr>
                                        <p:cTn id="22" dur="500"/>
                                        <p:tgtEl>
                                          <p:spTgt spid="4813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8138"/>
                                        </p:tgtEl>
                                        <p:attrNameLst>
                                          <p:attrName>style.visibility</p:attrName>
                                        </p:attrNameLst>
                                      </p:cBhvr>
                                      <p:to>
                                        <p:strVal val="visible"/>
                                      </p:to>
                                    </p:set>
                                    <p:animEffect transition="in" filter="blinds(horizontal)">
                                      <p:cBhvr>
                                        <p:cTn id="25" dur="500"/>
                                        <p:tgtEl>
                                          <p:spTgt spid="48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P spid="48134" grpId="0" animBg="1"/>
      <p:bldP spid="48135" grpId="0" animBg="1"/>
      <p:bldP spid="48136" grpId="0"/>
      <p:bldP spid="48137" grpId="0"/>
      <p:bldP spid="48138" grpId="0"/>
      <p:bldP spid="4813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Basic Arithmetic Operators (cont.)</a:t>
            </a:r>
          </a:p>
        </p:txBody>
      </p:sp>
      <p:sp>
        <p:nvSpPr>
          <p:cNvPr id="49155" name="Rectangle 3"/>
          <p:cNvSpPr>
            <a:spLocks noGrp="1" noChangeArrowheads="1"/>
          </p:cNvSpPr>
          <p:nvPr>
            <p:ph type="body" idx="1"/>
          </p:nvPr>
        </p:nvSpPr>
        <p:spPr/>
        <p:txBody>
          <a:bodyPr/>
          <a:lstStyle/>
          <a:p>
            <a:r>
              <a:rPr lang="en-US"/>
              <a:t>Should be careful about accuracy while dividing two integers</a:t>
            </a:r>
          </a:p>
          <a:p>
            <a:pPr lvl="1"/>
            <a:r>
              <a:rPr lang="en-US"/>
              <a:t>The result of dividing an integer by another integer will be an integer</a:t>
            </a:r>
          </a:p>
          <a:p>
            <a:pPr lvl="1"/>
            <a:r>
              <a:rPr lang="en-US"/>
              <a:t>66 divided by 7 would be 9, and not 9.43</a:t>
            </a:r>
          </a:p>
          <a:p>
            <a:r>
              <a:rPr lang="en-US"/>
              <a:t>in case of integer types (char, byte, short, int, and long), division by zero is not allowed</a:t>
            </a:r>
          </a:p>
        </p:txBody>
      </p:sp>
      <p:sp>
        <p:nvSpPr>
          <p:cNvPr id="49156" name="Text Box 4"/>
          <p:cNvSpPr txBox="1">
            <a:spLocks noChangeArrowheads="1"/>
          </p:cNvSpPr>
          <p:nvPr/>
        </p:nvSpPr>
        <p:spPr bwMode="auto">
          <a:xfrm>
            <a:off x="762000" y="4953000"/>
            <a:ext cx="2362200" cy="1384995"/>
          </a:xfrm>
          <a:prstGeom prst="rect">
            <a:avLst/>
          </a:prstGeom>
          <a:noFill/>
          <a:ln w="9525">
            <a:noFill/>
            <a:miter lim="800000"/>
            <a:headEnd/>
            <a:tailEnd/>
          </a:ln>
          <a:effectLst/>
        </p:spPr>
        <p:txBody>
          <a:bodyPr wrap="square">
            <a:spAutoFit/>
          </a:bodyPr>
          <a:lstStyle/>
          <a:p>
            <a:r>
              <a:rPr lang="en-US" sz="2800"/>
              <a:t>int x = 2;</a:t>
            </a:r>
          </a:p>
          <a:p>
            <a:r>
              <a:rPr lang="en-US" sz="2800"/>
              <a:t>int y =0;</a:t>
            </a:r>
          </a:p>
          <a:p>
            <a:r>
              <a:rPr lang="en-US" sz="2800"/>
              <a:t>int z = x/y;</a:t>
            </a:r>
          </a:p>
        </p:txBody>
      </p:sp>
      <p:sp>
        <p:nvSpPr>
          <p:cNvPr id="49157" name="Text Box 5"/>
          <p:cNvSpPr txBox="1">
            <a:spLocks noChangeArrowheads="1"/>
          </p:cNvSpPr>
          <p:nvPr/>
        </p:nvSpPr>
        <p:spPr bwMode="auto">
          <a:xfrm>
            <a:off x="3429000" y="5334000"/>
            <a:ext cx="5486400" cy="523220"/>
          </a:xfrm>
          <a:prstGeom prst="rect">
            <a:avLst/>
          </a:prstGeom>
          <a:noFill/>
          <a:ln w="9525">
            <a:noFill/>
            <a:miter lim="800000"/>
            <a:headEnd/>
            <a:tailEnd/>
          </a:ln>
          <a:effectLst/>
        </p:spPr>
        <p:txBody>
          <a:bodyPr wrap="square">
            <a:spAutoFit/>
          </a:bodyPr>
          <a:lstStyle/>
          <a:p>
            <a:pPr>
              <a:spcBef>
                <a:spcPct val="50000"/>
              </a:spcBef>
            </a:pPr>
            <a:r>
              <a:rPr lang="en-US" sz="2800">
                <a:solidFill>
                  <a:srgbClr val="FF0000"/>
                </a:solidFill>
              </a:rPr>
              <a:t>ArithmeticException in execution</a:t>
            </a:r>
          </a:p>
        </p:txBody>
      </p:sp>
      <p:sp>
        <p:nvSpPr>
          <p:cNvPr id="49159" name="Line 7"/>
          <p:cNvSpPr>
            <a:spLocks noChangeShapeType="1"/>
          </p:cNvSpPr>
          <p:nvPr/>
        </p:nvSpPr>
        <p:spPr bwMode="auto">
          <a:xfrm>
            <a:off x="2819400" y="5562600"/>
            <a:ext cx="609600" cy="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2283310282"/>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9"/>
                                        </p:tgtEl>
                                        <p:attrNameLst>
                                          <p:attrName>style.visibility</p:attrName>
                                        </p:attrNameLst>
                                      </p:cBhvr>
                                      <p:to>
                                        <p:strVal val="visible"/>
                                      </p:to>
                                    </p:set>
                                    <p:animEffect transition="in" filter="blinds(horizontal)">
                                      <p:cBhvr>
                                        <p:cTn id="7" dur="500"/>
                                        <p:tgtEl>
                                          <p:spTgt spid="4915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157"/>
                                        </p:tgtEl>
                                        <p:attrNameLst>
                                          <p:attrName>style.visibility</p:attrName>
                                        </p:attrNameLst>
                                      </p:cBhvr>
                                      <p:to>
                                        <p:strVal val="visible"/>
                                      </p:to>
                                    </p:set>
                                    <p:animEffect transition="in" filter="blinds(horizontal)">
                                      <p:cBhvr>
                                        <p:cTn id="10" dur="5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p:bldP spid="4915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Basic Arithmetic Operators (cont.)</a:t>
            </a:r>
          </a:p>
        </p:txBody>
      </p:sp>
      <p:sp>
        <p:nvSpPr>
          <p:cNvPr id="51203" name="Rectangle 3"/>
          <p:cNvSpPr>
            <a:spLocks noGrp="1" noChangeArrowheads="1"/>
          </p:cNvSpPr>
          <p:nvPr>
            <p:ph type="body" idx="1"/>
          </p:nvPr>
        </p:nvSpPr>
        <p:spPr/>
        <p:txBody>
          <a:bodyPr/>
          <a:lstStyle/>
          <a:p>
            <a:r>
              <a:rPr lang="en-US"/>
              <a:t>Division by zero in case of float and double types does not generate an error</a:t>
            </a:r>
          </a:p>
          <a:p>
            <a:pPr lvl="1"/>
            <a:r>
              <a:rPr lang="en-US"/>
              <a:t>it would generate </a:t>
            </a:r>
            <a:r>
              <a:rPr lang="en-US" b="1"/>
              <a:t>POSITIVE_INFINITY</a:t>
            </a:r>
            <a:r>
              <a:rPr lang="en-US"/>
              <a:t> or </a:t>
            </a:r>
            <a:r>
              <a:rPr lang="en-US" b="1"/>
              <a:t>NEGATIVE_INFINITY</a:t>
            </a:r>
          </a:p>
          <a:p>
            <a:r>
              <a:rPr lang="en-US"/>
              <a:t>The square root of a negative number of float or double type would generate an </a:t>
            </a:r>
            <a:r>
              <a:rPr lang="en-US" b="1"/>
              <a:t>NaN (Not a Number)</a:t>
            </a:r>
            <a:r>
              <a:rPr lang="en-US"/>
              <a:t> value, and will not generate an exception</a:t>
            </a:r>
          </a:p>
        </p:txBody>
      </p:sp>
    </p:spTree>
    <p:extLst>
      <p:ext uri="{BB962C8B-B14F-4D97-AF65-F5344CB8AC3E}">
        <p14:creationId xmlns:p14="http://schemas.microsoft.com/office/powerpoint/2010/main" val="2833347539"/>
      </p:ext>
    </p:extLst>
  </p:cSld>
  <p:clrMapOvr>
    <a:masterClrMapping/>
  </p:clrMapOvr>
  <p:transition spd="med">
    <p:comb/>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Basic Arithmetic Operators (cont.)</a:t>
            </a:r>
          </a:p>
        </p:txBody>
      </p:sp>
      <p:sp>
        <p:nvSpPr>
          <p:cNvPr id="52227" name="Rectangle 3"/>
          <p:cNvSpPr>
            <a:spLocks noGrp="1" noChangeArrowheads="1"/>
          </p:cNvSpPr>
          <p:nvPr>
            <p:ph type="body" idx="1"/>
          </p:nvPr>
        </p:nvSpPr>
        <p:spPr/>
        <p:txBody>
          <a:bodyPr/>
          <a:lstStyle/>
          <a:p>
            <a:r>
              <a:rPr lang="en-US"/>
              <a:t>An NaN value indicates that the calculation has no meaningful result</a:t>
            </a:r>
          </a:p>
          <a:p>
            <a:r>
              <a:rPr lang="en-US"/>
              <a:t>Two NaN values are defined in the java.lang package: </a:t>
            </a:r>
            <a:r>
              <a:rPr lang="en-US" b="1"/>
              <a:t>Float.NaN</a:t>
            </a:r>
            <a:r>
              <a:rPr lang="en-US"/>
              <a:t>, and </a:t>
            </a:r>
            <a:r>
              <a:rPr lang="en-US" b="1"/>
              <a:t>Double.NaN</a:t>
            </a:r>
          </a:p>
          <a:p>
            <a:endParaRPr lang="en-US" b="1"/>
          </a:p>
        </p:txBody>
      </p:sp>
      <p:sp>
        <p:nvSpPr>
          <p:cNvPr id="52228" name="Text Box 4"/>
          <p:cNvSpPr txBox="1">
            <a:spLocks noChangeArrowheads="1"/>
          </p:cNvSpPr>
          <p:nvPr/>
        </p:nvSpPr>
        <p:spPr bwMode="auto">
          <a:xfrm>
            <a:off x="838200" y="3657600"/>
            <a:ext cx="3200400" cy="2227263"/>
          </a:xfrm>
          <a:prstGeom prst="rect">
            <a:avLst/>
          </a:prstGeom>
          <a:noFill/>
          <a:ln w="9525">
            <a:noFill/>
            <a:miter lim="800000"/>
            <a:headEnd/>
            <a:tailEnd/>
          </a:ln>
          <a:effectLst/>
        </p:spPr>
        <p:txBody>
          <a:bodyPr>
            <a:spAutoFit/>
          </a:bodyPr>
          <a:lstStyle/>
          <a:p>
            <a:r>
              <a:rPr lang="fr-FR" sz="2800"/>
              <a:t>x &lt;  Double.NaN</a:t>
            </a:r>
          </a:p>
          <a:p>
            <a:r>
              <a:rPr lang="fr-FR" sz="2800"/>
              <a:t>x &lt;=  Double.NaN</a:t>
            </a:r>
          </a:p>
          <a:p>
            <a:r>
              <a:rPr lang="fr-FR" sz="2800"/>
              <a:t>x &gt;  Double.NaN</a:t>
            </a:r>
          </a:p>
          <a:p>
            <a:r>
              <a:rPr lang="fr-FR" sz="2800"/>
              <a:t>x &gt;=  Double.NaN</a:t>
            </a:r>
          </a:p>
          <a:p>
            <a:r>
              <a:rPr lang="fr-FR" sz="2800"/>
              <a:t>x ==  Double.NaN</a:t>
            </a:r>
            <a:endParaRPr lang="en-US" sz="2800"/>
          </a:p>
        </p:txBody>
      </p:sp>
      <p:sp>
        <p:nvSpPr>
          <p:cNvPr id="52229" name="Text Box 5"/>
          <p:cNvSpPr txBox="1">
            <a:spLocks noChangeArrowheads="1"/>
          </p:cNvSpPr>
          <p:nvPr/>
        </p:nvSpPr>
        <p:spPr bwMode="auto">
          <a:xfrm>
            <a:off x="4953000" y="4648200"/>
            <a:ext cx="3124200" cy="519113"/>
          </a:xfrm>
          <a:prstGeom prst="rect">
            <a:avLst/>
          </a:prstGeom>
          <a:noFill/>
          <a:ln w="9525">
            <a:noFill/>
            <a:miter lim="800000"/>
            <a:headEnd/>
            <a:tailEnd/>
          </a:ln>
          <a:effectLst/>
        </p:spPr>
        <p:txBody>
          <a:bodyPr>
            <a:spAutoFit/>
          </a:bodyPr>
          <a:lstStyle/>
          <a:p>
            <a:pPr>
              <a:spcBef>
                <a:spcPct val="50000"/>
              </a:spcBef>
            </a:pPr>
            <a:r>
              <a:rPr lang="en-US" sz="2800"/>
              <a:t>x != Double.NaN</a:t>
            </a:r>
          </a:p>
        </p:txBody>
      </p:sp>
      <p:sp>
        <p:nvSpPr>
          <p:cNvPr id="52230" name="Text Box 6"/>
          <p:cNvSpPr txBox="1">
            <a:spLocks noChangeArrowheads="1"/>
          </p:cNvSpPr>
          <p:nvPr/>
        </p:nvSpPr>
        <p:spPr bwMode="auto">
          <a:xfrm>
            <a:off x="1828800" y="5943600"/>
            <a:ext cx="1219200" cy="457200"/>
          </a:xfrm>
          <a:prstGeom prst="rect">
            <a:avLst/>
          </a:prstGeom>
          <a:noFill/>
          <a:ln w="9525">
            <a:noFill/>
            <a:miter lim="800000"/>
            <a:headEnd/>
            <a:tailEnd/>
          </a:ln>
          <a:effectLst/>
        </p:spPr>
        <p:txBody>
          <a:bodyPr>
            <a:spAutoFit/>
          </a:bodyPr>
          <a:lstStyle/>
          <a:p>
            <a:pPr>
              <a:spcBef>
                <a:spcPct val="50000"/>
              </a:spcBef>
            </a:pPr>
            <a:r>
              <a:rPr lang="en-US" sz="2400" b="1">
                <a:solidFill>
                  <a:schemeClr val="tx2"/>
                </a:solidFill>
              </a:rPr>
              <a:t>false</a:t>
            </a:r>
          </a:p>
        </p:txBody>
      </p:sp>
      <p:sp>
        <p:nvSpPr>
          <p:cNvPr id="52232" name="Text Box 8"/>
          <p:cNvSpPr txBox="1">
            <a:spLocks noChangeArrowheads="1"/>
          </p:cNvSpPr>
          <p:nvPr/>
        </p:nvSpPr>
        <p:spPr bwMode="auto">
          <a:xfrm>
            <a:off x="6019800" y="5410200"/>
            <a:ext cx="1295400" cy="457200"/>
          </a:xfrm>
          <a:prstGeom prst="rect">
            <a:avLst/>
          </a:prstGeom>
          <a:noFill/>
          <a:ln w="9525">
            <a:noFill/>
            <a:miter lim="800000"/>
            <a:headEnd/>
            <a:tailEnd/>
          </a:ln>
          <a:effectLst/>
        </p:spPr>
        <p:txBody>
          <a:bodyPr>
            <a:spAutoFit/>
          </a:bodyPr>
          <a:lstStyle/>
          <a:p>
            <a:pPr>
              <a:spcBef>
                <a:spcPct val="50000"/>
              </a:spcBef>
            </a:pPr>
            <a:r>
              <a:rPr lang="en-US" sz="2400" b="1">
                <a:solidFill>
                  <a:schemeClr val="tx2"/>
                </a:solidFill>
              </a:rPr>
              <a:t>true</a:t>
            </a:r>
          </a:p>
        </p:txBody>
      </p:sp>
      <p:sp>
        <p:nvSpPr>
          <p:cNvPr id="52233" name="Text Box 9"/>
          <p:cNvSpPr txBox="1">
            <a:spLocks noChangeArrowheads="1"/>
          </p:cNvSpPr>
          <p:nvPr/>
        </p:nvSpPr>
        <p:spPr bwMode="auto">
          <a:xfrm>
            <a:off x="2514600" y="2971800"/>
            <a:ext cx="4495800" cy="519113"/>
          </a:xfrm>
          <a:prstGeom prst="rect">
            <a:avLst/>
          </a:prstGeom>
          <a:noFill/>
          <a:ln w="9525">
            <a:noFill/>
            <a:miter lim="800000"/>
            <a:headEnd/>
            <a:tailEnd/>
          </a:ln>
          <a:effectLst/>
        </p:spPr>
        <p:txBody>
          <a:bodyPr wrap="square">
            <a:spAutoFit/>
          </a:bodyPr>
          <a:lstStyle/>
          <a:p>
            <a:pPr>
              <a:spcBef>
                <a:spcPct val="50000"/>
              </a:spcBef>
            </a:pPr>
            <a:r>
              <a:rPr lang="en-US" sz="2800"/>
              <a:t>double x = 7.0/0.0;</a:t>
            </a:r>
          </a:p>
        </p:txBody>
      </p:sp>
    </p:spTree>
    <p:extLst>
      <p:ext uri="{BB962C8B-B14F-4D97-AF65-F5344CB8AC3E}">
        <p14:creationId xmlns:p14="http://schemas.microsoft.com/office/powerpoint/2010/main" val="3888393128"/>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animEffect transition="in" filter="blinds(horizontal)">
                                      <p:cBhvr>
                                        <p:cTn id="7" dur="500"/>
                                        <p:tgtEl>
                                          <p:spTgt spid="522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blinds(horizontal)">
                                      <p:cBhvr>
                                        <p:cTn id="12" dur="500"/>
                                        <p:tgtEl>
                                          <p:spTgt spid="522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32"/>
                                        </p:tgtEl>
                                        <p:attrNameLst>
                                          <p:attrName>style.visibility</p:attrName>
                                        </p:attrNameLst>
                                      </p:cBhvr>
                                      <p:to>
                                        <p:strVal val="visible"/>
                                      </p:to>
                                    </p:set>
                                    <p:animEffect transition="in" filter="blinds(horizontal)">
                                      <p:cBhvr>
                                        <p:cTn id="17" dur="500"/>
                                        <p:tgtEl>
                                          <p:spTgt spid="52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p:bldP spid="52230" grpId="0"/>
      <p:bldP spid="522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990600" y="-12699"/>
            <a:ext cx="7793038" cy="622300"/>
          </a:xfrm>
        </p:spPr>
        <p:txBody>
          <a:bodyPr/>
          <a:lstStyle/>
          <a:p>
            <a:r>
              <a:rPr lang="en-US" smtClean="0">
                <a:latin typeface="Arial" panose="020B0604020202020204" pitchFamily="34" charset="0"/>
              </a:rPr>
              <a:t>Java development procedure</a:t>
            </a:r>
          </a:p>
        </p:txBody>
      </p:sp>
      <p:pic>
        <p:nvPicPr>
          <p:cNvPr id="34819" name="Picture 5" descr="http://www.devmanuals.com/images/images1/6java-co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356" y="762000"/>
            <a:ext cx="6247270" cy="547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1131457"/>
      </p:ext>
    </p:extLst>
  </p:cSld>
  <p:clrMapOvr>
    <a:masterClrMapping/>
  </p:clrMapOvr>
  <p:transition spd="med">
    <p:comb/>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smtClean="0"/>
              <a:t>Arithmetic Operators</a:t>
            </a:r>
          </a:p>
        </p:txBody>
      </p:sp>
      <p:sp>
        <p:nvSpPr>
          <p:cNvPr id="49155" name="Rectangle 3"/>
          <p:cNvSpPr>
            <a:spLocks noGrp="1" noChangeArrowheads="1"/>
          </p:cNvSpPr>
          <p:nvPr>
            <p:ph type="body" idx="1"/>
          </p:nvPr>
        </p:nvSpPr>
        <p:spPr>
          <a:xfrm>
            <a:off x="0" y="914400"/>
            <a:ext cx="9144000" cy="5486400"/>
          </a:xfrm>
        </p:spPr>
        <p:txBody>
          <a:bodyPr/>
          <a:lstStyle/>
          <a:p>
            <a:pPr lvl="1" eaLnBrk="1" hangingPunct="1">
              <a:buFont typeface="Wingdings" pitchFamily="2" charset="2"/>
              <a:buNone/>
            </a:pPr>
            <a:r>
              <a:rPr lang="en-US" b="1" smtClean="0"/>
              <a:t>int a = 10;</a:t>
            </a:r>
          </a:p>
          <a:p>
            <a:pPr lvl="1" eaLnBrk="1" hangingPunct="1">
              <a:buFont typeface="Wingdings" pitchFamily="2" charset="2"/>
              <a:buNone/>
            </a:pPr>
            <a:r>
              <a:rPr lang="en-US" b="1" smtClean="0"/>
              <a:t>int b = 3;</a:t>
            </a:r>
          </a:p>
          <a:p>
            <a:pPr lvl="1" eaLnBrk="1" hangingPunct="1">
              <a:buFont typeface="Wingdings" pitchFamily="2" charset="2"/>
              <a:buNone/>
            </a:pPr>
            <a:r>
              <a:rPr lang="en-US" b="1" smtClean="0"/>
              <a:t>int c = a/b</a:t>
            </a:r>
          </a:p>
          <a:p>
            <a:pPr lvl="1" eaLnBrk="1" hangingPunct="1">
              <a:buFont typeface="Wingdings" pitchFamily="2" charset="2"/>
              <a:buNone/>
            </a:pPr>
            <a:r>
              <a:rPr lang="en-US" b="1" smtClean="0">
                <a:solidFill>
                  <a:srgbClr val="0033CC"/>
                </a:solidFill>
              </a:rPr>
              <a:t>double d = a/b</a:t>
            </a:r>
          </a:p>
          <a:p>
            <a:pPr lvl="1" eaLnBrk="1" hangingPunct="1">
              <a:buFont typeface="Wingdings" pitchFamily="2" charset="2"/>
              <a:buNone/>
            </a:pPr>
            <a:r>
              <a:rPr lang="en-US" b="1" smtClean="0">
                <a:solidFill>
                  <a:srgbClr val="0033CC"/>
                </a:solidFill>
              </a:rPr>
              <a:t>// d = ?</a:t>
            </a:r>
          </a:p>
          <a:p>
            <a:pPr lvl="1" eaLnBrk="1" hangingPunct="1">
              <a:buFont typeface="Wingdings" pitchFamily="2" charset="2"/>
              <a:buNone/>
            </a:pPr>
            <a:r>
              <a:rPr lang="en-US" b="1" smtClean="0"/>
              <a:t>d = (float) a/b;</a:t>
            </a:r>
          </a:p>
          <a:p>
            <a:pPr lvl="1" eaLnBrk="1" hangingPunct="1">
              <a:buFont typeface="Wingdings" pitchFamily="2" charset="2"/>
              <a:buNone/>
            </a:pPr>
            <a:r>
              <a:rPr lang="en-US" b="1" smtClean="0"/>
              <a:t>// d = ?</a:t>
            </a:r>
          </a:p>
          <a:p>
            <a:pPr lvl="1" eaLnBrk="1" hangingPunct="1">
              <a:buFont typeface="Wingdings" pitchFamily="2" charset="2"/>
              <a:buNone/>
            </a:pPr>
            <a:r>
              <a:rPr lang="en-US" b="1" smtClean="0">
                <a:solidFill>
                  <a:srgbClr val="FF0000"/>
                </a:solidFill>
              </a:rPr>
              <a:t>d = (float) (a/b)</a:t>
            </a:r>
          </a:p>
          <a:p>
            <a:pPr lvl="1" eaLnBrk="1" hangingPunct="1">
              <a:buFont typeface="Wingdings" pitchFamily="2" charset="2"/>
              <a:buNone/>
            </a:pPr>
            <a:r>
              <a:rPr lang="en-US" b="1" smtClean="0">
                <a:solidFill>
                  <a:srgbClr val="FF0000"/>
                </a:solidFill>
              </a:rPr>
              <a:t>// d = ?</a:t>
            </a:r>
          </a:p>
          <a:p>
            <a:pPr lvl="1" eaLnBrk="1" hangingPunct="1">
              <a:buFont typeface="Wingdings" pitchFamily="2" charset="2"/>
              <a:buNone/>
            </a:pPr>
            <a:endParaRPr lang="en-US" b="1" smtClean="0">
              <a:solidFill>
                <a:srgbClr val="FF0000"/>
              </a:solidFill>
            </a:endParaRPr>
          </a:p>
        </p:txBody>
      </p:sp>
    </p:spTree>
    <p:extLst>
      <p:ext uri="{BB962C8B-B14F-4D97-AF65-F5344CB8AC3E}">
        <p14:creationId xmlns:p14="http://schemas.microsoft.com/office/powerpoint/2010/main" val="1632216333"/>
      </p:ext>
    </p:extLst>
  </p:cSld>
  <p:clrMapOvr>
    <a:masterClrMapping/>
  </p:clrMapOvr>
  <p:transition spd="med">
    <p:comb/>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a:lstStyle/>
          <a:p>
            <a:pPr eaLnBrk="1" hangingPunct="1">
              <a:defRPr/>
            </a:pPr>
            <a:r>
              <a:rPr lang="en-US" smtClean="0"/>
              <a:t>Unary operators</a:t>
            </a:r>
          </a:p>
        </p:txBody>
      </p:sp>
      <p:graphicFrame>
        <p:nvGraphicFramePr>
          <p:cNvPr id="1026" name="Object 6"/>
          <p:cNvGraphicFramePr>
            <a:graphicFrameLocks noGrp="1" noChangeAspect="1"/>
          </p:cNvGraphicFramePr>
          <p:nvPr>
            <p:ph idx="1"/>
          </p:nvPr>
        </p:nvGraphicFramePr>
        <p:xfrm>
          <a:off x="614363" y="669925"/>
          <a:ext cx="8529637" cy="5959475"/>
        </p:xfrm>
        <a:graphic>
          <a:graphicData uri="http://schemas.openxmlformats.org/presentationml/2006/ole">
            <mc:AlternateContent xmlns:mc="http://schemas.openxmlformats.org/markup-compatibility/2006">
              <mc:Choice xmlns:v="urn:schemas-microsoft-com:vml" Requires="v">
                <p:oleObj spid="_x0000_s1060" name="Document" r:id="rId3" imgW="6835928" imgH="4959220" progId="Word.Document.8">
                  <p:embed/>
                </p:oleObj>
              </mc:Choice>
              <mc:Fallback>
                <p:oleObj name="Document" r:id="rId3" imgW="6835928" imgH="49592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3" y="669925"/>
                        <a:ext cx="8529637" cy="595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02401652"/>
      </p:ext>
    </p:extLst>
  </p:cSld>
  <p:clrMapOvr>
    <a:masterClrMapping/>
  </p:clrMapOvr>
  <p:transition spd="med">
    <p:comb/>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smtClean="0"/>
              <a:t>Example for Unary oprators</a:t>
            </a:r>
          </a:p>
        </p:txBody>
      </p:sp>
      <p:sp>
        <p:nvSpPr>
          <p:cNvPr id="50179" name="Rectangle 3"/>
          <p:cNvSpPr>
            <a:spLocks noGrp="1" noChangeArrowheads="1"/>
          </p:cNvSpPr>
          <p:nvPr>
            <p:ph type="body" idx="1"/>
          </p:nvPr>
        </p:nvSpPr>
        <p:spPr>
          <a:xfrm>
            <a:off x="0" y="1219200"/>
            <a:ext cx="9144000" cy="5181600"/>
          </a:xfrm>
        </p:spPr>
        <p:txBody>
          <a:bodyPr/>
          <a:lstStyle/>
          <a:p>
            <a:pPr lvl="1" eaLnBrk="1" hangingPunct="1">
              <a:buFont typeface="Wingdings" pitchFamily="2" charset="2"/>
              <a:buNone/>
            </a:pPr>
            <a:r>
              <a:rPr lang="en-US" sz="2800" b="1" smtClean="0">
                <a:solidFill>
                  <a:srgbClr val="FF0000"/>
                </a:solidFill>
              </a:rPr>
              <a:t>int m = 7;</a:t>
            </a:r>
            <a:r>
              <a:rPr lang="en-US" sz="2800" b="1" smtClean="0"/>
              <a:t> </a:t>
            </a:r>
          </a:p>
          <a:p>
            <a:pPr lvl="1" eaLnBrk="1" hangingPunct="1">
              <a:buFont typeface="Wingdings" pitchFamily="2" charset="2"/>
              <a:buNone/>
            </a:pPr>
            <a:r>
              <a:rPr lang="en-US" sz="2800" b="1" smtClean="0"/>
              <a:t>int n = 7; </a:t>
            </a:r>
          </a:p>
          <a:p>
            <a:pPr lvl="1" eaLnBrk="1" hangingPunct="1">
              <a:buFont typeface="Wingdings" pitchFamily="2" charset="2"/>
              <a:buNone/>
            </a:pPr>
            <a:r>
              <a:rPr lang="en-US" sz="2800" b="1" smtClean="0">
                <a:solidFill>
                  <a:srgbClr val="FF0000"/>
                </a:solidFill>
              </a:rPr>
              <a:t>int a = 2 * ++m</a:t>
            </a:r>
            <a:r>
              <a:rPr lang="en-US" sz="2800" b="1" smtClean="0"/>
              <a:t>; // now a is ?, m is ? </a:t>
            </a:r>
          </a:p>
          <a:p>
            <a:pPr lvl="1" eaLnBrk="1" hangingPunct="1">
              <a:buFont typeface="Wingdings" pitchFamily="2" charset="2"/>
              <a:buNone/>
            </a:pPr>
            <a:r>
              <a:rPr lang="en-US" sz="2800" b="1" smtClean="0"/>
              <a:t>int b = 2 * n++; // now b is ?, n is ? </a:t>
            </a:r>
          </a:p>
        </p:txBody>
      </p:sp>
    </p:spTree>
    <p:extLst>
      <p:ext uri="{BB962C8B-B14F-4D97-AF65-F5344CB8AC3E}">
        <p14:creationId xmlns:p14="http://schemas.microsoft.com/office/powerpoint/2010/main" val="436293891"/>
      </p:ext>
    </p:extLst>
  </p:cSld>
  <p:clrMapOvr>
    <a:masterClrMapping/>
  </p:clrMapOvr>
  <p:transition spd="med">
    <p:comb/>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Relational Operators</a:t>
            </a:r>
          </a:p>
        </p:txBody>
      </p:sp>
      <p:sp>
        <p:nvSpPr>
          <p:cNvPr id="53251" name="Rectangle 3"/>
          <p:cNvSpPr>
            <a:spLocks noGrp="1" noChangeArrowheads="1"/>
          </p:cNvSpPr>
          <p:nvPr>
            <p:ph type="body" idx="1"/>
          </p:nvPr>
        </p:nvSpPr>
        <p:spPr/>
        <p:txBody>
          <a:bodyPr/>
          <a:lstStyle/>
          <a:p>
            <a:pPr>
              <a:lnSpc>
                <a:spcPct val="90000"/>
              </a:lnSpc>
            </a:pPr>
            <a:r>
              <a:rPr lang="en-US" sz="3200"/>
              <a:t>A relational operators, also called a comparison operators</a:t>
            </a:r>
          </a:p>
          <a:p>
            <a:pPr>
              <a:lnSpc>
                <a:spcPct val="90000"/>
              </a:lnSpc>
            </a:pPr>
            <a:r>
              <a:rPr lang="en-US" sz="3200"/>
              <a:t>A relational operator compares the values of two operands and returns a boolean value: true or false</a:t>
            </a:r>
          </a:p>
          <a:p>
            <a:pPr>
              <a:lnSpc>
                <a:spcPct val="90000"/>
              </a:lnSpc>
            </a:pPr>
            <a:r>
              <a:rPr lang="en-US" sz="3200"/>
              <a:t>The operand could be any of the numeric operands</a:t>
            </a:r>
          </a:p>
          <a:p>
            <a:pPr>
              <a:lnSpc>
                <a:spcPct val="90000"/>
              </a:lnSpc>
            </a:pPr>
            <a:r>
              <a:rPr lang="en-US" sz="3200"/>
              <a:t>The comparison operators are commonly used to define conditions in statements such as if</a:t>
            </a:r>
          </a:p>
        </p:txBody>
      </p:sp>
    </p:spTree>
    <p:extLst>
      <p:ext uri="{BB962C8B-B14F-4D97-AF65-F5344CB8AC3E}">
        <p14:creationId xmlns:p14="http://schemas.microsoft.com/office/powerpoint/2010/main" val="4121790933"/>
      </p:ext>
    </p:extLst>
  </p:cSld>
  <p:clrMapOvr>
    <a:masterClrMapping/>
  </p:clrMapOvr>
  <p:transition spd="med">
    <p:comb/>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smtClean="0"/>
              <a:t>Relational Operators </a:t>
            </a:r>
          </a:p>
        </p:txBody>
      </p:sp>
      <p:graphicFrame>
        <p:nvGraphicFramePr>
          <p:cNvPr id="2050" name="Object 3"/>
          <p:cNvGraphicFramePr>
            <a:graphicFrameLocks noGrp="1" noChangeAspect="1"/>
          </p:cNvGraphicFramePr>
          <p:nvPr>
            <p:ph idx="1"/>
          </p:nvPr>
        </p:nvGraphicFramePr>
        <p:xfrm>
          <a:off x="538163" y="685800"/>
          <a:ext cx="8605837" cy="7181850"/>
        </p:xfrm>
        <a:graphic>
          <a:graphicData uri="http://schemas.openxmlformats.org/presentationml/2006/ole">
            <mc:AlternateContent xmlns:mc="http://schemas.openxmlformats.org/markup-compatibility/2006">
              <mc:Choice xmlns:v="urn:schemas-microsoft-com:vml" Requires="v">
                <p:oleObj spid="_x0000_s2084" name="Document" r:id="rId4" imgW="6637733" imgH="5538677" progId="Word.Document.8">
                  <p:embed/>
                </p:oleObj>
              </mc:Choice>
              <mc:Fallback>
                <p:oleObj name="Document" r:id="rId4" imgW="6637733" imgH="5538677"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163" y="685800"/>
                        <a:ext cx="8605837" cy="718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7332493"/>
      </p:ext>
    </p:extLst>
  </p:cSld>
  <p:clrMapOvr>
    <a:masterClrMapping/>
  </p:clrMapOvr>
  <p:transition spd="med">
    <p:comb/>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Logical Operators</a:t>
            </a:r>
          </a:p>
        </p:txBody>
      </p:sp>
      <p:sp>
        <p:nvSpPr>
          <p:cNvPr id="56323" name="Rectangle 3"/>
          <p:cNvSpPr>
            <a:spLocks noGrp="1" noChangeArrowheads="1"/>
          </p:cNvSpPr>
          <p:nvPr>
            <p:ph type="body" idx="1"/>
          </p:nvPr>
        </p:nvSpPr>
        <p:spPr/>
        <p:txBody>
          <a:bodyPr/>
          <a:lstStyle/>
          <a:p>
            <a:r>
              <a:rPr lang="en-US"/>
              <a:t>Logical operators are used to combine more than one condition that may be true or false</a:t>
            </a:r>
          </a:p>
          <a:p>
            <a:r>
              <a:rPr lang="en-US"/>
              <a:t>Logical operators deal with connecting the boolean values</a:t>
            </a:r>
          </a:p>
          <a:p>
            <a:r>
              <a:rPr lang="en-US"/>
              <a:t>A boolean value is a binary value: true or false that can be represented by a bit 1 or 0</a:t>
            </a:r>
          </a:p>
          <a:p>
            <a:pPr lvl="1"/>
            <a:r>
              <a:rPr lang="en-US" sz="2800"/>
              <a:t>Logical operators can operate at bit level</a:t>
            </a:r>
          </a:p>
          <a:p>
            <a:r>
              <a:rPr lang="en-US"/>
              <a:t>Java offers two kinds of logical operators</a:t>
            </a:r>
          </a:p>
          <a:p>
            <a:pPr lvl="1"/>
            <a:r>
              <a:rPr lang="en-US" sz="2800" b="1">
                <a:solidFill>
                  <a:schemeClr val="tx2"/>
                </a:solidFill>
              </a:rPr>
              <a:t>bitwise logical operators</a:t>
            </a:r>
          </a:p>
          <a:p>
            <a:pPr lvl="1"/>
            <a:r>
              <a:rPr lang="en-US" sz="2800" b="1">
                <a:solidFill>
                  <a:schemeClr val="tx2"/>
                </a:solidFill>
              </a:rPr>
              <a:t>short-circuit logical operators</a:t>
            </a:r>
          </a:p>
        </p:txBody>
      </p:sp>
    </p:spTree>
    <p:extLst>
      <p:ext uri="{BB962C8B-B14F-4D97-AF65-F5344CB8AC3E}">
        <p14:creationId xmlns:p14="http://schemas.microsoft.com/office/powerpoint/2010/main" val="2756225099"/>
      </p:ext>
    </p:extLst>
  </p:cSld>
  <p:clrMapOvr>
    <a:masterClrMapping/>
  </p:clrMapOvr>
  <p:transition spd="med">
    <p:comb/>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Short-Circuit Logical Operators</a:t>
            </a:r>
          </a:p>
        </p:txBody>
      </p:sp>
      <p:sp>
        <p:nvSpPr>
          <p:cNvPr id="63491" name="Rectangle 3"/>
          <p:cNvSpPr>
            <a:spLocks noGrp="1" noChangeArrowheads="1"/>
          </p:cNvSpPr>
          <p:nvPr>
            <p:ph type="body" idx="1"/>
          </p:nvPr>
        </p:nvSpPr>
        <p:spPr/>
        <p:txBody>
          <a:bodyPr/>
          <a:lstStyle/>
          <a:p>
            <a:r>
              <a:rPr lang="en-US"/>
              <a:t>The outcome of these operators is, of course, a boolean true or false</a:t>
            </a:r>
          </a:p>
          <a:p>
            <a:r>
              <a:rPr lang="en-US"/>
              <a:t>The short-circuit logical operators may be used to build powerful conditions based on compound comparison</a:t>
            </a:r>
          </a:p>
        </p:txBody>
      </p:sp>
      <p:pic>
        <p:nvPicPr>
          <p:cNvPr id="63492" name="Picture 4"/>
          <p:cNvPicPr>
            <a:picLocks noChangeAspect="1" noChangeArrowheads="1"/>
          </p:cNvPicPr>
          <p:nvPr/>
        </p:nvPicPr>
        <p:blipFill>
          <a:blip r:embed="rId2" cstate="print"/>
          <a:srcRect/>
          <a:stretch>
            <a:fillRect/>
          </a:stretch>
        </p:blipFill>
        <p:spPr bwMode="auto">
          <a:xfrm>
            <a:off x="381000" y="3581400"/>
            <a:ext cx="8153400" cy="2438400"/>
          </a:xfrm>
          <a:prstGeom prst="rect">
            <a:avLst/>
          </a:prstGeom>
          <a:noFill/>
          <a:ln w="9525">
            <a:noFill/>
            <a:miter lim="800000"/>
            <a:headEnd/>
            <a:tailEnd/>
          </a:ln>
          <a:effectLst/>
        </p:spPr>
      </p:pic>
    </p:spTree>
    <p:extLst>
      <p:ext uri="{BB962C8B-B14F-4D97-AF65-F5344CB8AC3E}">
        <p14:creationId xmlns:p14="http://schemas.microsoft.com/office/powerpoint/2010/main" val="2734371748"/>
      </p:ext>
    </p:extLst>
  </p:cSld>
  <p:clrMapOvr>
    <a:masterClrMapping/>
  </p:clrMapOvr>
  <p:transition spd="med">
    <p:comb/>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Short-Circuit Logical Operators </a:t>
            </a:r>
          </a:p>
        </p:txBody>
      </p:sp>
      <p:sp>
        <p:nvSpPr>
          <p:cNvPr id="80899" name="Rectangle 3"/>
          <p:cNvSpPr>
            <a:spLocks noGrp="1" noChangeArrowheads="1"/>
          </p:cNvSpPr>
          <p:nvPr>
            <p:ph type="body" idx="1"/>
          </p:nvPr>
        </p:nvSpPr>
        <p:spPr/>
        <p:txBody>
          <a:bodyPr/>
          <a:lstStyle/>
          <a:p>
            <a:r>
              <a:rPr lang="en-US" sz="3200"/>
              <a:t>In case of short-circuit logical AND and OR operations, the second operand is only evaluated if the outcome of the overall operation cannot be determined from the evaluation of the first operand</a:t>
            </a:r>
          </a:p>
          <a:p>
            <a:endParaRPr lang="en-US"/>
          </a:p>
        </p:txBody>
      </p:sp>
    </p:spTree>
    <p:extLst>
      <p:ext uri="{BB962C8B-B14F-4D97-AF65-F5344CB8AC3E}">
        <p14:creationId xmlns:p14="http://schemas.microsoft.com/office/powerpoint/2010/main" val="2515142833"/>
      </p:ext>
    </p:extLst>
  </p:cSld>
  <p:clrMapOvr>
    <a:masterClrMapping/>
  </p:clrMapOvr>
  <p:transition spd="med">
    <p:comb/>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Short-Circuit Logical AND: &amp;&amp;</a:t>
            </a:r>
          </a:p>
        </p:txBody>
      </p:sp>
      <p:graphicFrame>
        <p:nvGraphicFramePr>
          <p:cNvPr id="64603" name="Group 91"/>
          <p:cNvGraphicFramePr>
            <a:graphicFrameLocks noGrp="1"/>
          </p:cNvGraphicFramePr>
          <p:nvPr>
            <p:ph idx="1"/>
          </p:nvPr>
        </p:nvGraphicFramePr>
        <p:xfrm>
          <a:off x="1447800" y="1905000"/>
          <a:ext cx="5943600" cy="3810000"/>
        </p:xfrm>
        <a:graphic>
          <a:graphicData uri="http://schemas.openxmlformats.org/drawingml/2006/table">
            <a:tbl>
              <a:tblPr/>
              <a:tblGrid>
                <a:gridCol w="1981200"/>
                <a:gridCol w="1981200"/>
                <a:gridCol w="1981200"/>
              </a:tblGrid>
              <a:tr h="762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op1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op2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op1 &amp;&amp; op2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1" i="0" u="none" strike="noStrike" cap="none" normalizeH="0" baseline="0" smtClean="0">
                          <a:ln>
                            <a:noFill/>
                          </a:ln>
                          <a:solidFill>
                            <a:srgbClr val="FF0000"/>
                          </a:solidFill>
                          <a:effectLst/>
                          <a:latin typeface="Arial"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1" i="0" u="none" strike="noStrike" cap="none" normalizeH="0" baseline="0" smtClean="0">
                          <a:ln>
                            <a:noFill/>
                          </a:ln>
                          <a:solidFill>
                            <a:srgbClr val="FF0000"/>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1" i="0" u="none" strike="noStrike" cap="none" normalizeH="0" baseline="0" smtClean="0">
                          <a:ln>
                            <a:noFill/>
                          </a:ln>
                          <a:solidFill>
                            <a:srgbClr val="FF0000"/>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604" name="Text Box 92"/>
          <p:cNvSpPr txBox="1">
            <a:spLocks noChangeArrowheads="1"/>
          </p:cNvSpPr>
          <p:nvPr/>
        </p:nvSpPr>
        <p:spPr bwMode="auto">
          <a:xfrm>
            <a:off x="2895600" y="1219200"/>
            <a:ext cx="2743200" cy="579438"/>
          </a:xfrm>
          <a:prstGeom prst="rect">
            <a:avLst/>
          </a:prstGeom>
          <a:noFill/>
          <a:ln w="9525">
            <a:noFill/>
            <a:miter lim="800000"/>
            <a:headEnd/>
            <a:tailEnd/>
          </a:ln>
          <a:effectLst/>
        </p:spPr>
        <p:txBody>
          <a:bodyPr>
            <a:spAutoFit/>
          </a:bodyPr>
          <a:lstStyle/>
          <a:p>
            <a:pPr algn="ctr">
              <a:spcBef>
                <a:spcPct val="50000"/>
              </a:spcBef>
            </a:pPr>
            <a:r>
              <a:rPr lang="en-US" sz="3200"/>
              <a:t>Rule</a:t>
            </a:r>
          </a:p>
        </p:txBody>
      </p:sp>
    </p:spTree>
    <p:extLst>
      <p:ext uri="{BB962C8B-B14F-4D97-AF65-F5344CB8AC3E}">
        <p14:creationId xmlns:p14="http://schemas.microsoft.com/office/powerpoint/2010/main" val="752464258"/>
      </p:ext>
    </p:extLst>
  </p:cSld>
  <p:clrMapOvr>
    <a:masterClrMapping/>
  </p:clrMapOvr>
  <p:transition spd="med">
    <p:comb/>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Short-Circuit Logical OR: ||</a:t>
            </a:r>
          </a:p>
        </p:txBody>
      </p:sp>
      <p:graphicFrame>
        <p:nvGraphicFramePr>
          <p:cNvPr id="75780" name="Group 4"/>
          <p:cNvGraphicFramePr>
            <a:graphicFrameLocks noGrp="1"/>
          </p:cNvGraphicFramePr>
          <p:nvPr/>
        </p:nvGraphicFramePr>
        <p:xfrm>
          <a:off x="1600200" y="2057400"/>
          <a:ext cx="5943600" cy="3810000"/>
        </p:xfrm>
        <a:graphic>
          <a:graphicData uri="http://schemas.openxmlformats.org/drawingml/2006/table">
            <a:tbl>
              <a:tblPr/>
              <a:tblGrid>
                <a:gridCol w="1981200"/>
                <a:gridCol w="1981200"/>
                <a:gridCol w="1981200"/>
              </a:tblGrid>
              <a:tr h="762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op1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op2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op1 || op2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1" i="0" u="none" strike="noStrike" cap="none" normalizeH="0" baseline="0" smtClean="0">
                          <a:ln>
                            <a:noFill/>
                          </a:ln>
                          <a:solidFill>
                            <a:srgbClr val="FF0000"/>
                          </a:solidFill>
                          <a:effectLst/>
                          <a:latin typeface="Arial"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1" i="0" u="none" strike="noStrike" cap="none" normalizeH="0" baseline="0" smtClean="0">
                          <a:ln>
                            <a:noFill/>
                          </a:ln>
                          <a:solidFill>
                            <a:srgbClr val="FF0000"/>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1" i="0" u="none" strike="noStrike" cap="none" normalizeH="0" baseline="0" smtClean="0">
                          <a:ln>
                            <a:noFill/>
                          </a:ln>
                          <a:solidFill>
                            <a:srgbClr val="FF0000"/>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06" name="Text Box 30"/>
          <p:cNvSpPr txBox="1">
            <a:spLocks noChangeArrowheads="1"/>
          </p:cNvSpPr>
          <p:nvPr/>
        </p:nvSpPr>
        <p:spPr bwMode="auto">
          <a:xfrm>
            <a:off x="3048000" y="1371600"/>
            <a:ext cx="2743200" cy="579438"/>
          </a:xfrm>
          <a:prstGeom prst="rect">
            <a:avLst/>
          </a:prstGeom>
          <a:noFill/>
          <a:ln w="9525">
            <a:noFill/>
            <a:miter lim="800000"/>
            <a:headEnd/>
            <a:tailEnd/>
          </a:ln>
          <a:effectLst/>
        </p:spPr>
        <p:txBody>
          <a:bodyPr>
            <a:spAutoFit/>
          </a:bodyPr>
          <a:lstStyle/>
          <a:p>
            <a:pPr algn="ctr">
              <a:spcBef>
                <a:spcPct val="50000"/>
              </a:spcBef>
            </a:pPr>
            <a:r>
              <a:rPr lang="en-US" sz="3200"/>
              <a:t>Rule</a:t>
            </a:r>
          </a:p>
        </p:txBody>
      </p:sp>
    </p:spTree>
    <p:extLst>
      <p:ext uri="{BB962C8B-B14F-4D97-AF65-F5344CB8AC3E}">
        <p14:creationId xmlns:p14="http://schemas.microsoft.com/office/powerpoint/2010/main" val="1538228825"/>
      </p:ext>
    </p:extLst>
  </p:cSld>
  <p:clrMapOvr>
    <a:masterClrMapping/>
  </p:clrMapOvr>
  <p:transition spd="med">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755650" y="2997200"/>
            <a:ext cx="7772400" cy="792163"/>
          </a:xfrm>
        </p:spPr>
        <p:txBody>
          <a:bodyPr/>
          <a:lstStyle/>
          <a:p>
            <a:pPr algn="ctr"/>
            <a:r>
              <a:rPr lang="en-US" sz="3200" cap="none" smtClean="0">
                <a:solidFill>
                  <a:srgbClr val="FF0000"/>
                </a:solidFill>
                <a:cs typeface="Arial" panose="020B0604020202020204" pitchFamily="34" charset="0"/>
              </a:rPr>
              <a:t>JAVA PROGRAM STRUCTURE</a:t>
            </a:r>
            <a:endParaRPr lang="vi-VN" sz="3200" cap="none" smtClean="0">
              <a:solidFill>
                <a:srgbClr val="FF0000"/>
              </a:solidFill>
              <a:cs typeface="Arial" panose="020B0604020202020204" pitchFamily="34" charset="0"/>
            </a:endParaRPr>
          </a:p>
        </p:txBody>
      </p:sp>
      <p:sp>
        <p:nvSpPr>
          <p:cNvPr id="35843" name="Slide Number Placeholder 3"/>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146AE80-7112-441F-9033-ABEDA73B2CE3}" type="slidenum">
              <a:rPr lang="vi-VN" sz="1200">
                <a:solidFill>
                  <a:srgbClr val="898989"/>
                </a:solidFill>
              </a:rPr>
              <a:pPr/>
              <a:t>7</a:t>
            </a:fld>
            <a:endParaRPr lang="vi-VN" sz="1200">
              <a:solidFill>
                <a:srgbClr val="898989"/>
              </a:solidFill>
            </a:endParaRPr>
          </a:p>
        </p:txBody>
      </p:sp>
    </p:spTree>
    <p:extLst>
      <p:ext uri="{BB962C8B-B14F-4D97-AF65-F5344CB8AC3E}">
        <p14:creationId xmlns:p14="http://schemas.microsoft.com/office/powerpoint/2010/main" val="2208564395"/>
      </p:ext>
    </p:extLst>
  </p:cSld>
  <p:clrMapOvr>
    <a:masterClrMapping/>
  </p:clrMapOvr>
  <p:transition spd="med">
    <p:comb/>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Combining Operators</a:t>
            </a:r>
          </a:p>
        </p:txBody>
      </p:sp>
      <p:sp>
        <p:nvSpPr>
          <p:cNvPr id="78851" name="Rectangle 3"/>
          <p:cNvSpPr>
            <a:spLocks noGrp="1" noChangeArrowheads="1"/>
          </p:cNvSpPr>
          <p:nvPr>
            <p:ph type="body" idx="1"/>
          </p:nvPr>
        </p:nvSpPr>
        <p:spPr/>
        <p:txBody>
          <a:bodyPr/>
          <a:lstStyle/>
          <a:p>
            <a:pPr>
              <a:lnSpc>
                <a:spcPct val="90000"/>
              </a:lnSpc>
              <a:buFont typeface="Wingdings" pitchFamily="2" charset="2"/>
              <a:buNone/>
            </a:pPr>
            <a:r>
              <a:rPr lang="en-US" sz="2600"/>
              <a:t>1.  int i = 5;</a:t>
            </a:r>
          </a:p>
          <a:p>
            <a:pPr>
              <a:lnSpc>
                <a:spcPct val="90000"/>
              </a:lnSpc>
              <a:buFont typeface="Wingdings" pitchFamily="2" charset="2"/>
              <a:buNone/>
            </a:pPr>
            <a:r>
              <a:rPr lang="en-US" sz="2600"/>
              <a:t>2.  int j = 10</a:t>
            </a:r>
          </a:p>
          <a:p>
            <a:pPr>
              <a:lnSpc>
                <a:spcPct val="90000"/>
              </a:lnSpc>
              <a:buFont typeface="Wingdings" pitchFamily="2" charset="2"/>
              <a:buNone/>
            </a:pPr>
            <a:r>
              <a:rPr lang="en-US" sz="2600"/>
              <a:t>3.  int k = 15;</a:t>
            </a:r>
          </a:p>
          <a:p>
            <a:pPr>
              <a:lnSpc>
                <a:spcPct val="90000"/>
              </a:lnSpc>
              <a:buFont typeface="Wingdings" pitchFamily="2" charset="2"/>
              <a:buNone/>
            </a:pPr>
            <a:r>
              <a:rPr lang="en-US" sz="2600"/>
              <a:t>4.  if ( (i &lt; j) || ( k++ &gt; j) ) {</a:t>
            </a:r>
          </a:p>
          <a:p>
            <a:pPr>
              <a:lnSpc>
                <a:spcPct val="90000"/>
              </a:lnSpc>
              <a:buFont typeface="Wingdings" pitchFamily="2" charset="2"/>
              <a:buNone/>
            </a:pPr>
            <a:r>
              <a:rPr lang="en-US" sz="2600"/>
              <a:t>5.     System.out.println("First if, value of k: " + k);</a:t>
            </a:r>
          </a:p>
          <a:p>
            <a:pPr>
              <a:lnSpc>
                <a:spcPct val="90000"/>
              </a:lnSpc>
              <a:buFont typeface="Wingdings" pitchFamily="2" charset="2"/>
              <a:buNone/>
            </a:pPr>
            <a:r>
              <a:rPr lang="en-US" sz="2600"/>
              <a:t>6.  } </a:t>
            </a:r>
          </a:p>
          <a:p>
            <a:pPr>
              <a:lnSpc>
                <a:spcPct val="90000"/>
              </a:lnSpc>
              <a:buFont typeface="Wingdings" pitchFamily="2" charset="2"/>
              <a:buNone/>
            </a:pPr>
            <a:r>
              <a:rPr lang="en-US" sz="2600"/>
              <a:t>7.  if ( (i &lt; j) &amp;&amp; ( k++ &lt; j) ) {</a:t>
            </a:r>
          </a:p>
          <a:p>
            <a:pPr>
              <a:lnSpc>
                <a:spcPct val="90000"/>
              </a:lnSpc>
              <a:buFont typeface="Wingdings" pitchFamily="2" charset="2"/>
              <a:buNone/>
            </a:pPr>
            <a:r>
              <a:rPr lang="en-US" sz="2600"/>
              <a:t>8.     System.out.println("Second if, value of k: " + k);</a:t>
            </a:r>
          </a:p>
          <a:p>
            <a:pPr>
              <a:lnSpc>
                <a:spcPct val="90000"/>
              </a:lnSpc>
              <a:buFont typeface="Wingdings" pitchFamily="2" charset="2"/>
              <a:buNone/>
            </a:pPr>
            <a:r>
              <a:rPr lang="en-US" sz="2600"/>
              <a:t>9.  } </a:t>
            </a:r>
          </a:p>
          <a:p>
            <a:pPr>
              <a:lnSpc>
                <a:spcPct val="90000"/>
              </a:lnSpc>
              <a:buFont typeface="Wingdings" pitchFamily="2" charset="2"/>
              <a:buNone/>
            </a:pPr>
            <a:r>
              <a:rPr lang="en-US" sz="2600"/>
              <a:t>10.System.out.println("Out of if, k:" + k);</a:t>
            </a:r>
          </a:p>
        </p:txBody>
      </p:sp>
      <p:sp>
        <p:nvSpPr>
          <p:cNvPr id="78852" name="Text Box 4"/>
          <p:cNvSpPr txBox="1">
            <a:spLocks noChangeArrowheads="1"/>
          </p:cNvSpPr>
          <p:nvPr/>
        </p:nvSpPr>
        <p:spPr bwMode="auto">
          <a:xfrm>
            <a:off x="3810000" y="914400"/>
            <a:ext cx="4876800" cy="946150"/>
          </a:xfrm>
          <a:prstGeom prst="rect">
            <a:avLst/>
          </a:prstGeom>
          <a:noFill/>
          <a:ln w="9525">
            <a:noFill/>
            <a:miter lim="800000"/>
            <a:headEnd/>
            <a:tailEnd/>
          </a:ln>
          <a:effectLst/>
        </p:spPr>
        <p:txBody>
          <a:bodyPr wrap="square">
            <a:spAutoFit/>
          </a:bodyPr>
          <a:lstStyle/>
          <a:p>
            <a:r>
              <a:rPr lang="en-US" sz="2800" b="1">
                <a:solidFill>
                  <a:schemeClr val="tx2"/>
                </a:solidFill>
              </a:rPr>
              <a:t>First if, value of k: 15</a:t>
            </a:r>
          </a:p>
          <a:p>
            <a:r>
              <a:rPr lang="en-US" sz="2800" b="1">
                <a:solidFill>
                  <a:schemeClr val="tx2"/>
                </a:solidFill>
              </a:rPr>
              <a:t>Out of if, value of k: 16</a:t>
            </a:r>
          </a:p>
        </p:txBody>
      </p:sp>
    </p:spTree>
    <p:extLst>
      <p:ext uri="{BB962C8B-B14F-4D97-AF65-F5344CB8AC3E}">
        <p14:creationId xmlns:p14="http://schemas.microsoft.com/office/powerpoint/2010/main" val="422083493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linds(horizontal)">
                                      <p:cBhvr>
                                        <p:cTn id="7"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Bitwise Logical Operators</a:t>
            </a:r>
          </a:p>
        </p:txBody>
      </p:sp>
      <p:sp>
        <p:nvSpPr>
          <p:cNvPr id="57347" name="Rectangle 3"/>
          <p:cNvSpPr>
            <a:spLocks noGrp="1" noChangeArrowheads="1"/>
          </p:cNvSpPr>
          <p:nvPr>
            <p:ph type="body" idx="1"/>
          </p:nvPr>
        </p:nvSpPr>
        <p:spPr/>
        <p:txBody>
          <a:bodyPr/>
          <a:lstStyle/>
          <a:p>
            <a:r>
              <a:rPr lang="en-US"/>
              <a:t>bitwise operators that are used to manipulate the bits of an integer (byte, short, char, int, long) value</a:t>
            </a:r>
          </a:p>
          <a:p>
            <a:r>
              <a:rPr lang="en-US"/>
              <a:t>These operators perform the boolean logic on a bit-by-bit basis</a:t>
            </a:r>
          </a:p>
        </p:txBody>
      </p:sp>
      <p:pic>
        <p:nvPicPr>
          <p:cNvPr id="57348" name="Picture 4"/>
          <p:cNvPicPr>
            <a:picLocks noChangeAspect="1" noChangeArrowheads="1"/>
          </p:cNvPicPr>
          <p:nvPr/>
        </p:nvPicPr>
        <p:blipFill>
          <a:blip r:embed="rId3" cstate="print"/>
          <a:srcRect/>
          <a:stretch>
            <a:fillRect/>
          </a:stretch>
        </p:blipFill>
        <p:spPr bwMode="auto">
          <a:xfrm>
            <a:off x="838200" y="3505199"/>
            <a:ext cx="6477000" cy="2821577"/>
          </a:xfrm>
          <a:prstGeom prst="rect">
            <a:avLst/>
          </a:prstGeom>
          <a:noFill/>
          <a:ln w="9525">
            <a:noFill/>
            <a:miter lim="800000"/>
            <a:headEnd/>
            <a:tailEnd/>
          </a:ln>
          <a:effectLst/>
        </p:spPr>
      </p:pic>
    </p:spTree>
    <p:extLst>
      <p:ext uri="{BB962C8B-B14F-4D97-AF65-F5344CB8AC3E}">
        <p14:creationId xmlns:p14="http://schemas.microsoft.com/office/powerpoint/2010/main" val="1863628096"/>
      </p:ext>
    </p:extLst>
  </p:cSld>
  <p:clrMapOvr>
    <a:masterClrMapping/>
  </p:clrMapOvr>
  <p:transition spd="med">
    <p:comb/>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AND Operator: &amp;</a:t>
            </a:r>
          </a:p>
        </p:txBody>
      </p:sp>
      <p:sp>
        <p:nvSpPr>
          <p:cNvPr id="58371" name="Rectangle 3"/>
          <p:cNvSpPr>
            <a:spLocks noGrp="1" noChangeArrowheads="1"/>
          </p:cNvSpPr>
          <p:nvPr>
            <p:ph type="body" idx="1"/>
          </p:nvPr>
        </p:nvSpPr>
        <p:spPr/>
        <p:txBody>
          <a:bodyPr/>
          <a:lstStyle/>
          <a:p>
            <a:r>
              <a:rPr lang="en-US"/>
              <a:t>Rule</a:t>
            </a:r>
          </a:p>
          <a:p>
            <a:endParaRPr lang="en-US"/>
          </a:p>
          <a:p>
            <a:endParaRPr lang="en-US"/>
          </a:p>
          <a:p>
            <a:endParaRPr lang="en-US"/>
          </a:p>
          <a:p>
            <a:endParaRPr lang="en-US"/>
          </a:p>
        </p:txBody>
      </p:sp>
      <p:pic>
        <p:nvPicPr>
          <p:cNvPr id="58372" name="Picture 4"/>
          <p:cNvPicPr>
            <a:picLocks noChangeAspect="1" noChangeArrowheads="1"/>
          </p:cNvPicPr>
          <p:nvPr/>
        </p:nvPicPr>
        <p:blipFill>
          <a:blip r:embed="rId3" cstate="print"/>
          <a:srcRect/>
          <a:stretch>
            <a:fillRect/>
          </a:stretch>
        </p:blipFill>
        <p:spPr bwMode="auto">
          <a:xfrm>
            <a:off x="1752600" y="990600"/>
            <a:ext cx="5562600" cy="2575278"/>
          </a:xfrm>
          <a:prstGeom prst="rect">
            <a:avLst/>
          </a:prstGeom>
          <a:noFill/>
          <a:ln w="9525">
            <a:noFill/>
            <a:miter lim="800000"/>
            <a:headEnd/>
            <a:tailEnd/>
          </a:ln>
          <a:effectLst/>
        </p:spPr>
      </p:pic>
      <p:sp>
        <p:nvSpPr>
          <p:cNvPr id="58373" name="Text Box 5"/>
          <p:cNvSpPr txBox="1">
            <a:spLocks noChangeArrowheads="1"/>
          </p:cNvSpPr>
          <p:nvPr/>
        </p:nvSpPr>
        <p:spPr bwMode="auto">
          <a:xfrm>
            <a:off x="685800" y="3733800"/>
            <a:ext cx="4038600" cy="1800225"/>
          </a:xfrm>
          <a:prstGeom prst="rect">
            <a:avLst/>
          </a:prstGeom>
          <a:noFill/>
          <a:ln w="9525">
            <a:noFill/>
            <a:miter lim="800000"/>
            <a:headEnd/>
            <a:tailEnd/>
          </a:ln>
          <a:effectLst/>
        </p:spPr>
        <p:txBody>
          <a:bodyPr>
            <a:spAutoFit/>
          </a:bodyPr>
          <a:lstStyle/>
          <a:p>
            <a:pPr>
              <a:spcBef>
                <a:spcPct val="50000"/>
              </a:spcBef>
            </a:pPr>
            <a:r>
              <a:rPr lang="en-US" sz="2800" b="1"/>
              <a:t>Example:</a:t>
            </a:r>
          </a:p>
          <a:p>
            <a:r>
              <a:rPr lang="en-US" sz="2800"/>
              <a:t>   </a:t>
            </a:r>
            <a:r>
              <a:rPr lang="pl-PL" sz="2800"/>
              <a:t>byte x = 117;</a:t>
            </a:r>
          </a:p>
          <a:p>
            <a:r>
              <a:rPr lang="en-US" sz="2800"/>
              <a:t>   </a:t>
            </a:r>
            <a:r>
              <a:rPr lang="pl-PL" sz="2800"/>
              <a:t>byte y = 89;</a:t>
            </a:r>
          </a:p>
          <a:p>
            <a:r>
              <a:rPr lang="en-US" sz="2800"/>
              <a:t>   </a:t>
            </a:r>
            <a:r>
              <a:rPr lang="pl-PL" sz="2800"/>
              <a:t>byte z = (byte) (x&amp;y);</a:t>
            </a:r>
            <a:endParaRPr lang="en-US" sz="2800"/>
          </a:p>
        </p:txBody>
      </p:sp>
      <p:sp>
        <p:nvSpPr>
          <p:cNvPr id="58374" name="Text Box 6"/>
          <p:cNvSpPr txBox="1">
            <a:spLocks noChangeArrowheads="1"/>
          </p:cNvSpPr>
          <p:nvPr/>
        </p:nvSpPr>
        <p:spPr bwMode="auto">
          <a:xfrm>
            <a:off x="4953000" y="3962400"/>
            <a:ext cx="3657600" cy="1552575"/>
          </a:xfrm>
          <a:prstGeom prst="rect">
            <a:avLst/>
          </a:prstGeom>
          <a:noFill/>
          <a:ln w="9525">
            <a:noFill/>
            <a:miter lim="800000"/>
            <a:headEnd/>
            <a:tailEnd/>
          </a:ln>
          <a:effectLst/>
        </p:spPr>
        <p:txBody>
          <a:bodyPr>
            <a:spAutoFit/>
          </a:bodyPr>
          <a:lstStyle/>
          <a:p>
            <a:r>
              <a:rPr lang="en-US" sz="2400" b="1">
                <a:solidFill>
                  <a:schemeClr val="tx2"/>
                </a:solidFill>
              </a:rPr>
              <a:t>      01110101</a:t>
            </a:r>
          </a:p>
          <a:p>
            <a:r>
              <a:rPr lang="en-US" sz="2400" b="1">
                <a:solidFill>
                  <a:schemeClr val="tx2"/>
                </a:solidFill>
              </a:rPr>
              <a:t>&amp;   01011001</a:t>
            </a:r>
          </a:p>
          <a:p>
            <a:r>
              <a:rPr lang="en-US" sz="2400" b="1">
                <a:solidFill>
                  <a:schemeClr val="tx2"/>
                </a:solidFill>
              </a:rPr>
              <a:t>------------------</a:t>
            </a:r>
          </a:p>
          <a:p>
            <a:r>
              <a:rPr lang="en-US" sz="2400" b="1">
                <a:solidFill>
                  <a:schemeClr val="tx2"/>
                </a:solidFill>
              </a:rPr>
              <a:t>      01010001   =  81</a:t>
            </a:r>
          </a:p>
        </p:txBody>
      </p:sp>
    </p:spTree>
    <p:extLst>
      <p:ext uri="{BB962C8B-B14F-4D97-AF65-F5344CB8AC3E}">
        <p14:creationId xmlns:p14="http://schemas.microsoft.com/office/powerpoint/2010/main" val="3473912889"/>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blinds(horizontal)">
                                      <p:cBhvr>
                                        <p:cTn id="7" dur="500"/>
                                        <p:tgtEl>
                                          <p:spTgt spid="5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OR Operator: |</a:t>
            </a:r>
          </a:p>
        </p:txBody>
      </p:sp>
      <p:sp>
        <p:nvSpPr>
          <p:cNvPr id="73731" name="Rectangle 3"/>
          <p:cNvSpPr>
            <a:spLocks noGrp="1" noChangeArrowheads="1"/>
          </p:cNvSpPr>
          <p:nvPr>
            <p:ph type="body" idx="1"/>
          </p:nvPr>
        </p:nvSpPr>
        <p:spPr/>
        <p:txBody>
          <a:bodyPr/>
          <a:lstStyle/>
          <a:p>
            <a:r>
              <a:rPr lang="en-US"/>
              <a:t>Rule</a:t>
            </a:r>
          </a:p>
          <a:p>
            <a:endParaRPr lang="en-US"/>
          </a:p>
          <a:p>
            <a:endParaRPr lang="en-US"/>
          </a:p>
          <a:p>
            <a:endParaRPr lang="en-US"/>
          </a:p>
          <a:p>
            <a:endParaRPr lang="en-US"/>
          </a:p>
        </p:txBody>
      </p:sp>
      <p:sp>
        <p:nvSpPr>
          <p:cNvPr id="73733" name="Text Box 5"/>
          <p:cNvSpPr txBox="1">
            <a:spLocks noChangeArrowheads="1"/>
          </p:cNvSpPr>
          <p:nvPr/>
        </p:nvSpPr>
        <p:spPr bwMode="auto">
          <a:xfrm>
            <a:off x="685800" y="3733800"/>
            <a:ext cx="4038600" cy="1800225"/>
          </a:xfrm>
          <a:prstGeom prst="rect">
            <a:avLst/>
          </a:prstGeom>
          <a:noFill/>
          <a:ln w="9525">
            <a:noFill/>
            <a:miter lim="800000"/>
            <a:headEnd/>
            <a:tailEnd/>
          </a:ln>
          <a:effectLst/>
        </p:spPr>
        <p:txBody>
          <a:bodyPr>
            <a:spAutoFit/>
          </a:bodyPr>
          <a:lstStyle/>
          <a:p>
            <a:pPr>
              <a:spcBef>
                <a:spcPct val="50000"/>
              </a:spcBef>
            </a:pPr>
            <a:r>
              <a:rPr lang="en-US" sz="2800" b="1"/>
              <a:t>Example:</a:t>
            </a:r>
          </a:p>
          <a:p>
            <a:r>
              <a:rPr lang="en-US" sz="2800"/>
              <a:t>   </a:t>
            </a:r>
            <a:r>
              <a:rPr lang="pl-PL" sz="2800"/>
              <a:t>byte x = 117;</a:t>
            </a:r>
          </a:p>
          <a:p>
            <a:r>
              <a:rPr lang="en-US" sz="2800"/>
              <a:t>   </a:t>
            </a:r>
            <a:r>
              <a:rPr lang="pl-PL" sz="2800"/>
              <a:t>byte y = 89;</a:t>
            </a:r>
          </a:p>
          <a:p>
            <a:r>
              <a:rPr lang="en-US" sz="2800"/>
              <a:t>   </a:t>
            </a:r>
            <a:r>
              <a:rPr lang="pl-PL" sz="2800"/>
              <a:t>byte z = (byte) (x</a:t>
            </a:r>
            <a:r>
              <a:rPr lang="en-US" sz="2800"/>
              <a:t>|</a:t>
            </a:r>
            <a:r>
              <a:rPr lang="pl-PL" sz="2800"/>
              <a:t>y);</a:t>
            </a:r>
            <a:endParaRPr lang="en-US" sz="2800"/>
          </a:p>
        </p:txBody>
      </p:sp>
      <p:sp>
        <p:nvSpPr>
          <p:cNvPr id="73734" name="Text Box 6"/>
          <p:cNvSpPr txBox="1">
            <a:spLocks noChangeArrowheads="1"/>
          </p:cNvSpPr>
          <p:nvPr/>
        </p:nvSpPr>
        <p:spPr bwMode="auto">
          <a:xfrm>
            <a:off x="4953000" y="3962400"/>
            <a:ext cx="3657600" cy="1569660"/>
          </a:xfrm>
          <a:prstGeom prst="rect">
            <a:avLst/>
          </a:prstGeom>
          <a:noFill/>
          <a:ln w="9525">
            <a:noFill/>
            <a:miter lim="800000"/>
            <a:headEnd/>
            <a:tailEnd/>
          </a:ln>
          <a:effectLst/>
        </p:spPr>
        <p:txBody>
          <a:bodyPr>
            <a:spAutoFit/>
          </a:bodyPr>
          <a:lstStyle/>
          <a:p>
            <a:r>
              <a:rPr lang="en-US" sz="2400" b="1">
                <a:solidFill>
                  <a:schemeClr val="tx2"/>
                </a:solidFill>
              </a:rPr>
              <a:t>      01110101</a:t>
            </a:r>
          </a:p>
          <a:p>
            <a:r>
              <a:rPr lang="en-US" sz="2400" b="1">
                <a:solidFill>
                  <a:schemeClr val="tx2"/>
                </a:solidFill>
              </a:rPr>
              <a:t>|  </a:t>
            </a:r>
            <a:r>
              <a:rPr lang="en-US" sz="2400" b="1" smtClean="0">
                <a:solidFill>
                  <a:schemeClr val="tx2"/>
                </a:solidFill>
              </a:rPr>
              <a:t>  </a:t>
            </a:r>
            <a:r>
              <a:rPr lang="en-US" sz="2400" b="1">
                <a:solidFill>
                  <a:schemeClr val="tx2"/>
                </a:solidFill>
              </a:rPr>
              <a:t>01011001</a:t>
            </a:r>
          </a:p>
          <a:p>
            <a:r>
              <a:rPr lang="en-US" sz="2400" b="1">
                <a:solidFill>
                  <a:schemeClr val="tx2"/>
                </a:solidFill>
              </a:rPr>
              <a:t>------------------</a:t>
            </a:r>
          </a:p>
          <a:p>
            <a:r>
              <a:rPr lang="en-US" sz="2400" b="1">
                <a:solidFill>
                  <a:schemeClr val="tx2"/>
                </a:solidFill>
              </a:rPr>
              <a:t>      01111101   =  125</a:t>
            </a:r>
          </a:p>
        </p:txBody>
      </p:sp>
      <p:pic>
        <p:nvPicPr>
          <p:cNvPr id="73735" name="Picture 7"/>
          <p:cNvPicPr>
            <a:picLocks noChangeAspect="1" noChangeArrowheads="1"/>
          </p:cNvPicPr>
          <p:nvPr/>
        </p:nvPicPr>
        <p:blipFill>
          <a:blip r:embed="rId3" cstate="print"/>
          <a:srcRect/>
          <a:stretch>
            <a:fillRect/>
          </a:stretch>
        </p:blipFill>
        <p:spPr bwMode="auto">
          <a:xfrm>
            <a:off x="1523999" y="990600"/>
            <a:ext cx="6111875" cy="2667000"/>
          </a:xfrm>
          <a:prstGeom prst="rect">
            <a:avLst/>
          </a:prstGeom>
          <a:noFill/>
          <a:ln w="9525">
            <a:noFill/>
            <a:miter lim="800000"/>
            <a:headEnd/>
            <a:tailEnd/>
          </a:ln>
          <a:effectLst/>
        </p:spPr>
      </p:pic>
    </p:spTree>
    <p:extLst>
      <p:ext uri="{BB962C8B-B14F-4D97-AF65-F5344CB8AC3E}">
        <p14:creationId xmlns:p14="http://schemas.microsoft.com/office/powerpoint/2010/main" val="621624422"/>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4"/>
                                        </p:tgtEl>
                                        <p:attrNameLst>
                                          <p:attrName>style.visibility</p:attrName>
                                        </p:attrNameLst>
                                      </p:cBhvr>
                                      <p:to>
                                        <p:strVal val="visible"/>
                                      </p:to>
                                    </p:set>
                                    <p:animEffect transition="in" filter="blinds(horizontal)">
                                      <p:cBhvr>
                                        <p:cTn id="7" dur="500"/>
                                        <p:tgtEl>
                                          <p:spTgt spid="73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XOR Operator: ^</a:t>
            </a:r>
          </a:p>
        </p:txBody>
      </p:sp>
      <p:sp>
        <p:nvSpPr>
          <p:cNvPr id="74755" name="Rectangle 3"/>
          <p:cNvSpPr>
            <a:spLocks noGrp="1" noChangeArrowheads="1"/>
          </p:cNvSpPr>
          <p:nvPr>
            <p:ph type="body" idx="1"/>
          </p:nvPr>
        </p:nvSpPr>
        <p:spPr/>
        <p:txBody>
          <a:bodyPr/>
          <a:lstStyle/>
          <a:p>
            <a:r>
              <a:rPr lang="en-US"/>
              <a:t>Rule</a:t>
            </a:r>
          </a:p>
          <a:p>
            <a:endParaRPr lang="en-US"/>
          </a:p>
          <a:p>
            <a:endParaRPr lang="en-US"/>
          </a:p>
          <a:p>
            <a:endParaRPr lang="en-US"/>
          </a:p>
          <a:p>
            <a:endParaRPr lang="en-US"/>
          </a:p>
        </p:txBody>
      </p:sp>
      <p:sp>
        <p:nvSpPr>
          <p:cNvPr id="74757" name="Text Box 5"/>
          <p:cNvSpPr txBox="1">
            <a:spLocks noChangeArrowheads="1"/>
          </p:cNvSpPr>
          <p:nvPr/>
        </p:nvSpPr>
        <p:spPr bwMode="auto">
          <a:xfrm>
            <a:off x="685800" y="3733800"/>
            <a:ext cx="4038600" cy="1800225"/>
          </a:xfrm>
          <a:prstGeom prst="rect">
            <a:avLst/>
          </a:prstGeom>
          <a:noFill/>
          <a:ln w="9525">
            <a:noFill/>
            <a:miter lim="800000"/>
            <a:headEnd/>
            <a:tailEnd/>
          </a:ln>
          <a:effectLst/>
        </p:spPr>
        <p:txBody>
          <a:bodyPr>
            <a:spAutoFit/>
          </a:bodyPr>
          <a:lstStyle/>
          <a:p>
            <a:pPr>
              <a:spcBef>
                <a:spcPct val="50000"/>
              </a:spcBef>
            </a:pPr>
            <a:r>
              <a:rPr lang="en-US" sz="2800" b="1"/>
              <a:t>Example:</a:t>
            </a:r>
          </a:p>
          <a:p>
            <a:r>
              <a:rPr lang="en-US" sz="2800"/>
              <a:t>   </a:t>
            </a:r>
            <a:r>
              <a:rPr lang="pl-PL" sz="2800"/>
              <a:t>byte x = 117;</a:t>
            </a:r>
          </a:p>
          <a:p>
            <a:r>
              <a:rPr lang="en-US" sz="2800"/>
              <a:t>   </a:t>
            </a:r>
            <a:r>
              <a:rPr lang="pl-PL" sz="2800"/>
              <a:t>byte y = 89;</a:t>
            </a:r>
          </a:p>
          <a:p>
            <a:r>
              <a:rPr lang="en-US" sz="2800"/>
              <a:t>   </a:t>
            </a:r>
            <a:r>
              <a:rPr lang="pl-PL" sz="2800"/>
              <a:t>byte z = (byte) (x</a:t>
            </a:r>
            <a:r>
              <a:rPr lang="en-US" sz="2800"/>
              <a:t>^</a:t>
            </a:r>
            <a:r>
              <a:rPr lang="pl-PL" sz="2800"/>
              <a:t>y);</a:t>
            </a:r>
            <a:endParaRPr lang="en-US" sz="2800"/>
          </a:p>
        </p:txBody>
      </p:sp>
      <p:sp>
        <p:nvSpPr>
          <p:cNvPr id="74758" name="Text Box 6"/>
          <p:cNvSpPr txBox="1">
            <a:spLocks noChangeArrowheads="1"/>
          </p:cNvSpPr>
          <p:nvPr/>
        </p:nvSpPr>
        <p:spPr bwMode="auto">
          <a:xfrm>
            <a:off x="4953000" y="3962400"/>
            <a:ext cx="3657600" cy="1569660"/>
          </a:xfrm>
          <a:prstGeom prst="rect">
            <a:avLst/>
          </a:prstGeom>
          <a:noFill/>
          <a:ln w="9525">
            <a:noFill/>
            <a:miter lim="800000"/>
            <a:headEnd/>
            <a:tailEnd/>
          </a:ln>
          <a:effectLst/>
        </p:spPr>
        <p:txBody>
          <a:bodyPr>
            <a:spAutoFit/>
          </a:bodyPr>
          <a:lstStyle/>
          <a:p>
            <a:r>
              <a:rPr lang="en-US" sz="2400" b="1">
                <a:solidFill>
                  <a:schemeClr val="tx2"/>
                </a:solidFill>
              </a:rPr>
              <a:t>      01110101</a:t>
            </a:r>
          </a:p>
          <a:p>
            <a:r>
              <a:rPr lang="en-US" sz="2400" b="1">
                <a:solidFill>
                  <a:schemeClr val="tx2"/>
                </a:solidFill>
              </a:rPr>
              <a:t>^ </a:t>
            </a:r>
            <a:r>
              <a:rPr lang="en-US" sz="2400" b="1" smtClean="0">
                <a:solidFill>
                  <a:schemeClr val="tx2"/>
                </a:solidFill>
              </a:rPr>
              <a:t>  </a:t>
            </a:r>
            <a:r>
              <a:rPr lang="en-US" sz="2400" b="1">
                <a:solidFill>
                  <a:schemeClr val="tx2"/>
                </a:solidFill>
              </a:rPr>
              <a:t>01011001</a:t>
            </a:r>
          </a:p>
          <a:p>
            <a:r>
              <a:rPr lang="en-US" sz="2400" b="1">
                <a:solidFill>
                  <a:schemeClr val="tx2"/>
                </a:solidFill>
              </a:rPr>
              <a:t>------------------</a:t>
            </a:r>
          </a:p>
          <a:p>
            <a:r>
              <a:rPr lang="en-US" sz="2400" b="1">
                <a:solidFill>
                  <a:schemeClr val="tx2"/>
                </a:solidFill>
              </a:rPr>
              <a:t>      00101100   =  44</a:t>
            </a:r>
          </a:p>
        </p:txBody>
      </p:sp>
      <p:pic>
        <p:nvPicPr>
          <p:cNvPr id="74759" name="Picture 7"/>
          <p:cNvPicPr>
            <a:picLocks noChangeAspect="1" noChangeArrowheads="1"/>
          </p:cNvPicPr>
          <p:nvPr/>
        </p:nvPicPr>
        <p:blipFill>
          <a:blip r:embed="rId3" cstate="print"/>
          <a:srcRect/>
          <a:stretch>
            <a:fillRect/>
          </a:stretch>
        </p:blipFill>
        <p:spPr bwMode="auto">
          <a:xfrm>
            <a:off x="2133600" y="1600200"/>
            <a:ext cx="4572000" cy="1981200"/>
          </a:xfrm>
          <a:prstGeom prst="rect">
            <a:avLst/>
          </a:prstGeom>
          <a:noFill/>
          <a:ln w="9525">
            <a:noFill/>
            <a:miter lim="800000"/>
            <a:headEnd/>
            <a:tailEnd/>
          </a:ln>
          <a:effectLst/>
        </p:spPr>
      </p:pic>
    </p:spTree>
    <p:extLst>
      <p:ext uri="{BB962C8B-B14F-4D97-AF65-F5344CB8AC3E}">
        <p14:creationId xmlns:p14="http://schemas.microsoft.com/office/powerpoint/2010/main" val="3771500247"/>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8"/>
                                        </p:tgtEl>
                                        <p:attrNameLst>
                                          <p:attrName>style.visibility</p:attrName>
                                        </p:attrNameLst>
                                      </p:cBhvr>
                                      <p:to>
                                        <p:strVal val="visible"/>
                                      </p:to>
                                    </p:set>
                                    <p:animEffect transition="in" filter="blinds(horizontal)">
                                      <p:cBhvr>
                                        <p:cTn id="7" dur="500"/>
                                        <p:tgtEl>
                                          <p:spTgt spid="7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The Bitwise Inversion Operator: ~</a:t>
            </a:r>
          </a:p>
        </p:txBody>
      </p:sp>
      <p:sp>
        <p:nvSpPr>
          <p:cNvPr id="61443" name="Rectangle 3"/>
          <p:cNvSpPr>
            <a:spLocks noGrp="1" noChangeArrowheads="1"/>
          </p:cNvSpPr>
          <p:nvPr>
            <p:ph type="body" idx="1"/>
          </p:nvPr>
        </p:nvSpPr>
        <p:spPr/>
        <p:txBody>
          <a:bodyPr/>
          <a:lstStyle/>
          <a:p>
            <a:r>
              <a:rPr lang="en-US"/>
              <a:t>This unary operator inverts the value of each bit of the operand</a:t>
            </a:r>
          </a:p>
          <a:p>
            <a:endParaRPr lang="en-US" b="1">
              <a:solidFill>
                <a:schemeClr val="tx2"/>
              </a:solidFill>
            </a:endParaRPr>
          </a:p>
        </p:txBody>
      </p:sp>
      <p:sp>
        <p:nvSpPr>
          <p:cNvPr id="61444" name="Text Box 4"/>
          <p:cNvSpPr txBox="1">
            <a:spLocks noChangeArrowheads="1"/>
          </p:cNvSpPr>
          <p:nvPr/>
        </p:nvSpPr>
        <p:spPr bwMode="auto">
          <a:xfrm>
            <a:off x="685800" y="3733800"/>
            <a:ext cx="4038600" cy="1373188"/>
          </a:xfrm>
          <a:prstGeom prst="rect">
            <a:avLst/>
          </a:prstGeom>
          <a:noFill/>
          <a:ln w="9525">
            <a:noFill/>
            <a:miter lim="800000"/>
            <a:headEnd/>
            <a:tailEnd/>
          </a:ln>
          <a:effectLst/>
        </p:spPr>
        <p:txBody>
          <a:bodyPr>
            <a:spAutoFit/>
          </a:bodyPr>
          <a:lstStyle/>
          <a:p>
            <a:pPr>
              <a:spcBef>
                <a:spcPct val="50000"/>
              </a:spcBef>
            </a:pPr>
            <a:r>
              <a:rPr lang="en-US" sz="2800" b="1"/>
              <a:t>Example:</a:t>
            </a:r>
          </a:p>
          <a:p>
            <a:r>
              <a:rPr lang="en-US" sz="2800"/>
              <a:t>   </a:t>
            </a:r>
            <a:r>
              <a:rPr lang="pl-PL" sz="2800"/>
              <a:t>byte x = 117;</a:t>
            </a:r>
          </a:p>
          <a:p>
            <a:r>
              <a:rPr lang="en-US" sz="2800"/>
              <a:t>   </a:t>
            </a:r>
            <a:r>
              <a:rPr lang="pl-PL" sz="2800"/>
              <a:t>byte z = (byte) (</a:t>
            </a:r>
            <a:r>
              <a:rPr lang="en-US" sz="2800"/>
              <a:t>~</a:t>
            </a:r>
            <a:r>
              <a:rPr lang="pl-PL" sz="2800"/>
              <a:t>x);</a:t>
            </a:r>
            <a:endParaRPr lang="en-US" sz="2800"/>
          </a:p>
        </p:txBody>
      </p:sp>
      <p:sp>
        <p:nvSpPr>
          <p:cNvPr id="61445" name="Text Box 5"/>
          <p:cNvSpPr txBox="1">
            <a:spLocks noChangeArrowheads="1"/>
          </p:cNvSpPr>
          <p:nvPr/>
        </p:nvSpPr>
        <p:spPr bwMode="auto">
          <a:xfrm>
            <a:off x="4953000" y="3962400"/>
            <a:ext cx="3657600" cy="1187450"/>
          </a:xfrm>
          <a:prstGeom prst="rect">
            <a:avLst/>
          </a:prstGeom>
          <a:noFill/>
          <a:ln w="9525">
            <a:noFill/>
            <a:miter lim="800000"/>
            <a:headEnd/>
            <a:tailEnd/>
          </a:ln>
          <a:effectLst/>
        </p:spPr>
        <p:txBody>
          <a:bodyPr>
            <a:spAutoFit/>
          </a:bodyPr>
          <a:lstStyle/>
          <a:p>
            <a:r>
              <a:rPr lang="en-US" sz="2400" b="1">
                <a:solidFill>
                  <a:schemeClr val="tx2"/>
                </a:solidFill>
              </a:rPr>
              <a:t> ~    01110101</a:t>
            </a:r>
          </a:p>
          <a:p>
            <a:r>
              <a:rPr lang="en-US" sz="2400" b="1">
                <a:solidFill>
                  <a:schemeClr val="tx2"/>
                </a:solidFill>
              </a:rPr>
              <a:t> ------------------</a:t>
            </a:r>
          </a:p>
          <a:p>
            <a:r>
              <a:rPr lang="en-US" sz="2400" b="1">
                <a:solidFill>
                  <a:schemeClr val="tx2"/>
                </a:solidFill>
              </a:rPr>
              <a:t>       10001010 =  -118</a:t>
            </a:r>
          </a:p>
        </p:txBody>
      </p:sp>
    </p:spTree>
    <p:extLst>
      <p:ext uri="{BB962C8B-B14F-4D97-AF65-F5344CB8AC3E}">
        <p14:creationId xmlns:p14="http://schemas.microsoft.com/office/powerpoint/2010/main" val="2010882974"/>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blinds(horizontal)">
                                      <p:cBhvr>
                                        <p:cTn id="7"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The Boolean Inversion Operator: !</a:t>
            </a:r>
          </a:p>
        </p:txBody>
      </p:sp>
      <p:sp>
        <p:nvSpPr>
          <p:cNvPr id="62467" name="Rectangle 3"/>
          <p:cNvSpPr>
            <a:spLocks noGrp="1" noChangeArrowheads="1"/>
          </p:cNvSpPr>
          <p:nvPr>
            <p:ph type="body" idx="1"/>
          </p:nvPr>
        </p:nvSpPr>
        <p:spPr/>
        <p:txBody>
          <a:bodyPr/>
          <a:lstStyle/>
          <a:p>
            <a:r>
              <a:rPr lang="en-US"/>
              <a:t>This unary operator operates on a boolean operand and the outcome is the inversion of the value of the operand</a:t>
            </a:r>
          </a:p>
          <a:p>
            <a:r>
              <a:rPr lang="en-US">
                <a:solidFill>
                  <a:schemeClr val="tx2"/>
                </a:solidFill>
              </a:rPr>
              <a:t>Note</a:t>
            </a:r>
            <a:r>
              <a:rPr lang="en-US"/>
              <a:t>: Java doesn’t like C, C++ using number as boolean value</a:t>
            </a:r>
          </a:p>
        </p:txBody>
      </p:sp>
      <p:sp>
        <p:nvSpPr>
          <p:cNvPr id="62469" name="Text Box 5"/>
          <p:cNvSpPr txBox="1">
            <a:spLocks noChangeArrowheads="1"/>
          </p:cNvSpPr>
          <p:nvPr/>
        </p:nvSpPr>
        <p:spPr bwMode="auto">
          <a:xfrm>
            <a:off x="4800600" y="4572000"/>
            <a:ext cx="2438400" cy="457200"/>
          </a:xfrm>
          <a:prstGeom prst="rect">
            <a:avLst/>
          </a:prstGeom>
          <a:noFill/>
          <a:ln w="9525">
            <a:noFill/>
            <a:miter lim="800000"/>
            <a:headEnd/>
            <a:tailEnd/>
          </a:ln>
          <a:effectLst/>
        </p:spPr>
        <p:txBody>
          <a:bodyPr>
            <a:spAutoFit/>
          </a:bodyPr>
          <a:lstStyle/>
          <a:p>
            <a:pPr>
              <a:spcBef>
                <a:spcPct val="50000"/>
              </a:spcBef>
            </a:pPr>
            <a:r>
              <a:rPr lang="en-US" sz="2400" b="1">
                <a:solidFill>
                  <a:schemeClr val="tx2"/>
                </a:solidFill>
              </a:rPr>
              <a:t>b = false;</a:t>
            </a:r>
          </a:p>
        </p:txBody>
      </p:sp>
      <p:sp>
        <p:nvSpPr>
          <p:cNvPr id="62470" name="Text Box 6"/>
          <p:cNvSpPr txBox="1">
            <a:spLocks noChangeArrowheads="1"/>
          </p:cNvSpPr>
          <p:nvPr/>
        </p:nvSpPr>
        <p:spPr bwMode="auto">
          <a:xfrm>
            <a:off x="457200" y="4114800"/>
            <a:ext cx="4038600" cy="1373188"/>
          </a:xfrm>
          <a:prstGeom prst="rect">
            <a:avLst/>
          </a:prstGeom>
          <a:noFill/>
          <a:ln w="9525">
            <a:noFill/>
            <a:miter lim="800000"/>
            <a:headEnd/>
            <a:tailEnd/>
          </a:ln>
          <a:effectLst/>
        </p:spPr>
        <p:txBody>
          <a:bodyPr>
            <a:spAutoFit/>
          </a:bodyPr>
          <a:lstStyle/>
          <a:p>
            <a:pPr>
              <a:spcBef>
                <a:spcPct val="50000"/>
              </a:spcBef>
            </a:pPr>
            <a:r>
              <a:rPr lang="en-US" sz="2800" b="1"/>
              <a:t>Example:</a:t>
            </a:r>
          </a:p>
          <a:p>
            <a:r>
              <a:rPr lang="en-US" sz="2400"/>
              <a:t>   </a:t>
            </a:r>
            <a:r>
              <a:rPr lang="en-US" sz="2800"/>
              <a:t>boolean a = true;</a:t>
            </a:r>
          </a:p>
          <a:p>
            <a:r>
              <a:rPr lang="en-US" sz="2800"/>
              <a:t>   boolean b = !a;</a:t>
            </a:r>
          </a:p>
        </p:txBody>
      </p:sp>
    </p:spTree>
    <p:extLst>
      <p:ext uri="{BB962C8B-B14F-4D97-AF65-F5344CB8AC3E}">
        <p14:creationId xmlns:p14="http://schemas.microsoft.com/office/powerpoint/2010/main" val="3272851835"/>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animEffect transition="in" filter="blinds(horizontal)">
                                      <p:cBhvr>
                                        <p:cTn id="7" dur="500"/>
                                        <p:tgtEl>
                                          <p:spTgt spid="624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p:txBody>
          <a:bodyPr/>
          <a:lstStyle/>
          <a:p>
            <a:pPr eaLnBrk="1" hangingPunct="1">
              <a:defRPr/>
            </a:pPr>
            <a:r>
              <a:rPr lang="en-US" smtClean="0"/>
              <a:t>Bitwise operators - Sumary</a:t>
            </a:r>
          </a:p>
        </p:txBody>
      </p:sp>
      <p:graphicFrame>
        <p:nvGraphicFramePr>
          <p:cNvPr id="5122" name="Object 3"/>
          <p:cNvGraphicFramePr>
            <a:graphicFrameLocks noGrp="1" noChangeAspect="1"/>
          </p:cNvGraphicFramePr>
          <p:nvPr>
            <p:ph idx="1"/>
          </p:nvPr>
        </p:nvGraphicFramePr>
        <p:xfrm>
          <a:off x="300038" y="915988"/>
          <a:ext cx="8793162" cy="3429000"/>
        </p:xfrm>
        <a:graphic>
          <a:graphicData uri="http://schemas.openxmlformats.org/presentationml/2006/ole">
            <mc:AlternateContent xmlns:mc="http://schemas.openxmlformats.org/markup-compatibility/2006">
              <mc:Choice xmlns:v="urn:schemas-microsoft-com:vml" Requires="v">
                <p:oleObj spid="_x0000_s3108" name="Document" r:id="rId3" imgW="6614671" imgH="2580205" progId="Word.Document.8">
                  <p:embed/>
                </p:oleObj>
              </mc:Choice>
              <mc:Fallback>
                <p:oleObj name="Document" r:id="rId3" imgW="6614671" imgH="258020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8" y="915988"/>
                        <a:ext cx="8793162" cy="342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4" name="Text Box 6"/>
          <p:cNvSpPr txBox="1">
            <a:spLocks noChangeArrowheads="1"/>
          </p:cNvSpPr>
          <p:nvPr/>
        </p:nvSpPr>
        <p:spPr bwMode="auto">
          <a:xfrm>
            <a:off x="381000" y="4114800"/>
            <a:ext cx="8458200" cy="2057400"/>
          </a:xfrm>
          <a:prstGeom prst="rect">
            <a:avLst/>
          </a:prstGeom>
          <a:noFill/>
          <a:ln w="9525">
            <a:noFill/>
            <a:miter lim="800000"/>
            <a:headEnd type="none" w="sm" len="sm"/>
            <a:tailEnd type="none" w="sm" len="sm"/>
          </a:ln>
        </p:spPr>
        <p:txBody>
          <a:bodyPr>
            <a:spAutoFit/>
          </a:bodyPr>
          <a:lstStyle/>
          <a:p>
            <a:pPr>
              <a:spcBef>
                <a:spcPct val="20000"/>
              </a:spcBef>
              <a:buClr>
                <a:srgbClr val="6699FF"/>
              </a:buClr>
            </a:pPr>
            <a:r>
              <a:rPr lang="en-US" sz="2800" b="1">
                <a:latin typeface="Courier New" pitchFamily="49" charset="0"/>
              </a:rPr>
              <a:t>int a = 13 &amp; 12;  // a = 12</a:t>
            </a:r>
          </a:p>
          <a:p>
            <a:pPr>
              <a:spcBef>
                <a:spcPct val="20000"/>
              </a:spcBef>
              <a:buClr>
                <a:srgbClr val="6699FF"/>
              </a:buClr>
            </a:pPr>
            <a:r>
              <a:rPr lang="en-US" sz="2800" b="1">
                <a:latin typeface="Courier New" pitchFamily="49" charset="0"/>
              </a:rPr>
              <a:t>int a = 13 | 12;  // a = 13;</a:t>
            </a:r>
          </a:p>
          <a:p>
            <a:pPr>
              <a:spcBef>
                <a:spcPct val="20000"/>
              </a:spcBef>
              <a:buClr>
                <a:srgbClr val="6699FF"/>
              </a:buClr>
            </a:pPr>
            <a:r>
              <a:rPr lang="en-US" sz="2800" b="1">
                <a:latin typeface="Courier New" pitchFamily="49" charset="0"/>
              </a:rPr>
              <a:t>int a = 13 ^ 12;  // a = 1;</a:t>
            </a:r>
          </a:p>
          <a:p>
            <a:pPr>
              <a:spcBef>
                <a:spcPct val="20000"/>
              </a:spcBef>
              <a:buClr>
                <a:srgbClr val="6699FF"/>
              </a:buClr>
            </a:pPr>
            <a:r>
              <a:rPr lang="en-US" sz="2800" b="1">
                <a:latin typeface="Courier New" pitchFamily="49" charset="0"/>
              </a:rPr>
              <a:t>int a = ~(byte)129;// a = 126</a:t>
            </a:r>
          </a:p>
        </p:txBody>
      </p:sp>
    </p:spTree>
    <p:extLst>
      <p:ext uri="{BB962C8B-B14F-4D97-AF65-F5344CB8AC3E}">
        <p14:creationId xmlns:p14="http://schemas.microsoft.com/office/powerpoint/2010/main" val="4021618099"/>
      </p:ext>
    </p:extLst>
  </p:cSld>
  <p:clrMapOvr>
    <a:masterClrMapping/>
  </p:clrMapOvr>
  <p:transition spd="med">
    <p:comb/>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smtClean="0"/>
              <a:t>Shift Operators </a:t>
            </a:r>
          </a:p>
        </p:txBody>
      </p:sp>
      <p:graphicFrame>
        <p:nvGraphicFramePr>
          <p:cNvPr id="4098" name="Object 5"/>
          <p:cNvGraphicFramePr>
            <a:graphicFrameLocks noGrp="1" noChangeAspect="1"/>
          </p:cNvGraphicFramePr>
          <p:nvPr>
            <p:ph idx="1"/>
          </p:nvPr>
        </p:nvGraphicFramePr>
        <p:xfrm>
          <a:off x="376238" y="841375"/>
          <a:ext cx="8693150" cy="4154488"/>
        </p:xfrm>
        <a:graphic>
          <a:graphicData uri="http://schemas.openxmlformats.org/presentationml/2006/ole">
            <mc:AlternateContent xmlns:mc="http://schemas.openxmlformats.org/markup-compatibility/2006">
              <mc:Choice xmlns:v="urn:schemas-microsoft-com:vml" Requires="v">
                <p:oleObj spid="_x0000_s4132" name="Document" r:id="rId3" imgW="6622598" imgH="3165781" progId="Word.Document.8">
                  <p:embed/>
                </p:oleObj>
              </mc:Choice>
              <mc:Fallback>
                <p:oleObj name="Document" r:id="rId3" imgW="6622598" imgH="316578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841375"/>
                        <a:ext cx="8693150"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Text Box 7"/>
          <p:cNvSpPr txBox="1">
            <a:spLocks noChangeArrowheads="1"/>
          </p:cNvSpPr>
          <p:nvPr/>
        </p:nvSpPr>
        <p:spPr bwMode="auto">
          <a:xfrm>
            <a:off x="533400" y="4686300"/>
            <a:ext cx="8382000" cy="1881188"/>
          </a:xfrm>
          <a:prstGeom prst="rect">
            <a:avLst/>
          </a:prstGeom>
          <a:noFill/>
          <a:ln w="9525">
            <a:noFill/>
            <a:miter lim="800000"/>
            <a:headEnd type="none" w="sm" len="sm"/>
            <a:tailEnd type="none" w="sm" len="sm"/>
          </a:ln>
        </p:spPr>
        <p:txBody>
          <a:bodyPr>
            <a:spAutoFit/>
          </a:bodyPr>
          <a:lstStyle/>
          <a:p>
            <a:pPr>
              <a:lnSpc>
                <a:spcPct val="80000"/>
              </a:lnSpc>
              <a:spcBef>
                <a:spcPct val="5000"/>
              </a:spcBef>
              <a:buClr>
                <a:srgbClr val="6699FF"/>
              </a:buClr>
            </a:pPr>
            <a:r>
              <a:rPr lang="en-US" sz="2800" b="1">
                <a:latin typeface="Courier New" pitchFamily="49" charset="0"/>
              </a:rPr>
              <a:t>For examples:</a:t>
            </a:r>
          </a:p>
          <a:p>
            <a:pPr>
              <a:lnSpc>
                <a:spcPct val="80000"/>
              </a:lnSpc>
              <a:spcBef>
                <a:spcPct val="5000"/>
              </a:spcBef>
              <a:buClr>
                <a:srgbClr val="6699FF"/>
              </a:buClr>
            </a:pPr>
            <a:r>
              <a:rPr lang="en-US" sz="2800" b="1">
                <a:latin typeface="Courier New" pitchFamily="49" charset="0"/>
              </a:rPr>
              <a:t>int a = -13 &gt;&gt; 1;  // a = -7</a:t>
            </a:r>
          </a:p>
          <a:p>
            <a:pPr>
              <a:lnSpc>
                <a:spcPct val="80000"/>
              </a:lnSpc>
              <a:spcBef>
                <a:spcPct val="5000"/>
              </a:spcBef>
              <a:buClr>
                <a:srgbClr val="6699FF"/>
              </a:buClr>
            </a:pPr>
            <a:r>
              <a:rPr lang="en-US" sz="2800" b="1">
                <a:latin typeface="Courier New" pitchFamily="49" charset="0"/>
              </a:rPr>
              <a:t>int a = -13 &gt;&gt;&gt; 1; // a = 2147483641</a:t>
            </a:r>
          </a:p>
          <a:p>
            <a:pPr>
              <a:lnSpc>
                <a:spcPct val="80000"/>
              </a:lnSpc>
              <a:spcBef>
                <a:spcPct val="5000"/>
              </a:spcBef>
              <a:buClr>
                <a:srgbClr val="6699FF"/>
              </a:buClr>
            </a:pPr>
            <a:r>
              <a:rPr lang="en-US" sz="2800" b="1">
                <a:latin typeface="Courier New" pitchFamily="49" charset="0"/>
              </a:rPr>
              <a:t>int a =  13 &lt;&lt; 1;  // a = 26</a:t>
            </a:r>
          </a:p>
          <a:p>
            <a:pPr>
              <a:lnSpc>
                <a:spcPct val="80000"/>
              </a:lnSpc>
              <a:spcBef>
                <a:spcPct val="5000"/>
              </a:spcBef>
              <a:buClr>
                <a:srgbClr val="6699FF"/>
              </a:buClr>
            </a:pPr>
            <a:r>
              <a:rPr lang="en-US" sz="2800" b="1">
                <a:latin typeface="Courier New" pitchFamily="49" charset="0"/>
              </a:rPr>
              <a:t>int a = -13 &lt;&lt; 1;  // a = -26</a:t>
            </a:r>
          </a:p>
        </p:txBody>
      </p:sp>
    </p:spTree>
    <p:extLst>
      <p:ext uri="{BB962C8B-B14F-4D97-AF65-F5344CB8AC3E}">
        <p14:creationId xmlns:p14="http://schemas.microsoft.com/office/powerpoint/2010/main" val="3968815118"/>
      </p:ext>
    </p:extLst>
  </p:cSld>
  <p:clrMapOvr>
    <a:masterClrMapping/>
  </p:clrMapOvr>
  <p:transition spd="med">
    <p:comb/>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Assignment Operators</a:t>
            </a:r>
          </a:p>
        </p:txBody>
      </p:sp>
      <p:sp>
        <p:nvSpPr>
          <p:cNvPr id="66563" name="Rectangle 3"/>
          <p:cNvSpPr>
            <a:spLocks noGrp="1" noChangeArrowheads="1"/>
          </p:cNvSpPr>
          <p:nvPr>
            <p:ph type="body" idx="1"/>
          </p:nvPr>
        </p:nvSpPr>
        <p:spPr/>
        <p:txBody>
          <a:bodyPr/>
          <a:lstStyle/>
          <a:p>
            <a:pPr>
              <a:lnSpc>
                <a:spcPct val="90000"/>
              </a:lnSpc>
            </a:pPr>
            <a:r>
              <a:rPr lang="en-US"/>
              <a:t>An assignment operator is used to set (or reset) the value of a variable</a:t>
            </a:r>
          </a:p>
          <a:p>
            <a:pPr>
              <a:lnSpc>
                <a:spcPct val="90000"/>
              </a:lnSpc>
            </a:pPr>
            <a:endParaRPr lang="en-US" smtClean="0"/>
          </a:p>
          <a:p>
            <a:pPr>
              <a:lnSpc>
                <a:spcPct val="90000"/>
              </a:lnSpc>
            </a:pPr>
            <a:endParaRPr lang="en-US" smtClean="0"/>
          </a:p>
          <a:p>
            <a:pPr>
              <a:lnSpc>
                <a:spcPct val="90000"/>
              </a:lnSpc>
            </a:pPr>
            <a:endParaRPr lang="en-US"/>
          </a:p>
          <a:p>
            <a:pPr>
              <a:lnSpc>
                <a:spcPct val="90000"/>
              </a:lnSpc>
            </a:pPr>
            <a:r>
              <a:rPr lang="en-US"/>
              <a:t>The assignment operators can be combined with other operators, and the resultant operators are called </a:t>
            </a:r>
            <a:r>
              <a:rPr lang="en-US" b="1"/>
              <a:t>shortcut assignment operators</a:t>
            </a:r>
          </a:p>
          <a:p>
            <a:pPr>
              <a:lnSpc>
                <a:spcPct val="90000"/>
              </a:lnSpc>
            </a:pPr>
            <a:r>
              <a:rPr lang="en-US"/>
              <a:t>The operands on the two sides of an assignment operator </a:t>
            </a:r>
            <a:r>
              <a:rPr lang="en-US" b="1"/>
              <a:t>do not have to be of the same type</a:t>
            </a:r>
            <a:r>
              <a:rPr lang="en-US"/>
              <a:t> </a:t>
            </a:r>
          </a:p>
        </p:txBody>
      </p:sp>
      <p:sp>
        <p:nvSpPr>
          <p:cNvPr id="66564" name="Text Box 4"/>
          <p:cNvSpPr txBox="1">
            <a:spLocks noChangeArrowheads="1"/>
          </p:cNvSpPr>
          <p:nvPr/>
        </p:nvSpPr>
        <p:spPr bwMode="auto">
          <a:xfrm>
            <a:off x="1143000" y="1905000"/>
            <a:ext cx="5638800" cy="519113"/>
          </a:xfrm>
          <a:prstGeom prst="rect">
            <a:avLst/>
          </a:prstGeom>
          <a:noFill/>
          <a:ln w="9525">
            <a:noFill/>
            <a:miter lim="800000"/>
            <a:headEnd/>
            <a:tailEnd/>
          </a:ln>
          <a:effectLst/>
        </p:spPr>
        <p:txBody>
          <a:bodyPr>
            <a:spAutoFit/>
          </a:bodyPr>
          <a:lstStyle/>
          <a:p>
            <a:pPr algn="ctr">
              <a:spcBef>
                <a:spcPct val="50000"/>
              </a:spcBef>
            </a:pPr>
            <a:r>
              <a:rPr lang="en-US" sz="2800"/>
              <a:t>int x = 7;</a:t>
            </a:r>
          </a:p>
        </p:txBody>
      </p:sp>
    </p:spTree>
    <p:extLst>
      <p:ext uri="{BB962C8B-B14F-4D97-AF65-F5344CB8AC3E}">
        <p14:creationId xmlns:p14="http://schemas.microsoft.com/office/powerpoint/2010/main" val="1026803596"/>
      </p:ext>
    </p:extLst>
  </p:cSld>
  <p:clrMapOvr>
    <a:masterClrMapping/>
  </p:clrMapOvr>
  <p:transition spd="med">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cs typeface="Arial" panose="020B0604020202020204" pitchFamily="34" charset="0"/>
              </a:rPr>
              <a:t>Java Program</a:t>
            </a:r>
          </a:p>
        </p:txBody>
      </p:sp>
      <p:pic>
        <p:nvPicPr>
          <p:cNvPr id="3686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 y="914400"/>
            <a:ext cx="8964613"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238684"/>
      </p:ext>
    </p:extLst>
  </p:cSld>
  <p:clrMapOvr>
    <a:masterClrMapping/>
  </p:clrMapOvr>
  <p:transition spd="med">
    <p:comb/>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Shortcut Assignment Operators</a:t>
            </a:r>
          </a:p>
        </p:txBody>
      </p:sp>
      <p:sp>
        <p:nvSpPr>
          <p:cNvPr id="81923" name="Rectangle 3"/>
          <p:cNvSpPr>
            <a:spLocks noGrp="1" noChangeArrowheads="1"/>
          </p:cNvSpPr>
          <p:nvPr>
            <p:ph type="body" idx="1"/>
          </p:nvPr>
        </p:nvSpPr>
        <p:spPr/>
        <p:txBody>
          <a:bodyPr/>
          <a:lstStyle/>
          <a:p>
            <a:r>
              <a:rPr lang="en-US"/>
              <a:t>Shortcut assignment operators that reduce down to the basic assignment operator =</a:t>
            </a:r>
          </a:p>
        </p:txBody>
      </p:sp>
      <p:pic>
        <p:nvPicPr>
          <p:cNvPr id="81924" name="Picture 4"/>
          <p:cNvPicPr>
            <a:picLocks noChangeAspect="1" noChangeArrowheads="1"/>
          </p:cNvPicPr>
          <p:nvPr/>
        </p:nvPicPr>
        <p:blipFill>
          <a:blip r:embed="rId2" cstate="print"/>
          <a:srcRect/>
          <a:stretch>
            <a:fillRect/>
          </a:stretch>
        </p:blipFill>
        <p:spPr bwMode="auto">
          <a:xfrm>
            <a:off x="838200" y="2209800"/>
            <a:ext cx="7644820" cy="4191000"/>
          </a:xfrm>
          <a:prstGeom prst="rect">
            <a:avLst/>
          </a:prstGeom>
          <a:noFill/>
          <a:ln w="9525">
            <a:noFill/>
            <a:miter lim="800000"/>
            <a:headEnd/>
            <a:tailEnd/>
          </a:ln>
          <a:effectLst/>
        </p:spPr>
      </p:pic>
      <p:sp>
        <p:nvSpPr>
          <p:cNvPr id="81925" name="Text Box 5"/>
          <p:cNvSpPr txBox="1">
            <a:spLocks noChangeArrowheads="1"/>
          </p:cNvSpPr>
          <p:nvPr/>
        </p:nvSpPr>
        <p:spPr bwMode="auto">
          <a:xfrm>
            <a:off x="1219200" y="1752600"/>
            <a:ext cx="6477000" cy="519113"/>
          </a:xfrm>
          <a:prstGeom prst="rect">
            <a:avLst/>
          </a:prstGeom>
          <a:noFill/>
          <a:ln w="9525">
            <a:noFill/>
            <a:miter lim="800000"/>
            <a:headEnd/>
            <a:tailEnd/>
          </a:ln>
          <a:effectLst/>
        </p:spPr>
        <p:txBody>
          <a:bodyPr>
            <a:spAutoFit/>
          </a:bodyPr>
          <a:lstStyle/>
          <a:p>
            <a:pPr algn="ctr">
              <a:spcBef>
                <a:spcPct val="50000"/>
              </a:spcBef>
            </a:pPr>
            <a:r>
              <a:rPr lang="en-US" sz="2800">
                <a:solidFill>
                  <a:schemeClr val="tx2"/>
                </a:solidFill>
              </a:rPr>
              <a:t>x = x + y;   =&gt;  x += y;</a:t>
            </a:r>
          </a:p>
        </p:txBody>
      </p:sp>
    </p:spTree>
    <p:extLst>
      <p:ext uri="{BB962C8B-B14F-4D97-AF65-F5344CB8AC3E}">
        <p14:creationId xmlns:p14="http://schemas.microsoft.com/office/powerpoint/2010/main" val="1699892616"/>
      </p:ext>
    </p:extLst>
  </p:cSld>
  <p:clrMapOvr>
    <a:masterClrMapping/>
  </p:clrMapOvr>
  <p:transition spd="med">
    <p:comb/>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z="3800"/>
              <a:t>Shortcut Assignment Operators </a:t>
            </a:r>
          </a:p>
        </p:txBody>
      </p:sp>
      <p:sp>
        <p:nvSpPr>
          <p:cNvPr id="91140" name="Text Box 4"/>
          <p:cNvSpPr txBox="1">
            <a:spLocks noChangeArrowheads="1"/>
          </p:cNvSpPr>
          <p:nvPr/>
        </p:nvSpPr>
        <p:spPr bwMode="auto">
          <a:xfrm>
            <a:off x="609600" y="1676400"/>
            <a:ext cx="5638800" cy="1066800"/>
          </a:xfrm>
          <a:prstGeom prst="rect">
            <a:avLst/>
          </a:prstGeom>
          <a:noFill/>
          <a:ln w="9525">
            <a:noFill/>
            <a:miter lim="800000"/>
            <a:headEnd/>
            <a:tailEnd/>
          </a:ln>
          <a:effectLst/>
        </p:spPr>
        <p:txBody>
          <a:bodyPr>
            <a:spAutoFit/>
          </a:bodyPr>
          <a:lstStyle/>
          <a:p>
            <a:r>
              <a:rPr lang="en-US" sz="3200"/>
              <a:t>byte b = 3;</a:t>
            </a:r>
          </a:p>
          <a:p>
            <a:r>
              <a:rPr lang="en-US" sz="3200"/>
              <a:t>b += 7;</a:t>
            </a:r>
          </a:p>
        </p:txBody>
      </p:sp>
      <p:sp>
        <p:nvSpPr>
          <p:cNvPr id="91141" name="Text Box 5"/>
          <p:cNvSpPr txBox="1">
            <a:spLocks noChangeArrowheads="1"/>
          </p:cNvSpPr>
          <p:nvPr/>
        </p:nvSpPr>
        <p:spPr bwMode="auto">
          <a:xfrm>
            <a:off x="609600" y="4191000"/>
            <a:ext cx="5181600" cy="1066800"/>
          </a:xfrm>
          <a:prstGeom prst="rect">
            <a:avLst/>
          </a:prstGeom>
          <a:noFill/>
          <a:ln w="9525">
            <a:noFill/>
            <a:miter lim="800000"/>
            <a:headEnd/>
            <a:tailEnd/>
          </a:ln>
          <a:effectLst/>
        </p:spPr>
        <p:txBody>
          <a:bodyPr>
            <a:spAutoFit/>
          </a:bodyPr>
          <a:lstStyle/>
          <a:p>
            <a:r>
              <a:rPr lang="en-US" sz="3200"/>
              <a:t>byte b = 3;</a:t>
            </a:r>
          </a:p>
          <a:p>
            <a:r>
              <a:rPr lang="en-US" sz="3200"/>
              <a:t>b = b + 7; </a:t>
            </a:r>
          </a:p>
        </p:txBody>
      </p:sp>
      <p:sp>
        <p:nvSpPr>
          <p:cNvPr id="91142" name="Text Box 6"/>
          <p:cNvSpPr txBox="1">
            <a:spLocks noChangeArrowheads="1"/>
          </p:cNvSpPr>
          <p:nvPr/>
        </p:nvSpPr>
        <p:spPr bwMode="auto">
          <a:xfrm>
            <a:off x="3124200" y="1752600"/>
            <a:ext cx="2895600" cy="579438"/>
          </a:xfrm>
          <a:prstGeom prst="rect">
            <a:avLst/>
          </a:prstGeom>
          <a:noFill/>
          <a:ln w="9525">
            <a:noFill/>
            <a:miter lim="800000"/>
            <a:headEnd/>
            <a:tailEnd/>
          </a:ln>
          <a:effectLst/>
        </p:spPr>
        <p:txBody>
          <a:bodyPr>
            <a:spAutoFit/>
          </a:bodyPr>
          <a:lstStyle/>
          <a:p>
            <a:pPr>
              <a:spcBef>
                <a:spcPct val="50000"/>
              </a:spcBef>
            </a:pPr>
            <a:r>
              <a:rPr lang="en-US" sz="3200" b="1">
                <a:solidFill>
                  <a:schemeClr val="tx2"/>
                </a:solidFill>
              </a:rPr>
              <a:t>OK</a:t>
            </a:r>
          </a:p>
        </p:txBody>
      </p:sp>
      <p:sp>
        <p:nvSpPr>
          <p:cNvPr id="91143" name="Text Box 7"/>
          <p:cNvSpPr txBox="1">
            <a:spLocks noChangeArrowheads="1"/>
          </p:cNvSpPr>
          <p:nvPr/>
        </p:nvSpPr>
        <p:spPr bwMode="auto">
          <a:xfrm>
            <a:off x="3200400" y="4343400"/>
            <a:ext cx="5486400" cy="1066800"/>
          </a:xfrm>
          <a:prstGeom prst="rect">
            <a:avLst/>
          </a:prstGeom>
          <a:noFill/>
          <a:ln w="9525">
            <a:noFill/>
            <a:miter lim="800000"/>
            <a:headEnd/>
            <a:tailEnd/>
          </a:ln>
          <a:effectLst/>
        </p:spPr>
        <p:txBody>
          <a:bodyPr>
            <a:spAutoFit/>
          </a:bodyPr>
          <a:lstStyle/>
          <a:p>
            <a:pPr algn="ctr">
              <a:spcBef>
                <a:spcPct val="50000"/>
              </a:spcBef>
            </a:pPr>
            <a:r>
              <a:rPr lang="en-US" sz="3200" b="1">
                <a:solidFill>
                  <a:schemeClr val="tx2"/>
                </a:solidFill>
              </a:rPr>
              <a:t>Error: since b + 7 results in an int</a:t>
            </a:r>
          </a:p>
        </p:txBody>
      </p:sp>
    </p:spTree>
    <p:extLst>
      <p:ext uri="{BB962C8B-B14F-4D97-AF65-F5344CB8AC3E}">
        <p14:creationId xmlns:p14="http://schemas.microsoft.com/office/powerpoint/2010/main" val="850418754"/>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42"/>
                                        </p:tgtEl>
                                        <p:attrNameLst>
                                          <p:attrName>style.visibility</p:attrName>
                                        </p:attrNameLst>
                                      </p:cBhvr>
                                      <p:to>
                                        <p:strVal val="visible"/>
                                      </p:to>
                                    </p:set>
                                    <p:animEffect transition="in" filter="blinds(horizontal)">
                                      <p:cBhvr>
                                        <p:cTn id="7" dur="500"/>
                                        <p:tgtEl>
                                          <p:spTgt spid="911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143"/>
                                        </p:tgtEl>
                                        <p:attrNameLst>
                                          <p:attrName>style.visibility</p:attrName>
                                        </p:attrNameLst>
                                      </p:cBhvr>
                                      <p:to>
                                        <p:strVal val="visible"/>
                                      </p:to>
                                    </p:set>
                                    <p:animEffect transition="in" filter="blinds(horizontal)">
                                      <p:cBhvr>
                                        <p:cTn id="12" dur="500"/>
                                        <p:tgtEl>
                                          <p:spTgt spid="9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p:bldP spid="9114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smtClean="0"/>
              <a:t>Assignment Operators </a:t>
            </a:r>
          </a:p>
        </p:txBody>
      </p:sp>
      <p:graphicFrame>
        <p:nvGraphicFramePr>
          <p:cNvPr id="6146" name="Object 3"/>
          <p:cNvGraphicFramePr>
            <a:graphicFrameLocks noGrp="1" noChangeAspect="1"/>
          </p:cNvGraphicFramePr>
          <p:nvPr>
            <p:ph idx="1"/>
          </p:nvPr>
        </p:nvGraphicFramePr>
        <p:xfrm>
          <a:off x="533400" y="609600"/>
          <a:ext cx="8793163" cy="6183313"/>
        </p:xfrm>
        <a:graphic>
          <a:graphicData uri="http://schemas.openxmlformats.org/presentationml/2006/ole">
            <mc:AlternateContent xmlns:mc="http://schemas.openxmlformats.org/markup-compatibility/2006">
              <mc:Choice xmlns:v="urn:schemas-microsoft-com:vml" Requires="v">
                <p:oleObj spid="_x0000_s5156" name="Document" r:id="rId3" imgW="6614671" imgH="4651136" progId="Word.Document.8">
                  <p:embed/>
                </p:oleObj>
              </mc:Choice>
              <mc:Fallback>
                <p:oleObj name="Document" r:id="rId3" imgW="6614671" imgH="465113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609600"/>
                        <a:ext cx="8793163" cy="6183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91319329"/>
      </p:ext>
    </p:extLst>
  </p:cSld>
  <p:clrMapOvr>
    <a:masterClrMapping/>
  </p:clrMapOvr>
  <p:transition spd="med">
    <p:comb/>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smtClean="0"/>
              <a:t>Other Operators </a:t>
            </a:r>
          </a:p>
        </p:txBody>
      </p:sp>
      <p:graphicFrame>
        <p:nvGraphicFramePr>
          <p:cNvPr id="7170" name="Object 3"/>
          <p:cNvGraphicFramePr>
            <a:graphicFrameLocks noGrp="1" noChangeAspect="1"/>
          </p:cNvGraphicFramePr>
          <p:nvPr>
            <p:ph idx="1"/>
          </p:nvPr>
        </p:nvGraphicFramePr>
        <p:xfrm>
          <a:off x="457200" y="682625"/>
          <a:ext cx="8153400" cy="5946775"/>
        </p:xfrm>
        <a:graphic>
          <a:graphicData uri="http://schemas.openxmlformats.org/presentationml/2006/ole">
            <mc:AlternateContent xmlns:mc="http://schemas.openxmlformats.org/markup-compatibility/2006">
              <mc:Choice xmlns:v="urn:schemas-microsoft-com:vml" Requires="v">
                <p:oleObj spid="_x0000_s6180" name="Document" r:id="rId3" imgW="6614671" imgH="5060355" progId="Word.Document.8">
                  <p:embed/>
                </p:oleObj>
              </mc:Choice>
              <mc:Fallback>
                <p:oleObj name="Document" r:id="rId3" imgW="6614671" imgH="506035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682625"/>
                        <a:ext cx="8153400" cy="594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8426015"/>
      </p:ext>
    </p:extLst>
  </p:cSld>
  <p:clrMapOvr>
    <a:masterClrMapping/>
  </p:clrMapOvr>
  <p:transition spd="med">
    <p:comb/>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type="title"/>
          </p:nvPr>
        </p:nvSpPr>
        <p:spPr/>
        <p:txBody>
          <a:bodyPr/>
          <a:lstStyle/>
          <a:p>
            <a:pPr eaLnBrk="1" hangingPunct="1">
              <a:defRPr/>
            </a:pPr>
            <a:r>
              <a:rPr lang="en-US" smtClean="0"/>
              <a:t>Operators summary</a:t>
            </a:r>
          </a:p>
        </p:txBody>
      </p:sp>
      <p:graphicFrame>
        <p:nvGraphicFramePr>
          <p:cNvPr id="8194" name="Object 4"/>
          <p:cNvGraphicFramePr>
            <a:graphicFrameLocks noGrp="1" noChangeAspect="1"/>
          </p:cNvGraphicFramePr>
          <p:nvPr>
            <p:ph idx="1"/>
          </p:nvPr>
        </p:nvGraphicFramePr>
        <p:xfrm>
          <a:off x="685800" y="685800"/>
          <a:ext cx="7772400" cy="6019800"/>
        </p:xfrm>
        <a:graphic>
          <a:graphicData uri="http://schemas.openxmlformats.org/presentationml/2006/ole">
            <mc:AlternateContent xmlns:mc="http://schemas.openxmlformats.org/markup-compatibility/2006">
              <mc:Choice xmlns:v="urn:schemas-microsoft-com:vml" Requires="v">
                <p:oleObj spid="_x0000_s7204" name="Document" r:id="rId3" imgW="5638470" imgH="6124973" progId="Word.Document.8">
                  <p:embed/>
                </p:oleObj>
              </mc:Choice>
              <mc:Fallback>
                <p:oleObj name="Document" r:id="rId3" imgW="5638470" imgH="612497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685800"/>
                        <a:ext cx="77724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86339786"/>
      </p:ext>
    </p:extLst>
  </p:cSld>
  <p:clrMapOvr>
    <a:masterClrMapping/>
  </p:clrMapOvr>
  <p:transition spd="med">
    <p:comb/>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Arithmetic Promotion</a:t>
            </a:r>
          </a:p>
        </p:txBody>
      </p:sp>
      <p:sp>
        <p:nvSpPr>
          <p:cNvPr id="82947" name="Rectangle 3"/>
          <p:cNvSpPr>
            <a:spLocks noGrp="1" noChangeArrowheads="1"/>
          </p:cNvSpPr>
          <p:nvPr>
            <p:ph type="body" idx="1"/>
          </p:nvPr>
        </p:nvSpPr>
        <p:spPr/>
        <p:txBody>
          <a:bodyPr/>
          <a:lstStyle/>
          <a:p>
            <a:r>
              <a:rPr lang="en-US" sz="3200"/>
              <a:t>What happen when binary operations between operands of different types ?</a:t>
            </a:r>
          </a:p>
          <a:p>
            <a:pPr lvl="1"/>
            <a:r>
              <a:rPr lang="en-US" sz="3200"/>
              <a:t>the compiler may convert the type of one operand to the type of the other operand, or the types of both operands to entirely different types</a:t>
            </a:r>
          </a:p>
          <a:p>
            <a:r>
              <a:rPr lang="en-US" sz="3200"/>
              <a:t>This conversion, called arithmetic promotion, is performed before any calculation is done</a:t>
            </a:r>
          </a:p>
        </p:txBody>
      </p:sp>
    </p:spTree>
    <p:extLst>
      <p:ext uri="{BB962C8B-B14F-4D97-AF65-F5344CB8AC3E}">
        <p14:creationId xmlns:p14="http://schemas.microsoft.com/office/powerpoint/2010/main" val="3233580884"/>
      </p:ext>
    </p:extLst>
  </p:cSld>
  <p:clrMapOvr>
    <a:masterClrMapping/>
  </p:clrMapOvr>
  <p:transition spd="med">
    <p:comb/>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Arithmetic Promotion (cont.)</a:t>
            </a:r>
          </a:p>
        </p:txBody>
      </p:sp>
      <p:sp>
        <p:nvSpPr>
          <p:cNvPr id="83971" name="Rectangle 3"/>
          <p:cNvSpPr>
            <a:spLocks noGrp="1" noChangeArrowheads="1"/>
          </p:cNvSpPr>
          <p:nvPr>
            <p:ph type="body" idx="1"/>
          </p:nvPr>
        </p:nvSpPr>
        <p:spPr/>
        <p:txBody>
          <a:bodyPr/>
          <a:lstStyle/>
          <a:p>
            <a:pPr>
              <a:lnSpc>
                <a:spcPct val="80000"/>
              </a:lnSpc>
            </a:pPr>
            <a:r>
              <a:rPr lang="en-US"/>
              <a:t>The rules that govern arithmetic promotion in Java:</a:t>
            </a:r>
          </a:p>
          <a:p>
            <a:pPr lvl="1">
              <a:lnSpc>
                <a:spcPct val="80000"/>
              </a:lnSpc>
            </a:pPr>
            <a:r>
              <a:rPr lang="en-US" sz="2800"/>
              <a:t>If both the operands are of a type narrower than int (that is </a:t>
            </a:r>
            <a:r>
              <a:rPr lang="en-US" sz="2800" b="1"/>
              <a:t>byte</a:t>
            </a:r>
            <a:r>
              <a:rPr lang="en-US" sz="2800"/>
              <a:t>, </a:t>
            </a:r>
            <a:r>
              <a:rPr lang="en-US" sz="2800" b="1"/>
              <a:t>short</a:t>
            </a:r>
            <a:r>
              <a:rPr lang="en-US" sz="2800"/>
              <a:t>, or </a:t>
            </a:r>
            <a:r>
              <a:rPr lang="en-US" sz="2800" b="1"/>
              <a:t>char</a:t>
            </a:r>
            <a:r>
              <a:rPr lang="en-US" sz="2800"/>
              <a:t>), then both of them are promoted to type </a:t>
            </a:r>
            <a:r>
              <a:rPr lang="en-US" sz="2800" b="1"/>
              <a:t>int</a:t>
            </a:r>
          </a:p>
          <a:p>
            <a:pPr lvl="1">
              <a:lnSpc>
                <a:spcPct val="80000"/>
              </a:lnSpc>
            </a:pPr>
            <a:r>
              <a:rPr lang="en-US" sz="2800"/>
              <a:t>If </a:t>
            </a:r>
            <a:r>
              <a:rPr lang="en-US" sz="2800" b="1"/>
              <a:t>one</a:t>
            </a:r>
            <a:r>
              <a:rPr lang="en-US" sz="2800"/>
              <a:t> of the operands is of type </a:t>
            </a:r>
            <a:r>
              <a:rPr lang="en-US" sz="2800" b="1"/>
              <a:t>double</a:t>
            </a:r>
            <a:r>
              <a:rPr lang="en-US" sz="2800"/>
              <a:t>, then the other operand is converted to </a:t>
            </a:r>
            <a:r>
              <a:rPr lang="en-US" sz="2800" b="1"/>
              <a:t>double</a:t>
            </a:r>
            <a:r>
              <a:rPr lang="en-US" sz="2800"/>
              <a:t> as well</a:t>
            </a:r>
          </a:p>
          <a:p>
            <a:pPr lvl="1">
              <a:lnSpc>
                <a:spcPct val="80000"/>
              </a:lnSpc>
            </a:pPr>
            <a:r>
              <a:rPr lang="en-US" sz="2800"/>
              <a:t>If </a:t>
            </a:r>
            <a:r>
              <a:rPr lang="en-US" sz="2800" b="1"/>
              <a:t>none</a:t>
            </a:r>
            <a:r>
              <a:rPr lang="en-US" sz="2800"/>
              <a:t> of the operands is of type </a:t>
            </a:r>
            <a:r>
              <a:rPr lang="en-US" sz="2800" b="1"/>
              <a:t>double</a:t>
            </a:r>
            <a:r>
              <a:rPr lang="en-US" sz="2800"/>
              <a:t>, and </a:t>
            </a:r>
            <a:r>
              <a:rPr lang="en-US" sz="2800" b="1"/>
              <a:t>one</a:t>
            </a:r>
            <a:r>
              <a:rPr lang="en-US" sz="2800"/>
              <a:t> of the operands is of type </a:t>
            </a:r>
            <a:r>
              <a:rPr lang="en-US" sz="2800" b="1"/>
              <a:t>float</a:t>
            </a:r>
            <a:r>
              <a:rPr lang="en-US" sz="2800"/>
              <a:t>, then the other operand is converted to type </a:t>
            </a:r>
            <a:r>
              <a:rPr lang="en-US" sz="2800" b="1"/>
              <a:t>float</a:t>
            </a:r>
            <a:r>
              <a:rPr lang="en-US" sz="2800"/>
              <a:t> as well</a:t>
            </a:r>
          </a:p>
          <a:p>
            <a:pPr lvl="1">
              <a:lnSpc>
                <a:spcPct val="80000"/>
              </a:lnSpc>
            </a:pPr>
            <a:r>
              <a:rPr lang="en-US" sz="2800"/>
              <a:t>If </a:t>
            </a:r>
            <a:r>
              <a:rPr lang="en-US" sz="2800" b="1"/>
              <a:t>none</a:t>
            </a:r>
            <a:r>
              <a:rPr lang="en-US" sz="2800"/>
              <a:t> of the operands is of type </a:t>
            </a:r>
            <a:r>
              <a:rPr lang="en-US" sz="2800" b="1"/>
              <a:t>double</a:t>
            </a:r>
            <a:r>
              <a:rPr lang="en-US" sz="2800"/>
              <a:t> or </a:t>
            </a:r>
            <a:r>
              <a:rPr lang="en-US" sz="2800" b="1"/>
              <a:t>float</a:t>
            </a:r>
            <a:r>
              <a:rPr lang="en-US" sz="2800"/>
              <a:t>, and one of the operands is of type </a:t>
            </a:r>
            <a:r>
              <a:rPr lang="en-US" sz="2800" b="1"/>
              <a:t>long</a:t>
            </a:r>
            <a:r>
              <a:rPr lang="en-US" sz="2800"/>
              <a:t>, then the other operand is converted to type </a:t>
            </a:r>
            <a:r>
              <a:rPr lang="en-US" sz="2800" b="1"/>
              <a:t>long</a:t>
            </a:r>
            <a:r>
              <a:rPr lang="en-US" sz="2800"/>
              <a:t> as well</a:t>
            </a:r>
          </a:p>
          <a:p>
            <a:pPr lvl="1">
              <a:lnSpc>
                <a:spcPct val="80000"/>
              </a:lnSpc>
            </a:pPr>
            <a:r>
              <a:rPr lang="en-US" sz="2800"/>
              <a:t>If </a:t>
            </a:r>
            <a:r>
              <a:rPr lang="en-US" sz="2800" b="1"/>
              <a:t>none</a:t>
            </a:r>
            <a:r>
              <a:rPr lang="en-US" sz="2800"/>
              <a:t> of the operands is of type </a:t>
            </a:r>
            <a:r>
              <a:rPr lang="en-US" sz="2800" b="1"/>
              <a:t>double</a:t>
            </a:r>
            <a:r>
              <a:rPr lang="en-US" sz="2800"/>
              <a:t>, </a:t>
            </a:r>
            <a:r>
              <a:rPr lang="en-US" sz="2800" b="1"/>
              <a:t>float</a:t>
            </a:r>
            <a:r>
              <a:rPr lang="en-US" sz="2800"/>
              <a:t>, or </a:t>
            </a:r>
            <a:r>
              <a:rPr lang="en-US" sz="2800" b="1"/>
              <a:t>long</a:t>
            </a:r>
            <a:r>
              <a:rPr lang="en-US" sz="2800"/>
              <a:t>, then both the operands are converted to type </a:t>
            </a:r>
            <a:r>
              <a:rPr lang="en-US" sz="2800" b="1"/>
              <a:t>int</a:t>
            </a:r>
            <a:r>
              <a:rPr lang="en-US" sz="2800"/>
              <a:t>, if they already are not</a:t>
            </a:r>
          </a:p>
        </p:txBody>
      </p:sp>
    </p:spTree>
    <p:extLst>
      <p:ext uri="{BB962C8B-B14F-4D97-AF65-F5344CB8AC3E}">
        <p14:creationId xmlns:p14="http://schemas.microsoft.com/office/powerpoint/2010/main" val="2045204445"/>
      </p:ext>
    </p:extLst>
  </p:cSld>
  <p:clrMapOvr>
    <a:masterClrMapping/>
  </p:clrMapOvr>
  <p:transition spd="med">
    <p:comb/>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Arithmetic Promotion (cont.)</a:t>
            </a:r>
          </a:p>
        </p:txBody>
      </p:sp>
      <p:sp>
        <p:nvSpPr>
          <p:cNvPr id="84996" name="Text Box 4"/>
          <p:cNvSpPr txBox="1">
            <a:spLocks noChangeArrowheads="1"/>
          </p:cNvSpPr>
          <p:nvPr/>
        </p:nvSpPr>
        <p:spPr bwMode="auto">
          <a:xfrm>
            <a:off x="746125" y="1331913"/>
            <a:ext cx="184150" cy="366712"/>
          </a:xfrm>
          <a:prstGeom prst="rect">
            <a:avLst/>
          </a:prstGeom>
          <a:noFill/>
          <a:ln w="9525">
            <a:noFill/>
            <a:miter lim="800000"/>
            <a:headEnd/>
            <a:tailEnd/>
          </a:ln>
          <a:effectLst/>
        </p:spPr>
        <p:txBody>
          <a:bodyPr wrap="none">
            <a:spAutoFit/>
          </a:bodyPr>
          <a:lstStyle/>
          <a:p>
            <a:endParaRPr lang="en-US"/>
          </a:p>
        </p:txBody>
      </p:sp>
      <p:sp>
        <p:nvSpPr>
          <p:cNvPr id="84997" name="Text Box 5"/>
          <p:cNvSpPr txBox="1">
            <a:spLocks noChangeArrowheads="1"/>
          </p:cNvSpPr>
          <p:nvPr/>
        </p:nvSpPr>
        <p:spPr bwMode="auto">
          <a:xfrm>
            <a:off x="457200" y="1676400"/>
            <a:ext cx="2895600" cy="1066800"/>
          </a:xfrm>
          <a:prstGeom prst="rect">
            <a:avLst/>
          </a:prstGeom>
          <a:noFill/>
          <a:ln w="9525">
            <a:noFill/>
            <a:miter lim="800000"/>
            <a:headEnd/>
            <a:tailEnd/>
          </a:ln>
          <a:effectLst/>
        </p:spPr>
        <p:txBody>
          <a:bodyPr>
            <a:spAutoFit/>
          </a:bodyPr>
          <a:lstStyle/>
          <a:p>
            <a:r>
              <a:rPr lang="es-ES" sz="3200"/>
              <a:t>byte x = 1;</a:t>
            </a:r>
          </a:p>
          <a:p>
            <a:r>
              <a:rPr lang="es-ES" sz="3200"/>
              <a:t>byte y = 2;</a:t>
            </a:r>
            <a:endParaRPr lang="en-US" sz="3200"/>
          </a:p>
        </p:txBody>
      </p:sp>
      <p:sp>
        <p:nvSpPr>
          <p:cNvPr id="84998" name="AutoShape 6"/>
          <p:cNvSpPr>
            <a:spLocks/>
          </p:cNvSpPr>
          <p:nvPr/>
        </p:nvSpPr>
        <p:spPr bwMode="auto">
          <a:xfrm>
            <a:off x="2819400" y="1752600"/>
            <a:ext cx="457200" cy="990600"/>
          </a:xfrm>
          <a:prstGeom prst="rightBrace">
            <a:avLst>
              <a:gd name="adj1" fmla="val 18056"/>
              <a:gd name="adj2" fmla="val 50000"/>
            </a:avLst>
          </a:prstGeom>
          <a:noFill/>
          <a:ln w="9525">
            <a:solidFill>
              <a:schemeClr val="tx1"/>
            </a:solidFill>
            <a:round/>
            <a:headEnd/>
            <a:tailEnd/>
          </a:ln>
          <a:effectLst/>
        </p:spPr>
        <p:txBody>
          <a:bodyPr wrap="none" anchor="ctr"/>
          <a:lstStyle/>
          <a:p>
            <a:endParaRPr lang="en-US"/>
          </a:p>
        </p:txBody>
      </p:sp>
      <p:sp>
        <p:nvSpPr>
          <p:cNvPr id="84999" name="Text Box 7"/>
          <p:cNvSpPr txBox="1">
            <a:spLocks noChangeArrowheads="1"/>
          </p:cNvSpPr>
          <p:nvPr/>
        </p:nvSpPr>
        <p:spPr bwMode="auto">
          <a:xfrm>
            <a:off x="3352800" y="1905000"/>
            <a:ext cx="3962400" cy="579438"/>
          </a:xfrm>
          <a:prstGeom prst="rect">
            <a:avLst/>
          </a:prstGeom>
          <a:noFill/>
          <a:ln w="9525">
            <a:noFill/>
            <a:miter lim="800000"/>
            <a:headEnd/>
            <a:tailEnd/>
          </a:ln>
          <a:effectLst/>
        </p:spPr>
        <p:txBody>
          <a:bodyPr>
            <a:spAutoFit/>
          </a:bodyPr>
          <a:lstStyle/>
          <a:p>
            <a:pPr>
              <a:spcBef>
                <a:spcPct val="50000"/>
              </a:spcBef>
            </a:pPr>
            <a:r>
              <a:rPr lang="en-US" sz="3200"/>
              <a:t>What type of x / y ?</a:t>
            </a:r>
          </a:p>
        </p:txBody>
      </p:sp>
      <p:sp>
        <p:nvSpPr>
          <p:cNvPr id="85000" name="Text Box 8"/>
          <p:cNvSpPr txBox="1">
            <a:spLocks noChangeArrowheads="1"/>
          </p:cNvSpPr>
          <p:nvPr/>
        </p:nvSpPr>
        <p:spPr bwMode="auto">
          <a:xfrm>
            <a:off x="533400" y="3352800"/>
            <a:ext cx="6553200" cy="1554163"/>
          </a:xfrm>
          <a:prstGeom prst="rect">
            <a:avLst/>
          </a:prstGeom>
          <a:noFill/>
          <a:ln w="9525">
            <a:noFill/>
            <a:miter lim="800000"/>
            <a:headEnd/>
            <a:tailEnd/>
          </a:ln>
          <a:effectLst/>
        </p:spPr>
        <p:txBody>
          <a:bodyPr>
            <a:spAutoFit/>
          </a:bodyPr>
          <a:lstStyle/>
          <a:p>
            <a:r>
              <a:rPr lang="en-US" sz="3200"/>
              <a:t>byte b = 5;</a:t>
            </a:r>
          </a:p>
          <a:p>
            <a:r>
              <a:rPr lang="en-US" sz="3200"/>
              <a:t>int i = 3;</a:t>
            </a:r>
          </a:p>
          <a:p>
            <a:r>
              <a:rPr lang="en-US" sz="3200"/>
              <a:t>double d =  b / i;</a:t>
            </a:r>
          </a:p>
        </p:txBody>
      </p:sp>
      <p:sp>
        <p:nvSpPr>
          <p:cNvPr id="85001" name="Text Box 9"/>
          <p:cNvSpPr txBox="1">
            <a:spLocks noChangeArrowheads="1"/>
          </p:cNvSpPr>
          <p:nvPr/>
        </p:nvSpPr>
        <p:spPr bwMode="auto">
          <a:xfrm>
            <a:off x="7010400" y="1905000"/>
            <a:ext cx="1295400" cy="579438"/>
          </a:xfrm>
          <a:prstGeom prst="rect">
            <a:avLst/>
          </a:prstGeom>
          <a:noFill/>
          <a:ln w="9525">
            <a:noFill/>
            <a:miter lim="800000"/>
            <a:headEnd/>
            <a:tailEnd/>
          </a:ln>
          <a:effectLst/>
        </p:spPr>
        <p:txBody>
          <a:bodyPr>
            <a:spAutoFit/>
          </a:bodyPr>
          <a:lstStyle/>
          <a:p>
            <a:pPr>
              <a:spcBef>
                <a:spcPct val="50000"/>
              </a:spcBef>
            </a:pPr>
            <a:r>
              <a:rPr lang="en-US" sz="3200">
                <a:solidFill>
                  <a:schemeClr val="tx2"/>
                </a:solidFill>
              </a:rPr>
              <a:t>int</a:t>
            </a:r>
          </a:p>
        </p:txBody>
      </p:sp>
      <p:sp>
        <p:nvSpPr>
          <p:cNvPr id="85002" name="Text Box 10"/>
          <p:cNvSpPr txBox="1">
            <a:spLocks noChangeArrowheads="1"/>
          </p:cNvSpPr>
          <p:nvPr/>
        </p:nvSpPr>
        <p:spPr bwMode="auto">
          <a:xfrm>
            <a:off x="1143000" y="5105400"/>
            <a:ext cx="4419600" cy="519113"/>
          </a:xfrm>
          <a:prstGeom prst="rect">
            <a:avLst/>
          </a:prstGeom>
          <a:noFill/>
          <a:ln w="9525">
            <a:noFill/>
            <a:miter lim="800000"/>
            <a:headEnd/>
            <a:tailEnd/>
          </a:ln>
          <a:effectLst/>
        </p:spPr>
        <p:txBody>
          <a:bodyPr>
            <a:spAutoFit/>
          </a:bodyPr>
          <a:lstStyle/>
          <a:p>
            <a:pPr>
              <a:spcBef>
                <a:spcPct val="50000"/>
              </a:spcBef>
            </a:pPr>
            <a:r>
              <a:rPr lang="en-US" sz="2800">
                <a:solidFill>
                  <a:schemeClr val="tx2"/>
                </a:solidFill>
              </a:rPr>
              <a:t>b is promoted to type int</a:t>
            </a:r>
          </a:p>
        </p:txBody>
      </p:sp>
      <p:sp>
        <p:nvSpPr>
          <p:cNvPr id="85004" name="AutoShape 12"/>
          <p:cNvSpPr>
            <a:spLocks/>
          </p:cNvSpPr>
          <p:nvPr/>
        </p:nvSpPr>
        <p:spPr bwMode="auto">
          <a:xfrm rot="16200000">
            <a:off x="2895600" y="3733800"/>
            <a:ext cx="533400" cy="990600"/>
          </a:xfrm>
          <a:prstGeom prst="rightBrace">
            <a:avLst>
              <a:gd name="adj1" fmla="val 15476"/>
              <a:gd name="adj2" fmla="val 50000"/>
            </a:avLst>
          </a:prstGeom>
          <a:noFill/>
          <a:ln w="9525">
            <a:solidFill>
              <a:schemeClr val="tx1"/>
            </a:solidFill>
            <a:round/>
            <a:headEnd/>
            <a:tailEnd/>
          </a:ln>
          <a:effectLst/>
        </p:spPr>
        <p:txBody>
          <a:bodyPr wrap="none" anchor="ctr"/>
          <a:lstStyle/>
          <a:p>
            <a:endParaRPr lang="en-US"/>
          </a:p>
        </p:txBody>
      </p:sp>
      <p:sp>
        <p:nvSpPr>
          <p:cNvPr id="85005" name="Text Box 13"/>
          <p:cNvSpPr txBox="1">
            <a:spLocks noChangeArrowheads="1"/>
          </p:cNvSpPr>
          <p:nvPr/>
        </p:nvSpPr>
        <p:spPr bwMode="auto">
          <a:xfrm>
            <a:off x="3276600" y="3429000"/>
            <a:ext cx="5334000" cy="519113"/>
          </a:xfrm>
          <a:prstGeom prst="rect">
            <a:avLst/>
          </a:prstGeom>
          <a:noFill/>
          <a:ln w="9525">
            <a:noFill/>
            <a:miter lim="800000"/>
            <a:headEnd/>
            <a:tailEnd/>
          </a:ln>
          <a:effectLst/>
        </p:spPr>
        <p:txBody>
          <a:bodyPr>
            <a:spAutoFit/>
          </a:bodyPr>
          <a:lstStyle/>
          <a:p>
            <a:pPr>
              <a:spcBef>
                <a:spcPct val="50000"/>
              </a:spcBef>
            </a:pPr>
            <a:r>
              <a:rPr lang="en-US" sz="2800">
                <a:solidFill>
                  <a:schemeClr val="tx2"/>
                </a:solidFill>
              </a:rPr>
              <a:t>this result is promoted to double</a:t>
            </a:r>
          </a:p>
        </p:txBody>
      </p:sp>
      <p:sp>
        <p:nvSpPr>
          <p:cNvPr id="85006" name="Line 14"/>
          <p:cNvSpPr>
            <a:spLocks noChangeShapeType="1"/>
          </p:cNvSpPr>
          <p:nvPr/>
        </p:nvSpPr>
        <p:spPr bwMode="auto">
          <a:xfrm>
            <a:off x="2819400" y="4800600"/>
            <a:ext cx="0" cy="38100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692725875"/>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001"/>
                                        </p:tgtEl>
                                        <p:attrNameLst>
                                          <p:attrName>style.visibility</p:attrName>
                                        </p:attrNameLst>
                                      </p:cBhvr>
                                      <p:to>
                                        <p:strVal val="visible"/>
                                      </p:to>
                                    </p:set>
                                    <p:animEffect transition="in" filter="blinds(horizontal)">
                                      <p:cBhvr>
                                        <p:cTn id="7" dur="500"/>
                                        <p:tgtEl>
                                          <p:spTgt spid="850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006"/>
                                        </p:tgtEl>
                                        <p:attrNameLst>
                                          <p:attrName>style.visibility</p:attrName>
                                        </p:attrNameLst>
                                      </p:cBhvr>
                                      <p:to>
                                        <p:strVal val="visible"/>
                                      </p:to>
                                    </p:set>
                                    <p:animEffect transition="in" filter="blinds(horizontal)">
                                      <p:cBhvr>
                                        <p:cTn id="12" dur="500"/>
                                        <p:tgtEl>
                                          <p:spTgt spid="8500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5002"/>
                                        </p:tgtEl>
                                        <p:attrNameLst>
                                          <p:attrName>style.visibility</p:attrName>
                                        </p:attrNameLst>
                                      </p:cBhvr>
                                      <p:to>
                                        <p:strVal val="visible"/>
                                      </p:to>
                                    </p:set>
                                    <p:animEffect transition="in" filter="blinds(horizontal)">
                                      <p:cBhvr>
                                        <p:cTn id="15" dur="500"/>
                                        <p:tgtEl>
                                          <p:spTgt spid="8500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5004"/>
                                        </p:tgtEl>
                                        <p:attrNameLst>
                                          <p:attrName>style.visibility</p:attrName>
                                        </p:attrNameLst>
                                      </p:cBhvr>
                                      <p:to>
                                        <p:strVal val="visible"/>
                                      </p:to>
                                    </p:set>
                                    <p:animEffect transition="in" filter="blinds(horizontal)">
                                      <p:cBhvr>
                                        <p:cTn id="20" dur="500"/>
                                        <p:tgtEl>
                                          <p:spTgt spid="8500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5005"/>
                                        </p:tgtEl>
                                        <p:attrNameLst>
                                          <p:attrName>style.visibility</p:attrName>
                                        </p:attrNameLst>
                                      </p:cBhvr>
                                      <p:to>
                                        <p:strVal val="visible"/>
                                      </p:to>
                                    </p:set>
                                    <p:animEffect transition="in" filter="blinds(horizontal)">
                                      <p:cBhvr>
                                        <p:cTn id="23" dur="500"/>
                                        <p:tgtEl>
                                          <p:spTgt spid="85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1" grpId="0"/>
      <p:bldP spid="85002" grpId="0"/>
      <p:bldP spid="85004" grpId="0" animBg="1"/>
      <p:bldP spid="85005" grpId="0"/>
      <p:bldP spid="8500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Arithmetic Promotion (cont.)</a:t>
            </a:r>
          </a:p>
        </p:txBody>
      </p:sp>
      <p:sp>
        <p:nvSpPr>
          <p:cNvPr id="86019" name="Rectangle 3"/>
          <p:cNvSpPr>
            <a:spLocks noGrp="1" noChangeArrowheads="1"/>
          </p:cNvSpPr>
          <p:nvPr>
            <p:ph type="body" idx="1"/>
          </p:nvPr>
        </p:nvSpPr>
        <p:spPr/>
        <p:txBody>
          <a:bodyPr/>
          <a:lstStyle/>
          <a:p>
            <a:r>
              <a:rPr lang="en-US" sz="3200"/>
              <a:t>The preceding rules imply that the result of any binary arithmetic operation would be at least of type int</a:t>
            </a:r>
          </a:p>
          <a:p>
            <a:r>
              <a:rPr lang="en-US" sz="3200"/>
              <a:t>Not any type can be converted to any other type</a:t>
            </a:r>
          </a:p>
          <a:p>
            <a:pPr lvl="1"/>
            <a:r>
              <a:rPr lang="en-US" sz="3200"/>
              <a:t>There will be situations in which you explicitly need to use an operator, called the </a:t>
            </a:r>
            <a:r>
              <a:rPr lang="en-US" sz="3200" b="1"/>
              <a:t>cast operator</a:t>
            </a:r>
            <a:r>
              <a:rPr lang="en-US" sz="3200"/>
              <a:t>, to convert one type to another</a:t>
            </a:r>
          </a:p>
        </p:txBody>
      </p:sp>
    </p:spTree>
    <p:extLst>
      <p:ext uri="{BB962C8B-B14F-4D97-AF65-F5344CB8AC3E}">
        <p14:creationId xmlns:p14="http://schemas.microsoft.com/office/powerpoint/2010/main" val="3885909646"/>
      </p:ext>
    </p:extLst>
  </p:cSld>
  <p:clrMapOvr>
    <a:masterClrMapping/>
  </p:clrMapOvr>
  <p:transition spd="med">
    <p:comb/>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Arithmetic Promotion (cont.)</a:t>
            </a:r>
          </a:p>
        </p:txBody>
      </p:sp>
      <p:sp>
        <p:nvSpPr>
          <p:cNvPr id="3" name="Content Placeholder 2"/>
          <p:cNvSpPr>
            <a:spLocks noGrp="1"/>
          </p:cNvSpPr>
          <p:nvPr>
            <p:ph idx="1"/>
          </p:nvPr>
        </p:nvSpPr>
        <p:spPr/>
        <p:txBody>
          <a:bodyPr/>
          <a:lstStyle/>
          <a:p>
            <a:r>
              <a:rPr lang="en-US" smtClean="0"/>
              <a:t>int a,b</a:t>
            </a:r>
          </a:p>
          <a:p>
            <a:r>
              <a:rPr lang="en-US"/>
              <a:t>l</a:t>
            </a:r>
            <a:r>
              <a:rPr lang="en-US" smtClean="0"/>
              <a:t>ong c; </a:t>
            </a:r>
          </a:p>
          <a:p>
            <a:endParaRPr lang="en-US"/>
          </a:p>
          <a:p>
            <a:r>
              <a:rPr lang="en-US" smtClean="0"/>
              <a:t>(a*b)/b = a  true/false</a:t>
            </a:r>
          </a:p>
          <a:p>
            <a:r>
              <a:rPr lang="en-US" smtClean="0"/>
              <a:t>(a/b)*b = a  true/false</a:t>
            </a:r>
          </a:p>
          <a:p>
            <a:endParaRPr lang="en-US" smtClean="0"/>
          </a:p>
          <a:p>
            <a:r>
              <a:rPr lang="en-US">
                <a:solidFill>
                  <a:srgbClr val="FF0000"/>
                </a:solidFill>
              </a:rPr>
              <a:t>(a*b)/</a:t>
            </a:r>
            <a:r>
              <a:rPr lang="en-US" smtClean="0">
                <a:solidFill>
                  <a:srgbClr val="FF0000"/>
                </a:solidFill>
              </a:rPr>
              <a:t>b  có tương đương </a:t>
            </a:r>
            <a:r>
              <a:rPr lang="en-US">
                <a:solidFill>
                  <a:srgbClr val="FF0000"/>
                </a:solidFill>
              </a:rPr>
              <a:t>(a/b)*</a:t>
            </a:r>
            <a:r>
              <a:rPr lang="en-US" smtClean="0">
                <a:solidFill>
                  <a:srgbClr val="FF0000"/>
                </a:solidFill>
              </a:rPr>
              <a:t>b ??? </a:t>
            </a:r>
            <a:endParaRPr lang="en-US">
              <a:solidFill>
                <a:srgbClr val="FF0000"/>
              </a:solidFill>
            </a:endParaRPr>
          </a:p>
        </p:txBody>
      </p:sp>
    </p:spTree>
    <p:extLst>
      <p:ext uri="{BB962C8B-B14F-4D97-AF65-F5344CB8AC3E}">
        <p14:creationId xmlns:p14="http://schemas.microsoft.com/office/powerpoint/2010/main" val="2642098738"/>
      </p:ext>
    </p:extLst>
  </p:cSld>
  <p:clrMapOvr>
    <a:masterClrMapping/>
  </p:clrMapOvr>
  <p:transition spd="med">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smtClean="0"/>
              <a:t>Java Program </a:t>
            </a:r>
          </a:p>
        </p:txBody>
      </p:sp>
      <p:sp>
        <p:nvSpPr>
          <p:cNvPr id="14339" name="Rectangle 3"/>
          <p:cNvSpPr>
            <a:spLocks noGrp="1" noChangeArrowheads="1"/>
          </p:cNvSpPr>
          <p:nvPr>
            <p:ph type="body" idx="1"/>
          </p:nvPr>
        </p:nvSpPr>
        <p:spPr>
          <a:xfrm>
            <a:off x="0" y="1066800"/>
            <a:ext cx="9144000" cy="5334000"/>
          </a:xfrm>
        </p:spPr>
        <p:txBody>
          <a:bodyPr/>
          <a:lstStyle/>
          <a:p>
            <a:pPr eaLnBrk="1" hangingPunct="1">
              <a:lnSpc>
                <a:spcPct val="80000"/>
              </a:lnSpc>
            </a:pPr>
            <a:r>
              <a:rPr lang="en-US" smtClean="0"/>
              <a:t>Java is case sensitive </a:t>
            </a:r>
          </a:p>
          <a:p>
            <a:pPr eaLnBrk="1" hangingPunct="1">
              <a:lnSpc>
                <a:spcPct val="80000"/>
              </a:lnSpc>
              <a:spcBef>
                <a:spcPts val="500"/>
              </a:spcBef>
              <a:spcAft>
                <a:spcPts val="500"/>
              </a:spcAft>
            </a:pPr>
            <a:r>
              <a:rPr lang="en-US" smtClean="0"/>
              <a:t>The keyword </a:t>
            </a:r>
            <a:r>
              <a:rPr lang="en-US" b="1" i="1" smtClean="0">
                <a:solidFill>
                  <a:srgbClr val="0033CC"/>
                </a:solidFill>
                <a:latin typeface="Courier New" pitchFamily="49" charset="0"/>
              </a:rPr>
              <a:t>public</a:t>
            </a:r>
            <a:r>
              <a:rPr lang="en-US" smtClean="0"/>
              <a:t> is called an </a:t>
            </a:r>
            <a:r>
              <a:rPr lang="en-US" b="1" i="1" smtClean="0">
                <a:solidFill>
                  <a:srgbClr val="0033CC"/>
                </a:solidFill>
                <a:latin typeface="Courier New" pitchFamily="49" charset="0"/>
              </a:rPr>
              <a:t>access</a:t>
            </a:r>
            <a:r>
              <a:rPr lang="en-US" smtClean="0"/>
              <a:t> </a:t>
            </a:r>
            <a:r>
              <a:rPr lang="en-US" b="1" i="1" smtClean="0">
                <a:solidFill>
                  <a:srgbClr val="0033CC"/>
                </a:solidFill>
                <a:latin typeface="Courier New" pitchFamily="49" charset="0"/>
              </a:rPr>
              <a:t>modifier</a:t>
            </a:r>
          </a:p>
          <a:p>
            <a:pPr eaLnBrk="1" hangingPunct="1">
              <a:lnSpc>
                <a:spcPct val="80000"/>
              </a:lnSpc>
              <a:spcBef>
                <a:spcPts val="500"/>
              </a:spcBef>
              <a:spcAft>
                <a:spcPts val="500"/>
              </a:spcAft>
            </a:pPr>
            <a:r>
              <a:rPr lang="en-US" smtClean="0"/>
              <a:t>The keyword </a:t>
            </a:r>
            <a:r>
              <a:rPr lang="en-US" b="1" i="1" smtClean="0">
                <a:solidFill>
                  <a:srgbClr val="0033CC"/>
                </a:solidFill>
                <a:latin typeface="Courier New" pitchFamily="49" charset="0"/>
              </a:rPr>
              <a:t>class</a:t>
            </a:r>
            <a:r>
              <a:rPr lang="en-US" smtClean="0"/>
              <a:t> is there to remind you that </a:t>
            </a:r>
            <a:r>
              <a:rPr lang="en-US" b="1" i="1" smtClean="0">
                <a:solidFill>
                  <a:srgbClr val="0033CC"/>
                </a:solidFill>
                <a:latin typeface="Courier New" pitchFamily="49" charset="0"/>
              </a:rPr>
              <a:t>everything</a:t>
            </a:r>
            <a:r>
              <a:rPr lang="en-US" smtClean="0"/>
              <a:t> in a Java program </a:t>
            </a:r>
            <a:r>
              <a:rPr lang="en-US" b="1" i="1" smtClean="0">
                <a:solidFill>
                  <a:srgbClr val="0033CC"/>
                </a:solidFill>
                <a:latin typeface="Courier New" pitchFamily="49" charset="0"/>
              </a:rPr>
              <a:t>must</a:t>
            </a:r>
            <a:r>
              <a:rPr lang="en-US" smtClean="0"/>
              <a:t> </a:t>
            </a:r>
            <a:r>
              <a:rPr lang="en-US" b="1" i="1" smtClean="0">
                <a:solidFill>
                  <a:srgbClr val="0033CC"/>
                </a:solidFill>
                <a:latin typeface="Courier New" pitchFamily="49" charset="0"/>
              </a:rPr>
              <a:t>be</a:t>
            </a:r>
            <a:r>
              <a:rPr lang="en-US" smtClean="0"/>
              <a:t> </a:t>
            </a:r>
            <a:r>
              <a:rPr lang="en-US" b="1" i="1" smtClean="0">
                <a:solidFill>
                  <a:srgbClr val="0033CC"/>
                </a:solidFill>
                <a:latin typeface="Courier New" pitchFamily="49" charset="0"/>
              </a:rPr>
              <a:t>inside</a:t>
            </a:r>
            <a:r>
              <a:rPr lang="en-US" smtClean="0"/>
              <a:t> a </a:t>
            </a:r>
            <a:r>
              <a:rPr lang="en-US" b="1" i="1" smtClean="0">
                <a:solidFill>
                  <a:srgbClr val="0033CC"/>
                </a:solidFill>
                <a:latin typeface="Courier New" pitchFamily="49" charset="0"/>
              </a:rPr>
              <a:t>class</a:t>
            </a:r>
            <a:r>
              <a:rPr lang="en-US" smtClean="0"/>
              <a:t> </a:t>
            </a:r>
            <a:endParaRPr lang="en-US" i="1" smtClean="0">
              <a:solidFill>
                <a:srgbClr val="0033CC"/>
              </a:solidFill>
              <a:latin typeface="Courier New" pitchFamily="49" charset="0"/>
            </a:endParaRPr>
          </a:p>
          <a:p>
            <a:pPr eaLnBrk="1" hangingPunct="1">
              <a:lnSpc>
                <a:spcPct val="80000"/>
              </a:lnSpc>
            </a:pPr>
            <a:r>
              <a:rPr lang="en-US" smtClean="0"/>
              <a:t>The </a:t>
            </a:r>
            <a:r>
              <a:rPr lang="en-US" b="1" i="1" smtClean="0">
                <a:solidFill>
                  <a:srgbClr val="0033CC"/>
                </a:solidFill>
                <a:latin typeface="Courier New" pitchFamily="49" charset="0"/>
              </a:rPr>
              <a:t>main</a:t>
            </a:r>
            <a:r>
              <a:rPr lang="en-US" smtClean="0"/>
              <a:t> method in the source file is necessary in order </a:t>
            </a:r>
            <a:r>
              <a:rPr lang="en-US" b="1" i="1" smtClean="0">
                <a:solidFill>
                  <a:srgbClr val="0033CC"/>
                </a:solidFill>
                <a:latin typeface="Courier New" pitchFamily="49" charset="0"/>
              </a:rPr>
              <a:t>to</a:t>
            </a:r>
            <a:r>
              <a:rPr lang="en-US" smtClean="0"/>
              <a:t> </a:t>
            </a:r>
            <a:r>
              <a:rPr lang="en-US" b="1" i="1" smtClean="0">
                <a:solidFill>
                  <a:srgbClr val="0033CC"/>
                </a:solidFill>
                <a:latin typeface="Courier New" pitchFamily="49" charset="0"/>
              </a:rPr>
              <a:t>execute</a:t>
            </a:r>
            <a:r>
              <a:rPr lang="en-US" smtClean="0"/>
              <a:t> </a:t>
            </a:r>
            <a:r>
              <a:rPr lang="en-US" b="1" i="1" smtClean="0">
                <a:solidFill>
                  <a:srgbClr val="0033CC"/>
                </a:solidFill>
                <a:latin typeface="Courier New" pitchFamily="49" charset="0"/>
              </a:rPr>
              <a:t>the</a:t>
            </a:r>
            <a:r>
              <a:rPr lang="en-US" smtClean="0"/>
              <a:t> </a:t>
            </a:r>
            <a:r>
              <a:rPr lang="en-US" b="1" i="1" smtClean="0">
                <a:solidFill>
                  <a:srgbClr val="0033CC"/>
                </a:solidFill>
                <a:latin typeface="Courier New" pitchFamily="49" charset="0"/>
              </a:rPr>
              <a:t>program</a:t>
            </a:r>
          </a:p>
          <a:p>
            <a:pPr eaLnBrk="1" hangingPunct="1">
              <a:lnSpc>
                <a:spcPct val="80000"/>
              </a:lnSpc>
            </a:pPr>
            <a:r>
              <a:rPr lang="en-US" smtClean="0"/>
              <a:t>The </a:t>
            </a:r>
            <a:r>
              <a:rPr lang="en-US" b="1" i="1" smtClean="0">
                <a:solidFill>
                  <a:srgbClr val="0033CC"/>
                </a:solidFill>
                <a:latin typeface="Courier New" pitchFamily="49" charset="0"/>
              </a:rPr>
              <a:t>System.out.println</a:t>
            </a:r>
            <a:r>
              <a:rPr lang="en-US" i="1" smtClean="0">
                <a:solidFill>
                  <a:srgbClr val="0033CC"/>
                </a:solidFill>
                <a:latin typeface="Courier New" pitchFamily="49" charset="0"/>
              </a:rPr>
              <a:t>(..)</a:t>
            </a:r>
            <a:r>
              <a:rPr lang="en-US" smtClean="0"/>
              <a:t> is used </a:t>
            </a:r>
            <a:r>
              <a:rPr lang="en-US" b="1" i="1" smtClean="0">
                <a:solidFill>
                  <a:srgbClr val="0033CC"/>
                </a:solidFill>
                <a:latin typeface="Courier New" pitchFamily="49" charset="0"/>
              </a:rPr>
              <a:t>to</a:t>
            </a:r>
            <a:r>
              <a:rPr lang="en-US" smtClean="0"/>
              <a:t> </a:t>
            </a:r>
            <a:r>
              <a:rPr lang="en-US" b="1" i="1" smtClean="0">
                <a:solidFill>
                  <a:srgbClr val="0033CC"/>
                </a:solidFill>
                <a:latin typeface="Courier New" pitchFamily="49" charset="0"/>
              </a:rPr>
              <a:t>invoke</a:t>
            </a:r>
            <a:r>
              <a:rPr lang="en-US" smtClean="0"/>
              <a:t> method </a:t>
            </a:r>
            <a:r>
              <a:rPr lang="en-US" b="1" i="1" smtClean="0">
                <a:solidFill>
                  <a:srgbClr val="0033CC"/>
                </a:solidFill>
                <a:latin typeface="Courier New" pitchFamily="49" charset="0"/>
              </a:rPr>
              <a:t>println</a:t>
            </a:r>
            <a:r>
              <a:rPr lang="en-US" smtClean="0"/>
              <a:t> of an object </a:t>
            </a:r>
            <a:r>
              <a:rPr lang="en-US" b="1" i="1" smtClean="0">
                <a:solidFill>
                  <a:srgbClr val="0033CC"/>
                </a:solidFill>
                <a:latin typeface="Courier New" pitchFamily="49" charset="0"/>
              </a:rPr>
              <a:t>System.out</a:t>
            </a:r>
          </a:p>
        </p:txBody>
      </p:sp>
    </p:spTree>
    <p:extLst>
      <p:ext uri="{BB962C8B-B14F-4D97-AF65-F5344CB8AC3E}">
        <p14:creationId xmlns:p14="http://schemas.microsoft.com/office/powerpoint/2010/main" val="3599577133"/>
      </p:ext>
    </p:extLst>
  </p:cSld>
  <p:clrMapOvr>
    <a:masterClrMapping/>
  </p:clrMapOvr>
  <p:transition spd="med">
    <p:comb/>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smtClean="0"/>
              <a:t>Conversions Between Numeric Types </a:t>
            </a:r>
          </a:p>
        </p:txBody>
      </p:sp>
      <p:sp>
        <p:nvSpPr>
          <p:cNvPr id="51203" name="AutoShape 5" descr="graphics/03fig01.gif"/>
          <p:cNvSpPr>
            <a:spLocks noChangeAspect="1" noChangeArrowheads="1"/>
          </p:cNvSpPr>
          <p:nvPr/>
        </p:nvSpPr>
        <p:spPr bwMode="auto">
          <a:xfrm>
            <a:off x="155575" y="46038"/>
            <a:ext cx="3333750" cy="1790700"/>
          </a:xfrm>
          <a:prstGeom prst="rect">
            <a:avLst/>
          </a:prstGeom>
          <a:noFill/>
          <a:ln w="9525">
            <a:noFill/>
            <a:miter lim="800000"/>
            <a:headEnd/>
            <a:tailEnd/>
          </a:ln>
        </p:spPr>
        <p:txBody>
          <a:bodyPr/>
          <a:lstStyle/>
          <a:p>
            <a:endParaRPr lang="en-US"/>
          </a:p>
        </p:txBody>
      </p:sp>
      <p:pic>
        <p:nvPicPr>
          <p:cNvPr id="51204" name="Picture 6"/>
          <p:cNvPicPr>
            <a:picLocks noChangeAspect="1" noChangeArrowheads="1"/>
          </p:cNvPicPr>
          <p:nvPr/>
        </p:nvPicPr>
        <p:blipFill>
          <a:blip r:embed="rId2" cstate="print"/>
          <a:srcRect/>
          <a:stretch>
            <a:fillRect/>
          </a:stretch>
        </p:blipFill>
        <p:spPr bwMode="auto">
          <a:xfrm>
            <a:off x="1143000" y="533400"/>
            <a:ext cx="6705600" cy="3906838"/>
          </a:xfrm>
          <a:prstGeom prst="rect">
            <a:avLst/>
          </a:prstGeom>
          <a:noFill/>
          <a:ln w="9525">
            <a:noFill/>
            <a:miter lim="800000"/>
            <a:headEnd/>
            <a:tailEnd/>
          </a:ln>
        </p:spPr>
      </p:pic>
      <p:sp>
        <p:nvSpPr>
          <p:cNvPr id="51205" name="Text Box 7"/>
          <p:cNvSpPr txBox="1">
            <a:spLocks noChangeArrowheads="1"/>
          </p:cNvSpPr>
          <p:nvPr/>
        </p:nvSpPr>
        <p:spPr bwMode="auto">
          <a:xfrm>
            <a:off x="381000" y="4343400"/>
            <a:ext cx="8763000" cy="2063750"/>
          </a:xfrm>
          <a:prstGeom prst="rect">
            <a:avLst/>
          </a:prstGeom>
          <a:noFill/>
          <a:ln w="9525">
            <a:noFill/>
            <a:miter lim="800000"/>
            <a:headEnd type="none" w="sm" len="sm"/>
            <a:tailEnd type="none" w="sm" len="sm"/>
          </a:ln>
        </p:spPr>
        <p:txBody>
          <a:bodyPr>
            <a:spAutoFit/>
          </a:bodyPr>
          <a:lstStyle/>
          <a:p>
            <a:pPr>
              <a:spcBef>
                <a:spcPct val="40000"/>
              </a:spcBef>
              <a:buClr>
                <a:srgbClr val="6699FF"/>
              </a:buClr>
            </a:pPr>
            <a:r>
              <a:rPr lang="en-US" sz="2400" b="1">
                <a:latin typeface="Arial" pitchFamily="34" charset="0"/>
              </a:rPr>
              <a:t>For example, a large integer such as 123456789 has more digits than the float type can represent. When converting it to a float, it loses some precision.</a:t>
            </a:r>
          </a:p>
          <a:p>
            <a:pPr>
              <a:spcBef>
                <a:spcPct val="40000"/>
              </a:spcBef>
              <a:buClr>
                <a:srgbClr val="6699FF"/>
              </a:buClr>
            </a:pPr>
            <a:r>
              <a:rPr lang="en-US" sz="2400" b="1">
                <a:latin typeface="Arial" pitchFamily="34" charset="0"/>
              </a:rPr>
              <a:t>int n = 1234567</a:t>
            </a:r>
            <a:r>
              <a:rPr lang="en-US" sz="2400" b="1">
                <a:solidFill>
                  <a:srgbClr val="FF0000"/>
                </a:solidFill>
                <a:latin typeface="Arial" pitchFamily="34" charset="0"/>
              </a:rPr>
              <a:t>89</a:t>
            </a:r>
            <a:r>
              <a:rPr lang="en-US" sz="2400" b="1">
                <a:latin typeface="Arial" pitchFamily="34" charset="0"/>
              </a:rPr>
              <a:t>; </a:t>
            </a:r>
            <a:br>
              <a:rPr lang="en-US" sz="2400" b="1">
                <a:latin typeface="Arial" pitchFamily="34" charset="0"/>
              </a:rPr>
            </a:br>
            <a:r>
              <a:rPr lang="en-US" sz="2400" b="1">
                <a:latin typeface="Arial" pitchFamily="34" charset="0"/>
              </a:rPr>
              <a:t>float f = n; // f is 1.234567</a:t>
            </a:r>
            <a:r>
              <a:rPr lang="en-US" sz="2400" b="1">
                <a:solidFill>
                  <a:srgbClr val="FF0000"/>
                </a:solidFill>
                <a:latin typeface="Arial" pitchFamily="34" charset="0"/>
              </a:rPr>
              <a:t>92</a:t>
            </a:r>
            <a:r>
              <a:rPr lang="en-US" sz="2400" b="1">
                <a:latin typeface="Arial" pitchFamily="34" charset="0"/>
              </a:rPr>
              <a:t>E8 </a:t>
            </a:r>
          </a:p>
        </p:txBody>
      </p:sp>
    </p:spTree>
    <p:extLst>
      <p:ext uri="{BB962C8B-B14F-4D97-AF65-F5344CB8AC3E}">
        <p14:creationId xmlns:p14="http://schemas.microsoft.com/office/powerpoint/2010/main" val="3881383737"/>
      </p:ext>
    </p:extLst>
  </p:cSld>
  <p:clrMapOvr>
    <a:masterClrMapping/>
  </p:clrMapOvr>
  <p:transition spd="med">
    <p:comb/>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cs typeface="Arial" panose="020B0604020202020204" pitchFamily="34" charset="0"/>
              </a:rPr>
              <a:t>Number casting</a:t>
            </a:r>
          </a:p>
        </p:txBody>
      </p:sp>
      <p:sp>
        <p:nvSpPr>
          <p:cNvPr id="51203" name="Content Placeholder 2"/>
          <p:cNvSpPr>
            <a:spLocks noGrp="1"/>
          </p:cNvSpPr>
          <p:nvPr>
            <p:ph idx="1"/>
          </p:nvPr>
        </p:nvSpPr>
        <p:spPr/>
        <p:txBody>
          <a:bodyPr/>
          <a:lstStyle/>
          <a:p>
            <a:pPr>
              <a:buFont typeface="Wingdings" panose="05000000000000000000" pitchFamily="2" charset="2"/>
              <a:buNone/>
            </a:pPr>
            <a:r>
              <a:rPr lang="en-US" sz="2400" smtClean="0">
                <a:solidFill>
                  <a:srgbClr val="008000"/>
                </a:solidFill>
                <a:latin typeface="Courier New" panose="02070309020205020404" pitchFamily="49" charset="0"/>
                <a:cs typeface="Courier New" panose="02070309020205020404" pitchFamily="49" charset="0"/>
              </a:rPr>
              <a:t>// Smaller type number in memory size to</a:t>
            </a:r>
          </a:p>
          <a:p>
            <a:pPr>
              <a:buFont typeface="Wingdings" panose="05000000000000000000" pitchFamily="2" charset="2"/>
              <a:buNone/>
            </a:pPr>
            <a:r>
              <a:rPr lang="en-US" sz="2400" smtClean="0">
                <a:solidFill>
                  <a:srgbClr val="008000"/>
                </a:solidFill>
                <a:latin typeface="Courier New" panose="02070309020205020404" pitchFamily="49" charset="0"/>
                <a:cs typeface="Courier New" panose="02070309020205020404" pitchFamily="49" charset="0"/>
              </a:rPr>
              <a:t>// wider one</a:t>
            </a:r>
          </a:p>
          <a:p>
            <a:pPr>
              <a:buFont typeface="Wingdings" panose="05000000000000000000" pitchFamily="2" charset="2"/>
              <a:buNone/>
            </a:pPr>
            <a:r>
              <a:rPr lang="en-US" sz="2400" smtClean="0">
                <a:solidFill>
                  <a:srgbClr val="C00000"/>
                </a:solidFill>
                <a:latin typeface="Courier New" panose="02070309020205020404" pitchFamily="49" charset="0"/>
                <a:cs typeface="Courier New" panose="02070309020205020404" pitchFamily="49" charset="0"/>
              </a:rPr>
              <a:t>byte</a:t>
            </a:r>
            <a:r>
              <a:rPr lang="en-US" sz="2400" smtClean="0">
                <a:latin typeface="Courier New" panose="02070309020205020404" pitchFamily="49" charset="0"/>
                <a:cs typeface="Courier New" panose="02070309020205020404" pitchFamily="49" charset="0"/>
              </a:rPr>
              <a:t> b = 5;</a:t>
            </a:r>
          </a:p>
          <a:p>
            <a:pPr>
              <a:buFont typeface="Wingdings" panose="05000000000000000000" pitchFamily="2" charset="2"/>
              <a:buNone/>
            </a:pPr>
            <a:r>
              <a:rPr lang="en-US" sz="2400" smtClean="0">
                <a:solidFill>
                  <a:srgbClr val="C00000"/>
                </a:solidFill>
                <a:latin typeface="Courier New" panose="02070309020205020404" pitchFamily="49" charset="0"/>
                <a:cs typeface="Courier New" panose="02070309020205020404" pitchFamily="49" charset="0"/>
              </a:rPr>
              <a:t>int</a:t>
            </a:r>
            <a:r>
              <a:rPr lang="en-US" sz="2400" smtClean="0">
                <a:latin typeface="Courier New" panose="02070309020205020404" pitchFamily="49" charset="0"/>
                <a:cs typeface="Courier New" panose="02070309020205020404" pitchFamily="49" charset="0"/>
              </a:rPr>
              <a:t> i = b;        </a:t>
            </a:r>
            <a:r>
              <a:rPr lang="en-US" sz="2400" smtClean="0">
                <a:solidFill>
                  <a:srgbClr val="008000"/>
                </a:solidFill>
                <a:latin typeface="Courier New" panose="02070309020205020404" pitchFamily="49" charset="0"/>
                <a:cs typeface="Courier New" panose="02070309020205020404" pitchFamily="49" charset="0"/>
              </a:rPr>
              <a:t>// i = 5</a:t>
            </a:r>
          </a:p>
          <a:p>
            <a:pPr>
              <a:buFont typeface="Wingdings" panose="05000000000000000000" pitchFamily="2" charset="2"/>
              <a:buNone/>
            </a:pPr>
            <a:r>
              <a:rPr lang="en-US" sz="2400" smtClean="0">
                <a:solidFill>
                  <a:srgbClr val="008000"/>
                </a:solidFill>
                <a:latin typeface="Courier New" panose="02070309020205020404" pitchFamily="49" charset="0"/>
                <a:cs typeface="Courier New" panose="02070309020205020404" pitchFamily="49" charset="0"/>
              </a:rPr>
              <a:t>// Wider type to smaller one</a:t>
            </a:r>
          </a:p>
          <a:p>
            <a:pPr>
              <a:buFont typeface="Wingdings" panose="05000000000000000000" pitchFamily="2" charset="2"/>
              <a:buNone/>
            </a:pPr>
            <a:r>
              <a:rPr lang="en-US" sz="2400" smtClean="0">
                <a:solidFill>
                  <a:srgbClr val="C00000"/>
                </a:solidFill>
                <a:latin typeface="Courier New" panose="02070309020205020404" pitchFamily="49" charset="0"/>
                <a:cs typeface="Courier New" panose="02070309020205020404" pitchFamily="49" charset="0"/>
              </a:rPr>
              <a:t>int</a:t>
            </a:r>
            <a:r>
              <a:rPr lang="en-US" sz="2400" smtClean="0">
                <a:latin typeface="Courier New" panose="02070309020205020404" pitchFamily="49" charset="0"/>
                <a:cs typeface="Courier New" panose="02070309020205020404" pitchFamily="49" charset="0"/>
              </a:rPr>
              <a:t> i = 500;</a:t>
            </a:r>
          </a:p>
          <a:p>
            <a:pPr>
              <a:buFont typeface="Wingdings" panose="05000000000000000000" pitchFamily="2" charset="2"/>
              <a:buNone/>
            </a:pPr>
            <a:r>
              <a:rPr lang="en-US" sz="2400" smtClean="0">
                <a:solidFill>
                  <a:srgbClr val="C00000"/>
                </a:solidFill>
                <a:latin typeface="Courier New" panose="02070309020205020404" pitchFamily="49" charset="0"/>
                <a:cs typeface="Courier New" panose="02070309020205020404" pitchFamily="49" charset="0"/>
              </a:rPr>
              <a:t>byte</a:t>
            </a:r>
            <a:r>
              <a:rPr lang="en-US" sz="2400" smtClean="0">
                <a:latin typeface="Courier New" panose="02070309020205020404" pitchFamily="49" charset="0"/>
                <a:cs typeface="Courier New" panose="02070309020205020404" pitchFamily="49" charset="0"/>
              </a:rPr>
              <a:t> j = i;       </a:t>
            </a:r>
            <a:r>
              <a:rPr lang="en-US" sz="2400" smtClean="0">
                <a:solidFill>
                  <a:srgbClr val="008000"/>
                </a:solidFill>
                <a:latin typeface="Courier New" panose="02070309020205020404" pitchFamily="49" charset="0"/>
                <a:cs typeface="Courier New" panose="02070309020205020404" pitchFamily="49" charset="0"/>
              </a:rPr>
              <a:t>// compile error</a:t>
            </a:r>
          </a:p>
          <a:p>
            <a:pPr>
              <a:buFont typeface="Wingdings" panose="05000000000000000000" pitchFamily="2" charset="2"/>
              <a:buNone/>
            </a:pPr>
            <a:r>
              <a:rPr lang="en-US" sz="2400" smtClean="0">
                <a:solidFill>
                  <a:srgbClr val="C00000"/>
                </a:solidFill>
                <a:latin typeface="Courier New" panose="02070309020205020404" pitchFamily="49" charset="0"/>
                <a:cs typeface="Courier New" panose="02070309020205020404" pitchFamily="49" charset="0"/>
              </a:rPr>
              <a:t>byte</a:t>
            </a:r>
            <a:r>
              <a:rPr lang="en-US" sz="2400" smtClean="0">
                <a:latin typeface="Courier New" panose="02070309020205020404" pitchFamily="49" charset="0"/>
                <a:cs typeface="Courier New" panose="02070309020205020404" pitchFamily="49" charset="0"/>
              </a:rPr>
              <a:t> j = (</a:t>
            </a:r>
            <a:r>
              <a:rPr lang="en-US" sz="2400" smtClean="0">
                <a:solidFill>
                  <a:srgbClr val="C00000"/>
                </a:solidFill>
                <a:latin typeface="Courier New" panose="02070309020205020404" pitchFamily="49" charset="0"/>
                <a:cs typeface="Courier New" panose="02070309020205020404" pitchFamily="49" charset="0"/>
              </a:rPr>
              <a:t>byte</a:t>
            </a:r>
            <a:r>
              <a:rPr lang="en-US" sz="2400" smtClean="0">
                <a:latin typeface="Courier New" panose="02070309020205020404" pitchFamily="49" charset="0"/>
                <a:cs typeface="Courier New" panose="02070309020205020404" pitchFamily="49" charset="0"/>
              </a:rPr>
              <a:t>)i; </a:t>
            </a:r>
            <a:r>
              <a:rPr lang="en-US" sz="2400" smtClean="0">
                <a:solidFill>
                  <a:srgbClr val="008000"/>
                </a:solidFill>
                <a:latin typeface="Courier New" panose="02070309020205020404" pitchFamily="49" charset="0"/>
                <a:cs typeface="Courier New" panose="02070309020205020404" pitchFamily="49" charset="0"/>
              </a:rPr>
              <a:t>// i = -12</a:t>
            </a:r>
            <a:endParaRPr lang="en-US" sz="24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2400" smtClean="0">
                <a:solidFill>
                  <a:srgbClr val="008000"/>
                </a:solidFill>
                <a:latin typeface="Courier New" panose="02070309020205020404" pitchFamily="49" charset="0"/>
                <a:cs typeface="Courier New" panose="02070309020205020404" pitchFamily="49" charset="0"/>
              </a:rPr>
              <a:t>// Range checked</a:t>
            </a:r>
          </a:p>
          <a:p>
            <a:pPr>
              <a:buFont typeface="Wingdings" panose="05000000000000000000" pitchFamily="2" charset="2"/>
              <a:buNone/>
            </a:pPr>
            <a:r>
              <a:rPr lang="nb-NO" sz="2400" smtClean="0">
                <a:solidFill>
                  <a:srgbClr val="C00000"/>
                </a:solidFill>
                <a:latin typeface="Courier New" panose="02070309020205020404" pitchFamily="49" charset="0"/>
                <a:cs typeface="Courier New" panose="02070309020205020404" pitchFamily="49" charset="0"/>
              </a:rPr>
              <a:t>byte</a:t>
            </a:r>
            <a:r>
              <a:rPr lang="nb-NO" sz="2400" smtClean="0">
                <a:latin typeface="Courier New" panose="02070309020205020404" pitchFamily="49" charset="0"/>
                <a:cs typeface="Courier New" panose="02070309020205020404" pitchFamily="49" charset="0"/>
              </a:rPr>
              <a:t> i = (</a:t>
            </a:r>
            <a:r>
              <a:rPr lang="nb-NO" sz="2400" smtClean="0">
                <a:solidFill>
                  <a:srgbClr val="C00000"/>
                </a:solidFill>
                <a:latin typeface="Courier New" panose="02070309020205020404" pitchFamily="49" charset="0"/>
                <a:cs typeface="Courier New" panose="02070309020205020404" pitchFamily="49" charset="0"/>
              </a:rPr>
              <a:t>byte</a:t>
            </a:r>
            <a:r>
              <a:rPr lang="nb-NO" sz="2400" smtClean="0">
                <a:latin typeface="Courier New" panose="02070309020205020404" pitchFamily="49" charset="0"/>
                <a:cs typeface="Courier New" panose="02070309020205020404" pitchFamily="49" charset="0"/>
              </a:rPr>
              <a:t>)(Byte.</a:t>
            </a:r>
            <a:r>
              <a:rPr lang="nb-NO" sz="2400" i="1" smtClean="0">
                <a:solidFill>
                  <a:srgbClr val="0000FF"/>
                </a:solidFill>
                <a:latin typeface="Courier New" panose="02070309020205020404" pitchFamily="49" charset="0"/>
                <a:cs typeface="Courier New" panose="02070309020205020404" pitchFamily="49" charset="0"/>
              </a:rPr>
              <a:t>MAX_VALUE</a:t>
            </a:r>
            <a:r>
              <a:rPr lang="nb-NO" sz="2400" i="1" smtClean="0">
                <a:latin typeface="Courier New" panose="02070309020205020404" pitchFamily="49" charset="0"/>
                <a:cs typeface="Courier New" panose="02070309020205020404" pitchFamily="49" charset="0"/>
              </a:rPr>
              <a:t> + 1); // -128</a:t>
            </a:r>
          </a:p>
          <a:p>
            <a:pPr>
              <a:buFont typeface="Wingdings" panose="05000000000000000000" pitchFamily="2" charset="2"/>
              <a:buNone/>
            </a:pPr>
            <a:r>
              <a:rPr lang="nb-NO" sz="2400" smtClean="0">
                <a:solidFill>
                  <a:srgbClr val="C00000"/>
                </a:solidFill>
                <a:latin typeface="Courier New" panose="02070309020205020404" pitchFamily="49" charset="0"/>
                <a:cs typeface="Courier New" panose="02070309020205020404" pitchFamily="49" charset="0"/>
              </a:rPr>
              <a:t>byte</a:t>
            </a:r>
            <a:r>
              <a:rPr lang="nb-NO" sz="2400" smtClean="0">
                <a:latin typeface="Courier New" panose="02070309020205020404" pitchFamily="49" charset="0"/>
                <a:cs typeface="Courier New" panose="02070309020205020404" pitchFamily="49" charset="0"/>
              </a:rPr>
              <a:t> i = (</a:t>
            </a:r>
            <a:r>
              <a:rPr lang="nb-NO" sz="2400" smtClean="0">
                <a:solidFill>
                  <a:srgbClr val="C00000"/>
                </a:solidFill>
                <a:latin typeface="Courier New" panose="02070309020205020404" pitchFamily="49" charset="0"/>
                <a:cs typeface="Courier New" panose="02070309020205020404" pitchFamily="49" charset="0"/>
              </a:rPr>
              <a:t>byte</a:t>
            </a:r>
            <a:r>
              <a:rPr lang="nb-NO" sz="2400" smtClean="0">
                <a:latin typeface="Courier New" panose="02070309020205020404" pitchFamily="49" charset="0"/>
                <a:cs typeface="Courier New" panose="02070309020205020404" pitchFamily="49" charset="0"/>
              </a:rPr>
              <a:t>)(Byte.</a:t>
            </a:r>
            <a:r>
              <a:rPr lang="nb-NO" sz="2400" i="1" smtClean="0">
                <a:solidFill>
                  <a:srgbClr val="0000FF"/>
                </a:solidFill>
                <a:latin typeface="Courier New" panose="02070309020205020404" pitchFamily="49" charset="0"/>
                <a:cs typeface="Courier New" panose="02070309020205020404" pitchFamily="49" charset="0"/>
              </a:rPr>
              <a:t>MIN_VALUE</a:t>
            </a:r>
            <a:r>
              <a:rPr lang="nb-NO" sz="2400" i="1" smtClean="0">
                <a:latin typeface="Courier New" panose="02070309020205020404" pitchFamily="49" charset="0"/>
                <a:cs typeface="Courier New" panose="02070309020205020404" pitchFamily="49" charset="0"/>
              </a:rPr>
              <a:t> - 1); // 127</a:t>
            </a:r>
            <a:endParaRPr lang="en-US" sz="2400" smtClean="0">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sz="24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51832250"/>
      </p:ext>
    </p:extLst>
  </p:cSld>
  <p:clrMapOvr>
    <a:masterClrMapping/>
  </p:clrMapOvr>
  <p:transition spd="med">
    <p:comb/>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mtClean="0"/>
              <a:t>Casts </a:t>
            </a:r>
          </a:p>
        </p:txBody>
      </p:sp>
      <p:sp>
        <p:nvSpPr>
          <p:cNvPr id="52227" name="Rectangle 3"/>
          <p:cNvSpPr>
            <a:spLocks noGrp="1" noChangeArrowheads="1"/>
          </p:cNvSpPr>
          <p:nvPr>
            <p:ph type="body" idx="1"/>
          </p:nvPr>
        </p:nvSpPr>
        <p:spPr/>
        <p:txBody>
          <a:bodyPr/>
          <a:lstStyle/>
          <a:p>
            <a:pPr eaLnBrk="1" hangingPunct="1">
              <a:lnSpc>
                <a:spcPct val="80000"/>
              </a:lnSpc>
              <a:spcBef>
                <a:spcPct val="30000"/>
              </a:spcBef>
            </a:pPr>
            <a:r>
              <a:rPr lang="en-US" sz="2500" smtClean="0"/>
              <a:t>The syntax for casting is to give the target type in parentheses, followed by the variable name. For example:</a:t>
            </a:r>
          </a:p>
          <a:p>
            <a:pPr eaLnBrk="1" hangingPunct="1">
              <a:lnSpc>
                <a:spcPct val="80000"/>
              </a:lnSpc>
              <a:spcBef>
                <a:spcPct val="30000"/>
              </a:spcBef>
            </a:pPr>
            <a:r>
              <a:rPr lang="en-US" sz="2500" b="1" smtClean="0">
                <a:solidFill>
                  <a:srgbClr val="0033CC"/>
                </a:solidFill>
              </a:rPr>
              <a:t>double x = 9.997; </a:t>
            </a:r>
            <a:br>
              <a:rPr lang="en-US" sz="2500" b="1" smtClean="0">
                <a:solidFill>
                  <a:srgbClr val="0033CC"/>
                </a:solidFill>
              </a:rPr>
            </a:br>
            <a:r>
              <a:rPr lang="en-US" sz="2500" b="1" smtClean="0">
                <a:solidFill>
                  <a:srgbClr val="0033CC"/>
                </a:solidFill>
              </a:rPr>
              <a:t>int nx = </a:t>
            </a:r>
            <a:r>
              <a:rPr lang="en-US" sz="2500" b="1" smtClean="0">
                <a:solidFill>
                  <a:srgbClr val="FF0000"/>
                </a:solidFill>
              </a:rPr>
              <a:t>(int)</a:t>
            </a:r>
            <a:r>
              <a:rPr lang="en-US" sz="2500" b="1" smtClean="0">
                <a:solidFill>
                  <a:srgbClr val="0033CC"/>
                </a:solidFill>
              </a:rPr>
              <a:t>x;</a:t>
            </a:r>
            <a:r>
              <a:rPr lang="en-US" sz="2500" b="1" smtClean="0"/>
              <a:t> </a:t>
            </a:r>
          </a:p>
          <a:p>
            <a:pPr eaLnBrk="1" hangingPunct="1">
              <a:lnSpc>
                <a:spcPct val="80000"/>
              </a:lnSpc>
              <a:spcBef>
                <a:spcPct val="30000"/>
              </a:spcBef>
            </a:pPr>
            <a:r>
              <a:rPr lang="en-US" sz="2500" smtClean="0"/>
              <a:t>Then, the variable </a:t>
            </a:r>
            <a:r>
              <a:rPr lang="en-US" sz="2500" smtClean="0">
                <a:solidFill>
                  <a:srgbClr val="0033CC"/>
                </a:solidFill>
              </a:rPr>
              <a:t>nx</a:t>
            </a:r>
            <a:r>
              <a:rPr lang="en-US" sz="2500" smtClean="0"/>
              <a:t> has the value </a:t>
            </a:r>
            <a:r>
              <a:rPr lang="en-US" sz="2500" smtClean="0">
                <a:solidFill>
                  <a:srgbClr val="0033CC"/>
                </a:solidFill>
              </a:rPr>
              <a:t>9</a:t>
            </a:r>
            <a:r>
              <a:rPr lang="en-US" sz="2500" smtClean="0"/>
              <a:t>, as casting a floating-point value to an integer discards the fractional part.</a:t>
            </a:r>
          </a:p>
          <a:p>
            <a:pPr eaLnBrk="1" hangingPunct="1">
              <a:lnSpc>
                <a:spcPct val="80000"/>
              </a:lnSpc>
              <a:spcBef>
                <a:spcPct val="30000"/>
              </a:spcBef>
            </a:pPr>
            <a:r>
              <a:rPr lang="en-US" sz="2500" smtClean="0"/>
              <a:t>If you want to </a:t>
            </a:r>
            <a:r>
              <a:rPr lang="en-US" sz="2500" smtClean="0">
                <a:solidFill>
                  <a:srgbClr val="0033CC"/>
                </a:solidFill>
              </a:rPr>
              <a:t>round</a:t>
            </a:r>
            <a:r>
              <a:rPr lang="en-US" sz="2500" smtClean="0"/>
              <a:t> a floating-point number to the </a:t>
            </a:r>
            <a:r>
              <a:rPr lang="en-US" sz="2500" smtClean="0">
                <a:solidFill>
                  <a:srgbClr val="0033CC"/>
                </a:solidFill>
              </a:rPr>
              <a:t>nearest</a:t>
            </a:r>
            <a:r>
              <a:rPr lang="en-US" sz="2500" smtClean="0"/>
              <a:t> integer (which is the more useful operation in most cases), use the </a:t>
            </a:r>
            <a:r>
              <a:rPr lang="en-US" sz="2500" smtClean="0">
                <a:solidFill>
                  <a:srgbClr val="0033CC"/>
                </a:solidFill>
                <a:latin typeface="Courier New" pitchFamily="49" charset="0"/>
              </a:rPr>
              <a:t>Math.round</a:t>
            </a:r>
            <a:r>
              <a:rPr lang="en-US" sz="2500" smtClean="0"/>
              <a:t> method:</a:t>
            </a:r>
          </a:p>
          <a:p>
            <a:pPr eaLnBrk="1" hangingPunct="1">
              <a:lnSpc>
                <a:spcPct val="80000"/>
              </a:lnSpc>
              <a:spcBef>
                <a:spcPct val="30000"/>
              </a:spcBef>
            </a:pPr>
            <a:r>
              <a:rPr lang="en-US" sz="2500" b="1" smtClean="0">
                <a:solidFill>
                  <a:srgbClr val="0033CC"/>
                </a:solidFill>
              </a:rPr>
              <a:t>double x = 9.997; </a:t>
            </a:r>
            <a:br>
              <a:rPr lang="en-US" sz="2500" b="1" smtClean="0">
                <a:solidFill>
                  <a:srgbClr val="0033CC"/>
                </a:solidFill>
              </a:rPr>
            </a:br>
            <a:r>
              <a:rPr lang="en-US" sz="2500" b="1" smtClean="0">
                <a:solidFill>
                  <a:srgbClr val="0033CC"/>
                </a:solidFill>
              </a:rPr>
              <a:t>int nx = (int)</a:t>
            </a:r>
            <a:r>
              <a:rPr lang="en-US" sz="2500" b="1" smtClean="0">
                <a:solidFill>
                  <a:srgbClr val="FF0000"/>
                </a:solidFill>
              </a:rPr>
              <a:t>Math.round(x)</a:t>
            </a:r>
            <a:r>
              <a:rPr lang="en-US" sz="2500" b="1" smtClean="0">
                <a:solidFill>
                  <a:srgbClr val="0033CC"/>
                </a:solidFill>
              </a:rPr>
              <a:t>;</a:t>
            </a:r>
            <a:r>
              <a:rPr lang="en-US" sz="2500" b="1" smtClean="0"/>
              <a:t> </a:t>
            </a:r>
          </a:p>
          <a:p>
            <a:pPr eaLnBrk="1" hangingPunct="1">
              <a:lnSpc>
                <a:spcPct val="80000"/>
              </a:lnSpc>
              <a:spcBef>
                <a:spcPct val="30000"/>
              </a:spcBef>
            </a:pPr>
            <a:r>
              <a:rPr lang="en-US" sz="2500" smtClean="0"/>
              <a:t>Now the variable </a:t>
            </a:r>
            <a:r>
              <a:rPr lang="en-US" sz="2500" smtClean="0">
                <a:solidFill>
                  <a:srgbClr val="0033CC"/>
                </a:solidFill>
              </a:rPr>
              <a:t>nx</a:t>
            </a:r>
            <a:r>
              <a:rPr lang="en-US" sz="2500" smtClean="0"/>
              <a:t> has the value </a:t>
            </a:r>
            <a:r>
              <a:rPr lang="en-US" sz="2500" smtClean="0">
                <a:solidFill>
                  <a:srgbClr val="0033CC"/>
                </a:solidFill>
              </a:rPr>
              <a:t>10</a:t>
            </a:r>
            <a:r>
              <a:rPr lang="en-US" sz="2500" smtClean="0"/>
              <a:t>. You still need to use the cast (int) when you call round. The reason is that the return value of the round method is a long, and a long can only be assigned to an int with an explicit cast since there is the possibility of information loss.</a:t>
            </a:r>
          </a:p>
        </p:txBody>
      </p:sp>
    </p:spTree>
    <p:extLst>
      <p:ext uri="{BB962C8B-B14F-4D97-AF65-F5344CB8AC3E}">
        <p14:creationId xmlns:p14="http://schemas.microsoft.com/office/powerpoint/2010/main" val="1852123207"/>
      </p:ext>
    </p:extLst>
  </p:cSld>
  <p:clrMapOvr>
    <a:masterClrMapping/>
  </p:clrMapOvr>
  <p:transition spd="med">
    <p:comb/>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The Cast Operator:(&lt;type&gt;)</a:t>
            </a:r>
          </a:p>
        </p:txBody>
      </p:sp>
      <p:sp>
        <p:nvSpPr>
          <p:cNvPr id="69635" name="Rectangle 3"/>
          <p:cNvSpPr>
            <a:spLocks noGrp="1" noChangeArrowheads="1"/>
          </p:cNvSpPr>
          <p:nvPr>
            <p:ph type="body" idx="1"/>
          </p:nvPr>
        </p:nvSpPr>
        <p:spPr/>
        <p:txBody>
          <a:bodyPr/>
          <a:lstStyle/>
          <a:p>
            <a:r>
              <a:rPr lang="en-US"/>
              <a:t>The cast operator explicitly converts a value to the specified type</a:t>
            </a:r>
          </a:p>
          <a:p>
            <a:endParaRPr lang="en-US"/>
          </a:p>
        </p:txBody>
      </p:sp>
      <p:sp>
        <p:nvSpPr>
          <p:cNvPr id="69636" name="Text Box 4"/>
          <p:cNvSpPr txBox="1">
            <a:spLocks noChangeArrowheads="1"/>
          </p:cNvSpPr>
          <p:nvPr/>
        </p:nvSpPr>
        <p:spPr bwMode="auto">
          <a:xfrm>
            <a:off x="762000" y="2895600"/>
            <a:ext cx="2590800" cy="1554163"/>
          </a:xfrm>
          <a:prstGeom prst="rect">
            <a:avLst/>
          </a:prstGeom>
          <a:noFill/>
          <a:ln w="9525">
            <a:noFill/>
            <a:miter lim="800000"/>
            <a:headEnd/>
            <a:tailEnd/>
          </a:ln>
          <a:effectLst/>
        </p:spPr>
        <p:txBody>
          <a:bodyPr>
            <a:spAutoFit/>
          </a:bodyPr>
          <a:lstStyle/>
          <a:p>
            <a:r>
              <a:rPr lang="pl-PL" sz="3200"/>
              <a:t>byte x = 1;</a:t>
            </a:r>
          </a:p>
          <a:p>
            <a:r>
              <a:rPr lang="pl-PL" sz="3200"/>
              <a:t>byte y = 2;</a:t>
            </a:r>
          </a:p>
          <a:p>
            <a:r>
              <a:rPr lang="pl-PL" sz="3200"/>
              <a:t>byte z = x</a:t>
            </a:r>
            <a:r>
              <a:rPr lang="en-US" sz="3200"/>
              <a:t> </a:t>
            </a:r>
            <a:r>
              <a:rPr lang="pl-PL" sz="3200"/>
              <a:t>/</a:t>
            </a:r>
            <a:r>
              <a:rPr lang="en-US" sz="3200"/>
              <a:t> </a:t>
            </a:r>
            <a:r>
              <a:rPr lang="pl-PL" sz="3200"/>
              <a:t>y;</a:t>
            </a:r>
            <a:endParaRPr lang="en-US" sz="3200"/>
          </a:p>
        </p:txBody>
      </p:sp>
      <p:sp>
        <p:nvSpPr>
          <p:cNvPr id="69637" name="Text Box 5"/>
          <p:cNvSpPr txBox="1">
            <a:spLocks noChangeArrowheads="1"/>
          </p:cNvSpPr>
          <p:nvPr/>
        </p:nvSpPr>
        <p:spPr bwMode="auto">
          <a:xfrm>
            <a:off x="3429000" y="2971800"/>
            <a:ext cx="5257800" cy="579438"/>
          </a:xfrm>
          <a:prstGeom prst="rect">
            <a:avLst/>
          </a:prstGeom>
          <a:noFill/>
          <a:ln w="9525">
            <a:noFill/>
            <a:miter lim="800000"/>
            <a:headEnd/>
            <a:tailEnd/>
          </a:ln>
          <a:effectLst/>
        </p:spPr>
        <p:txBody>
          <a:bodyPr>
            <a:spAutoFit/>
          </a:bodyPr>
          <a:lstStyle/>
          <a:p>
            <a:pPr>
              <a:spcBef>
                <a:spcPct val="50000"/>
              </a:spcBef>
            </a:pPr>
            <a:r>
              <a:rPr lang="en-US" sz="3200">
                <a:solidFill>
                  <a:schemeClr val="tx2"/>
                </a:solidFill>
              </a:rPr>
              <a:t>generate a compiler error</a:t>
            </a:r>
          </a:p>
        </p:txBody>
      </p:sp>
      <p:sp>
        <p:nvSpPr>
          <p:cNvPr id="69638" name="Text Box 6"/>
          <p:cNvSpPr txBox="1">
            <a:spLocks noChangeArrowheads="1"/>
          </p:cNvSpPr>
          <p:nvPr/>
        </p:nvSpPr>
        <p:spPr bwMode="auto">
          <a:xfrm>
            <a:off x="3429000" y="3657600"/>
            <a:ext cx="4876800" cy="2530475"/>
          </a:xfrm>
          <a:prstGeom prst="rect">
            <a:avLst/>
          </a:prstGeom>
          <a:noFill/>
          <a:ln w="9525">
            <a:noFill/>
            <a:miter lim="800000"/>
            <a:headEnd/>
            <a:tailEnd/>
          </a:ln>
          <a:effectLst/>
        </p:spPr>
        <p:txBody>
          <a:bodyPr>
            <a:spAutoFit/>
          </a:bodyPr>
          <a:lstStyle/>
          <a:p>
            <a:pPr>
              <a:spcBef>
                <a:spcPct val="50000"/>
              </a:spcBef>
            </a:pPr>
            <a:r>
              <a:rPr lang="en-US" sz="3200">
                <a:solidFill>
                  <a:schemeClr val="tx2"/>
                </a:solidFill>
              </a:rPr>
              <a:t>x/y is promoted to type int but z type byte</a:t>
            </a:r>
          </a:p>
          <a:p>
            <a:pPr>
              <a:spcBef>
                <a:spcPct val="50000"/>
              </a:spcBef>
            </a:pPr>
            <a:r>
              <a:rPr lang="en-US" sz="3200" u="sng"/>
              <a:t>Should write: </a:t>
            </a:r>
          </a:p>
          <a:p>
            <a:pPr>
              <a:spcBef>
                <a:spcPct val="50000"/>
              </a:spcBef>
            </a:pPr>
            <a:r>
              <a:rPr lang="en-US" sz="3200" b="1"/>
              <a:t>byte z = (byte) (x / y);</a:t>
            </a:r>
          </a:p>
        </p:txBody>
      </p:sp>
    </p:spTree>
    <p:extLst>
      <p:ext uri="{BB962C8B-B14F-4D97-AF65-F5344CB8AC3E}">
        <p14:creationId xmlns:p14="http://schemas.microsoft.com/office/powerpoint/2010/main" val="1614139197"/>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blinds(horizontal)">
                                      <p:cBhvr>
                                        <p:cTn id="7" dur="500"/>
                                        <p:tgtEl>
                                          <p:spTgt spid="6963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9638"/>
                                        </p:tgtEl>
                                        <p:attrNameLst>
                                          <p:attrName>style.visibility</p:attrName>
                                        </p:attrNameLst>
                                      </p:cBhvr>
                                      <p:to>
                                        <p:strVal val="visible"/>
                                      </p:to>
                                    </p:set>
                                    <p:animEffect transition="in" filter="blinds(horizontal)">
                                      <p:cBhvr>
                                        <p:cTn id="10"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P spid="6963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The instanceof Operator</a:t>
            </a:r>
          </a:p>
        </p:txBody>
      </p:sp>
      <p:sp>
        <p:nvSpPr>
          <p:cNvPr id="71683" name="Rectangle 3"/>
          <p:cNvSpPr>
            <a:spLocks noGrp="1" noChangeArrowheads="1"/>
          </p:cNvSpPr>
          <p:nvPr>
            <p:ph type="body" idx="1"/>
          </p:nvPr>
        </p:nvSpPr>
        <p:spPr/>
        <p:txBody>
          <a:bodyPr/>
          <a:lstStyle/>
          <a:p>
            <a:r>
              <a:rPr lang="en-US"/>
              <a:t>The </a:t>
            </a:r>
            <a:r>
              <a:rPr lang="en-US" b="1"/>
              <a:t>instanceof</a:t>
            </a:r>
            <a:r>
              <a:rPr lang="en-US"/>
              <a:t> operator determines if a given object is of the type of a specific class</a:t>
            </a:r>
          </a:p>
          <a:p>
            <a:r>
              <a:rPr lang="en-US"/>
              <a:t>the instanceof operator tests whether its first operand is an instance of its second operand</a:t>
            </a:r>
          </a:p>
          <a:p>
            <a:r>
              <a:rPr lang="en-US"/>
              <a:t>The test is made at runtime</a:t>
            </a:r>
          </a:p>
          <a:p>
            <a:r>
              <a:rPr lang="en-US"/>
              <a:t>The first operand is supposed to be the name of an object or an array element, and the second operand is supposed to be the name of a class, interface, or array type </a:t>
            </a:r>
          </a:p>
        </p:txBody>
      </p:sp>
    </p:spTree>
    <p:extLst>
      <p:ext uri="{BB962C8B-B14F-4D97-AF65-F5344CB8AC3E}">
        <p14:creationId xmlns:p14="http://schemas.microsoft.com/office/powerpoint/2010/main" val="3682089346"/>
      </p:ext>
    </p:extLst>
  </p:cSld>
  <p:clrMapOvr>
    <a:masterClrMapping/>
  </p:clrMapOvr>
  <p:transition spd="med">
    <p:comb/>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The instanceof Operator (cont.)</a:t>
            </a:r>
          </a:p>
        </p:txBody>
      </p:sp>
      <p:sp>
        <p:nvSpPr>
          <p:cNvPr id="87043" name="Rectangle 3"/>
          <p:cNvSpPr>
            <a:spLocks noGrp="1" noChangeArrowheads="1"/>
          </p:cNvSpPr>
          <p:nvPr>
            <p:ph type="body" idx="1"/>
          </p:nvPr>
        </p:nvSpPr>
        <p:spPr>
          <a:xfrm>
            <a:off x="457200" y="1600200"/>
            <a:ext cx="4343400" cy="2819400"/>
          </a:xfrm>
        </p:spPr>
        <p:txBody>
          <a:bodyPr/>
          <a:lstStyle/>
          <a:p>
            <a:pPr>
              <a:buFont typeface="Wingdings" pitchFamily="2" charset="2"/>
              <a:buNone/>
            </a:pPr>
            <a:r>
              <a:rPr lang="en-US"/>
              <a:t>interface  X{}</a:t>
            </a:r>
          </a:p>
          <a:p>
            <a:pPr>
              <a:buFont typeface="Wingdings" pitchFamily="2" charset="2"/>
              <a:buNone/>
            </a:pPr>
            <a:r>
              <a:rPr lang="en-US"/>
              <a:t>class A  implements X {}</a:t>
            </a:r>
          </a:p>
          <a:p>
            <a:pPr>
              <a:buFont typeface="Wingdings" pitchFamily="2" charset="2"/>
              <a:buNone/>
            </a:pPr>
            <a:r>
              <a:rPr lang="en-US"/>
              <a:t>class B extends A {}</a:t>
            </a:r>
          </a:p>
          <a:p>
            <a:pPr>
              <a:buFont typeface="Wingdings" pitchFamily="2" charset="2"/>
              <a:buNone/>
            </a:pPr>
            <a:r>
              <a:rPr lang="en-US"/>
              <a:t>A a = new A();</a:t>
            </a:r>
          </a:p>
          <a:p>
            <a:pPr>
              <a:buFont typeface="Wingdings" pitchFamily="2" charset="2"/>
              <a:buNone/>
            </a:pPr>
            <a:r>
              <a:rPr lang="en-US"/>
              <a:t>B b = new B();</a:t>
            </a:r>
          </a:p>
        </p:txBody>
      </p:sp>
      <p:sp>
        <p:nvSpPr>
          <p:cNvPr id="87044" name="Text Box 4"/>
          <p:cNvSpPr txBox="1">
            <a:spLocks noChangeArrowheads="1"/>
          </p:cNvSpPr>
          <p:nvPr/>
        </p:nvSpPr>
        <p:spPr bwMode="auto">
          <a:xfrm>
            <a:off x="4953000" y="1600200"/>
            <a:ext cx="3657600" cy="2528888"/>
          </a:xfrm>
          <a:prstGeom prst="rect">
            <a:avLst/>
          </a:prstGeom>
          <a:noFill/>
          <a:ln w="9525">
            <a:noFill/>
            <a:miter lim="800000"/>
            <a:headEnd/>
            <a:tailEnd/>
          </a:ln>
          <a:effectLst/>
        </p:spPr>
        <p:txBody>
          <a:bodyPr>
            <a:spAutoFit/>
          </a:bodyPr>
          <a:lstStyle/>
          <a:p>
            <a:r>
              <a:rPr lang="en-US" sz="3200"/>
              <a:t>If (b instanceof X)</a:t>
            </a:r>
          </a:p>
          <a:p>
            <a:r>
              <a:rPr lang="en-US" sz="3200"/>
              <a:t>if (b instanceof B)</a:t>
            </a:r>
          </a:p>
          <a:p>
            <a:r>
              <a:rPr lang="en-US" sz="3200"/>
              <a:t>If (b instanceof A)</a:t>
            </a:r>
          </a:p>
          <a:p>
            <a:r>
              <a:rPr lang="en-US" sz="3200"/>
              <a:t>If (a instanceof A)</a:t>
            </a:r>
          </a:p>
          <a:p>
            <a:r>
              <a:rPr lang="en-US" sz="3200"/>
              <a:t>If (a instanceof X)</a:t>
            </a:r>
          </a:p>
        </p:txBody>
      </p:sp>
      <p:sp>
        <p:nvSpPr>
          <p:cNvPr id="87045" name="Text Box 5"/>
          <p:cNvSpPr txBox="1">
            <a:spLocks noChangeArrowheads="1"/>
          </p:cNvSpPr>
          <p:nvPr/>
        </p:nvSpPr>
        <p:spPr bwMode="auto">
          <a:xfrm>
            <a:off x="5410200" y="4419600"/>
            <a:ext cx="2133600" cy="579438"/>
          </a:xfrm>
          <a:prstGeom prst="rect">
            <a:avLst/>
          </a:prstGeom>
          <a:noFill/>
          <a:ln w="9525">
            <a:noFill/>
            <a:miter lim="800000"/>
            <a:headEnd/>
            <a:tailEnd/>
          </a:ln>
          <a:effectLst/>
        </p:spPr>
        <p:txBody>
          <a:bodyPr>
            <a:spAutoFit/>
          </a:bodyPr>
          <a:lstStyle/>
          <a:p>
            <a:pPr algn="ctr">
              <a:spcBef>
                <a:spcPct val="50000"/>
              </a:spcBef>
            </a:pPr>
            <a:r>
              <a:rPr lang="en-US" sz="3200" b="1">
                <a:solidFill>
                  <a:schemeClr val="tx2"/>
                </a:solidFill>
              </a:rPr>
              <a:t>true</a:t>
            </a:r>
          </a:p>
        </p:txBody>
      </p:sp>
    </p:spTree>
    <p:extLst>
      <p:ext uri="{BB962C8B-B14F-4D97-AF65-F5344CB8AC3E}">
        <p14:creationId xmlns:p14="http://schemas.microsoft.com/office/powerpoint/2010/main" val="1688565961"/>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5"/>
                                        </p:tgtEl>
                                        <p:attrNameLst>
                                          <p:attrName>style.visibility</p:attrName>
                                        </p:attrNameLst>
                                      </p:cBhvr>
                                      <p:to>
                                        <p:strVal val="visible"/>
                                      </p:to>
                                    </p:set>
                                    <p:animEffect transition="in" filter="blinds(horizontal)">
                                      <p:cBhvr>
                                        <p:cTn id="7"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Operators - summary</a:t>
            </a:r>
          </a:p>
        </p:txBody>
      </p:sp>
      <p:sp>
        <p:nvSpPr>
          <p:cNvPr id="52227" name="Content Placeholder 4"/>
          <p:cNvSpPr>
            <a:spLocks noGrp="1"/>
          </p:cNvSpPr>
          <p:nvPr>
            <p:ph idx="1"/>
          </p:nvPr>
        </p:nvSpPr>
        <p:spPr/>
        <p:txBody>
          <a:bodyPr/>
          <a:lstStyle/>
          <a:p>
            <a:r>
              <a:rPr lang="en-US" smtClean="0">
                <a:latin typeface="Arial" panose="020B0604020202020204" pitchFamily="34" charset="0"/>
                <a:cs typeface="Arial" panose="020B0604020202020204" pitchFamily="34" charset="0"/>
              </a:rPr>
              <a:t>References:   </a:t>
            </a:r>
            <a:r>
              <a:rPr lang="en-US" smtClean="0">
                <a:solidFill>
                  <a:srgbClr val="0000FF"/>
                </a:solidFill>
                <a:latin typeface="Arial" panose="020B0604020202020204" pitchFamily="34" charset="0"/>
                <a:cs typeface="Arial" panose="020B0604020202020204" pitchFamily="34" charset="0"/>
              </a:rPr>
              <a:t>.    ()   []   new</a:t>
            </a:r>
            <a:endParaRPr lang="en-US" smtClean="0">
              <a:solidFill>
                <a:srgbClr val="FF0000"/>
              </a:solidFill>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Arithmetic: </a:t>
            </a:r>
            <a:r>
              <a:rPr lang="en-US" smtClean="0">
                <a:solidFill>
                  <a:srgbClr val="0000FF"/>
                </a:solidFill>
                <a:latin typeface="Arial" panose="020B0604020202020204" pitchFamily="34" charset="0"/>
                <a:cs typeface="Arial" panose="020B0604020202020204" pitchFamily="34" charset="0"/>
              </a:rPr>
              <a:t>+   ++   -   --   *  /   %</a:t>
            </a:r>
          </a:p>
          <a:p>
            <a:r>
              <a:rPr lang="en-US" smtClean="0">
                <a:latin typeface="Arial" panose="020B0604020202020204" pitchFamily="34" charset="0"/>
                <a:cs typeface="Arial" panose="020B0604020202020204" pitchFamily="34" charset="0"/>
              </a:rPr>
              <a:t>Logical:  </a:t>
            </a:r>
            <a:r>
              <a:rPr lang="en-US" smtClean="0">
                <a:solidFill>
                  <a:srgbClr val="0000FF"/>
                </a:solidFill>
                <a:latin typeface="Arial" panose="020B0604020202020204" pitchFamily="34" charset="0"/>
                <a:cs typeface="Arial" panose="020B0604020202020204" pitchFamily="34" charset="0"/>
              </a:rPr>
              <a:t>&amp;   |   ^   !</a:t>
            </a:r>
          </a:p>
          <a:p>
            <a:r>
              <a:rPr lang="en-US" smtClean="0">
                <a:latin typeface="Arial" panose="020B0604020202020204" pitchFamily="34" charset="0"/>
                <a:cs typeface="Arial" panose="020B0604020202020204" pitchFamily="34" charset="0"/>
              </a:rPr>
              <a:t>Conditional: </a:t>
            </a:r>
            <a:r>
              <a:rPr lang="en-US" smtClean="0">
                <a:solidFill>
                  <a:srgbClr val="0000FF"/>
                </a:solidFill>
                <a:latin typeface="Arial" panose="020B0604020202020204" pitchFamily="34" charset="0"/>
                <a:cs typeface="Arial" panose="020B0604020202020204" pitchFamily="34" charset="0"/>
              </a:rPr>
              <a:t>&amp;&amp; (&amp;)   ||   ! ==   !=   &gt;   &gt;=   &lt;   &lt;=</a:t>
            </a:r>
          </a:p>
          <a:p>
            <a:r>
              <a:rPr lang="en-US" smtClean="0">
                <a:latin typeface="Arial" panose="020B0604020202020204" pitchFamily="34" charset="0"/>
                <a:cs typeface="Arial" panose="020B0604020202020204" pitchFamily="34" charset="0"/>
              </a:rPr>
              <a:t>Type verification:   </a:t>
            </a:r>
            <a:r>
              <a:rPr lang="en-US" smtClean="0">
                <a:solidFill>
                  <a:srgbClr val="0000FF"/>
                </a:solidFill>
                <a:latin typeface="Arial" panose="020B0604020202020204" pitchFamily="34" charset="0"/>
                <a:cs typeface="Arial" panose="020B0604020202020204" pitchFamily="34" charset="0"/>
              </a:rPr>
              <a:t>instanceof</a:t>
            </a:r>
          </a:p>
          <a:p>
            <a:r>
              <a:rPr lang="en-US" smtClean="0">
                <a:latin typeface="Arial" panose="020B0604020202020204" pitchFamily="34" charset="0"/>
                <a:cs typeface="Arial" panose="020B0604020202020204" pitchFamily="34" charset="0"/>
              </a:rPr>
              <a:t>Bitwise:  </a:t>
            </a:r>
            <a:r>
              <a:rPr lang="en-US" smtClean="0">
                <a:solidFill>
                  <a:srgbClr val="0000FF"/>
                </a:solidFill>
                <a:latin typeface="Arial" panose="020B0604020202020204" pitchFamily="34" charset="0"/>
                <a:cs typeface="Arial" panose="020B0604020202020204" pitchFamily="34" charset="0"/>
              </a:rPr>
              <a:t>~   &gt;&gt;   &gt;&gt;&gt;   &lt;&lt;</a:t>
            </a:r>
            <a:r>
              <a:rPr lang="en-US" smtClean="0">
                <a:latin typeface="Arial" panose="020B0604020202020204" pitchFamily="34" charset="0"/>
                <a:cs typeface="Arial" panose="020B0604020202020204" pitchFamily="34" charset="0"/>
              </a:rPr>
              <a:t> </a:t>
            </a:r>
          </a:p>
          <a:p>
            <a:r>
              <a:rPr lang="en-US" smtClean="0">
                <a:latin typeface="Arial" panose="020B0604020202020204" pitchFamily="34" charset="0"/>
                <a:cs typeface="Arial" panose="020B0604020202020204" pitchFamily="34" charset="0"/>
              </a:rPr>
              <a:t>Assignment: </a:t>
            </a:r>
            <a:r>
              <a:rPr lang="en-US" smtClean="0">
                <a:solidFill>
                  <a:srgbClr val="0000FF"/>
                </a:solidFill>
                <a:latin typeface="Arial" panose="020B0604020202020204" pitchFamily="34" charset="0"/>
                <a:cs typeface="Arial" panose="020B0604020202020204" pitchFamily="34" charset="0"/>
              </a:rPr>
              <a:t>=   +=   -=   *=   /=   %=   &amp;=   |=   ^=   &gt;&gt;=   &lt;&lt;=</a:t>
            </a:r>
          </a:p>
          <a:p>
            <a:r>
              <a:rPr lang="en-US" smtClean="0">
                <a:latin typeface="Arial" panose="020B0604020202020204" pitchFamily="34" charset="0"/>
                <a:cs typeface="Arial" panose="020B0604020202020204" pitchFamily="34" charset="0"/>
              </a:rPr>
              <a:t>Selection:   </a:t>
            </a:r>
            <a:r>
              <a:rPr lang="en-US" smtClean="0">
                <a:solidFill>
                  <a:srgbClr val="0000FF"/>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81020811"/>
      </p:ext>
    </p:extLst>
  </p:cSld>
  <p:clrMapOvr>
    <a:masterClrMapping/>
  </p:clrMapOvr>
  <p:transition spd="med">
    <p:comb/>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eaLnBrk="1" hangingPunct="1">
              <a:defRPr/>
            </a:pPr>
            <a:r>
              <a:rPr lang="en-US" smtClean="0">
                <a:solidFill>
                  <a:srgbClr val="FF0000"/>
                </a:solidFill>
              </a:rPr>
              <a:t>CONTROL FLOW STATEMENTS</a:t>
            </a:r>
            <a:r>
              <a:rPr lang="en-US" smtClean="0"/>
              <a:t> </a:t>
            </a:r>
            <a:endParaRPr lang="en-US" dirty="0" smtClean="0"/>
          </a:p>
        </p:txBody>
      </p:sp>
      <p:sp>
        <p:nvSpPr>
          <p:cNvPr id="13315" name="Rectangle 3"/>
          <p:cNvSpPr>
            <a:spLocks noGrp="1" noChangeArrowheads="1"/>
          </p:cNvSpPr>
          <p:nvPr>
            <p:ph type="subTitle" idx="1"/>
          </p:nvPr>
        </p:nvSpPr>
        <p:spPr/>
        <p:txBody>
          <a:bodyPr/>
          <a:lstStyle/>
          <a:p>
            <a:pPr eaLnBrk="1" hangingPunct="1"/>
            <a:endParaRPr lang="en-US" smtClean="0"/>
          </a:p>
        </p:txBody>
      </p:sp>
    </p:spTree>
    <p:extLst>
      <p:ext uri="{BB962C8B-B14F-4D97-AF65-F5344CB8AC3E}">
        <p14:creationId xmlns:p14="http://schemas.microsoft.com/office/powerpoint/2010/main" val="3288798652"/>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a:t>Control </a:t>
            </a:r>
            <a:r>
              <a:rPr lang="en-US"/>
              <a:t>Flow </a:t>
            </a:r>
            <a:r>
              <a:rPr lang="en-US" smtClean="0"/>
              <a:t>Statement</a:t>
            </a:r>
            <a:endParaRPr lang="en-US" smtClean="0"/>
          </a:p>
        </p:txBody>
      </p:sp>
      <p:graphicFrame>
        <p:nvGraphicFramePr>
          <p:cNvPr id="9218" name="Object 3"/>
          <p:cNvGraphicFramePr>
            <a:graphicFrameLocks noGrp="1" noChangeAspect="1"/>
          </p:cNvGraphicFramePr>
          <p:nvPr>
            <p:ph idx="1"/>
            <p:extLst>
              <p:ext uri="{D42A27DB-BD31-4B8C-83A1-F6EECF244321}">
                <p14:modId xmlns:p14="http://schemas.microsoft.com/office/powerpoint/2010/main" val="1566241897"/>
              </p:ext>
            </p:extLst>
          </p:nvPr>
        </p:nvGraphicFramePr>
        <p:xfrm>
          <a:off x="622300" y="3886200"/>
          <a:ext cx="8737600" cy="2778125"/>
        </p:xfrm>
        <a:graphic>
          <a:graphicData uri="http://schemas.openxmlformats.org/presentationml/2006/ole">
            <mc:AlternateContent xmlns:mc="http://schemas.openxmlformats.org/markup-compatibility/2006">
              <mc:Choice xmlns:v="urn:schemas-microsoft-com:vml" Requires="v">
                <p:oleObj spid="_x0000_s8228" name="Document" r:id="rId3" imgW="6605461" imgH="2100727" progId="Word.Document.8">
                  <p:embed/>
                </p:oleObj>
              </mc:Choice>
              <mc:Fallback>
                <p:oleObj name="Document" r:id="rId3" imgW="6605461" imgH="2100727" progId="Word.Document.8">
                  <p:embed/>
                  <p:pic>
                    <p:nvPicPr>
                      <p:cNvPr id="0" name=""/>
                      <p:cNvPicPr>
                        <a:picLocks noChangeAspect="1" noChangeArrowheads="1"/>
                      </p:cNvPicPr>
                      <p:nvPr/>
                    </p:nvPicPr>
                    <p:blipFill>
                      <a:blip r:embed="rId4"/>
                      <a:srcRect/>
                      <a:stretch>
                        <a:fillRect/>
                      </a:stretch>
                    </p:blipFill>
                    <p:spPr bwMode="auto">
                      <a:xfrm>
                        <a:off x="622300" y="3886200"/>
                        <a:ext cx="8737600" cy="277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0" name="Text Box 4"/>
          <p:cNvSpPr txBox="1">
            <a:spLocks noChangeArrowheads="1"/>
          </p:cNvSpPr>
          <p:nvPr/>
        </p:nvSpPr>
        <p:spPr bwMode="auto">
          <a:xfrm>
            <a:off x="457200" y="685800"/>
            <a:ext cx="8458200" cy="3267075"/>
          </a:xfrm>
          <a:prstGeom prst="rect">
            <a:avLst/>
          </a:prstGeom>
          <a:noFill/>
          <a:ln w="9525">
            <a:noFill/>
            <a:miter lim="800000"/>
            <a:headEnd type="none" w="sm" len="sm"/>
            <a:tailEnd type="none" w="sm" len="sm"/>
          </a:ln>
        </p:spPr>
        <p:txBody>
          <a:bodyPr>
            <a:spAutoFit/>
          </a:bodyPr>
          <a:lstStyle/>
          <a:p>
            <a:pPr>
              <a:spcBef>
                <a:spcPct val="50000"/>
              </a:spcBef>
              <a:buClr>
                <a:srgbClr val="6699FF"/>
              </a:buClr>
            </a:pPr>
            <a:r>
              <a:rPr lang="en-US" sz="2600"/>
              <a:t>When writing a program, you type statements into a file. Without control flow statements, the interpreter executes the statements in the order they appear in the file from left to right, top to bottom. You can use </a:t>
            </a:r>
            <a:r>
              <a:rPr lang="en-US" sz="2600" b="1" i="1"/>
              <a:t>control</a:t>
            </a:r>
            <a:r>
              <a:rPr lang="en-US" sz="2600" i="1"/>
              <a:t> </a:t>
            </a:r>
            <a:r>
              <a:rPr lang="en-US" sz="2600" b="1" i="1"/>
              <a:t>flow statements</a:t>
            </a:r>
            <a:r>
              <a:rPr lang="en-US" sz="2600"/>
              <a:t> in your programs to conditionally execute statements; to repeatedly execute a block of statements; and to otherwise change the normal, sequential flow of control. </a:t>
            </a:r>
          </a:p>
        </p:txBody>
      </p:sp>
    </p:spTree>
    <p:extLst>
      <p:ext uri="{BB962C8B-B14F-4D97-AF65-F5344CB8AC3E}">
        <p14:creationId xmlns:p14="http://schemas.microsoft.com/office/powerpoint/2010/main" val="3587060071"/>
      </p:ext>
    </p:extLst>
  </p:cSld>
  <p:clrMapOvr>
    <a:masterClrMapping/>
  </p:clrMapOvr>
  <p:transition spd="med">
    <p:comb/>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Flow control statements (fsoft)</a:t>
            </a:r>
          </a:p>
        </p:txBody>
      </p:sp>
      <p:sp>
        <p:nvSpPr>
          <p:cNvPr id="53251" name="Content Placeholder 2"/>
          <p:cNvSpPr>
            <a:spLocks noGrp="1"/>
          </p:cNvSpPr>
          <p:nvPr>
            <p:ph idx="1"/>
          </p:nvPr>
        </p:nvSpPr>
        <p:spPr>
          <a:xfrm>
            <a:off x="304800" y="838200"/>
            <a:ext cx="8229600" cy="4968875"/>
          </a:xfrm>
        </p:spPr>
        <p:txBody>
          <a:bodyPr/>
          <a:lstStyle/>
          <a:p>
            <a:r>
              <a:rPr lang="en-US" smtClean="0">
                <a:latin typeface="Arial" panose="020B0604020202020204" pitchFamily="34" charset="0"/>
                <a:cs typeface="Arial" panose="020B0604020202020204" pitchFamily="34" charset="0"/>
              </a:rPr>
              <a:t>Branching</a:t>
            </a:r>
          </a:p>
          <a:p>
            <a:pPr lvl="1"/>
            <a:r>
              <a:rPr lang="en-US" smtClean="0">
                <a:latin typeface="Arial" panose="020B0604020202020204" pitchFamily="34" charset="0"/>
                <a:cs typeface="Arial" panose="020B0604020202020204" pitchFamily="34" charset="0"/>
              </a:rPr>
              <a:t>Selection: </a:t>
            </a:r>
            <a:r>
              <a:rPr lang="en-US" smtClean="0">
                <a:solidFill>
                  <a:srgbClr val="C00000"/>
                </a:solidFill>
                <a:latin typeface="Arial" panose="020B0604020202020204" pitchFamily="34" charset="0"/>
                <a:cs typeface="Arial" panose="020B0604020202020204" pitchFamily="34" charset="0"/>
              </a:rPr>
              <a:t>string</a:t>
            </a:r>
            <a:r>
              <a:rPr lang="en-US" smtClean="0">
                <a:latin typeface="Arial" panose="020B0604020202020204" pitchFamily="34" charset="0"/>
                <a:cs typeface="Arial" panose="020B0604020202020204" pitchFamily="34" charset="0"/>
              </a:rPr>
              <a:t> x = 2 == 5 ? </a:t>
            </a:r>
            <a:r>
              <a:rPr lang="en-US" smtClean="0">
                <a:solidFill>
                  <a:srgbClr val="0000FF"/>
                </a:solidFill>
                <a:latin typeface="Arial" panose="020B0604020202020204" pitchFamily="34" charset="0"/>
                <a:cs typeface="Arial" panose="020B0604020202020204" pitchFamily="34" charset="0"/>
              </a:rPr>
              <a:t>"Yes"</a:t>
            </a:r>
            <a:r>
              <a:rPr lang="en-US" smtClean="0">
                <a:latin typeface="Arial" panose="020B0604020202020204" pitchFamily="34" charset="0"/>
                <a:cs typeface="Arial" panose="020B0604020202020204" pitchFamily="34" charset="0"/>
              </a:rPr>
              <a:t>: </a:t>
            </a:r>
            <a:r>
              <a:rPr lang="en-US" smtClean="0">
                <a:solidFill>
                  <a:srgbClr val="0000FF"/>
                </a:solidFill>
                <a:latin typeface="Arial" panose="020B0604020202020204" pitchFamily="34" charset="0"/>
                <a:cs typeface="Arial" panose="020B0604020202020204" pitchFamily="34" charset="0"/>
              </a:rPr>
              <a:t>"No"</a:t>
            </a:r>
            <a:r>
              <a:rPr lang="en-US" smtClean="0">
                <a:latin typeface="Arial" panose="020B0604020202020204" pitchFamily="34" charset="0"/>
                <a:cs typeface="Arial" panose="020B0604020202020204" pitchFamily="34" charset="0"/>
              </a:rPr>
              <a:t>;</a:t>
            </a:r>
          </a:p>
          <a:p>
            <a:pPr lvl="1"/>
            <a:r>
              <a:rPr lang="en-US" smtClean="0">
                <a:solidFill>
                  <a:srgbClr val="C00000"/>
                </a:solidFill>
                <a:latin typeface="Arial" panose="020B0604020202020204" pitchFamily="34" charset="0"/>
                <a:cs typeface="Arial" panose="020B0604020202020204" pitchFamily="34" charset="0"/>
              </a:rPr>
              <a:t>if… else if … else</a:t>
            </a:r>
          </a:p>
          <a:p>
            <a:pPr lvl="1"/>
            <a:r>
              <a:rPr lang="en-US" smtClean="0">
                <a:solidFill>
                  <a:srgbClr val="C00000"/>
                </a:solidFill>
                <a:latin typeface="Arial" panose="020B0604020202020204" pitchFamily="34" charset="0"/>
                <a:cs typeface="Arial" panose="020B0604020202020204" pitchFamily="34" charset="0"/>
              </a:rPr>
              <a:t>switch … case … default</a:t>
            </a:r>
          </a:p>
          <a:p>
            <a:r>
              <a:rPr lang="en-US" smtClean="0">
                <a:latin typeface="Arial" panose="020B0604020202020204" pitchFamily="34" charset="0"/>
                <a:cs typeface="Arial" panose="020B0604020202020204" pitchFamily="34" charset="0"/>
              </a:rPr>
              <a:t>Iteration</a:t>
            </a:r>
          </a:p>
          <a:p>
            <a:pPr lvl="1"/>
            <a:r>
              <a:rPr lang="en-US" smtClean="0">
                <a:latin typeface="Arial" panose="020B0604020202020204" pitchFamily="34" charset="0"/>
                <a:cs typeface="Arial" panose="020B0604020202020204" pitchFamily="34" charset="0"/>
              </a:rPr>
              <a:t> </a:t>
            </a:r>
            <a:r>
              <a:rPr lang="en-US" smtClean="0">
                <a:solidFill>
                  <a:srgbClr val="C00000"/>
                </a:solidFill>
                <a:latin typeface="Arial" panose="020B0604020202020204" pitchFamily="34" charset="0"/>
                <a:cs typeface="Arial" panose="020B0604020202020204" pitchFamily="34" charset="0"/>
              </a:rPr>
              <a:t>for</a:t>
            </a:r>
          </a:p>
          <a:p>
            <a:pPr lvl="1"/>
            <a:r>
              <a:rPr lang="en-US" smtClean="0">
                <a:latin typeface="Arial" panose="020B0604020202020204" pitchFamily="34" charset="0"/>
                <a:cs typeface="Arial" panose="020B0604020202020204" pitchFamily="34" charset="0"/>
              </a:rPr>
              <a:t> </a:t>
            </a:r>
            <a:r>
              <a:rPr lang="en-US" smtClean="0">
                <a:solidFill>
                  <a:srgbClr val="C00000"/>
                </a:solidFill>
                <a:latin typeface="Arial" panose="020B0604020202020204" pitchFamily="34" charset="0"/>
                <a:cs typeface="Arial" panose="020B0604020202020204" pitchFamily="34" charset="0"/>
              </a:rPr>
              <a:t>do while</a:t>
            </a:r>
          </a:p>
          <a:p>
            <a:pPr lvl="1"/>
            <a:r>
              <a:rPr lang="en-US" smtClean="0">
                <a:latin typeface="Arial" panose="020B0604020202020204" pitchFamily="34" charset="0"/>
                <a:cs typeface="Arial" panose="020B0604020202020204" pitchFamily="34" charset="0"/>
              </a:rPr>
              <a:t> </a:t>
            </a:r>
            <a:r>
              <a:rPr lang="en-US" smtClean="0">
                <a:solidFill>
                  <a:srgbClr val="C00000"/>
                </a:solidFill>
                <a:latin typeface="Arial" panose="020B0604020202020204" pitchFamily="34" charset="0"/>
                <a:cs typeface="Arial" panose="020B0604020202020204" pitchFamily="34" charset="0"/>
              </a:rPr>
              <a:t>while</a:t>
            </a:r>
          </a:p>
          <a:p>
            <a:r>
              <a:rPr lang="en-US" smtClean="0">
                <a:latin typeface="Arial" panose="020B0604020202020204" pitchFamily="34" charset="0"/>
                <a:cs typeface="Arial" panose="020B0604020202020204" pitchFamily="34" charset="0"/>
              </a:rPr>
              <a:t>Ignore and breaking</a:t>
            </a:r>
          </a:p>
          <a:p>
            <a:pPr lvl="1"/>
            <a:r>
              <a:rPr lang="en-US" smtClean="0">
                <a:latin typeface="Arial" panose="020B0604020202020204" pitchFamily="34" charset="0"/>
                <a:cs typeface="Arial" panose="020B0604020202020204" pitchFamily="34" charset="0"/>
              </a:rPr>
              <a:t> </a:t>
            </a:r>
            <a:r>
              <a:rPr lang="en-US" smtClean="0">
                <a:solidFill>
                  <a:srgbClr val="C00000"/>
                </a:solidFill>
                <a:latin typeface="Arial" panose="020B0604020202020204" pitchFamily="34" charset="0"/>
                <a:cs typeface="Arial" panose="020B0604020202020204" pitchFamily="34" charset="0"/>
              </a:rPr>
              <a:t>continue</a:t>
            </a:r>
          </a:p>
          <a:p>
            <a:pPr lvl="1"/>
            <a:r>
              <a:rPr lang="en-US" smtClean="0">
                <a:latin typeface="Arial" panose="020B0604020202020204" pitchFamily="34" charset="0"/>
                <a:cs typeface="Arial" panose="020B0604020202020204" pitchFamily="34" charset="0"/>
              </a:rPr>
              <a:t> </a:t>
            </a:r>
            <a:r>
              <a:rPr lang="en-US" smtClean="0">
                <a:solidFill>
                  <a:srgbClr val="C00000"/>
                </a:solidFill>
                <a:latin typeface="Arial" panose="020B0604020202020204" pitchFamily="34" charset="0"/>
                <a:cs typeface="Arial" panose="020B0604020202020204" pitchFamily="34" charset="0"/>
              </a:rPr>
              <a:t>break</a:t>
            </a:r>
          </a:p>
        </p:txBody>
      </p:sp>
    </p:spTree>
    <p:extLst>
      <p:ext uri="{BB962C8B-B14F-4D97-AF65-F5344CB8AC3E}">
        <p14:creationId xmlns:p14="http://schemas.microsoft.com/office/powerpoint/2010/main" val="829561768"/>
      </p:ext>
    </p:extLst>
  </p:cSld>
  <p:clrMapOvr>
    <a:masterClrMapping/>
  </p:clrMapOvr>
  <p:transition spd="med">
    <p:comb/>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IOStreams</Template>
  <TotalTime>3026</TotalTime>
  <Words>10083</Words>
  <Application>Microsoft Office PowerPoint</Application>
  <PresentationFormat>On-screen Show (4:3)</PresentationFormat>
  <Paragraphs>1897</Paragraphs>
  <Slides>201</Slides>
  <Notes>35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4</vt:i4>
      </vt:variant>
      <vt:variant>
        <vt:lpstr>Slide Titles</vt:lpstr>
      </vt:variant>
      <vt:variant>
        <vt:i4>201</vt:i4>
      </vt:variant>
    </vt:vector>
  </HeadingPairs>
  <TitlesOfParts>
    <vt:vector size="218" baseType="lpstr">
      <vt:lpstr>Arial Unicode MS</vt:lpstr>
      <vt:lpstr>Arial</vt:lpstr>
      <vt:lpstr>Arial Black</vt:lpstr>
      <vt:lpstr>AvantGarde</vt:lpstr>
      <vt:lpstr>Calibri</vt:lpstr>
      <vt:lpstr>Century Gothic</vt:lpstr>
      <vt:lpstr>Courier New</vt:lpstr>
      <vt:lpstr>Symbol</vt:lpstr>
      <vt:lpstr>Tahoma</vt:lpstr>
      <vt:lpstr>Times New Roman</vt:lpstr>
      <vt:lpstr>Webdings</vt:lpstr>
      <vt:lpstr>Wingdings</vt:lpstr>
      <vt:lpstr>Blends</vt:lpstr>
      <vt:lpstr>Document</vt:lpstr>
      <vt:lpstr>Microsoft Word 97 - 2003 Document</vt:lpstr>
      <vt:lpstr>Clip</vt:lpstr>
      <vt:lpstr>Bitmap Image</vt:lpstr>
      <vt:lpstr>JAVA BASICS</vt:lpstr>
      <vt:lpstr>Agenda</vt:lpstr>
      <vt:lpstr>Agenda</vt:lpstr>
      <vt:lpstr>JAVA DEVELOPMENT PROCEDURE</vt:lpstr>
      <vt:lpstr>Java SE platform</vt:lpstr>
      <vt:lpstr>Java development procedure</vt:lpstr>
      <vt:lpstr>JAVA PROGRAM STRUCTURE</vt:lpstr>
      <vt:lpstr>Java Program</vt:lpstr>
      <vt:lpstr>Java Program </vt:lpstr>
      <vt:lpstr>Java Program - Comments</vt:lpstr>
      <vt:lpstr>USING ECLIPSE</vt:lpstr>
      <vt:lpstr>Agenda</vt:lpstr>
      <vt:lpstr>Java Tutorial with Eclipse</vt:lpstr>
      <vt:lpstr>New Java project</vt:lpstr>
      <vt:lpstr>New Class</vt:lpstr>
      <vt:lpstr>First project</vt:lpstr>
      <vt:lpstr>Running/Debugging</vt:lpstr>
      <vt:lpstr>Summary</vt:lpstr>
      <vt:lpstr>JAVA BASIC</vt:lpstr>
      <vt:lpstr>Agenda</vt:lpstr>
      <vt:lpstr>Legal Identifiers</vt:lpstr>
      <vt:lpstr>Keywords</vt:lpstr>
      <vt:lpstr>Java Code Conventions</vt:lpstr>
      <vt:lpstr>Java Code Conventions</vt:lpstr>
      <vt:lpstr>Data Types </vt:lpstr>
      <vt:lpstr>Variables and Data Types (cont.)</vt:lpstr>
      <vt:lpstr>Primitive Data Types </vt:lpstr>
      <vt:lpstr>Primitive data types</vt:lpstr>
      <vt:lpstr>The Sign bit for a byte</vt:lpstr>
      <vt:lpstr>Variables and Data Types (cont.)</vt:lpstr>
      <vt:lpstr>Variables and Data Types (cont.)</vt:lpstr>
      <vt:lpstr>Variables and Data Types (cont.)</vt:lpstr>
      <vt:lpstr>Variables and Data Types (cont.)</vt:lpstr>
      <vt:lpstr>The Character Type</vt:lpstr>
      <vt:lpstr>Variables</vt:lpstr>
      <vt:lpstr>A variable's scope </vt:lpstr>
      <vt:lpstr>A variable's scope</vt:lpstr>
      <vt:lpstr>Variable Classification</vt:lpstr>
      <vt:lpstr>Variable Classification</vt:lpstr>
      <vt:lpstr>Variables  Declarations</vt:lpstr>
      <vt:lpstr>Variable Initialization </vt:lpstr>
      <vt:lpstr>Variables declarations</vt:lpstr>
      <vt:lpstr>Variables declarations</vt:lpstr>
      <vt:lpstr>Variables declarations</vt:lpstr>
      <vt:lpstr>Variable declaration and init</vt:lpstr>
      <vt:lpstr>Run-time Memory </vt:lpstr>
      <vt:lpstr>Memory Usage By Java Program</vt:lpstr>
      <vt:lpstr>Memory Usage By Java Program </vt:lpstr>
      <vt:lpstr>Memory Usage By Java Program </vt:lpstr>
      <vt:lpstr>OPERATORS AND ASSIGNMENTS</vt:lpstr>
      <vt:lpstr>Outline</vt:lpstr>
      <vt:lpstr>Understanding Operations on Data</vt:lpstr>
      <vt:lpstr>Operator Classification</vt:lpstr>
      <vt:lpstr>Operators</vt:lpstr>
      <vt:lpstr>Arithmetic Operators </vt:lpstr>
      <vt:lpstr>Basic Arithmetic Operators (cont.)</vt:lpstr>
      <vt:lpstr>Basic Arithmetic Operators (cont.)</vt:lpstr>
      <vt:lpstr>Basic Arithmetic Operators (cont.)</vt:lpstr>
      <vt:lpstr>Basic Arithmetic Operators (cont.)</vt:lpstr>
      <vt:lpstr>Arithmetic Operators</vt:lpstr>
      <vt:lpstr>Unary operators</vt:lpstr>
      <vt:lpstr>Example for Unary oprators</vt:lpstr>
      <vt:lpstr>Relational Operators</vt:lpstr>
      <vt:lpstr>Relational Operators </vt:lpstr>
      <vt:lpstr>Logical Operators</vt:lpstr>
      <vt:lpstr>Short-Circuit Logical Operators</vt:lpstr>
      <vt:lpstr>Short-Circuit Logical Operators </vt:lpstr>
      <vt:lpstr>Short-Circuit Logical AND: &amp;&amp;</vt:lpstr>
      <vt:lpstr>Short-Circuit Logical OR: ||</vt:lpstr>
      <vt:lpstr>Combining Operators</vt:lpstr>
      <vt:lpstr>Bitwise Logical Operators</vt:lpstr>
      <vt:lpstr>AND Operator: &amp;</vt:lpstr>
      <vt:lpstr>OR Operator: |</vt:lpstr>
      <vt:lpstr>XOR Operator: ^</vt:lpstr>
      <vt:lpstr>The Bitwise Inversion Operator: ~</vt:lpstr>
      <vt:lpstr>The Boolean Inversion Operator: !</vt:lpstr>
      <vt:lpstr>Bitwise operators - Sumary</vt:lpstr>
      <vt:lpstr>Shift Operators </vt:lpstr>
      <vt:lpstr>Assignment Operators</vt:lpstr>
      <vt:lpstr>Shortcut Assignment Operators</vt:lpstr>
      <vt:lpstr>Shortcut Assignment Operators </vt:lpstr>
      <vt:lpstr>Assignment Operators </vt:lpstr>
      <vt:lpstr>Other Operators </vt:lpstr>
      <vt:lpstr>Operators summary</vt:lpstr>
      <vt:lpstr>Arithmetic Promotion</vt:lpstr>
      <vt:lpstr>Arithmetic Promotion (cont.)</vt:lpstr>
      <vt:lpstr>Arithmetic Promotion (cont.)</vt:lpstr>
      <vt:lpstr>Arithmetic Promotion (cont.)</vt:lpstr>
      <vt:lpstr>Arithmetic Promotion (cont.)</vt:lpstr>
      <vt:lpstr>Conversions Between Numeric Types </vt:lpstr>
      <vt:lpstr>Number casting</vt:lpstr>
      <vt:lpstr>Casts </vt:lpstr>
      <vt:lpstr>The Cast Operator:(&lt;type&gt;)</vt:lpstr>
      <vt:lpstr>The instanceof Operator</vt:lpstr>
      <vt:lpstr>The instanceof Operator (cont.)</vt:lpstr>
      <vt:lpstr>Operators - summary</vt:lpstr>
      <vt:lpstr>CONTROL FLOW STATEMENTS </vt:lpstr>
      <vt:lpstr>Control Flow Statement</vt:lpstr>
      <vt:lpstr>Flow control statements (fsoft)</vt:lpstr>
      <vt:lpstr>While statement</vt:lpstr>
      <vt:lpstr>Example for while statement</vt:lpstr>
      <vt:lpstr>do – while statement</vt:lpstr>
      <vt:lpstr>Comparing the while and do – while</vt:lpstr>
      <vt:lpstr>The for Statement</vt:lpstr>
      <vt:lpstr>The for Statement</vt:lpstr>
      <vt:lpstr>The for Statement </vt:lpstr>
      <vt:lpstr>Iterating with Enhanced for </vt:lpstr>
      <vt:lpstr>The if and else Statements </vt:lpstr>
      <vt:lpstr>Example for if-else statement</vt:lpstr>
      <vt:lpstr>Switch statement </vt:lpstr>
      <vt:lpstr>Example for switch statement</vt:lpstr>
      <vt:lpstr>Ex.: Calculte a number of days in a month</vt:lpstr>
      <vt:lpstr>Ex.: Calculte a number of days in a month</vt:lpstr>
      <vt:lpstr>Enumerated Types in switch Statements </vt:lpstr>
      <vt:lpstr>Enumerated Types in switch Statements</vt:lpstr>
      <vt:lpstr>Branching Statements </vt:lpstr>
      <vt:lpstr>The break Statements</vt:lpstr>
      <vt:lpstr>Unlabled break statement</vt:lpstr>
      <vt:lpstr>Labeled break statement</vt:lpstr>
      <vt:lpstr>The continue Statement </vt:lpstr>
      <vt:lpstr>Unlabled continue statement</vt:lpstr>
      <vt:lpstr>The result of mentioned example</vt:lpstr>
      <vt:lpstr>The Labeled continue statement</vt:lpstr>
      <vt:lpstr>The return Statement </vt:lpstr>
      <vt:lpstr>The first form of “return” statement </vt:lpstr>
      <vt:lpstr>2. form of “return” Statement (version 1)</vt:lpstr>
      <vt:lpstr>2. form of “return” Statement (version 2)</vt:lpstr>
      <vt:lpstr>Summary</vt:lpstr>
      <vt:lpstr>STRING LITERAL</vt:lpstr>
      <vt:lpstr>String literal</vt:lpstr>
      <vt:lpstr>Escape code</vt:lpstr>
      <vt:lpstr>SYSTEM I/O</vt:lpstr>
      <vt:lpstr>Console I/O</vt:lpstr>
      <vt:lpstr>STRING FORMAT</vt:lpstr>
      <vt:lpstr>String format</vt:lpstr>
      <vt:lpstr>Number pattern in string format</vt:lpstr>
      <vt:lpstr>Date time pattern in string format</vt:lpstr>
      <vt:lpstr>USING DATE AND TIME</vt:lpstr>
      <vt:lpstr>Date and Time</vt:lpstr>
      <vt:lpstr>Date/Time pattern in SimpleDateFormat</vt:lpstr>
      <vt:lpstr>PowerPoint Presentation</vt:lpstr>
      <vt:lpstr>Objectives</vt:lpstr>
      <vt:lpstr>Contents</vt:lpstr>
      <vt:lpstr>Prerequisite Thinking</vt:lpstr>
      <vt:lpstr>Exception</vt:lpstr>
      <vt:lpstr>Exception</vt:lpstr>
      <vt:lpstr>Exception – Call stack</vt:lpstr>
      <vt:lpstr>Exception Usage</vt:lpstr>
      <vt:lpstr>Exception Usage</vt:lpstr>
      <vt:lpstr>Exception-Handling Statements </vt:lpstr>
      <vt:lpstr>Exceptions Thrown by a Method</vt:lpstr>
      <vt:lpstr>Using the try and catch Blocks</vt:lpstr>
      <vt:lpstr>Using the try and catch Blocks </vt:lpstr>
      <vt:lpstr>Using the try and catch Blocks </vt:lpstr>
      <vt:lpstr>Using the try and catch Blocks </vt:lpstr>
      <vt:lpstr>Using Multiple catch Blocks </vt:lpstr>
      <vt:lpstr>Using the finally Block</vt:lpstr>
      <vt:lpstr>Exception Hierarchy[3]</vt:lpstr>
      <vt:lpstr>Exception Tree in Java</vt:lpstr>
      <vt:lpstr>Exception Classification</vt:lpstr>
      <vt:lpstr>Exception Classification</vt:lpstr>
      <vt:lpstr>Exception Types (Fsoft)</vt:lpstr>
      <vt:lpstr>Error Class</vt:lpstr>
      <vt:lpstr>Catching Exceptions</vt:lpstr>
      <vt:lpstr>Catching Exceptions</vt:lpstr>
      <vt:lpstr>Catching Exceptions</vt:lpstr>
      <vt:lpstr>Stack Trace</vt:lpstr>
      <vt:lpstr>Read Stack Trace</vt:lpstr>
      <vt:lpstr>Read Stack Trace</vt:lpstr>
      <vt:lpstr>Throwing Exceptions</vt:lpstr>
      <vt:lpstr>Throwing Exceptions</vt:lpstr>
      <vt:lpstr>Checked Exception: Duck It or Catch It</vt:lpstr>
      <vt:lpstr>Checked Exception: Duck It or Catch It</vt:lpstr>
      <vt:lpstr>Advantages of Exceptions </vt:lpstr>
      <vt:lpstr>Advantages of Exceptions: Separating Error </vt:lpstr>
      <vt:lpstr>Advantages of Exceptions: Separating Error </vt:lpstr>
      <vt:lpstr>PowerPoint Presentation</vt:lpstr>
      <vt:lpstr>PowerPoint Presentation</vt:lpstr>
      <vt:lpstr>Advantages of Exceptions: Separating Error </vt:lpstr>
      <vt:lpstr>Advantages of Exceptions 2: Propagating Errors</vt:lpstr>
      <vt:lpstr>Advantages of Exceptions 2: Propagating Errors</vt:lpstr>
      <vt:lpstr>Advantages of Exceptions 2: Propagating Errors</vt:lpstr>
      <vt:lpstr>Exceptions advantages 3 </vt:lpstr>
      <vt:lpstr>Exceptions advantages 3 </vt:lpstr>
      <vt:lpstr>Exception Handling</vt:lpstr>
      <vt:lpstr>Creating Your Own Exceptions</vt:lpstr>
      <vt:lpstr>Create your own Exception</vt:lpstr>
      <vt:lpstr>Create your own Exception</vt:lpstr>
      <vt:lpstr>Throw Exception</vt:lpstr>
      <vt:lpstr>Translate Exception</vt:lpstr>
      <vt:lpstr>Exception Layers</vt:lpstr>
      <vt:lpstr>Handling error (Recall)</vt:lpstr>
      <vt:lpstr>Exception Precautions[2]</vt:lpstr>
      <vt:lpstr>Finally Clause</vt:lpstr>
      <vt:lpstr>Finally Clause</vt:lpstr>
      <vt:lpstr>Finally Clause</vt:lpstr>
      <vt:lpstr>Finally Precautions</vt:lpstr>
      <vt:lpstr>Exception Guidelines[3]</vt:lpstr>
      <vt:lpstr>Checked vs. Unchecked[3]</vt:lpstr>
      <vt:lpstr>Guidelines[3]</vt:lpstr>
      <vt:lpstr>PowerPoint Presentation</vt:lpstr>
    </vt:vector>
  </TitlesOfParts>
  <Company>NLU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3: LANGUAGE BASICS</dc:title>
  <dc:creator>tinh</dc:creator>
  <cp:lastModifiedBy>pvtinhnlu@gmail.com</cp:lastModifiedBy>
  <cp:revision>184</cp:revision>
  <dcterms:created xsi:type="dcterms:W3CDTF">2006-10-07T14:18:25Z</dcterms:created>
  <dcterms:modified xsi:type="dcterms:W3CDTF">2016-10-10T02:35:47Z</dcterms:modified>
</cp:coreProperties>
</file>