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73"/>
  </p:notesMasterIdLst>
  <p:sldIdLst>
    <p:sldId id="281" r:id="rId2"/>
    <p:sldId id="458" r:id="rId3"/>
    <p:sldId id="398" r:id="rId4"/>
    <p:sldId id="399" r:id="rId5"/>
    <p:sldId id="400" r:id="rId6"/>
    <p:sldId id="401" r:id="rId7"/>
    <p:sldId id="402" r:id="rId8"/>
    <p:sldId id="403" r:id="rId9"/>
    <p:sldId id="404" r:id="rId10"/>
    <p:sldId id="405" r:id="rId11"/>
    <p:sldId id="459" r:id="rId12"/>
    <p:sldId id="460" r:id="rId13"/>
    <p:sldId id="461" r:id="rId14"/>
    <p:sldId id="462" r:id="rId15"/>
    <p:sldId id="463" r:id="rId16"/>
    <p:sldId id="464" r:id="rId17"/>
    <p:sldId id="406" r:id="rId18"/>
    <p:sldId id="465" r:id="rId19"/>
    <p:sldId id="466" r:id="rId20"/>
    <p:sldId id="467" r:id="rId21"/>
    <p:sldId id="407" r:id="rId22"/>
    <p:sldId id="408" r:id="rId23"/>
    <p:sldId id="468" r:id="rId24"/>
    <p:sldId id="471" r:id="rId25"/>
    <p:sldId id="472" r:id="rId26"/>
    <p:sldId id="473" r:id="rId27"/>
    <p:sldId id="474" r:id="rId28"/>
    <p:sldId id="475" r:id="rId29"/>
    <p:sldId id="476" r:id="rId30"/>
    <p:sldId id="411" r:id="rId31"/>
    <p:sldId id="412" r:id="rId32"/>
    <p:sldId id="554" r:id="rId33"/>
    <p:sldId id="555" r:id="rId34"/>
    <p:sldId id="556" r:id="rId35"/>
    <p:sldId id="557" r:id="rId36"/>
    <p:sldId id="526" r:id="rId37"/>
    <p:sldId id="519" r:id="rId38"/>
    <p:sldId id="508" r:id="rId39"/>
    <p:sldId id="509" r:id="rId40"/>
    <p:sldId id="510" r:id="rId41"/>
    <p:sldId id="511" r:id="rId42"/>
    <p:sldId id="512" r:id="rId43"/>
    <p:sldId id="513" r:id="rId44"/>
    <p:sldId id="514" r:id="rId45"/>
    <p:sldId id="515" r:id="rId46"/>
    <p:sldId id="516" r:id="rId47"/>
    <p:sldId id="517" r:id="rId48"/>
    <p:sldId id="518" r:id="rId49"/>
    <p:sldId id="520" r:id="rId50"/>
    <p:sldId id="521" r:id="rId51"/>
    <p:sldId id="522" r:id="rId52"/>
    <p:sldId id="523" r:id="rId53"/>
    <p:sldId id="524" r:id="rId54"/>
    <p:sldId id="525" r:id="rId55"/>
    <p:sldId id="413" r:id="rId56"/>
    <p:sldId id="414" r:id="rId57"/>
    <p:sldId id="477" r:id="rId58"/>
    <p:sldId id="478" r:id="rId59"/>
    <p:sldId id="483" r:id="rId60"/>
    <p:sldId id="484" r:id="rId61"/>
    <p:sldId id="485" r:id="rId62"/>
    <p:sldId id="486" r:id="rId63"/>
    <p:sldId id="504" r:id="rId64"/>
    <p:sldId id="505" r:id="rId65"/>
    <p:sldId id="487" r:id="rId66"/>
    <p:sldId id="488" r:id="rId67"/>
    <p:sldId id="489" r:id="rId68"/>
    <p:sldId id="490" r:id="rId69"/>
    <p:sldId id="491" r:id="rId70"/>
    <p:sldId id="492" r:id="rId71"/>
    <p:sldId id="493" r:id="rId72"/>
    <p:sldId id="507" r:id="rId73"/>
    <p:sldId id="494" r:id="rId74"/>
    <p:sldId id="495" r:id="rId75"/>
    <p:sldId id="496" r:id="rId76"/>
    <p:sldId id="497" r:id="rId77"/>
    <p:sldId id="498" r:id="rId78"/>
    <p:sldId id="499" r:id="rId79"/>
    <p:sldId id="501" r:id="rId80"/>
    <p:sldId id="502" r:id="rId81"/>
    <p:sldId id="506" r:id="rId82"/>
    <p:sldId id="503" r:id="rId83"/>
    <p:sldId id="416" r:id="rId84"/>
    <p:sldId id="419" r:id="rId85"/>
    <p:sldId id="420" r:id="rId86"/>
    <p:sldId id="421" r:id="rId87"/>
    <p:sldId id="527" r:id="rId88"/>
    <p:sldId id="528" r:id="rId89"/>
    <p:sldId id="529" r:id="rId90"/>
    <p:sldId id="422" r:id="rId91"/>
    <p:sldId id="423" r:id="rId92"/>
    <p:sldId id="424" r:id="rId93"/>
    <p:sldId id="425" r:id="rId94"/>
    <p:sldId id="426" r:id="rId95"/>
    <p:sldId id="427" r:id="rId96"/>
    <p:sldId id="428" r:id="rId97"/>
    <p:sldId id="546" r:id="rId98"/>
    <p:sldId id="547" r:id="rId99"/>
    <p:sldId id="548" r:id="rId100"/>
    <p:sldId id="549" r:id="rId101"/>
    <p:sldId id="550" r:id="rId102"/>
    <p:sldId id="551" r:id="rId103"/>
    <p:sldId id="552" r:id="rId104"/>
    <p:sldId id="553" r:id="rId105"/>
    <p:sldId id="429" r:id="rId106"/>
    <p:sldId id="430" r:id="rId107"/>
    <p:sldId id="431" r:id="rId108"/>
    <p:sldId id="432" r:id="rId109"/>
    <p:sldId id="433" r:id="rId110"/>
    <p:sldId id="434" r:id="rId111"/>
    <p:sldId id="531" r:id="rId112"/>
    <p:sldId id="532" r:id="rId113"/>
    <p:sldId id="533" r:id="rId114"/>
    <p:sldId id="534" r:id="rId115"/>
    <p:sldId id="435" r:id="rId116"/>
    <p:sldId id="530" r:id="rId117"/>
    <p:sldId id="535" r:id="rId118"/>
    <p:sldId id="536" r:id="rId119"/>
    <p:sldId id="537" r:id="rId120"/>
    <p:sldId id="538" r:id="rId121"/>
    <p:sldId id="539" r:id="rId122"/>
    <p:sldId id="540" r:id="rId123"/>
    <p:sldId id="541" r:id="rId124"/>
    <p:sldId id="542" r:id="rId125"/>
    <p:sldId id="543" r:id="rId126"/>
    <p:sldId id="544" r:id="rId127"/>
    <p:sldId id="545" r:id="rId128"/>
    <p:sldId id="437" r:id="rId129"/>
    <p:sldId id="438" r:id="rId130"/>
    <p:sldId id="439" r:id="rId131"/>
    <p:sldId id="440" r:id="rId132"/>
    <p:sldId id="441" r:id="rId133"/>
    <p:sldId id="442" r:id="rId134"/>
    <p:sldId id="443" r:id="rId135"/>
    <p:sldId id="444" r:id="rId136"/>
    <p:sldId id="445" r:id="rId137"/>
    <p:sldId id="446" r:id="rId138"/>
    <p:sldId id="447" r:id="rId139"/>
    <p:sldId id="571" r:id="rId140"/>
    <p:sldId id="574" r:id="rId141"/>
    <p:sldId id="575" r:id="rId142"/>
    <p:sldId id="576" r:id="rId143"/>
    <p:sldId id="577" r:id="rId144"/>
    <p:sldId id="578" r:id="rId145"/>
    <p:sldId id="579" r:id="rId146"/>
    <p:sldId id="580" r:id="rId147"/>
    <p:sldId id="581" r:id="rId148"/>
    <p:sldId id="582" r:id="rId149"/>
    <p:sldId id="583" r:id="rId150"/>
    <p:sldId id="584" r:id="rId151"/>
    <p:sldId id="585" r:id="rId152"/>
    <p:sldId id="586" r:id="rId153"/>
    <p:sldId id="587" r:id="rId154"/>
    <p:sldId id="448" r:id="rId155"/>
    <p:sldId id="449" r:id="rId156"/>
    <p:sldId id="450" r:id="rId157"/>
    <p:sldId id="451" r:id="rId158"/>
    <p:sldId id="452" r:id="rId159"/>
    <p:sldId id="453" r:id="rId160"/>
    <p:sldId id="454" r:id="rId161"/>
    <p:sldId id="455" r:id="rId162"/>
    <p:sldId id="456" r:id="rId163"/>
    <p:sldId id="301" r:id="rId164"/>
    <p:sldId id="302" r:id="rId165"/>
    <p:sldId id="303" r:id="rId166"/>
    <p:sldId id="304" r:id="rId167"/>
    <p:sldId id="305" r:id="rId168"/>
    <p:sldId id="306" r:id="rId169"/>
    <p:sldId id="307" r:id="rId170"/>
    <p:sldId id="308" r:id="rId171"/>
    <p:sldId id="309" r:id="rId172"/>
    <p:sldId id="310" r:id="rId173"/>
    <p:sldId id="311" r:id="rId174"/>
    <p:sldId id="312" r:id="rId175"/>
    <p:sldId id="313" r:id="rId176"/>
    <p:sldId id="314" r:id="rId177"/>
    <p:sldId id="315" r:id="rId178"/>
    <p:sldId id="316" r:id="rId179"/>
    <p:sldId id="317" r:id="rId180"/>
    <p:sldId id="318" r:id="rId181"/>
    <p:sldId id="319" r:id="rId182"/>
    <p:sldId id="320" r:id="rId183"/>
    <p:sldId id="321" r:id="rId184"/>
    <p:sldId id="322" r:id="rId185"/>
    <p:sldId id="323" r:id="rId186"/>
    <p:sldId id="324" r:id="rId187"/>
    <p:sldId id="325" r:id="rId188"/>
    <p:sldId id="326" r:id="rId189"/>
    <p:sldId id="327" r:id="rId190"/>
    <p:sldId id="328" r:id="rId191"/>
    <p:sldId id="329" r:id="rId192"/>
    <p:sldId id="330" r:id="rId193"/>
    <p:sldId id="331" r:id="rId194"/>
    <p:sldId id="332" r:id="rId195"/>
    <p:sldId id="333" r:id="rId196"/>
    <p:sldId id="334" r:id="rId197"/>
    <p:sldId id="335" r:id="rId198"/>
    <p:sldId id="336" r:id="rId199"/>
    <p:sldId id="337" r:id="rId200"/>
    <p:sldId id="338" r:id="rId201"/>
    <p:sldId id="339" r:id="rId202"/>
    <p:sldId id="340" r:id="rId203"/>
    <p:sldId id="341" r:id="rId204"/>
    <p:sldId id="342" r:id="rId205"/>
    <p:sldId id="343" r:id="rId206"/>
    <p:sldId id="344" r:id="rId207"/>
    <p:sldId id="345" r:id="rId208"/>
    <p:sldId id="346" r:id="rId209"/>
    <p:sldId id="347" r:id="rId210"/>
    <p:sldId id="348" r:id="rId211"/>
    <p:sldId id="349" r:id="rId212"/>
    <p:sldId id="350" r:id="rId213"/>
    <p:sldId id="351" r:id="rId214"/>
    <p:sldId id="352" r:id="rId215"/>
    <p:sldId id="353" r:id="rId216"/>
    <p:sldId id="354" r:id="rId217"/>
    <p:sldId id="355" r:id="rId218"/>
    <p:sldId id="356" r:id="rId219"/>
    <p:sldId id="357" r:id="rId220"/>
    <p:sldId id="358" r:id="rId221"/>
    <p:sldId id="359" r:id="rId222"/>
    <p:sldId id="360" r:id="rId223"/>
    <p:sldId id="361" r:id="rId224"/>
    <p:sldId id="362" r:id="rId225"/>
    <p:sldId id="363" r:id="rId226"/>
    <p:sldId id="364" r:id="rId227"/>
    <p:sldId id="365" r:id="rId228"/>
    <p:sldId id="366" r:id="rId229"/>
    <p:sldId id="367" r:id="rId230"/>
    <p:sldId id="368" r:id="rId231"/>
    <p:sldId id="369" r:id="rId232"/>
    <p:sldId id="370" r:id="rId233"/>
    <p:sldId id="371" r:id="rId234"/>
    <p:sldId id="372" r:id="rId235"/>
    <p:sldId id="373" r:id="rId236"/>
    <p:sldId id="374" r:id="rId237"/>
    <p:sldId id="375" r:id="rId238"/>
    <p:sldId id="376" r:id="rId239"/>
    <p:sldId id="377" r:id="rId240"/>
    <p:sldId id="378" r:id="rId241"/>
    <p:sldId id="379" r:id="rId242"/>
    <p:sldId id="380" r:id="rId243"/>
    <p:sldId id="381" r:id="rId244"/>
    <p:sldId id="382" r:id="rId245"/>
    <p:sldId id="383" r:id="rId246"/>
    <p:sldId id="384" r:id="rId247"/>
    <p:sldId id="385" r:id="rId248"/>
    <p:sldId id="386" r:id="rId249"/>
    <p:sldId id="387" r:id="rId250"/>
    <p:sldId id="388" r:id="rId251"/>
    <p:sldId id="389" r:id="rId252"/>
    <p:sldId id="390" r:id="rId253"/>
    <p:sldId id="391" r:id="rId254"/>
    <p:sldId id="392" r:id="rId255"/>
    <p:sldId id="393" r:id="rId256"/>
    <p:sldId id="394" r:id="rId257"/>
    <p:sldId id="395" r:id="rId258"/>
    <p:sldId id="558" r:id="rId259"/>
    <p:sldId id="559" r:id="rId260"/>
    <p:sldId id="560" r:id="rId261"/>
    <p:sldId id="561" r:id="rId262"/>
    <p:sldId id="562" r:id="rId263"/>
    <p:sldId id="563" r:id="rId264"/>
    <p:sldId id="564" r:id="rId265"/>
    <p:sldId id="565" r:id="rId266"/>
    <p:sldId id="566" r:id="rId267"/>
    <p:sldId id="567" r:id="rId268"/>
    <p:sldId id="568" r:id="rId269"/>
    <p:sldId id="569" r:id="rId270"/>
    <p:sldId id="570" r:id="rId271"/>
    <p:sldId id="396" r:id="rId27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9" autoAdjust="0"/>
  </p:normalViewPr>
  <p:slideViewPr>
    <p:cSldViewPr>
      <p:cViewPr varScale="1">
        <p:scale>
          <a:sx n="64" d="100"/>
          <a:sy n="64" d="100"/>
        </p:scale>
        <p:origin x="987"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2E45E-3F17-4D5A-9F67-E5C235842036}" type="datetimeFigureOut">
              <a:rPr lang="en-US" smtClean="0"/>
              <a:pPr/>
              <a:t>10-Oct-16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2B043-AECC-4167-BF14-261D39B1FE2A}" type="slidenum">
              <a:rPr lang="en-US" smtClean="0"/>
              <a:pPr/>
              <a:t>‹#›</a:t>
            </a:fld>
            <a:endParaRPr lang="en-US"/>
          </a:p>
        </p:txBody>
      </p:sp>
    </p:spTree>
    <p:extLst>
      <p:ext uri="{BB962C8B-B14F-4D97-AF65-F5344CB8AC3E}">
        <p14:creationId xmlns:p14="http://schemas.microsoft.com/office/powerpoint/2010/main" val="115806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ocs.oracle.com/javase/tutorial/java/javaOO/nested.html"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docs.oracle.com/javase/tutorial/java/javaOO/localclasses.html"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docs.oracle.com/javase/tutorial/java/javaOO/localclasses.html"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docs.oracle.com/javase/tutorial/java/javaOO/nested.html"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EEAD675-2057-47A6-8471-4E3D47F27397}" type="slidenum">
              <a:rPr lang="vi-VN"/>
              <a:pPr/>
              <a:t>3</a:t>
            </a:fld>
            <a:endParaRPr lang="vi-VN"/>
          </a:p>
        </p:txBody>
      </p:sp>
    </p:spTree>
    <p:extLst>
      <p:ext uri="{BB962C8B-B14F-4D97-AF65-F5344CB8AC3E}">
        <p14:creationId xmlns:p14="http://schemas.microsoft.com/office/powerpoint/2010/main" val="3497585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64C25-15EB-46BE-AA84-47C1E1005C78}" type="slidenum">
              <a:rPr lang="en-US"/>
              <a:pPr/>
              <a:t>19</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408754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56: </a:t>
            </a:r>
            <a:r>
              <a:rPr lang="en-US" altLang="en-US" smtClean="0">
                <a:cs typeface="Times New Roman" panose="02020603050405020304" pitchFamily="18" charset="0"/>
              </a:rPr>
              <a:t>Access inherited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 declared </a:t>
            </a:r>
            <a:r>
              <a:rPr lang="en-US" altLang="en-US" smtClean="0">
                <a:latin typeface="Lucida Console" panose="020B0609040504020204" pitchFamily="49" charset="0"/>
                <a:cs typeface="Times New Roman" panose="02020603050405020304" pitchFamily="18" charset="0"/>
              </a:rPr>
              <a:t>protected</a:t>
            </a:r>
            <a:r>
              <a:rPr lang="en-US" altLang="en-US" smtClean="0">
                <a:cs typeface="Times New Roman" panose="02020603050405020304" pitchFamily="18" charset="0"/>
              </a:rPr>
              <a:t> in superclass </a:t>
            </a:r>
            <a:r>
              <a:rPr lang="en-US" altLang="en-US" smtClean="0">
                <a:latin typeface="Lucida Console" panose="020B0609040504020204" pitchFamily="49" charset="0"/>
                <a:cs typeface="Times New Roman" panose="02020603050405020304" pitchFamily="18" charset="0"/>
              </a:rPr>
              <a:t>Point2</a:t>
            </a:r>
            <a:r>
              <a:rPr lang="en-US" altLang="en-US" smtClean="0">
                <a:cs typeface="Times New Roman" panose="02020603050405020304" pitchFamily="18" charset="0"/>
              </a:rPr>
              <a:t>.</a:t>
            </a:r>
            <a:br>
              <a:rPr lang="en-US" altLang="en-US" smtClean="0">
                <a:cs typeface="Times New Roman" panose="02020603050405020304" pitchFamily="18" charset="0"/>
              </a:rPr>
            </a:br>
            <a:endParaRPr lang="en-US" alt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FB8C84AC-8415-4E79-B8E1-FB0899F44E45}" type="slidenum">
              <a:rPr lang="en-US" altLang="en-US" sz="1200">
                <a:latin typeface="Times New Roman" panose="02020603050405020304" pitchFamily="18" charset="0"/>
              </a:rPr>
              <a:pPr/>
              <a:t>190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389826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11: </a:t>
            </a:r>
            <a:r>
              <a:rPr lang="en-US" altLang="en-US" smtClean="0">
                <a:cs typeface="Times New Roman" panose="02020603050405020304" pitchFamily="18" charset="0"/>
              </a:rPr>
              <a:t>Create </a:t>
            </a:r>
            <a:r>
              <a:rPr lang="en-US" altLang="en-US" smtClean="0">
                <a:latin typeface="Lucida Console" panose="020B0609040504020204" pitchFamily="49" charset="0"/>
                <a:cs typeface="Times New Roman" panose="02020603050405020304" pitchFamily="18" charset="0"/>
              </a:rPr>
              <a:t>Circle3</a:t>
            </a:r>
            <a:r>
              <a:rPr lang="en-US" altLang="en-US" smtClean="0">
                <a:cs typeface="Times New Roman" panose="02020603050405020304" pitchFamily="18" charset="0"/>
              </a:rPr>
              <a:t> object.</a:t>
            </a:r>
            <a:r>
              <a:rPr lang="en-US" altLang="en-US" smtClean="0"/>
              <a:t/>
            </a:r>
            <a:br>
              <a:rPr lang="en-US" altLang="en-US" smtClean="0"/>
            </a:br>
            <a:r>
              <a:rPr lang="en-US" altLang="en-US" smtClean="0"/>
              <a:t>Lines 14-15: </a:t>
            </a:r>
            <a:r>
              <a:rPr lang="en-US" altLang="en-US" smtClean="0">
                <a:cs typeface="Times New Roman" panose="02020603050405020304" pitchFamily="18" charset="0"/>
              </a:rPr>
              <a:t>Use inherited get methods to access inherited </a:t>
            </a:r>
            <a:r>
              <a:rPr lang="en-US" altLang="en-US" smtClean="0">
                <a:latin typeface="Lucida Console" panose="020B0609040504020204" pitchFamily="49" charset="0"/>
                <a:cs typeface="Times New Roman" panose="02020603050405020304" pitchFamily="18" charset="0"/>
              </a:rPr>
              <a:t>protected</a:t>
            </a:r>
            <a:r>
              <a:rPr lang="en-US" altLang="en-US" smtClean="0">
                <a:cs typeface="Times New Roman" panose="02020603050405020304" pitchFamily="18" charset="0"/>
              </a:rPr>
              <a:t>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a:t>
            </a:r>
            <a:br>
              <a:rPr lang="en-US" altLang="en-US" smtClean="0">
                <a:cs typeface="Times New Roman" panose="02020603050405020304" pitchFamily="18" charset="0"/>
              </a:rPr>
            </a:br>
            <a:r>
              <a:rPr lang="en-US" altLang="en-US" smtClean="0"/>
              <a:t>Line 16: </a:t>
            </a:r>
            <a:r>
              <a:rPr lang="en-US" altLang="en-US" smtClean="0">
                <a:cs typeface="Times New Roman" panose="02020603050405020304" pitchFamily="18" charset="0"/>
              </a:rPr>
              <a:t>Use </a:t>
            </a:r>
            <a:r>
              <a:rPr lang="en-US" altLang="en-US" smtClean="0">
                <a:latin typeface="Lucida Console" panose="020B0609040504020204" pitchFamily="49" charset="0"/>
                <a:cs typeface="Times New Roman" panose="02020603050405020304" pitchFamily="18" charset="0"/>
              </a:rPr>
              <a:t>Circle3</a:t>
            </a:r>
            <a:r>
              <a:rPr lang="en-US" altLang="en-US" smtClean="0">
                <a:cs typeface="Times New Roman" panose="02020603050405020304" pitchFamily="18" charset="0"/>
              </a:rPr>
              <a:t> get method to access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a:t>
            </a:r>
            <a:r>
              <a:rPr lang="en-US" altLang="en-US" smtClean="0"/>
              <a:t/>
            </a:r>
            <a:br>
              <a:rPr lang="en-US" altLang="en-US" smtClean="0"/>
            </a:br>
            <a:r>
              <a:rPr lang="en-US" altLang="en-US" smtClean="0"/>
              <a:t>Lines 18-19: Use inherited set methods to modify inherited protected data x and y.</a:t>
            </a:r>
            <a:br>
              <a:rPr lang="en-US" altLang="en-US" smtClean="0"/>
            </a:br>
            <a:r>
              <a:rPr lang="en-US" altLang="en-US" smtClean="0"/>
              <a:t>Line 20: </a:t>
            </a:r>
            <a:r>
              <a:rPr lang="en-US" altLang="en-US" smtClean="0">
                <a:cs typeface="Times New Roman" panose="02020603050405020304" pitchFamily="18" charset="0"/>
              </a:rPr>
              <a:t>Use </a:t>
            </a:r>
            <a:r>
              <a:rPr lang="en-US" altLang="en-US" smtClean="0">
                <a:latin typeface="Lucida Console" panose="020B0609040504020204" pitchFamily="49" charset="0"/>
                <a:cs typeface="Times New Roman" panose="02020603050405020304" pitchFamily="18" charset="0"/>
              </a:rPr>
              <a:t>Circle3</a:t>
            </a:r>
            <a:r>
              <a:rPr lang="en-US" altLang="en-US" smtClean="0">
                <a:cs typeface="Times New Roman" panose="02020603050405020304" pitchFamily="18" charset="0"/>
              </a:rPr>
              <a:t> set method to modify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data </a:t>
            </a:r>
            <a:r>
              <a:rPr lang="en-US" altLang="en-US" smtClean="0">
                <a:latin typeface="Lucida Console" panose="020B0609040504020204" pitchFamily="49" charset="0"/>
                <a:cs typeface="Times New Roman" panose="02020603050405020304" pitchFamily="18" charset="0"/>
              </a:rPr>
              <a:t>radius</a:t>
            </a:r>
            <a:r>
              <a:rPr lang="en-US" altLang="en-US" smtClean="0">
                <a:cs typeface="Times New Roman" panose="02020603050405020304" pitchFamily="18" charset="0"/>
              </a:rPr>
              <a:t>.</a:t>
            </a:r>
            <a:endParaRPr lang="en-US" altLang="en-US" smtClean="0"/>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3041C74B-B2D7-48D3-9C09-379407F8E2CC}" type="slidenum">
              <a:rPr lang="en-US" altLang="en-US" sz="1200">
                <a:latin typeface="Times New Roman" panose="02020603050405020304" pitchFamily="18" charset="0"/>
              </a:rPr>
              <a:pPr/>
              <a:t>191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7557032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516D45AC-B810-4559-90CA-417CCF49FC6F}" type="slidenum">
              <a:rPr lang="en-US" altLang="en-US" sz="1200">
                <a:latin typeface="Times New Roman" panose="02020603050405020304" pitchFamily="18" charset="0"/>
              </a:rPr>
              <a:pPr/>
              <a:t>193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246685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5-6: </a:t>
            </a:r>
            <a:r>
              <a:rPr lang="en-US" altLang="en-US" smtClean="0">
                <a:cs typeface="Times New Roman" panose="02020603050405020304" pitchFamily="18" charset="0"/>
              </a:rPr>
              <a:t>Better software-engineering practice: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over </a:t>
            </a:r>
            <a:r>
              <a:rPr lang="en-US" altLang="en-US" smtClean="0">
                <a:latin typeface="Lucida Console" panose="020B0609040504020204" pitchFamily="49" charset="0"/>
                <a:cs typeface="Times New Roman" panose="02020603050405020304" pitchFamily="18" charset="0"/>
              </a:rPr>
              <a:t>protected</a:t>
            </a:r>
            <a:r>
              <a:rPr lang="en-US" altLang="en-US" smtClean="0">
                <a:cs typeface="Times New Roman" panose="02020603050405020304" pitchFamily="18" charset="0"/>
              </a:rPr>
              <a:t> when possible.</a:t>
            </a:r>
            <a:br>
              <a:rPr lang="en-US" altLang="en-US" smtClean="0">
                <a:cs typeface="Times New Roman" panose="02020603050405020304" pitchFamily="18" charset="0"/>
              </a:rPr>
            </a:br>
            <a:endParaRPr lang="en-US" altLang="en-US" smtClean="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C3B45C37-D0CC-4A62-B179-4B43F3A9D9AE}" type="slidenum">
              <a:rPr lang="en-US" altLang="en-US" sz="1200">
                <a:latin typeface="Times New Roman" panose="02020603050405020304" pitchFamily="18" charset="0"/>
              </a:rPr>
              <a:pPr/>
              <a:t>194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00355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49: </a:t>
            </a:r>
            <a:r>
              <a:rPr lang="en-US" altLang="en-US" smtClean="0">
                <a:cs typeface="Times New Roman" panose="02020603050405020304" pitchFamily="18" charset="0"/>
              </a:rPr>
              <a:t>Invoke </a:t>
            </a:r>
            <a:r>
              <a:rPr lang="en-US" altLang="en-US" smtClean="0">
                <a:latin typeface="Lucida Console" panose="020B0609040504020204" pitchFamily="49" charset="0"/>
                <a:cs typeface="Times New Roman" panose="02020603050405020304" pitchFamily="18" charset="0"/>
              </a:rPr>
              <a:t>public</a:t>
            </a:r>
            <a:r>
              <a:rPr lang="en-US" altLang="en-US" smtClean="0">
                <a:cs typeface="Times New Roman" panose="02020603050405020304" pitchFamily="18" charset="0"/>
              </a:rPr>
              <a:t> methods to access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a:t>
            </a:r>
            <a:br>
              <a:rPr lang="en-US" altLang="en-US" smtClean="0">
                <a:cs typeface="Times New Roman" panose="02020603050405020304" pitchFamily="18" charset="0"/>
              </a:rPr>
            </a:br>
            <a:endParaRPr lang="en-US" altLang="en-US" smtClean="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3F7AE29F-BF72-4AC0-843C-42E8F224DCB2}" type="slidenum">
              <a:rPr lang="en-US" altLang="en-US" sz="1200">
                <a:latin typeface="Times New Roman" panose="02020603050405020304" pitchFamily="18" charset="0"/>
              </a:rPr>
              <a:pPr/>
              <a:t>195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4463125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5: Class </a:t>
            </a:r>
            <a:r>
              <a:rPr lang="en-US" altLang="en-US" smtClean="0">
                <a:latin typeface="Lucida Console" panose="020B0609040504020204" pitchFamily="49" charset="0"/>
              </a:rPr>
              <a:t>Circle4</a:t>
            </a:r>
            <a:r>
              <a:rPr lang="en-US" altLang="en-US" smtClean="0"/>
              <a:t> inherits from class </a:t>
            </a:r>
            <a:r>
              <a:rPr lang="en-US" altLang="en-US" smtClean="0">
                <a:latin typeface="Lucida Console" panose="020B0609040504020204" pitchFamily="49" charset="0"/>
              </a:rPr>
              <a:t>Point3</a:t>
            </a:r>
            <a:r>
              <a:rPr lang="en-US" altLang="en-US" smtClean="0"/>
              <a:t>.</a:t>
            </a:r>
            <a:br>
              <a:rPr lang="en-US" altLang="en-US" smtClean="0"/>
            </a:br>
            <a:r>
              <a:rPr lang="en-US" altLang="en-US" smtClean="0"/>
              <a:t>Line 7: Maintain </a:t>
            </a:r>
            <a:r>
              <a:rPr lang="en-US" altLang="en-US" smtClean="0">
                <a:latin typeface="Lucida Console" panose="020B0609040504020204" pitchFamily="49" charset="0"/>
              </a:rPr>
              <a:t>private</a:t>
            </a:r>
            <a:r>
              <a:rPr lang="en-US" altLang="en-US" smtClean="0"/>
              <a:t> instance variable </a:t>
            </a:r>
            <a:r>
              <a:rPr lang="en-US" altLang="en-US" smtClean="0">
                <a:latin typeface="Lucida Console" panose="020B0609040504020204" pitchFamily="49" charset="0"/>
              </a:rPr>
              <a:t>radius</a:t>
            </a:r>
            <a:r>
              <a:rPr lang="en-US" altLang="en-US" smtClean="0"/>
              <a:t>.</a:t>
            </a:r>
            <a:br>
              <a:rPr lang="en-US" altLang="en-US" smtClean="0"/>
            </a:br>
            <a:endParaRPr lang="en-US" altLang="en-US" smtClean="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991A0FA4-CF6D-4374-BE44-9C830BE45DEC}" type="slidenum">
              <a:rPr lang="en-US" altLang="en-US" sz="1200">
                <a:latin typeface="Times New Roman" panose="02020603050405020304" pitchFamily="18" charset="0"/>
              </a:rPr>
              <a:pPr/>
              <a:t>196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7124463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37, 49 and 55: </a:t>
            </a:r>
            <a:r>
              <a:rPr lang="en-US" altLang="en-US" smtClean="0">
                <a:cs typeface="Times New Roman" panose="02020603050405020304" pitchFamily="18" charset="0"/>
              </a:rPr>
              <a:t>Invoke method </a:t>
            </a:r>
            <a:r>
              <a:rPr lang="en-US" altLang="en-US" smtClean="0">
                <a:latin typeface="Lucida Console" panose="020B0609040504020204" pitchFamily="49" charset="0"/>
                <a:cs typeface="Times New Roman" panose="02020603050405020304" pitchFamily="18" charset="0"/>
              </a:rPr>
              <a:t>getRadius</a:t>
            </a:r>
            <a:r>
              <a:rPr lang="en-US" altLang="en-US" smtClean="0">
                <a:cs typeface="Times New Roman" panose="02020603050405020304" pitchFamily="18" charset="0"/>
              </a:rPr>
              <a:t> rather than directly accessing instance variable </a:t>
            </a:r>
            <a:r>
              <a:rPr lang="en-US" altLang="en-US" smtClean="0">
                <a:latin typeface="Lucida Console" panose="020B0609040504020204" pitchFamily="49" charset="0"/>
                <a:cs typeface="Times New Roman" panose="02020603050405020304" pitchFamily="18" charset="0"/>
              </a:rPr>
              <a:t>radius</a:t>
            </a:r>
            <a:r>
              <a:rPr lang="en-US" altLang="en-US" smtClean="0">
                <a:cs typeface="Times New Roman" panose="02020603050405020304" pitchFamily="18" charset="0"/>
              </a:rPr>
              <a:t>.</a:t>
            </a:r>
            <a:br>
              <a:rPr lang="en-US" altLang="en-US" smtClean="0">
                <a:cs typeface="Times New Roman" panose="02020603050405020304" pitchFamily="18" charset="0"/>
              </a:rPr>
            </a:br>
            <a:r>
              <a:rPr lang="en-US" altLang="en-US" smtClean="0"/>
              <a:t>Lines 53-56: </a:t>
            </a:r>
            <a:r>
              <a:rPr lang="en-US" altLang="en-US" smtClean="0">
                <a:cs typeface="Times New Roman" panose="02020603050405020304" pitchFamily="18" charset="0"/>
              </a:rPr>
              <a:t>Redefine class </a:t>
            </a:r>
            <a:r>
              <a:rPr lang="en-US" altLang="en-US" smtClean="0">
                <a:latin typeface="Lucida Console" panose="020B0609040504020204" pitchFamily="49" charset="0"/>
                <a:cs typeface="Times New Roman" panose="02020603050405020304" pitchFamily="18" charset="0"/>
              </a:rPr>
              <a:t>Point3</a:t>
            </a:r>
            <a:r>
              <a:rPr lang="en-US" altLang="en-US" smtClean="0">
                <a:cs typeface="Times New Roman" panose="02020603050405020304" pitchFamily="18" charset="0"/>
              </a:rPr>
              <a:t>’s method toString.</a:t>
            </a:r>
            <a:br>
              <a:rPr lang="en-US" altLang="en-US" smtClean="0">
                <a:cs typeface="Times New Roman" panose="02020603050405020304" pitchFamily="18" charset="0"/>
              </a:rPr>
            </a:br>
            <a:endParaRPr lang="en-US" altLang="en-US" smtClean="0"/>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5D8CFB19-9BAF-436E-9E6E-7C8A472AE8FB}" type="slidenum">
              <a:rPr lang="en-US" altLang="en-US" sz="1200">
                <a:latin typeface="Times New Roman" panose="02020603050405020304" pitchFamily="18" charset="0"/>
              </a:rPr>
              <a:pPr/>
              <a:t>197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3156410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11: </a:t>
            </a:r>
            <a:r>
              <a:rPr lang="en-US" altLang="en-US" smtClean="0">
                <a:cs typeface="Times New Roman" panose="02020603050405020304" pitchFamily="18" charset="0"/>
              </a:rPr>
              <a:t>Create </a:t>
            </a:r>
            <a:r>
              <a:rPr lang="en-US" altLang="en-US" smtClean="0">
                <a:latin typeface="Lucida Console" panose="020B0609040504020204" pitchFamily="49" charset="0"/>
                <a:cs typeface="Times New Roman" panose="02020603050405020304" pitchFamily="18" charset="0"/>
              </a:rPr>
              <a:t>Circle4</a:t>
            </a:r>
            <a:r>
              <a:rPr lang="en-US" altLang="en-US" smtClean="0">
                <a:cs typeface="Times New Roman" panose="02020603050405020304" pitchFamily="18" charset="0"/>
              </a:rPr>
              <a:t> object.</a:t>
            </a:r>
            <a:br>
              <a:rPr lang="en-US" altLang="en-US" smtClean="0">
                <a:cs typeface="Times New Roman" panose="02020603050405020304" pitchFamily="18" charset="0"/>
              </a:rPr>
            </a:br>
            <a:r>
              <a:rPr lang="en-US" altLang="en-US" smtClean="0"/>
              <a:t>Lines 14 and 15: </a:t>
            </a:r>
            <a:r>
              <a:rPr lang="en-US" altLang="en-US" smtClean="0">
                <a:cs typeface="Times New Roman" panose="02020603050405020304" pitchFamily="18" charset="0"/>
              </a:rPr>
              <a:t>Use inherited get methods to access inherited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x and y.</a:t>
            </a:r>
            <a:br>
              <a:rPr lang="en-US" altLang="en-US" smtClean="0">
                <a:cs typeface="Times New Roman" panose="02020603050405020304" pitchFamily="18" charset="0"/>
              </a:rPr>
            </a:br>
            <a:r>
              <a:rPr lang="en-US" altLang="en-US" smtClean="0"/>
              <a:t>Line 16: </a:t>
            </a:r>
            <a:r>
              <a:rPr lang="en-US" altLang="en-US" smtClean="0">
                <a:cs typeface="Times New Roman" panose="02020603050405020304" pitchFamily="18" charset="0"/>
              </a:rPr>
              <a:t>Use </a:t>
            </a:r>
            <a:r>
              <a:rPr lang="en-US" altLang="en-US" smtClean="0">
                <a:latin typeface="Lucida Console" panose="020B0609040504020204" pitchFamily="49" charset="0"/>
                <a:cs typeface="Times New Roman" panose="02020603050405020304" pitchFamily="18" charset="0"/>
              </a:rPr>
              <a:t>Circle4</a:t>
            </a:r>
            <a:r>
              <a:rPr lang="en-US" altLang="en-US" smtClean="0">
                <a:cs typeface="Times New Roman" panose="02020603050405020304" pitchFamily="18" charset="0"/>
              </a:rPr>
              <a:t> get method to access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 radius.</a:t>
            </a:r>
            <a:br>
              <a:rPr lang="en-US" altLang="en-US" smtClean="0">
                <a:cs typeface="Times New Roman" panose="02020603050405020304" pitchFamily="18" charset="0"/>
              </a:rPr>
            </a:br>
            <a:r>
              <a:rPr lang="en-US" altLang="en-US" smtClean="0"/>
              <a:t>Lines 18-19: </a:t>
            </a:r>
            <a:r>
              <a:rPr lang="en-US" altLang="en-US" smtClean="0">
                <a:cs typeface="Times New Roman" panose="02020603050405020304" pitchFamily="18" charset="0"/>
              </a:rPr>
              <a:t>Use inherited seta methods to modify inherited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x and y.</a:t>
            </a:r>
            <a:br>
              <a:rPr lang="en-US" altLang="en-US" smtClean="0">
                <a:cs typeface="Times New Roman" panose="02020603050405020304" pitchFamily="18" charset="0"/>
              </a:rPr>
            </a:br>
            <a:r>
              <a:rPr lang="en-US" altLang="en-US" smtClean="0"/>
              <a:t>Line 20: </a:t>
            </a:r>
            <a:r>
              <a:rPr lang="en-US" altLang="en-US" smtClean="0">
                <a:cs typeface="Times New Roman" panose="02020603050405020304" pitchFamily="18" charset="0"/>
              </a:rPr>
              <a:t>Use </a:t>
            </a:r>
            <a:r>
              <a:rPr lang="en-US" altLang="en-US" smtClean="0">
                <a:latin typeface="Lucida Console" panose="020B0609040504020204" pitchFamily="49" charset="0"/>
                <a:cs typeface="Times New Roman" panose="02020603050405020304" pitchFamily="18" charset="0"/>
              </a:rPr>
              <a:t>Circle4</a:t>
            </a:r>
            <a:r>
              <a:rPr lang="en-US" altLang="en-US" smtClean="0">
                <a:cs typeface="Times New Roman" panose="02020603050405020304" pitchFamily="18" charset="0"/>
              </a:rPr>
              <a:t> set method to modify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 radius.</a:t>
            </a:r>
            <a:endParaRPr lang="en-US" altLang="en-US" smtClean="0"/>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29E9C31-060F-4EEE-8612-9369EF5C723F}" type="slidenum">
              <a:rPr lang="en-US" altLang="en-US" sz="1200">
                <a:latin typeface="Times New Roman" panose="02020603050405020304" pitchFamily="18" charset="0"/>
              </a:rPr>
              <a:pPr/>
              <a:t>198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3890106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12, 22 and 28: Constructor and finalizer output messages to demonstrate method call order.</a:t>
            </a:r>
            <a:br>
              <a:rPr lang="en-US" altLang="en-US" smtClean="0"/>
            </a:br>
            <a:endParaRPr lang="en-US" altLang="en-US" smtClean="0"/>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A6AA8938-DB4C-45F5-B94B-BBA4A005E19C}" type="slidenum">
              <a:rPr lang="en-US" altLang="en-US" sz="1200">
                <a:latin typeface="Times New Roman" panose="02020603050405020304" pitchFamily="18" charset="0"/>
              </a:rPr>
              <a:pPr/>
              <a:t>202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0363521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12, 21 and 29: Constructor and finalizer output messages to demonstrate method call order.</a:t>
            </a:r>
            <a:br>
              <a:rPr lang="en-US" altLang="en-US" smtClean="0"/>
            </a:br>
            <a:endParaRPr lang="en-US" altLang="en-US" smtClean="0"/>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302AC302-F600-45C1-A787-D9447DF335C0}" type="slidenum">
              <a:rPr lang="en-US" altLang="en-US" sz="1200">
                <a:latin typeface="Times New Roman" panose="02020603050405020304" pitchFamily="18" charset="0"/>
              </a:rPr>
              <a:pPr/>
              <a:t>204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48392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3DE05-15BE-467D-AB6B-6CA69296AC72}" type="slidenum">
              <a:rPr lang="en-US"/>
              <a:pPr/>
              <a:t>20</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28439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12: </a:t>
            </a:r>
            <a:r>
              <a:rPr lang="en-US" altLang="en-US" smtClean="0">
                <a:latin typeface="Lucida Console" panose="020B0609040504020204" pitchFamily="49" charset="0"/>
                <a:cs typeface="Times New Roman" panose="02020603050405020304" pitchFamily="18" charset="0"/>
              </a:rPr>
              <a:t>Point</a:t>
            </a:r>
            <a:r>
              <a:rPr lang="en-US" altLang="en-US" smtClean="0">
                <a:cs typeface="Times New Roman" panose="02020603050405020304" pitchFamily="18" charset="0"/>
              </a:rPr>
              <a:t> object goes in and out of scope immediately.</a:t>
            </a:r>
            <a:br>
              <a:rPr lang="en-US" altLang="en-US" smtClean="0">
                <a:cs typeface="Times New Roman" panose="02020603050405020304" pitchFamily="18" charset="0"/>
              </a:rPr>
            </a:br>
            <a:r>
              <a:rPr lang="en-US" altLang="en-US" smtClean="0"/>
              <a:t>Lines 15 and 18: </a:t>
            </a:r>
            <a:r>
              <a:rPr lang="en-US" altLang="en-US" smtClean="0">
                <a:cs typeface="Times New Roman" panose="02020603050405020304" pitchFamily="18" charset="0"/>
              </a:rPr>
              <a:t>Instantiate two </a:t>
            </a:r>
            <a:r>
              <a:rPr lang="en-US" altLang="en-US" smtClean="0">
                <a:latin typeface="Lucida Console" panose="020B0609040504020204" pitchFamily="49" charset="0"/>
                <a:cs typeface="Times New Roman" panose="02020603050405020304" pitchFamily="18" charset="0"/>
              </a:rPr>
              <a:t>Circle</a:t>
            </a:r>
            <a:r>
              <a:rPr lang="en-US" altLang="en-US" smtClean="0">
                <a:cs typeface="Times New Roman" panose="02020603050405020304" pitchFamily="18" charset="0"/>
              </a:rPr>
              <a:t> objects to demonstrate order of subclass and superclass constructor/finalizer method calls.</a:t>
            </a:r>
            <a:br>
              <a:rPr lang="en-US" altLang="en-US" smtClean="0">
                <a:cs typeface="Times New Roman" panose="02020603050405020304" pitchFamily="18" charset="0"/>
              </a:rPr>
            </a:br>
            <a:endParaRPr lang="en-US" altLang="en-US"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42CFA89-A674-4AD9-B5CA-ACF6D31A2065}" type="slidenum">
              <a:rPr lang="en-US" altLang="en-US" sz="1200">
                <a:latin typeface="Times New Roman" panose="02020603050405020304" pitchFamily="18" charset="0"/>
              </a:rPr>
              <a:pPr/>
              <a:t>207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4076941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11: Assign superclass reference to superclass-type variable</a:t>
            </a:r>
            <a:br>
              <a:rPr lang="en-US" altLang="en-US" smtClean="0"/>
            </a:br>
            <a:r>
              <a:rPr lang="en-US" altLang="en-US" smtClean="0"/>
              <a:t>Line 14: Assign subclass reference to subclass-type variable</a:t>
            </a:r>
            <a:br>
              <a:rPr lang="en-US" altLang="en-US" smtClean="0"/>
            </a:br>
            <a:r>
              <a:rPr lang="en-US" altLang="en-US" smtClean="0"/>
              <a:t>Line 17: </a:t>
            </a:r>
            <a:r>
              <a:rPr lang="en-US" altLang="en-US" smtClean="0">
                <a:cs typeface="Times New Roman" panose="02020603050405020304" pitchFamily="18" charset="0"/>
              </a:rPr>
              <a:t>Invoke </a:t>
            </a:r>
            <a:r>
              <a:rPr lang="en-US" altLang="en-US" smtClean="0">
                <a:latin typeface="Lucida Console" panose="020B0609040504020204" pitchFamily="49" charset="0"/>
                <a:cs typeface="Times New Roman" panose="02020603050405020304" pitchFamily="18" charset="0"/>
              </a:rPr>
              <a:t>toString</a:t>
            </a:r>
            <a:r>
              <a:rPr lang="en-US" altLang="en-US" smtClean="0">
                <a:cs typeface="Times New Roman" panose="02020603050405020304" pitchFamily="18" charset="0"/>
              </a:rPr>
              <a:t> on superclass object using superclass variable</a:t>
            </a:r>
            <a:br>
              <a:rPr lang="en-US" altLang="en-US" smtClean="0">
                <a:cs typeface="Times New Roman" panose="02020603050405020304" pitchFamily="18" charset="0"/>
              </a:rPr>
            </a:br>
            <a:r>
              <a:rPr lang="en-US" altLang="en-US" smtClean="0"/>
              <a:t>Line 22: </a:t>
            </a:r>
            <a:r>
              <a:rPr lang="en-US" altLang="en-US" smtClean="0">
                <a:cs typeface="Times New Roman" panose="02020603050405020304" pitchFamily="18" charset="0"/>
              </a:rPr>
              <a:t>Invoke </a:t>
            </a:r>
            <a:r>
              <a:rPr lang="en-US" altLang="en-US" smtClean="0">
                <a:latin typeface="Lucida Console" panose="020B0609040504020204" pitchFamily="49" charset="0"/>
                <a:cs typeface="Times New Roman" panose="02020603050405020304" pitchFamily="18" charset="0"/>
              </a:rPr>
              <a:t>toString</a:t>
            </a:r>
            <a:r>
              <a:rPr lang="en-US" altLang="en-US" smtClean="0">
                <a:cs typeface="Times New Roman" panose="02020603050405020304" pitchFamily="18" charset="0"/>
              </a:rPr>
              <a:t> on subclass object using subclass variable</a:t>
            </a:r>
            <a:endParaRPr lang="en-US" altLang="en-US" smtClean="0"/>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4C4D39FA-DACE-4C71-8F86-F0D2D83EC4F2}" type="slidenum">
              <a:rPr lang="en-US" altLang="en-US" sz="1200">
                <a:latin typeface="Times New Roman" panose="02020603050405020304" pitchFamily="18" charset="0"/>
              </a:rPr>
              <a:pPr/>
              <a:t>214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92037074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25: Assign subclass reference to superclass-type variable.</a:t>
            </a:r>
            <a:br>
              <a:rPr lang="en-US" altLang="en-US" smtClean="0"/>
            </a:br>
            <a:r>
              <a:rPr lang="en-US" altLang="en-US" smtClean="0"/>
              <a:t>Line 27: Invoke </a:t>
            </a:r>
            <a:r>
              <a:rPr lang="en-US" altLang="en-US" smtClean="0">
                <a:latin typeface="Lucida Console" panose="020B0609040504020204" pitchFamily="49" charset="0"/>
              </a:rPr>
              <a:t>toString()</a:t>
            </a:r>
            <a:r>
              <a:rPr lang="en-US" altLang="en-US" smtClean="0"/>
              <a:t> on subclass object using superclass variable. </a:t>
            </a:r>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3CC1C219-193A-44FC-BB45-28CACEC6AB8E}" type="slidenum">
              <a:rPr lang="en-US" altLang="en-US" sz="1200">
                <a:latin typeface="Times New Roman" panose="02020603050405020304" pitchFamily="18" charset="0"/>
              </a:rPr>
              <a:pPr/>
              <a:t>215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096766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12: Assigning superclass reference to subclass-type variable causes compiler error.</a:t>
            </a: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144F23FC-853C-4AD6-9B55-15B387F2E642}" type="slidenum">
              <a:rPr lang="en-US" altLang="en-US" sz="1200">
                <a:latin typeface="Times New Roman" panose="02020603050405020304" pitchFamily="18" charset="0"/>
              </a:rPr>
              <a:pPr/>
              <a:t>217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5581662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12: </a:t>
            </a:r>
            <a:r>
              <a:rPr lang="en-US" altLang="en-US" smtClean="0">
                <a:solidFill>
                  <a:srgbClr val="000000"/>
                </a:solidFill>
                <a:latin typeface="Courier New" panose="02070309020205020404" pitchFamily="49" charset="0"/>
              </a:rPr>
              <a:t>Exception in thread "main" java.lang.ClassCastException: Point3 cannot be cast to Circle4</a:t>
            </a:r>
            <a:endParaRPr lang="en-US" altLang="en-US" smtClean="0">
              <a:latin typeface="Courier New" panose="02070309020205020404" pitchFamily="49" charset="0"/>
            </a:endParaRPr>
          </a:p>
          <a:p>
            <a:endParaRPr lang="en-US" altLang="en-US" smtClean="0"/>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6BD30D3-D152-4C9E-BCBC-353933440778}" type="slidenum">
              <a:rPr lang="en-US" altLang="en-US" sz="1200">
                <a:latin typeface="Times New Roman" panose="02020603050405020304" pitchFamily="18" charset="0"/>
              </a:rPr>
              <a:pPr/>
              <a:t>218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482085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8: variable “point” is a Circle4, so we can downcasting at line 12 without any error.</a:t>
            </a:r>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5D2A6143-8B2A-49CB-A213-C6986C1DD7E1}" type="slidenum">
              <a:rPr lang="en-US" altLang="en-US" sz="1200">
                <a:latin typeface="Times New Roman" panose="02020603050405020304" pitchFamily="18" charset="0"/>
              </a:rPr>
              <a:pPr/>
              <a:t>219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7940748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24-28: Attempt to invoke subclass-only (</a:t>
            </a:r>
            <a:r>
              <a:rPr lang="en-US" altLang="en-US" smtClean="0">
                <a:latin typeface="Lucida Console" panose="020B0609040504020204" pitchFamily="49" charset="0"/>
              </a:rPr>
              <a:t>Circle4</a:t>
            </a:r>
            <a:r>
              <a:rPr lang="en-US" altLang="en-US" smtClean="0"/>
              <a:t>) methods on subclass object through superclass (</a:t>
            </a:r>
            <a:r>
              <a:rPr lang="en-US" altLang="en-US" smtClean="0">
                <a:latin typeface="Lucida Console" panose="020B0609040504020204" pitchFamily="49" charset="0"/>
              </a:rPr>
              <a:t>Point3</a:t>
            </a:r>
            <a:r>
              <a:rPr lang="en-US" altLang="en-US" smtClean="0"/>
              <a:t>) reference.</a:t>
            </a:r>
            <a:br>
              <a:rPr lang="en-US" altLang="en-US" smtClean="0"/>
            </a:br>
            <a:endParaRPr lang="en-US" altLang="en-US" smtClean="0"/>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763F2D8-4D09-4166-A237-D2C5D1413AEC}" type="slidenum">
              <a:rPr lang="en-US" altLang="en-US" sz="1200">
                <a:latin typeface="Times New Roman" panose="02020603050405020304" pitchFamily="18" charset="0"/>
              </a:rPr>
              <a:pPr/>
              <a:t>222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4575659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In the example we will use method getName() instead of draw() for simple.</a:t>
            </a: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917A6304-5E38-4D84-8FC6-44BBA6A9B21E}" type="slidenum">
              <a:rPr lang="en-US" altLang="en-US" sz="1200">
                <a:latin typeface="Times New Roman" panose="02020603050405020304" pitchFamily="18" charset="0"/>
              </a:rPr>
              <a:pPr/>
              <a:t>226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66600547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4: </a:t>
            </a:r>
            <a:r>
              <a:rPr lang="en-US" altLang="en-US" smtClean="0">
                <a:cs typeface="Times New Roman" panose="02020603050405020304" pitchFamily="18" charset="0"/>
              </a:rPr>
              <a:t>Keyword </a:t>
            </a:r>
            <a:r>
              <a:rPr lang="en-US" altLang="en-US" smtClean="0">
                <a:latin typeface="Lucida Console" panose="020B0609040504020204" pitchFamily="49" charset="0"/>
                <a:cs typeface="Times New Roman" panose="02020603050405020304" pitchFamily="18" charset="0"/>
              </a:rPr>
              <a:t>abstract</a:t>
            </a:r>
            <a:r>
              <a:rPr lang="en-US" altLang="en-US" smtClean="0">
                <a:cs typeface="Times New Roman" panose="02020603050405020304" pitchFamily="18" charset="0"/>
              </a:rPr>
              <a:t> declares class </a:t>
            </a:r>
            <a:r>
              <a:rPr lang="en-US" altLang="en-US" smtClean="0">
                <a:latin typeface="Lucida Console" panose="020B0609040504020204" pitchFamily="49" charset="0"/>
                <a:cs typeface="Times New Roman" panose="02020603050405020304" pitchFamily="18" charset="0"/>
              </a:rPr>
              <a:t>Shape</a:t>
            </a:r>
            <a:r>
              <a:rPr lang="en-US" altLang="en-US" smtClean="0">
                <a:cs typeface="Times New Roman" panose="02020603050405020304" pitchFamily="18" charset="0"/>
              </a:rPr>
              <a:t> as abstract class</a:t>
            </a:r>
            <a:br>
              <a:rPr lang="en-US" altLang="en-US" smtClean="0">
                <a:cs typeface="Times New Roman" panose="02020603050405020304" pitchFamily="18" charset="0"/>
              </a:rPr>
            </a:br>
            <a:r>
              <a:rPr lang="en-US" altLang="en-US" smtClean="0"/>
              <a:t>Line 19: </a:t>
            </a:r>
            <a:r>
              <a:rPr lang="en-US" altLang="en-US" smtClean="0">
                <a:cs typeface="Times New Roman" panose="02020603050405020304" pitchFamily="18" charset="0"/>
              </a:rPr>
              <a:t>Keyword </a:t>
            </a:r>
            <a:r>
              <a:rPr lang="en-US" altLang="en-US" smtClean="0">
                <a:latin typeface="Lucida Console" panose="020B0609040504020204" pitchFamily="49" charset="0"/>
                <a:cs typeface="Times New Roman" panose="02020603050405020304" pitchFamily="18" charset="0"/>
              </a:rPr>
              <a:t>abstract</a:t>
            </a:r>
            <a:r>
              <a:rPr lang="en-US" altLang="en-US" smtClean="0">
                <a:cs typeface="Times New Roman" panose="02020603050405020304" pitchFamily="18" charset="0"/>
              </a:rPr>
              <a:t> declares method </a:t>
            </a:r>
            <a:r>
              <a:rPr lang="en-US" altLang="en-US" smtClean="0">
                <a:latin typeface="Lucida Console" panose="020B0609040504020204" pitchFamily="49" charset="0"/>
                <a:cs typeface="Times New Roman" panose="02020603050405020304" pitchFamily="18" charset="0"/>
              </a:rPr>
              <a:t>getName</a:t>
            </a:r>
            <a:r>
              <a:rPr lang="en-US" altLang="en-US" smtClean="0">
                <a:cs typeface="Times New Roman" panose="02020603050405020304" pitchFamily="18" charset="0"/>
              </a:rPr>
              <a:t> as abstract method</a:t>
            </a:r>
            <a:br>
              <a:rPr lang="en-US" altLang="en-US" smtClean="0">
                <a:cs typeface="Times New Roman" panose="02020603050405020304" pitchFamily="18" charset="0"/>
              </a:rPr>
            </a:br>
            <a:endParaRPr lang="en-US" altLang="en-US" smtClean="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8D3EE33-5DA5-4740-B784-84233A2CE3CC}" type="slidenum">
              <a:rPr lang="en-US" altLang="en-US" sz="1200">
                <a:latin typeface="Times New Roman" panose="02020603050405020304" pitchFamily="18" charset="0"/>
              </a:rPr>
              <a:pPr/>
              <a:t>227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50399740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47-50: Override </a:t>
            </a:r>
            <a:r>
              <a:rPr lang="en-US" altLang="en-US" smtClean="0">
                <a:latin typeface="Lucida Console" panose="020B0609040504020204" pitchFamily="49" charset="0"/>
              </a:rPr>
              <a:t>abstract</a:t>
            </a:r>
            <a:r>
              <a:rPr lang="en-US" altLang="en-US" smtClean="0"/>
              <a:t> method </a:t>
            </a:r>
            <a:r>
              <a:rPr lang="en-US" altLang="en-US" smtClean="0">
                <a:latin typeface="Lucida Console" panose="020B0609040504020204" pitchFamily="49" charset="0"/>
              </a:rPr>
              <a:t>getName</a:t>
            </a:r>
            <a:r>
              <a:rPr lang="en-US" altLang="en-US" smtClean="0"/>
              <a:t>.</a:t>
            </a:r>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1EB219E2-AF92-423C-8AF5-FC151B65B4D1}" type="slidenum">
              <a:rPr lang="en-US" altLang="en-US" sz="1200">
                <a:latin typeface="Times New Roman" panose="02020603050405020304" pitchFamily="18" charset="0"/>
              </a:rPr>
              <a:pPr/>
              <a:t>229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5624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C00000"/>
                </a:solidFill>
              </a:rPr>
              <a:t>Class: public or no modifier</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70562D-DA58-40F8-A6B7-A4291462E67E}" type="slidenum">
              <a:rPr lang="vi-VN"/>
              <a:pPr/>
              <a:t>21</a:t>
            </a:fld>
            <a:endParaRPr lang="vi-VN"/>
          </a:p>
        </p:txBody>
      </p:sp>
    </p:spTree>
    <p:extLst>
      <p:ext uri="{BB962C8B-B14F-4D97-AF65-F5344CB8AC3E}">
        <p14:creationId xmlns:p14="http://schemas.microsoft.com/office/powerpoint/2010/main" val="108319760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45-48: Override method </a:t>
            </a:r>
            <a:r>
              <a:rPr lang="en-US" altLang="en-US" smtClean="0">
                <a:latin typeface="Lucida Console" panose="020B0609040504020204" pitchFamily="49" charset="0"/>
                <a:cs typeface="Times New Roman" panose="02020603050405020304" pitchFamily="18" charset="0"/>
              </a:rPr>
              <a:t>getArea</a:t>
            </a:r>
            <a:r>
              <a:rPr lang="en-US" altLang="en-US" smtClean="0">
                <a:cs typeface="Times New Roman" panose="02020603050405020304" pitchFamily="18" charset="0"/>
              </a:rPr>
              <a:t> </a:t>
            </a:r>
            <a:r>
              <a:rPr lang="en-US" altLang="en-US" smtClean="0"/>
              <a:t>to return circle area.</a:t>
            </a:r>
            <a:br>
              <a:rPr lang="en-US" altLang="en-US" smtClean="0"/>
            </a:br>
            <a:endParaRPr lang="en-US" altLang="en-US" smtClean="0"/>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E322D000-8900-40A1-8C3A-40D635B9D540}" type="slidenum">
              <a:rPr lang="en-US" altLang="en-US" sz="1200">
                <a:latin typeface="Times New Roman" panose="02020603050405020304" pitchFamily="18" charset="0"/>
              </a:rPr>
              <a:pPr/>
              <a:t>231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57500358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51-54: Override </a:t>
            </a:r>
            <a:r>
              <a:rPr lang="en-US" altLang="en-US" smtClean="0">
                <a:latin typeface="Lucida Console" panose="020B0609040504020204" pitchFamily="49" charset="0"/>
                <a:cs typeface="Times New Roman" panose="02020603050405020304" pitchFamily="18" charset="0"/>
              </a:rPr>
              <a:t>abstract</a:t>
            </a:r>
            <a:r>
              <a:rPr lang="en-US" altLang="en-US" smtClean="0">
                <a:cs typeface="Times New Roman" panose="02020603050405020304" pitchFamily="18" charset="0"/>
              </a:rPr>
              <a:t> </a:t>
            </a:r>
            <a:r>
              <a:rPr lang="en-US" altLang="en-US" smtClean="0"/>
              <a:t>method </a:t>
            </a:r>
            <a:r>
              <a:rPr lang="en-US" altLang="en-US" smtClean="0">
                <a:latin typeface="Lucida Console" panose="020B0609040504020204" pitchFamily="49" charset="0"/>
              </a:rPr>
              <a:t>getName</a:t>
            </a:r>
            <a:r>
              <a:rPr lang="en-US" altLang="en-US" smtClean="0"/>
              <a:t>.</a:t>
            </a:r>
            <a:br>
              <a:rPr lang="en-US" altLang="en-US" smtClean="0"/>
            </a:br>
            <a:endParaRPr lang="en-US" altLang="en-US" smtClean="0"/>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4BD3E04A-9575-4D4F-89EA-1D05FE0F8C11}" type="slidenum">
              <a:rPr lang="en-US" altLang="en-US" sz="1200">
                <a:latin typeface="Times New Roman" panose="02020603050405020304" pitchFamily="18" charset="0"/>
              </a:rPr>
              <a:pPr/>
              <a:t>232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04670739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33-36: </a:t>
            </a:r>
            <a:r>
              <a:rPr lang="en-US" altLang="en-US" smtClean="0">
                <a:cs typeface="Times New Roman" panose="02020603050405020304" pitchFamily="18" charset="0"/>
              </a:rPr>
              <a:t>Override method </a:t>
            </a:r>
            <a:r>
              <a:rPr lang="en-US" altLang="en-US" smtClean="0">
                <a:latin typeface="Lucida Console" panose="020B0609040504020204" pitchFamily="49" charset="0"/>
                <a:cs typeface="Times New Roman" panose="02020603050405020304" pitchFamily="18" charset="0"/>
              </a:rPr>
              <a:t>getArea</a:t>
            </a:r>
            <a:r>
              <a:rPr lang="en-US" altLang="en-US" smtClean="0">
                <a:cs typeface="Times New Roman" panose="02020603050405020304" pitchFamily="18" charset="0"/>
              </a:rPr>
              <a:t> to return cylinder area</a:t>
            </a:r>
            <a:br>
              <a:rPr lang="en-US" altLang="en-US" smtClean="0">
                <a:cs typeface="Times New Roman" panose="02020603050405020304" pitchFamily="18" charset="0"/>
              </a:rPr>
            </a:br>
            <a:r>
              <a:rPr lang="en-US" altLang="en-US" smtClean="0"/>
              <a:t>Lines 39-42: </a:t>
            </a:r>
            <a:r>
              <a:rPr lang="en-US" altLang="en-US" smtClean="0">
                <a:cs typeface="Times New Roman" panose="02020603050405020304" pitchFamily="18" charset="0"/>
              </a:rPr>
              <a:t>Override method </a:t>
            </a:r>
            <a:r>
              <a:rPr lang="en-US" altLang="en-US" smtClean="0">
                <a:latin typeface="Lucida Console" panose="020B0609040504020204" pitchFamily="49" charset="0"/>
                <a:cs typeface="Times New Roman" panose="02020603050405020304" pitchFamily="18" charset="0"/>
              </a:rPr>
              <a:t>getVolume</a:t>
            </a:r>
            <a:r>
              <a:rPr lang="en-US" altLang="en-US" smtClean="0">
                <a:cs typeface="Times New Roman" panose="02020603050405020304" pitchFamily="18" charset="0"/>
              </a:rPr>
              <a:t> to return cylinder volume</a:t>
            </a:r>
            <a:br>
              <a:rPr lang="en-US" altLang="en-US" smtClean="0">
                <a:cs typeface="Times New Roman" panose="02020603050405020304" pitchFamily="18" charset="0"/>
              </a:rPr>
            </a:br>
            <a:r>
              <a:rPr lang="en-US" altLang="en-US" smtClean="0"/>
              <a:t>Lines 45-48: </a:t>
            </a:r>
            <a:r>
              <a:rPr lang="en-US" altLang="en-US" smtClean="0">
                <a:cs typeface="Times New Roman" panose="02020603050405020304" pitchFamily="18" charset="0"/>
              </a:rPr>
              <a:t>Override </a:t>
            </a:r>
            <a:r>
              <a:rPr lang="en-US" altLang="en-US" smtClean="0">
                <a:latin typeface="Lucida Console" panose="020B0609040504020204" pitchFamily="49" charset="0"/>
                <a:cs typeface="Times New Roman" panose="02020603050405020304" pitchFamily="18" charset="0"/>
              </a:rPr>
              <a:t>abstract</a:t>
            </a:r>
            <a:r>
              <a:rPr lang="en-US" altLang="en-US" smtClean="0">
                <a:cs typeface="Times New Roman" panose="02020603050405020304" pitchFamily="18" charset="0"/>
              </a:rPr>
              <a:t> method </a:t>
            </a:r>
            <a:r>
              <a:rPr lang="en-US" altLang="en-US" smtClean="0">
                <a:latin typeface="Lucida Console" panose="020B0609040504020204" pitchFamily="49" charset="0"/>
                <a:cs typeface="Times New Roman" panose="02020603050405020304" pitchFamily="18" charset="0"/>
              </a:rPr>
              <a:t>getName</a:t>
            </a:r>
            <a:r>
              <a:rPr lang="en-US" altLang="en-US" smtClean="0">
                <a:cs typeface="Times New Roman" panose="02020603050405020304" pitchFamily="18" charset="0"/>
              </a:rPr>
              <a:t> </a:t>
            </a:r>
            <a:br>
              <a:rPr lang="en-US" altLang="en-US" smtClean="0">
                <a:cs typeface="Times New Roman" panose="02020603050405020304" pitchFamily="18" charset="0"/>
              </a:rPr>
            </a:br>
            <a:endParaRPr lang="en-US" altLang="en-US" smtClean="0"/>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6B50F745-6432-48A2-A04F-C0487A961FB3}" type="slidenum">
              <a:rPr lang="en-US" altLang="en-US" sz="1200">
                <a:latin typeface="Times New Roman" panose="02020603050405020304" pitchFamily="18" charset="0"/>
              </a:rPr>
              <a:pPr/>
              <a:t>234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56571182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26-32: </a:t>
            </a:r>
            <a:r>
              <a:rPr lang="en-US" altLang="en-US" smtClean="0">
                <a:cs typeface="Times New Roman" panose="02020603050405020304" pitchFamily="18" charset="0"/>
              </a:rPr>
              <a:t>Create an array of generic </a:t>
            </a:r>
            <a:r>
              <a:rPr lang="en-US" altLang="en-US" smtClean="0">
                <a:latin typeface="Lucida Console" panose="020B0609040504020204" pitchFamily="49" charset="0"/>
                <a:cs typeface="Times New Roman" panose="02020603050405020304" pitchFamily="18" charset="0"/>
              </a:rPr>
              <a:t>Shape</a:t>
            </a:r>
            <a:r>
              <a:rPr lang="en-US" altLang="en-US" smtClean="0">
                <a:cs typeface="Times New Roman" panose="02020603050405020304" pitchFamily="18" charset="0"/>
              </a:rPr>
              <a:t> objects</a:t>
            </a:r>
            <a:r>
              <a:rPr lang="en-US" altLang="en-US" smtClean="0"/>
              <a:t/>
            </a:r>
            <a:br>
              <a:rPr lang="en-US" altLang="en-US" smtClean="0"/>
            </a:br>
            <a:r>
              <a:rPr lang="en-US" altLang="en-US" smtClean="0"/>
              <a:t>Lines 36-42: </a:t>
            </a:r>
            <a:r>
              <a:rPr lang="en-US" altLang="en-US" smtClean="0">
                <a:cs typeface="Times New Roman" panose="02020603050405020304" pitchFamily="18" charset="0"/>
              </a:rPr>
              <a:t>Loop through </a:t>
            </a:r>
            <a:r>
              <a:rPr lang="en-US" altLang="en-US" smtClean="0">
                <a:latin typeface="Lucida Console" panose="020B0609040504020204" pitchFamily="49" charset="0"/>
                <a:cs typeface="Times New Roman" panose="02020603050405020304" pitchFamily="18" charset="0"/>
              </a:rPr>
              <a:t>arrayOfShapes</a:t>
            </a:r>
            <a:r>
              <a:rPr lang="en-US" altLang="en-US" smtClean="0">
                <a:cs typeface="Times New Roman" panose="02020603050405020304" pitchFamily="18" charset="0"/>
              </a:rPr>
              <a:t> to get name, string representation, area and volume of every shape in array</a:t>
            </a:r>
            <a:br>
              <a:rPr lang="en-US" altLang="en-US" smtClean="0">
                <a:cs typeface="Times New Roman" panose="02020603050405020304" pitchFamily="18" charset="0"/>
              </a:rPr>
            </a:br>
            <a:endParaRPr lang="en-US" alt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9852E8B-41A7-48D8-BD39-8F14A4A2A6A7}" type="slidenum">
              <a:rPr lang="en-US" altLang="en-US" sz="1200">
                <a:latin typeface="Times New Roman" panose="02020603050405020304" pitchFamily="18" charset="0"/>
              </a:rPr>
              <a:pPr/>
              <a:t>237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9973244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Note: diamond problem</a:t>
            </a: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099F88F-2671-44DB-A7BF-12B5241F2312}" type="slidenum">
              <a:rPr lang="en-US" altLang="en-US" sz="1200">
                <a:latin typeface="Times New Roman" panose="02020603050405020304" pitchFamily="18" charset="0"/>
              </a:rPr>
              <a:pPr/>
              <a:t>241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265875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Lines 5-7: Classes that </a:t>
            </a:r>
            <a:r>
              <a:rPr lang="en-US" altLang="en-US" smtClean="0">
                <a:latin typeface="Lucida Console" panose="020B0609040504020204" pitchFamily="49" charset="0"/>
                <a:cs typeface="Times New Roman" panose="02020603050405020304" pitchFamily="18" charset="0"/>
              </a:rPr>
              <a:t>implement</a:t>
            </a:r>
            <a:r>
              <a:rPr lang="en-US" altLang="en-US" smtClean="0">
                <a:cs typeface="Times New Roman" panose="02020603050405020304" pitchFamily="18" charset="0"/>
              </a:rPr>
              <a:t> </a:t>
            </a:r>
            <a:r>
              <a:rPr lang="en-US" altLang="en-US" smtClean="0">
                <a:latin typeface="Lucida Console" panose="020B0609040504020204" pitchFamily="49" charset="0"/>
                <a:cs typeface="Times New Roman" panose="02020603050405020304" pitchFamily="18" charset="0"/>
              </a:rPr>
              <a:t>Shape</a:t>
            </a:r>
            <a:r>
              <a:rPr lang="en-US" altLang="en-US" smtClean="0">
                <a:cs typeface="Times New Roman" panose="02020603050405020304" pitchFamily="18" charset="0"/>
              </a:rPr>
              <a:t> must implement these methods</a:t>
            </a:r>
            <a:endParaRPr lang="en-US" altLang="en-US" smtClean="0"/>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6623D99-4038-4ADA-9470-C53E30494CDF}" type="slidenum">
              <a:rPr lang="en-US" altLang="en-US" sz="1200">
                <a:latin typeface="Times New Roman" panose="02020603050405020304" pitchFamily="18" charset="0"/>
              </a:rPr>
              <a:pPr/>
              <a:t>243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4240352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Line 4: </a:t>
            </a:r>
            <a:r>
              <a:rPr lang="en-US" altLang="en-US" smtClean="0">
                <a:latin typeface="Lucida Console" panose="020B0609040504020204" pitchFamily="49" charset="0"/>
                <a:cs typeface="Times New Roman" panose="02020603050405020304" pitchFamily="18" charset="0"/>
              </a:rPr>
              <a:t>Point</a:t>
            </a:r>
            <a:r>
              <a:rPr lang="en-US" altLang="en-US" smtClean="0">
                <a:cs typeface="Times New Roman" panose="02020603050405020304" pitchFamily="18" charset="0"/>
              </a:rPr>
              <a:t> implements interface </a:t>
            </a:r>
            <a:r>
              <a:rPr lang="en-US" altLang="en-US" smtClean="0">
                <a:latin typeface="Lucida Console" panose="020B0609040504020204" pitchFamily="49" charset="0"/>
                <a:cs typeface="Times New Roman" panose="02020603050405020304" pitchFamily="18" charset="0"/>
              </a:rPr>
              <a:t>Shape</a:t>
            </a:r>
            <a:endParaRPr lang="en-US" altLang="en-US" smtClean="0"/>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DA867DEF-6CD6-4BC9-B062-29C42D567519}" type="slidenum">
              <a:rPr lang="en-US" altLang="en-US" sz="1200">
                <a:latin typeface="Times New Roman" panose="02020603050405020304" pitchFamily="18" charset="0"/>
              </a:rPr>
              <a:pPr/>
              <a:t>244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3236702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Lines 47-59: Implement methods specified by interface </a:t>
            </a:r>
            <a:r>
              <a:rPr lang="en-US" altLang="en-US" smtClean="0">
                <a:latin typeface="Lucida Console" panose="020B0609040504020204" pitchFamily="49" charset="0"/>
                <a:cs typeface="Times New Roman" panose="02020603050405020304" pitchFamily="18" charset="0"/>
              </a:rPr>
              <a:t>Shape</a:t>
            </a:r>
            <a:endParaRPr lang="en-US" altLang="en-US" smtClean="0"/>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60FF8BD-2744-43CB-9803-E9C6FF29956E}" type="slidenum">
              <a:rPr lang="en-US" altLang="en-US" sz="1200">
                <a:latin typeface="Times New Roman" panose="02020603050405020304" pitchFamily="18" charset="0"/>
              </a:rPr>
              <a:pPr/>
              <a:t>246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6086176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23: </a:t>
            </a:r>
            <a:r>
              <a:rPr lang="en-US" altLang="en-US" smtClean="0">
                <a:cs typeface="Times New Roman" panose="02020603050405020304" pitchFamily="18" charset="0"/>
              </a:rPr>
              <a:t>Create </a:t>
            </a:r>
            <a:r>
              <a:rPr lang="en-US" altLang="en-US" smtClean="0">
                <a:latin typeface="Lucida Console" panose="020B0609040504020204" pitchFamily="49" charset="0"/>
                <a:cs typeface="Times New Roman" panose="02020603050405020304" pitchFamily="18" charset="0"/>
              </a:rPr>
              <a:t>Shape</a:t>
            </a:r>
            <a:r>
              <a:rPr lang="en-US" altLang="en-US" smtClean="0">
                <a:cs typeface="Times New Roman" panose="02020603050405020304" pitchFamily="18" charset="0"/>
              </a:rPr>
              <a:t> array</a:t>
            </a:r>
            <a:br>
              <a:rPr lang="en-US" altLang="en-US" smtClean="0">
                <a:cs typeface="Times New Roman" panose="02020603050405020304" pitchFamily="18" charset="0"/>
              </a:rPr>
            </a:br>
            <a:endParaRPr lang="en-US" altLang="en-US"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B96760D2-D5D3-4A70-8C8A-55FFEB84D2D1}" type="slidenum">
              <a:rPr lang="en-US" altLang="en-US" sz="1200">
                <a:latin typeface="Times New Roman" panose="02020603050405020304" pitchFamily="18" charset="0"/>
              </a:rPr>
              <a:pPr/>
              <a:t>247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3525842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36-42: Loop through </a:t>
            </a:r>
            <a:r>
              <a:rPr lang="en-US" altLang="en-US" smtClean="0">
                <a:latin typeface="Lucida Console" panose="020B0609040504020204" pitchFamily="49" charset="0"/>
              </a:rPr>
              <a:t>arrayOfShapes</a:t>
            </a:r>
            <a:r>
              <a:rPr lang="en-US" altLang="en-US" smtClean="0"/>
              <a:t> to get name, string representation, area and volume of every shape in array.</a:t>
            </a:r>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03433329-231E-4511-912F-DDA16832AF95}" type="slidenum">
              <a:rPr lang="en-US" altLang="en-US" sz="1200">
                <a:latin typeface="Times New Roman" panose="02020603050405020304" pitchFamily="18" charset="0"/>
              </a:rPr>
              <a:pPr/>
              <a:t>248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12714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Public data is denied</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2C995C-2EF6-4E68-861C-92B4EFE2DC2D}" type="slidenum">
              <a:rPr lang="vi-VN"/>
              <a:pPr/>
              <a:t>22</a:t>
            </a:fld>
            <a:endParaRPr lang="vi-VN"/>
          </a:p>
        </p:txBody>
      </p:sp>
    </p:spTree>
    <p:extLst>
      <p:ext uri="{BB962C8B-B14F-4D97-AF65-F5344CB8AC3E}">
        <p14:creationId xmlns:p14="http://schemas.microsoft.com/office/powerpoint/2010/main" val="289690291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User Shape, Point, Circle and Cylinder from AbstractInheritanceTest to show example</a:t>
            </a:r>
          </a:p>
        </p:txBody>
      </p:sp>
      <p:sp>
        <p:nvSpPr>
          <p:cNvPr id="175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C4283E2-3A3C-469D-8A07-63C0199A391F}" type="slidenum">
              <a:rPr lang="en-US" altLang="en-US" sz="1200">
                <a:latin typeface="Times New Roman" panose="02020603050405020304" pitchFamily="18" charset="0"/>
              </a:rPr>
              <a:pPr/>
              <a:t>250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3442595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User Shape, Point, Circle and Cylinder from AbstractInheritanceTest to show example</a:t>
            </a:r>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8B38482-E063-4529-9E9B-DD2572ECC424}" type="slidenum">
              <a:rPr lang="en-US" altLang="en-US" sz="1200">
                <a:latin typeface="Times New Roman" panose="02020603050405020304" pitchFamily="18" charset="0"/>
              </a:rPr>
              <a:pPr/>
              <a:t>251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55168166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first is Shape, which contains one instance method and one class method.</a:t>
            </a:r>
          </a:p>
          <a:p>
            <a:r>
              <a:rPr lang="en-US" altLang="en-US" smtClean="0"/>
              <a:t>The second class, a subclass of Shape, is called Circle. The Circle class overrides the instance method in Shape and hides the class method in Shape.</a:t>
            </a:r>
          </a:p>
          <a:p>
            <a:endParaRPr lang="en-US" altLang="en-US" smtClean="0"/>
          </a:p>
        </p:txBody>
      </p:sp>
      <p:sp>
        <p:nvSpPr>
          <p:cNvPr id="177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55807CB1-C67E-4F8B-B8A0-71FE776BD2FA}" type="slidenum">
              <a:rPr lang="en-US" altLang="en-US" sz="1200">
                <a:latin typeface="Times New Roman" panose="02020603050405020304" pitchFamily="18" charset="0"/>
              </a:rPr>
              <a:pPr/>
              <a:t>253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46429968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As promised, the version of the hidden method that gets invoked is the one in the superclass, and the version of the overridden method that gets invoked is the one in the subclass.</a:t>
            </a:r>
          </a:p>
          <a:p>
            <a:endParaRPr lang="en-US" altLang="en-US" smtClean="0"/>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D077E66D-1217-4639-A7DE-C8B4B8A54F9C}" type="slidenum">
              <a:rPr lang="en-US" altLang="en-US" sz="1200">
                <a:latin typeface="Times New Roman" panose="02020603050405020304" pitchFamily="18" charset="0"/>
              </a:rPr>
              <a:pPr/>
              <a:t>254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489435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3F40C-DB6E-4DAF-9DE9-26B153D13252}" type="slidenum">
              <a:rPr lang="en-US"/>
              <a:pPr/>
              <a:t>259</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69378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DB1A1-07B0-4930-92F0-46FC64BCC8DA}" type="slidenum">
              <a:rPr lang="en-US"/>
              <a:pPr/>
              <a:t>260</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554268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3F216-65DF-4570-919D-DC2F2D4B922C}" type="slidenum">
              <a:rPr lang="en-US"/>
              <a:pPr/>
              <a:t>261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986678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8582A-EE8D-4A59-B2F3-9280B1D2159B}" type="slidenum">
              <a:rPr lang="en-US"/>
              <a:pPr/>
              <a:t>262</a:t>
            </a:fld>
            <a:endParaRPr 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130866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D99F4-5FCA-4287-8708-9E623D04B1C6}" type="slidenum">
              <a:rPr lang="en-US"/>
              <a:pPr/>
              <a:t>268</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496729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20CF8-8C2C-46DA-96CD-01D821567702}" type="slidenum">
              <a:rPr lang="en-US"/>
              <a:pPr/>
              <a:t>269</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782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08006-A558-460C-9ADA-7ACD8D2E2CFA}" type="slidenum">
              <a:rPr lang="en-US"/>
              <a:pPr/>
              <a:t>24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909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C309C-4118-497A-B8B2-8270A6819316}" type="slidenum">
              <a:rPr lang="en-US"/>
              <a:pPr/>
              <a:t>25</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6812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9B33A-81FA-41D4-B332-37AAA37EF9BC}" type="slidenum">
              <a:rPr lang="en-US"/>
              <a:pPr/>
              <a:t>26</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487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729456-D23D-4865-B041-245162415207}" type="slidenum">
              <a:rPr lang="en-US"/>
              <a:pPr/>
              <a:t>27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7428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Same return type</a:t>
            </a: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16841E8-1E2C-4141-84BD-D2D0B99A0C81}" type="slidenum">
              <a:rPr lang="vi-VN"/>
              <a:pPr/>
              <a:t>31</a:t>
            </a:fld>
            <a:endParaRPr lang="vi-VN"/>
          </a:p>
        </p:txBody>
      </p:sp>
    </p:spTree>
    <p:extLst>
      <p:ext uri="{BB962C8B-B14F-4D97-AF65-F5344CB8AC3E}">
        <p14:creationId xmlns:p14="http://schemas.microsoft.com/office/powerpoint/2010/main" val="1652538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B3110E-BAB6-445C-A787-E8AF072910B2}" type="slidenum">
              <a:rPr lang="en-US"/>
              <a:pPr/>
              <a:t>32</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6950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1: human, car, client, student</a:t>
            </a:r>
          </a:p>
          <a:p>
            <a:r>
              <a:rPr lang="en-US" smtClean="0"/>
              <a:t>2: ": human sex, age, name, address.</a:t>
            </a:r>
          </a:p>
          <a:p>
            <a:r>
              <a:rPr lang="en-US" smtClean="0"/>
              <a:t>3</a:t>
            </a:r>
          </a:p>
          <a:p>
            <a:endParaRPr 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290DC5-A396-45AE-9FAE-F7AC152A8E32}" type="slidenum">
              <a:rPr lang="vi-VN"/>
              <a:pPr/>
              <a:t>5</a:t>
            </a:fld>
            <a:endParaRPr lang="vi-VN"/>
          </a:p>
        </p:txBody>
      </p:sp>
    </p:spTree>
    <p:extLst>
      <p:ext uri="{BB962C8B-B14F-4D97-AF65-F5344CB8AC3E}">
        <p14:creationId xmlns:p14="http://schemas.microsoft.com/office/powerpoint/2010/main" val="2367278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B6B77-85F6-4B77-8944-9285D28EC927}" type="slidenum">
              <a:rPr lang="en-US"/>
              <a:pPr/>
              <a:t>33</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763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BAF3DD-2837-4548-95BB-9B76A681136F}" type="slidenum">
              <a:rPr lang="en-US"/>
              <a:pPr/>
              <a:t>34</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210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CAF6A-B38E-4901-9DA7-90A898DB9940}" type="slidenum">
              <a:rPr lang="en-US"/>
              <a:pPr/>
              <a:t>35</a:t>
            </a:fld>
            <a:endParaRPr 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7459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D50BD-E96E-44A1-BE34-9EFB2C2FBFB8}" type="slidenum">
              <a:rPr lang="en-US"/>
              <a:pPr/>
              <a:t>36</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041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66BE6F-B34F-4C07-B0CA-033E2D4E1D63}" type="slidenum">
              <a:rPr lang="en-US"/>
              <a:pPr/>
              <a:t>38</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9993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95C95-AE28-4AF0-B979-34FFAC60C8F2}" type="slidenum">
              <a:rPr lang="en-US"/>
              <a:pPr/>
              <a:t>39</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973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11C15-0BCD-49A1-9476-78627B4BA248}" type="slidenum">
              <a:rPr lang="en-US"/>
              <a:pPr/>
              <a:t>40</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56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F5FED-F491-4ACE-ACE1-287AE377A865}" type="slidenum">
              <a:rPr lang="en-US"/>
              <a:pPr/>
              <a:t>41</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7245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A70F5-D376-4126-A5FF-3C908762E97E}" type="slidenum">
              <a:rPr lang="en-US"/>
              <a:pPr/>
              <a:t>42</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3851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BEA2C-6716-44B4-84C5-E8DE2014A70F}" type="slidenum">
              <a:rPr lang="en-US"/>
              <a:pPr/>
              <a:t>48</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615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Combine the action with data in an IT Object =&gt; OOP</a:t>
            </a: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EBF2F3-33D3-44FA-BCDE-39B33FB9FC1D}" type="slidenum">
              <a:rPr lang="vi-VN"/>
              <a:pPr/>
              <a:t>7</a:t>
            </a:fld>
            <a:endParaRPr lang="vi-VN"/>
          </a:p>
        </p:txBody>
      </p:sp>
    </p:spTree>
    <p:extLst>
      <p:ext uri="{BB962C8B-B14F-4D97-AF65-F5344CB8AC3E}">
        <p14:creationId xmlns:p14="http://schemas.microsoft.com/office/powerpoint/2010/main" val="354552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33046-9600-4008-8E62-09C8D00956C5}" type="slidenum">
              <a:rPr lang="en-US"/>
              <a:pPr/>
              <a:t>49</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7107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8604F-2448-42D8-8BFD-FAB74D2F1810}" type="slidenum">
              <a:rPr lang="en-US"/>
              <a:pPr/>
              <a:t>50</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8244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113AB-A6B6-4497-BDD6-95C3DF389332}" type="slidenum">
              <a:rPr lang="en-US"/>
              <a:pPr/>
              <a:t>51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9078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DB1F7-36BB-48C7-A629-6F91A469EC56}" type="slidenum">
              <a:rPr lang="en-US"/>
              <a:pPr/>
              <a:t>52</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074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4CB08-A70B-4F58-A0AD-BB48444D583B}" type="slidenum">
              <a:rPr lang="en-US"/>
              <a:pPr/>
              <a:t>53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2471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DD7CD-DB3C-441E-8FF3-B3A5441FA055}" type="slidenum">
              <a:rPr lang="en-US"/>
              <a:pPr/>
              <a:t>54</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8929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Same return type</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65B249-4892-4D91-BB0C-E4455EF0FFB6}" type="slidenum">
              <a:rPr lang="vi-VN"/>
              <a:pPr/>
              <a:t>55</a:t>
            </a:fld>
            <a:endParaRPr lang="vi-VN"/>
          </a:p>
        </p:txBody>
      </p:sp>
    </p:spTree>
    <p:extLst>
      <p:ext uri="{BB962C8B-B14F-4D97-AF65-F5344CB8AC3E}">
        <p14:creationId xmlns:p14="http://schemas.microsoft.com/office/powerpoint/2010/main" val="2189522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000" smtClean="0"/>
              <a:t>A member class can take any access modifier as another member.</a:t>
            </a:r>
          </a:p>
          <a:p>
            <a:pPr>
              <a:lnSpc>
                <a:spcPct val="80000"/>
              </a:lnSpc>
            </a:pPr>
            <a:endParaRPr lang="en-US" sz="1000" smtClean="0"/>
          </a:p>
          <a:p>
            <a:pPr>
              <a:lnSpc>
                <a:spcPct val="80000"/>
              </a:lnSpc>
            </a:pPr>
            <a:r>
              <a:rPr lang="en-US" sz="1000" smtClean="0"/>
              <a:t>A nested class is a member of its enclosing class. Non-static nested classes (inner classes) have access to other members of the enclosing class, even if they are declared private. As a member of the OuterClass, a nested class can be declared private, public, protected, or </a:t>
            </a:r>
            <a:r>
              <a:rPr lang="en-US" sz="1000" i="1" smtClean="0"/>
              <a:t>package private</a:t>
            </a:r>
            <a:r>
              <a:rPr lang="en-US" sz="1000" smtClean="0"/>
              <a:t>. (Recall that outer classes can only be declared public or </a:t>
            </a:r>
            <a:r>
              <a:rPr lang="en-US" sz="1000" i="1" smtClean="0"/>
              <a:t>package private</a:t>
            </a:r>
            <a:r>
              <a:rPr lang="en-US" sz="1000" smtClean="0"/>
              <a:t>.)</a:t>
            </a:r>
          </a:p>
          <a:p>
            <a:pPr>
              <a:lnSpc>
                <a:spcPct val="80000"/>
              </a:lnSpc>
            </a:pPr>
            <a:endParaRPr lang="en-US" sz="1000" smtClean="0"/>
          </a:p>
          <a:p>
            <a:pPr>
              <a:lnSpc>
                <a:spcPct val="80000"/>
              </a:lnSpc>
            </a:pPr>
            <a:endParaRPr lang="en-US" sz="1000" smtClean="0"/>
          </a:p>
          <a:p>
            <a:pPr>
              <a:lnSpc>
                <a:spcPct val="80000"/>
              </a:lnSpc>
            </a:pPr>
            <a:r>
              <a:rPr lang="en-US" sz="1000" b="1" smtClean="0"/>
              <a:t>Why Use Nested Classes?</a:t>
            </a:r>
          </a:p>
          <a:p>
            <a:pPr>
              <a:lnSpc>
                <a:spcPct val="80000"/>
              </a:lnSpc>
            </a:pPr>
            <a:r>
              <a:rPr lang="en-US" sz="1000" smtClean="0"/>
              <a:t>There are several compelling reasons for using nested classes, among them:</a:t>
            </a:r>
          </a:p>
          <a:p>
            <a:pPr>
              <a:lnSpc>
                <a:spcPct val="80000"/>
              </a:lnSpc>
            </a:pPr>
            <a:r>
              <a:rPr lang="en-US" sz="1000" smtClean="0"/>
              <a:t>It is a way of logically grouping classes that are only used in one place.</a:t>
            </a:r>
          </a:p>
          <a:p>
            <a:pPr>
              <a:lnSpc>
                <a:spcPct val="80000"/>
              </a:lnSpc>
            </a:pPr>
            <a:r>
              <a:rPr lang="en-US" sz="1000" smtClean="0"/>
              <a:t>It increases encapsulation.</a:t>
            </a:r>
          </a:p>
          <a:p>
            <a:pPr>
              <a:lnSpc>
                <a:spcPct val="80000"/>
              </a:lnSpc>
            </a:pPr>
            <a:r>
              <a:rPr lang="en-US" sz="1000" smtClean="0"/>
              <a:t>Nested classes can lead to more readable and maintainable code.</a:t>
            </a:r>
          </a:p>
          <a:p>
            <a:pPr>
              <a:lnSpc>
                <a:spcPct val="80000"/>
              </a:lnSpc>
            </a:pPr>
            <a:r>
              <a:rPr lang="en-US" sz="1000" b="1" smtClean="0"/>
              <a:t>Logical grouping of classes</a:t>
            </a:r>
            <a:r>
              <a:rPr lang="en-US" sz="1000" smtClean="0"/>
              <a:t>—If a class is useful to only one other class, then it is logical to embed it in that class and keep the two together. Nesting such "helper classes" makes their package more streamlined.</a:t>
            </a:r>
          </a:p>
          <a:p>
            <a:pPr>
              <a:lnSpc>
                <a:spcPct val="80000"/>
              </a:lnSpc>
            </a:pPr>
            <a:r>
              <a:rPr lang="en-US" sz="1000" b="1" smtClean="0"/>
              <a:t>Increased encapsulation</a:t>
            </a:r>
            <a:r>
              <a:rPr lang="en-US" sz="100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a:lnSpc>
                <a:spcPct val="80000"/>
              </a:lnSpc>
            </a:pPr>
            <a:r>
              <a:rPr lang="en-US" sz="1000" b="1" smtClean="0"/>
              <a:t>More readable, maintainable code</a:t>
            </a:r>
            <a:r>
              <a:rPr lang="en-US" sz="1000" smtClean="0"/>
              <a:t>—Nesting small classes within top-level classes places the code closer to where it is used.</a:t>
            </a:r>
          </a:p>
          <a:p>
            <a:pPr>
              <a:lnSpc>
                <a:spcPct val="80000"/>
              </a:lnSpc>
            </a:pPr>
            <a:endParaRPr lang="en-US" sz="1000" smtClean="0"/>
          </a:p>
          <a:p>
            <a:pPr>
              <a:lnSpc>
                <a:spcPct val="80000"/>
              </a:lnSpc>
            </a:pPr>
            <a:r>
              <a:rPr lang="en-US" sz="1000" smtClean="0">
                <a:hlinkClick r:id="rId3"/>
              </a:rPr>
              <a:t>Nested class</a:t>
            </a:r>
            <a:r>
              <a:rPr lang="en-US" sz="1000" smtClean="0"/>
              <a:t>: Use it if your requirements are similar to those of a local class, you want to make the type more widely available, and you don't require access to local variables or method parameters.</a:t>
            </a:r>
          </a:p>
          <a:p>
            <a:pPr>
              <a:lnSpc>
                <a:spcPct val="80000"/>
              </a:lnSpc>
            </a:pPr>
            <a:r>
              <a:rPr lang="en-US" sz="1000" smtClean="0"/>
              <a:t>Use a non-static nested class (or inner class) if you require access to an enclosing instance's non-public fields and methods. Use a static nested class if you don't require this access.</a:t>
            </a:r>
          </a:p>
          <a:p>
            <a:pPr>
              <a:lnSpc>
                <a:spcPct val="80000"/>
              </a:lnSpc>
            </a:pPr>
            <a:endParaRPr lang="en-US" sz="1000"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10A562-CD66-42F2-8C4C-153E95E394DA}" type="slidenum">
              <a:rPr lang="vi-VN"/>
              <a:pPr/>
              <a:t>64</a:t>
            </a:fld>
            <a:endParaRPr lang="vi-VN"/>
          </a:p>
        </p:txBody>
      </p:sp>
    </p:spTree>
    <p:extLst>
      <p:ext uri="{BB962C8B-B14F-4D97-AF65-F5344CB8AC3E}">
        <p14:creationId xmlns:p14="http://schemas.microsoft.com/office/powerpoint/2010/main" val="20815026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100" smtClean="0"/>
          </a:p>
          <a:p>
            <a:pPr>
              <a:lnSpc>
                <a:spcPct val="90000"/>
              </a:lnSpc>
            </a:pPr>
            <a:r>
              <a:rPr lang="en-US" sz="1100" smtClean="0"/>
              <a:t>A local class is declared inside a method of another class</a:t>
            </a:r>
          </a:p>
          <a:p>
            <a:pPr>
              <a:lnSpc>
                <a:spcPct val="90000"/>
              </a:lnSpc>
            </a:pPr>
            <a:r>
              <a:rPr lang="en-US" sz="1100" smtClean="0"/>
              <a:t>Only an empty, abstract or final access modifier is accepted for local class</a:t>
            </a:r>
          </a:p>
          <a:p>
            <a:pPr>
              <a:lnSpc>
                <a:spcPct val="90000"/>
              </a:lnSpc>
            </a:pPr>
            <a:endParaRPr lang="en-US" sz="1100" smtClean="0"/>
          </a:p>
          <a:p>
            <a:pPr>
              <a:lnSpc>
                <a:spcPct val="90000"/>
              </a:lnSpc>
            </a:pPr>
            <a:r>
              <a:rPr lang="en-US" sz="1100" smtClean="0">
                <a:hlinkClick r:id="rId3"/>
              </a:rPr>
              <a:t>Local class</a:t>
            </a:r>
            <a:r>
              <a:rPr lang="en-US" sz="1100" smtClean="0"/>
              <a:t>: Use it if you need to create more than one instance of it, access its constructor, or introduce a new, named type (because, for example, you need to invoke additional methods later).</a:t>
            </a:r>
          </a:p>
          <a:p>
            <a:pPr>
              <a:lnSpc>
                <a:spcPct val="90000"/>
              </a:lnSpc>
            </a:pPr>
            <a:endParaRPr lang="en-US" sz="1100" smtClean="0"/>
          </a:p>
          <a:p>
            <a:pPr>
              <a:lnSpc>
                <a:spcPct val="90000"/>
              </a:lnSpc>
            </a:pPr>
            <a:r>
              <a:rPr lang="en-US" sz="1100" b="1" smtClean="0"/>
              <a:t>Why Use Nested Classes?</a:t>
            </a:r>
          </a:p>
          <a:p>
            <a:pPr>
              <a:lnSpc>
                <a:spcPct val="90000"/>
              </a:lnSpc>
            </a:pPr>
            <a:r>
              <a:rPr lang="en-US" sz="1100" smtClean="0"/>
              <a:t>There are several compelling reasons for using nested classes, among them:</a:t>
            </a:r>
          </a:p>
          <a:p>
            <a:pPr>
              <a:lnSpc>
                <a:spcPct val="90000"/>
              </a:lnSpc>
            </a:pPr>
            <a:r>
              <a:rPr lang="en-US" sz="1100" smtClean="0"/>
              <a:t>It is a way of logically grouping classes that are only used in one place.</a:t>
            </a:r>
          </a:p>
          <a:p>
            <a:pPr>
              <a:lnSpc>
                <a:spcPct val="90000"/>
              </a:lnSpc>
            </a:pPr>
            <a:r>
              <a:rPr lang="en-US" sz="1100" smtClean="0"/>
              <a:t>It increases encapsulation.</a:t>
            </a:r>
          </a:p>
          <a:p>
            <a:pPr>
              <a:lnSpc>
                <a:spcPct val="90000"/>
              </a:lnSpc>
            </a:pPr>
            <a:r>
              <a:rPr lang="en-US" sz="1100" smtClean="0"/>
              <a:t>Nested classes can lead to more readable and maintainable code.</a:t>
            </a:r>
          </a:p>
          <a:p>
            <a:pPr>
              <a:lnSpc>
                <a:spcPct val="90000"/>
              </a:lnSpc>
            </a:pPr>
            <a:r>
              <a:rPr lang="en-US" sz="1100" b="1" smtClean="0"/>
              <a:t>Logical grouping of classes</a:t>
            </a:r>
            <a:r>
              <a:rPr lang="en-US" sz="1100" smtClean="0"/>
              <a:t>—If a class is useful to only one other class, then it is logical to embed it in that class and keep the two together. Nesting such "helper classes" makes their package more streamlined.</a:t>
            </a:r>
          </a:p>
          <a:p>
            <a:pPr>
              <a:lnSpc>
                <a:spcPct val="90000"/>
              </a:lnSpc>
            </a:pPr>
            <a:r>
              <a:rPr lang="en-US" sz="1100" b="1" smtClean="0"/>
              <a:t>Increased encapsulation</a:t>
            </a:r>
            <a:r>
              <a:rPr lang="en-US" sz="110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a:lnSpc>
                <a:spcPct val="90000"/>
              </a:lnSpc>
            </a:pPr>
            <a:r>
              <a:rPr lang="en-US" sz="1100" b="1" smtClean="0"/>
              <a:t>More readable, maintainable code</a:t>
            </a:r>
            <a:r>
              <a:rPr lang="en-US" sz="1100" smtClean="0"/>
              <a:t>—Nesting small classes within top-level classes places the code closer to where it is used.</a:t>
            </a:r>
          </a:p>
          <a:p>
            <a:pPr>
              <a:lnSpc>
                <a:spcPct val="90000"/>
              </a:lnSpc>
            </a:pPr>
            <a:endParaRPr lang="en-US" sz="1100" smtClean="0"/>
          </a:p>
          <a:p>
            <a:pPr>
              <a:lnSpc>
                <a:spcPct val="90000"/>
              </a:lnSpc>
            </a:pPr>
            <a:endParaRPr lang="en-US" sz="1100"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5D6A5F-9C26-431E-8A9F-E4172254DDB9}" type="slidenum">
              <a:rPr lang="vi-VN"/>
              <a:pPr/>
              <a:t>72</a:t>
            </a:fld>
            <a:endParaRPr lang="vi-VN"/>
          </a:p>
        </p:txBody>
      </p:sp>
    </p:spTree>
    <p:extLst>
      <p:ext uri="{BB962C8B-B14F-4D97-AF65-F5344CB8AC3E}">
        <p14:creationId xmlns:p14="http://schemas.microsoft.com/office/powerpoint/2010/main" val="337016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sz="1100" smtClean="0"/>
          </a:p>
          <a:p>
            <a:pPr>
              <a:lnSpc>
                <a:spcPct val="90000"/>
              </a:lnSpc>
            </a:pPr>
            <a:r>
              <a:rPr lang="en-US" sz="1100" smtClean="0"/>
              <a:t>A local class is declared inside a method of another class</a:t>
            </a:r>
          </a:p>
          <a:p>
            <a:pPr>
              <a:lnSpc>
                <a:spcPct val="90000"/>
              </a:lnSpc>
            </a:pPr>
            <a:r>
              <a:rPr lang="en-US" sz="1100" smtClean="0"/>
              <a:t>Only an empty, abstract or final access modifier is accepted for local class</a:t>
            </a:r>
          </a:p>
          <a:p>
            <a:pPr>
              <a:lnSpc>
                <a:spcPct val="90000"/>
              </a:lnSpc>
            </a:pPr>
            <a:endParaRPr lang="en-US" sz="1100" smtClean="0"/>
          </a:p>
          <a:p>
            <a:pPr>
              <a:lnSpc>
                <a:spcPct val="90000"/>
              </a:lnSpc>
            </a:pPr>
            <a:r>
              <a:rPr lang="en-US" sz="1100" smtClean="0">
                <a:hlinkClick r:id="rId3"/>
              </a:rPr>
              <a:t>Local class</a:t>
            </a:r>
            <a:r>
              <a:rPr lang="en-US" sz="1100" smtClean="0"/>
              <a:t>: Use it if you need to create more than one instance of it, access its constructor, or introduce a new, named type (because, for example, you need to invoke additional methods later).</a:t>
            </a:r>
          </a:p>
          <a:p>
            <a:pPr>
              <a:lnSpc>
                <a:spcPct val="90000"/>
              </a:lnSpc>
            </a:pPr>
            <a:endParaRPr lang="en-US" sz="1100" smtClean="0"/>
          </a:p>
          <a:p>
            <a:pPr>
              <a:lnSpc>
                <a:spcPct val="90000"/>
              </a:lnSpc>
            </a:pPr>
            <a:r>
              <a:rPr lang="en-US" sz="1100" b="1" smtClean="0"/>
              <a:t>Why Use Nested Classes?</a:t>
            </a:r>
          </a:p>
          <a:p>
            <a:pPr>
              <a:lnSpc>
                <a:spcPct val="90000"/>
              </a:lnSpc>
            </a:pPr>
            <a:r>
              <a:rPr lang="en-US" sz="1100" smtClean="0"/>
              <a:t>There are several compelling reasons for using nested classes, among them:</a:t>
            </a:r>
          </a:p>
          <a:p>
            <a:pPr>
              <a:lnSpc>
                <a:spcPct val="90000"/>
              </a:lnSpc>
            </a:pPr>
            <a:r>
              <a:rPr lang="en-US" sz="1100" smtClean="0"/>
              <a:t>It is a way of logically grouping classes that are only used in one place.</a:t>
            </a:r>
          </a:p>
          <a:p>
            <a:pPr>
              <a:lnSpc>
                <a:spcPct val="90000"/>
              </a:lnSpc>
            </a:pPr>
            <a:r>
              <a:rPr lang="en-US" sz="1100" smtClean="0"/>
              <a:t>It increases encapsulation.</a:t>
            </a:r>
          </a:p>
          <a:p>
            <a:pPr>
              <a:lnSpc>
                <a:spcPct val="90000"/>
              </a:lnSpc>
            </a:pPr>
            <a:r>
              <a:rPr lang="en-US" sz="1100" smtClean="0"/>
              <a:t>Nested classes can lead to more readable and maintainable code.</a:t>
            </a:r>
          </a:p>
          <a:p>
            <a:pPr>
              <a:lnSpc>
                <a:spcPct val="90000"/>
              </a:lnSpc>
            </a:pPr>
            <a:r>
              <a:rPr lang="en-US" sz="1100" b="1" smtClean="0"/>
              <a:t>Logical grouping of classes</a:t>
            </a:r>
            <a:r>
              <a:rPr lang="en-US" sz="1100" smtClean="0"/>
              <a:t>—If a class is useful to only one other class, then it is logical to embed it in that class and keep the two together. Nesting such "helper classes" makes their package more streamlined.</a:t>
            </a:r>
          </a:p>
          <a:p>
            <a:pPr>
              <a:lnSpc>
                <a:spcPct val="90000"/>
              </a:lnSpc>
            </a:pPr>
            <a:r>
              <a:rPr lang="en-US" sz="1100" b="1" smtClean="0"/>
              <a:t>Increased encapsulation</a:t>
            </a:r>
            <a:r>
              <a:rPr lang="en-US" sz="110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a:lnSpc>
                <a:spcPct val="90000"/>
              </a:lnSpc>
            </a:pPr>
            <a:r>
              <a:rPr lang="en-US" sz="1100" b="1" smtClean="0"/>
              <a:t>More readable, maintainable code</a:t>
            </a:r>
            <a:r>
              <a:rPr lang="en-US" sz="1100" smtClean="0"/>
              <a:t>—Nesting small classes within top-level classes places the code closer to where it is used.</a:t>
            </a:r>
          </a:p>
          <a:p>
            <a:pPr>
              <a:lnSpc>
                <a:spcPct val="90000"/>
              </a:lnSpc>
            </a:pPr>
            <a:endParaRPr lang="en-US" sz="1100" smtClean="0"/>
          </a:p>
          <a:p>
            <a:pPr>
              <a:lnSpc>
                <a:spcPct val="90000"/>
              </a:lnSpc>
            </a:pPr>
            <a:endParaRPr lang="en-US" sz="1100"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BCA8EB-6956-4846-BDD9-40F7807DB319}" type="slidenum">
              <a:rPr lang="vi-VN"/>
              <a:pPr/>
              <a:t>81</a:t>
            </a:fld>
            <a:endParaRPr lang="vi-VN"/>
          </a:p>
        </p:txBody>
      </p:sp>
    </p:spTree>
    <p:extLst>
      <p:ext uri="{BB962C8B-B14F-4D97-AF65-F5344CB8AC3E}">
        <p14:creationId xmlns:p14="http://schemas.microsoft.com/office/powerpoint/2010/main" val="425089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5D6D97-8E4E-476B-8FA5-E2BFC6A818CA}" type="slidenum">
              <a:rPr lang="vi-VN"/>
              <a:pPr/>
              <a:t>9</a:t>
            </a:fld>
            <a:endParaRPr lang="vi-VN"/>
          </a:p>
        </p:txBody>
      </p:sp>
    </p:spTree>
    <p:extLst>
      <p:ext uri="{BB962C8B-B14F-4D97-AF65-F5344CB8AC3E}">
        <p14:creationId xmlns:p14="http://schemas.microsoft.com/office/powerpoint/2010/main" val="3691615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900" smtClean="0"/>
              <a:t>A member class can take any access modifier as another member.</a:t>
            </a:r>
          </a:p>
          <a:p>
            <a:pPr>
              <a:lnSpc>
                <a:spcPct val="80000"/>
              </a:lnSpc>
            </a:pPr>
            <a:endParaRPr lang="en-US" sz="900" smtClean="0"/>
          </a:p>
          <a:p>
            <a:pPr>
              <a:lnSpc>
                <a:spcPct val="80000"/>
              </a:lnSpc>
            </a:pPr>
            <a:r>
              <a:rPr lang="en-US" sz="900" smtClean="0"/>
              <a:t>A nested class is a member of its enclosing class. Static nested classes do not have access to other members of the enclosing class. As a member of the OuterClass, a nested class can be declared private, public, protected, or </a:t>
            </a:r>
            <a:r>
              <a:rPr lang="en-US" sz="900" i="1" smtClean="0"/>
              <a:t>package private</a:t>
            </a:r>
            <a:r>
              <a:rPr lang="en-US" sz="900" smtClean="0"/>
              <a:t>. (Recall that outer classes can only be declared public or </a:t>
            </a:r>
            <a:r>
              <a:rPr lang="en-US" sz="900" i="1" smtClean="0"/>
              <a:t>package private</a:t>
            </a:r>
            <a:r>
              <a:rPr lang="en-US" sz="900" smtClean="0"/>
              <a:t>.)</a:t>
            </a:r>
          </a:p>
          <a:p>
            <a:pPr>
              <a:lnSpc>
                <a:spcPct val="80000"/>
              </a:lnSpc>
            </a:pPr>
            <a:endParaRPr lang="en-US" sz="900" smtClean="0"/>
          </a:p>
          <a:p>
            <a:pPr>
              <a:lnSpc>
                <a:spcPct val="80000"/>
              </a:lnSpc>
            </a:pPr>
            <a:r>
              <a:rPr lang="en-US" sz="900" b="1" smtClean="0"/>
              <a:t>Note:</a:t>
            </a:r>
            <a:r>
              <a:rPr lang="en-US" sz="900" smtClean="0"/>
              <a:t> A static nested class interacts with the instance members of its outer class (and other classes) just like any other top-level class. In effect, a static nested class is behaviorally a top-level class that has been nested in another top-level class for packaging convenience. </a:t>
            </a:r>
          </a:p>
          <a:p>
            <a:pPr>
              <a:lnSpc>
                <a:spcPct val="80000"/>
              </a:lnSpc>
            </a:pPr>
            <a:r>
              <a:rPr lang="en-US" sz="900" b="1" smtClean="0"/>
              <a:t>Why Use Nested Classes?</a:t>
            </a:r>
          </a:p>
          <a:p>
            <a:pPr>
              <a:lnSpc>
                <a:spcPct val="80000"/>
              </a:lnSpc>
            </a:pPr>
            <a:r>
              <a:rPr lang="en-US" sz="900" smtClean="0"/>
              <a:t>There are several compelling reasons for using nested classes, among them:</a:t>
            </a:r>
          </a:p>
          <a:p>
            <a:pPr>
              <a:lnSpc>
                <a:spcPct val="80000"/>
              </a:lnSpc>
            </a:pPr>
            <a:r>
              <a:rPr lang="en-US" sz="900" smtClean="0"/>
              <a:t>It is a way of logically grouping classes that are only used in one place.</a:t>
            </a:r>
          </a:p>
          <a:p>
            <a:pPr>
              <a:lnSpc>
                <a:spcPct val="80000"/>
              </a:lnSpc>
            </a:pPr>
            <a:r>
              <a:rPr lang="en-US" sz="900" smtClean="0"/>
              <a:t>It increases encapsulation.</a:t>
            </a:r>
          </a:p>
          <a:p>
            <a:pPr>
              <a:lnSpc>
                <a:spcPct val="80000"/>
              </a:lnSpc>
            </a:pPr>
            <a:r>
              <a:rPr lang="en-US" sz="900" smtClean="0"/>
              <a:t>Nested classes can lead to more readable and maintainable code.</a:t>
            </a:r>
          </a:p>
          <a:p>
            <a:pPr>
              <a:lnSpc>
                <a:spcPct val="80000"/>
              </a:lnSpc>
            </a:pPr>
            <a:r>
              <a:rPr lang="en-US" sz="900" b="1" smtClean="0"/>
              <a:t>Logical grouping of classes</a:t>
            </a:r>
            <a:r>
              <a:rPr lang="en-US" sz="900" smtClean="0"/>
              <a:t>—If a class is useful to only one other class, then it is logical to embed it in that class and keep the two together. Nesting such "helper classes" makes their package more streamlined.</a:t>
            </a:r>
          </a:p>
          <a:p>
            <a:pPr>
              <a:lnSpc>
                <a:spcPct val="80000"/>
              </a:lnSpc>
            </a:pPr>
            <a:r>
              <a:rPr lang="en-US" sz="900" b="1" smtClean="0"/>
              <a:t>Increased encapsulation</a:t>
            </a:r>
            <a:r>
              <a:rPr lang="en-US" sz="900" smtClean="0"/>
              <a:t>—Consider two top-level classes, A and B, where B needs access to members of A that would otherwise be declared private. By hiding class B within class A, A's members can be declared private and B can access them. In addition, B itself can be hidden from the outside world.</a:t>
            </a:r>
          </a:p>
          <a:p>
            <a:pPr>
              <a:lnSpc>
                <a:spcPct val="80000"/>
              </a:lnSpc>
            </a:pPr>
            <a:r>
              <a:rPr lang="en-US" sz="900" b="1" smtClean="0"/>
              <a:t>More readable, maintainable code</a:t>
            </a:r>
            <a:r>
              <a:rPr lang="en-US" sz="900" smtClean="0"/>
              <a:t>—Nesting small classes within top-level classes places the code closer to where it is used.</a:t>
            </a:r>
          </a:p>
          <a:p>
            <a:pPr>
              <a:lnSpc>
                <a:spcPct val="80000"/>
              </a:lnSpc>
            </a:pPr>
            <a:endParaRPr lang="en-US" sz="900" smtClean="0"/>
          </a:p>
          <a:p>
            <a:pPr>
              <a:lnSpc>
                <a:spcPct val="80000"/>
              </a:lnSpc>
            </a:pPr>
            <a:r>
              <a:rPr lang="en-US" sz="900" smtClean="0">
                <a:hlinkClick r:id="rId3"/>
              </a:rPr>
              <a:t>Nested class</a:t>
            </a:r>
            <a:r>
              <a:rPr lang="en-US" sz="900" smtClean="0"/>
              <a:t>: Use it if your requirements are similar to those of a local class, you want to make the type more widely available, and you don't require access to local variables or method parameters.</a:t>
            </a:r>
          </a:p>
          <a:p>
            <a:pPr>
              <a:lnSpc>
                <a:spcPct val="80000"/>
              </a:lnSpc>
            </a:pPr>
            <a:r>
              <a:rPr lang="en-US" sz="900" smtClean="0"/>
              <a:t>Use a non-static nested class (or inner class) if you require access to an enclosing instance's non-public fields and methods. Use a static nested class if you don't require this access.</a:t>
            </a:r>
          </a:p>
          <a:p>
            <a:pPr>
              <a:lnSpc>
                <a:spcPct val="80000"/>
              </a:lnSpc>
            </a:pPr>
            <a:endParaRPr lang="en-US" sz="900"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76827F-2906-46C0-B0CC-B3FAF10EEA58}" type="slidenum">
              <a:rPr lang="vi-VN"/>
              <a:pPr/>
              <a:t>83</a:t>
            </a:fld>
            <a:endParaRPr lang="vi-VN"/>
          </a:p>
        </p:txBody>
      </p:sp>
    </p:spTree>
    <p:extLst>
      <p:ext uri="{BB962C8B-B14F-4D97-AF65-F5344CB8AC3E}">
        <p14:creationId xmlns:p14="http://schemas.microsoft.com/office/powerpoint/2010/main" val="121612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6D54FB-EE77-429A-BE7D-C1FB66EA5B64}" type="slidenum">
              <a:rPr lang="vi-VN"/>
              <a:pPr/>
              <a:t>84</a:t>
            </a:fld>
            <a:endParaRPr lang="vi-VN"/>
          </a:p>
        </p:txBody>
      </p:sp>
    </p:spTree>
    <p:extLst>
      <p:ext uri="{BB962C8B-B14F-4D97-AF65-F5344CB8AC3E}">
        <p14:creationId xmlns:p14="http://schemas.microsoft.com/office/powerpoint/2010/main" val="2613580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D19B466-4F83-4F3A-B180-F70E08BB914F}" type="slidenum">
              <a:rPr lang="vi-VN"/>
              <a:pPr/>
              <a:t>86</a:t>
            </a:fld>
            <a:endParaRPr lang="vi-VN"/>
          </a:p>
        </p:txBody>
      </p:sp>
    </p:spTree>
    <p:extLst>
      <p:ext uri="{BB962C8B-B14F-4D97-AF65-F5344CB8AC3E}">
        <p14:creationId xmlns:p14="http://schemas.microsoft.com/office/powerpoint/2010/main" val="3144777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FD5D7-F607-4989-B9AF-820E0DADFA5E}" type="slidenum">
              <a:rPr lang="en-US"/>
              <a:pPr/>
              <a:t>87</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5198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2EBD7-789C-4491-BE37-E025125E6BA2}" type="slidenum">
              <a:rPr lang="en-US"/>
              <a:pPr/>
              <a:t>88</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7193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ACCC8C-6EFC-49AD-904E-26F3B2B68DD5}" type="slidenum">
              <a:rPr lang="en-US"/>
              <a:pPr/>
              <a:t>89</a:t>
            </a:fld>
            <a:endParaRPr 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032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Talk about Object class: Object class is the base class of all class</a:t>
            </a: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AE1616-D47D-4144-B891-779AAC92B9FA}" type="slidenum">
              <a:rPr lang="vi-VN"/>
              <a:pPr/>
              <a:t>90</a:t>
            </a:fld>
            <a:endParaRPr lang="vi-VN"/>
          </a:p>
        </p:txBody>
      </p:sp>
    </p:spTree>
    <p:extLst>
      <p:ext uri="{BB962C8B-B14F-4D97-AF65-F5344CB8AC3E}">
        <p14:creationId xmlns:p14="http://schemas.microsoft.com/office/powerpoint/2010/main" val="1685992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=&gt; current class object</a:t>
            </a:r>
          </a:p>
          <a:p>
            <a:r>
              <a:rPr lang="en-US" smtClean="0"/>
              <a:t>“super” =&gt; parent class object</a:t>
            </a:r>
          </a:p>
          <a:p>
            <a:endParaRPr 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B87462-E0A9-4761-9753-EEE0C6F3A8EC}" type="slidenum">
              <a:rPr lang="vi-VN"/>
              <a:pPr/>
              <a:t>92</a:t>
            </a:fld>
            <a:endParaRPr lang="vi-VN"/>
          </a:p>
        </p:txBody>
      </p:sp>
    </p:spTree>
    <p:extLst>
      <p:ext uri="{BB962C8B-B14F-4D97-AF65-F5344CB8AC3E}">
        <p14:creationId xmlns:p14="http://schemas.microsoft.com/office/powerpoint/2010/main" val="15522255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93F080-8B06-4C3F-9C09-3613A0299860}" type="slidenum">
              <a:rPr lang="vi-VN"/>
              <a:pPr/>
              <a:t>94</a:t>
            </a:fld>
            <a:endParaRPr lang="vi-VN"/>
          </a:p>
        </p:txBody>
      </p:sp>
    </p:spTree>
    <p:extLst>
      <p:ext uri="{BB962C8B-B14F-4D97-AF65-F5344CB8AC3E}">
        <p14:creationId xmlns:p14="http://schemas.microsoft.com/office/powerpoint/2010/main" val="3997473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0A322-0A0B-4713-916A-F6D894CC0B5E}" type="slidenum">
              <a:rPr lang="vi-VN"/>
              <a:pPr/>
              <a:t>96</a:t>
            </a:fld>
            <a:endParaRPr lang="vi-VN"/>
          </a:p>
        </p:txBody>
      </p:sp>
    </p:spTree>
    <p:extLst>
      <p:ext uri="{BB962C8B-B14F-4D97-AF65-F5344CB8AC3E}">
        <p14:creationId xmlns:p14="http://schemas.microsoft.com/office/powerpoint/2010/main" val="284182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BACE2-B989-49E1-8E6E-17524340BEB1}" type="slidenum">
              <a:rPr lang="en-US"/>
              <a:pPr/>
              <a:t>11</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52777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F8DA9-97F3-439F-9B5B-A0DD83DCA664}" type="slidenum">
              <a:rPr lang="en-US"/>
              <a:pPr/>
              <a:t>97</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5838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CC8A78-AA6A-4E2E-871C-D2CA0B6483ED}" type="slidenum">
              <a:rPr lang="en-US"/>
              <a:pPr/>
              <a:t>98</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4056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7512E-6FAC-4CC0-B72B-69D03393382A}" type="slidenum">
              <a:rPr lang="en-US"/>
              <a:pPr/>
              <a:t>99</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0294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39339-553F-4229-AD44-296783F9603F}" type="slidenum">
              <a:rPr lang="en-US"/>
              <a:pPr/>
              <a:t>100</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3858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B4E148-6D34-49E5-9940-6D61FDDC1664}" type="slidenum">
              <a:rPr lang="en-US"/>
              <a:pPr/>
              <a:t>101</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2870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189CB-EE39-43BF-A262-9B1B725325E4}" type="slidenum">
              <a:rPr lang="en-US"/>
              <a:pPr/>
              <a:t>102</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6250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82878-6C5A-4E5D-A884-A815B358D386}" type="slidenum">
              <a:rPr lang="en-US"/>
              <a:pPr/>
              <a:t>103</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1298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8246B-629B-47D7-AFCB-EA3DE497B344}" type="slidenum">
              <a:rPr lang="en-US"/>
              <a:pPr/>
              <a:t>104</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51422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Present also “static” term</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5232F0-663E-4797-AF38-019A5027B01F}" type="slidenum">
              <a:rPr lang="vi-VN"/>
              <a:pPr/>
              <a:t>105</a:t>
            </a:fld>
            <a:endParaRPr lang="vi-VN"/>
          </a:p>
        </p:txBody>
      </p:sp>
    </p:spTree>
    <p:extLst>
      <p:ext uri="{BB962C8B-B14F-4D97-AF65-F5344CB8AC3E}">
        <p14:creationId xmlns:p14="http://schemas.microsoft.com/office/powerpoint/2010/main" val="3247662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C00000"/>
                </a:solidFill>
              </a:rPr>
              <a:t>Virtual method: prevent for overriding</a:t>
            </a:r>
          </a:p>
          <a:p>
            <a:r>
              <a:rPr lang="en-US" smtClean="0"/>
              <a:t> </a:t>
            </a:r>
            <a:r>
              <a:rPr lang="en-US" smtClean="0">
                <a:sym typeface="Wingdings" panose="05000000000000000000" pitchFamily="2" charset="2"/>
              </a:rPr>
              <a:t> final method</a:t>
            </a:r>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C3C0FA-21E5-4E73-B28C-BA53D89AACB7}" type="slidenum">
              <a:rPr lang="vi-VN"/>
              <a:pPr/>
              <a:t>107</a:t>
            </a:fld>
            <a:endParaRPr lang="vi-VN"/>
          </a:p>
        </p:txBody>
      </p:sp>
    </p:spTree>
    <p:extLst>
      <p:ext uri="{BB962C8B-B14F-4D97-AF65-F5344CB8AC3E}">
        <p14:creationId xmlns:p14="http://schemas.microsoft.com/office/powerpoint/2010/main" val="330878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D6CD9-811C-4A4D-A60B-ED7C9938A66C}" type="slidenum">
              <a:rPr lang="en-US"/>
              <a:pPr/>
              <a:t>12</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9131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FE0FC58-2FE6-4E7B-A882-FDA7A2667821}" type="slidenum">
              <a:rPr lang="vi-VN"/>
              <a:pPr/>
              <a:t>109</a:t>
            </a:fld>
            <a:endParaRPr lang="vi-VN"/>
          </a:p>
        </p:txBody>
      </p:sp>
    </p:spTree>
    <p:extLst>
      <p:ext uri="{BB962C8B-B14F-4D97-AF65-F5344CB8AC3E}">
        <p14:creationId xmlns:p14="http://schemas.microsoft.com/office/powerpoint/2010/main" val="22328322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Abstract class has abstract method (and normal method too)</a:t>
            </a:r>
          </a:p>
          <a:p>
            <a:r>
              <a:rPr lang="en-US" smtClean="0"/>
              <a:t>Abstract method has not implementation</a:t>
            </a:r>
          </a:p>
          <a:p>
            <a:r>
              <a:rPr lang="en-US" smtClean="0"/>
              <a:t>Derived class has to implement ALL abstract inherited methods</a:t>
            </a:r>
          </a:p>
          <a:p>
            <a:r>
              <a:rPr lang="en-US" smtClean="0"/>
              <a:t>       IShape</a:t>
            </a:r>
          </a:p>
          <a:p>
            <a:r>
              <a:rPr lang="en-US" smtClean="0"/>
              <a:t>       </a:t>
            </a:r>
          </a:p>
          <a:p>
            <a:r>
              <a:rPr lang="en-US" smtClean="0"/>
              <a:t>      AShape</a:t>
            </a:r>
          </a:p>
          <a:p>
            <a:r>
              <a:rPr lang="en-US" smtClean="0"/>
              <a:t>          |</a:t>
            </a:r>
          </a:p>
          <a:p>
            <a:r>
              <a:rPr lang="en-US" smtClean="0"/>
              <a:t>Cirle Rectangle</a:t>
            </a:r>
          </a:p>
          <a:p>
            <a:endParaRPr lang="en-US" smtClean="0"/>
          </a:p>
          <a:p>
            <a:endParaRPr lang="en-US" smtClean="0"/>
          </a:p>
          <a:p>
            <a:endParaRPr 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FB3761-E40C-4B66-B526-E0DB7E131EF7}" type="slidenum">
              <a:rPr lang="vi-VN"/>
              <a:pPr/>
              <a:t>110</a:t>
            </a:fld>
            <a:endParaRPr lang="vi-VN"/>
          </a:p>
        </p:txBody>
      </p:sp>
    </p:spTree>
    <p:extLst>
      <p:ext uri="{BB962C8B-B14F-4D97-AF65-F5344CB8AC3E}">
        <p14:creationId xmlns:p14="http://schemas.microsoft.com/office/powerpoint/2010/main" val="36596907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98E42-EA60-4B81-82DE-992034ED89A8}" type="slidenum">
              <a:rPr lang="en-US"/>
              <a:pPr/>
              <a:t>111</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0319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AB035-F887-4EB9-9AB4-13592C5212FB}" type="slidenum">
              <a:rPr lang="en-US"/>
              <a:pPr/>
              <a:t>112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4655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34A40-2DDF-457B-BEA0-2822E2609FAC}" type="slidenum">
              <a:rPr lang="en-US"/>
              <a:pPr/>
              <a:t>113</a:t>
            </a:fld>
            <a:endParaRPr 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68235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740D3B-C238-40A4-BE29-42BB4B44840B}" type="slidenum">
              <a:rPr lang="en-US"/>
              <a:pPr/>
              <a:t>114</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71442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 normal method in interface</a:t>
            </a:r>
          </a:p>
          <a:p>
            <a:r>
              <a:rPr lang="en-US" smtClean="0"/>
              <a:t>Declare variable of interface type</a:t>
            </a:r>
          </a:p>
          <a:p>
            <a:r>
              <a:rPr lang="en-US" smtClean="0"/>
              <a:t>All feature are public</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151E4D-E0CF-4E82-9D8A-7FCE27B87983}" type="slidenum">
              <a:rPr lang="vi-VN"/>
              <a:pPr/>
              <a:t>115</a:t>
            </a:fld>
            <a:endParaRPr lang="vi-VN"/>
          </a:p>
        </p:txBody>
      </p:sp>
    </p:spTree>
    <p:extLst>
      <p:ext uri="{BB962C8B-B14F-4D97-AF65-F5344CB8AC3E}">
        <p14:creationId xmlns:p14="http://schemas.microsoft.com/office/powerpoint/2010/main" val="19952143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61747-933B-46B7-8EBC-01707B3CA898}" type="slidenum">
              <a:rPr lang="en-US"/>
              <a:pPr/>
              <a:t>117</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45494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8A4A5-8275-4328-B5B7-DE0E70FDE421}" type="slidenum">
              <a:rPr lang="en-US"/>
              <a:pPr/>
              <a:t>118</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39481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311692-1ABB-4BF7-8A25-983A8FCA8FB6}" type="slidenum">
              <a:rPr lang="en-US"/>
              <a:pPr/>
              <a:t>119</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390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CD8E8B-E7AA-48FB-BDF9-6D2198C151A1}" type="slidenum">
              <a:rPr lang="en-US"/>
              <a:pPr/>
              <a:t>14</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16757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13436-5CFF-4A33-926D-94DB2AAD7601}" type="slidenum">
              <a:rPr lang="en-US"/>
              <a:pPr/>
              <a:t>123</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6737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BC8E0-9CA2-480D-856C-D3EE44E92B5C}" type="slidenum">
              <a:rPr lang="en-US"/>
              <a:pPr/>
              <a:t>125</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1734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19259-051D-4598-9FD8-A18B6D5FD459}" type="slidenum">
              <a:rPr lang="en-US"/>
              <a:pPr/>
              <a:t>126</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60251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7E8B9-C34E-4D8E-A16E-A7058F3390A3}" type="slidenum">
              <a:rPr lang="en-US"/>
              <a:pPr/>
              <a:t>127</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48764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SetADT</a:t>
            </a:r>
          </a:p>
          <a:p>
            <a:r>
              <a:rPr lang="en-US" smtClean="0"/>
              <a:t>                |</a:t>
            </a:r>
          </a:p>
          <a:p>
            <a:r>
              <a:rPr lang="en-US" smtClean="0"/>
              <a:t>       AbstractSet</a:t>
            </a:r>
          </a:p>
          <a:p>
            <a:r>
              <a:rPr lang="en-US" smtClean="0"/>
              <a:t>           |         |      </a:t>
            </a:r>
          </a:p>
          <a:p>
            <a:r>
              <a:rPr lang="en-US" smtClean="0"/>
              <a:t>ArraySet  LinkedSet</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288254-1F9C-4429-9666-FA627B4550BD}" type="slidenum">
              <a:rPr lang="vi-VN"/>
              <a:pPr/>
              <a:t>129</a:t>
            </a:fld>
            <a:endParaRPr lang="vi-VN"/>
          </a:p>
        </p:txBody>
      </p:sp>
    </p:spTree>
    <p:extLst>
      <p:ext uri="{BB962C8B-B14F-4D97-AF65-F5344CB8AC3E}">
        <p14:creationId xmlns:p14="http://schemas.microsoft.com/office/powerpoint/2010/main" val="13433808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3EC645-3386-4C03-9A2F-61FE691F25F3}" type="slidenum">
              <a:rPr lang="vi-VN"/>
              <a:pPr/>
              <a:t>131</a:t>
            </a:fld>
            <a:endParaRPr lang="vi-VN"/>
          </a:p>
        </p:txBody>
      </p:sp>
    </p:spTree>
    <p:extLst>
      <p:ext uri="{BB962C8B-B14F-4D97-AF65-F5344CB8AC3E}">
        <p14:creationId xmlns:p14="http://schemas.microsoft.com/office/powerpoint/2010/main" val="1397720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is no pass by reference in java: we cannot change the reference passed to a new value as in M1</a:t>
            </a:r>
          </a:p>
          <a:p>
            <a:endParaRPr lang="en-US" smtClean="0"/>
          </a:p>
          <a:p>
            <a:r>
              <a:rPr lang="en-US" smtClean="0"/>
              <a:t>Pass by value: copy the value of input to a new copy</a:t>
            </a:r>
          </a:p>
          <a:p>
            <a:r>
              <a:rPr lang="en-US" smtClean="0"/>
              <a:t>For primitive type: copy primitive value</a:t>
            </a:r>
          </a:p>
          <a:p>
            <a:r>
              <a:rPr lang="en-US" smtClean="0"/>
              <a:t>For object/reference type: copy the object reference (“pointer”) =&gt; cannot change the object but can do with object content</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7ABAF4-7D4D-4852-B39A-B88688C1A7D1}" type="slidenum">
              <a:rPr lang="vi-VN"/>
              <a:pPr/>
              <a:t>132</a:t>
            </a:fld>
            <a:endParaRPr lang="vi-VN"/>
          </a:p>
        </p:txBody>
      </p:sp>
    </p:spTree>
    <p:extLst>
      <p:ext uri="{BB962C8B-B14F-4D97-AF65-F5344CB8AC3E}">
        <p14:creationId xmlns:p14="http://schemas.microsoft.com/office/powerpoint/2010/main" val="27314858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String intern/literal is immutable. Any reference to this intern/literal string uses an unique value.</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4C9090-0153-44BB-8020-9F6184E392CC}" type="slidenum">
              <a:rPr lang="vi-VN"/>
              <a:pPr/>
              <a:t>133</a:t>
            </a:fld>
            <a:endParaRPr lang="vi-VN"/>
          </a:p>
        </p:txBody>
      </p:sp>
    </p:spTree>
    <p:extLst>
      <p:ext uri="{BB962C8B-B14F-4D97-AF65-F5344CB8AC3E}">
        <p14:creationId xmlns:p14="http://schemas.microsoft.com/office/powerpoint/2010/main" val="31949206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C3DDE7-8F12-4AA1-9394-ECE7B5B095AD}" type="slidenum">
              <a:rPr lang="vi-VN"/>
              <a:pPr/>
              <a:t>134</a:t>
            </a:fld>
            <a:endParaRPr lang="vi-VN"/>
          </a:p>
        </p:txBody>
      </p:sp>
    </p:spTree>
    <p:extLst>
      <p:ext uri="{BB962C8B-B14F-4D97-AF65-F5344CB8AC3E}">
        <p14:creationId xmlns:p14="http://schemas.microsoft.com/office/powerpoint/2010/main" val="3177006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88EE61-2BCD-4428-B019-948B15FEB2B8}" type="slidenum">
              <a:rPr lang="vi-VN"/>
              <a:pPr/>
              <a:t>136</a:t>
            </a:fld>
            <a:endParaRPr lang="vi-VN"/>
          </a:p>
        </p:txBody>
      </p:sp>
    </p:spTree>
    <p:extLst>
      <p:ext uri="{BB962C8B-B14F-4D97-AF65-F5344CB8AC3E}">
        <p14:creationId xmlns:p14="http://schemas.microsoft.com/office/powerpoint/2010/main" val="368915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Constructor by default</a:t>
            </a:r>
          </a:p>
          <a:p>
            <a:r>
              <a:rPr lang="en-US" smtClean="0"/>
              <a:t>Not OK yet, see access modifier next page</a:t>
            </a: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23867D-3B4C-4662-9057-ED99281F048A}" type="slidenum">
              <a:rPr lang="vi-VN"/>
              <a:pPr/>
              <a:t>17</a:t>
            </a:fld>
            <a:endParaRPr lang="vi-VN"/>
          </a:p>
        </p:txBody>
      </p:sp>
    </p:spTree>
    <p:extLst>
      <p:ext uri="{BB962C8B-B14F-4D97-AF65-F5344CB8AC3E}">
        <p14:creationId xmlns:p14="http://schemas.microsoft.com/office/powerpoint/2010/main" val="10938340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D7F145-6CD3-4A3E-AA0C-3D6402DB5971}" type="slidenum">
              <a:rPr lang="vi-VN"/>
              <a:pPr/>
              <a:t>137</a:t>
            </a:fld>
            <a:endParaRPr lang="vi-VN"/>
          </a:p>
        </p:txBody>
      </p:sp>
    </p:spTree>
    <p:extLst>
      <p:ext uri="{BB962C8B-B14F-4D97-AF65-F5344CB8AC3E}">
        <p14:creationId xmlns:p14="http://schemas.microsoft.com/office/powerpoint/2010/main" val="5433424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52858C-3F95-41DA-99AB-D285177C5BC8}" type="slidenum">
              <a:rPr lang="vi-VN"/>
              <a:pPr/>
              <a:t>138</a:t>
            </a:fld>
            <a:endParaRPr lang="vi-VN"/>
          </a:p>
        </p:txBody>
      </p:sp>
    </p:spTree>
    <p:extLst>
      <p:ext uri="{BB962C8B-B14F-4D97-AF65-F5344CB8AC3E}">
        <p14:creationId xmlns:p14="http://schemas.microsoft.com/office/powerpoint/2010/main" val="36239635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262B2C-365A-4E59-8520-20C68E3370C1}" type="slidenum">
              <a:rPr lang="vi-VN"/>
              <a:pPr/>
              <a:t>155</a:t>
            </a:fld>
            <a:endParaRPr lang="vi-VN"/>
          </a:p>
        </p:txBody>
      </p:sp>
    </p:spTree>
    <p:extLst>
      <p:ext uri="{BB962C8B-B14F-4D97-AF65-F5344CB8AC3E}">
        <p14:creationId xmlns:p14="http://schemas.microsoft.com/office/powerpoint/2010/main" val="23841415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60A51C-2A8E-4F64-93F8-6D14F87A65A2}" type="slidenum">
              <a:rPr lang="vi-VN"/>
              <a:pPr/>
              <a:t>156</a:t>
            </a:fld>
            <a:endParaRPr lang="vi-VN"/>
          </a:p>
        </p:txBody>
      </p:sp>
    </p:spTree>
    <p:extLst>
      <p:ext uri="{BB962C8B-B14F-4D97-AF65-F5344CB8AC3E}">
        <p14:creationId xmlns:p14="http://schemas.microsoft.com/office/powerpoint/2010/main" val="11873480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5FAC14-807E-4867-9A80-FD16D36B81B8}" type="slidenum">
              <a:rPr lang="vi-VN"/>
              <a:pPr/>
              <a:t>159</a:t>
            </a:fld>
            <a:endParaRPr lang="vi-VN"/>
          </a:p>
        </p:txBody>
      </p:sp>
    </p:spTree>
    <p:extLst>
      <p:ext uri="{BB962C8B-B14F-4D97-AF65-F5344CB8AC3E}">
        <p14:creationId xmlns:p14="http://schemas.microsoft.com/office/powerpoint/2010/main" val="10570680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pPr>
              <a:lnSpc>
                <a:spcPct val="80000"/>
              </a:lnSpc>
            </a:pPr>
            <a:r>
              <a:rPr lang="en-US" sz="300" smtClean="0"/>
              <a:t>package com.fpt.fwa.example;</a:t>
            </a:r>
          </a:p>
          <a:p>
            <a:pPr>
              <a:lnSpc>
                <a:spcPct val="80000"/>
              </a:lnSpc>
            </a:pPr>
            <a:endParaRPr lang="en-US" sz="300" smtClean="0"/>
          </a:p>
          <a:p>
            <a:pPr>
              <a:lnSpc>
                <a:spcPct val="80000"/>
              </a:lnSpc>
            </a:pPr>
            <a:r>
              <a:rPr lang="en-US" sz="300" smtClean="0"/>
              <a:t>public class Main {</a:t>
            </a:r>
          </a:p>
          <a:p>
            <a:pPr>
              <a:lnSpc>
                <a:spcPct val="80000"/>
              </a:lnSpc>
            </a:pPr>
            <a:endParaRPr lang="en-US" sz="300" smtClean="0"/>
          </a:p>
          <a:p>
            <a:pPr>
              <a:lnSpc>
                <a:spcPct val="80000"/>
              </a:lnSpc>
            </a:pPr>
            <a:r>
              <a:rPr lang="en-US" sz="300" smtClean="0"/>
              <a:t>	/**</a:t>
            </a:r>
          </a:p>
          <a:p>
            <a:pPr>
              <a:lnSpc>
                <a:spcPct val="80000"/>
              </a:lnSpc>
            </a:pPr>
            <a:r>
              <a:rPr lang="en-US" sz="300" smtClean="0"/>
              <a:t>	 * @param args</a:t>
            </a:r>
          </a:p>
          <a:p>
            <a:pPr>
              <a:lnSpc>
                <a:spcPct val="80000"/>
              </a:lnSpc>
            </a:pPr>
            <a:r>
              <a:rPr lang="en-US" sz="300" smtClean="0"/>
              <a:t>	 */</a:t>
            </a:r>
          </a:p>
          <a:p>
            <a:pPr>
              <a:lnSpc>
                <a:spcPct val="80000"/>
              </a:lnSpc>
            </a:pPr>
            <a:r>
              <a:rPr lang="en-US" sz="300" smtClean="0"/>
              <a:t>	public static void main(String[] args) {</a:t>
            </a:r>
          </a:p>
          <a:p>
            <a:pPr>
              <a:lnSpc>
                <a:spcPct val="80000"/>
              </a:lnSpc>
            </a:pPr>
            <a:r>
              <a:rPr lang="en-US" sz="300" smtClean="0"/>
              <a:t>		new Main().start();</a:t>
            </a:r>
          </a:p>
          <a:p>
            <a:pPr>
              <a:lnSpc>
                <a:spcPct val="80000"/>
              </a:lnSpc>
            </a:pPr>
            <a:r>
              <a:rPr lang="en-US" sz="300" smtClean="0"/>
              <a:t>	}</a:t>
            </a:r>
          </a:p>
          <a:p>
            <a:pPr>
              <a:lnSpc>
                <a:spcPct val="80000"/>
              </a:lnSpc>
            </a:pPr>
            <a:r>
              <a:rPr lang="en-US" sz="300" smtClean="0"/>
              <a:t>	private void start(){</a:t>
            </a:r>
          </a:p>
          <a:p>
            <a:pPr>
              <a:lnSpc>
                <a:spcPct val="80000"/>
              </a:lnSpc>
            </a:pPr>
            <a:r>
              <a:rPr lang="en-US" sz="300" smtClean="0"/>
              <a:t>		Model model = new Model();</a:t>
            </a:r>
          </a:p>
          <a:p>
            <a:pPr>
              <a:lnSpc>
                <a:spcPct val="80000"/>
              </a:lnSpc>
            </a:pPr>
            <a:r>
              <a:rPr lang="en-US" sz="300" smtClean="0"/>
              <a:t>		View view = new View();</a:t>
            </a:r>
          </a:p>
          <a:p>
            <a:pPr>
              <a:lnSpc>
                <a:spcPct val="80000"/>
              </a:lnSpc>
            </a:pPr>
            <a:r>
              <a:rPr lang="en-US" sz="300" smtClean="0"/>
              <a:t>		Controler controler = new Controler(model, view);</a:t>
            </a:r>
          </a:p>
          <a:p>
            <a:pPr>
              <a:lnSpc>
                <a:spcPct val="80000"/>
              </a:lnSpc>
            </a:pPr>
            <a:r>
              <a:rPr lang="en-US" sz="300" smtClean="0"/>
              <a:t>		controler.start();</a:t>
            </a:r>
          </a:p>
          <a:p>
            <a:pPr>
              <a:lnSpc>
                <a:spcPct val="80000"/>
              </a:lnSpc>
            </a:pPr>
            <a:r>
              <a:rPr lang="en-US" sz="300" smtClean="0"/>
              <a:t>	}</a:t>
            </a:r>
          </a:p>
          <a:p>
            <a:pPr>
              <a:lnSpc>
                <a:spcPct val="80000"/>
              </a:lnSpc>
            </a:pPr>
            <a:r>
              <a:rPr lang="en-US" sz="300" smtClean="0"/>
              <a:t>}</a:t>
            </a:r>
          </a:p>
          <a:p>
            <a:pPr>
              <a:lnSpc>
                <a:spcPct val="80000"/>
              </a:lnSpc>
            </a:pPr>
            <a:r>
              <a:rPr lang="en-US" sz="300" smtClean="0"/>
              <a:t>***********************************</a:t>
            </a:r>
          </a:p>
          <a:p>
            <a:pPr>
              <a:lnSpc>
                <a:spcPct val="80000"/>
              </a:lnSpc>
            </a:pPr>
            <a:r>
              <a:rPr lang="en-US" sz="300" smtClean="0"/>
              <a:t>package com.fpt.fwa.example;</a:t>
            </a:r>
          </a:p>
          <a:p>
            <a:pPr>
              <a:lnSpc>
                <a:spcPct val="80000"/>
              </a:lnSpc>
            </a:pPr>
            <a:endParaRPr lang="en-US" sz="300" smtClean="0"/>
          </a:p>
          <a:p>
            <a:pPr>
              <a:lnSpc>
                <a:spcPct val="80000"/>
              </a:lnSpc>
            </a:pPr>
            <a:r>
              <a:rPr lang="en-US" sz="300" smtClean="0"/>
              <a:t>public class Model {</a:t>
            </a:r>
          </a:p>
          <a:p>
            <a:pPr>
              <a:lnSpc>
                <a:spcPct val="80000"/>
              </a:lnSpc>
            </a:pPr>
            <a:r>
              <a:rPr lang="en-US" sz="300" smtClean="0"/>
              <a:t>	private int op1, op2, result;</a:t>
            </a:r>
          </a:p>
          <a:p>
            <a:pPr>
              <a:lnSpc>
                <a:spcPct val="80000"/>
              </a:lnSpc>
            </a:pPr>
            <a:r>
              <a:rPr lang="en-US" sz="300" smtClean="0"/>
              <a:t>	public void add(String op1, String op2){</a:t>
            </a:r>
          </a:p>
          <a:p>
            <a:pPr>
              <a:lnSpc>
                <a:spcPct val="80000"/>
              </a:lnSpc>
            </a:pPr>
            <a:r>
              <a:rPr lang="en-US" sz="300" smtClean="0"/>
              <a:t>		this.op1 = getOperand(op1);</a:t>
            </a:r>
          </a:p>
          <a:p>
            <a:pPr>
              <a:lnSpc>
                <a:spcPct val="80000"/>
              </a:lnSpc>
            </a:pPr>
            <a:r>
              <a:rPr lang="en-US" sz="300" smtClean="0"/>
              <a:t>		this.op2 = getOperand(op2);</a:t>
            </a:r>
          </a:p>
          <a:p>
            <a:pPr>
              <a:lnSpc>
                <a:spcPct val="80000"/>
              </a:lnSpc>
            </a:pPr>
            <a:r>
              <a:rPr lang="en-US" sz="300" smtClean="0"/>
              <a:t>		result = this.op1 + this.op2;</a:t>
            </a:r>
          </a:p>
          <a:p>
            <a:pPr>
              <a:lnSpc>
                <a:spcPct val="80000"/>
              </a:lnSpc>
            </a:pPr>
            <a:r>
              <a:rPr lang="en-US" sz="300" smtClean="0"/>
              <a:t>	}</a:t>
            </a:r>
          </a:p>
          <a:p>
            <a:pPr>
              <a:lnSpc>
                <a:spcPct val="80000"/>
              </a:lnSpc>
            </a:pPr>
            <a:r>
              <a:rPr lang="en-US" sz="300" smtClean="0"/>
              <a:t>	public String toString(){</a:t>
            </a:r>
          </a:p>
          <a:p>
            <a:pPr>
              <a:lnSpc>
                <a:spcPct val="80000"/>
              </a:lnSpc>
            </a:pPr>
            <a:r>
              <a:rPr lang="en-US" sz="300" smtClean="0"/>
              <a:t>		return String.format("%d + %d = %d", op1, op2, result);</a:t>
            </a:r>
          </a:p>
          <a:p>
            <a:pPr>
              <a:lnSpc>
                <a:spcPct val="80000"/>
              </a:lnSpc>
            </a:pPr>
            <a:r>
              <a:rPr lang="en-US" sz="300" smtClean="0"/>
              <a:t>	}</a:t>
            </a:r>
          </a:p>
          <a:p>
            <a:pPr>
              <a:lnSpc>
                <a:spcPct val="80000"/>
              </a:lnSpc>
            </a:pPr>
            <a:r>
              <a:rPr lang="en-US" sz="300" smtClean="0"/>
              <a:t>	private int getOperand(String inputLine){</a:t>
            </a:r>
          </a:p>
          <a:p>
            <a:pPr>
              <a:lnSpc>
                <a:spcPct val="80000"/>
              </a:lnSpc>
            </a:pPr>
            <a:r>
              <a:rPr lang="en-US" sz="300" smtClean="0"/>
              <a:t>		int operand = 0; </a:t>
            </a:r>
          </a:p>
          <a:p>
            <a:pPr>
              <a:lnSpc>
                <a:spcPct val="80000"/>
              </a:lnSpc>
            </a:pPr>
            <a:r>
              <a:rPr lang="en-US" sz="300" smtClean="0"/>
              <a:t>		try{</a:t>
            </a:r>
          </a:p>
          <a:p>
            <a:pPr>
              <a:lnSpc>
                <a:spcPct val="80000"/>
              </a:lnSpc>
            </a:pPr>
            <a:r>
              <a:rPr lang="en-US" sz="300" smtClean="0"/>
              <a:t>			operand = Integer.parseInt(inputLine);</a:t>
            </a:r>
          </a:p>
          <a:p>
            <a:pPr>
              <a:lnSpc>
                <a:spcPct val="80000"/>
              </a:lnSpc>
            </a:pPr>
            <a:r>
              <a:rPr lang="en-US" sz="300" smtClean="0"/>
              <a:t>		} catch (NumberFormatException e){}</a:t>
            </a:r>
          </a:p>
          <a:p>
            <a:pPr>
              <a:lnSpc>
                <a:spcPct val="80000"/>
              </a:lnSpc>
            </a:pPr>
            <a:r>
              <a:rPr lang="en-US" sz="300" smtClean="0"/>
              <a:t>		return operand;</a:t>
            </a:r>
          </a:p>
          <a:p>
            <a:pPr>
              <a:lnSpc>
                <a:spcPct val="80000"/>
              </a:lnSpc>
            </a:pPr>
            <a:r>
              <a:rPr lang="en-US" sz="300" smtClean="0"/>
              <a:t>	}</a:t>
            </a:r>
          </a:p>
          <a:p>
            <a:pPr>
              <a:lnSpc>
                <a:spcPct val="80000"/>
              </a:lnSpc>
            </a:pPr>
            <a:r>
              <a:rPr lang="en-US" sz="300" smtClean="0"/>
              <a:t>}</a:t>
            </a:r>
          </a:p>
          <a:p>
            <a:pPr>
              <a:lnSpc>
                <a:spcPct val="80000"/>
              </a:lnSpc>
            </a:pPr>
            <a:r>
              <a:rPr lang="en-US" sz="300" smtClean="0"/>
              <a:t>***********************************</a:t>
            </a:r>
          </a:p>
          <a:p>
            <a:pPr>
              <a:lnSpc>
                <a:spcPct val="80000"/>
              </a:lnSpc>
            </a:pPr>
            <a:r>
              <a:rPr lang="en-US" sz="300" smtClean="0"/>
              <a:t>package com.fpt.fwa.example;</a:t>
            </a:r>
          </a:p>
          <a:p>
            <a:pPr>
              <a:lnSpc>
                <a:spcPct val="80000"/>
              </a:lnSpc>
            </a:pPr>
            <a:endParaRPr lang="en-US" sz="300" smtClean="0"/>
          </a:p>
          <a:p>
            <a:pPr>
              <a:lnSpc>
                <a:spcPct val="80000"/>
              </a:lnSpc>
            </a:pPr>
            <a:r>
              <a:rPr lang="en-US" sz="300" smtClean="0"/>
              <a:t>import java.io.BufferedReader;</a:t>
            </a:r>
          </a:p>
          <a:p>
            <a:pPr>
              <a:lnSpc>
                <a:spcPct val="80000"/>
              </a:lnSpc>
            </a:pPr>
            <a:r>
              <a:rPr lang="en-US" sz="300" smtClean="0"/>
              <a:t>import java.io.IOException;</a:t>
            </a:r>
          </a:p>
          <a:p>
            <a:pPr>
              <a:lnSpc>
                <a:spcPct val="80000"/>
              </a:lnSpc>
            </a:pPr>
            <a:r>
              <a:rPr lang="en-US" sz="300" smtClean="0"/>
              <a:t>import java.io.InputStreamReader;</a:t>
            </a:r>
          </a:p>
          <a:p>
            <a:pPr>
              <a:lnSpc>
                <a:spcPct val="80000"/>
              </a:lnSpc>
            </a:pPr>
            <a:endParaRPr lang="en-US" sz="300" smtClean="0"/>
          </a:p>
          <a:p>
            <a:pPr>
              <a:lnSpc>
                <a:spcPct val="80000"/>
              </a:lnSpc>
            </a:pPr>
            <a:r>
              <a:rPr lang="en-US" sz="300" smtClean="0"/>
              <a:t>public class View {</a:t>
            </a:r>
          </a:p>
          <a:p>
            <a:pPr>
              <a:lnSpc>
                <a:spcPct val="80000"/>
              </a:lnSpc>
            </a:pPr>
            <a:r>
              <a:rPr lang="en-US" sz="300" smtClean="0"/>
              <a:t>	private Controler controler;</a:t>
            </a:r>
          </a:p>
          <a:p>
            <a:pPr>
              <a:lnSpc>
                <a:spcPct val="80000"/>
              </a:lnSpc>
            </a:pPr>
            <a:r>
              <a:rPr lang="en-US" sz="300" smtClean="0"/>
              <a:t>	public void setControler(Controler controler){</a:t>
            </a:r>
          </a:p>
          <a:p>
            <a:pPr>
              <a:lnSpc>
                <a:spcPct val="80000"/>
              </a:lnSpc>
            </a:pPr>
            <a:r>
              <a:rPr lang="en-US" sz="300" smtClean="0"/>
              <a:t>		this.controler = controler;</a:t>
            </a:r>
          </a:p>
          <a:p>
            <a:pPr>
              <a:lnSpc>
                <a:spcPct val="80000"/>
              </a:lnSpc>
            </a:pPr>
            <a:r>
              <a:rPr lang="en-US" sz="300" smtClean="0"/>
              <a:t>	}</a:t>
            </a:r>
          </a:p>
          <a:p>
            <a:pPr>
              <a:lnSpc>
                <a:spcPct val="80000"/>
              </a:lnSpc>
            </a:pPr>
            <a:r>
              <a:rPr lang="en-US" sz="300" smtClean="0"/>
              <a:t>	public void display(){</a:t>
            </a:r>
          </a:p>
          <a:p>
            <a:pPr>
              <a:lnSpc>
                <a:spcPct val="80000"/>
              </a:lnSpc>
            </a:pPr>
            <a:r>
              <a:rPr lang="en-US" sz="300" smtClean="0"/>
              <a:t>		BufferedReader reader = new BufferedReader(</a:t>
            </a:r>
          </a:p>
          <a:p>
            <a:pPr>
              <a:lnSpc>
                <a:spcPct val="80000"/>
              </a:lnSpc>
            </a:pPr>
            <a:r>
              <a:rPr lang="en-US" sz="300" smtClean="0"/>
              <a:t>				new InputStreamReader(System.in));</a:t>
            </a:r>
          </a:p>
          <a:p>
            <a:pPr>
              <a:lnSpc>
                <a:spcPct val="80000"/>
              </a:lnSpc>
            </a:pPr>
            <a:r>
              <a:rPr lang="en-US" sz="300" smtClean="0"/>
              <a:t>		boolean stop = false;</a:t>
            </a:r>
          </a:p>
          <a:p>
            <a:pPr>
              <a:lnSpc>
                <a:spcPct val="80000"/>
              </a:lnSpc>
            </a:pPr>
            <a:r>
              <a:rPr lang="en-US" sz="300" smtClean="0"/>
              <a:t>		String op1 = "", op2 = "", result = "";</a:t>
            </a:r>
          </a:p>
          <a:p>
            <a:pPr>
              <a:lnSpc>
                <a:spcPct val="80000"/>
              </a:lnSpc>
            </a:pPr>
            <a:r>
              <a:rPr lang="en-US" sz="300" smtClean="0"/>
              <a:t>		while (!stop){</a:t>
            </a:r>
          </a:p>
          <a:p>
            <a:pPr>
              <a:lnSpc>
                <a:spcPct val="80000"/>
              </a:lnSpc>
            </a:pPr>
            <a:r>
              <a:rPr lang="en-US" sz="300" smtClean="0"/>
              <a:t>			op1 = getInputOperand("1st", reader);</a:t>
            </a:r>
          </a:p>
          <a:p>
            <a:pPr>
              <a:lnSpc>
                <a:spcPct val="80000"/>
              </a:lnSpc>
            </a:pPr>
            <a:r>
              <a:rPr lang="en-US" sz="300" smtClean="0"/>
              <a:t>			stop = op1.isEmpty();</a:t>
            </a:r>
          </a:p>
          <a:p>
            <a:pPr>
              <a:lnSpc>
                <a:spcPct val="80000"/>
              </a:lnSpc>
            </a:pPr>
            <a:r>
              <a:rPr lang="en-US" sz="300" smtClean="0"/>
              <a:t>			if (!stop){</a:t>
            </a:r>
          </a:p>
          <a:p>
            <a:pPr>
              <a:lnSpc>
                <a:spcPct val="80000"/>
              </a:lnSpc>
            </a:pPr>
            <a:r>
              <a:rPr lang="en-US" sz="300" smtClean="0"/>
              <a:t>				op2 = getInputOperand("2nd", reader);</a:t>
            </a:r>
          </a:p>
          <a:p>
            <a:pPr>
              <a:lnSpc>
                <a:spcPct val="80000"/>
              </a:lnSpc>
            </a:pPr>
            <a:r>
              <a:rPr lang="en-US" sz="300" smtClean="0"/>
              <a:t>				stop = op2.isEmpty();</a:t>
            </a:r>
          </a:p>
          <a:p>
            <a:pPr>
              <a:lnSpc>
                <a:spcPct val="80000"/>
              </a:lnSpc>
            </a:pPr>
            <a:r>
              <a:rPr lang="en-US" sz="300" smtClean="0"/>
              <a:t>			}</a:t>
            </a:r>
          </a:p>
          <a:p>
            <a:pPr>
              <a:lnSpc>
                <a:spcPct val="80000"/>
              </a:lnSpc>
            </a:pPr>
            <a:r>
              <a:rPr lang="en-US" sz="300" smtClean="0"/>
              <a:t>			if (!stop){</a:t>
            </a:r>
          </a:p>
          <a:p>
            <a:pPr>
              <a:lnSpc>
                <a:spcPct val="80000"/>
              </a:lnSpc>
            </a:pPr>
            <a:r>
              <a:rPr lang="en-US" sz="300" smtClean="0"/>
              <a:t>				result = controler.operate(op1, op2);</a:t>
            </a:r>
          </a:p>
          <a:p>
            <a:pPr>
              <a:lnSpc>
                <a:spcPct val="80000"/>
              </a:lnSpc>
            </a:pPr>
            <a:r>
              <a:rPr lang="en-US" sz="300" smtClean="0"/>
              <a:t>				System.out.println("The result is: " + result + "\n");</a:t>
            </a:r>
          </a:p>
          <a:p>
            <a:pPr>
              <a:lnSpc>
                <a:spcPct val="80000"/>
              </a:lnSpc>
            </a:pPr>
            <a:r>
              <a:rPr lang="en-US" sz="300" smtClean="0"/>
              <a:t>			}</a:t>
            </a:r>
          </a:p>
          <a:p>
            <a:pPr>
              <a:lnSpc>
                <a:spcPct val="80000"/>
              </a:lnSpc>
            </a:pPr>
            <a:r>
              <a:rPr lang="en-US" sz="300" smtClean="0"/>
              <a:t>		}</a:t>
            </a:r>
          </a:p>
          <a:p>
            <a:pPr>
              <a:lnSpc>
                <a:spcPct val="80000"/>
              </a:lnSpc>
            </a:pPr>
            <a:r>
              <a:rPr lang="en-US" sz="300" smtClean="0"/>
              <a:t>		System.out.println("Goodbye. Press \"Enter\" key to stop program");</a:t>
            </a:r>
          </a:p>
          <a:p>
            <a:pPr>
              <a:lnSpc>
                <a:spcPct val="80000"/>
              </a:lnSpc>
            </a:pPr>
            <a:r>
              <a:rPr lang="en-US" sz="300" smtClean="0"/>
              <a:t>		try {</a:t>
            </a:r>
          </a:p>
          <a:p>
            <a:pPr>
              <a:lnSpc>
                <a:spcPct val="80000"/>
              </a:lnSpc>
            </a:pPr>
            <a:r>
              <a:rPr lang="en-US" sz="300" smtClean="0"/>
              <a:t>			op1 = reader.readLine();</a:t>
            </a:r>
          </a:p>
          <a:p>
            <a:pPr>
              <a:lnSpc>
                <a:spcPct val="80000"/>
              </a:lnSpc>
            </a:pPr>
            <a:r>
              <a:rPr lang="en-US" sz="300" smtClean="0"/>
              <a:t>		} catch (IOException e) {}</a:t>
            </a:r>
          </a:p>
          <a:p>
            <a:pPr>
              <a:lnSpc>
                <a:spcPct val="80000"/>
              </a:lnSpc>
            </a:pPr>
            <a:r>
              <a:rPr lang="en-US" sz="300" smtClean="0"/>
              <a:t>	}</a:t>
            </a:r>
          </a:p>
          <a:p>
            <a:pPr>
              <a:lnSpc>
                <a:spcPct val="80000"/>
              </a:lnSpc>
            </a:pPr>
            <a:r>
              <a:rPr lang="en-US" sz="300" smtClean="0"/>
              <a:t>	private String getInputOperand(String opPrompt, BufferedReader reader){</a:t>
            </a:r>
          </a:p>
          <a:p>
            <a:pPr>
              <a:lnSpc>
                <a:spcPct val="80000"/>
              </a:lnSpc>
            </a:pPr>
            <a:r>
              <a:rPr lang="en-US" sz="300" smtClean="0"/>
              <a:t>		String inputLine = "";</a:t>
            </a:r>
          </a:p>
          <a:p>
            <a:pPr>
              <a:lnSpc>
                <a:spcPct val="80000"/>
              </a:lnSpc>
            </a:pPr>
            <a:r>
              <a:rPr lang="en-US" sz="300" smtClean="0"/>
              <a:t>		boolean stop = false, inputOK = false;</a:t>
            </a:r>
          </a:p>
          <a:p>
            <a:pPr>
              <a:lnSpc>
                <a:spcPct val="80000"/>
              </a:lnSpc>
            </a:pPr>
            <a:r>
              <a:rPr lang="en-US" sz="300" smtClean="0"/>
              <a:t>		while (!inputOK &amp;&amp; !stop){</a:t>
            </a:r>
          </a:p>
          <a:p>
            <a:pPr>
              <a:lnSpc>
                <a:spcPct val="80000"/>
              </a:lnSpc>
            </a:pPr>
            <a:r>
              <a:rPr lang="en-US" sz="300" smtClean="0"/>
              <a:t>			inputLine = getInputLine(opPrompt, reader);</a:t>
            </a:r>
          </a:p>
          <a:p>
            <a:pPr>
              <a:lnSpc>
                <a:spcPct val="80000"/>
              </a:lnSpc>
            </a:pPr>
            <a:r>
              <a:rPr lang="en-US" sz="300" smtClean="0"/>
              <a:t>			stop = inputLine.isEmpty();</a:t>
            </a:r>
          </a:p>
          <a:p>
            <a:pPr>
              <a:lnSpc>
                <a:spcPct val="80000"/>
              </a:lnSpc>
            </a:pPr>
            <a:r>
              <a:rPr lang="en-US" sz="300" smtClean="0"/>
              <a:t>			if (!stop){</a:t>
            </a:r>
          </a:p>
          <a:p>
            <a:pPr>
              <a:lnSpc>
                <a:spcPct val="80000"/>
              </a:lnSpc>
            </a:pPr>
            <a:r>
              <a:rPr lang="en-US" sz="300" smtClean="0"/>
              <a:t>				inputOK = verifyInputInteger(inputLine);</a:t>
            </a:r>
          </a:p>
          <a:p>
            <a:pPr>
              <a:lnSpc>
                <a:spcPct val="80000"/>
              </a:lnSpc>
            </a:pPr>
            <a:r>
              <a:rPr lang="en-US" sz="300" smtClean="0"/>
              <a:t>			}</a:t>
            </a:r>
          </a:p>
          <a:p>
            <a:pPr>
              <a:lnSpc>
                <a:spcPct val="80000"/>
              </a:lnSpc>
            </a:pPr>
            <a:r>
              <a:rPr lang="en-US" sz="300" smtClean="0"/>
              <a:t>		}</a:t>
            </a:r>
          </a:p>
          <a:p>
            <a:pPr>
              <a:lnSpc>
                <a:spcPct val="80000"/>
              </a:lnSpc>
            </a:pPr>
            <a:r>
              <a:rPr lang="en-US" sz="300" smtClean="0"/>
              <a:t>		if (stop) return "";</a:t>
            </a:r>
          </a:p>
          <a:p>
            <a:pPr>
              <a:lnSpc>
                <a:spcPct val="80000"/>
              </a:lnSpc>
            </a:pPr>
            <a:r>
              <a:rPr lang="en-US" sz="300" smtClean="0"/>
              <a:t>		return inputLine;</a:t>
            </a:r>
          </a:p>
          <a:p>
            <a:pPr>
              <a:lnSpc>
                <a:spcPct val="80000"/>
              </a:lnSpc>
            </a:pPr>
            <a:r>
              <a:rPr lang="en-US" sz="300" smtClean="0"/>
              <a:t>	}</a:t>
            </a:r>
          </a:p>
          <a:p>
            <a:pPr>
              <a:lnSpc>
                <a:spcPct val="80000"/>
              </a:lnSpc>
            </a:pPr>
            <a:r>
              <a:rPr lang="en-US" sz="300" smtClean="0"/>
              <a:t>	private String getInputLine(String opPrompt, BufferedReader reader){</a:t>
            </a:r>
          </a:p>
          <a:p>
            <a:pPr>
              <a:lnSpc>
                <a:spcPct val="80000"/>
              </a:lnSpc>
            </a:pPr>
            <a:r>
              <a:rPr lang="en-US" sz="300" smtClean="0"/>
              <a:t>		System.out.print("Enter " + opPrompt + </a:t>
            </a:r>
          </a:p>
          <a:p>
            <a:pPr>
              <a:lnSpc>
                <a:spcPct val="80000"/>
              </a:lnSpc>
            </a:pPr>
            <a:r>
              <a:rPr lang="en-US" sz="300" smtClean="0"/>
              <a:t>				" operand, finished by \"Enter\" key\n" +</a:t>
            </a:r>
          </a:p>
          <a:p>
            <a:pPr>
              <a:lnSpc>
                <a:spcPct val="80000"/>
              </a:lnSpc>
            </a:pPr>
            <a:r>
              <a:rPr lang="en-US" sz="300" smtClean="0"/>
              <a:t>				"(or \"Enter\" key only to stop): ");</a:t>
            </a:r>
          </a:p>
          <a:p>
            <a:pPr>
              <a:lnSpc>
                <a:spcPct val="80000"/>
              </a:lnSpc>
            </a:pPr>
            <a:r>
              <a:rPr lang="en-US" sz="300" smtClean="0"/>
              <a:t>		String inputLine = "";</a:t>
            </a:r>
          </a:p>
          <a:p>
            <a:pPr>
              <a:lnSpc>
                <a:spcPct val="80000"/>
              </a:lnSpc>
            </a:pPr>
            <a:r>
              <a:rPr lang="en-US" sz="300" smtClean="0"/>
              <a:t>		try{</a:t>
            </a:r>
          </a:p>
          <a:p>
            <a:pPr>
              <a:lnSpc>
                <a:spcPct val="80000"/>
              </a:lnSpc>
            </a:pPr>
            <a:r>
              <a:rPr lang="en-US" sz="300" smtClean="0"/>
              <a:t>			inputLine = reader.readLine();</a:t>
            </a:r>
          </a:p>
          <a:p>
            <a:pPr>
              <a:lnSpc>
                <a:spcPct val="80000"/>
              </a:lnSpc>
            </a:pPr>
            <a:r>
              <a:rPr lang="en-US" sz="300" smtClean="0"/>
              <a:t>		} catch(IOException e){}</a:t>
            </a:r>
          </a:p>
          <a:p>
            <a:pPr>
              <a:lnSpc>
                <a:spcPct val="80000"/>
              </a:lnSpc>
            </a:pPr>
            <a:r>
              <a:rPr lang="en-US" sz="300" smtClean="0"/>
              <a:t>		return inputLine.trim();</a:t>
            </a:r>
          </a:p>
          <a:p>
            <a:pPr>
              <a:lnSpc>
                <a:spcPct val="80000"/>
              </a:lnSpc>
            </a:pPr>
            <a:r>
              <a:rPr lang="en-US" sz="300" smtClean="0"/>
              <a:t>	}</a:t>
            </a:r>
          </a:p>
          <a:p>
            <a:pPr>
              <a:lnSpc>
                <a:spcPct val="80000"/>
              </a:lnSpc>
            </a:pPr>
            <a:r>
              <a:rPr lang="en-US" sz="300" smtClean="0"/>
              <a:t>	private boolean verifyInputInteger(String inputLine){</a:t>
            </a:r>
          </a:p>
          <a:p>
            <a:pPr>
              <a:lnSpc>
                <a:spcPct val="80000"/>
              </a:lnSpc>
            </a:pPr>
            <a:r>
              <a:rPr lang="en-US" sz="300" smtClean="0"/>
              <a:t>		try{</a:t>
            </a:r>
          </a:p>
          <a:p>
            <a:pPr>
              <a:lnSpc>
                <a:spcPct val="80000"/>
              </a:lnSpc>
            </a:pPr>
            <a:r>
              <a:rPr lang="en-US" sz="300" smtClean="0"/>
              <a:t>			Integer.parseInt(inputLine);</a:t>
            </a:r>
          </a:p>
          <a:p>
            <a:pPr>
              <a:lnSpc>
                <a:spcPct val="80000"/>
              </a:lnSpc>
            </a:pPr>
            <a:r>
              <a:rPr lang="en-US" sz="300" smtClean="0"/>
              <a:t>		} catch (NumberFormatException e){</a:t>
            </a:r>
          </a:p>
          <a:p>
            <a:pPr>
              <a:lnSpc>
                <a:spcPct val="80000"/>
              </a:lnSpc>
            </a:pPr>
            <a:r>
              <a:rPr lang="en-US" sz="300" smtClean="0"/>
              <a:t>			System.out.println("Wrong Integer number format");</a:t>
            </a:r>
          </a:p>
          <a:p>
            <a:pPr>
              <a:lnSpc>
                <a:spcPct val="80000"/>
              </a:lnSpc>
            </a:pPr>
            <a:r>
              <a:rPr lang="en-US" sz="300" smtClean="0"/>
              <a:t>			return false;</a:t>
            </a:r>
          </a:p>
          <a:p>
            <a:pPr>
              <a:lnSpc>
                <a:spcPct val="80000"/>
              </a:lnSpc>
            </a:pPr>
            <a:r>
              <a:rPr lang="en-US" sz="300" smtClean="0"/>
              <a:t>		}</a:t>
            </a:r>
          </a:p>
          <a:p>
            <a:pPr>
              <a:lnSpc>
                <a:spcPct val="80000"/>
              </a:lnSpc>
            </a:pPr>
            <a:r>
              <a:rPr lang="en-US" sz="300" smtClean="0"/>
              <a:t>		return true;</a:t>
            </a:r>
          </a:p>
          <a:p>
            <a:pPr>
              <a:lnSpc>
                <a:spcPct val="80000"/>
              </a:lnSpc>
            </a:pPr>
            <a:r>
              <a:rPr lang="en-US" sz="300" smtClean="0"/>
              <a:t>	}</a:t>
            </a:r>
          </a:p>
          <a:p>
            <a:pPr>
              <a:lnSpc>
                <a:spcPct val="80000"/>
              </a:lnSpc>
            </a:pPr>
            <a:r>
              <a:rPr lang="en-US" sz="300" smtClean="0"/>
              <a:t>}</a:t>
            </a:r>
          </a:p>
          <a:p>
            <a:pPr>
              <a:lnSpc>
                <a:spcPct val="80000"/>
              </a:lnSpc>
            </a:pPr>
            <a:endParaRPr lang="en-US" sz="300" smtClean="0"/>
          </a:p>
          <a:p>
            <a:pPr>
              <a:lnSpc>
                <a:spcPct val="80000"/>
              </a:lnSpc>
            </a:pPr>
            <a:r>
              <a:rPr lang="en-US" sz="300" smtClean="0"/>
              <a:t>***********************************</a:t>
            </a:r>
          </a:p>
          <a:p>
            <a:pPr>
              <a:lnSpc>
                <a:spcPct val="80000"/>
              </a:lnSpc>
            </a:pPr>
            <a:r>
              <a:rPr lang="en-US" sz="300" smtClean="0"/>
              <a:t>package com.fpt.fwa.example;</a:t>
            </a:r>
          </a:p>
          <a:p>
            <a:pPr>
              <a:lnSpc>
                <a:spcPct val="80000"/>
              </a:lnSpc>
            </a:pPr>
            <a:endParaRPr lang="en-US" sz="300" smtClean="0"/>
          </a:p>
          <a:p>
            <a:pPr>
              <a:lnSpc>
                <a:spcPct val="80000"/>
              </a:lnSpc>
            </a:pPr>
            <a:r>
              <a:rPr lang="en-US" sz="300" smtClean="0"/>
              <a:t>public class Controler {</a:t>
            </a:r>
          </a:p>
          <a:p>
            <a:pPr>
              <a:lnSpc>
                <a:spcPct val="80000"/>
              </a:lnSpc>
            </a:pPr>
            <a:r>
              <a:rPr lang="en-US" sz="300" smtClean="0"/>
              <a:t>	private Model model;</a:t>
            </a:r>
          </a:p>
          <a:p>
            <a:pPr>
              <a:lnSpc>
                <a:spcPct val="80000"/>
              </a:lnSpc>
            </a:pPr>
            <a:r>
              <a:rPr lang="en-US" sz="300" smtClean="0"/>
              <a:t>	private View view;</a:t>
            </a:r>
          </a:p>
          <a:p>
            <a:pPr>
              <a:lnSpc>
                <a:spcPct val="80000"/>
              </a:lnSpc>
            </a:pPr>
            <a:r>
              <a:rPr lang="en-US" sz="300" smtClean="0"/>
              <a:t>	public Controler(Model model, View view){</a:t>
            </a:r>
          </a:p>
          <a:p>
            <a:pPr>
              <a:lnSpc>
                <a:spcPct val="80000"/>
              </a:lnSpc>
            </a:pPr>
            <a:r>
              <a:rPr lang="en-US" sz="300" smtClean="0"/>
              <a:t>		this.model = model;</a:t>
            </a:r>
          </a:p>
          <a:p>
            <a:pPr>
              <a:lnSpc>
                <a:spcPct val="80000"/>
              </a:lnSpc>
            </a:pPr>
            <a:r>
              <a:rPr lang="en-US" sz="300" smtClean="0"/>
              <a:t>		this.view  = view;</a:t>
            </a:r>
          </a:p>
          <a:p>
            <a:pPr>
              <a:lnSpc>
                <a:spcPct val="80000"/>
              </a:lnSpc>
            </a:pPr>
            <a:r>
              <a:rPr lang="en-US" sz="300" smtClean="0"/>
              <a:t>		view.setControler(this);</a:t>
            </a:r>
          </a:p>
          <a:p>
            <a:pPr>
              <a:lnSpc>
                <a:spcPct val="80000"/>
              </a:lnSpc>
            </a:pPr>
            <a:r>
              <a:rPr lang="en-US" sz="300" smtClean="0"/>
              <a:t>	}</a:t>
            </a:r>
          </a:p>
          <a:p>
            <a:pPr>
              <a:lnSpc>
                <a:spcPct val="80000"/>
              </a:lnSpc>
            </a:pPr>
            <a:r>
              <a:rPr lang="en-US" sz="300" smtClean="0"/>
              <a:t>	public void start(){</a:t>
            </a:r>
          </a:p>
          <a:p>
            <a:pPr>
              <a:lnSpc>
                <a:spcPct val="80000"/>
              </a:lnSpc>
            </a:pPr>
            <a:r>
              <a:rPr lang="en-US" sz="300" smtClean="0"/>
              <a:t>		view.display();</a:t>
            </a:r>
          </a:p>
          <a:p>
            <a:pPr>
              <a:lnSpc>
                <a:spcPct val="80000"/>
              </a:lnSpc>
            </a:pPr>
            <a:r>
              <a:rPr lang="en-US" sz="300" smtClean="0"/>
              <a:t>	}</a:t>
            </a:r>
          </a:p>
          <a:p>
            <a:pPr>
              <a:lnSpc>
                <a:spcPct val="80000"/>
              </a:lnSpc>
            </a:pPr>
            <a:r>
              <a:rPr lang="en-US" sz="300" smtClean="0"/>
              <a:t>	public String operate(String op1, String op2){</a:t>
            </a:r>
          </a:p>
          <a:p>
            <a:pPr>
              <a:lnSpc>
                <a:spcPct val="80000"/>
              </a:lnSpc>
            </a:pPr>
            <a:r>
              <a:rPr lang="en-US" sz="300" smtClean="0"/>
              <a:t>		model.add(op1, op2);</a:t>
            </a:r>
          </a:p>
          <a:p>
            <a:pPr>
              <a:lnSpc>
                <a:spcPct val="80000"/>
              </a:lnSpc>
            </a:pPr>
            <a:r>
              <a:rPr lang="en-US" sz="300" smtClean="0"/>
              <a:t>		return model.toString();</a:t>
            </a:r>
          </a:p>
          <a:p>
            <a:pPr>
              <a:lnSpc>
                <a:spcPct val="80000"/>
              </a:lnSpc>
            </a:pPr>
            <a:r>
              <a:rPr lang="en-US" sz="300" smtClean="0"/>
              <a:t>	}</a:t>
            </a:r>
          </a:p>
          <a:p>
            <a:pPr>
              <a:lnSpc>
                <a:spcPct val="80000"/>
              </a:lnSpc>
            </a:pPr>
            <a:r>
              <a:rPr lang="en-US" sz="300" smtClean="0"/>
              <a:t>}</a:t>
            </a:r>
          </a:p>
          <a:p>
            <a:pPr>
              <a:lnSpc>
                <a:spcPct val="80000"/>
              </a:lnSpc>
            </a:pPr>
            <a:endParaRPr lang="en-US" sz="300" smtClean="0"/>
          </a:p>
          <a:p>
            <a:pPr>
              <a:lnSpc>
                <a:spcPct val="80000"/>
              </a:lnSpc>
            </a:pPr>
            <a:r>
              <a:rPr lang="en-US" sz="300" smtClean="0"/>
              <a:t>***********************************</a:t>
            </a: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D44FD5-25BD-4CBB-8307-22C20C89C7BD}" type="slidenum">
              <a:rPr lang="vi-VN"/>
              <a:pPr/>
              <a:t>160</a:t>
            </a:fld>
            <a:endParaRPr lang="vi-VN"/>
          </a:p>
        </p:txBody>
      </p:sp>
    </p:spTree>
    <p:extLst>
      <p:ext uri="{BB962C8B-B14F-4D97-AF65-F5344CB8AC3E}">
        <p14:creationId xmlns:p14="http://schemas.microsoft.com/office/powerpoint/2010/main" val="22265199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518BC4-8F47-40A8-BEF4-CC4521AB37F4}" type="slidenum">
              <a:rPr lang="vi-VN"/>
              <a:pPr/>
              <a:t>161</a:t>
            </a:fld>
            <a:endParaRPr lang="vi-VN"/>
          </a:p>
        </p:txBody>
      </p:sp>
    </p:spTree>
    <p:extLst>
      <p:ext uri="{BB962C8B-B14F-4D97-AF65-F5344CB8AC3E}">
        <p14:creationId xmlns:p14="http://schemas.microsoft.com/office/powerpoint/2010/main" val="19509083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Java does not support multiple inheritance in classes, but interface is OK.</a:t>
            </a:r>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0051792-CB1F-4C9B-9C36-CCFF0C0CA530}" type="slidenum">
              <a:rPr lang="en-US" altLang="en-US" sz="1200">
                <a:latin typeface="Times New Roman" panose="02020603050405020304" pitchFamily="18" charset="0"/>
              </a:rPr>
              <a:pPr/>
              <a:t>168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496955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5-6: Maintain x- and y-coordinates as private instance variables.</a:t>
            </a:r>
            <a:br>
              <a:rPr lang="en-US" altLang="en-US" smtClean="0"/>
            </a:br>
            <a:r>
              <a:rPr lang="en-US" altLang="en-US" smtClean="0"/>
              <a:t>Line 11: Implicit call to Object constructor</a:t>
            </a: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4CC54A1C-4C24-49EB-B00A-94F1C263DEFD}" type="slidenum">
              <a:rPr lang="en-US" altLang="en-US" sz="1200">
                <a:latin typeface="Times New Roman" panose="02020603050405020304" pitchFamily="18" charset="0"/>
              </a:rPr>
              <a:pPr/>
              <a:t>176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9267863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47-50: Override method </a:t>
            </a:r>
            <a:r>
              <a:rPr lang="en-US" altLang="en-US" smtClean="0">
                <a:latin typeface="Lucida Console" panose="020B0609040504020204" pitchFamily="49" charset="0"/>
              </a:rPr>
              <a:t>toString()</a:t>
            </a:r>
            <a:r>
              <a:rPr lang="en-US" altLang="en-US" smtClean="0"/>
              <a:t> of class </a:t>
            </a:r>
            <a:r>
              <a:rPr lang="en-US" altLang="en-US" smtClean="0">
                <a:latin typeface="Lucida Console" panose="020B0609040504020204" pitchFamily="49" charset="0"/>
              </a:rPr>
              <a:t>Object</a:t>
            </a:r>
            <a:r>
              <a:rPr lang="en-US" altLang="en-US" smtClean="0"/>
              <a:t>.</a:t>
            </a: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6D1FB892-61A0-4996-A9AE-2678D8B5DD44}" type="slidenum">
              <a:rPr lang="en-US" altLang="en-US" sz="1200">
                <a:latin typeface="Times New Roman" panose="02020603050405020304" pitchFamily="18" charset="0"/>
              </a:rPr>
              <a:pPr/>
              <a:t>177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2809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EAE48-BC36-482E-97DC-5614F8FEE3C8}" type="slidenum">
              <a:rPr lang="en-US"/>
              <a:pPr/>
              <a:t>18</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355404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9: Instantiate </a:t>
            </a:r>
            <a:r>
              <a:rPr lang="en-US" altLang="en-US" smtClean="0">
                <a:latin typeface="Lucida Console" panose="020B0609040504020204" pitchFamily="49" charset="0"/>
              </a:rPr>
              <a:t>Point</a:t>
            </a:r>
            <a:r>
              <a:rPr lang="en-US" altLang="en-US" smtClean="0"/>
              <a:t> object</a:t>
            </a:r>
            <a:br>
              <a:rPr lang="en-US" altLang="en-US" smtClean="0"/>
            </a:br>
            <a:r>
              <a:rPr lang="en-US" altLang="en-US" smtClean="0"/>
              <a:t>Lines 15-16 : Change the value of point’s x- and y- coordinates</a:t>
            </a:r>
            <a:br>
              <a:rPr lang="en-US" altLang="en-US" smtClean="0"/>
            </a:br>
            <a:r>
              <a:rPr lang="en-US" altLang="en-US" smtClean="0"/>
              <a:t>Line 19: Implicitly call point’s </a:t>
            </a:r>
            <a:r>
              <a:rPr lang="en-US" altLang="en-US" smtClean="0">
                <a:latin typeface="Lucida Console" panose="020B0609040504020204" pitchFamily="49" charset="0"/>
              </a:rPr>
              <a:t>toString()</a:t>
            </a:r>
            <a:r>
              <a:rPr lang="en-US" altLang="en-US" smtClean="0"/>
              <a:t> method</a:t>
            </a: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DD8B3062-4EB3-4ADB-BDA6-2466FF434275}" type="slidenum">
              <a:rPr lang="en-US" altLang="en-US" sz="1200">
                <a:latin typeface="Times New Roman" panose="02020603050405020304" pitchFamily="18" charset="0"/>
              </a:rPr>
              <a:pPr/>
              <a:t>178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8131511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5-7: Maintain x- and y- coordinates and radius as </a:t>
            </a:r>
            <a:r>
              <a:rPr lang="en-US" altLang="en-US" smtClean="0">
                <a:latin typeface="Lucida Console" panose="020B0609040504020204" pitchFamily="49" charset="0"/>
              </a:rPr>
              <a:t>private</a:t>
            </a:r>
            <a:r>
              <a:rPr lang="en-US" altLang="en-US" smtClean="0"/>
              <a:t> instance variables.</a:t>
            </a:r>
            <a:br>
              <a:rPr lang="en-US" altLang="en-US" smtClean="0"/>
            </a:br>
            <a:r>
              <a:rPr lang="en-US" altLang="en-US" smtClean="0"/>
              <a:t>Lines 25-28: Note code similar to </a:t>
            </a:r>
            <a:r>
              <a:rPr lang="en-US" altLang="en-US" smtClean="0">
                <a:latin typeface="Lucida Console" panose="020B0609040504020204" pitchFamily="49" charset="0"/>
              </a:rPr>
              <a:t>Point</a:t>
            </a:r>
            <a:r>
              <a:rPr lang="en-US" altLang="en-US" smtClean="0"/>
              <a:t> code.</a:t>
            </a: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983ABCA-36EF-4DF0-B2ED-FE23F4503E86}" type="slidenum">
              <a:rPr lang="en-US" altLang="en-US" sz="1200">
                <a:latin typeface="Times New Roman" panose="02020603050405020304" pitchFamily="18" charset="0"/>
              </a:rPr>
              <a:pPr/>
              <a:t>179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1505752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31-47: Note code similar to </a:t>
            </a:r>
            <a:r>
              <a:rPr lang="en-US" altLang="en-US" smtClean="0">
                <a:latin typeface="Lucida Console" panose="020B0609040504020204" pitchFamily="49" charset="0"/>
              </a:rPr>
              <a:t>Point</a:t>
            </a:r>
            <a:r>
              <a:rPr lang="en-US" altLang="en-US" smtClean="0"/>
              <a:t> code.</a:t>
            </a:r>
            <a:br>
              <a:rPr lang="en-US" altLang="en-US" smtClean="0"/>
            </a:br>
            <a:r>
              <a:rPr lang="en-US" altLang="en-US" smtClean="0"/>
              <a:t>Line 51: Ensure non-negative value for </a:t>
            </a:r>
            <a:r>
              <a:rPr lang="en-US" altLang="en-US" smtClean="0">
                <a:latin typeface="Lucida Console" panose="020B0609040504020204" pitchFamily="49" charset="0"/>
              </a:rPr>
              <a:t>radius</a:t>
            </a:r>
            <a:endParaRPr lang="en-US" altLang="en-US"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37957F0-95F3-4879-B0D4-4F033A29A7FD}" type="slidenum">
              <a:rPr lang="en-US" altLang="en-US" sz="1200">
                <a:latin typeface="Times New Roman" panose="02020603050405020304" pitchFamily="18" charset="0"/>
              </a:rPr>
              <a:pPr/>
              <a:t>180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2165747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10: Create </a:t>
            </a:r>
            <a:r>
              <a:rPr lang="en-US" altLang="en-US" smtClean="0">
                <a:latin typeface="Lucida Console" panose="020B0609040504020204" pitchFamily="49" charset="0"/>
              </a:rPr>
              <a:t>Circle</a:t>
            </a:r>
            <a:r>
              <a:rPr lang="en-US" altLang="en-US" smtClean="0"/>
              <a:t> object</a:t>
            </a:r>
            <a:br>
              <a:rPr lang="en-US" altLang="en-US" smtClean="0"/>
            </a:br>
            <a:r>
              <a:rPr lang="en-US" altLang="en-US" smtClean="0"/>
              <a:t>Lines 17-19: Use set methods to modify </a:t>
            </a:r>
            <a:r>
              <a:rPr lang="en-US" altLang="en-US" smtClean="0">
                <a:latin typeface="Lucida Console" panose="020B0609040504020204" pitchFamily="49" charset="0"/>
              </a:rPr>
              <a:t>private</a:t>
            </a:r>
            <a:r>
              <a:rPr lang="en-US" altLang="en-US" smtClean="0"/>
              <a:t> instance variable</a:t>
            </a:r>
            <a:br>
              <a:rPr lang="en-US" altLang="en-US" smtClean="0"/>
            </a:br>
            <a:r>
              <a:rPr lang="en-US" altLang="en-US" smtClean="0"/>
              <a:t>Line 23: Explicitly call circle’s </a:t>
            </a:r>
            <a:r>
              <a:rPr lang="en-US" altLang="en-US" smtClean="0">
                <a:latin typeface="Lucida Console" panose="020B0609040504020204" pitchFamily="49" charset="0"/>
              </a:rPr>
              <a:t>toString</a:t>
            </a:r>
            <a:r>
              <a:rPr lang="en-US" altLang="en-US" smtClean="0"/>
              <a:t> method</a:t>
            </a:r>
          </a:p>
          <a:p>
            <a:r>
              <a:rPr lang="en-US" altLang="en-US" smtClean="0"/>
              <a:t/>
            </a:r>
            <a:br>
              <a:rPr lang="en-US" altLang="en-US" smtClean="0"/>
            </a:br>
            <a:endParaRPr lang="en-US" altLang="en-US"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70000F39-C930-401A-A63B-669CF6913822}" type="slidenum">
              <a:rPr lang="en-US" altLang="en-US" sz="1200">
                <a:latin typeface="Times New Roman" panose="02020603050405020304" pitchFamily="18" charset="0"/>
              </a:rPr>
              <a:pPr/>
              <a:t>182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214383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29-37: Use get methods to obtain circle’s diameter, circumference and area.</a:t>
            </a:r>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9A7FB44C-5C0C-4CA4-8BD5-87EE8FA31A86}" type="slidenum">
              <a:rPr lang="en-US" altLang="en-US" sz="1200">
                <a:latin typeface="Times New Roman" panose="02020603050405020304" pitchFamily="18" charset="0"/>
              </a:rPr>
              <a:pPr/>
              <a:t>183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524019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4: Class </a:t>
            </a:r>
            <a:r>
              <a:rPr lang="en-US" altLang="en-US" smtClean="0">
                <a:latin typeface="Lucida Console" panose="020B0609040504020204" pitchFamily="49" charset="0"/>
              </a:rPr>
              <a:t>Circle2</a:t>
            </a:r>
            <a:r>
              <a:rPr lang="en-US" altLang="en-US" smtClean="0"/>
              <a:t> extends class </a:t>
            </a:r>
            <a:r>
              <a:rPr lang="en-US" altLang="en-US" smtClean="0">
                <a:latin typeface="Lucida Console" panose="020B0609040504020204" pitchFamily="49" charset="0"/>
              </a:rPr>
              <a:t>Point</a:t>
            </a:r>
            <a:r>
              <a:rPr lang="en-US" altLang="en-US" smtClean="0"/>
              <a:t>.</a:t>
            </a:r>
            <a:br>
              <a:rPr lang="en-US" altLang="en-US" smtClean="0"/>
            </a:br>
            <a:r>
              <a:rPr lang="en-US" altLang="en-US" smtClean="0"/>
              <a:t>Line 5: Maintain </a:t>
            </a:r>
            <a:r>
              <a:rPr lang="en-US" altLang="en-US" smtClean="0">
                <a:latin typeface="Lucida Console" panose="020B0609040504020204" pitchFamily="49" charset="0"/>
              </a:rPr>
              <a:t>private</a:t>
            </a:r>
            <a:r>
              <a:rPr lang="en-US" altLang="en-US" smtClean="0"/>
              <a:t> instance variable </a:t>
            </a:r>
            <a:r>
              <a:rPr lang="en-US" altLang="en-US" smtClean="0">
                <a:latin typeface="Lucida Console" panose="020B0609040504020204" pitchFamily="49" charset="0"/>
              </a:rPr>
              <a:t>radius</a:t>
            </a:r>
            <a:r>
              <a:rPr lang="en-US" altLang="en-US" smtClean="0"/>
              <a:t>.</a:t>
            </a:r>
            <a:br>
              <a:rPr lang="en-US" altLang="en-US" smtClean="0"/>
            </a:br>
            <a:r>
              <a:rPr lang="en-US" altLang="en-US" smtClean="0"/>
              <a:t>Lines 17-18: </a:t>
            </a:r>
            <a:r>
              <a:rPr lang="en-US" altLang="en-US" smtClean="0">
                <a:cs typeface="Times New Roman" panose="02020603050405020304" pitchFamily="18" charset="0"/>
              </a:rPr>
              <a:t>Attempting to access superclass </a:t>
            </a:r>
            <a:r>
              <a:rPr lang="en-US" altLang="en-US" smtClean="0">
                <a:latin typeface="Lucida Console" panose="020B0609040504020204" pitchFamily="49" charset="0"/>
                <a:cs typeface="Times New Roman" panose="02020603050405020304" pitchFamily="18" charset="0"/>
              </a:rPr>
              <a:t>Point</a:t>
            </a:r>
            <a:r>
              <a:rPr lang="en-US" altLang="en-US" smtClean="0">
                <a:cs typeface="Times New Roman" panose="02020603050405020304" pitchFamily="18" charset="0"/>
              </a:rPr>
              <a:t>’s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 results in syntax errors.</a:t>
            </a:r>
            <a:br>
              <a:rPr lang="en-US" altLang="en-US" smtClean="0">
                <a:cs typeface="Times New Roman" panose="02020603050405020304" pitchFamily="18" charset="0"/>
              </a:rPr>
            </a:br>
            <a:endParaRPr lang="en-US" altLang="en-US" smtClean="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F5EEB165-B9A3-41DE-AA85-EDB92D0F37C0}" type="slidenum">
              <a:rPr lang="en-US" altLang="en-US" sz="1200">
                <a:latin typeface="Times New Roman" panose="02020603050405020304" pitchFamily="18" charset="0"/>
              </a:rPr>
              <a:pPr/>
              <a:t>184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9114119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56: </a:t>
            </a:r>
            <a:r>
              <a:rPr lang="en-US" altLang="en-US" smtClean="0">
                <a:cs typeface="Times New Roman" panose="02020603050405020304" pitchFamily="18" charset="0"/>
              </a:rPr>
              <a:t>Attempting to access superclass </a:t>
            </a:r>
            <a:r>
              <a:rPr lang="en-US" altLang="en-US" smtClean="0">
                <a:latin typeface="Lucida Console" panose="020B0609040504020204" pitchFamily="49" charset="0"/>
                <a:cs typeface="Times New Roman" panose="02020603050405020304" pitchFamily="18" charset="0"/>
              </a:rPr>
              <a:t>Point</a:t>
            </a:r>
            <a:r>
              <a:rPr lang="en-US" altLang="en-US" smtClean="0">
                <a:cs typeface="Times New Roman" panose="02020603050405020304" pitchFamily="18" charset="0"/>
              </a:rPr>
              <a:t>’s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 results in syntax errors.</a:t>
            </a:r>
            <a:br>
              <a:rPr lang="en-US" altLang="en-US" smtClean="0">
                <a:cs typeface="Times New Roman" panose="02020603050405020304" pitchFamily="18" charset="0"/>
              </a:rPr>
            </a:br>
            <a:endParaRPr lang="en-US" alt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2A662A99-4C19-4A78-8093-CD739078E9F2}" type="slidenum">
              <a:rPr lang="en-US" altLang="en-US" sz="1200">
                <a:latin typeface="Times New Roman" panose="02020603050405020304" pitchFamily="18" charset="0"/>
              </a:rPr>
              <a:pPr/>
              <a:t>185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95745545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Attempting to access superclass </a:t>
            </a:r>
            <a:r>
              <a:rPr lang="en-US" altLang="en-US" smtClean="0">
                <a:latin typeface="Lucida Console" panose="020B0609040504020204" pitchFamily="49" charset="0"/>
                <a:cs typeface="Times New Roman" panose="02020603050405020304" pitchFamily="18" charset="0"/>
              </a:rPr>
              <a:t>Point</a:t>
            </a:r>
            <a:r>
              <a:rPr lang="en-US" altLang="en-US" smtClean="0">
                <a:cs typeface="Times New Roman" panose="02020603050405020304" pitchFamily="18" charset="0"/>
              </a:rPr>
              <a:t>’s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 results in syntax errors.</a:t>
            </a:r>
            <a:br>
              <a:rPr lang="en-US" altLang="en-US" smtClean="0">
                <a:cs typeface="Times New Roman" panose="02020603050405020304" pitchFamily="18" charset="0"/>
              </a:rPr>
            </a:br>
            <a:endParaRPr lang="en-US" alt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82013E53-13F9-4E83-9CCF-839CE24A1E73}" type="slidenum">
              <a:rPr lang="en-US" altLang="en-US" sz="1200">
                <a:latin typeface="Times New Roman" panose="02020603050405020304" pitchFamily="18" charset="0"/>
              </a:rPr>
              <a:pPr/>
              <a:t>186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571286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Lines 5-6: </a:t>
            </a:r>
            <a:r>
              <a:rPr lang="en-US" altLang="en-US" smtClean="0">
                <a:cs typeface="Times New Roman" panose="02020603050405020304" pitchFamily="18" charset="0"/>
              </a:rPr>
              <a:t>Maintain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-coordinates as </a:t>
            </a:r>
            <a:r>
              <a:rPr lang="en-US" altLang="en-US" smtClean="0">
                <a:latin typeface="Lucida Console" panose="020B0609040504020204" pitchFamily="49" charset="0"/>
                <a:cs typeface="Times New Roman" panose="02020603050405020304" pitchFamily="18" charset="0"/>
              </a:rPr>
              <a:t>protected</a:t>
            </a:r>
            <a:r>
              <a:rPr lang="en-US" altLang="en-US" smtClean="0">
                <a:cs typeface="Times New Roman" panose="02020603050405020304" pitchFamily="18" charset="0"/>
              </a:rPr>
              <a:t> instance variables, accessible to subclasses.</a:t>
            </a:r>
            <a:br>
              <a:rPr lang="en-US" altLang="en-US" smtClean="0">
                <a:cs typeface="Times New Roman" panose="02020603050405020304" pitchFamily="18" charset="0"/>
              </a:rPr>
            </a:br>
            <a:endParaRPr lang="en-US" alt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B599C92A-EEF4-46D1-B49D-42C376867189}" type="slidenum">
              <a:rPr lang="en-US" altLang="en-US" sz="1200">
                <a:latin typeface="Times New Roman" panose="02020603050405020304" pitchFamily="18" charset="0"/>
              </a:rPr>
              <a:pPr/>
              <a:t>187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941723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Line 5: </a:t>
            </a:r>
            <a:r>
              <a:rPr lang="en-US" altLang="en-US" smtClean="0">
                <a:cs typeface="Times New Roman" panose="02020603050405020304" pitchFamily="18" charset="0"/>
              </a:rPr>
              <a:t>Class </a:t>
            </a:r>
            <a:r>
              <a:rPr lang="en-US" altLang="en-US" smtClean="0">
                <a:latin typeface="Lucida Console" panose="020B0609040504020204" pitchFamily="49" charset="0"/>
                <a:cs typeface="Times New Roman" panose="02020603050405020304" pitchFamily="18" charset="0"/>
              </a:rPr>
              <a:t>Circle3</a:t>
            </a:r>
            <a:r>
              <a:rPr lang="en-US" altLang="en-US" smtClean="0">
                <a:cs typeface="Times New Roman" panose="02020603050405020304" pitchFamily="18" charset="0"/>
              </a:rPr>
              <a:t> inherits from class </a:t>
            </a:r>
            <a:r>
              <a:rPr lang="en-US" altLang="en-US" smtClean="0">
                <a:latin typeface="Lucida Console" panose="020B0609040504020204" pitchFamily="49" charset="0"/>
                <a:cs typeface="Times New Roman" panose="02020603050405020304" pitchFamily="18" charset="0"/>
              </a:rPr>
              <a:t>Point2</a:t>
            </a:r>
            <a:r>
              <a:rPr lang="en-US" altLang="en-US" smtClean="0">
                <a:cs typeface="Times New Roman" panose="02020603050405020304" pitchFamily="18" charset="0"/>
              </a:rPr>
              <a:t>.</a:t>
            </a:r>
            <a:br>
              <a:rPr lang="en-US" altLang="en-US" smtClean="0">
                <a:cs typeface="Times New Roman" panose="02020603050405020304" pitchFamily="18" charset="0"/>
              </a:rPr>
            </a:br>
            <a:r>
              <a:rPr lang="en-US" altLang="en-US" smtClean="0"/>
              <a:t>Line 6: </a:t>
            </a:r>
            <a:r>
              <a:rPr lang="en-US" altLang="en-US" smtClean="0">
                <a:cs typeface="Times New Roman" panose="02020603050405020304" pitchFamily="18" charset="0"/>
              </a:rPr>
              <a:t>Maintain </a:t>
            </a:r>
            <a:r>
              <a:rPr lang="en-US" altLang="en-US" smtClean="0">
                <a:latin typeface="Lucida Console" panose="020B0609040504020204" pitchFamily="49" charset="0"/>
                <a:cs typeface="Times New Roman" panose="02020603050405020304" pitchFamily="18" charset="0"/>
              </a:rPr>
              <a:t>private</a:t>
            </a:r>
            <a:r>
              <a:rPr lang="en-US" altLang="en-US" smtClean="0">
                <a:cs typeface="Times New Roman" panose="02020603050405020304" pitchFamily="18" charset="0"/>
              </a:rPr>
              <a:t> instance variables </a:t>
            </a:r>
            <a:r>
              <a:rPr lang="en-US" altLang="en-US" smtClean="0">
                <a:latin typeface="Lucida Console" panose="020B0609040504020204" pitchFamily="49" charset="0"/>
                <a:cs typeface="Times New Roman" panose="02020603050405020304" pitchFamily="18" charset="0"/>
              </a:rPr>
              <a:t>radius</a:t>
            </a:r>
            <a:r>
              <a:rPr lang="en-US" altLang="en-US" smtClean="0">
                <a:cs typeface="Times New Roman" panose="02020603050405020304" pitchFamily="18" charset="0"/>
              </a:rPr>
              <a:t>.</a:t>
            </a:r>
            <a:br>
              <a:rPr lang="en-US" altLang="en-US" smtClean="0">
                <a:cs typeface="Times New Roman" panose="02020603050405020304" pitchFamily="18" charset="0"/>
              </a:rPr>
            </a:br>
            <a:r>
              <a:rPr lang="en-US" altLang="en-US" smtClean="0"/>
              <a:t>Lines 11 and 17: Implicitly call superclass’s default constructor.</a:t>
            </a:r>
            <a:br>
              <a:rPr lang="en-US" altLang="en-US" smtClean="0"/>
            </a:br>
            <a:r>
              <a:rPr lang="en-US" altLang="en-US" smtClean="0"/>
              <a:t>Lines 18-19: </a:t>
            </a:r>
            <a:r>
              <a:rPr lang="en-US" altLang="en-US" smtClean="0">
                <a:cs typeface="Times New Roman" panose="02020603050405020304" pitchFamily="18" charset="0"/>
              </a:rPr>
              <a:t>Modify inherited instance variables </a:t>
            </a:r>
            <a:r>
              <a:rPr lang="en-US" altLang="en-US" smtClean="0">
                <a:latin typeface="Lucida Console" panose="020B0609040504020204" pitchFamily="49" charset="0"/>
                <a:cs typeface="Times New Roman" panose="02020603050405020304" pitchFamily="18" charset="0"/>
              </a:rPr>
              <a:t>x</a:t>
            </a:r>
            <a:r>
              <a:rPr lang="en-US" altLang="en-US" smtClean="0">
                <a:cs typeface="Times New Roman" panose="02020603050405020304" pitchFamily="18" charset="0"/>
              </a:rPr>
              <a:t> and </a:t>
            </a:r>
            <a:r>
              <a:rPr lang="en-US" altLang="en-US" smtClean="0">
                <a:latin typeface="Lucida Console" panose="020B0609040504020204" pitchFamily="49" charset="0"/>
                <a:cs typeface="Times New Roman" panose="02020603050405020304" pitchFamily="18" charset="0"/>
              </a:rPr>
              <a:t>y</a:t>
            </a:r>
            <a:r>
              <a:rPr lang="en-US" altLang="en-US" smtClean="0">
                <a:cs typeface="Times New Roman" panose="02020603050405020304" pitchFamily="18" charset="0"/>
              </a:rPr>
              <a:t>, declared </a:t>
            </a:r>
            <a:r>
              <a:rPr lang="en-US" altLang="en-US" smtClean="0">
                <a:latin typeface="Lucida Console" panose="020B0609040504020204" pitchFamily="49" charset="0"/>
                <a:cs typeface="Times New Roman" panose="02020603050405020304" pitchFamily="18" charset="0"/>
              </a:rPr>
              <a:t>protected</a:t>
            </a:r>
            <a:r>
              <a:rPr lang="en-US" altLang="en-US" smtClean="0">
                <a:cs typeface="Times New Roman" panose="02020603050405020304" pitchFamily="18" charset="0"/>
              </a:rPr>
              <a:t> in superclass </a:t>
            </a:r>
            <a:r>
              <a:rPr lang="en-US" altLang="en-US" smtClean="0">
                <a:latin typeface="Lucida Console" panose="020B0609040504020204" pitchFamily="49" charset="0"/>
                <a:cs typeface="Times New Roman" panose="02020603050405020304" pitchFamily="18" charset="0"/>
              </a:rPr>
              <a:t>Point2</a:t>
            </a:r>
            <a:r>
              <a:rPr lang="en-US" altLang="en-US" smtClean="0">
                <a:cs typeface="Times New Roman" panose="02020603050405020304" pitchFamily="18" charset="0"/>
              </a:rPr>
              <a:t>.</a:t>
            </a:r>
            <a:br>
              <a:rPr lang="en-US" altLang="en-US" smtClean="0">
                <a:cs typeface="Times New Roman" panose="02020603050405020304" pitchFamily="18" charset="0"/>
              </a:rPr>
            </a:br>
            <a:endParaRPr lang="en-US" altLang="en-US"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fld id="{15461995-561D-413F-8A7D-859498A81109}" type="slidenum">
              <a:rPr lang="en-US" altLang="en-US" sz="1200">
                <a:latin typeface="Times New Roman" panose="02020603050405020304" pitchFamily="18" charset="0"/>
              </a:rPr>
              <a:pPr/>
              <a:t>189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62290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solidFill>
                  <a:schemeClr val="bg2"/>
                </a:solidFill>
              </a:defRPr>
            </a:lvl1pPr>
          </a:lstStyle>
          <a:p>
            <a:pPr>
              <a:defRPr/>
            </a:pPr>
            <a:endParaRPr lang="en-US"/>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117F9C6D-37C9-41F2-AC41-28F5DDC6673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200"/>
            <a:ext cx="67056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0" y="685800"/>
            <a:ext cx="9144000" cy="5715000"/>
          </a:xfrm>
        </p:spPr>
        <p:txBody>
          <a:bodyPr/>
          <a:lstStyle/>
          <a:p>
            <a:pPr lvl="0"/>
            <a:endParaRPr lang="en-US" noProof="0" smtClean="0"/>
          </a:p>
        </p:txBody>
      </p:sp>
    </p:spTree>
  </p:cSld>
  <p:clrMapOvr>
    <a:masterClrMapping/>
  </p:clrMapOvr>
  <p:transition spd="med">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6858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19500"/>
            <a:ext cx="44958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750585"/>
      </p:ext>
    </p:extLst>
  </p:cSld>
  <p:clrMapOvr>
    <a:masterClrMapping/>
  </p:clrMapOvr>
  <p:transition spd="med">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495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382588" y="0"/>
            <a:ext cx="328612"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1" name="Rectangle 3"/>
          <p:cNvSpPr>
            <a:spLocks noChangeArrowheads="1"/>
          </p:cNvSpPr>
          <p:nvPr/>
        </p:nvSpPr>
        <p:spPr bwMode="ltGray">
          <a:xfrm>
            <a:off x="522288" y="3048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58372" name="Rectangle 4"/>
          <p:cNvSpPr>
            <a:spLocks noChangeArrowheads="1"/>
          </p:cNvSpPr>
          <p:nvPr/>
        </p:nvSpPr>
        <p:spPr bwMode="auto">
          <a:xfrm>
            <a:off x="762000" y="0"/>
            <a:ext cx="8382000" cy="609600"/>
          </a:xfrm>
          <a:prstGeom prst="rect">
            <a:avLst/>
          </a:prstGeom>
          <a:solidFill>
            <a:srgbClr val="0000FF"/>
          </a:solidFill>
          <a:ln w="9525">
            <a:solidFill>
              <a:schemeClr val="tx1"/>
            </a:solidFill>
            <a:miter lim="800000"/>
            <a:headEnd/>
            <a:tailEnd/>
          </a:ln>
          <a:effectLst/>
        </p:spPr>
        <p:txBody>
          <a:bodyPr wrap="none" anchor="ctr"/>
          <a:lstStyle/>
          <a:p>
            <a:pPr>
              <a:defRPr/>
            </a:pPr>
            <a:endParaRPr lang="en-US"/>
          </a:p>
        </p:txBody>
      </p:sp>
      <p:sp>
        <p:nvSpPr>
          <p:cNvPr id="58373" name="Rectangle 5"/>
          <p:cNvSpPr>
            <a:spLocks noChangeArrowheads="1"/>
          </p:cNvSpPr>
          <p:nvPr/>
        </p:nvSpPr>
        <p:spPr bwMode="ltGray">
          <a:xfrm>
            <a:off x="0" y="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58374" name="Rectangle 6"/>
          <p:cNvSpPr>
            <a:spLocks noChangeArrowheads="1"/>
          </p:cNvSpPr>
          <p:nvPr/>
        </p:nvSpPr>
        <p:spPr bwMode="ltGray">
          <a:xfrm>
            <a:off x="152400" y="30480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58375" name="Rectangle 7"/>
          <p:cNvSpPr>
            <a:spLocks noChangeArrowheads="1"/>
          </p:cNvSpPr>
          <p:nvPr/>
        </p:nvSpPr>
        <p:spPr bwMode="gray">
          <a:xfrm>
            <a:off x="762000" y="0"/>
            <a:ext cx="31750" cy="776288"/>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58376" name="Rectangle 8"/>
          <p:cNvSpPr>
            <a:spLocks noChangeArrowheads="1"/>
          </p:cNvSpPr>
          <p:nvPr/>
        </p:nvSpPr>
        <p:spPr bwMode="gray">
          <a:xfrm>
            <a:off x="0" y="654050"/>
            <a:ext cx="8226425" cy="31750"/>
          </a:xfrm>
          <a:prstGeom prst="rect">
            <a:avLst/>
          </a:prstGeom>
          <a:gradFill rotWithShape="1">
            <a:gsLst>
              <a:gs pos="0">
                <a:srgbClr val="66FF33">
                  <a:gamma/>
                  <a:shade val="0"/>
                  <a:invGamma/>
                </a:srgbClr>
              </a:gs>
              <a:gs pos="100000">
                <a:srgbClr val="66FF33">
                  <a:alpha val="0"/>
                </a:srgbClr>
              </a:gs>
            </a:gsLst>
            <a:lin ang="0" scaled="1"/>
          </a:gradFill>
          <a:ln w="0">
            <a:solidFill>
              <a:srgbClr val="66FF33"/>
            </a:solidFill>
            <a:miter lim="800000"/>
            <a:headEnd/>
            <a:tailEnd/>
          </a:ln>
          <a:effectLst/>
        </p:spPr>
        <p:txBody>
          <a:bodyPr wrap="none" anchor="ctr"/>
          <a:lstStyle/>
          <a:p>
            <a:pPr algn="ctr" eaLnBrk="1" hangingPunct="1">
              <a:defRPr/>
            </a:pPr>
            <a:endParaRPr kumimoji="1" lang="en-US" sz="2400">
              <a:solidFill>
                <a:srgbClr val="66FF33"/>
              </a:solidFill>
            </a:endParaRPr>
          </a:p>
        </p:txBody>
      </p:sp>
      <p:sp>
        <p:nvSpPr>
          <p:cNvPr id="58377" name="Rectangle 9"/>
          <p:cNvSpPr>
            <a:spLocks noGrp="1" noChangeArrowheads="1"/>
          </p:cNvSpPr>
          <p:nvPr>
            <p:ph type="title"/>
          </p:nvPr>
        </p:nvSpPr>
        <p:spPr bwMode="auto">
          <a:xfrm>
            <a:off x="762000" y="76200"/>
            <a:ext cx="8174038"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1274" name="Rectangle 10"/>
          <p:cNvSpPr>
            <a:spLocks noGrp="1" noChangeArrowheads="1"/>
          </p:cNvSpPr>
          <p:nvPr>
            <p:ph type="body" idx="1"/>
          </p:nvPr>
        </p:nvSpPr>
        <p:spPr bwMode="auto">
          <a:xfrm>
            <a:off x="0" y="685800"/>
            <a:ext cx="91440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1"/>
            <a:r>
              <a:rPr lang="en-US" smtClean="0"/>
              <a:t>Fourth level</a:t>
            </a:r>
          </a:p>
          <a:p>
            <a:pPr lvl="2"/>
            <a:r>
              <a:rPr lang="en-US" smtClean="0"/>
              <a:t>Fifth level</a:t>
            </a:r>
          </a:p>
        </p:txBody>
      </p:sp>
      <p:sp>
        <p:nvSpPr>
          <p:cNvPr id="58379" name="Rectangle 11"/>
          <p:cNvSpPr>
            <a:spLocks noChangeArrowheads="1"/>
          </p:cNvSpPr>
          <p:nvPr/>
        </p:nvSpPr>
        <p:spPr bwMode="auto">
          <a:xfrm>
            <a:off x="0" y="6477000"/>
            <a:ext cx="9144000" cy="381000"/>
          </a:xfrm>
          <a:prstGeom prst="rect">
            <a:avLst/>
          </a:prstGeom>
          <a:solidFill>
            <a:srgbClr val="00CCFF"/>
          </a:solidFill>
          <a:ln w="9525">
            <a:solidFill>
              <a:schemeClr val="tx1"/>
            </a:solidFill>
            <a:miter lim="800000"/>
            <a:headEnd/>
            <a:tailEnd/>
          </a:ln>
          <a:effectLst/>
        </p:spPr>
        <p:txBody>
          <a:bodyPr wrap="none" anchor="ctr"/>
          <a:lstStyle/>
          <a:p>
            <a:pPr algn="ctr">
              <a:defRPr/>
            </a:pPr>
            <a:r>
              <a:rPr lang="en-US"/>
              <a:t>Khoa CNTT – ĐH Nông Lâm TP. HCM </a:t>
            </a:r>
            <a:r>
              <a:rPr lang="en-US" smtClean="0"/>
              <a:t>2016 </a:t>
            </a:r>
            <a:endParaRPr lang="en-US"/>
          </a:p>
        </p:txBody>
      </p:sp>
      <p:sp>
        <p:nvSpPr>
          <p:cNvPr id="58380" name="Text Box 12"/>
          <p:cNvSpPr txBox="1">
            <a:spLocks noChangeArrowheads="1"/>
          </p:cNvSpPr>
          <p:nvPr/>
        </p:nvSpPr>
        <p:spPr bwMode="auto">
          <a:xfrm>
            <a:off x="8077200" y="6491288"/>
            <a:ext cx="1066800" cy="366712"/>
          </a:xfrm>
          <a:prstGeom prst="rect">
            <a:avLst/>
          </a:prstGeom>
          <a:noFill/>
          <a:ln w="9525">
            <a:noFill/>
            <a:miter lim="800000"/>
            <a:headEnd/>
            <a:tailEnd/>
          </a:ln>
          <a:effectLst/>
        </p:spPr>
        <p:txBody>
          <a:bodyPr>
            <a:spAutoFit/>
          </a:bodyPr>
          <a:lstStyle/>
          <a:p>
            <a:pPr>
              <a:spcBef>
                <a:spcPct val="50000"/>
              </a:spcBef>
              <a:defRPr/>
            </a:pPr>
            <a:fld id="{C23009BC-DEEB-4105-8CFC-3EDFAC064C22}" type="slidenum">
              <a:rPr lang="en-US" smtClean="0"/>
              <a:pPr>
                <a:spcBef>
                  <a:spcPct val="50000"/>
                </a:spcBef>
                <a:defRPr/>
              </a:pPr>
              <a:t>‹#›</a:t>
            </a:fld>
            <a:r>
              <a:rPr lang="en-US" smtClean="0"/>
              <a:t>/271</a:t>
            </a:r>
            <a:endParaRPr lang="en-US"/>
          </a:p>
        </p:txBody>
      </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6" r:id="rId14"/>
  </p:sldLayoutIdLst>
  <p:transition spd="med">
    <p:comb/>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752600"/>
            <a:ext cx="7772400" cy="1462088"/>
          </a:xfrm>
        </p:spPr>
        <p:txBody>
          <a:bodyPr/>
          <a:lstStyle/>
          <a:p>
            <a:pPr algn="ctr" eaLnBrk="1" hangingPunct="1">
              <a:defRPr/>
            </a:pPr>
            <a:r>
              <a:rPr lang="en-US" smtClean="0">
                <a:solidFill>
                  <a:srgbClr val="FF0000"/>
                </a:solidFill>
              </a:rPr>
              <a:t>JAVA OBJECT </a:t>
            </a:r>
            <a:br>
              <a:rPr lang="en-US" smtClean="0">
                <a:solidFill>
                  <a:srgbClr val="FF0000"/>
                </a:solidFill>
              </a:rPr>
            </a:br>
            <a:r>
              <a:rPr lang="en-US" smtClean="0">
                <a:solidFill>
                  <a:srgbClr val="FF0000"/>
                </a:solidFill>
              </a:rPr>
              <a:t>ORIENTED PROGRAMMING</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
        <p:nvSpPr>
          <p:cNvPr id="6" name="Rectangle 2"/>
          <p:cNvSpPr txBox="1">
            <a:spLocks noChangeArrowheads="1"/>
          </p:cNvSpPr>
          <p:nvPr/>
        </p:nvSpPr>
        <p:spPr bwMode="auto">
          <a:xfrm>
            <a:off x="762000" y="152400"/>
            <a:ext cx="7772400" cy="1393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FFFF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FFFF00"/>
                </a:solidFill>
                <a:effectLst>
                  <a:outerShdw blurRad="38100" dist="38100" dir="2700000" algn="tl">
                    <a:srgbClr val="C0C0C0"/>
                  </a:outerShdw>
                </a:effectLst>
                <a:latin typeface="Tahoma" pitchFamily="34" charset="0"/>
              </a:defRPr>
            </a:lvl9pPr>
          </a:lstStyle>
          <a:p>
            <a:pPr algn="ctr" eaLnBrk="1" hangingPunct="1">
              <a:defRPr/>
            </a:pPr>
            <a:r>
              <a:rPr lang="en-US" sz="4000" kern="0" smtClean="0">
                <a:solidFill>
                  <a:srgbClr val="FF0000"/>
                </a:solidFill>
              </a:rPr>
              <a:t>SPECIAL JAVA SUBJECT</a:t>
            </a:r>
            <a:br>
              <a:rPr lang="en-US" sz="4000" kern="0" smtClean="0">
                <a:solidFill>
                  <a:srgbClr val="FF0000"/>
                </a:solidFill>
              </a:rPr>
            </a:br>
            <a:endParaRPr lang="en-US" sz="4000" kern="0" dirty="0">
              <a:solidFill>
                <a:srgbClr val="FF0000"/>
              </a:solidFill>
            </a:endParaRPr>
          </a:p>
        </p:txBody>
      </p:sp>
    </p:spTree>
    <p:extLst>
      <p:ext uri="{BB962C8B-B14F-4D97-AF65-F5344CB8AC3E}">
        <p14:creationId xmlns:p14="http://schemas.microsoft.com/office/powerpoint/2010/main" val="97414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560388" y="115889"/>
            <a:ext cx="8583612" cy="417512"/>
          </a:xfrm>
        </p:spPr>
        <p:txBody>
          <a:bodyPr/>
          <a:lstStyle/>
          <a:p>
            <a:r>
              <a:rPr lang="en-US" smtClean="0">
                <a:latin typeface="Arial" panose="020B0604020202020204" pitchFamily="34" charset="0"/>
                <a:cs typeface="Arial" panose="020B0604020202020204" pitchFamily="34" charset="0"/>
              </a:rPr>
              <a:t>Encapsulation: Class, Member and Method</a:t>
            </a:r>
          </a:p>
        </p:txBody>
      </p:sp>
      <p:sp>
        <p:nvSpPr>
          <p:cNvPr id="66563"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 </a:t>
            </a:r>
            <a:r>
              <a:rPr lang="en-US" altLang="ja-JP" sz="2400" smtClean="0">
                <a:latin typeface="Courier New" panose="02070309020205020404" pitchFamily="49" charset="0"/>
                <a:cs typeface="Courier New" panose="02070309020205020404" pitchFamily="49" charset="0"/>
              </a:rPr>
              <a:t>Car{               </a:t>
            </a:r>
            <a:r>
              <a:rPr lang="en-US" altLang="ja-JP" sz="2400" smtClean="0">
                <a:solidFill>
                  <a:srgbClr val="008000"/>
                </a:solidFill>
                <a:latin typeface="Courier New" panose="02070309020205020404" pitchFamily="49" charset="0"/>
                <a:cs typeface="Courier New" panose="02070309020205020404" pitchFamily="49" charset="0"/>
              </a:rPr>
              <a:t>// Object model</a:t>
            </a:r>
            <a:endParaRPr lang="en-US" altLang="ja-JP" sz="24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   int</a:t>
            </a:r>
            <a:r>
              <a:rPr lang="en-US" altLang="ja-JP" sz="2400" smtClean="0">
                <a:solidFill>
                  <a:schemeClr val="accent1"/>
                </a:solidFill>
                <a:latin typeface="Courier New" panose="02070309020205020404" pitchFamily="49" charset="0"/>
                <a:cs typeface="Courier New" panose="02070309020205020404" pitchFamily="49" charset="0"/>
              </a:rPr>
              <a:t> numberWheels;     </a:t>
            </a:r>
            <a:r>
              <a:rPr lang="en-US" altLang="ja-JP" sz="2400" smtClean="0">
                <a:solidFill>
                  <a:srgbClr val="008000"/>
                </a:solidFill>
                <a:latin typeface="Courier New" panose="02070309020205020404" pitchFamily="49" charset="0"/>
                <a:cs typeface="Courier New" panose="02070309020205020404" pitchFamily="49" charset="0"/>
              </a:rPr>
              <a:t>// Data =&gt; Member</a:t>
            </a:r>
          </a:p>
          <a:p>
            <a:pPr>
              <a:lnSpc>
                <a:spcPct val="80000"/>
              </a:lnSpc>
              <a:buFont typeface="Wingdings" panose="05000000000000000000" pitchFamily="2" charset="2"/>
              <a:buNone/>
            </a:pPr>
            <a:r>
              <a:rPr lang="en-US" altLang="ja-JP" sz="2400" smtClean="0">
                <a:solidFill>
                  <a:srgbClr val="008000"/>
                </a:solidFill>
                <a:latin typeface="Courier New" panose="02070309020205020404" pitchFamily="49" charset="0"/>
                <a:cs typeface="Courier New" panose="02070309020205020404" pitchFamily="49" charset="0"/>
              </a:rPr>
              <a:t>   </a:t>
            </a:r>
            <a:r>
              <a:rPr lang="en-US" altLang="ja-JP" sz="2400" smtClean="0">
                <a:latin typeface="Courier New" panose="02070309020205020404" pitchFamily="49" charset="0"/>
                <a:cs typeface="Courier New" panose="02070309020205020404" pitchFamily="49" charset="0"/>
              </a:rPr>
              <a:t>String</a:t>
            </a:r>
            <a:r>
              <a:rPr lang="en-US" altLang="ja-JP" sz="2400" smtClean="0">
                <a:solidFill>
                  <a:schemeClr val="accent1"/>
                </a:solidFill>
                <a:latin typeface="Courier New" panose="02070309020205020404" pitchFamily="49" charset="0"/>
                <a:cs typeface="Courier New" panose="02070309020205020404" pitchFamily="49" charset="0"/>
              </a:rPr>
              <a:t> mainColor;</a:t>
            </a:r>
          </a:p>
          <a:p>
            <a:pPr>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int</a:t>
            </a:r>
            <a:r>
              <a:rPr lang="en-US" altLang="ja-JP" sz="2400" smtClean="0">
                <a:solidFill>
                  <a:schemeClr val="accent1"/>
                </a:solidFill>
                <a:latin typeface="Courier New" panose="02070309020205020404" pitchFamily="49" charset="0"/>
                <a:cs typeface="Courier New" panose="02070309020205020404" pitchFamily="49" charset="0"/>
              </a:rPr>
              <a:t> numberRearPorts;</a:t>
            </a:r>
          </a:p>
          <a:p>
            <a:pPr>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boolean</a:t>
            </a:r>
            <a:r>
              <a:rPr lang="en-US" altLang="ja-JP" sz="2400" smtClean="0">
                <a:solidFill>
                  <a:schemeClr val="accent1"/>
                </a:solidFill>
                <a:latin typeface="Courier New" panose="02070309020205020404" pitchFamily="49" charset="0"/>
                <a:cs typeface="Courier New" panose="02070309020205020404" pitchFamily="49" charset="0"/>
              </a:rPr>
              <a:t> isWithUpperWindow;</a:t>
            </a:r>
          </a:p>
          <a:p>
            <a:pPr>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int</a:t>
            </a:r>
            <a:r>
              <a:rPr lang="en-US" altLang="ja-JP" sz="2400" smtClean="0">
                <a:solidFill>
                  <a:schemeClr val="accent1"/>
                </a:solidFill>
                <a:latin typeface="Courier New" panose="02070309020205020404" pitchFamily="49" charset="0"/>
                <a:cs typeface="Courier New" panose="02070309020205020404" pitchFamily="49" charset="0"/>
              </a:rPr>
              <a:t> numberSeats;</a:t>
            </a:r>
          </a:p>
          <a:p>
            <a:pPr>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float</a:t>
            </a:r>
            <a:r>
              <a:rPr lang="en-US" altLang="ja-JP" sz="2400" smtClean="0">
                <a:solidFill>
                  <a:schemeClr val="accent1"/>
                </a:solidFill>
                <a:latin typeface="Courier New" panose="02070309020205020404" pitchFamily="49" charset="0"/>
                <a:cs typeface="Courier New" panose="02070309020205020404" pitchFamily="49" charset="0"/>
              </a:rPr>
              <a:t> cylinderVolume;</a:t>
            </a:r>
          </a:p>
          <a:p>
            <a:pPr>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engineStart(){…} </a:t>
            </a:r>
            <a:r>
              <a:rPr lang="en-US" altLang="ja-JP" sz="2400" smtClean="0">
                <a:solidFill>
                  <a:srgbClr val="008000"/>
                </a:solidFill>
                <a:latin typeface="Courier New" panose="02070309020205020404" pitchFamily="49" charset="0"/>
                <a:cs typeface="Courier New" panose="02070309020205020404" pitchFamily="49" charset="0"/>
              </a:rPr>
              <a:t>// Action =&gt; Method</a:t>
            </a:r>
          </a:p>
          <a:p>
            <a:pPr>
              <a:lnSpc>
                <a:spcPct val="80000"/>
              </a:lnSpc>
              <a:buFont typeface="Wingdings" panose="05000000000000000000" pitchFamily="2" charset="2"/>
              <a:buNone/>
            </a:pPr>
            <a:r>
              <a:rPr lang="en-US" altLang="ja-JP" sz="2400" smtClean="0">
                <a:solidFill>
                  <a:srgbClr val="008000"/>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speedUp(){…}</a:t>
            </a:r>
          </a:p>
          <a:p>
            <a:pPr>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slowDown(){…}</a:t>
            </a:r>
          </a:p>
          <a:p>
            <a:pPr>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turnLeft(){…}</a:t>
            </a:r>
          </a:p>
          <a:p>
            <a:pPr>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turnRight(){…}</a:t>
            </a:r>
          </a:p>
          <a:p>
            <a:pPr>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77933C"/>
                </a:solidFill>
                <a:latin typeface="Courier New" panose="02070309020205020404" pitchFamily="49" charset="0"/>
                <a:cs typeface="Courier New" panose="02070309020205020404" pitchFamily="49" charset="0"/>
              </a:rPr>
              <a:t> stop(){…}</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p:txBody>
      </p:sp>
      <p:sp>
        <p:nvSpPr>
          <p:cNvPr id="4" name="Left Arrow 3"/>
          <p:cNvSpPr/>
          <p:nvPr/>
        </p:nvSpPr>
        <p:spPr>
          <a:xfrm>
            <a:off x="4211638" y="3860800"/>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solidFill>
                <a:srgbClr val="FFFFFF"/>
              </a:solidFill>
              <a:latin typeface="Times New Roman" panose="02020603050405020304" pitchFamily="18" charset="0"/>
            </a:endParaRPr>
          </a:p>
        </p:txBody>
      </p:sp>
      <p:sp>
        <p:nvSpPr>
          <p:cNvPr id="66565" name="TextBox 6"/>
          <p:cNvSpPr txBox="1">
            <a:spLocks noChangeArrowheads="1"/>
          </p:cNvSpPr>
          <p:nvPr/>
        </p:nvSpPr>
        <p:spPr bwMode="auto">
          <a:xfrm>
            <a:off x="4213226" y="4421981"/>
            <a:ext cx="4535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a:solidFill>
                  <a:srgbClr val="FFFF00"/>
                </a:solidFill>
              </a:rPr>
              <a:t>Object Oriented Programming</a:t>
            </a:r>
          </a:p>
        </p:txBody>
      </p:sp>
    </p:spTree>
    <p:extLst>
      <p:ext uri="{BB962C8B-B14F-4D97-AF65-F5344CB8AC3E}">
        <p14:creationId xmlns:p14="http://schemas.microsoft.com/office/powerpoint/2010/main" val="735064458"/>
      </p:ext>
    </p:extLst>
  </p:cSld>
  <p:clrMapOvr>
    <a:masterClrMapping/>
  </p:clrMapOvr>
  <p:transition spd="med">
    <p:comb/>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Polymorphism</a:t>
            </a:r>
          </a:p>
        </p:txBody>
      </p:sp>
      <p:sp>
        <p:nvSpPr>
          <p:cNvPr id="74755" name="Rectangle 3"/>
          <p:cNvSpPr>
            <a:spLocks noGrp="1" noChangeArrowheads="1"/>
          </p:cNvSpPr>
          <p:nvPr>
            <p:ph type="body" idx="1"/>
          </p:nvPr>
        </p:nvSpPr>
        <p:spPr/>
        <p:txBody>
          <a:bodyPr/>
          <a:lstStyle/>
          <a:p>
            <a:pPr>
              <a:lnSpc>
                <a:spcPct val="90000"/>
              </a:lnSpc>
            </a:pPr>
            <a:r>
              <a:rPr lang="en-US"/>
              <a:t>The is-a relationship between a superclass and a subclass has a profound implication</a:t>
            </a:r>
          </a:p>
          <a:p>
            <a:pPr lvl="1">
              <a:lnSpc>
                <a:spcPct val="90000"/>
              </a:lnSpc>
            </a:pPr>
            <a:r>
              <a:rPr lang="en-US" sz="2800"/>
              <a:t>a cow is an animal means that all cows are animals</a:t>
            </a:r>
          </a:p>
          <a:p>
            <a:pPr lvl="1">
              <a:lnSpc>
                <a:spcPct val="90000"/>
              </a:lnSpc>
            </a:pPr>
            <a:r>
              <a:rPr lang="en-US" sz="2800"/>
              <a:t>It further means that you can substitute an object of the subclass Cow for an object of the superclass Animal, because a cow is an animal</a:t>
            </a:r>
          </a:p>
          <a:p>
            <a:pPr lvl="1">
              <a:lnSpc>
                <a:spcPct val="90000"/>
              </a:lnSpc>
              <a:buFont typeface="Wingdings" pitchFamily="2" charset="2"/>
              <a:buNone/>
            </a:pPr>
            <a:endParaRPr lang="en-US" sz="2800"/>
          </a:p>
          <a:p>
            <a:pPr lvl="1">
              <a:lnSpc>
                <a:spcPct val="90000"/>
              </a:lnSpc>
              <a:buFont typeface="Wingdings" pitchFamily="2" charset="2"/>
              <a:buNone/>
            </a:pPr>
            <a:r>
              <a:rPr lang="en-US" sz="2800">
                <a:solidFill>
                  <a:srgbClr val="0000FF"/>
                </a:solidFill>
              </a:rPr>
              <a:t>Animal a = new Animal();</a:t>
            </a:r>
          </a:p>
          <a:p>
            <a:pPr lvl="1">
              <a:lnSpc>
                <a:spcPct val="90000"/>
              </a:lnSpc>
              <a:buFont typeface="Wingdings" pitchFamily="2" charset="2"/>
              <a:buNone/>
            </a:pPr>
            <a:r>
              <a:rPr lang="en-US" sz="2800">
                <a:solidFill>
                  <a:srgbClr val="0000FF"/>
                </a:solidFill>
              </a:rPr>
              <a:t>a = new Cow(); // Now, a points to an object of Cow</a:t>
            </a:r>
          </a:p>
        </p:txBody>
      </p:sp>
    </p:spTree>
    <p:extLst>
      <p:ext uri="{BB962C8B-B14F-4D97-AF65-F5344CB8AC3E}">
        <p14:creationId xmlns:p14="http://schemas.microsoft.com/office/powerpoint/2010/main" val="2068110920"/>
      </p:ext>
    </p:extLst>
  </p:cSld>
  <p:clrMapOvr>
    <a:masterClrMapping/>
  </p:clrMapOvr>
  <p:transition spd="med">
    <p:comb/>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Polymorphism (cont.)</a:t>
            </a:r>
          </a:p>
        </p:txBody>
      </p:sp>
      <p:sp>
        <p:nvSpPr>
          <p:cNvPr id="107523" name="Rectangle 3"/>
          <p:cNvSpPr>
            <a:spLocks noGrp="1" noChangeArrowheads="1"/>
          </p:cNvSpPr>
          <p:nvPr>
            <p:ph type="body" idx="1"/>
          </p:nvPr>
        </p:nvSpPr>
        <p:spPr/>
        <p:txBody>
          <a:bodyPr/>
          <a:lstStyle/>
          <a:p>
            <a:r>
              <a:rPr lang="en-US"/>
              <a:t>Now, a superclass can have multiple subclasses. </a:t>
            </a:r>
          </a:p>
          <a:p>
            <a:pPr lvl="1"/>
            <a:r>
              <a:rPr lang="en-US" sz="2800"/>
              <a:t>if a cow is an animal so is a buffalo</a:t>
            </a:r>
          </a:p>
          <a:p>
            <a:pPr lvl="1"/>
            <a:r>
              <a:rPr lang="en-US" sz="2800"/>
              <a:t>This means you can substitute either a cow or a buffalo for an animal</a:t>
            </a:r>
          </a:p>
          <a:p>
            <a:r>
              <a:rPr lang="en-US"/>
              <a:t>This is an example of polymorphism, which means giving different meaning to the same thing</a:t>
            </a:r>
          </a:p>
        </p:txBody>
      </p:sp>
    </p:spTree>
    <p:extLst>
      <p:ext uri="{BB962C8B-B14F-4D97-AF65-F5344CB8AC3E}">
        <p14:creationId xmlns:p14="http://schemas.microsoft.com/office/powerpoint/2010/main" val="3525917350"/>
      </p:ext>
    </p:extLst>
  </p:cSld>
  <p:clrMapOvr>
    <a:masterClrMapping/>
  </p:clrMapOvr>
  <p:transition spd="med">
    <p:comb/>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Polymorphism (cont.)</a:t>
            </a:r>
          </a:p>
        </p:txBody>
      </p:sp>
      <p:sp>
        <p:nvSpPr>
          <p:cNvPr id="108547" name="Rectangle 3"/>
          <p:cNvSpPr>
            <a:spLocks noGrp="1" noChangeArrowheads="1"/>
          </p:cNvSpPr>
          <p:nvPr>
            <p:ph type="body" idx="1"/>
          </p:nvPr>
        </p:nvSpPr>
        <p:spPr/>
        <p:txBody>
          <a:bodyPr/>
          <a:lstStyle/>
          <a:p>
            <a:pPr>
              <a:lnSpc>
                <a:spcPct val="80000"/>
              </a:lnSpc>
              <a:buFont typeface="Wingdings" pitchFamily="2" charset="2"/>
              <a:buNone/>
            </a:pPr>
            <a:r>
              <a:rPr lang="en-US" sz="2400"/>
              <a:t>class Animal {</a:t>
            </a:r>
          </a:p>
          <a:p>
            <a:pPr>
              <a:lnSpc>
                <a:spcPct val="80000"/>
              </a:lnSpc>
              <a:buFont typeface="Wingdings" pitchFamily="2" charset="2"/>
              <a:buNone/>
            </a:pPr>
            <a:r>
              <a:rPr lang="en-US" sz="2400"/>
              <a:t>   public void saySomething() {</a:t>
            </a:r>
          </a:p>
          <a:p>
            <a:pPr>
              <a:lnSpc>
                <a:spcPct val="80000"/>
              </a:lnSpc>
              <a:buFont typeface="Wingdings" pitchFamily="2" charset="2"/>
              <a:buNone/>
            </a:pPr>
            <a:r>
              <a:rPr lang="en-US" sz="2400"/>
              <a:t>      System.out.println("Umm...");</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a:p>
            <a:pPr>
              <a:lnSpc>
                <a:spcPct val="80000"/>
              </a:lnSpc>
              <a:buFont typeface="Wingdings" pitchFamily="2" charset="2"/>
              <a:buNone/>
            </a:pPr>
            <a:r>
              <a:rPr lang="en-US" sz="2400"/>
              <a:t>class Cow extends Animal {</a:t>
            </a:r>
          </a:p>
          <a:p>
            <a:pPr>
              <a:lnSpc>
                <a:spcPct val="80000"/>
              </a:lnSpc>
              <a:buFont typeface="Wingdings" pitchFamily="2" charset="2"/>
              <a:buNone/>
            </a:pPr>
            <a:r>
              <a:rPr lang="en-US" sz="2400"/>
              <a:t>   public void saySomething() {</a:t>
            </a:r>
          </a:p>
          <a:p>
            <a:pPr>
              <a:lnSpc>
                <a:spcPct val="80000"/>
              </a:lnSpc>
              <a:buFont typeface="Wingdings" pitchFamily="2" charset="2"/>
              <a:buNone/>
            </a:pPr>
            <a:r>
              <a:rPr lang="en-US" sz="2400"/>
              <a:t>       //  super.saySomething();</a:t>
            </a:r>
          </a:p>
          <a:p>
            <a:pPr>
              <a:lnSpc>
                <a:spcPct val="80000"/>
              </a:lnSpc>
              <a:buFont typeface="Wingdings" pitchFamily="2" charset="2"/>
              <a:buNone/>
            </a:pPr>
            <a:r>
              <a:rPr lang="en-US" sz="2400"/>
              <a:t>      System.out.println("Moo!"); </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a:p>
            <a:pPr>
              <a:lnSpc>
                <a:spcPct val="80000"/>
              </a:lnSpc>
              <a:buFont typeface="Wingdings" pitchFamily="2" charset="2"/>
              <a:buNone/>
            </a:pPr>
            <a:r>
              <a:rPr lang="en-US" sz="2400"/>
              <a:t>class Buffalo extends Animal{</a:t>
            </a:r>
          </a:p>
          <a:p>
            <a:pPr>
              <a:lnSpc>
                <a:spcPct val="80000"/>
              </a:lnSpc>
              <a:buFont typeface="Wingdings" pitchFamily="2" charset="2"/>
              <a:buNone/>
            </a:pPr>
            <a:r>
              <a:rPr lang="en-US" sz="2400"/>
              <a:t>   public void saySomething() {</a:t>
            </a:r>
          </a:p>
          <a:p>
            <a:pPr>
              <a:lnSpc>
                <a:spcPct val="80000"/>
              </a:lnSpc>
              <a:buFont typeface="Wingdings" pitchFamily="2" charset="2"/>
              <a:buNone/>
            </a:pPr>
            <a:r>
              <a:rPr lang="en-US" sz="2400"/>
              <a:t>      // super.saySomething();</a:t>
            </a:r>
          </a:p>
          <a:p>
            <a:pPr>
              <a:lnSpc>
                <a:spcPct val="80000"/>
              </a:lnSpc>
              <a:buFont typeface="Wingdings" pitchFamily="2" charset="2"/>
              <a:buNone/>
            </a:pPr>
            <a:r>
              <a:rPr lang="en-US" sz="2400"/>
              <a:t>     System.out.println("Bah!");</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1491550293"/>
      </p:ext>
    </p:extLst>
  </p:cSld>
  <p:clrMapOvr>
    <a:masterClrMapping/>
  </p:clrMapOvr>
  <p:transition spd="med">
    <p:comb/>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Polymorphism (cont.)</a:t>
            </a:r>
          </a:p>
        </p:txBody>
      </p:sp>
      <p:sp>
        <p:nvSpPr>
          <p:cNvPr id="109571" name="Rectangle 3"/>
          <p:cNvSpPr>
            <a:spLocks noGrp="1" noChangeArrowheads="1"/>
          </p:cNvSpPr>
          <p:nvPr>
            <p:ph type="body" idx="1"/>
          </p:nvPr>
        </p:nvSpPr>
        <p:spPr/>
        <p:txBody>
          <a:bodyPr/>
          <a:lstStyle/>
          <a:p>
            <a:pPr>
              <a:lnSpc>
                <a:spcPct val="90000"/>
              </a:lnSpc>
              <a:buFont typeface="Wingdings" pitchFamily="2" charset="2"/>
              <a:buNone/>
            </a:pPr>
            <a:r>
              <a:rPr lang="en-US" sz="2400"/>
              <a:t>public class TestPoly {</a:t>
            </a:r>
          </a:p>
          <a:p>
            <a:pPr>
              <a:lnSpc>
                <a:spcPct val="90000"/>
              </a:lnSpc>
              <a:buFont typeface="Wingdings" pitchFamily="2" charset="2"/>
              <a:buNone/>
            </a:pPr>
            <a:r>
              <a:rPr lang="en-US" sz="2400"/>
              <a:t>   public static void main(String [] args) {</a:t>
            </a:r>
          </a:p>
          <a:p>
            <a:pPr>
              <a:lnSpc>
                <a:spcPct val="90000"/>
              </a:lnSpc>
              <a:buFont typeface="Wingdings" pitchFamily="2" charset="2"/>
              <a:buNone/>
            </a:pPr>
            <a:r>
              <a:rPr lang="en-US" sz="2400"/>
              <a:t>     Animal heyAnimal = new Animal();</a:t>
            </a:r>
          </a:p>
          <a:p>
            <a:pPr>
              <a:lnSpc>
                <a:spcPct val="90000"/>
              </a:lnSpc>
              <a:buFont typeface="Wingdings" pitchFamily="2" charset="2"/>
              <a:buNone/>
            </a:pPr>
            <a:r>
              <a:rPr lang="en-US" sz="2400"/>
              <a:t>     Cow c = new Cow();</a:t>
            </a:r>
          </a:p>
          <a:p>
            <a:pPr>
              <a:lnSpc>
                <a:spcPct val="90000"/>
              </a:lnSpc>
              <a:buFont typeface="Wingdings" pitchFamily="2" charset="2"/>
              <a:buNone/>
            </a:pPr>
            <a:r>
              <a:rPr lang="en-US" sz="2400"/>
              <a:t>     Buffalo b = new Buffalo();</a:t>
            </a:r>
          </a:p>
          <a:p>
            <a:pPr>
              <a:lnSpc>
                <a:spcPct val="90000"/>
              </a:lnSpc>
              <a:buFont typeface="Wingdings" pitchFamily="2" charset="2"/>
              <a:buNone/>
            </a:pPr>
            <a:r>
              <a:rPr lang="en-US" sz="2400"/>
              <a:t>	</a:t>
            </a:r>
            <a:r>
              <a:rPr lang="en-US" sz="2400" smtClean="0"/>
              <a:t> heyAnimal.saySomething</a:t>
            </a:r>
            <a:r>
              <a:rPr lang="en-US" sz="2400"/>
              <a:t>();</a:t>
            </a:r>
          </a:p>
          <a:p>
            <a:pPr>
              <a:lnSpc>
                <a:spcPct val="90000"/>
              </a:lnSpc>
              <a:buFont typeface="Wingdings" pitchFamily="2" charset="2"/>
              <a:buNone/>
            </a:pPr>
            <a:r>
              <a:rPr lang="en-US" sz="2400"/>
              <a:t>	</a:t>
            </a:r>
            <a:r>
              <a:rPr lang="en-US" sz="2400" smtClean="0"/>
              <a:t> heyAnimal=c</a:t>
            </a:r>
            <a:r>
              <a:rPr lang="en-US" sz="2400"/>
              <a:t>;</a:t>
            </a:r>
          </a:p>
          <a:p>
            <a:pPr>
              <a:lnSpc>
                <a:spcPct val="90000"/>
              </a:lnSpc>
              <a:buFont typeface="Wingdings" pitchFamily="2" charset="2"/>
              <a:buNone/>
            </a:pPr>
            <a:r>
              <a:rPr lang="en-US" sz="2400"/>
              <a:t>     heyAnimal.saySomething();</a:t>
            </a:r>
          </a:p>
          <a:p>
            <a:pPr>
              <a:lnSpc>
                <a:spcPct val="90000"/>
              </a:lnSpc>
              <a:buFont typeface="Wingdings" pitchFamily="2" charset="2"/>
              <a:buNone/>
            </a:pPr>
            <a:r>
              <a:rPr lang="en-US" sz="2400"/>
              <a:t>     heyAnimal=b;</a:t>
            </a:r>
          </a:p>
          <a:p>
            <a:pPr>
              <a:lnSpc>
                <a:spcPct val="90000"/>
              </a:lnSpc>
              <a:buFont typeface="Wingdings" pitchFamily="2" charset="2"/>
              <a:buNone/>
            </a:pPr>
            <a:r>
              <a:rPr lang="en-US" sz="2400"/>
              <a:t>     heyAnimal.saySomething();</a:t>
            </a:r>
          </a:p>
          <a:p>
            <a:pPr>
              <a:lnSpc>
                <a:spcPct val="90000"/>
              </a:lnSpc>
              <a:buFont typeface="Wingdings" pitchFamily="2" charset="2"/>
              <a:buNone/>
            </a:pPr>
            <a:r>
              <a:rPr lang="en-US" sz="2400"/>
              <a:t>  }</a:t>
            </a:r>
          </a:p>
          <a:p>
            <a:pPr>
              <a:lnSpc>
                <a:spcPct val="90000"/>
              </a:lnSpc>
              <a:buFont typeface="Wingdings" pitchFamily="2" charset="2"/>
              <a:buNone/>
            </a:pPr>
            <a:r>
              <a:rPr lang="en-US" sz="2400"/>
              <a:t>}</a:t>
            </a:r>
          </a:p>
        </p:txBody>
      </p:sp>
    </p:spTree>
    <p:extLst>
      <p:ext uri="{BB962C8B-B14F-4D97-AF65-F5344CB8AC3E}">
        <p14:creationId xmlns:p14="http://schemas.microsoft.com/office/powerpoint/2010/main" val="1802153878"/>
      </p:ext>
    </p:extLst>
  </p:cSld>
  <p:clrMapOvr>
    <a:masterClrMapping/>
  </p:clrMapOvr>
  <p:transition spd="med">
    <p:comb/>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Polymorphism (cont.)</a:t>
            </a:r>
          </a:p>
        </p:txBody>
      </p:sp>
      <p:sp>
        <p:nvSpPr>
          <p:cNvPr id="110595" name="Rectangle 3"/>
          <p:cNvSpPr>
            <a:spLocks noGrp="1" noChangeArrowheads="1"/>
          </p:cNvSpPr>
          <p:nvPr>
            <p:ph type="body" idx="1"/>
          </p:nvPr>
        </p:nvSpPr>
        <p:spPr/>
        <p:txBody>
          <a:bodyPr/>
          <a:lstStyle/>
          <a:p>
            <a:r>
              <a:rPr lang="en-US"/>
              <a:t>The compiler only knows about the declared object reference types. However, at runtime, the JVM knows what the referred object really is</a:t>
            </a:r>
          </a:p>
          <a:p>
            <a:r>
              <a:rPr lang="en-US"/>
              <a:t>Polymorphism does not apply to the static class members</a:t>
            </a:r>
          </a:p>
          <a:p>
            <a:r>
              <a:rPr lang="en-US"/>
              <a:t>The capability to convert an object reference from one type to another type is at the heart of polymorphism</a:t>
            </a:r>
          </a:p>
        </p:txBody>
      </p:sp>
    </p:spTree>
    <p:extLst>
      <p:ext uri="{BB962C8B-B14F-4D97-AF65-F5344CB8AC3E}">
        <p14:creationId xmlns:p14="http://schemas.microsoft.com/office/powerpoint/2010/main" val="213751860"/>
      </p:ext>
    </p:extLst>
  </p:cSld>
  <p:clrMapOvr>
    <a:masterClrMapping/>
  </p:clrMapOvr>
  <p:transition spd="med">
    <p:comb/>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Feature hiding</a:t>
            </a:r>
          </a:p>
        </p:txBody>
      </p:sp>
      <p:sp>
        <p:nvSpPr>
          <p:cNvPr id="53251"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A</a:t>
            </a:r>
            <a:r>
              <a:rPr lang="en-US" altLang="ja-JP" sz="2400" smtClean="0">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public </a:t>
            </a:r>
            <a:r>
              <a:rPr lang="en-US" altLang="ja-JP" sz="2400" smtClean="0">
                <a:solidFill>
                  <a:srgbClr val="C00000"/>
                </a:solidFill>
                <a:latin typeface="Courier New" panose="02070309020205020404" pitchFamily="49" charset="0"/>
                <a:ea typeface="ＭＳ Ｐ明朝" panose="02020600040205080304" pitchFamily="18" charset="-128"/>
                <a:cs typeface="Courier New" panose="02070309020205020404" pitchFamily="49" charset="0"/>
              </a:rPr>
              <a:t>static</a:t>
            </a: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 int </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defaultTempeture(){</a:t>
            </a:r>
          </a:p>
          <a:p>
            <a:pPr lvl="1">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   </a:t>
            </a: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return</a:t>
            </a:r>
            <a:r>
              <a:rPr lang="en-US" altLang="ja-JP" sz="2400" smtClean="0">
                <a:solidFill>
                  <a:srgbClr val="0000FF"/>
                </a:solidFill>
                <a:latin typeface="Courier New" panose="02070309020205020404" pitchFamily="49" charset="0"/>
                <a:ea typeface="ＭＳ Ｐ明朝" panose="02020600040205080304" pitchFamily="18" charset="-128"/>
                <a:cs typeface="Courier New" panose="02070309020205020404" pitchFamily="49" charset="0"/>
              </a:rPr>
              <a:t> </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25;</a:t>
            </a:r>
          </a:p>
          <a:p>
            <a:pPr lvl="1">
              <a:lnSpc>
                <a:spcPct val="80000"/>
              </a:lnSpc>
              <a:buFont typeface="Wingdings" panose="05000000000000000000" pitchFamily="2" charset="2"/>
              <a:buNone/>
            </a:pP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B</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extends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A</a:t>
            </a: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BFBFBF"/>
                </a:solidFill>
                <a:latin typeface="Courier New" panose="02070309020205020404" pitchFamily="49" charset="0"/>
                <a:cs typeface="Courier New" panose="02070309020205020404" pitchFamily="49" charset="0"/>
              </a:rPr>
              <a:t>@Override //Annotation</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public </a:t>
            </a:r>
            <a:r>
              <a:rPr lang="en-US" altLang="ja-JP" sz="2400" smtClean="0">
                <a:solidFill>
                  <a:srgbClr val="C00000"/>
                </a:solidFill>
                <a:latin typeface="Courier New" panose="02070309020205020404" pitchFamily="49" charset="0"/>
                <a:ea typeface="ＭＳ Ｐゴシック" panose="020B0600070205080204" pitchFamily="50" charset="-128"/>
                <a:cs typeface="Courier New" panose="02070309020205020404" pitchFamily="49" charset="0"/>
              </a:rPr>
              <a:t>static</a:t>
            </a: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 int </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defaultTempeture(){</a:t>
            </a:r>
          </a:p>
          <a:p>
            <a:pPr lvl="1">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return</a:t>
            </a:r>
            <a:r>
              <a:rPr lang="en-US" altLang="ja-JP" sz="2400" smtClean="0">
                <a:solidFill>
                  <a:srgbClr val="0000FF"/>
                </a:solidFill>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28;</a:t>
            </a:r>
          </a:p>
          <a:p>
            <a:pPr lvl="1">
              <a:lnSpc>
                <a:spcPct val="80000"/>
              </a:lnSpc>
              <a:buFont typeface="Wingdings" panose="05000000000000000000" pitchFamily="2" charset="2"/>
              <a:buNone/>
            </a:pP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a:t>
            </a:r>
          </a:p>
          <a:p>
            <a:pPr>
              <a:lnSpc>
                <a:spcPct val="80000"/>
              </a:lnSpc>
              <a:buFont typeface="Wingdings" panose="05000000000000000000" pitchFamily="2" charset="2"/>
              <a:buNone/>
            </a:pPr>
            <a:r>
              <a:rPr lang="en-US" sz="2400" smtClean="0"/>
              <a:t>}</a:t>
            </a:r>
          </a:p>
          <a:p>
            <a:pPr>
              <a:lnSpc>
                <a:spcPct val="80000"/>
              </a:lnSpc>
              <a:buFont typeface="Wingdings" panose="05000000000000000000" pitchFamily="2" charset="2"/>
              <a:buNone/>
            </a:pPr>
            <a:r>
              <a:rPr lang="en-US" sz="2400" smtClean="0">
                <a:solidFill>
                  <a:srgbClr val="31859C"/>
                </a:solidFill>
                <a:latin typeface="Courier New" panose="02070309020205020404" pitchFamily="49" charset="0"/>
                <a:cs typeface="Courier New" panose="02070309020205020404" pitchFamily="49" charset="0"/>
              </a:rPr>
              <a:t>A</a:t>
            </a:r>
            <a:r>
              <a:rPr lang="en-US" sz="2400" smtClean="0">
                <a:latin typeface="Courier New" panose="02070309020205020404" pitchFamily="49" charset="0"/>
                <a:cs typeface="Courier New" panose="02070309020205020404" pitchFamily="49" charset="0"/>
              </a:rPr>
              <a:t> a = </a:t>
            </a:r>
            <a:r>
              <a:rPr lang="en-US" sz="2400" smtClean="0">
                <a:solidFill>
                  <a:srgbClr val="800080"/>
                </a:solidFill>
                <a:latin typeface="Courier New" panose="02070309020205020404" pitchFamily="49" charset="0"/>
                <a:cs typeface="Courier New" panose="02070309020205020404" pitchFamily="49" charset="0"/>
              </a:rPr>
              <a:t>new</a:t>
            </a:r>
            <a:r>
              <a:rPr lang="en-US" sz="2400" smtClean="0">
                <a:latin typeface="Courier New" panose="02070309020205020404" pitchFamily="49" charset="0"/>
                <a:cs typeface="Courier New" panose="02070309020205020404" pitchFamily="49" charset="0"/>
              </a:rPr>
              <a:t> </a:t>
            </a:r>
            <a:r>
              <a:rPr lang="en-US" sz="2400" smtClean="0">
                <a:solidFill>
                  <a:srgbClr val="31859C"/>
                </a:solidFill>
                <a:latin typeface="Courier New" panose="02070309020205020404" pitchFamily="49" charset="0"/>
                <a:cs typeface="Courier New" panose="02070309020205020404" pitchFamily="49" charset="0"/>
              </a:rPr>
              <a:t>B</a:t>
            </a:r>
            <a:r>
              <a:rPr lang="en-US" sz="2400" smtClean="0">
                <a:latin typeface="Courier New" panose="02070309020205020404" pitchFamily="49" charset="0"/>
                <a:cs typeface="Courier New" panose="02070309020205020404" pitchFamily="49" charset="0"/>
              </a:rPr>
              <a:t>();</a:t>
            </a:r>
            <a:endParaRPr lang="en-US" altLang="ja-JP" sz="2400" smtClean="0">
              <a:latin typeface="Courier New" panose="02070309020205020404" pitchFamily="49" charset="0"/>
            </a:endParaRPr>
          </a:p>
          <a:p>
            <a:pPr>
              <a:lnSpc>
                <a:spcPct val="80000"/>
              </a:lnSpc>
              <a:buFont typeface="Wingdings" panose="05000000000000000000" pitchFamily="2" charset="2"/>
              <a:buNone/>
            </a:pPr>
            <a:r>
              <a:rPr lang="en-US" sz="2400" smtClean="0">
                <a:solidFill>
                  <a:srgbClr val="800080"/>
                </a:solidFill>
                <a:latin typeface="Courier New" panose="02070309020205020404" pitchFamily="49" charset="0"/>
                <a:cs typeface="Courier New" panose="02070309020205020404" pitchFamily="49" charset="0"/>
              </a:rPr>
              <a:t>int</a:t>
            </a:r>
            <a:r>
              <a:rPr lang="en-US" sz="2400" smtClean="0">
                <a:latin typeface="Courier New" panose="02070309020205020404" pitchFamily="49" charset="0"/>
                <a:cs typeface="Courier New" panose="02070309020205020404" pitchFamily="49" charset="0"/>
              </a:rPr>
              <a:t> x = a.</a:t>
            </a:r>
            <a:r>
              <a:rPr lang="en-US" altLang="ja-JP" sz="2400" smtClean="0">
                <a:latin typeface="Courier New" panose="02070309020205020404" pitchFamily="49" charset="0"/>
              </a:rPr>
              <a:t>defaultTempeture(); </a:t>
            </a:r>
            <a:r>
              <a:rPr lang="en-US" altLang="ja-JP" sz="2400" smtClean="0">
                <a:solidFill>
                  <a:srgbClr val="008000"/>
                </a:solidFill>
                <a:latin typeface="Courier New" panose="02070309020205020404" pitchFamily="49" charset="0"/>
              </a:rPr>
              <a:t>// x = 25</a:t>
            </a:r>
            <a:endParaRPr lang="en-US" sz="2400" smtClean="0">
              <a:solidFill>
                <a:srgbClr val="008000"/>
              </a:solidFill>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endParaRPr lang="en-US" smtClean="0"/>
          </a:p>
        </p:txBody>
      </p:sp>
    </p:spTree>
    <p:extLst>
      <p:ext uri="{BB962C8B-B14F-4D97-AF65-F5344CB8AC3E}">
        <p14:creationId xmlns:p14="http://schemas.microsoft.com/office/powerpoint/2010/main" val="1188076895"/>
      </p:ext>
    </p:extLst>
  </p:cSld>
  <p:clrMapOvr>
    <a:masterClrMapping/>
  </p:clrMapOvr>
  <p:transition spd="med">
    <p:comb/>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Feature override</a:t>
            </a:r>
          </a:p>
        </p:txBody>
      </p:sp>
      <p:sp>
        <p:nvSpPr>
          <p:cNvPr id="54275"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class</a:t>
            </a:r>
            <a:r>
              <a:rPr lang="en-US" altLang="ja-JP" sz="2000" smtClean="0">
                <a:latin typeface="Courier New" panose="02070309020205020404" pitchFamily="49" charset="0"/>
                <a:cs typeface="Courier New" panose="02070309020205020404" pitchFamily="49" charset="0"/>
              </a:rPr>
              <a:t> A{</a:t>
            </a:r>
          </a:p>
          <a:p>
            <a:pPr lvl="1">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public int </a:t>
            </a:r>
            <a:r>
              <a:rPr lang="en-US" altLang="ja-JP" sz="20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DefaultTempeture(){</a:t>
            </a:r>
          </a:p>
          <a:p>
            <a:pPr lvl="1">
              <a:lnSpc>
                <a:spcPct val="80000"/>
              </a:lnSpc>
              <a:buFont typeface="Wingdings" panose="05000000000000000000" pitchFamily="2" charset="2"/>
              <a:buNone/>
            </a:pPr>
            <a:r>
              <a:rPr lang="en-US" altLang="ja-JP" sz="20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   </a:t>
            </a:r>
            <a:r>
              <a:rPr lang="en-US" altLang="ja-JP" sz="20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return</a:t>
            </a:r>
            <a:r>
              <a:rPr lang="en-US" altLang="ja-JP" sz="20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 25;</a:t>
            </a:r>
          </a:p>
          <a:p>
            <a:pPr lvl="1">
              <a:lnSpc>
                <a:spcPct val="80000"/>
              </a:lnSpc>
              <a:buFont typeface="Wingdings" panose="05000000000000000000" pitchFamily="2" charset="2"/>
              <a:buNone/>
            </a:pPr>
            <a:r>
              <a:rPr lang="en-US" altLang="ja-JP" sz="20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class</a:t>
            </a:r>
            <a:r>
              <a:rPr lang="en-US" altLang="ja-JP" sz="2000" smtClean="0">
                <a:latin typeface="Courier New" panose="02070309020205020404" pitchFamily="49" charset="0"/>
                <a:cs typeface="Courier New" panose="02070309020205020404" pitchFamily="49" charset="0"/>
              </a:rPr>
              <a:t> B </a:t>
            </a:r>
            <a:r>
              <a:rPr lang="en-US" altLang="ja-JP" sz="2000" smtClean="0">
                <a:solidFill>
                  <a:srgbClr val="800080"/>
                </a:solidFill>
                <a:latin typeface="Courier New" panose="02070309020205020404" pitchFamily="49" charset="0"/>
                <a:cs typeface="Courier New" panose="02070309020205020404" pitchFamily="49" charset="0"/>
              </a:rPr>
              <a:t>extends</a:t>
            </a:r>
            <a:r>
              <a:rPr lang="en-US" altLang="ja-JP" sz="2000" smtClean="0">
                <a:latin typeface="Courier New" panose="02070309020205020404" pitchFamily="49" charset="0"/>
                <a:cs typeface="Courier New" panose="02070309020205020404" pitchFamily="49" charset="0"/>
              </a:rPr>
              <a:t> A{</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008000"/>
                </a:solidFill>
                <a:latin typeface="Courier New" panose="02070309020205020404" pitchFamily="49" charset="0"/>
                <a:cs typeface="Courier New" panose="02070309020205020404" pitchFamily="49" charset="0"/>
              </a:rPr>
              <a:t>// override: used for “deferred loading”</a:t>
            </a:r>
          </a:p>
          <a:p>
            <a:pPr lvl="1">
              <a:lnSpc>
                <a:spcPct val="80000"/>
              </a:lnSpc>
              <a:buFont typeface="Wingdings" panose="05000000000000000000" pitchFamily="2" charset="2"/>
              <a:buNone/>
            </a:pPr>
            <a:r>
              <a:rPr lang="en-US" altLang="ja-JP" sz="2000" smtClean="0">
                <a:solidFill>
                  <a:srgbClr val="BFBFBF"/>
                </a:solidFill>
                <a:latin typeface="Courier New" panose="02070309020205020404" pitchFamily="49" charset="0"/>
                <a:ea typeface="ＭＳ Ｐゴシック" panose="020B0600070205080204" pitchFamily="50" charset="-128"/>
                <a:cs typeface="Courier New" panose="02070309020205020404" pitchFamily="49" charset="0"/>
              </a:rPr>
              <a:t>@Override</a:t>
            </a:r>
          </a:p>
          <a:p>
            <a:pPr lvl="1">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public int </a:t>
            </a:r>
            <a:r>
              <a:rPr lang="en-US" altLang="ja-JP" sz="2000" smtClean="0">
                <a:solidFill>
                  <a:schemeClr val="accent1"/>
                </a:solidFill>
                <a:latin typeface="Courier New" panose="02070309020205020404" pitchFamily="49" charset="0"/>
                <a:ea typeface="ＭＳ Ｐゴシック" panose="020B0600070205080204" pitchFamily="50" charset="-128"/>
                <a:cs typeface="Courier New" panose="02070309020205020404" pitchFamily="49" charset="0"/>
              </a:rPr>
              <a:t>DefaultTempeture(){</a:t>
            </a:r>
          </a:p>
          <a:p>
            <a:pPr lvl="1">
              <a:lnSpc>
                <a:spcPct val="80000"/>
              </a:lnSpc>
              <a:buFont typeface="Wingdings" panose="05000000000000000000" pitchFamily="2" charset="2"/>
              <a:buNone/>
            </a:pPr>
            <a:r>
              <a:rPr lang="en-US" altLang="ja-JP" sz="2000" smtClean="0">
                <a:solidFill>
                  <a:schemeClr val="accent1"/>
                </a:solidFill>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0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return </a:t>
            </a:r>
            <a:r>
              <a:rPr lang="en-US" altLang="ja-JP" sz="2000" smtClean="0">
                <a:solidFill>
                  <a:schemeClr val="accent1"/>
                </a:solidFill>
                <a:latin typeface="Courier New" panose="02070309020205020404" pitchFamily="49" charset="0"/>
                <a:ea typeface="ＭＳ Ｐゴシック" panose="020B0600070205080204" pitchFamily="50" charset="-128"/>
                <a:cs typeface="Courier New" panose="02070309020205020404" pitchFamily="49" charset="0"/>
              </a:rPr>
              <a:t>28;</a:t>
            </a:r>
          </a:p>
          <a:p>
            <a:pPr lvl="1">
              <a:lnSpc>
                <a:spcPct val="80000"/>
              </a:lnSpc>
              <a:buFont typeface="Wingdings" panose="05000000000000000000" pitchFamily="2" charset="2"/>
              <a:buNone/>
            </a:pPr>
            <a:r>
              <a:rPr lang="en-US" altLang="ja-JP" sz="2000" smtClean="0">
                <a:solidFill>
                  <a:schemeClr val="accent1"/>
                </a:solidFill>
                <a:latin typeface="Courier New" panose="02070309020205020404" pitchFamily="49" charset="0"/>
                <a:ea typeface="ＭＳ Ｐゴシック" panose="020B0600070205080204" pitchFamily="50" charset="-128"/>
                <a:cs typeface="Courier New" panose="02070309020205020404" pitchFamily="49" charset="0"/>
              </a:rPr>
              <a:t>}</a:t>
            </a:r>
          </a:p>
          <a:p>
            <a:pPr>
              <a:lnSpc>
                <a:spcPct val="80000"/>
              </a:lnSpc>
              <a:buFont typeface="Wingdings" panose="05000000000000000000" pitchFamily="2" charset="2"/>
              <a:buNone/>
            </a:pPr>
            <a:r>
              <a:rPr lang="en-US" sz="2000" smtClean="0"/>
              <a:t>}</a:t>
            </a:r>
          </a:p>
          <a:p>
            <a:pPr>
              <a:lnSpc>
                <a:spcPct val="80000"/>
              </a:lnSpc>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a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B();</a:t>
            </a:r>
            <a:endParaRPr lang="en-US" altLang="ja-JP" sz="2000" smtClean="0">
              <a:latin typeface="Courier New" panose="02070309020205020404" pitchFamily="49" charset="0"/>
            </a:endParaRPr>
          </a:p>
          <a:p>
            <a:pPr>
              <a:lnSpc>
                <a:spcPct val="80000"/>
              </a:lnSpc>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int </a:t>
            </a:r>
            <a:r>
              <a:rPr lang="en-US" sz="2000" smtClean="0">
                <a:latin typeface="Courier New" panose="02070309020205020404" pitchFamily="49" charset="0"/>
                <a:cs typeface="Courier New" panose="02070309020205020404" pitchFamily="49" charset="0"/>
              </a:rPr>
              <a:t>x = a.</a:t>
            </a:r>
            <a:r>
              <a:rPr lang="en-US" altLang="ja-JP" sz="2000" smtClean="0">
                <a:solidFill>
                  <a:schemeClr val="accent1"/>
                </a:solidFill>
                <a:latin typeface="Courier New" panose="02070309020205020404" pitchFamily="49" charset="0"/>
              </a:rPr>
              <a:t>DefaultTempeture(); </a:t>
            </a:r>
            <a:r>
              <a:rPr lang="en-US" altLang="ja-JP" sz="2000" smtClean="0">
                <a:solidFill>
                  <a:srgbClr val="008000"/>
                </a:solidFill>
                <a:latin typeface="Courier New" panose="02070309020205020404" pitchFamily="49" charset="0"/>
              </a:rPr>
              <a:t>// x = 28</a:t>
            </a:r>
            <a:endParaRPr lang="en-US" sz="2000" smtClean="0">
              <a:solidFill>
                <a:srgbClr val="008000"/>
              </a:solidFill>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endParaRPr lang="en-US" smtClean="0"/>
          </a:p>
        </p:txBody>
      </p:sp>
    </p:spTree>
    <p:extLst>
      <p:ext uri="{BB962C8B-B14F-4D97-AF65-F5344CB8AC3E}">
        <p14:creationId xmlns:p14="http://schemas.microsoft.com/office/powerpoint/2010/main" val="125845899"/>
      </p:ext>
    </p:extLst>
  </p:cSld>
  <p:clrMapOvr>
    <a:masterClrMapping/>
  </p:clrMapOvr>
  <p:transition spd="med">
    <p:comb/>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110456" y="0"/>
            <a:ext cx="6923087" cy="533400"/>
          </a:xfrm>
        </p:spPr>
        <p:txBody>
          <a:bodyPr/>
          <a:lstStyle/>
          <a:p>
            <a:r>
              <a:rPr lang="en-US" smtClean="0"/>
              <a:t>Summary</a:t>
            </a:r>
          </a:p>
        </p:txBody>
      </p:sp>
      <p:sp>
        <p:nvSpPr>
          <p:cNvPr id="55299" name="Content Placeholder 2"/>
          <p:cNvSpPr>
            <a:spLocks noGrp="1"/>
          </p:cNvSpPr>
          <p:nvPr>
            <p:ph idx="1"/>
          </p:nvPr>
        </p:nvSpPr>
        <p:spPr/>
        <p:txBody>
          <a:bodyPr/>
          <a:lstStyle/>
          <a:p>
            <a:r>
              <a:rPr lang="en-US" smtClean="0"/>
              <a:t>Feature hiding: Using “declared” feature</a:t>
            </a:r>
          </a:p>
          <a:p>
            <a:r>
              <a:rPr lang="en-US" smtClean="0"/>
              <a:t>Feature overriding: Using “instantiated” feature</a:t>
            </a:r>
          </a:p>
          <a:p>
            <a:r>
              <a:rPr lang="en-US" smtClean="0">
                <a:solidFill>
                  <a:srgbClr val="C00000"/>
                </a:solidFill>
              </a:rPr>
              <a:t>Virtual method: prevent for overriding</a:t>
            </a:r>
          </a:p>
          <a:p>
            <a:endParaRPr lang="en-US" smtClean="0"/>
          </a:p>
        </p:txBody>
      </p:sp>
    </p:spTree>
    <p:extLst>
      <p:ext uri="{BB962C8B-B14F-4D97-AF65-F5344CB8AC3E}">
        <p14:creationId xmlns:p14="http://schemas.microsoft.com/office/powerpoint/2010/main" val="3146395479"/>
      </p:ext>
    </p:extLst>
  </p:cSld>
  <p:clrMapOvr>
    <a:masterClrMapping/>
  </p:clrMapOvr>
  <p:transition spd="med">
    <p:comb/>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ABSTRACT CLASS AND INTERFACE</a:t>
            </a:r>
            <a:endParaRPr lang="vi-VN" sz="3200" cap="none" smtClean="0">
              <a:solidFill>
                <a:srgbClr val="DC0081"/>
              </a:solidFill>
            </a:endParaRPr>
          </a:p>
        </p:txBody>
      </p:sp>
      <p:sp>
        <p:nvSpPr>
          <p:cNvPr id="56323"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434CC9A-B2CA-4322-8D7C-50F58A45425C}" type="slidenum">
              <a:rPr lang="vi-VN">
                <a:solidFill>
                  <a:srgbClr val="898989"/>
                </a:solidFill>
              </a:rPr>
              <a:pPr/>
              <a:t>108</a:t>
            </a:fld>
            <a:endParaRPr lang="vi-VN">
              <a:solidFill>
                <a:srgbClr val="898989"/>
              </a:solidFill>
            </a:endParaRPr>
          </a:p>
        </p:txBody>
      </p:sp>
    </p:spTree>
    <p:extLst>
      <p:ext uri="{BB962C8B-B14F-4D97-AF65-F5344CB8AC3E}">
        <p14:creationId xmlns:p14="http://schemas.microsoft.com/office/powerpoint/2010/main" val="2282255042"/>
      </p:ext>
    </p:extLst>
  </p:cSld>
  <p:clrMapOvr>
    <a:masterClrMapping/>
  </p:clrMapOvr>
  <p:transition spd="med">
    <p:comb/>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990600" y="41564"/>
            <a:ext cx="6923087" cy="533400"/>
          </a:xfrm>
        </p:spPr>
        <p:txBody>
          <a:bodyPr/>
          <a:lstStyle/>
          <a:p>
            <a:r>
              <a:rPr lang="en-US" smtClean="0"/>
              <a:t>Content</a:t>
            </a:r>
          </a:p>
        </p:txBody>
      </p:sp>
      <p:sp>
        <p:nvSpPr>
          <p:cNvPr id="57347" name="Content Placeholder 2"/>
          <p:cNvSpPr>
            <a:spLocks noGrp="1"/>
          </p:cNvSpPr>
          <p:nvPr>
            <p:ph idx="1"/>
          </p:nvPr>
        </p:nvSpPr>
        <p:spPr/>
        <p:txBody>
          <a:bodyPr/>
          <a:lstStyle/>
          <a:p>
            <a:r>
              <a:rPr lang="en-US" smtClean="0"/>
              <a:t>Abstract method / Abstract class</a:t>
            </a:r>
          </a:p>
          <a:p>
            <a:r>
              <a:rPr lang="en-US" smtClean="0"/>
              <a:t>Interface</a:t>
            </a:r>
          </a:p>
          <a:p>
            <a:r>
              <a:rPr lang="en-US" smtClean="0"/>
              <a:t>Different between these two items</a:t>
            </a:r>
          </a:p>
          <a:p>
            <a:endParaRPr lang="en-US" smtClean="0"/>
          </a:p>
          <a:p>
            <a:endParaRPr lang="en-US" smtClean="0"/>
          </a:p>
        </p:txBody>
      </p:sp>
    </p:spTree>
    <p:extLst>
      <p:ext uri="{BB962C8B-B14F-4D97-AF65-F5344CB8AC3E}">
        <p14:creationId xmlns:p14="http://schemas.microsoft.com/office/powerpoint/2010/main" val="672941632"/>
      </p:ext>
    </p:extLst>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Working with Classes</a:t>
            </a:r>
          </a:p>
        </p:txBody>
      </p:sp>
      <p:sp>
        <p:nvSpPr>
          <p:cNvPr id="43011" name="Rectangle 3"/>
          <p:cNvSpPr>
            <a:spLocks noGrp="1" noChangeArrowheads="1"/>
          </p:cNvSpPr>
          <p:nvPr>
            <p:ph type="body" idx="1"/>
          </p:nvPr>
        </p:nvSpPr>
        <p:spPr>
          <a:xfrm>
            <a:off x="76200" y="990600"/>
            <a:ext cx="8839200" cy="4953000"/>
          </a:xfrm>
        </p:spPr>
        <p:txBody>
          <a:bodyPr/>
          <a:lstStyle/>
          <a:p>
            <a:r>
              <a:rPr lang="en-US"/>
              <a:t>The class is the basis for object-oriented programming</a:t>
            </a:r>
          </a:p>
          <a:p>
            <a:r>
              <a:rPr lang="en-US"/>
              <a:t>The data and the operations on the data are encapsulated in a class</a:t>
            </a:r>
          </a:p>
          <a:p>
            <a:r>
              <a:rPr lang="en-US"/>
              <a:t>A class is a </a:t>
            </a:r>
            <a:r>
              <a:rPr lang="en-US">
                <a:solidFill>
                  <a:schemeClr val="tx2"/>
                </a:solidFill>
              </a:rPr>
              <a:t>template</a:t>
            </a:r>
            <a:r>
              <a:rPr lang="en-US"/>
              <a:t> that contains the data variables and the methods that operate on those data variables following some logic</a:t>
            </a:r>
          </a:p>
          <a:p>
            <a:r>
              <a:rPr lang="en-US"/>
              <a:t>All the programming activity happens inside classes</a:t>
            </a:r>
          </a:p>
        </p:txBody>
      </p:sp>
    </p:spTree>
    <p:extLst>
      <p:ext uri="{BB962C8B-B14F-4D97-AF65-F5344CB8AC3E}">
        <p14:creationId xmlns:p14="http://schemas.microsoft.com/office/powerpoint/2010/main" val="3901810283"/>
      </p:ext>
    </p:extLst>
  </p:cSld>
  <p:clrMapOvr>
    <a:masterClrMapping/>
  </p:clrMapOvr>
  <p:transition spd="med">
    <p:comb/>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Abstract</a:t>
            </a:r>
          </a:p>
        </p:txBody>
      </p:sp>
      <p:sp>
        <p:nvSpPr>
          <p:cNvPr id="58371" name="Content Placeholder 2"/>
          <p:cNvSpPr>
            <a:spLocks noGrp="1"/>
          </p:cNvSpPr>
          <p:nvPr>
            <p:ph idx="1"/>
          </p:nvPr>
        </p:nvSpPr>
        <p:spPr>
          <a:xfrm>
            <a:off x="152400" y="762000"/>
            <a:ext cx="8534400" cy="5486400"/>
          </a:xfrm>
        </p:spPr>
        <p:txBody>
          <a:bodyPr/>
          <a:lstStyle/>
          <a:p>
            <a:pPr>
              <a:lnSpc>
                <a:spcPct val="80000"/>
              </a:lnSpc>
              <a:buFont typeface="Wingdings" panose="05000000000000000000" pitchFamily="2" charset="2"/>
              <a:buNone/>
            </a:pPr>
            <a:r>
              <a:rPr lang="en-US" altLang="ja-JP" sz="1600" smtClean="0">
                <a:solidFill>
                  <a:srgbClr val="800080"/>
                </a:solidFill>
                <a:latin typeface="Courier New" panose="02070309020205020404" pitchFamily="49" charset="0"/>
                <a:cs typeface="Courier New" panose="02070309020205020404" pitchFamily="49" charset="0"/>
              </a:rPr>
              <a:t>abstract class </a:t>
            </a:r>
            <a:r>
              <a:rPr lang="en-US" altLang="ja-JP" sz="1600" smtClean="0">
                <a:latin typeface="Courier New" panose="02070309020205020404" pitchFamily="49" charset="0"/>
                <a:cs typeface="Courier New" panose="02070309020205020404" pitchFamily="49" charset="0"/>
              </a:rPr>
              <a:t>A{       </a:t>
            </a:r>
            <a:r>
              <a:rPr lang="en-US" altLang="ja-JP" sz="1600" smtClean="0">
                <a:solidFill>
                  <a:srgbClr val="008000"/>
                </a:solidFill>
                <a:latin typeface="Courier New" panose="02070309020205020404" pitchFamily="49" charset="0"/>
                <a:cs typeface="Courier New" panose="02070309020205020404" pitchFamily="49" charset="0"/>
              </a:rPr>
              <a:t>// having at least one abstract method</a:t>
            </a:r>
          </a:p>
          <a:p>
            <a:pPr>
              <a:lnSpc>
                <a:spcPct val="80000"/>
              </a:lnSpc>
              <a:buFont typeface="Wingdings" panose="05000000000000000000" pitchFamily="2" charset="2"/>
              <a:buNone/>
            </a:pPr>
            <a:r>
              <a:rPr lang="en-US" altLang="ja-JP" sz="1600" smtClean="0">
                <a:solidFill>
                  <a:srgbClr val="008000"/>
                </a:solidFill>
                <a:latin typeface="Courier New" panose="02070309020205020404" pitchFamily="49" charset="0"/>
                <a:cs typeface="Courier New" panose="02070309020205020404" pitchFamily="49" charset="0"/>
              </a:rPr>
              <a:t>   // </a:t>
            </a:r>
            <a:r>
              <a:rPr lang="vi-VN" altLang="ja-JP" sz="1600" smtClean="0">
                <a:solidFill>
                  <a:srgbClr val="008000"/>
                </a:solidFill>
                <a:latin typeface="Courier New" panose="02070309020205020404" pitchFamily="49" charset="0"/>
                <a:cs typeface="Courier New" panose="02070309020205020404" pitchFamily="49" charset="0"/>
              </a:rPr>
              <a:t>abstract method: </a:t>
            </a:r>
            <a:r>
              <a:rPr lang="en-US" altLang="ja-JP" sz="1600" smtClean="0">
                <a:solidFill>
                  <a:srgbClr val="008000"/>
                </a:solidFill>
                <a:latin typeface="Courier New" panose="02070309020205020404" pitchFamily="49" charset="0"/>
                <a:cs typeface="Courier New" panose="02070309020205020404" pitchFamily="49" charset="0"/>
              </a:rPr>
              <a:t>no implementation</a:t>
            </a:r>
          </a:p>
          <a:p>
            <a:pPr>
              <a:lnSpc>
                <a:spcPct val="80000"/>
              </a:lnSpc>
              <a:buFont typeface="Wingdings" panose="05000000000000000000" pitchFamily="2" charset="2"/>
              <a:buNone/>
            </a:pPr>
            <a:r>
              <a:rPr lang="en-US" altLang="ja-JP" sz="1600" smtClean="0">
                <a:solidFill>
                  <a:schemeClr val="accent1"/>
                </a:solidFill>
                <a:latin typeface="Courier New" panose="02070309020205020404" pitchFamily="49" charset="0"/>
                <a:cs typeface="Courier New" panose="02070309020205020404" pitchFamily="49" charset="0"/>
              </a:rPr>
              <a:t>   </a:t>
            </a:r>
            <a:r>
              <a:rPr lang="en-US" altLang="ja-JP" sz="1600" smtClean="0">
                <a:solidFill>
                  <a:srgbClr val="800080"/>
                </a:solidFill>
                <a:latin typeface="Courier New" panose="02070309020205020404" pitchFamily="49" charset="0"/>
                <a:cs typeface="Courier New" panose="02070309020205020404" pitchFamily="49" charset="0"/>
              </a:rPr>
              <a:t>public abstract int </a:t>
            </a:r>
            <a:r>
              <a:rPr lang="en-US" altLang="ja-JP" sz="1600" smtClean="0">
                <a:latin typeface="Courier New" panose="02070309020205020404" pitchFamily="49" charset="0"/>
                <a:cs typeface="Courier New" panose="02070309020205020404" pitchFamily="49" charset="0"/>
              </a:rPr>
              <a:t>DefaultTempeture();</a:t>
            </a:r>
          </a:p>
          <a:p>
            <a:pPr>
              <a:lnSpc>
                <a:spcPct val="80000"/>
              </a:lnSpc>
              <a:buFont typeface="Wingdings" panose="05000000000000000000" pitchFamily="2" charset="2"/>
              <a:buNone/>
            </a:pPr>
            <a:endParaRPr lang="en-US" altLang="ja-JP" sz="16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   </a:t>
            </a:r>
            <a:r>
              <a:rPr lang="en-US" altLang="ja-JP" sz="1600" smtClean="0">
                <a:solidFill>
                  <a:srgbClr val="008000"/>
                </a:solidFill>
                <a:latin typeface="Courier New" panose="02070309020205020404" pitchFamily="49" charset="0"/>
                <a:cs typeface="Courier New" panose="02070309020205020404" pitchFamily="49" charset="0"/>
              </a:rPr>
              <a:t>// ordinal </a:t>
            </a:r>
            <a:r>
              <a:rPr lang="vi-VN" altLang="ja-JP" sz="1600" smtClean="0">
                <a:solidFill>
                  <a:srgbClr val="008000"/>
                </a:solidFill>
                <a:latin typeface="Courier New" panose="02070309020205020404" pitchFamily="49" charset="0"/>
                <a:cs typeface="Courier New" panose="02070309020205020404" pitchFamily="49" charset="0"/>
              </a:rPr>
              <a:t>method: </a:t>
            </a:r>
            <a:r>
              <a:rPr lang="en-US" altLang="ja-JP" sz="1600" smtClean="0">
                <a:solidFill>
                  <a:srgbClr val="008000"/>
                </a:solidFill>
                <a:latin typeface="Courier New" panose="02070309020205020404" pitchFamily="49" charset="0"/>
                <a:cs typeface="Courier New" panose="02070309020205020404" pitchFamily="49" charset="0"/>
              </a:rPr>
              <a:t>with implementation</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   </a:t>
            </a:r>
            <a:r>
              <a:rPr lang="en-US" altLang="ja-JP" sz="1600" smtClean="0">
                <a:solidFill>
                  <a:srgbClr val="800080"/>
                </a:solidFill>
                <a:latin typeface="Courier New" panose="02070309020205020404" pitchFamily="49" charset="0"/>
                <a:cs typeface="Courier New" panose="02070309020205020404" pitchFamily="49" charset="0"/>
              </a:rPr>
              <a:t>public int </a:t>
            </a:r>
            <a:r>
              <a:rPr lang="en-US" altLang="ja-JP" sz="1600" smtClean="0">
                <a:latin typeface="Courier New" panose="02070309020205020404" pitchFamily="49" charset="0"/>
                <a:cs typeface="Courier New" panose="02070309020205020404" pitchFamily="49" charset="0"/>
              </a:rPr>
              <a:t>TempIncStep(){</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      </a:t>
            </a:r>
            <a:r>
              <a:rPr lang="en-US" altLang="ja-JP" sz="1600" smtClean="0">
                <a:solidFill>
                  <a:srgbClr val="800080"/>
                </a:solidFill>
                <a:latin typeface="Courier New" panose="02070309020205020404" pitchFamily="49" charset="0"/>
                <a:cs typeface="Courier New" panose="02070309020205020404" pitchFamily="49" charset="0"/>
              </a:rPr>
              <a:t>return </a:t>
            </a:r>
            <a:r>
              <a:rPr lang="en-US" altLang="ja-JP" sz="1600" smtClean="0">
                <a:latin typeface="Courier New" panose="02070309020205020404" pitchFamily="49" charset="0"/>
                <a:cs typeface="Courier New" panose="02070309020205020404" pitchFamily="49" charset="0"/>
              </a:rPr>
              <a:t>1;</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1600" smtClean="0">
                <a:solidFill>
                  <a:srgbClr val="800080"/>
                </a:solidFill>
                <a:latin typeface="Courier New" panose="02070309020205020404" pitchFamily="49" charset="0"/>
                <a:cs typeface="Courier New" panose="02070309020205020404" pitchFamily="49" charset="0"/>
              </a:rPr>
              <a:t>class</a:t>
            </a:r>
            <a:r>
              <a:rPr lang="en-US" altLang="ja-JP" sz="1600" smtClean="0">
                <a:latin typeface="Courier New" panose="02070309020205020404" pitchFamily="49" charset="0"/>
                <a:cs typeface="Courier New" panose="02070309020205020404" pitchFamily="49" charset="0"/>
              </a:rPr>
              <a:t> B </a:t>
            </a:r>
            <a:r>
              <a:rPr lang="en-US" altLang="ja-JP" sz="1600" smtClean="0">
                <a:solidFill>
                  <a:srgbClr val="800080"/>
                </a:solidFill>
                <a:latin typeface="Courier New" panose="02070309020205020404" pitchFamily="49" charset="0"/>
                <a:cs typeface="Courier New" panose="02070309020205020404" pitchFamily="49" charset="0"/>
              </a:rPr>
              <a:t>extends </a:t>
            </a:r>
            <a:r>
              <a:rPr lang="en-US" altLang="ja-JP" sz="1600" smtClean="0">
                <a:latin typeface="Courier New" panose="02070309020205020404" pitchFamily="49" charset="0"/>
                <a:cs typeface="Courier New" panose="02070309020205020404" pitchFamily="49" charset="0"/>
              </a:rPr>
              <a:t>A{}</a:t>
            </a:r>
          </a:p>
          <a:p>
            <a:pPr>
              <a:lnSpc>
                <a:spcPct val="80000"/>
              </a:lnSpc>
              <a:buFont typeface="Wingdings" panose="05000000000000000000" pitchFamily="2" charset="2"/>
              <a:buNone/>
            </a:pPr>
            <a:r>
              <a:rPr lang="en-US" altLang="ja-JP" sz="1600" smtClean="0">
                <a:solidFill>
                  <a:srgbClr val="800080"/>
                </a:solidFill>
                <a:latin typeface="Courier New" panose="02070309020205020404" pitchFamily="49" charset="0"/>
                <a:cs typeface="Courier New" panose="02070309020205020404" pitchFamily="49" charset="0"/>
              </a:rPr>
              <a:t>class</a:t>
            </a:r>
            <a:r>
              <a:rPr lang="en-US" altLang="ja-JP" sz="1600" smtClean="0">
                <a:latin typeface="Courier New" panose="02070309020205020404" pitchFamily="49" charset="0"/>
                <a:cs typeface="Courier New" panose="02070309020205020404" pitchFamily="49" charset="0"/>
              </a:rPr>
              <a:t> C </a:t>
            </a:r>
            <a:r>
              <a:rPr lang="en-US" altLang="ja-JP" sz="1600" smtClean="0">
                <a:solidFill>
                  <a:srgbClr val="800080"/>
                </a:solidFill>
                <a:latin typeface="Courier New" panose="02070309020205020404" pitchFamily="49" charset="0"/>
                <a:cs typeface="Courier New" panose="02070309020205020404" pitchFamily="49" charset="0"/>
              </a:rPr>
              <a:t>extends</a:t>
            </a:r>
            <a:r>
              <a:rPr lang="en-US" altLang="ja-JP" sz="1600" smtClean="0">
                <a:latin typeface="Courier New" panose="02070309020205020404" pitchFamily="49" charset="0"/>
                <a:cs typeface="Courier New" panose="02070309020205020404" pitchFamily="49" charset="0"/>
              </a:rPr>
              <a:t> B{}</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   </a:t>
            </a:r>
            <a:r>
              <a:rPr lang="en-US" altLang="ja-JP" sz="1600" smtClean="0">
                <a:solidFill>
                  <a:srgbClr val="BFBFBF"/>
                </a:solidFill>
                <a:latin typeface="Courier New" panose="02070309020205020404" pitchFamily="49" charset="0"/>
                <a:cs typeface="Courier New" panose="02070309020205020404" pitchFamily="49" charset="0"/>
              </a:rPr>
              <a:t>@override </a:t>
            </a:r>
          </a:p>
          <a:p>
            <a:pPr marL="342900" lvl="1" indent="-342900">
              <a:lnSpc>
                <a:spcPct val="80000"/>
              </a:lnSpc>
              <a:buSzPct val="60000"/>
              <a:buFont typeface="Wingdings" panose="05000000000000000000" pitchFamily="2" charset="2"/>
              <a:buNone/>
            </a:pPr>
            <a:r>
              <a:rPr lang="en-US" altLang="ja-JP" sz="16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   </a:t>
            </a:r>
            <a:r>
              <a:rPr lang="en-US" altLang="ja-JP" sz="16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public int </a:t>
            </a:r>
            <a:r>
              <a:rPr lang="en-US" altLang="ja-JP" sz="1600" smtClean="0">
                <a:latin typeface="Courier New" panose="02070309020205020404" pitchFamily="49" charset="0"/>
                <a:ea typeface="ＭＳ Ｐ明朝" panose="02020600040205080304" pitchFamily="18" charset="-128"/>
                <a:cs typeface="Courier New" panose="02070309020205020404" pitchFamily="49" charset="0"/>
              </a:rPr>
              <a:t>DefaultTempeture(){</a:t>
            </a:r>
          </a:p>
          <a:p>
            <a:pPr marL="342900" lvl="1" indent="-342900">
              <a:lnSpc>
                <a:spcPct val="80000"/>
              </a:lnSpc>
              <a:buSzPct val="60000"/>
              <a:buFont typeface="Wingdings" panose="05000000000000000000" pitchFamily="2" charset="2"/>
              <a:buNone/>
            </a:pPr>
            <a:r>
              <a:rPr lang="en-US" altLang="ja-JP" sz="1600" smtClean="0">
                <a:latin typeface="Courier New" panose="02070309020205020404" pitchFamily="49" charset="0"/>
                <a:ea typeface="ＭＳ Ｐ明朝" panose="02020600040205080304" pitchFamily="18" charset="-128"/>
                <a:cs typeface="Courier New" panose="02070309020205020404" pitchFamily="49" charset="0"/>
              </a:rPr>
              <a:t>      </a:t>
            </a:r>
            <a:r>
              <a:rPr lang="en-US" altLang="ja-JP" sz="16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return </a:t>
            </a:r>
            <a:r>
              <a:rPr lang="en-US" altLang="ja-JP" sz="1600" smtClean="0">
                <a:latin typeface="Courier New" panose="02070309020205020404" pitchFamily="49" charset="0"/>
                <a:ea typeface="ＭＳ Ｐ明朝" panose="02020600040205080304" pitchFamily="18" charset="-128"/>
                <a:cs typeface="Courier New" panose="02070309020205020404" pitchFamily="49" charset="0"/>
              </a:rPr>
              <a:t>25;</a:t>
            </a:r>
          </a:p>
          <a:p>
            <a:pPr marL="342900" lvl="1" indent="-342900">
              <a:lnSpc>
                <a:spcPct val="80000"/>
              </a:lnSpc>
              <a:buSzPct val="60000"/>
              <a:buFont typeface="Wingdings" panose="05000000000000000000" pitchFamily="2" charset="2"/>
              <a:buNone/>
            </a:pPr>
            <a:r>
              <a:rPr lang="en-US" altLang="ja-JP" sz="1600" smtClean="0">
                <a:latin typeface="Courier New" panose="02070309020205020404" pitchFamily="49" charset="0"/>
                <a:ea typeface="ＭＳ Ｐ明朝" panose="02020600040205080304" pitchFamily="18" charset="-128"/>
                <a:cs typeface="Courier New" panose="02070309020205020404" pitchFamily="49" charset="0"/>
              </a:rPr>
              <a:t>   }</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A a = </a:t>
            </a:r>
            <a:r>
              <a:rPr lang="en-US" altLang="ja-JP" sz="1600" smtClean="0">
                <a:solidFill>
                  <a:srgbClr val="800080"/>
                </a:solidFill>
                <a:latin typeface="Courier New" panose="02070309020205020404" pitchFamily="49" charset="0"/>
                <a:cs typeface="Courier New" panose="02070309020205020404" pitchFamily="49" charset="0"/>
              </a:rPr>
              <a:t>new </a:t>
            </a:r>
            <a:r>
              <a:rPr lang="en-US" altLang="ja-JP" sz="1600" smtClean="0">
                <a:latin typeface="Courier New" panose="02070309020205020404" pitchFamily="49" charset="0"/>
                <a:cs typeface="Courier New" panose="02070309020205020404" pitchFamily="49" charset="0"/>
              </a:rPr>
              <a:t>A(); </a:t>
            </a:r>
            <a:r>
              <a:rPr lang="en-US" altLang="ja-JP" sz="1600" smtClean="0">
                <a:solidFill>
                  <a:srgbClr val="008000"/>
                </a:solidFill>
                <a:latin typeface="Courier New" panose="02070309020205020404" pitchFamily="49" charset="0"/>
                <a:cs typeface="Courier New" panose="02070309020205020404" pitchFamily="49" charset="0"/>
              </a:rPr>
              <a:t>// error: no infor about DefaultTempeture behavior</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B a = </a:t>
            </a:r>
            <a:r>
              <a:rPr lang="en-US" altLang="ja-JP" sz="1600" smtClean="0">
                <a:solidFill>
                  <a:srgbClr val="800080"/>
                </a:solidFill>
                <a:latin typeface="Courier New" panose="02070309020205020404" pitchFamily="49" charset="0"/>
                <a:cs typeface="Courier New" panose="02070309020205020404" pitchFamily="49" charset="0"/>
              </a:rPr>
              <a:t>new </a:t>
            </a:r>
            <a:r>
              <a:rPr lang="en-US" altLang="ja-JP" sz="1600" smtClean="0">
                <a:latin typeface="Courier New" panose="02070309020205020404" pitchFamily="49" charset="0"/>
                <a:cs typeface="Courier New" panose="02070309020205020404" pitchFamily="49" charset="0"/>
              </a:rPr>
              <a:t>B(); </a:t>
            </a:r>
            <a:r>
              <a:rPr lang="en-US" altLang="ja-JP" sz="1600" smtClean="0">
                <a:solidFill>
                  <a:srgbClr val="008000"/>
                </a:solidFill>
                <a:latin typeface="Courier New" panose="02070309020205020404" pitchFamily="49" charset="0"/>
                <a:cs typeface="Courier New" panose="02070309020205020404" pitchFamily="49" charset="0"/>
              </a:rPr>
              <a:t>// error: no infor about DefaultTempeture behavior</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C a = </a:t>
            </a:r>
            <a:r>
              <a:rPr lang="en-US" altLang="ja-JP" sz="1600" smtClean="0">
                <a:solidFill>
                  <a:srgbClr val="800080"/>
                </a:solidFill>
                <a:latin typeface="Courier New" panose="02070309020205020404" pitchFamily="49" charset="0"/>
                <a:cs typeface="Courier New" panose="02070309020205020404" pitchFamily="49" charset="0"/>
              </a:rPr>
              <a:t>new </a:t>
            </a:r>
            <a:r>
              <a:rPr lang="en-US" altLang="ja-JP" sz="1600" smtClean="0">
                <a:latin typeface="Courier New" panose="02070309020205020404" pitchFamily="49" charset="0"/>
                <a:cs typeface="Courier New" panose="02070309020205020404" pitchFamily="49" charset="0"/>
              </a:rPr>
              <a:t>C(); </a:t>
            </a:r>
            <a:r>
              <a:rPr lang="en-US" altLang="ja-JP" sz="1600" smtClean="0">
                <a:solidFill>
                  <a:srgbClr val="008000"/>
                </a:solidFill>
                <a:latin typeface="Courier New" panose="02070309020205020404" pitchFamily="49" charset="0"/>
                <a:cs typeface="Courier New" panose="02070309020205020404" pitchFamily="49" charset="0"/>
              </a:rPr>
              <a:t>// OK</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A a = </a:t>
            </a:r>
            <a:r>
              <a:rPr lang="en-US" altLang="ja-JP" sz="1600" smtClean="0">
                <a:solidFill>
                  <a:srgbClr val="800080"/>
                </a:solidFill>
                <a:latin typeface="Courier New" panose="02070309020205020404" pitchFamily="49" charset="0"/>
                <a:cs typeface="Courier New" panose="02070309020205020404" pitchFamily="49" charset="0"/>
              </a:rPr>
              <a:t>new </a:t>
            </a:r>
            <a:r>
              <a:rPr lang="en-US" altLang="ja-JP" sz="1600" smtClean="0">
                <a:latin typeface="Courier New" panose="02070309020205020404" pitchFamily="49" charset="0"/>
                <a:cs typeface="Courier New" panose="02070309020205020404" pitchFamily="49" charset="0"/>
              </a:rPr>
              <a:t>C(); </a:t>
            </a:r>
            <a:r>
              <a:rPr lang="en-US" altLang="ja-JP" sz="1600" smtClean="0">
                <a:solidFill>
                  <a:srgbClr val="008000"/>
                </a:solidFill>
                <a:latin typeface="Courier New" panose="02070309020205020404" pitchFamily="49" charset="0"/>
                <a:cs typeface="Courier New" panose="02070309020205020404" pitchFamily="49" charset="0"/>
              </a:rPr>
              <a:t>// OK</a:t>
            </a:r>
          </a:p>
          <a:p>
            <a:pPr>
              <a:lnSpc>
                <a:spcPct val="80000"/>
              </a:lnSpc>
              <a:buFont typeface="Wingdings" panose="05000000000000000000" pitchFamily="2" charset="2"/>
              <a:buNone/>
            </a:pPr>
            <a:r>
              <a:rPr lang="en-US" altLang="ja-JP" sz="1600" smtClean="0">
                <a:latin typeface="Courier New" panose="02070309020205020404" pitchFamily="49" charset="0"/>
                <a:cs typeface="Courier New" panose="02070309020205020404" pitchFamily="49" charset="0"/>
              </a:rPr>
              <a:t>B a = </a:t>
            </a:r>
            <a:r>
              <a:rPr lang="en-US" altLang="ja-JP" sz="1600" smtClean="0">
                <a:solidFill>
                  <a:srgbClr val="800080"/>
                </a:solidFill>
                <a:latin typeface="Courier New" panose="02070309020205020404" pitchFamily="49" charset="0"/>
                <a:cs typeface="Courier New" panose="02070309020205020404" pitchFamily="49" charset="0"/>
              </a:rPr>
              <a:t>new </a:t>
            </a:r>
            <a:r>
              <a:rPr lang="en-US" altLang="ja-JP" sz="1600" smtClean="0">
                <a:latin typeface="Courier New" panose="02070309020205020404" pitchFamily="49" charset="0"/>
                <a:cs typeface="Courier New" panose="02070309020205020404" pitchFamily="49" charset="0"/>
              </a:rPr>
              <a:t>C(); </a:t>
            </a:r>
            <a:r>
              <a:rPr lang="en-US" altLang="ja-JP" sz="1600" smtClean="0">
                <a:solidFill>
                  <a:srgbClr val="008000"/>
                </a:solidFill>
                <a:latin typeface="Courier New" panose="02070309020205020404" pitchFamily="49" charset="0"/>
                <a:cs typeface="Courier New" panose="02070309020205020404" pitchFamily="49" charset="0"/>
              </a:rPr>
              <a:t>// OK</a:t>
            </a:r>
          </a:p>
        </p:txBody>
      </p:sp>
    </p:spTree>
    <p:extLst>
      <p:ext uri="{BB962C8B-B14F-4D97-AF65-F5344CB8AC3E}">
        <p14:creationId xmlns:p14="http://schemas.microsoft.com/office/powerpoint/2010/main" val="1045622482"/>
      </p:ext>
    </p:extLst>
  </p:cSld>
  <p:clrMapOvr>
    <a:masterClrMapping/>
  </p:clrMapOvr>
  <p:transition spd="med">
    <p:comb/>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Abstract Classes</a:t>
            </a:r>
          </a:p>
        </p:txBody>
      </p:sp>
      <p:sp>
        <p:nvSpPr>
          <p:cNvPr id="69635" name="Rectangle 3"/>
          <p:cNvSpPr>
            <a:spLocks noGrp="1" noChangeArrowheads="1"/>
          </p:cNvSpPr>
          <p:nvPr>
            <p:ph type="body" idx="1"/>
          </p:nvPr>
        </p:nvSpPr>
        <p:spPr/>
        <p:txBody>
          <a:bodyPr/>
          <a:lstStyle/>
          <a:p>
            <a:r>
              <a:rPr lang="en-US"/>
              <a:t>A class that is declared abstract cannot be instantiated</a:t>
            </a:r>
          </a:p>
          <a:p>
            <a:r>
              <a:rPr lang="en-US"/>
              <a:t>Instantiation of an abstract class is not allowed, because it is not fully implemented yet</a:t>
            </a:r>
          </a:p>
          <a:p>
            <a:r>
              <a:rPr lang="en-US"/>
              <a:t>Declare class is abstract by using </a:t>
            </a:r>
            <a:r>
              <a:rPr lang="en-US" b="1"/>
              <a:t>abstract</a:t>
            </a:r>
            <a:r>
              <a:rPr lang="en-US"/>
              <a:t> modifier</a:t>
            </a:r>
          </a:p>
          <a:p>
            <a:r>
              <a:rPr lang="en-US"/>
              <a:t>The abstract modifier may be applied to a class or a method</a:t>
            </a:r>
          </a:p>
        </p:txBody>
      </p:sp>
    </p:spTree>
    <p:extLst>
      <p:ext uri="{BB962C8B-B14F-4D97-AF65-F5344CB8AC3E}">
        <p14:creationId xmlns:p14="http://schemas.microsoft.com/office/powerpoint/2010/main" val="1796980560"/>
      </p:ext>
    </p:extLst>
  </p:cSld>
  <p:clrMapOvr>
    <a:masterClrMapping/>
  </p:clrMapOvr>
  <p:transition spd="med">
    <p:comb/>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Abstract Classes (cont.)</a:t>
            </a:r>
          </a:p>
        </p:txBody>
      </p:sp>
      <p:sp>
        <p:nvSpPr>
          <p:cNvPr id="91139" name="Rectangle 3"/>
          <p:cNvSpPr>
            <a:spLocks noGrp="1" noChangeArrowheads="1"/>
          </p:cNvSpPr>
          <p:nvPr>
            <p:ph type="body" idx="1"/>
          </p:nvPr>
        </p:nvSpPr>
        <p:spPr/>
        <p:txBody>
          <a:bodyPr/>
          <a:lstStyle/>
          <a:p>
            <a:pPr>
              <a:lnSpc>
                <a:spcPct val="90000"/>
              </a:lnSpc>
            </a:pPr>
            <a:r>
              <a:rPr lang="en-US"/>
              <a:t>A abstract class may have one or more abstract methods in any of the following ways: </a:t>
            </a:r>
          </a:p>
          <a:p>
            <a:pPr lvl="1">
              <a:lnSpc>
                <a:spcPct val="90000"/>
              </a:lnSpc>
            </a:pPr>
            <a:r>
              <a:rPr lang="en-US" sz="2800"/>
              <a:t>The class may have one or more abstract methods originally defined in it</a:t>
            </a:r>
          </a:p>
          <a:p>
            <a:pPr lvl="1">
              <a:lnSpc>
                <a:spcPct val="90000"/>
              </a:lnSpc>
            </a:pPr>
            <a:r>
              <a:rPr lang="en-US" sz="2800"/>
              <a:t>The class may have inherited one or more abstract methods from its superclass, and has not provided implementation for all or some of them.</a:t>
            </a:r>
          </a:p>
          <a:p>
            <a:pPr lvl="1">
              <a:lnSpc>
                <a:spcPct val="90000"/>
              </a:lnSpc>
            </a:pPr>
            <a:r>
              <a:rPr lang="en-US" sz="2800"/>
              <a:t>The class declares that it implements an interface, but does not provide implementation for at least one method in the interface</a:t>
            </a:r>
          </a:p>
          <a:p>
            <a:pPr>
              <a:lnSpc>
                <a:spcPct val="90000"/>
              </a:lnSpc>
            </a:pPr>
            <a:r>
              <a:rPr lang="en-US" b="1"/>
              <a:t>if there is no abstract method in the class, it could still be declared abstract</a:t>
            </a:r>
          </a:p>
        </p:txBody>
      </p:sp>
    </p:spTree>
    <p:extLst>
      <p:ext uri="{BB962C8B-B14F-4D97-AF65-F5344CB8AC3E}">
        <p14:creationId xmlns:p14="http://schemas.microsoft.com/office/powerpoint/2010/main" val="900135723"/>
      </p:ext>
    </p:extLst>
  </p:cSld>
  <p:clrMapOvr>
    <a:masterClrMapping/>
  </p:clrMapOvr>
  <p:transition spd="med">
    <p:comb/>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Abstract Classes (cont.)</a:t>
            </a:r>
          </a:p>
        </p:txBody>
      </p:sp>
      <p:sp>
        <p:nvSpPr>
          <p:cNvPr id="92163" name="Rectangle 3"/>
          <p:cNvSpPr>
            <a:spLocks noGrp="1" noChangeArrowheads="1"/>
          </p:cNvSpPr>
          <p:nvPr>
            <p:ph type="body" idx="1"/>
          </p:nvPr>
        </p:nvSpPr>
        <p:spPr/>
        <p:txBody>
          <a:bodyPr/>
          <a:lstStyle/>
          <a:p>
            <a:pPr>
              <a:lnSpc>
                <a:spcPct val="90000"/>
              </a:lnSpc>
              <a:buFont typeface="Wingdings" pitchFamily="2" charset="2"/>
              <a:buNone/>
            </a:pPr>
            <a:r>
              <a:rPr lang="en-US" sz="2400"/>
              <a:t>abstract class Shape {</a:t>
            </a:r>
          </a:p>
          <a:p>
            <a:pPr>
              <a:lnSpc>
                <a:spcPct val="90000"/>
              </a:lnSpc>
              <a:buFont typeface="Wingdings" pitchFamily="2" charset="2"/>
              <a:buNone/>
            </a:pPr>
            <a:r>
              <a:rPr lang="en-US" sz="2400"/>
              <a:t>   abstract void draw(); </a:t>
            </a:r>
            <a:r>
              <a:rPr lang="en-US" sz="2400" smtClean="0"/>
              <a:t>//</a:t>
            </a:r>
            <a:r>
              <a:rPr lang="en-US" sz="2400"/>
              <a:t>Note that there are no curly braces here.</a:t>
            </a:r>
          </a:p>
          <a:p>
            <a:pPr>
              <a:lnSpc>
                <a:spcPct val="90000"/>
              </a:lnSpc>
              <a:buFont typeface="Wingdings" pitchFamily="2" charset="2"/>
              <a:buNone/>
            </a:pPr>
            <a:r>
              <a:rPr lang="en-US" sz="2400"/>
              <a:t>   void message() {</a:t>
            </a:r>
          </a:p>
          <a:p>
            <a:pPr>
              <a:lnSpc>
                <a:spcPct val="90000"/>
              </a:lnSpc>
              <a:buFont typeface="Wingdings" pitchFamily="2" charset="2"/>
              <a:buNone/>
            </a:pPr>
            <a:r>
              <a:rPr lang="en-US" sz="2400"/>
              <a:t>       System.out.println("I cannot live without being a parent.");</a:t>
            </a:r>
          </a:p>
          <a:p>
            <a:pPr>
              <a:lnSpc>
                <a:spcPct val="90000"/>
              </a:lnSpc>
              <a:buFont typeface="Wingdings" pitchFamily="2" charset="2"/>
              <a:buNone/>
            </a:pPr>
            <a:r>
              <a:rPr lang="en-US" sz="2400"/>
              <a:t>   }</a:t>
            </a:r>
          </a:p>
          <a:p>
            <a:pPr>
              <a:lnSpc>
                <a:spcPct val="90000"/>
              </a:lnSpc>
              <a:buFont typeface="Wingdings" pitchFamily="2" charset="2"/>
              <a:buNone/>
            </a:pPr>
            <a:r>
              <a:rPr lang="en-US" sz="2400"/>
              <a:t>}</a:t>
            </a:r>
          </a:p>
          <a:p>
            <a:pPr>
              <a:lnSpc>
                <a:spcPct val="90000"/>
              </a:lnSpc>
              <a:buFont typeface="Wingdings" pitchFamily="2" charset="2"/>
              <a:buNone/>
            </a:pPr>
            <a:r>
              <a:rPr lang="en-US" sz="2400"/>
              <a:t>class Circle extends Shape {</a:t>
            </a:r>
          </a:p>
          <a:p>
            <a:pPr>
              <a:lnSpc>
                <a:spcPct val="90000"/>
              </a:lnSpc>
              <a:buFont typeface="Wingdings" pitchFamily="2" charset="2"/>
              <a:buNone/>
            </a:pPr>
            <a:r>
              <a:rPr lang="en-US" sz="2400"/>
              <a:t>   void draw() {</a:t>
            </a:r>
          </a:p>
          <a:p>
            <a:pPr>
              <a:lnSpc>
                <a:spcPct val="90000"/>
              </a:lnSpc>
              <a:buFont typeface="Wingdings" pitchFamily="2" charset="2"/>
              <a:buNone/>
            </a:pPr>
            <a:r>
              <a:rPr lang="en-US" sz="2400"/>
              <a:t>       System.out.println("Circle drawn."); </a:t>
            </a:r>
          </a:p>
          <a:p>
            <a:pPr>
              <a:lnSpc>
                <a:spcPct val="90000"/>
              </a:lnSpc>
              <a:buFont typeface="Wingdings" pitchFamily="2" charset="2"/>
              <a:buNone/>
            </a:pPr>
            <a:r>
              <a:rPr lang="en-US" sz="2400"/>
              <a:t>   }</a:t>
            </a:r>
          </a:p>
          <a:p>
            <a:pPr>
              <a:lnSpc>
                <a:spcPct val="90000"/>
              </a:lnSpc>
              <a:buFont typeface="Wingdings" pitchFamily="2" charset="2"/>
              <a:buNone/>
            </a:pPr>
            <a:r>
              <a:rPr lang="en-US" sz="2400"/>
              <a:t>}</a:t>
            </a:r>
          </a:p>
        </p:txBody>
      </p:sp>
    </p:spTree>
    <p:extLst>
      <p:ext uri="{BB962C8B-B14F-4D97-AF65-F5344CB8AC3E}">
        <p14:creationId xmlns:p14="http://schemas.microsoft.com/office/powerpoint/2010/main" val="741012315"/>
      </p:ext>
    </p:extLst>
  </p:cSld>
  <p:clrMapOvr>
    <a:masterClrMapping/>
  </p:clrMapOvr>
  <p:transition spd="med">
    <p:comb/>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Abstract Classes (cont.)</a:t>
            </a:r>
          </a:p>
        </p:txBody>
      </p:sp>
      <p:sp>
        <p:nvSpPr>
          <p:cNvPr id="93187" name="Rectangle 3"/>
          <p:cNvSpPr>
            <a:spLocks noGrp="1" noChangeArrowheads="1"/>
          </p:cNvSpPr>
          <p:nvPr>
            <p:ph type="body" idx="1"/>
          </p:nvPr>
        </p:nvSpPr>
        <p:spPr/>
        <p:txBody>
          <a:bodyPr/>
          <a:lstStyle/>
          <a:p>
            <a:pPr>
              <a:lnSpc>
                <a:spcPct val="80000"/>
              </a:lnSpc>
              <a:buFont typeface="Wingdings" pitchFamily="2" charset="2"/>
              <a:buNone/>
            </a:pPr>
            <a:r>
              <a:rPr lang="en-US"/>
              <a:t>class Cone extends Shape {</a:t>
            </a:r>
          </a:p>
          <a:p>
            <a:pPr>
              <a:lnSpc>
                <a:spcPct val="80000"/>
              </a:lnSpc>
              <a:buFont typeface="Wingdings" pitchFamily="2" charset="2"/>
              <a:buNone/>
            </a:pPr>
            <a:r>
              <a:rPr lang="en-US"/>
              <a:t>   void draw() {</a:t>
            </a:r>
          </a:p>
          <a:p>
            <a:pPr>
              <a:lnSpc>
                <a:spcPct val="80000"/>
              </a:lnSpc>
              <a:buFont typeface="Wingdings" pitchFamily="2" charset="2"/>
              <a:buNone/>
            </a:pPr>
            <a:r>
              <a:rPr lang="en-US"/>
              <a:t>       System.out.println("Cone drawn.");</a:t>
            </a:r>
          </a:p>
          <a:p>
            <a:pPr>
              <a:lnSpc>
                <a:spcPct val="80000"/>
              </a:lnSpc>
              <a:buFont typeface="Wingdings" pitchFamily="2" charset="2"/>
              <a:buNone/>
            </a:pPr>
            <a:r>
              <a:rPr lang="en-US"/>
              <a:t>   }</a:t>
            </a:r>
          </a:p>
          <a:p>
            <a:pPr>
              <a:lnSpc>
                <a:spcPct val="80000"/>
              </a:lnSpc>
              <a:buFont typeface="Wingdings" pitchFamily="2" charset="2"/>
              <a:buNone/>
            </a:pPr>
            <a:r>
              <a:rPr lang="en-US"/>
              <a:t>}</a:t>
            </a:r>
          </a:p>
          <a:p>
            <a:pPr>
              <a:lnSpc>
                <a:spcPct val="80000"/>
              </a:lnSpc>
              <a:buFont typeface="Wingdings" pitchFamily="2" charset="2"/>
              <a:buNone/>
            </a:pPr>
            <a:r>
              <a:rPr lang="en-US"/>
              <a:t>public class RunShape {</a:t>
            </a:r>
          </a:p>
          <a:p>
            <a:pPr>
              <a:lnSpc>
                <a:spcPct val="80000"/>
              </a:lnSpc>
              <a:buFont typeface="Wingdings" pitchFamily="2" charset="2"/>
              <a:buNone/>
            </a:pPr>
            <a:r>
              <a:rPr lang="en-US"/>
              <a:t>   public static void main(String[] args) {</a:t>
            </a:r>
          </a:p>
          <a:p>
            <a:pPr>
              <a:lnSpc>
                <a:spcPct val="80000"/>
              </a:lnSpc>
              <a:buFont typeface="Wingdings" pitchFamily="2" charset="2"/>
              <a:buNone/>
            </a:pPr>
            <a:r>
              <a:rPr lang="en-US"/>
              <a:t>       Circle circ = new Circle();</a:t>
            </a:r>
          </a:p>
          <a:p>
            <a:pPr>
              <a:lnSpc>
                <a:spcPct val="80000"/>
              </a:lnSpc>
              <a:buFont typeface="Wingdings" pitchFamily="2" charset="2"/>
              <a:buNone/>
            </a:pPr>
            <a:r>
              <a:rPr lang="en-US"/>
              <a:t>       Cone cone = new Cone();</a:t>
            </a:r>
          </a:p>
          <a:p>
            <a:pPr>
              <a:lnSpc>
                <a:spcPct val="80000"/>
              </a:lnSpc>
              <a:buFont typeface="Wingdings" pitchFamily="2" charset="2"/>
              <a:buNone/>
            </a:pPr>
            <a:r>
              <a:rPr lang="en-US"/>
              <a:t>       circ.draw();</a:t>
            </a:r>
          </a:p>
          <a:p>
            <a:pPr>
              <a:lnSpc>
                <a:spcPct val="80000"/>
              </a:lnSpc>
              <a:buFont typeface="Wingdings" pitchFamily="2" charset="2"/>
              <a:buNone/>
            </a:pPr>
            <a:r>
              <a:rPr lang="en-US"/>
              <a:t>       cone.draw();</a:t>
            </a:r>
          </a:p>
          <a:p>
            <a:pPr>
              <a:lnSpc>
                <a:spcPct val="80000"/>
              </a:lnSpc>
              <a:buFont typeface="Wingdings" pitchFamily="2" charset="2"/>
              <a:buNone/>
            </a:pPr>
            <a:r>
              <a:rPr lang="en-US"/>
              <a:t>       cone.message();</a:t>
            </a:r>
          </a:p>
          <a:p>
            <a:pPr>
              <a:lnSpc>
                <a:spcPct val="80000"/>
              </a:lnSpc>
              <a:buFont typeface="Wingdings" pitchFamily="2" charset="2"/>
              <a:buNone/>
            </a:pPr>
            <a:r>
              <a:rPr lang="en-US"/>
              <a:t>   }</a:t>
            </a:r>
          </a:p>
          <a:p>
            <a:pPr>
              <a:lnSpc>
                <a:spcPct val="80000"/>
              </a:lnSpc>
              <a:buFont typeface="Wingdings" pitchFamily="2" charset="2"/>
              <a:buNone/>
            </a:pPr>
            <a:r>
              <a:rPr lang="en-US"/>
              <a:t>}</a:t>
            </a:r>
          </a:p>
        </p:txBody>
      </p:sp>
    </p:spTree>
    <p:extLst>
      <p:ext uri="{BB962C8B-B14F-4D97-AF65-F5344CB8AC3E}">
        <p14:creationId xmlns:p14="http://schemas.microsoft.com/office/powerpoint/2010/main" val="1849434209"/>
      </p:ext>
    </p:extLst>
  </p:cSld>
  <p:clrMapOvr>
    <a:masterClrMapping/>
  </p:clrMapOvr>
  <p:transition spd="med">
    <p:comb/>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Interface</a:t>
            </a:r>
          </a:p>
        </p:txBody>
      </p:sp>
      <p:sp>
        <p:nvSpPr>
          <p:cNvPr id="59395" name="Content Placeholder 2"/>
          <p:cNvSpPr>
            <a:spLocks noGrp="1"/>
          </p:cNvSpPr>
          <p:nvPr>
            <p:ph idx="1"/>
          </p:nvPr>
        </p:nvSpPr>
        <p:spPr/>
        <p:txBody>
          <a:bodyPr/>
          <a:lstStyle/>
          <a:p>
            <a:pPr>
              <a:buFont typeface="Wingdings" panose="05000000000000000000" pitchFamily="2" charset="2"/>
              <a:buNone/>
            </a:pPr>
            <a:r>
              <a:rPr lang="en-US" sz="1400" smtClean="0">
                <a:solidFill>
                  <a:srgbClr val="800080"/>
                </a:solidFill>
                <a:latin typeface="Courier New" panose="02070309020205020404" pitchFamily="49" charset="0"/>
                <a:cs typeface="Courier New" panose="02070309020205020404" pitchFamily="49" charset="0"/>
              </a:rPr>
              <a:t>interface </a:t>
            </a:r>
            <a:r>
              <a:rPr lang="en-US" sz="1400" smtClean="0">
                <a:latin typeface="Courier New" panose="02070309020205020404" pitchFamily="49" charset="0"/>
                <a:cs typeface="Courier New" panose="02070309020205020404" pitchFamily="49" charset="0"/>
              </a:rPr>
              <a:t>IA{                </a:t>
            </a:r>
            <a:r>
              <a:rPr lang="en-US" sz="1400" smtClean="0">
                <a:solidFill>
                  <a:srgbClr val="008000"/>
                </a:solidFill>
                <a:latin typeface="Courier New" panose="02070309020205020404" pitchFamily="49" charset="0"/>
                <a:cs typeface="Courier New" panose="02070309020205020404" pitchFamily="49" charset="0"/>
              </a:rPr>
              <a:t>// Interface is a special "abstract" class</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   </a:t>
            </a:r>
            <a:r>
              <a:rPr lang="en-US" sz="1400" smtClean="0">
                <a:solidFill>
                  <a:srgbClr val="800080"/>
                </a:solidFill>
                <a:latin typeface="Courier New" panose="02070309020205020404" pitchFamily="49" charset="0"/>
                <a:cs typeface="Courier New" panose="02070309020205020404" pitchFamily="49" charset="0"/>
              </a:rPr>
              <a:t>int </a:t>
            </a:r>
            <a:r>
              <a:rPr lang="en-US" sz="1400" smtClean="0">
                <a:latin typeface="Courier New" panose="02070309020205020404" pitchFamily="49" charset="0"/>
                <a:cs typeface="Courier New" panose="02070309020205020404" pitchFamily="49" charset="0"/>
              </a:rPr>
              <a:t>i;                    </a:t>
            </a:r>
            <a:r>
              <a:rPr lang="en-US" sz="1400" smtClean="0">
                <a:solidFill>
                  <a:srgbClr val="008000"/>
                </a:solidFill>
                <a:latin typeface="Courier New" panose="02070309020205020404" pitchFamily="49" charset="0"/>
                <a:cs typeface="Courier New" panose="02070309020205020404" pitchFamily="49" charset="0"/>
              </a:rPr>
              <a:t>// Error : no member is allowed</a:t>
            </a:r>
          </a:p>
          <a:p>
            <a:pPr>
              <a:buFont typeface="Wingdings" panose="05000000000000000000" pitchFamily="2" charset="2"/>
              <a:buNone/>
            </a:pPr>
            <a:r>
              <a:rPr lang="en-US" altLang="ja-JP" sz="1400" smtClean="0">
                <a:solidFill>
                  <a:srgbClr val="0000FF"/>
                </a:solidFill>
                <a:latin typeface="Courier New" panose="02070309020205020404" pitchFamily="49" charset="0"/>
                <a:cs typeface="Courier New" panose="02070309020205020404" pitchFamily="49" charset="0"/>
              </a:rPr>
              <a:t>   </a:t>
            </a:r>
            <a:r>
              <a:rPr lang="en-US" altLang="ja-JP" sz="1400" smtClean="0">
                <a:solidFill>
                  <a:srgbClr val="800080"/>
                </a:solidFill>
                <a:latin typeface="Courier New" panose="02070309020205020404" pitchFamily="49" charset="0"/>
                <a:cs typeface="Courier New" panose="02070309020205020404" pitchFamily="49" charset="0"/>
              </a:rPr>
              <a:t>int </a:t>
            </a:r>
            <a:r>
              <a:rPr lang="en-US" altLang="ja-JP" sz="1400" smtClean="0">
                <a:latin typeface="Courier New" panose="02070309020205020404" pitchFamily="49" charset="0"/>
                <a:cs typeface="Courier New" panose="02070309020205020404" pitchFamily="49" charset="0"/>
              </a:rPr>
              <a:t>DefaultTempeture();   </a:t>
            </a:r>
            <a:r>
              <a:rPr lang="en-US" altLang="ja-JP" sz="1400" smtClean="0">
                <a:solidFill>
                  <a:srgbClr val="008000"/>
                </a:solidFill>
                <a:latin typeface="Courier New" panose="02070309020205020404" pitchFamily="49" charset="0"/>
                <a:cs typeface="Courier New" panose="02070309020205020404" pitchFamily="49" charset="0"/>
              </a:rPr>
              <a:t>// no abstract keyword, no access modifier, </a:t>
            </a:r>
          </a:p>
          <a:p>
            <a:pPr>
              <a:buFont typeface="Wingdings" panose="05000000000000000000" pitchFamily="2" charset="2"/>
              <a:buNone/>
            </a:pPr>
            <a:r>
              <a:rPr lang="en-US" altLang="ja-JP" sz="1400" smtClean="0">
                <a:solidFill>
                  <a:srgbClr val="008000"/>
                </a:solidFill>
                <a:latin typeface="Courier New" panose="02070309020205020404" pitchFamily="49" charset="0"/>
                <a:cs typeface="Courier New" panose="02070309020205020404" pitchFamily="49" charset="0"/>
              </a:rPr>
              <a:t>                             // public access modifier is fixed</a:t>
            </a:r>
          </a:p>
          <a:p>
            <a:pPr>
              <a:lnSpc>
                <a:spcPct val="80000"/>
              </a:lnSpc>
              <a:buFont typeface="Wingdings" panose="05000000000000000000" pitchFamily="2" charset="2"/>
              <a:buNone/>
            </a:pPr>
            <a:r>
              <a:rPr lang="en-US" altLang="ja-JP" sz="1400" smtClean="0">
                <a:solidFill>
                  <a:srgbClr val="0000FF"/>
                </a:solidFill>
                <a:latin typeface="Courier New" panose="02070309020205020404" pitchFamily="49" charset="0"/>
                <a:cs typeface="Courier New" panose="02070309020205020404" pitchFamily="49" charset="0"/>
              </a:rPr>
              <a:t>   </a:t>
            </a:r>
            <a:r>
              <a:rPr lang="en-US" altLang="ja-JP" sz="1400" smtClean="0">
                <a:solidFill>
                  <a:srgbClr val="800080"/>
                </a:solidFill>
                <a:latin typeface="Courier New" panose="02070309020205020404" pitchFamily="49" charset="0"/>
                <a:cs typeface="Courier New" panose="02070309020205020404" pitchFamily="49" charset="0"/>
              </a:rPr>
              <a:t>int </a:t>
            </a:r>
            <a:r>
              <a:rPr lang="en-US" altLang="ja-JP" sz="1400" smtClean="0">
                <a:latin typeface="Courier New" panose="02070309020205020404" pitchFamily="49" charset="0"/>
                <a:cs typeface="Courier New" panose="02070309020205020404" pitchFamily="49" charset="0"/>
              </a:rPr>
              <a:t>TempIncStep(){        </a:t>
            </a:r>
            <a:r>
              <a:rPr lang="en-US" sz="1400" smtClean="0">
                <a:solidFill>
                  <a:srgbClr val="008000"/>
                </a:solidFill>
                <a:latin typeface="Courier New" panose="02070309020205020404" pitchFamily="49" charset="0"/>
                <a:cs typeface="Courier New" panose="02070309020205020404" pitchFamily="49" charset="0"/>
              </a:rPr>
              <a:t>// Error: no ordinal method allowed</a:t>
            </a:r>
            <a:endParaRPr lang="en-US" altLang="ja-JP" sz="1400" smtClean="0">
              <a:latin typeface="Courier New" panose="02070309020205020404" pitchFamily="49" charset="0"/>
            </a:endParaRPr>
          </a:p>
          <a:p>
            <a:pPr>
              <a:lnSpc>
                <a:spcPct val="80000"/>
              </a:lnSpc>
              <a:buFont typeface="Wingdings" panose="05000000000000000000" pitchFamily="2" charset="2"/>
              <a:buNone/>
            </a:pPr>
            <a:r>
              <a:rPr lang="en-US" altLang="ja-JP" sz="1400" smtClean="0">
                <a:latin typeface="Courier New" panose="02070309020205020404" pitchFamily="49" charset="0"/>
              </a:rPr>
              <a:t>      </a:t>
            </a:r>
            <a:r>
              <a:rPr lang="en-US" altLang="ja-JP" sz="1400" smtClean="0">
                <a:solidFill>
                  <a:srgbClr val="800080"/>
                </a:solidFill>
                <a:latin typeface="Courier New" panose="02070309020205020404" pitchFamily="49" charset="0"/>
              </a:rPr>
              <a:t>return </a:t>
            </a:r>
            <a:r>
              <a:rPr lang="en-US" altLang="ja-JP" sz="1400" smtClean="0">
                <a:latin typeface="Courier New" panose="02070309020205020404" pitchFamily="49" charset="0"/>
              </a:rPr>
              <a:t>1;              </a:t>
            </a:r>
          </a:p>
          <a:p>
            <a:pPr>
              <a:lnSpc>
                <a:spcPct val="80000"/>
              </a:lnSpc>
              <a:buFont typeface="Wingdings" panose="05000000000000000000" pitchFamily="2" charset="2"/>
              <a:buNone/>
            </a:pPr>
            <a:r>
              <a:rPr lang="en-US" altLang="ja-JP" sz="1400" smtClean="0">
                <a:latin typeface="Courier New" panose="02070309020205020404" pitchFamily="49" charset="0"/>
              </a:rPr>
              <a:t>   }</a:t>
            </a:r>
            <a:endParaRPr lang="en-US" sz="14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400" smtClean="0">
                <a:solidFill>
                  <a:srgbClr val="800080"/>
                </a:solidFill>
                <a:latin typeface="Courier New" panose="02070309020205020404" pitchFamily="49" charset="0"/>
                <a:cs typeface="Courier New" panose="02070309020205020404" pitchFamily="49" charset="0"/>
              </a:rPr>
              <a:t>abstract class </a:t>
            </a:r>
            <a:r>
              <a:rPr lang="en-US" sz="1400" smtClean="0">
                <a:latin typeface="Courier New" panose="02070309020205020404" pitchFamily="49" charset="0"/>
                <a:cs typeface="Courier New" panose="02070309020205020404" pitchFamily="49" charset="0"/>
              </a:rPr>
              <a:t>A </a:t>
            </a:r>
            <a:r>
              <a:rPr lang="en-US" sz="1400" smtClean="0">
                <a:solidFill>
                  <a:srgbClr val="800080"/>
                </a:solidFill>
                <a:latin typeface="Courier New" panose="02070309020205020404" pitchFamily="49" charset="0"/>
                <a:cs typeface="Courier New" panose="02070309020205020404" pitchFamily="49" charset="0"/>
              </a:rPr>
              <a:t>implements </a:t>
            </a:r>
            <a:r>
              <a:rPr lang="en-US" sz="1400" smtClean="0">
                <a:latin typeface="Courier New" panose="02070309020205020404" pitchFamily="49" charset="0"/>
                <a:cs typeface="Courier New" panose="02070309020205020404" pitchFamily="49" charset="0"/>
              </a:rPr>
              <a:t>IA{} </a:t>
            </a:r>
            <a:r>
              <a:rPr lang="en-US" sz="1400" smtClean="0">
                <a:solidFill>
                  <a:srgbClr val="008000"/>
                </a:solidFill>
                <a:latin typeface="Courier New" panose="02070309020205020404" pitchFamily="49" charset="0"/>
                <a:cs typeface="Courier New" panose="02070309020205020404" pitchFamily="49" charset="0"/>
              </a:rPr>
              <a:t>// abstract class can prevent the</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                                 </a:t>
            </a:r>
            <a:r>
              <a:rPr lang="en-US" sz="1400" smtClean="0">
                <a:solidFill>
                  <a:srgbClr val="008000"/>
                </a:solidFill>
                <a:latin typeface="Courier New" panose="02070309020205020404" pitchFamily="49" charset="0"/>
                <a:cs typeface="Courier New" panose="02070309020205020404" pitchFamily="49" charset="0"/>
              </a:rPr>
              <a:t>// implementation of an interface</a:t>
            </a:r>
            <a:endParaRPr 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400" smtClean="0">
                <a:solidFill>
                  <a:srgbClr val="800080"/>
                </a:solidFill>
                <a:latin typeface="Courier New" panose="02070309020205020404" pitchFamily="49" charset="0"/>
                <a:cs typeface="Courier New" panose="02070309020205020404" pitchFamily="49" charset="0"/>
              </a:rPr>
              <a:t>class </a:t>
            </a:r>
            <a:r>
              <a:rPr lang="en-US" sz="1400" smtClean="0">
                <a:latin typeface="Courier New" panose="02070309020205020404" pitchFamily="49" charset="0"/>
                <a:cs typeface="Courier New" panose="02070309020205020404" pitchFamily="49" charset="0"/>
              </a:rPr>
              <a:t>B </a:t>
            </a:r>
            <a:r>
              <a:rPr lang="en-US" sz="1400" smtClean="0">
                <a:solidFill>
                  <a:srgbClr val="800080"/>
                </a:solidFill>
                <a:latin typeface="Courier New" panose="02070309020205020404" pitchFamily="49" charset="0"/>
                <a:cs typeface="Courier New" panose="02070309020205020404" pitchFamily="49" charset="0"/>
              </a:rPr>
              <a:t>implements</a:t>
            </a:r>
            <a:r>
              <a:rPr lang="en-US" sz="1400" smtClean="0">
                <a:latin typeface="Courier New" panose="02070309020205020404" pitchFamily="49" charset="0"/>
                <a:cs typeface="Courier New" panose="02070309020205020404" pitchFamily="49" charset="0"/>
              </a:rPr>
              <a:t> IA{         </a:t>
            </a:r>
            <a:r>
              <a:rPr lang="en-US" sz="1400" smtClean="0">
                <a:solidFill>
                  <a:srgbClr val="008000"/>
                </a:solidFill>
                <a:latin typeface="Courier New" panose="02070309020205020404" pitchFamily="49" charset="0"/>
                <a:cs typeface="Courier New" panose="02070309020205020404" pitchFamily="49" charset="0"/>
              </a:rPr>
              <a:t>// non-abstract class, when declared to use </a:t>
            </a:r>
            <a:endParaRPr 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400" smtClean="0">
                <a:solidFill>
                  <a:srgbClr val="008000"/>
                </a:solidFill>
                <a:latin typeface="Courier New" panose="02070309020205020404" pitchFamily="49" charset="0"/>
                <a:cs typeface="Courier New" panose="02070309020205020404" pitchFamily="49" charset="0"/>
              </a:rPr>
              <a:t>                               // an interface, must implement all methods</a:t>
            </a:r>
          </a:p>
          <a:p>
            <a:pPr>
              <a:buFont typeface="Wingdings" panose="05000000000000000000" pitchFamily="2" charset="2"/>
              <a:buNone/>
            </a:pPr>
            <a:r>
              <a:rPr lang="en-US" sz="1400" smtClean="0">
                <a:solidFill>
                  <a:srgbClr val="008000"/>
                </a:solidFill>
                <a:latin typeface="Courier New" panose="02070309020205020404" pitchFamily="49" charset="0"/>
                <a:cs typeface="Courier New" panose="02070309020205020404" pitchFamily="49" charset="0"/>
              </a:rPr>
              <a:t>                               // declared in the interface</a:t>
            </a:r>
            <a:endParaRPr 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   </a:t>
            </a:r>
            <a:r>
              <a:rPr lang="en-US" altLang="ja-JP" sz="1400" smtClean="0">
                <a:solidFill>
                  <a:srgbClr val="800080"/>
                </a:solidFill>
                <a:latin typeface="Courier New" panose="02070309020205020404" pitchFamily="49" charset="0"/>
              </a:rPr>
              <a:t>public int </a:t>
            </a:r>
            <a:r>
              <a:rPr lang="en-US" altLang="ja-JP" sz="1400" smtClean="0">
                <a:latin typeface="Courier New" panose="02070309020205020404" pitchFamily="49" charset="0"/>
              </a:rPr>
              <a:t>DefaultTempeture(){</a:t>
            </a:r>
            <a:r>
              <a:rPr lang="en-US" altLang="ja-JP" sz="1400" smtClean="0">
                <a:solidFill>
                  <a:srgbClr val="800080"/>
                </a:solidFill>
                <a:latin typeface="Courier New" panose="02070309020205020404" pitchFamily="49" charset="0"/>
              </a:rPr>
              <a:t>return</a:t>
            </a:r>
            <a:r>
              <a:rPr lang="en-US" altLang="ja-JP" sz="1400" smtClean="0">
                <a:latin typeface="Courier New" panose="02070309020205020404" pitchFamily="49" charset="0"/>
              </a:rPr>
              <a:t> 1;}</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400" smtClean="0">
                <a:solidFill>
                  <a:srgbClr val="800080"/>
                </a:solidFill>
                <a:latin typeface="Courier New" panose="02070309020205020404" pitchFamily="49" charset="0"/>
                <a:cs typeface="Courier New" panose="02070309020205020404" pitchFamily="49" charset="0"/>
              </a:rPr>
              <a:t>class </a:t>
            </a:r>
            <a:r>
              <a:rPr lang="en-US" sz="1400" smtClean="0">
                <a:latin typeface="Courier New" panose="02070309020205020404" pitchFamily="49" charset="0"/>
                <a:cs typeface="Courier New" panose="02070309020205020404" pitchFamily="49" charset="0"/>
              </a:rPr>
              <a:t>C </a:t>
            </a:r>
            <a:r>
              <a:rPr lang="en-US" sz="1400" smtClean="0">
                <a:solidFill>
                  <a:srgbClr val="800080"/>
                </a:solidFill>
                <a:latin typeface="Courier New" panose="02070309020205020404" pitchFamily="49" charset="0"/>
                <a:cs typeface="Courier New" panose="02070309020205020404" pitchFamily="49" charset="0"/>
              </a:rPr>
              <a:t>extends</a:t>
            </a:r>
            <a:r>
              <a:rPr lang="en-US" sz="1400" smtClean="0">
                <a:latin typeface="Courier New" panose="02070309020205020404" pitchFamily="49" charset="0"/>
                <a:cs typeface="Courier New" panose="02070309020205020404" pitchFamily="49" charset="0"/>
              </a:rPr>
              <a:t> A{</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   </a:t>
            </a:r>
            <a:r>
              <a:rPr lang="en-US" altLang="ja-JP" sz="1400" smtClean="0">
                <a:solidFill>
                  <a:srgbClr val="800080"/>
                </a:solidFill>
                <a:latin typeface="Courier New" panose="02070309020205020404" pitchFamily="49" charset="0"/>
              </a:rPr>
              <a:t>public int </a:t>
            </a:r>
            <a:r>
              <a:rPr lang="en-US" altLang="ja-JP" sz="1400" smtClean="0">
                <a:latin typeface="Courier New" panose="02070309020205020404" pitchFamily="49" charset="0"/>
              </a:rPr>
              <a:t>DefaultTempeture(){</a:t>
            </a:r>
            <a:r>
              <a:rPr lang="en-US" altLang="ja-JP" sz="1400" smtClean="0">
                <a:solidFill>
                  <a:srgbClr val="800080"/>
                </a:solidFill>
                <a:latin typeface="Courier New" panose="02070309020205020404" pitchFamily="49" charset="0"/>
              </a:rPr>
              <a:t>return</a:t>
            </a:r>
            <a:r>
              <a:rPr lang="en-US" altLang="ja-JP" sz="1400" smtClean="0">
                <a:latin typeface="Courier New" panose="02070309020205020404" pitchFamily="49" charset="0"/>
              </a:rPr>
              <a:t> 2;}</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400" smtClean="0">
                <a:latin typeface="Courier New" panose="02070309020205020404" pitchFamily="49" charset="0"/>
                <a:cs typeface="Courier New" panose="02070309020205020404" pitchFamily="49" charset="0"/>
              </a:rPr>
              <a:t>IA a = </a:t>
            </a:r>
            <a:r>
              <a:rPr lang="en-US" sz="1400" smtClean="0">
                <a:solidFill>
                  <a:srgbClr val="800080"/>
                </a:solidFill>
                <a:latin typeface="Courier New" panose="02070309020205020404" pitchFamily="49" charset="0"/>
                <a:cs typeface="Courier New" panose="02070309020205020404" pitchFamily="49" charset="0"/>
              </a:rPr>
              <a:t>new</a:t>
            </a:r>
            <a:r>
              <a:rPr lang="en-US" sz="1400" smtClean="0">
                <a:latin typeface="Courier New" panose="02070309020205020404" pitchFamily="49" charset="0"/>
                <a:cs typeface="Courier New" panose="02070309020205020404" pitchFamily="49" charset="0"/>
              </a:rPr>
              <a:t> B(); IA b = </a:t>
            </a:r>
            <a:r>
              <a:rPr lang="en-US" sz="1400" smtClean="0">
                <a:solidFill>
                  <a:srgbClr val="800080"/>
                </a:solidFill>
                <a:latin typeface="Courier New" panose="02070309020205020404" pitchFamily="49" charset="0"/>
                <a:cs typeface="Courier New" panose="02070309020205020404" pitchFamily="49" charset="0"/>
              </a:rPr>
              <a:t>new</a:t>
            </a:r>
            <a:r>
              <a:rPr lang="en-US" sz="1400" smtClean="0">
                <a:latin typeface="Courier New" panose="02070309020205020404" pitchFamily="49" charset="0"/>
                <a:cs typeface="Courier New" panose="02070309020205020404" pitchFamily="49" charset="0"/>
              </a:rPr>
              <a:t> C();  </a:t>
            </a:r>
            <a:r>
              <a:rPr lang="en-US" sz="1400" smtClean="0">
                <a:solidFill>
                  <a:srgbClr val="008000"/>
                </a:solidFill>
                <a:latin typeface="Courier New" panose="02070309020205020404" pitchFamily="49" charset="0"/>
                <a:cs typeface="Courier New" panose="02070309020205020404" pitchFamily="49" charset="0"/>
              </a:rPr>
              <a:t>// Interface is a type</a:t>
            </a:r>
            <a:endParaRPr lang="en-US" sz="1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1219403"/>
      </p:ext>
    </p:extLst>
  </p:cSld>
  <p:clrMapOvr>
    <a:masterClrMapping/>
  </p:clrMapOvr>
  <p:transition spd="med">
    <p:comb/>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 inheritance"</a:t>
            </a:r>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2862115051"/>
      </p:ext>
    </p:extLst>
  </p:cSld>
  <p:clrMapOvr>
    <a:masterClrMapping/>
  </p:clrMapOvr>
  <p:transition spd="med">
    <p:comb/>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Writing and Using Interfaces</a:t>
            </a:r>
          </a:p>
        </p:txBody>
      </p:sp>
      <p:sp>
        <p:nvSpPr>
          <p:cNvPr id="70659" name="Rectangle 3"/>
          <p:cNvSpPr>
            <a:spLocks noGrp="1" noChangeArrowheads="1"/>
          </p:cNvSpPr>
          <p:nvPr>
            <p:ph type="body" idx="1"/>
          </p:nvPr>
        </p:nvSpPr>
        <p:spPr/>
        <p:txBody>
          <a:bodyPr/>
          <a:lstStyle/>
          <a:p>
            <a:pPr>
              <a:lnSpc>
                <a:spcPct val="80000"/>
              </a:lnSpc>
            </a:pPr>
            <a:r>
              <a:rPr lang="en-US"/>
              <a:t>Java supports single inheritance. That means a subclass in Java can have only one superclass</a:t>
            </a:r>
          </a:p>
          <a:p>
            <a:pPr>
              <a:lnSpc>
                <a:spcPct val="80000"/>
              </a:lnSpc>
            </a:pPr>
            <a:r>
              <a:rPr lang="en-US"/>
              <a:t>However, if multiple inheritance is needed ? </a:t>
            </a:r>
          </a:p>
          <a:p>
            <a:pPr lvl="1">
              <a:lnSpc>
                <a:spcPct val="80000"/>
              </a:lnSpc>
            </a:pPr>
            <a:r>
              <a:rPr lang="en-US" sz="2800"/>
              <a:t>Java provides a solution: use an interface</a:t>
            </a:r>
          </a:p>
          <a:p>
            <a:pPr>
              <a:lnSpc>
                <a:spcPct val="80000"/>
              </a:lnSpc>
            </a:pPr>
            <a:r>
              <a:rPr lang="en-US"/>
              <a:t>A subclass can also inherit from one or more interfaces in addition to the superclass</a:t>
            </a:r>
          </a:p>
          <a:p>
            <a:pPr>
              <a:lnSpc>
                <a:spcPct val="80000"/>
              </a:lnSpc>
            </a:pPr>
            <a:r>
              <a:rPr lang="en-US"/>
              <a:t>An interface is a template that contains some method declarations. </a:t>
            </a:r>
          </a:p>
          <a:p>
            <a:pPr lvl="1">
              <a:lnSpc>
                <a:spcPct val="80000"/>
              </a:lnSpc>
            </a:pPr>
            <a:r>
              <a:rPr lang="en-US" sz="2800"/>
              <a:t>The interface provides only declarations for the methods, and no implementation</a:t>
            </a:r>
          </a:p>
          <a:p>
            <a:pPr>
              <a:lnSpc>
                <a:spcPct val="80000"/>
              </a:lnSpc>
            </a:pPr>
            <a:r>
              <a:rPr lang="en-US"/>
              <a:t>The class that inherits from an interface must provide the implementation for the methods declared in the interface</a:t>
            </a:r>
          </a:p>
        </p:txBody>
      </p:sp>
    </p:spTree>
    <p:extLst>
      <p:ext uri="{BB962C8B-B14F-4D97-AF65-F5344CB8AC3E}">
        <p14:creationId xmlns:p14="http://schemas.microsoft.com/office/powerpoint/2010/main" val="3506182245"/>
      </p:ext>
    </p:extLst>
  </p:cSld>
  <p:clrMapOvr>
    <a:masterClrMapping/>
  </p:clrMapOvr>
  <p:transition spd="med">
    <p:comb/>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What is an Interface</a:t>
            </a:r>
          </a:p>
        </p:txBody>
      </p:sp>
      <p:sp>
        <p:nvSpPr>
          <p:cNvPr id="40963" name="Rectangle 3"/>
          <p:cNvSpPr>
            <a:spLocks noGrp="1" noChangeArrowheads="1"/>
          </p:cNvSpPr>
          <p:nvPr>
            <p:ph type="body" idx="1"/>
          </p:nvPr>
        </p:nvSpPr>
        <p:spPr>
          <a:xfrm>
            <a:off x="0" y="914400"/>
            <a:ext cx="9144000" cy="5486400"/>
          </a:xfrm>
        </p:spPr>
        <p:txBody>
          <a:bodyPr/>
          <a:lstStyle/>
          <a:p>
            <a:r>
              <a:rPr lang="en-US">
                <a:solidFill>
                  <a:srgbClr val="000000"/>
                </a:solidFill>
              </a:rPr>
              <a:t>An </a:t>
            </a:r>
            <a:r>
              <a:rPr lang="en-US" i="1">
                <a:solidFill>
                  <a:srgbClr val="FF0000"/>
                </a:solidFill>
              </a:rPr>
              <a:t>interface</a:t>
            </a:r>
            <a:r>
              <a:rPr lang="en-US">
                <a:solidFill>
                  <a:srgbClr val="000000"/>
                </a:solidFill>
              </a:rPr>
              <a:t> defines:</a:t>
            </a:r>
          </a:p>
          <a:p>
            <a:pPr lvl="1"/>
            <a:r>
              <a:rPr lang="en-US" sz="2800">
                <a:solidFill>
                  <a:srgbClr val="000000"/>
                </a:solidFill>
              </a:rPr>
              <a:t>a protocol of behavior that can be implemented by any class anywhere in the class hierarchy; </a:t>
            </a:r>
          </a:p>
          <a:p>
            <a:pPr lvl="1"/>
            <a:r>
              <a:rPr lang="en-US" sz="2800">
                <a:solidFill>
                  <a:srgbClr val="000000"/>
                </a:solidFill>
              </a:rPr>
              <a:t>a set of methods but does not implement them. </a:t>
            </a:r>
          </a:p>
          <a:p>
            <a:r>
              <a:rPr lang="en-US">
                <a:solidFill>
                  <a:srgbClr val="000000"/>
                </a:solidFill>
              </a:rPr>
              <a:t>A class that implements the interface agrees to implement all the methods defined in the interface, thereby agreeing to certain behavior. </a:t>
            </a:r>
          </a:p>
          <a:p>
            <a:r>
              <a:rPr lang="en-US" u="sng">
                <a:solidFill>
                  <a:srgbClr val="FF0000"/>
                </a:solidFill>
              </a:rPr>
              <a:t>Definition:</a:t>
            </a:r>
            <a:r>
              <a:rPr lang="en-US"/>
              <a:t> An </a:t>
            </a:r>
            <a:r>
              <a:rPr lang="en-US" i="1"/>
              <a:t>interface</a:t>
            </a:r>
            <a:r>
              <a:rPr lang="en-US"/>
              <a:t> is a named collection of method definitions, without implementations. </a:t>
            </a:r>
          </a:p>
        </p:txBody>
      </p:sp>
    </p:spTree>
    <p:extLst>
      <p:ext uri="{BB962C8B-B14F-4D97-AF65-F5344CB8AC3E}">
        <p14:creationId xmlns:p14="http://schemas.microsoft.com/office/powerpoint/2010/main" val="2934084571"/>
      </p:ext>
    </p:extLst>
  </p:cSld>
  <p:clrMapOvr>
    <a:masterClrMapping/>
  </p:clrMapOvr>
  <p:transition spd="med">
    <p:comb/>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What is an Interface</a:t>
            </a:r>
          </a:p>
        </p:txBody>
      </p:sp>
      <p:sp>
        <p:nvSpPr>
          <p:cNvPr id="43011" name="Rectangle 3"/>
          <p:cNvSpPr>
            <a:spLocks noGrp="1" noChangeArrowheads="1"/>
          </p:cNvSpPr>
          <p:nvPr>
            <p:ph type="body" idx="1"/>
          </p:nvPr>
        </p:nvSpPr>
        <p:spPr/>
        <p:txBody>
          <a:bodyPr/>
          <a:lstStyle/>
          <a:p>
            <a:pPr>
              <a:lnSpc>
                <a:spcPct val="90000"/>
              </a:lnSpc>
            </a:pPr>
            <a:r>
              <a:rPr lang="en-US"/>
              <a:t>Because an interface is simply a list of unimplemented, and therefore abstract, methods, you might wonder how an interface differs from an abstract class. The differences are significant. </a:t>
            </a:r>
          </a:p>
          <a:p>
            <a:pPr lvl="1">
              <a:lnSpc>
                <a:spcPct val="90000"/>
              </a:lnSpc>
            </a:pPr>
            <a:r>
              <a:rPr lang="en-US" sz="2800"/>
              <a:t>An interface cannot implement any methods, whereas an abstract class can. </a:t>
            </a:r>
          </a:p>
          <a:p>
            <a:pPr lvl="1">
              <a:lnSpc>
                <a:spcPct val="90000"/>
              </a:lnSpc>
            </a:pPr>
            <a:r>
              <a:rPr lang="en-US" sz="2800"/>
              <a:t>A class can implement many interfaces but can have only one superclass. </a:t>
            </a:r>
          </a:p>
          <a:p>
            <a:pPr lvl="1">
              <a:lnSpc>
                <a:spcPct val="90000"/>
              </a:lnSpc>
            </a:pPr>
            <a:r>
              <a:rPr lang="en-US" sz="2800"/>
              <a:t>abstract class can define both abstract and non-abstract methods, an interface can have only abstract methods</a:t>
            </a:r>
            <a:r>
              <a:rPr lang="en-US"/>
              <a:t> </a:t>
            </a:r>
            <a:endParaRPr lang="en-US" sz="2800"/>
          </a:p>
          <a:p>
            <a:pPr lvl="1">
              <a:lnSpc>
                <a:spcPct val="90000"/>
              </a:lnSpc>
            </a:pPr>
            <a:r>
              <a:rPr lang="en-US" sz="2800"/>
              <a:t>An interface is not part of the class hierarchy. </a:t>
            </a:r>
          </a:p>
          <a:p>
            <a:pPr lvl="1">
              <a:lnSpc>
                <a:spcPct val="90000"/>
              </a:lnSpc>
            </a:pPr>
            <a:r>
              <a:rPr lang="en-US" sz="2800"/>
              <a:t>Unrelated classes can implement the same interface. </a:t>
            </a:r>
          </a:p>
        </p:txBody>
      </p:sp>
    </p:spTree>
    <p:extLst>
      <p:ext uri="{BB962C8B-B14F-4D97-AF65-F5344CB8AC3E}">
        <p14:creationId xmlns:p14="http://schemas.microsoft.com/office/powerpoint/2010/main" val="619169728"/>
      </p:ext>
    </p:extLst>
  </p:cSld>
  <p:clrMapOvr>
    <a:masterClrMapping/>
  </p:clrMapOvr>
  <p:transition spd="med">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800"/>
              <a:t>Working with Classes (cont.)</a:t>
            </a:r>
          </a:p>
        </p:txBody>
      </p:sp>
      <p:sp>
        <p:nvSpPr>
          <p:cNvPr id="44035" name="Rectangle 3"/>
          <p:cNvSpPr>
            <a:spLocks noGrp="1" noChangeArrowheads="1"/>
          </p:cNvSpPr>
          <p:nvPr>
            <p:ph type="body" idx="1"/>
          </p:nvPr>
        </p:nvSpPr>
        <p:spPr/>
        <p:txBody>
          <a:bodyPr/>
          <a:lstStyle/>
          <a:p>
            <a:r>
              <a:rPr lang="en-US"/>
              <a:t>The data variables and the methods in a class are called class members</a:t>
            </a:r>
          </a:p>
          <a:p>
            <a:r>
              <a:rPr lang="en-US"/>
              <a:t>Variables, which hold the data (or point to it in case of reference variables), are said to represent the </a:t>
            </a:r>
            <a:r>
              <a:rPr lang="en-US" u="sng"/>
              <a:t>state of an object</a:t>
            </a:r>
            <a:endParaRPr lang="en-US"/>
          </a:p>
          <a:p>
            <a:r>
              <a:rPr lang="en-US"/>
              <a:t>The methods </a:t>
            </a:r>
            <a:r>
              <a:rPr lang="en-US" u="sng"/>
              <a:t>constitute class’ behavior</a:t>
            </a:r>
          </a:p>
        </p:txBody>
      </p:sp>
    </p:spTree>
    <p:extLst>
      <p:ext uri="{BB962C8B-B14F-4D97-AF65-F5344CB8AC3E}">
        <p14:creationId xmlns:p14="http://schemas.microsoft.com/office/powerpoint/2010/main" val="2241345967"/>
      </p:ext>
    </p:extLst>
  </p:cSld>
  <p:clrMapOvr>
    <a:masterClrMapping/>
  </p:clrMapOvr>
  <p:transition spd="med">
    <p:comb/>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800"/>
              <a:t>Interface Characteristics</a:t>
            </a:r>
          </a:p>
        </p:txBody>
      </p:sp>
      <p:sp>
        <p:nvSpPr>
          <p:cNvPr id="93187" name="Rectangle 3"/>
          <p:cNvSpPr>
            <a:spLocks noGrp="1" noChangeArrowheads="1"/>
          </p:cNvSpPr>
          <p:nvPr>
            <p:ph type="body" idx="1"/>
          </p:nvPr>
        </p:nvSpPr>
        <p:spPr/>
        <p:txBody>
          <a:bodyPr/>
          <a:lstStyle/>
          <a:p>
            <a:pPr>
              <a:lnSpc>
                <a:spcPct val="90000"/>
              </a:lnSpc>
            </a:pPr>
            <a:r>
              <a:rPr lang="en-US" sz="2400"/>
              <a:t>All interface methods are implicitly </a:t>
            </a:r>
            <a:r>
              <a:rPr lang="en-US" sz="2400" b="1"/>
              <a:t>public</a:t>
            </a:r>
            <a:r>
              <a:rPr lang="en-US" sz="2400"/>
              <a:t> and </a:t>
            </a:r>
            <a:r>
              <a:rPr lang="en-US" sz="2400" b="1"/>
              <a:t>abstract</a:t>
            </a:r>
            <a:r>
              <a:rPr lang="en-US" sz="2400"/>
              <a:t>. In other words, you do not need to actually type the public or abstract modifiers in the method declaration, but the method is still always public and abstract.</a:t>
            </a:r>
          </a:p>
          <a:p>
            <a:pPr>
              <a:lnSpc>
                <a:spcPct val="90000"/>
              </a:lnSpc>
            </a:pPr>
            <a:r>
              <a:rPr lang="en-US" sz="2400" b="1"/>
              <a:t>All</a:t>
            </a:r>
            <a:r>
              <a:rPr lang="en-US" sz="2400"/>
              <a:t> </a:t>
            </a:r>
            <a:r>
              <a:rPr lang="en-US" sz="2400" b="1"/>
              <a:t>variables</a:t>
            </a:r>
            <a:r>
              <a:rPr lang="en-US" sz="2400"/>
              <a:t> defined in an interface must be </a:t>
            </a:r>
            <a:r>
              <a:rPr lang="en-US" sz="2400" b="1"/>
              <a:t>public</a:t>
            </a:r>
            <a:r>
              <a:rPr lang="en-US" sz="2400"/>
              <a:t>, </a:t>
            </a:r>
            <a:r>
              <a:rPr lang="en-US" sz="2400" b="1"/>
              <a:t>static</a:t>
            </a:r>
            <a:r>
              <a:rPr lang="en-US" sz="2400"/>
              <a:t>, and </a:t>
            </a:r>
            <a:r>
              <a:rPr lang="en-US" sz="2400" b="1"/>
              <a:t>final—in</a:t>
            </a:r>
            <a:r>
              <a:rPr lang="en-US" sz="2400"/>
              <a:t> other words, interfaces can declare only constants, not instance variables.</a:t>
            </a:r>
          </a:p>
          <a:p>
            <a:pPr>
              <a:lnSpc>
                <a:spcPct val="90000"/>
              </a:lnSpc>
            </a:pPr>
            <a:r>
              <a:rPr lang="en-US" sz="2400"/>
              <a:t>Interface </a:t>
            </a:r>
            <a:r>
              <a:rPr lang="en-US" sz="2400" b="1"/>
              <a:t>methods</a:t>
            </a:r>
            <a:r>
              <a:rPr lang="en-US" sz="2400"/>
              <a:t> must </a:t>
            </a:r>
            <a:r>
              <a:rPr lang="en-US" sz="2400" b="1"/>
              <a:t>not be static</a:t>
            </a:r>
            <a:r>
              <a:rPr lang="en-US" sz="2400"/>
              <a:t>.</a:t>
            </a:r>
          </a:p>
          <a:p>
            <a:pPr>
              <a:lnSpc>
                <a:spcPct val="90000"/>
              </a:lnSpc>
            </a:pPr>
            <a:r>
              <a:rPr lang="en-US" sz="2400"/>
              <a:t>Because interface </a:t>
            </a:r>
            <a:r>
              <a:rPr lang="en-US" sz="2400" b="1"/>
              <a:t>methods</a:t>
            </a:r>
            <a:r>
              <a:rPr lang="en-US" sz="2400"/>
              <a:t> are abstract, they </a:t>
            </a:r>
            <a:r>
              <a:rPr lang="en-US" sz="2400" b="1"/>
              <a:t>cannot</a:t>
            </a:r>
            <a:r>
              <a:rPr lang="en-US" sz="2400"/>
              <a:t> </a:t>
            </a:r>
            <a:r>
              <a:rPr lang="en-US" sz="2400" b="1"/>
              <a:t>be</a:t>
            </a:r>
            <a:r>
              <a:rPr lang="en-US" sz="2400"/>
              <a:t> marked </a:t>
            </a:r>
            <a:r>
              <a:rPr lang="en-US" sz="2400" b="1"/>
              <a:t>final</a:t>
            </a:r>
            <a:r>
              <a:rPr lang="en-US" sz="2400"/>
              <a:t>, </a:t>
            </a:r>
            <a:r>
              <a:rPr lang="en-US" sz="2400" b="1"/>
              <a:t>static</a:t>
            </a:r>
            <a:r>
              <a:rPr lang="en-US" sz="2400"/>
              <a:t>, or </a:t>
            </a:r>
            <a:r>
              <a:rPr lang="en-US" sz="2400" b="1"/>
              <a:t>native</a:t>
            </a:r>
            <a:r>
              <a:rPr lang="en-US" sz="2400"/>
              <a:t>. </a:t>
            </a:r>
          </a:p>
          <a:p>
            <a:pPr>
              <a:lnSpc>
                <a:spcPct val="90000"/>
              </a:lnSpc>
            </a:pPr>
            <a:r>
              <a:rPr lang="en-US" sz="2400"/>
              <a:t>An interface can </a:t>
            </a:r>
            <a:r>
              <a:rPr lang="en-US" sz="2400" b="1"/>
              <a:t>extend</a:t>
            </a:r>
            <a:r>
              <a:rPr lang="en-US" sz="2400"/>
              <a:t> </a:t>
            </a:r>
            <a:r>
              <a:rPr lang="en-US" sz="2400" b="1"/>
              <a:t>one</a:t>
            </a:r>
            <a:r>
              <a:rPr lang="en-US" sz="2400"/>
              <a:t> </a:t>
            </a:r>
            <a:r>
              <a:rPr lang="en-US" sz="2400" b="1"/>
              <a:t>or</a:t>
            </a:r>
            <a:r>
              <a:rPr lang="en-US" sz="2400"/>
              <a:t> </a:t>
            </a:r>
            <a:r>
              <a:rPr lang="en-US" sz="2400" b="1"/>
              <a:t>more</a:t>
            </a:r>
            <a:r>
              <a:rPr lang="en-US" sz="2400"/>
              <a:t> other </a:t>
            </a:r>
            <a:r>
              <a:rPr lang="en-US" sz="2400" b="1"/>
              <a:t>interfaces</a:t>
            </a:r>
            <a:r>
              <a:rPr lang="en-US" sz="2400"/>
              <a:t>.</a:t>
            </a:r>
          </a:p>
          <a:p>
            <a:pPr>
              <a:lnSpc>
                <a:spcPct val="90000"/>
              </a:lnSpc>
            </a:pPr>
            <a:r>
              <a:rPr lang="en-US" sz="2400"/>
              <a:t>An </a:t>
            </a:r>
            <a:r>
              <a:rPr lang="en-US" sz="2400" b="1"/>
              <a:t>interface</a:t>
            </a:r>
            <a:r>
              <a:rPr lang="en-US" sz="2400"/>
              <a:t> </a:t>
            </a:r>
            <a:r>
              <a:rPr lang="en-US" sz="2400" b="1"/>
              <a:t>cannot</a:t>
            </a:r>
            <a:r>
              <a:rPr lang="en-US" sz="2400"/>
              <a:t> </a:t>
            </a:r>
            <a:r>
              <a:rPr lang="en-US" sz="2400" b="1"/>
              <a:t>extend</a:t>
            </a:r>
            <a:r>
              <a:rPr lang="en-US" sz="2400"/>
              <a:t> </a:t>
            </a:r>
            <a:r>
              <a:rPr lang="en-US" sz="2400" b="1"/>
              <a:t>anything</a:t>
            </a:r>
            <a:r>
              <a:rPr lang="en-US" sz="2400"/>
              <a:t> but another interface.</a:t>
            </a:r>
          </a:p>
          <a:p>
            <a:pPr>
              <a:lnSpc>
                <a:spcPct val="90000"/>
              </a:lnSpc>
            </a:pPr>
            <a:r>
              <a:rPr lang="en-US" sz="2400"/>
              <a:t>An </a:t>
            </a:r>
            <a:r>
              <a:rPr lang="en-US" sz="2400" b="1"/>
              <a:t>interface</a:t>
            </a:r>
            <a:r>
              <a:rPr lang="en-US" sz="2400"/>
              <a:t> </a:t>
            </a:r>
            <a:r>
              <a:rPr lang="en-US" sz="2400" b="1"/>
              <a:t>cannot</a:t>
            </a:r>
            <a:r>
              <a:rPr lang="en-US" sz="2400"/>
              <a:t> </a:t>
            </a:r>
            <a:r>
              <a:rPr lang="en-US" sz="2400" b="1"/>
              <a:t>implement</a:t>
            </a:r>
            <a:r>
              <a:rPr lang="en-US" sz="2400"/>
              <a:t> another interface or class.</a:t>
            </a:r>
          </a:p>
          <a:p>
            <a:pPr>
              <a:lnSpc>
                <a:spcPct val="90000"/>
              </a:lnSpc>
            </a:pPr>
            <a:r>
              <a:rPr lang="en-US" sz="2400"/>
              <a:t>An interface must be declared with the keyword interface.</a:t>
            </a:r>
          </a:p>
          <a:p>
            <a:pPr>
              <a:lnSpc>
                <a:spcPct val="90000"/>
              </a:lnSpc>
            </a:pPr>
            <a:r>
              <a:rPr lang="en-US" sz="2400"/>
              <a:t>Interface types can be used polymorphically </a:t>
            </a:r>
          </a:p>
        </p:txBody>
      </p:sp>
    </p:spTree>
    <p:extLst>
      <p:ext uri="{BB962C8B-B14F-4D97-AF65-F5344CB8AC3E}">
        <p14:creationId xmlns:p14="http://schemas.microsoft.com/office/powerpoint/2010/main" val="738345895"/>
      </p:ext>
    </p:extLst>
  </p:cSld>
  <p:clrMapOvr>
    <a:masterClrMapping/>
  </p:clrMapOvr>
  <p:transition spd="med">
    <p:comb/>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z="2800"/>
              <a:t>Declaring Interface Constants</a:t>
            </a:r>
          </a:p>
        </p:txBody>
      </p:sp>
      <p:sp>
        <p:nvSpPr>
          <p:cNvPr id="94211" name="Rectangle 3"/>
          <p:cNvSpPr>
            <a:spLocks noGrp="1" noChangeArrowheads="1"/>
          </p:cNvSpPr>
          <p:nvPr>
            <p:ph type="body" idx="1"/>
          </p:nvPr>
        </p:nvSpPr>
        <p:spPr>
          <a:xfrm>
            <a:off x="0" y="914400"/>
            <a:ext cx="9601200" cy="5715000"/>
          </a:xfrm>
        </p:spPr>
        <p:txBody>
          <a:bodyPr/>
          <a:lstStyle/>
          <a:p>
            <a:r>
              <a:rPr lang="en-US"/>
              <a:t>interface Foo {</a:t>
            </a:r>
            <a:br>
              <a:rPr lang="en-US"/>
            </a:br>
            <a:r>
              <a:rPr lang="en-US"/>
              <a:t>int BAR = 42; </a:t>
            </a:r>
            <a:br>
              <a:rPr lang="en-US"/>
            </a:br>
            <a:r>
              <a:rPr lang="en-US"/>
              <a:t>void go(); </a:t>
            </a:r>
          </a:p>
          <a:p>
            <a:pPr>
              <a:buFont typeface="Wingdings" pitchFamily="2" charset="2"/>
              <a:buNone/>
            </a:pPr>
            <a:r>
              <a:rPr lang="en-US"/>
              <a:t>} </a:t>
            </a:r>
          </a:p>
          <a:p>
            <a:r>
              <a:rPr lang="en-US"/>
              <a:t>class Zap implements Foo { </a:t>
            </a:r>
            <a:br>
              <a:rPr lang="en-US"/>
            </a:br>
            <a:r>
              <a:rPr lang="en-US"/>
              <a:t>public void go() { </a:t>
            </a:r>
            <a:br>
              <a:rPr lang="en-US"/>
            </a:br>
            <a:r>
              <a:rPr lang="en-US"/>
              <a:t>    BAR = 27; </a:t>
            </a:r>
            <a:br>
              <a:rPr lang="en-US"/>
            </a:br>
            <a:r>
              <a:rPr lang="en-US"/>
              <a:t>} </a:t>
            </a:r>
          </a:p>
          <a:p>
            <a:pPr>
              <a:buFont typeface="Wingdings" pitchFamily="2" charset="2"/>
              <a:buNone/>
            </a:pPr>
            <a:r>
              <a:rPr lang="en-US"/>
              <a:t>} </a:t>
            </a:r>
          </a:p>
          <a:p>
            <a:pPr>
              <a:buFont typeface="Wingdings" pitchFamily="2" charset="2"/>
              <a:buNone/>
            </a:pPr>
            <a:endParaRPr lang="en-US"/>
          </a:p>
          <a:p>
            <a:pPr>
              <a:buFont typeface="Wingdings" pitchFamily="2" charset="2"/>
              <a:buNone/>
            </a:pPr>
            <a:r>
              <a:rPr lang="en-US"/>
              <a:t>//what is a bug?</a:t>
            </a:r>
          </a:p>
        </p:txBody>
      </p:sp>
    </p:spTree>
    <p:extLst>
      <p:ext uri="{BB962C8B-B14F-4D97-AF65-F5344CB8AC3E}">
        <p14:creationId xmlns:p14="http://schemas.microsoft.com/office/powerpoint/2010/main" val="4100813482"/>
      </p:ext>
    </p:extLst>
  </p:cSld>
  <p:clrMapOvr>
    <a:masterClrMapping/>
  </p:clrMapOvr>
  <p:transition spd="med">
    <p:comb/>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a:t>Declaring Interface Constants</a:t>
            </a:r>
          </a:p>
        </p:txBody>
      </p:sp>
      <p:sp>
        <p:nvSpPr>
          <p:cNvPr id="96259" name="Rectangle 3"/>
          <p:cNvSpPr>
            <a:spLocks noGrp="1" noChangeArrowheads="1"/>
          </p:cNvSpPr>
          <p:nvPr>
            <p:ph type="body" idx="1"/>
          </p:nvPr>
        </p:nvSpPr>
        <p:spPr/>
        <p:txBody>
          <a:bodyPr/>
          <a:lstStyle/>
          <a:p>
            <a:r>
              <a:rPr lang="en-US" sz="2400"/>
              <a:t>Look for interface definitions that define constants, but without explicitly using the required modifiers. For example, the following are all identical.</a:t>
            </a:r>
          </a:p>
          <a:p>
            <a:r>
              <a:rPr lang="en-US" sz="2400" b="1"/>
              <a:t>public int x = 1;</a:t>
            </a:r>
            <a:r>
              <a:rPr lang="en-US" sz="2400"/>
              <a:t> // Looks non-static and non-final, but  isn't! </a:t>
            </a:r>
          </a:p>
          <a:p>
            <a:r>
              <a:rPr lang="en-US" sz="2400" b="1"/>
              <a:t>int x = 1;</a:t>
            </a:r>
            <a:r>
              <a:rPr lang="en-US" sz="2400"/>
              <a:t> // Looks default, non-final, non-static, but isn't! </a:t>
            </a:r>
          </a:p>
          <a:p>
            <a:r>
              <a:rPr lang="en-US" sz="2400" b="1"/>
              <a:t>static int x = 1;</a:t>
            </a:r>
            <a:r>
              <a:rPr lang="en-US" sz="2400"/>
              <a:t> // Doesn't show final or public </a:t>
            </a:r>
          </a:p>
          <a:p>
            <a:r>
              <a:rPr lang="en-US" sz="2400" b="1"/>
              <a:t>final int x = 1;</a:t>
            </a:r>
            <a:r>
              <a:rPr lang="en-US" sz="2400"/>
              <a:t> // Doesn't show static or public </a:t>
            </a:r>
          </a:p>
          <a:p>
            <a:r>
              <a:rPr lang="en-US" sz="2400" b="1"/>
              <a:t>public static int x = 1;</a:t>
            </a:r>
            <a:r>
              <a:rPr lang="en-US" sz="2400"/>
              <a:t> // Doesn't show final </a:t>
            </a:r>
          </a:p>
          <a:p>
            <a:r>
              <a:rPr lang="en-US" sz="2400" b="1"/>
              <a:t>public final int x = 1;</a:t>
            </a:r>
            <a:r>
              <a:rPr lang="en-US" sz="2400"/>
              <a:t> // Doesn't show static static </a:t>
            </a:r>
          </a:p>
          <a:p>
            <a:r>
              <a:rPr lang="en-US" sz="2400" b="1"/>
              <a:t>final int x = 1;</a:t>
            </a:r>
            <a:r>
              <a:rPr lang="en-US" sz="2400"/>
              <a:t> // Doesn't show public </a:t>
            </a:r>
          </a:p>
          <a:p>
            <a:r>
              <a:rPr lang="en-US" sz="2400" b="1"/>
              <a:t>public static final int x = 1;</a:t>
            </a:r>
            <a:r>
              <a:rPr lang="en-US" sz="2400"/>
              <a:t> // what you get implicitly </a:t>
            </a:r>
          </a:p>
        </p:txBody>
      </p:sp>
    </p:spTree>
    <p:extLst>
      <p:ext uri="{BB962C8B-B14F-4D97-AF65-F5344CB8AC3E}">
        <p14:creationId xmlns:p14="http://schemas.microsoft.com/office/powerpoint/2010/main" val="1692438637"/>
      </p:ext>
    </p:extLst>
  </p:cSld>
  <p:clrMapOvr>
    <a:masterClrMapping/>
  </p:clrMapOvr>
  <p:transition spd="med">
    <p:comb/>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Steps in using a Interface</a:t>
            </a:r>
          </a:p>
        </p:txBody>
      </p:sp>
      <p:sp>
        <p:nvSpPr>
          <p:cNvPr id="13315" name="Rectangle 3"/>
          <p:cNvSpPr>
            <a:spLocks noGrp="1" noChangeArrowheads="1"/>
          </p:cNvSpPr>
          <p:nvPr>
            <p:ph type="body" idx="1"/>
          </p:nvPr>
        </p:nvSpPr>
        <p:spPr/>
        <p:txBody>
          <a:bodyPr/>
          <a:lstStyle/>
          <a:p>
            <a:pPr lvl="1"/>
            <a:r>
              <a:rPr lang="en-US" sz="2800"/>
              <a:t>define an INTERFACE that defines the method header for the desired method, </a:t>
            </a:r>
          </a:p>
          <a:p>
            <a:pPr lvl="1"/>
            <a:r>
              <a:rPr lang="en-US" sz="2800"/>
              <a:t>declare in each class that defines this method that it IMPLEMENTS THE INTERFACE and </a:t>
            </a:r>
          </a:p>
          <a:p>
            <a:pPr lvl="1"/>
            <a:r>
              <a:rPr lang="en-US" sz="2800"/>
              <a:t>CAST the object that invokes the desired method to be of the type for which the desired method is defined.</a:t>
            </a:r>
          </a:p>
        </p:txBody>
      </p:sp>
    </p:spTree>
    <p:extLst>
      <p:ext uri="{BB962C8B-B14F-4D97-AF65-F5344CB8AC3E}">
        <p14:creationId xmlns:p14="http://schemas.microsoft.com/office/powerpoint/2010/main" val="2100157651"/>
      </p:ext>
    </p:extLst>
  </p:cSld>
  <p:clrMapOvr>
    <a:masterClrMapping/>
  </p:clrMapOvr>
  <p:transition spd="med">
    <p:comb/>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2800"/>
              <a:t>Implementing an Interface </a:t>
            </a:r>
          </a:p>
        </p:txBody>
      </p:sp>
      <p:sp>
        <p:nvSpPr>
          <p:cNvPr id="97283" name="Rectangle 3"/>
          <p:cNvSpPr>
            <a:spLocks noGrp="1" noChangeArrowheads="1"/>
          </p:cNvSpPr>
          <p:nvPr>
            <p:ph type="body" idx="1"/>
          </p:nvPr>
        </p:nvSpPr>
        <p:spPr/>
        <p:txBody>
          <a:bodyPr/>
          <a:lstStyle/>
          <a:p>
            <a:pPr>
              <a:lnSpc>
                <a:spcPct val="90000"/>
              </a:lnSpc>
              <a:spcBef>
                <a:spcPct val="0"/>
              </a:spcBef>
              <a:buFont typeface="Wingdings" pitchFamily="2" charset="2"/>
              <a:buNone/>
            </a:pPr>
            <a:r>
              <a:rPr lang="en-US" sz="2000" b="1">
                <a:latin typeface="Verdana" pitchFamily="34" charset="0"/>
              </a:rPr>
              <a:t>class Foo { }</a:t>
            </a:r>
            <a:r>
              <a:rPr lang="en-US" sz="2000">
                <a:latin typeface="Verdana" pitchFamily="34" charset="0"/>
              </a:rPr>
              <a:t>                      	//OK</a:t>
            </a:r>
          </a:p>
          <a:p>
            <a:pPr>
              <a:lnSpc>
                <a:spcPct val="90000"/>
              </a:lnSpc>
              <a:spcBef>
                <a:spcPct val="0"/>
              </a:spcBef>
              <a:buFont typeface="Wingdings" pitchFamily="2" charset="2"/>
              <a:buNone/>
            </a:pPr>
            <a:r>
              <a:rPr lang="en-US" sz="2000" b="1">
                <a:solidFill>
                  <a:srgbClr val="FF0000"/>
                </a:solidFill>
                <a:latin typeface="Verdana" pitchFamily="34" charset="0"/>
              </a:rPr>
              <a:t>class Bar implements Foo  { }</a:t>
            </a:r>
            <a:r>
              <a:rPr lang="en-US" sz="2000">
                <a:latin typeface="Verdana" pitchFamily="34" charset="0"/>
              </a:rPr>
              <a:t>    //No! Can't implement a class</a:t>
            </a:r>
          </a:p>
          <a:p>
            <a:pPr>
              <a:lnSpc>
                <a:spcPct val="90000"/>
              </a:lnSpc>
              <a:spcBef>
                <a:spcPct val="0"/>
              </a:spcBef>
              <a:buFont typeface="Wingdings" pitchFamily="2" charset="2"/>
              <a:buNone/>
            </a:pPr>
            <a:r>
              <a:rPr lang="en-US" sz="2000" b="1">
                <a:latin typeface="Verdana" pitchFamily="34" charset="0"/>
              </a:rPr>
              <a:t>interface Baz { }</a:t>
            </a:r>
            <a:r>
              <a:rPr lang="en-US" sz="2000">
                <a:latin typeface="Verdana" pitchFamily="34" charset="0"/>
              </a:rPr>
              <a:t>                  	//OK</a:t>
            </a:r>
          </a:p>
          <a:p>
            <a:pPr>
              <a:lnSpc>
                <a:spcPct val="90000"/>
              </a:lnSpc>
              <a:spcBef>
                <a:spcPct val="0"/>
              </a:spcBef>
              <a:buFont typeface="Wingdings" pitchFamily="2" charset="2"/>
              <a:buNone/>
            </a:pPr>
            <a:r>
              <a:rPr lang="en-US" sz="2000" b="1">
                <a:latin typeface="Verdana" pitchFamily="34" charset="0"/>
              </a:rPr>
              <a:t>interface Fi { }</a:t>
            </a:r>
            <a:r>
              <a:rPr lang="en-US" sz="2000">
                <a:latin typeface="Verdana" pitchFamily="34" charset="0"/>
              </a:rPr>
              <a:t>                   	// OK</a:t>
            </a:r>
          </a:p>
          <a:p>
            <a:pPr>
              <a:lnSpc>
                <a:spcPct val="90000"/>
              </a:lnSpc>
              <a:spcBef>
                <a:spcPct val="0"/>
              </a:spcBef>
              <a:buFont typeface="Wingdings" pitchFamily="2" charset="2"/>
              <a:buNone/>
            </a:pPr>
            <a:r>
              <a:rPr lang="en-US" sz="2000" b="1">
                <a:solidFill>
                  <a:srgbClr val="FF0000"/>
                </a:solidFill>
                <a:latin typeface="Verdana" pitchFamily="34" charset="0"/>
              </a:rPr>
              <a:t>interface Fee implements Baz { }</a:t>
            </a:r>
            <a:r>
              <a:rPr lang="en-US" sz="2000">
                <a:latin typeface="Verdana" pitchFamily="34" charset="0"/>
              </a:rPr>
              <a:t>  //No! Interface can't</a:t>
            </a:r>
          </a:p>
          <a:p>
            <a:pPr>
              <a:lnSpc>
                <a:spcPct val="90000"/>
              </a:lnSpc>
              <a:spcBef>
                <a:spcPct val="0"/>
              </a:spcBef>
              <a:buFont typeface="Wingdings" pitchFamily="2" charset="2"/>
              <a:buNone/>
            </a:pPr>
            <a:r>
              <a:rPr lang="en-US" sz="2000">
                <a:latin typeface="Verdana" pitchFamily="34" charset="0"/>
              </a:rPr>
              <a:t>                                  		 // implement an interface</a:t>
            </a:r>
          </a:p>
          <a:p>
            <a:pPr>
              <a:lnSpc>
                <a:spcPct val="90000"/>
              </a:lnSpc>
              <a:spcBef>
                <a:spcPct val="0"/>
              </a:spcBef>
              <a:buFont typeface="Wingdings" pitchFamily="2" charset="2"/>
              <a:buNone/>
            </a:pPr>
            <a:r>
              <a:rPr lang="en-US" sz="2000" b="1">
                <a:solidFill>
                  <a:srgbClr val="FF0000"/>
                </a:solidFill>
                <a:latin typeface="Verdana" pitchFamily="34" charset="0"/>
              </a:rPr>
              <a:t>interface Zee implements Foo { }</a:t>
            </a:r>
            <a:r>
              <a:rPr lang="en-US" sz="2000">
                <a:latin typeface="Verdana" pitchFamily="34" charset="0"/>
              </a:rPr>
              <a:t> //No! Interface can't</a:t>
            </a:r>
          </a:p>
          <a:p>
            <a:pPr>
              <a:lnSpc>
                <a:spcPct val="90000"/>
              </a:lnSpc>
              <a:spcBef>
                <a:spcPct val="0"/>
              </a:spcBef>
              <a:buFont typeface="Wingdings" pitchFamily="2" charset="2"/>
              <a:buNone/>
            </a:pPr>
            <a:r>
              <a:rPr lang="en-US" sz="2000">
                <a:latin typeface="Verdana" pitchFamily="34" charset="0"/>
              </a:rPr>
              <a:t>                                  		 // implement a class</a:t>
            </a:r>
          </a:p>
          <a:p>
            <a:pPr>
              <a:lnSpc>
                <a:spcPct val="90000"/>
              </a:lnSpc>
              <a:spcBef>
                <a:spcPct val="0"/>
              </a:spcBef>
              <a:buFont typeface="Wingdings" pitchFamily="2" charset="2"/>
              <a:buNone/>
            </a:pPr>
            <a:r>
              <a:rPr lang="en-US" sz="2000" b="1">
                <a:solidFill>
                  <a:srgbClr val="FF0000"/>
                </a:solidFill>
                <a:latin typeface="Verdana" pitchFamily="34" charset="0"/>
              </a:rPr>
              <a:t>interface Zoo extends Foo { }</a:t>
            </a:r>
            <a:r>
              <a:rPr lang="en-US" sz="2000">
                <a:latin typeface="Verdana" pitchFamily="34" charset="0"/>
              </a:rPr>
              <a:t>      //No! Interface can't</a:t>
            </a:r>
          </a:p>
          <a:p>
            <a:pPr>
              <a:lnSpc>
                <a:spcPct val="90000"/>
              </a:lnSpc>
              <a:spcBef>
                <a:spcPct val="0"/>
              </a:spcBef>
              <a:buFont typeface="Wingdings" pitchFamily="2" charset="2"/>
              <a:buNone/>
            </a:pPr>
            <a:r>
              <a:rPr lang="en-US" sz="2000">
                <a:latin typeface="Verdana" pitchFamily="34" charset="0"/>
              </a:rPr>
              <a:t>                                   		// extend a class</a:t>
            </a:r>
          </a:p>
          <a:p>
            <a:pPr>
              <a:lnSpc>
                <a:spcPct val="90000"/>
              </a:lnSpc>
              <a:spcBef>
                <a:spcPct val="0"/>
              </a:spcBef>
              <a:buFont typeface="Wingdings" pitchFamily="2" charset="2"/>
              <a:buNone/>
            </a:pPr>
            <a:r>
              <a:rPr lang="en-US" sz="2000" b="1">
                <a:latin typeface="Verdana" pitchFamily="34" charset="0"/>
              </a:rPr>
              <a:t>interface Boo extends Fi { }</a:t>
            </a:r>
            <a:r>
              <a:rPr lang="en-US" sz="2000">
                <a:latin typeface="Verdana" pitchFamily="34" charset="0"/>
              </a:rPr>
              <a:t>       // OK. Interface can extend</a:t>
            </a:r>
          </a:p>
          <a:p>
            <a:pPr>
              <a:lnSpc>
                <a:spcPct val="90000"/>
              </a:lnSpc>
              <a:spcBef>
                <a:spcPct val="0"/>
              </a:spcBef>
              <a:buFont typeface="Wingdings" pitchFamily="2" charset="2"/>
              <a:buNone/>
            </a:pPr>
            <a:r>
              <a:rPr lang="en-US" sz="2000">
                <a:latin typeface="Verdana" pitchFamily="34" charset="0"/>
              </a:rPr>
              <a:t>                                   		// an interface</a:t>
            </a:r>
          </a:p>
          <a:p>
            <a:pPr>
              <a:lnSpc>
                <a:spcPct val="90000"/>
              </a:lnSpc>
              <a:spcBef>
                <a:spcPct val="0"/>
              </a:spcBef>
              <a:buFont typeface="Wingdings" pitchFamily="2" charset="2"/>
              <a:buNone/>
            </a:pPr>
            <a:r>
              <a:rPr lang="en-US" sz="2000" b="1">
                <a:solidFill>
                  <a:srgbClr val="FF0000"/>
                </a:solidFill>
                <a:latin typeface="Verdana" pitchFamily="34" charset="0"/>
              </a:rPr>
              <a:t>class Toon extends Foo, Button { }</a:t>
            </a:r>
            <a:r>
              <a:rPr lang="en-US" sz="2000">
                <a:latin typeface="Verdana" pitchFamily="34" charset="0"/>
              </a:rPr>
              <a:t> //No! Class can't extend</a:t>
            </a:r>
          </a:p>
          <a:p>
            <a:pPr>
              <a:lnSpc>
                <a:spcPct val="90000"/>
              </a:lnSpc>
              <a:spcBef>
                <a:spcPct val="0"/>
              </a:spcBef>
              <a:buFont typeface="Wingdings" pitchFamily="2" charset="2"/>
              <a:buNone/>
            </a:pPr>
            <a:r>
              <a:rPr lang="en-US" sz="2000">
                <a:latin typeface="Verdana" pitchFamily="34" charset="0"/>
              </a:rPr>
              <a:t>                                   			// multiple classes</a:t>
            </a:r>
          </a:p>
          <a:p>
            <a:pPr>
              <a:lnSpc>
                <a:spcPct val="90000"/>
              </a:lnSpc>
              <a:spcBef>
                <a:spcPct val="0"/>
              </a:spcBef>
              <a:buFont typeface="Wingdings" pitchFamily="2" charset="2"/>
              <a:buNone/>
            </a:pPr>
            <a:r>
              <a:rPr lang="en-US" sz="2000" b="1">
                <a:latin typeface="Verdana" pitchFamily="34" charset="0"/>
              </a:rPr>
              <a:t>class Zoom implements Fi, Fee { }</a:t>
            </a:r>
            <a:r>
              <a:rPr lang="en-US" sz="2000">
                <a:latin typeface="Verdana" pitchFamily="34" charset="0"/>
              </a:rPr>
              <a:t>  // OK. class can implement</a:t>
            </a:r>
          </a:p>
          <a:p>
            <a:pPr>
              <a:lnSpc>
                <a:spcPct val="90000"/>
              </a:lnSpc>
              <a:spcBef>
                <a:spcPct val="0"/>
              </a:spcBef>
              <a:buFont typeface="Wingdings" pitchFamily="2" charset="2"/>
              <a:buNone/>
            </a:pPr>
            <a:r>
              <a:rPr lang="en-US" sz="2000">
                <a:latin typeface="Verdana" pitchFamily="34" charset="0"/>
              </a:rPr>
              <a:t>                                  		 // multiple interfaces</a:t>
            </a:r>
          </a:p>
          <a:p>
            <a:pPr>
              <a:lnSpc>
                <a:spcPct val="90000"/>
              </a:lnSpc>
              <a:spcBef>
                <a:spcPct val="0"/>
              </a:spcBef>
              <a:buFont typeface="Wingdings" pitchFamily="2" charset="2"/>
              <a:buNone/>
            </a:pPr>
            <a:r>
              <a:rPr lang="en-US" sz="2000" b="1">
                <a:latin typeface="Verdana" pitchFamily="34" charset="0"/>
              </a:rPr>
              <a:t>interface Vroom extends Fi, Fee { }</a:t>
            </a:r>
            <a:r>
              <a:rPr lang="en-US" sz="2000">
                <a:latin typeface="Verdana" pitchFamily="34" charset="0"/>
              </a:rPr>
              <a:t>  // OK. interface can extend</a:t>
            </a:r>
          </a:p>
          <a:p>
            <a:pPr>
              <a:lnSpc>
                <a:spcPct val="90000"/>
              </a:lnSpc>
              <a:spcBef>
                <a:spcPct val="0"/>
              </a:spcBef>
              <a:buFont typeface="Wingdings" pitchFamily="2" charset="2"/>
              <a:buNone/>
            </a:pPr>
            <a:r>
              <a:rPr lang="en-US" sz="2000">
                <a:latin typeface="Verdana" pitchFamily="34" charset="0"/>
              </a:rPr>
              <a:t>                                     // multiple interfaces</a:t>
            </a:r>
          </a:p>
          <a:p>
            <a:pPr>
              <a:lnSpc>
                <a:spcPct val="90000"/>
              </a:lnSpc>
              <a:spcBef>
                <a:spcPct val="0"/>
              </a:spcBef>
              <a:buFont typeface="Wingdings" pitchFamily="2" charset="2"/>
              <a:buNone/>
            </a:pPr>
            <a:r>
              <a:rPr lang="en-US" sz="2000" b="1">
                <a:latin typeface="Verdana" pitchFamily="34" charset="0"/>
              </a:rPr>
              <a:t>class Yow extends Foo implements Fi { }</a:t>
            </a:r>
            <a:r>
              <a:rPr lang="en-US" sz="2000">
                <a:latin typeface="Verdana" pitchFamily="34" charset="0"/>
              </a:rPr>
              <a:t> // OK. Class can do 					//both (extends must be 1st)</a:t>
            </a:r>
          </a:p>
        </p:txBody>
      </p:sp>
    </p:spTree>
    <p:extLst>
      <p:ext uri="{BB962C8B-B14F-4D97-AF65-F5344CB8AC3E}">
        <p14:creationId xmlns:p14="http://schemas.microsoft.com/office/powerpoint/2010/main" val="1914370612"/>
      </p:ext>
    </p:extLst>
  </p:cSld>
  <p:clrMapOvr>
    <a:masterClrMapping/>
  </p:clrMapOvr>
  <p:transition spd="med">
    <p:comb/>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Writing and Using Interfaces (cont.)</a:t>
            </a:r>
          </a:p>
        </p:txBody>
      </p:sp>
      <p:sp>
        <p:nvSpPr>
          <p:cNvPr id="103427" name="Rectangle 3"/>
          <p:cNvSpPr>
            <a:spLocks noGrp="1" noChangeArrowheads="1"/>
          </p:cNvSpPr>
          <p:nvPr>
            <p:ph type="body" idx="1"/>
          </p:nvPr>
        </p:nvSpPr>
        <p:spPr>
          <a:xfrm>
            <a:off x="0" y="685800"/>
            <a:ext cx="9144000" cy="5715000"/>
          </a:xfrm>
        </p:spPr>
        <p:txBody>
          <a:bodyPr/>
          <a:lstStyle/>
          <a:p>
            <a:pPr>
              <a:lnSpc>
                <a:spcPct val="80000"/>
              </a:lnSpc>
            </a:pPr>
            <a:r>
              <a:rPr lang="en-US"/>
              <a:t>define an interface by the keyword </a:t>
            </a:r>
            <a:r>
              <a:rPr lang="en-US" b="1"/>
              <a:t>interface</a:t>
            </a:r>
          </a:p>
          <a:p>
            <a:pPr>
              <a:lnSpc>
                <a:spcPct val="80000"/>
              </a:lnSpc>
              <a:buFont typeface="Wingdings" pitchFamily="2" charset="2"/>
              <a:buNone/>
            </a:pPr>
            <a:r>
              <a:rPr lang="en-US"/>
              <a:t>interface &lt;InterfaceName&gt; {</a:t>
            </a:r>
          </a:p>
          <a:p>
            <a:pPr lvl="1">
              <a:lnSpc>
                <a:spcPct val="80000"/>
              </a:lnSpc>
              <a:buFont typeface="Wingdings" pitchFamily="2" charset="2"/>
              <a:buNone/>
            </a:pPr>
            <a:r>
              <a:rPr lang="en-US" sz="2800"/>
              <a:t>&lt;dataType1&gt; &lt;var1&gt;;</a:t>
            </a:r>
          </a:p>
          <a:p>
            <a:pPr lvl="1">
              <a:lnSpc>
                <a:spcPct val="80000"/>
              </a:lnSpc>
              <a:buFont typeface="Wingdings" pitchFamily="2" charset="2"/>
              <a:buNone/>
            </a:pPr>
            <a:r>
              <a:rPr lang="en-US" sz="2800"/>
              <a:t>&lt;dataType2&gt; &lt;var2&gt;;</a:t>
            </a:r>
          </a:p>
          <a:p>
            <a:pPr lvl="1">
              <a:lnSpc>
                <a:spcPct val="80000"/>
              </a:lnSpc>
              <a:buFont typeface="Wingdings" pitchFamily="2" charset="2"/>
              <a:buNone/>
            </a:pPr>
            <a:r>
              <a:rPr lang="en-US" sz="2800"/>
              <a:t>&lt;ReturnType1&gt; &lt;methodName1&gt; ( );</a:t>
            </a:r>
          </a:p>
          <a:p>
            <a:pPr lvl="1">
              <a:lnSpc>
                <a:spcPct val="80000"/>
              </a:lnSpc>
              <a:buFont typeface="Wingdings" pitchFamily="2" charset="2"/>
              <a:buNone/>
            </a:pPr>
            <a:r>
              <a:rPr lang="en-US" sz="2800"/>
              <a:t>&lt;ReturnType2&gt; &lt;methodName2&gt;(&lt;parameters&gt;);</a:t>
            </a:r>
          </a:p>
          <a:p>
            <a:pPr>
              <a:lnSpc>
                <a:spcPct val="80000"/>
              </a:lnSpc>
              <a:buFont typeface="Wingdings" pitchFamily="2" charset="2"/>
              <a:buNone/>
            </a:pPr>
            <a:r>
              <a:rPr lang="en-US"/>
              <a:t>} // interface definition ends here.</a:t>
            </a:r>
          </a:p>
          <a:p>
            <a:pPr>
              <a:lnSpc>
                <a:spcPct val="80000"/>
              </a:lnSpc>
            </a:pPr>
            <a:r>
              <a:rPr lang="en-US"/>
              <a:t>The methods declared in an interface are implicitly public and abstract</a:t>
            </a:r>
          </a:p>
          <a:p>
            <a:pPr>
              <a:lnSpc>
                <a:spcPct val="80000"/>
              </a:lnSpc>
            </a:pPr>
            <a:r>
              <a:rPr lang="en-US"/>
              <a:t>All interface variables are inherently public, static, and final</a:t>
            </a:r>
          </a:p>
          <a:p>
            <a:pPr>
              <a:lnSpc>
                <a:spcPct val="80000"/>
              </a:lnSpc>
            </a:pPr>
            <a:r>
              <a:rPr lang="en-US"/>
              <a:t>An interface cannot implement any interface or class</a:t>
            </a:r>
          </a:p>
        </p:txBody>
      </p:sp>
    </p:spTree>
    <p:extLst>
      <p:ext uri="{BB962C8B-B14F-4D97-AF65-F5344CB8AC3E}">
        <p14:creationId xmlns:p14="http://schemas.microsoft.com/office/powerpoint/2010/main" val="2612177350"/>
      </p:ext>
    </p:extLst>
  </p:cSld>
  <p:clrMapOvr>
    <a:masterClrMapping/>
  </p:clrMapOvr>
  <p:transition spd="med">
    <p:comb/>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Writing and Using Interfaces (cont.)</a:t>
            </a:r>
          </a:p>
        </p:txBody>
      </p:sp>
      <p:sp>
        <p:nvSpPr>
          <p:cNvPr id="105475" name="Rectangle 3"/>
          <p:cNvSpPr>
            <a:spLocks noGrp="1" noChangeArrowheads="1"/>
          </p:cNvSpPr>
          <p:nvPr>
            <p:ph type="body" idx="1"/>
          </p:nvPr>
        </p:nvSpPr>
        <p:spPr/>
        <p:txBody>
          <a:bodyPr/>
          <a:lstStyle/>
          <a:p>
            <a:pPr>
              <a:lnSpc>
                <a:spcPct val="90000"/>
              </a:lnSpc>
              <a:buFont typeface="Wingdings" pitchFamily="2" charset="2"/>
              <a:buNone/>
            </a:pPr>
            <a:r>
              <a:rPr lang="en-US"/>
              <a:t>interface ParentOne {</a:t>
            </a:r>
          </a:p>
          <a:p>
            <a:pPr>
              <a:lnSpc>
                <a:spcPct val="90000"/>
              </a:lnSpc>
              <a:buFont typeface="Wingdings" pitchFamily="2" charset="2"/>
              <a:buNone/>
            </a:pPr>
            <a:r>
              <a:rPr lang="en-US"/>
              <a:t>    int pOne = 1;</a:t>
            </a:r>
          </a:p>
          <a:p>
            <a:pPr>
              <a:lnSpc>
                <a:spcPct val="90000"/>
              </a:lnSpc>
              <a:buFont typeface="Wingdings" pitchFamily="2" charset="2"/>
              <a:buNone/>
            </a:pPr>
            <a:r>
              <a:rPr lang="en-US"/>
              <a:t>    void printParentOne();</a:t>
            </a:r>
          </a:p>
          <a:p>
            <a:pPr>
              <a:lnSpc>
                <a:spcPct val="90000"/>
              </a:lnSpc>
              <a:buFont typeface="Wingdings" pitchFamily="2" charset="2"/>
              <a:buNone/>
            </a:pPr>
            <a:r>
              <a:rPr lang="en-US"/>
              <a:t>}</a:t>
            </a:r>
          </a:p>
          <a:p>
            <a:pPr>
              <a:lnSpc>
                <a:spcPct val="90000"/>
              </a:lnSpc>
              <a:buFont typeface="Wingdings" pitchFamily="2" charset="2"/>
              <a:buNone/>
            </a:pPr>
            <a:r>
              <a:rPr lang="en-US"/>
              <a:t>interface ParentTwo {</a:t>
            </a:r>
          </a:p>
          <a:p>
            <a:pPr>
              <a:lnSpc>
                <a:spcPct val="90000"/>
              </a:lnSpc>
              <a:buFont typeface="Wingdings" pitchFamily="2" charset="2"/>
              <a:buNone/>
            </a:pPr>
            <a:r>
              <a:rPr lang="en-US"/>
              <a:t>    int pTwo = 2;</a:t>
            </a:r>
          </a:p>
          <a:p>
            <a:pPr>
              <a:lnSpc>
                <a:spcPct val="90000"/>
              </a:lnSpc>
              <a:buFont typeface="Wingdings" pitchFamily="2" charset="2"/>
              <a:buNone/>
            </a:pPr>
            <a:r>
              <a:rPr lang="en-US"/>
              <a:t>    void printParentTwo();</a:t>
            </a:r>
          </a:p>
          <a:p>
            <a:pPr>
              <a:lnSpc>
                <a:spcPct val="90000"/>
              </a:lnSpc>
              <a:buFont typeface="Wingdings" pitchFamily="2" charset="2"/>
              <a:buNone/>
            </a:pPr>
            <a:r>
              <a:rPr lang="en-US"/>
              <a:t>}</a:t>
            </a:r>
          </a:p>
          <a:p>
            <a:pPr>
              <a:lnSpc>
                <a:spcPct val="90000"/>
              </a:lnSpc>
              <a:buFont typeface="Wingdings" pitchFamily="2" charset="2"/>
              <a:buNone/>
            </a:pPr>
            <a:r>
              <a:rPr lang="en-US"/>
              <a:t>interface Child extends ParentOne, ParentTwo{</a:t>
            </a:r>
          </a:p>
          <a:p>
            <a:pPr>
              <a:lnSpc>
                <a:spcPct val="90000"/>
              </a:lnSpc>
              <a:buFont typeface="Wingdings" pitchFamily="2" charset="2"/>
              <a:buNone/>
            </a:pPr>
            <a:r>
              <a:rPr lang="en-US"/>
              <a:t>     int child = 3;</a:t>
            </a:r>
          </a:p>
          <a:p>
            <a:pPr>
              <a:lnSpc>
                <a:spcPct val="90000"/>
              </a:lnSpc>
              <a:buFont typeface="Wingdings" pitchFamily="2" charset="2"/>
              <a:buNone/>
            </a:pPr>
            <a:r>
              <a:rPr lang="en-US"/>
              <a:t>     void printChild();</a:t>
            </a:r>
          </a:p>
          <a:p>
            <a:pPr>
              <a:lnSpc>
                <a:spcPct val="90000"/>
              </a:lnSpc>
              <a:buFont typeface="Wingdings" pitchFamily="2" charset="2"/>
              <a:buNone/>
            </a:pPr>
            <a:r>
              <a:rPr lang="en-US"/>
              <a:t>}</a:t>
            </a:r>
          </a:p>
        </p:txBody>
      </p:sp>
    </p:spTree>
    <p:extLst>
      <p:ext uri="{BB962C8B-B14F-4D97-AF65-F5344CB8AC3E}">
        <p14:creationId xmlns:p14="http://schemas.microsoft.com/office/powerpoint/2010/main" val="3769505497"/>
      </p:ext>
    </p:extLst>
  </p:cSld>
  <p:clrMapOvr>
    <a:masterClrMapping/>
  </p:clrMapOvr>
  <p:transition spd="med">
    <p:comb/>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Writing and Using Interfaces (cont.)</a:t>
            </a:r>
          </a:p>
        </p:txBody>
      </p:sp>
      <p:sp>
        <p:nvSpPr>
          <p:cNvPr id="106499" name="Rectangle 3"/>
          <p:cNvSpPr>
            <a:spLocks noGrp="1" noChangeArrowheads="1"/>
          </p:cNvSpPr>
          <p:nvPr>
            <p:ph type="body" idx="1"/>
          </p:nvPr>
        </p:nvSpPr>
        <p:spPr/>
        <p:txBody>
          <a:bodyPr/>
          <a:lstStyle/>
          <a:p>
            <a:pPr>
              <a:lnSpc>
                <a:spcPct val="80000"/>
              </a:lnSpc>
              <a:buFont typeface="Wingdings" pitchFamily="2" charset="2"/>
              <a:buNone/>
            </a:pPr>
            <a:r>
              <a:rPr lang="en-US" sz="2000"/>
              <a:t>class InheritClass implements Child {</a:t>
            </a:r>
          </a:p>
          <a:p>
            <a:pPr>
              <a:lnSpc>
                <a:spcPct val="80000"/>
              </a:lnSpc>
              <a:buFont typeface="Wingdings" pitchFamily="2" charset="2"/>
              <a:buNone/>
            </a:pPr>
            <a:r>
              <a:rPr lang="en-US" sz="2000"/>
              <a:t>    public void printParentOne(){</a:t>
            </a:r>
          </a:p>
          <a:p>
            <a:pPr>
              <a:lnSpc>
                <a:spcPct val="80000"/>
              </a:lnSpc>
              <a:buFont typeface="Wingdings" pitchFamily="2" charset="2"/>
              <a:buNone/>
            </a:pPr>
            <a:r>
              <a:rPr lang="en-US" sz="2000"/>
              <a:t>        System.out.println(pOne);</a:t>
            </a:r>
          </a:p>
          <a:p>
            <a:pPr>
              <a:lnSpc>
                <a:spcPct val="80000"/>
              </a:lnSpc>
              <a:buFont typeface="Wingdings" pitchFamily="2" charset="2"/>
              <a:buNone/>
            </a:pPr>
            <a:r>
              <a:rPr lang="en-US" sz="2000"/>
              <a:t>    }</a:t>
            </a:r>
          </a:p>
          <a:p>
            <a:pPr>
              <a:lnSpc>
                <a:spcPct val="80000"/>
              </a:lnSpc>
              <a:buFont typeface="Wingdings" pitchFamily="2" charset="2"/>
              <a:buNone/>
            </a:pPr>
            <a:r>
              <a:rPr lang="en-US" sz="2000"/>
              <a:t>    public void printParentTwo(){</a:t>
            </a:r>
          </a:p>
          <a:p>
            <a:pPr>
              <a:lnSpc>
                <a:spcPct val="80000"/>
              </a:lnSpc>
              <a:buFont typeface="Wingdings" pitchFamily="2" charset="2"/>
              <a:buNone/>
            </a:pPr>
            <a:r>
              <a:rPr lang="en-US" sz="2000"/>
              <a:t>        System.out.println(pTwo);</a:t>
            </a:r>
          </a:p>
          <a:p>
            <a:pPr>
              <a:lnSpc>
                <a:spcPct val="80000"/>
              </a:lnSpc>
              <a:buFont typeface="Wingdings" pitchFamily="2" charset="2"/>
              <a:buNone/>
            </a:pPr>
            <a:r>
              <a:rPr lang="en-US" sz="2000"/>
              <a:t>    }</a:t>
            </a:r>
          </a:p>
          <a:p>
            <a:pPr>
              <a:lnSpc>
                <a:spcPct val="80000"/>
              </a:lnSpc>
              <a:buFont typeface="Wingdings" pitchFamily="2" charset="2"/>
              <a:buNone/>
            </a:pPr>
            <a:r>
              <a:rPr lang="en-US" sz="2000"/>
              <a:t>    public void printChild(){</a:t>
            </a:r>
          </a:p>
          <a:p>
            <a:pPr>
              <a:lnSpc>
                <a:spcPct val="80000"/>
              </a:lnSpc>
              <a:buFont typeface="Wingdings" pitchFamily="2" charset="2"/>
              <a:buNone/>
            </a:pPr>
            <a:r>
              <a:rPr lang="en-US" sz="2000"/>
              <a:t>        System.out.println(child);</a:t>
            </a:r>
          </a:p>
          <a:p>
            <a:pPr>
              <a:lnSpc>
                <a:spcPct val="80000"/>
              </a:lnSpc>
              <a:buFont typeface="Wingdings" pitchFamily="2" charset="2"/>
              <a:buNone/>
            </a:pPr>
            <a:r>
              <a:rPr lang="en-US" sz="2000"/>
              <a:t>    }</a:t>
            </a:r>
          </a:p>
          <a:p>
            <a:pPr>
              <a:lnSpc>
                <a:spcPct val="80000"/>
              </a:lnSpc>
              <a:buFont typeface="Wingdings" pitchFamily="2" charset="2"/>
              <a:buNone/>
            </a:pPr>
            <a:r>
              <a:rPr lang="en-US" sz="2000"/>
              <a:t>}</a:t>
            </a:r>
          </a:p>
          <a:p>
            <a:pPr>
              <a:lnSpc>
                <a:spcPct val="80000"/>
              </a:lnSpc>
              <a:buFont typeface="Wingdings" pitchFamily="2" charset="2"/>
              <a:buNone/>
            </a:pPr>
            <a:r>
              <a:rPr lang="en-US" sz="2000"/>
              <a:t> class TestInterface {</a:t>
            </a:r>
          </a:p>
          <a:p>
            <a:pPr>
              <a:lnSpc>
                <a:spcPct val="80000"/>
              </a:lnSpc>
              <a:buFont typeface="Wingdings" pitchFamily="2" charset="2"/>
              <a:buNone/>
            </a:pPr>
            <a:r>
              <a:rPr lang="en-US" sz="2000"/>
              <a:t>    public static void main(String[] args){</a:t>
            </a:r>
          </a:p>
          <a:p>
            <a:pPr>
              <a:lnSpc>
                <a:spcPct val="80000"/>
              </a:lnSpc>
              <a:buFont typeface="Wingdings" pitchFamily="2" charset="2"/>
              <a:buNone/>
            </a:pPr>
            <a:r>
              <a:rPr lang="en-US" sz="2000"/>
              <a:t>       InheritClass ic = new InheritClass();</a:t>
            </a:r>
          </a:p>
          <a:p>
            <a:pPr>
              <a:lnSpc>
                <a:spcPct val="80000"/>
              </a:lnSpc>
              <a:buFont typeface="Wingdings" pitchFamily="2" charset="2"/>
              <a:buNone/>
            </a:pPr>
            <a:r>
              <a:rPr lang="en-US" sz="2000"/>
              <a:t>       ic.printParentOne();</a:t>
            </a:r>
          </a:p>
          <a:p>
            <a:pPr>
              <a:lnSpc>
                <a:spcPct val="80000"/>
              </a:lnSpc>
              <a:buFont typeface="Wingdings" pitchFamily="2" charset="2"/>
              <a:buNone/>
            </a:pPr>
            <a:r>
              <a:rPr lang="en-US" sz="2000"/>
              <a:t>       ic.printParentTwo();</a:t>
            </a:r>
          </a:p>
          <a:p>
            <a:pPr>
              <a:lnSpc>
                <a:spcPct val="80000"/>
              </a:lnSpc>
              <a:buFont typeface="Wingdings" pitchFamily="2" charset="2"/>
              <a:buNone/>
            </a:pPr>
            <a:r>
              <a:rPr lang="en-US" sz="2000"/>
              <a:t>       ic.printChild();</a:t>
            </a:r>
          </a:p>
          <a:p>
            <a:pPr>
              <a:lnSpc>
                <a:spcPct val="80000"/>
              </a:lnSpc>
              <a:buFont typeface="Wingdings" pitchFamily="2" charset="2"/>
              <a:buNone/>
            </a:pPr>
            <a:r>
              <a:rPr lang="en-US" sz="2000"/>
              <a:t>   }</a:t>
            </a:r>
          </a:p>
          <a:p>
            <a:pPr>
              <a:lnSpc>
                <a:spcPct val="80000"/>
              </a:lnSpc>
              <a:buFont typeface="Wingdings" pitchFamily="2" charset="2"/>
              <a:buNone/>
            </a:pPr>
            <a:r>
              <a:rPr lang="en-US" sz="2000"/>
              <a:t>}</a:t>
            </a:r>
          </a:p>
        </p:txBody>
      </p:sp>
    </p:spTree>
    <p:extLst>
      <p:ext uri="{BB962C8B-B14F-4D97-AF65-F5344CB8AC3E}">
        <p14:creationId xmlns:p14="http://schemas.microsoft.com/office/powerpoint/2010/main" val="1470743162"/>
      </p:ext>
    </p:extLst>
  </p:cSld>
  <p:clrMapOvr>
    <a:masterClrMapping/>
  </p:clrMapOvr>
  <p:transition spd="med">
    <p:comb/>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Abstract class vs Interface</a:t>
            </a:r>
          </a:p>
        </p:txBody>
      </p:sp>
      <p:sp>
        <p:nvSpPr>
          <p:cNvPr id="61443" name="Content Placeholder 2"/>
          <p:cNvSpPr>
            <a:spLocks noGrp="1"/>
          </p:cNvSpPr>
          <p:nvPr>
            <p:ph idx="1"/>
          </p:nvPr>
        </p:nvSpPr>
        <p:spPr/>
        <p:txBody>
          <a:bodyPr/>
          <a:lstStyle/>
          <a:p>
            <a:r>
              <a:rPr lang="en-US" smtClean="0"/>
              <a:t>Abstract</a:t>
            </a:r>
          </a:p>
          <a:p>
            <a:pPr lvl="1"/>
            <a:r>
              <a:rPr lang="en-US" smtClean="0"/>
              <a:t>With member</a:t>
            </a:r>
          </a:p>
          <a:p>
            <a:pPr lvl="1"/>
            <a:r>
              <a:rPr lang="en-US" smtClean="0"/>
              <a:t>With non-abstract method</a:t>
            </a:r>
          </a:p>
          <a:p>
            <a:pPr lvl="1"/>
            <a:r>
              <a:rPr lang="en-US" smtClean="0"/>
              <a:t>No multi-heritance</a:t>
            </a:r>
          </a:p>
          <a:p>
            <a:r>
              <a:rPr lang="en-US" smtClean="0"/>
              <a:t>Interface</a:t>
            </a:r>
          </a:p>
          <a:p>
            <a:pPr lvl="1"/>
            <a:r>
              <a:rPr lang="en-US" smtClean="0"/>
              <a:t>Without member, only constant</a:t>
            </a:r>
          </a:p>
          <a:p>
            <a:pPr lvl="1"/>
            <a:r>
              <a:rPr lang="en-US" smtClean="0"/>
              <a:t>Without non-abstract method</a:t>
            </a:r>
          </a:p>
          <a:p>
            <a:pPr lvl="1"/>
            <a:r>
              <a:rPr lang="en-US" smtClean="0"/>
              <a:t>With multi-implementation (multi-heritance)</a:t>
            </a:r>
          </a:p>
          <a:p>
            <a:endParaRPr lang="en-US" smtClean="0"/>
          </a:p>
        </p:txBody>
      </p:sp>
    </p:spTree>
    <p:extLst>
      <p:ext uri="{BB962C8B-B14F-4D97-AF65-F5344CB8AC3E}">
        <p14:creationId xmlns:p14="http://schemas.microsoft.com/office/powerpoint/2010/main" val="827003985"/>
      </p:ext>
    </p:extLst>
  </p:cSld>
  <p:clrMapOvr>
    <a:masterClrMapping/>
  </p:clrMapOvr>
  <p:transition spd="med">
    <p:comb/>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110456" y="27709"/>
            <a:ext cx="6923087" cy="533400"/>
          </a:xfrm>
        </p:spPr>
        <p:txBody>
          <a:bodyPr/>
          <a:lstStyle/>
          <a:p>
            <a:r>
              <a:rPr lang="en-US" smtClean="0"/>
              <a:t>Summary</a:t>
            </a:r>
          </a:p>
        </p:txBody>
      </p:sp>
      <p:sp>
        <p:nvSpPr>
          <p:cNvPr id="62467" name="Content Placeholder 2"/>
          <p:cNvSpPr>
            <a:spLocks noGrp="1"/>
          </p:cNvSpPr>
          <p:nvPr>
            <p:ph idx="1"/>
          </p:nvPr>
        </p:nvSpPr>
        <p:spPr/>
        <p:txBody>
          <a:bodyPr/>
          <a:lstStyle/>
          <a:p>
            <a:r>
              <a:rPr lang="en-US" smtClean="0"/>
              <a:t>Abstract method: No implementation</a:t>
            </a:r>
          </a:p>
          <a:p>
            <a:r>
              <a:rPr lang="en-US" smtClean="0"/>
              <a:t>Abstract class: At least one abstract method</a:t>
            </a:r>
          </a:p>
          <a:p>
            <a:r>
              <a:rPr lang="en-US" smtClean="0"/>
              <a:t>Interface: only abstract method</a:t>
            </a:r>
          </a:p>
          <a:p>
            <a:r>
              <a:rPr lang="en-US" smtClean="0"/>
              <a:t>Multi inheritance forbidden</a:t>
            </a:r>
          </a:p>
          <a:p>
            <a:r>
              <a:rPr lang="en-US" smtClean="0"/>
              <a:t>Multi interface implementation allowed</a:t>
            </a:r>
          </a:p>
          <a:p>
            <a:r>
              <a:rPr lang="en-US" smtClean="0"/>
              <a:t>Different between these two terminations</a:t>
            </a:r>
          </a:p>
          <a:p>
            <a:endParaRPr lang="en-US" smtClean="0"/>
          </a:p>
          <a:p>
            <a:endParaRPr lang="en-US" smtClean="0"/>
          </a:p>
        </p:txBody>
      </p:sp>
    </p:spTree>
    <p:extLst>
      <p:ext uri="{BB962C8B-B14F-4D97-AF65-F5344CB8AC3E}">
        <p14:creationId xmlns:p14="http://schemas.microsoft.com/office/powerpoint/2010/main" val="3877483327"/>
      </p:ext>
    </p:extLst>
  </p:cSld>
  <p:clrMapOvr>
    <a:masterClrMapping/>
  </p:clrMapOvr>
  <p:transition spd="med">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smtClean="0"/>
              <a:t>The Elements of a class </a:t>
            </a:r>
          </a:p>
        </p:txBody>
      </p:sp>
      <p:pic>
        <p:nvPicPr>
          <p:cNvPr id="4099" name="Picture 5"/>
          <p:cNvPicPr>
            <a:picLocks noChangeAspect="1" noChangeArrowheads="1"/>
          </p:cNvPicPr>
          <p:nvPr/>
        </p:nvPicPr>
        <p:blipFill>
          <a:blip r:embed="rId2" cstate="print"/>
          <a:srcRect/>
          <a:stretch>
            <a:fillRect/>
          </a:stretch>
        </p:blipFill>
        <p:spPr bwMode="auto">
          <a:xfrm>
            <a:off x="609600" y="812800"/>
            <a:ext cx="7848600" cy="6045200"/>
          </a:xfrm>
          <a:prstGeom prst="rect">
            <a:avLst/>
          </a:prstGeom>
          <a:noFill/>
          <a:ln w="9525">
            <a:noFill/>
            <a:miter lim="800000"/>
            <a:headEnd/>
            <a:tailEnd/>
          </a:ln>
        </p:spPr>
      </p:pic>
    </p:spTree>
    <p:extLst>
      <p:ext uri="{BB962C8B-B14F-4D97-AF65-F5344CB8AC3E}">
        <p14:creationId xmlns:p14="http://schemas.microsoft.com/office/powerpoint/2010/main" val="1080190082"/>
      </p:ext>
    </p:extLst>
  </p:cSld>
  <p:clrMapOvr>
    <a:masterClrMapping/>
  </p:clrMapOvr>
  <p:transition spd="med">
    <p:comb/>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VALUE TYPE AND REFERENCE TYPE</a:t>
            </a:r>
            <a:endParaRPr lang="vi-VN" sz="3200" cap="none" smtClean="0">
              <a:solidFill>
                <a:srgbClr val="DC0081"/>
              </a:solidFill>
            </a:endParaRPr>
          </a:p>
        </p:txBody>
      </p:sp>
      <p:sp>
        <p:nvSpPr>
          <p:cNvPr id="63491"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02F319-C145-4971-89A2-DAA54A259DCF}" type="slidenum">
              <a:rPr lang="vi-VN">
                <a:solidFill>
                  <a:srgbClr val="898989"/>
                </a:solidFill>
              </a:rPr>
              <a:pPr/>
              <a:t>130</a:t>
            </a:fld>
            <a:endParaRPr lang="vi-VN">
              <a:solidFill>
                <a:srgbClr val="898989"/>
              </a:solidFill>
            </a:endParaRPr>
          </a:p>
        </p:txBody>
      </p:sp>
    </p:spTree>
    <p:extLst>
      <p:ext uri="{BB962C8B-B14F-4D97-AF65-F5344CB8AC3E}">
        <p14:creationId xmlns:p14="http://schemas.microsoft.com/office/powerpoint/2010/main" val="3339460498"/>
      </p:ext>
    </p:extLst>
  </p:cSld>
  <p:clrMapOvr>
    <a:masterClrMapping/>
  </p:clrMapOvr>
  <p:transition spd="med">
    <p:comb/>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990600" y="0"/>
            <a:ext cx="6923087" cy="533400"/>
          </a:xfrm>
        </p:spPr>
        <p:txBody>
          <a:bodyPr/>
          <a:lstStyle/>
          <a:p>
            <a:r>
              <a:rPr lang="en-US" smtClean="0"/>
              <a:t>Value type vs reference type</a:t>
            </a:r>
          </a:p>
        </p:txBody>
      </p:sp>
      <p:sp>
        <p:nvSpPr>
          <p:cNvPr id="64515" name="Content Placeholder 2"/>
          <p:cNvSpPr>
            <a:spLocks noGrp="1"/>
          </p:cNvSpPr>
          <p:nvPr>
            <p:ph idx="1"/>
          </p:nvPr>
        </p:nvSpPr>
        <p:spPr/>
        <p:txBody>
          <a:bodyPr/>
          <a:lstStyle/>
          <a:p>
            <a:pPr marL="0" indent="0">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int</a:t>
            </a:r>
            <a:r>
              <a:rPr lang="en-US" sz="2000" smtClean="0">
                <a:solidFill>
                  <a:srgbClr val="0000FF"/>
                </a:solidFill>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a, b;</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 1; b = 1; </a:t>
            </a:r>
          </a:p>
          <a:p>
            <a:pPr marL="0" indent="0">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boolean</a:t>
            </a:r>
            <a:r>
              <a:rPr lang="en-US" sz="2000" smtClean="0">
                <a:latin typeface="Courier New" panose="02070309020205020404" pitchFamily="49" charset="0"/>
                <a:cs typeface="Courier New" panose="02070309020205020404" pitchFamily="49" charset="0"/>
              </a:rPr>
              <a:t> x = a == b;    </a:t>
            </a:r>
            <a:r>
              <a:rPr lang="en-US" sz="2000" smtClean="0">
                <a:solidFill>
                  <a:srgbClr val="008000"/>
                </a:solidFill>
                <a:latin typeface="Courier New" panose="02070309020205020404" pitchFamily="49" charset="0"/>
                <a:cs typeface="Courier New" panose="02070309020205020404" pitchFamily="49" charset="0"/>
              </a:rPr>
              <a:t>// true</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b = a; a = 2;          </a:t>
            </a:r>
            <a:r>
              <a:rPr lang="en-US" sz="2000" smtClean="0">
                <a:solidFill>
                  <a:srgbClr val="008000"/>
                </a:solidFill>
                <a:latin typeface="Courier New" panose="02070309020205020404" pitchFamily="49" charset="0"/>
                <a:cs typeface="Courier New" panose="02070309020205020404" pitchFamily="49" charset="0"/>
              </a:rPr>
              <a:t>// b = 1</a:t>
            </a:r>
          </a:p>
          <a:p>
            <a:pPr marL="0" indent="0">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A{</a:t>
            </a:r>
          </a:p>
          <a:p>
            <a:pPr marL="0" indent="0">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public int</a:t>
            </a:r>
            <a:r>
              <a:rPr lang="en-US" sz="2000" smtClean="0">
                <a:latin typeface="Courier New" panose="02070309020205020404" pitchFamily="49" charset="0"/>
                <a:cs typeface="Courier New" panose="02070309020205020404" pitchFamily="49" charset="0"/>
              </a:rPr>
              <a:t> i = 1;</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a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A(), b = </a:t>
            </a:r>
            <a:r>
              <a:rPr lang="en-US" sz="2000" smtClean="0">
                <a:solidFill>
                  <a:srgbClr val="800080"/>
                </a:solidFill>
                <a:latin typeface="Courier New" panose="02070309020205020404" pitchFamily="49" charset="0"/>
                <a:cs typeface="Courier New" panose="02070309020205020404" pitchFamily="49" charset="0"/>
              </a:rPr>
              <a:t>new </a:t>
            </a:r>
            <a:r>
              <a:rPr lang="en-US" sz="2000" smtClean="0">
                <a:latin typeface="Courier New" panose="02070309020205020404" pitchFamily="49" charset="0"/>
                <a:cs typeface="Courier New" panose="02070309020205020404" pitchFamily="49" charset="0"/>
              </a:rPr>
              <a:t>A(); </a:t>
            </a:r>
          </a:p>
          <a:p>
            <a:pPr marL="0" indent="0">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boolean</a:t>
            </a:r>
            <a:r>
              <a:rPr lang="en-US" sz="2000" smtClean="0">
                <a:latin typeface="Courier New" panose="02070309020205020404" pitchFamily="49" charset="0"/>
                <a:cs typeface="Courier New" panose="02070309020205020404" pitchFamily="49" charset="0"/>
              </a:rPr>
              <a:t> x = a == b;    </a:t>
            </a:r>
            <a:r>
              <a:rPr lang="en-US" sz="2000" smtClean="0">
                <a:solidFill>
                  <a:srgbClr val="008000"/>
                </a:solidFill>
                <a:latin typeface="Courier New" panose="02070309020205020404" pitchFamily="49" charset="0"/>
                <a:cs typeface="Courier New" panose="02070309020205020404" pitchFamily="49" charset="0"/>
              </a:rPr>
              <a:t>// false</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b = a; a.i = 2;        </a:t>
            </a:r>
            <a:r>
              <a:rPr lang="en-US" sz="2000" smtClean="0">
                <a:solidFill>
                  <a:srgbClr val="008000"/>
                </a:solidFill>
                <a:latin typeface="Courier New" panose="02070309020205020404" pitchFamily="49" charset="0"/>
                <a:cs typeface="Courier New" panose="02070309020205020404" pitchFamily="49" charset="0"/>
              </a:rPr>
              <a:t>// b.i = 2</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 </a:t>
            </a:r>
            <a:r>
              <a:rPr lang="en-US" sz="2000" smtClean="0">
                <a:solidFill>
                  <a:srgbClr val="800080"/>
                </a:solidFill>
                <a:latin typeface="Courier New" panose="02070309020205020404" pitchFamily="49" charset="0"/>
                <a:cs typeface="Courier New" panose="02070309020205020404" pitchFamily="49" charset="0"/>
              </a:rPr>
              <a:t>null</a:t>
            </a:r>
            <a:r>
              <a:rPr lang="en-US" sz="200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 </a:t>
            </a:r>
            <a:r>
              <a:rPr lang="en-US" sz="2000" smtClean="0">
                <a:solidFill>
                  <a:srgbClr val="800080"/>
                </a:solidFill>
                <a:latin typeface="Courier New" panose="02070309020205020404" pitchFamily="49" charset="0"/>
                <a:cs typeface="Courier New" panose="02070309020205020404" pitchFamily="49" charset="0"/>
              </a:rPr>
              <a:t>new </a:t>
            </a:r>
            <a:r>
              <a:rPr lang="en-US" sz="2000" smtClean="0">
                <a:latin typeface="Courier New" panose="02070309020205020404" pitchFamily="49" charset="0"/>
                <a:cs typeface="Courier New" panose="02070309020205020404" pitchFamily="49" charset="0"/>
              </a:rPr>
              <a:t>A();</a:t>
            </a:r>
          </a:p>
          <a:p>
            <a:pPr marL="0" indent="0">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a.i = 3;               </a:t>
            </a:r>
            <a:r>
              <a:rPr lang="en-US" sz="2000" smtClean="0">
                <a:solidFill>
                  <a:srgbClr val="008000"/>
                </a:solidFill>
                <a:latin typeface="Courier New" panose="02070309020205020404" pitchFamily="49" charset="0"/>
                <a:cs typeface="Courier New" panose="02070309020205020404" pitchFamily="49" charset="0"/>
              </a:rPr>
              <a:t>// b.i = 2</a:t>
            </a:r>
          </a:p>
        </p:txBody>
      </p:sp>
    </p:spTree>
    <p:extLst>
      <p:ext uri="{BB962C8B-B14F-4D97-AF65-F5344CB8AC3E}">
        <p14:creationId xmlns:p14="http://schemas.microsoft.com/office/powerpoint/2010/main" val="1477164475"/>
      </p:ext>
    </p:extLst>
  </p:cSld>
  <p:clrMapOvr>
    <a:masterClrMapping/>
  </p:clrMapOvr>
  <p:transition spd="med">
    <p:comb/>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914400" y="0"/>
            <a:ext cx="6923087" cy="609600"/>
          </a:xfrm>
        </p:spPr>
        <p:txBody>
          <a:bodyPr/>
          <a:lstStyle/>
          <a:p>
            <a:r>
              <a:rPr lang="en-US" smtClean="0"/>
              <a:t>Pass by value/by “reference”</a:t>
            </a:r>
          </a:p>
        </p:txBody>
      </p:sp>
      <p:sp>
        <p:nvSpPr>
          <p:cNvPr id="65539" name="Content Placeholder 2"/>
          <p:cNvSpPr>
            <a:spLocks noGrp="1"/>
          </p:cNvSpPr>
          <p:nvPr>
            <p:ph idx="1"/>
          </p:nvPr>
        </p:nvSpPr>
        <p:spPr>
          <a:xfrm>
            <a:off x="342900" y="1143000"/>
            <a:ext cx="8458200" cy="5105400"/>
          </a:xfrm>
        </p:spPr>
        <p:txBody>
          <a:bodyPr/>
          <a:lstStyle/>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class</a:t>
            </a:r>
            <a:r>
              <a:rPr lang="en-US" sz="2000" smtClean="0">
                <a:solidFill>
                  <a:srgbClr val="0000FF"/>
                </a:solidFill>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A{</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private int </a:t>
            </a:r>
            <a:r>
              <a:rPr lang="en-US" sz="2000" smtClean="0">
                <a:latin typeface="Courier New" panose="02070309020205020404" pitchFamily="49" charset="0"/>
                <a:cs typeface="Courier New" panose="02070309020205020404" pitchFamily="49" charset="0"/>
              </a:rPr>
              <a:t>i</a:t>
            </a:r>
            <a:r>
              <a:rPr lang="en-US" sz="2000" smtClean="0">
                <a:solidFill>
                  <a:srgbClr val="80008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public int</a:t>
            </a:r>
            <a:r>
              <a:rPr lang="en-US" sz="2000" smtClean="0">
                <a:latin typeface="Courier New" panose="02070309020205020404" pitchFamily="49" charset="0"/>
                <a:cs typeface="Courier New" panose="02070309020205020404" pitchFamily="49" charset="0"/>
              </a:rPr>
              <a:t> setI(int i){</a:t>
            </a:r>
            <a:r>
              <a:rPr lang="en-US" sz="2000" smtClean="0">
                <a:solidFill>
                  <a:srgbClr val="800080"/>
                </a:solidFill>
                <a:latin typeface="Courier New" panose="02070309020205020404" pitchFamily="49" charset="0"/>
                <a:cs typeface="Courier New" panose="02070309020205020404" pitchFamily="49" charset="0"/>
              </a:rPr>
              <a:t>this</a:t>
            </a:r>
            <a:r>
              <a:rPr lang="en-US" sz="2000" smtClean="0">
                <a:latin typeface="Courier New" panose="02070309020205020404" pitchFamily="49" charset="0"/>
                <a:cs typeface="Courier New" panose="02070309020205020404" pitchFamily="49" charset="0"/>
              </a:rPr>
              <a:t>.i = i;}</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public int</a:t>
            </a:r>
            <a:r>
              <a:rPr lang="en-US" sz="2000" smtClean="0">
                <a:latin typeface="Courier New" panose="02070309020205020404" pitchFamily="49" charset="0"/>
                <a:cs typeface="Courier New" panose="02070309020205020404" pitchFamily="49" charset="0"/>
              </a:rPr>
              <a:t> getI(){</a:t>
            </a:r>
            <a:r>
              <a:rPr lang="en-US" sz="2000" smtClean="0">
                <a:solidFill>
                  <a:srgbClr val="800080"/>
                </a:solidFill>
                <a:latin typeface="Courier New" panose="02070309020205020404" pitchFamily="49" charset="0"/>
                <a:cs typeface="Courier New" panose="02070309020205020404" pitchFamily="49" charset="0"/>
              </a:rPr>
              <a:t>return</a:t>
            </a:r>
            <a:r>
              <a:rPr lang="en-US" sz="2000" smtClean="0">
                <a:latin typeface="Courier New" panose="02070309020205020404" pitchFamily="49" charset="0"/>
                <a:cs typeface="Courier New" panose="02070309020205020404" pitchFamily="49" charset="0"/>
              </a:rPr>
              <a:t> i;}</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public void </a:t>
            </a:r>
            <a:r>
              <a:rPr lang="en-US" sz="2000" smtClean="0">
                <a:latin typeface="Courier New" panose="02070309020205020404" pitchFamily="49" charset="0"/>
                <a:cs typeface="Courier New" panose="02070309020205020404" pitchFamily="49" charset="0"/>
              </a:rPr>
              <a:t>M1(A a){</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 b = new A(); b.setI(7); a = b;</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public void </a:t>
            </a:r>
            <a:r>
              <a:rPr lang="en-US" sz="2000" smtClean="0">
                <a:latin typeface="Courier New" panose="02070309020205020404" pitchFamily="49" charset="0"/>
                <a:cs typeface="Courier New" panose="02070309020205020404" pitchFamily="49" charset="0"/>
              </a:rPr>
              <a:t>M2(A</a:t>
            </a:r>
            <a:r>
              <a:rPr lang="en-US" sz="2000" smtClean="0">
                <a:solidFill>
                  <a:srgbClr val="0000FF"/>
                </a:solidFill>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a){a.setI(9);}</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 a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A(); a.setI(5);</a:t>
            </a:r>
            <a:r>
              <a:rPr lang="en-US" sz="2000" smtClean="0">
                <a:solidFill>
                  <a:srgbClr val="008000"/>
                </a:solidFill>
                <a:latin typeface="Courier New" panose="02070309020205020404" pitchFamily="49" charset="0"/>
                <a:cs typeface="Courier New" panose="02070309020205020404" pitchFamily="49" charset="0"/>
              </a:rPr>
              <a:t> // a.i = 5</a:t>
            </a:r>
            <a:endParaRPr lang="en-US"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M1(a);                    </a:t>
            </a:r>
            <a:r>
              <a:rPr lang="en-US" sz="2000" smtClean="0">
                <a:solidFill>
                  <a:srgbClr val="008000"/>
                </a:solidFill>
                <a:latin typeface="Courier New" panose="02070309020205020404" pitchFamily="49" charset="0"/>
                <a:cs typeface="Courier New" panose="02070309020205020404" pitchFamily="49" charset="0"/>
              </a:rPr>
              <a:t>// a.i = 5</a:t>
            </a:r>
            <a:endParaRPr lang="en-US"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M2(a);                    </a:t>
            </a:r>
            <a:r>
              <a:rPr lang="en-US" sz="2000" smtClean="0">
                <a:solidFill>
                  <a:srgbClr val="008000"/>
                </a:solidFill>
                <a:latin typeface="Courier New" panose="02070309020205020404" pitchFamily="49" charset="0"/>
                <a:cs typeface="Courier New" panose="02070309020205020404" pitchFamily="49" charset="0"/>
              </a:rPr>
              <a:t>// a.i = 9</a:t>
            </a:r>
            <a:endParaRPr lang="en-US"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5274694"/>
      </p:ext>
    </p:extLst>
  </p:cSld>
  <p:clrMapOvr>
    <a:masterClrMapping/>
  </p:clrMapOvr>
  <p:transition spd="med">
    <p:comb/>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990600" y="13855"/>
            <a:ext cx="6923087" cy="609600"/>
          </a:xfrm>
        </p:spPr>
        <p:txBody>
          <a:bodyPr/>
          <a:lstStyle/>
          <a:p>
            <a:r>
              <a:rPr lang="en-US" smtClean="0"/>
              <a:t>String literal/interning</a:t>
            </a:r>
          </a:p>
        </p:txBody>
      </p:sp>
      <p:sp>
        <p:nvSpPr>
          <p:cNvPr id="66563" name="Content Placeholder 2"/>
          <p:cNvSpPr>
            <a:spLocks noGrp="1"/>
          </p:cNvSpPr>
          <p:nvPr>
            <p:ph idx="1"/>
          </p:nvPr>
        </p:nvSpPr>
        <p:spPr>
          <a:xfrm>
            <a:off x="457200" y="1219200"/>
            <a:ext cx="8229600" cy="5029200"/>
          </a:xfrm>
        </p:spPr>
        <p:txBody>
          <a:bodyPr/>
          <a:lstStyle/>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String x1 = </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Literal/Intern</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String x2 = </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Literal/Intern</a:t>
            </a:r>
            <a:endParaRPr lang="en-US" sz="23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String x3 = </a:t>
            </a:r>
            <a:r>
              <a:rPr lang="en-US" sz="2300" smtClean="0">
                <a:solidFill>
                  <a:srgbClr val="0000FF"/>
                </a:solidFill>
                <a:latin typeface="Courier New" panose="02070309020205020404" pitchFamily="49" charset="0"/>
                <a:cs typeface="Courier New" panose="02070309020205020404" pitchFamily="49" charset="0"/>
              </a:rPr>
              <a:t>"A"</a:t>
            </a:r>
            <a:r>
              <a:rPr lang="en-US" sz="2300" smtClean="0">
                <a:latin typeface="Courier New" panose="02070309020205020404" pitchFamily="49" charset="0"/>
                <a:cs typeface="Courier New" panose="02070309020205020404" pitchFamily="49" charset="0"/>
              </a:rPr>
              <a:t> + </a:t>
            </a:r>
            <a:r>
              <a:rPr lang="en-US" sz="2300" smtClean="0">
                <a:solidFill>
                  <a:srgbClr val="0000FF"/>
                </a:solidFill>
                <a:latin typeface="Courier New" panose="02070309020205020404" pitchFamily="49" charset="0"/>
                <a:cs typeface="Courier New" panose="02070309020205020404" pitchFamily="49" charset="0"/>
              </a:rPr>
              <a:t>"BC"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Literal/Intern</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String x4 = </a:t>
            </a:r>
            <a:r>
              <a:rPr lang="en-US" sz="2300" smtClean="0">
                <a:solidFill>
                  <a:srgbClr val="800080"/>
                </a:solidFill>
                <a:latin typeface="Courier New" panose="02070309020205020404" pitchFamily="49" charset="0"/>
                <a:cs typeface="Courier New" panose="02070309020205020404" pitchFamily="49" charset="0"/>
              </a:rPr>
              <a:t>new</a:t>
            </a:r>
            <a:r>
              <a:rPr lang="en-US" sz="2300" smtClean="0">
                <a:latin typeface="Courier New" panose="02070309020205020404" pitchFamily="49" charset="0"/>
                <a:cs typeface="Courier New" panose="02070309020205020404" pitchFamily="49" charset="0"/>
              </a:rPr>
              <a:t> String(</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Object</a:t>
            </a:r>
          </a:p>
          <a:p>
            <a:pPr>
              <a:buFont typeface="Wingdings" panose="05000000000000000000" pitchFamily="2" charset="2"/>
              <a:buNone/>
            </a:pPr>
            <a:r>
              <a:rPr lang="en-US" sz="2300" smtClean="0">
                <a:solidFill>
                  <a:srgbClr val="800080"/>
                </a:solidFill>
                <a:latin typeface="Courier New" panose="02070309020205020404" pitchFamily="49" charset="0"/>
                <a:cs typeface="Courier New" panose="02070309020205020404" pitchFamily="49" charset="0"/>
              </a:rPr>
              <a:t>boolean</a:t>
            </a:r>
            <a:r>
              <a:rPr lang="en-US" sz="2300" smtClean="0">
                <a:latin typeface="Courier New" panose="02070309020205020404" pitchFamily="49" charset="0"/>
                <a:cs typeface="Courier New" panose="02070309020205020404" pitchFamily="49" charset="0"/>
              </a:rPr>
              <a:t> b = x1 == x2;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x1 == x3;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x2 == x4;             </a:t>
            </a:r>
            <a:r>
              <a:rPr lang="en-US" sz="2300" smtClean="0">
                <a:solidFill>
                  <a:srgbClr val="008000"/>
                </a:solidFill>
                <a:latin typeface="Courier New" panose="02070309020205020404" pitchFamily="49" charset="0"/>
                <a:cs typeface="Courier New" panose="02070309020205020404" pitchFamily="49" charset="0"/>
              </a:rPr>
              <a:t>// false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x1.equals(x3);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x2.equals(x4);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x1 == </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x4 == </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false</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b = x4.equals(</a:t>
            </a:r>
            <a:r>
              <a:rPr lang="en-US" sz="2300" smtClean="0">
                <a:solidFill>
                  <a:srgbClr val="0000FF"/>
                </a:solidFill>
                <a:latin typeface="Courier New" panose="02070309020205020404" pitchFamily="49" charset="0"/>
                <a:cs typeface="Courier New" panose="02070309020205020404" pitchFamily="49" charset="0"/>
              </a:rPr>
              <a:t>"ABC"</a:t>
            </a:r>
            <a:r>
              <a:rPr lang="en-US" sz="2300" smtClean="0">
                <a:latin typeface="Courier New" panose="02070309020205020404" pitchFamily="49" charset="0"/>
                <a:cs typeface="Courier New" panose="02070309020205020404" pitchFamily="49" charset="0"/>
              </a:rPr>
              <a:t>);     </a:t>
            </a:r>
            <a:r>
              <a:rPr lang="en-US" sz="23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endParaRPr lang="en-US" sz="23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smtClean="0"/>
          </a:p>
        </p:txBody>
      </p:sp>
    </p:spTree>
    <p:extLst>
      <p:ext uri="{BB962C8B-B14F-4D97-AF65-F5344CB8AC3E}">
        <p14:creationId xmlns:p14="http://schemas.microsoft.com/office/powerpoint/2010/main" val="2848175761"/>
      </p:ext>
    </p:extLst>
  </p:cSld>
  <p:clrMapOvr>
    <a:masterClrMapping/>
  </p:clrMapOvr>
  <p:transition spd="med">
    <p:comb/>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914400" y="83127"/>
            <a:ext cx="6923087" cy="533400"/>
          </a:xfrm>
        </p:spPr>
        <p:txBody>
          <a:bodyPr/>
          <a:lstStyle/>
          <a:p>
            <a:r>
              <a:rPr lang="en-US" smtClean="0"/>
              <a:t>Summary</a:t>
            </a:r>
          </a:p>
        </p:txBody>
      </p:sp>
      <p:sp>
        <p:nvSpPr>
          <p:cNvPr id="67587" name="Content Placeholder 2"/>
          <p:cNvSpPr>
            <a:spLocks noGrp="1"/>
          </p:cNvSpPr>
          <p:nvPr>
            <p:ph idx="1"/>
          </p:nvPr>
        </p:nvSpPr>
        <p:spPr/>
        <p:txBody>
          <a:bodyPr/>
          <a:lstStyle/>
          <a:p>
            <a:r>
              <a:rPr lang="en-US" smtClean="0"/>
              <a:t>Value type: work on value</a:t>
            </a:r>
          </a:p>
          <a:p>
            <a:r>
              <a:rPr lang="en-US" smtClean="0"/>
              <a:t>Referenced type: work on reference/pointer</a:t>
            </a:r>
          </a:p>
        </p:txBody>
      </p:sp>
    </p:spTree>
    <p:extLst>
      <p:ext uri="{BB962C8B-B14F-4D97-AF65-F5344CB8AC3E}">
        <p14:creationId xmlns:p14="http://schemas.microsoft.com/office/powerpoint/2010/main" val="1745682761"/>
      </p:ext>
    </p:extLst>
  </p:cSld>
  <p:clrMapOvr>
    <a:masterClrMapping/>
  </p:clrMapOvr>
  <p:transition spd="med">
    <p:comb/>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STRING CLASS</a:t>
            </a:r>
            <a:endParaRPr lang="vi-VN" sz="3200" cap="none" smtClean="0">
              <a:solidFill>
                <a:srgbClr val="DC0081"/>
              </a:solidFill>
            </a:endParaRPr>
          </a:p>
        </p:txBody>
      </p:sp>
      <p:sp>
        <p:nvSpPr>
          <p:cNvPr id="68611"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708EB2-A400-472F-9959-5BF2148B6A28}" type="slidenum">
              <a:rPr lang="vi-VN">
                <a:solidFill>
                  <a:srgbClr val="898989"/>
                </a:solidFill>
              </a:rPr>
              <a:pPr/>
              <a:t>135</a:t>
            </a:fld>
            <a:endParaRPr lang="vi-VN">
              <a:solidFill>
                <a:srgbClr val="898989"/>
              </a:solidFill>
            </a:endParaRPr>
          </a:p>
        </p:txBody>
      </p:sp>
    </p:spTree>
    <p:extLst>
      <p:ext uri="{BB962C8B-B14F-4D97-AF65-F5344CB8AC3E}">
        <p14:creationId xmlns:p14="http://schemas.microsoft.com/office/powerpoint/2010/main" val="2078678455"/>
      </p:ext>
    </p:extLst>
  </p:cSld>
  <p:clrMapOvr>
    <a:masterClrMapping/>
  </p:clrMapOvr>
  <p:transition spd="med">
    <p:comb/>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838200" y="152400"/>
            <a:ext cx="6923087" cy="533400"/>
          </a:xfrm>
        </p:spPr>
        <p:txBody>
          <a:bodyPr/>
          <a:lstStyle/>
          <a:p>
            <a:r>
              <a:rPr lang="en-US" smtClean="0"/>
              <a:t>String class (1/3)</a:t>
            </a:r>
          </a:p>
        </p:txBody>
      </p:sp>
      <p:sp>
        <p:nvSpPr>
          <p:cNvPr id="69635" name="Content Placeholder 2"/>
          <p:cNvSpPr>
            <a:spLocks noGrp="1"/>
          </p:cNvSpPr>
          <p:nvPr>
            <p:ph idx="1"/>
          </p:nvPr>
        </p:nvSpPr>
        <p:spPr/>
        <p:txBody>
          <a:bodyPr/>
          <a:lstStyle/>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String s1 = </a:t>
            </a:r>
            <a:r>
              <a:rPr lang="en-US" sz="1600" smtClean="0">
                <a:solidFill>
                  <a:srgbClr val="0000FF"/>
                </a:solidFill>
                <a:latin typeface="Courier New" panose="02070309020205020404" pitchFamily="49" charset="0"/>
                <a:cs typeface="Courier New" panose="02070309020205020404" pitchFamily="49" charset="0"/>
              </a:rPr>
              <a:t>"fsoft"</a:t>
            </a:r>
            <a:r>
              <a:rPr lang="en-US" sz="1600" smtClean="0">
                <a:latin typeface="Courier New" panose="02070309020205020404" pitchFamily="49" charset="0"/>
                <a:cs typeface="Courier New" panose="02070309020205020404" pitchFamily="49" charset="0"/>
              </a:rPr>
              <a:t>, s2 = </a:t>
            </a:r>
            <a:r>
              <a:rPr lang="en-US" sz="1600" smtClean="0">
                <a:solidFill>
                  <a:srgbClr val="0000FF"/>
                </a:solidFill>
                <a:latin typeface="Courier New" panose="02070309020205020404" pitchFamily="49" charset="0"/>
                <a:cs typeface="Courier New" panose="02070309020205020404" pitchFamily="49" charset="0"/>
              </a:rPr>
              <a:t>"  fpt.vn "</a:t>
            </a:r>
            <a:r>
              <a:rPr lang="en-US" sz="1600" smtClean="0">
                <a:latin typeface="Courier New" panose="02070309020205020404" pitchFamily="49" charset="0"/>
                <a:cs typeface="Courier New" panose="02070309020205020404" pitchFamily="49" charset="0"/>
              </a:rPr>
              <a:t>, s3, s4;</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i = s1.length();           </a:t>
            </a:r>
            <a:r>
              <a:rPr lang="en-US" sz="1600" smtClean="0">
                <a:solidFill>
                  <a:srgbClr val="008000"/>
                </a:solidFill>
                <a:latin typeface="Courier New" panose="02070309020205020404" pitchFamily="49" charset="0"/>
                <a:cs typeface="Courier New" panose="02070309020205020404" pitchFamily="49" charset="0"/>
              </a:rPr>
              <a:t>// i = 5</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boolean</a:t>
            </a:r>
            <a:r>
              <a:rPr lang="en-US" sz="1600" smtClean="0">
                <a:latin typeface="Courier New" panose="02070309020205020404" pitchFamily="49" charset="0"/>
                <a:cs typeface="Courier New" panose="02070309020205020404" pitchFamily="49" charset="0"/>
              </a:rPr>
              <a:t> b = s1.isEmpty();      </a:t>
            </a:r>
            <a:r>
              <a:rPr lang="en-US" sz="1600" smtClean="0">
                <a:solidFill>
                  <a:srgbClr val="008000"/>
                </a:solidFill>
                <a:latin typeface="Courier New" panose="02070309020205020404" pitchFamily="49" charset="0"/>
                <a:cs typeface="Courier New" panose="02070309020205020404" pitchFamily="49" charset="0"/>
              </a:rPr>
              <a:t>// false</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char</a:t>
            </a:r>
            <a:r>
              <a:rPr lang="en-US" sz="1600" smtClean="0">
                <a:latin typeface="Courier New" panose="02070309020205020404" pitchFamily="49" charset="0"/>
                <a:cs typeface="Courier New" panose="02070309020205020404" pitchFamily="49" charset="0"/>
              </a:rPr>
              <a:t> c = s1.charAt(i - 1);     </a:t>
            </a:r>
            <a:r>
              <a:rPr lang="en-US" sz="1600" smtClean="0">
                <a:solidFill>
                  <a:srgbClr val="008000"/>
                </a:solidFill>
                <a:latin typeface="Courier New" panose="02070309020205020404" pitchFamily="49" charset="0"/>
                <a:cs typeface="Courier New" panose="02070309020205020404" pitchFamily="49" charset="0"/>
              </a:rPr>
              <a:t>// c = 't'</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i = s1.compareTo(s2);          </a:t>
            </a:r>
            <a:r>
              <a:rPr lang="en-US" sz="1600" smtClean="0">
                <a:solidFill>
                  <a:srgbClr val="008000"/>
                </a:solidFill>
                <a:latin typeface="Courier New" panose="02070309020205020404" pitchFamily="49" charset="0"/>
                <a:cs typeface="Courier New" panose="02070309020205020404" pitchFamily="49" charset="0"/>
              </a:rPr>
              <a:t>// i &gt; 0, sort order</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i = s1.compareToIgnoreCase(s2); </a:t>
            </a:r>
            <a:r>
              <a:rPr lang="en-US" sz="1600" smtClean="0">
                <a:solidFill>
                  <a:srgbClr val="008000"/>
                </a:solidFill>
                <a:latin typeface="Courier New" panose="02070309020205020404" pitchFamily="49" charset="0"/>
                <a:cs typeface="Courier New" panose="02070309020205020404" pitchFamily="49" charset="0"/>
              </a:rPr>
              <a:t>// case sensitive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s3 = s1.concat(s2);            </a:t>
            </a:r>
            <a:r>
              <a:rPr lang="en-US" sz="1600" smtClean="0">
                <a:solidFill>
                  <a:srgbClr val="008000"/>
                </a:solidFill>
                <a:latin typeface="Courier New" panose="02070309020205020404" pitchFamily="49" charset="0"/>
                <a:cs typeface="Courier New" panose="02070309020205020404" pitchFamily="49" charset="0"/>
              </a:rPr>
              <a:t>// "fsoft  fpt.vn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s4 = s1 + s2;                  </a:t>
            </a:r>
            <a:r>
              <a:rPr lang="en-US" sz="1600" smtClean="0">
                <a:solidFill>
                  <a:srgbClr val="008000"/>
                </a:solidFill>
                <a:latin typeface="Courier New" panose="02070309020205020404" pitchFamily="49" charset="0"/>
                <a:cs typeface="Courier New" panose="02070309020205020404" pitchFamily="49" charset="0"/>
              </a:rPr>
              <a:t>// "fsoft  fpt.vn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 == s4;                  </a:t>
            </a:r>
            <a:r>
              <a:rPr lang="en-US" sz="1600" smtClean="0">
                <a:solidFill>
                  <a:srgbClr val="008000"/>
                </a:solidFill>
                <a:latin typeface="Courier New" panose="02070309020205020404" pitchFamily="49" charset="0"/>
                <a:cs typeface="Courier New" panose="02070309020205020404" pitchFamily="49" charset="0"/>
              </a:rPr>
              <a:t>// false</a:t>
            </a:r>
            <a:r>
              <a:rPr lang="vi-VN" sz="1600" smtClean="0">
                <a:solidFill>
                  <a:srgbClr val="008000"/>
                </a:solidFill>
                <a:latin typeface="Courier New" panose="02070309020205020404" pitchFamily="49" charset="0"/>
                <a:cs typeface="Courier New" panose="02070309020205020404" pitchFamily="49" charset="0"/>
              </a:rPr>
              <a:t> – String is an object</a:t>
            </a:r>
            <a:endParaRPr lang="en-US" sz="16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s3.equalsIgnoreCase(s4);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s3 = s4.substring(3);          </a:t>
            </a:r>
            <a:r>
              <a:rPr lang="en-US" sz="1600" smtClean="0">
                <a:solidFill>
                  <a:srgbClr val="008000"/>
                </a:solidFill>
                <a:latin typeface="Courier New" panose="02070309020205020404" pitchFamily="49" charset="0"/>
                <a:cs typeface="Courier New" panose="02070309020205020404" pitchFamily="49" charset="0"/>
              </a:rPr>
              <a:t>// "ft  fpt.vn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s3 = s4.substring(3, 5);       </a:t>
            </a:r>
            <a:r>
              <a:rPr lang="en-US" sz="1600" smtClean="0">
                <a:solidFill>
                  <a:srgbClr val="008000"/>
                </a:solidFill>
                <a:latin typeface="Courier New" panose="02070309020205020404" pitchFamily="49" charset="0"/>
                <a:cs typeface="Courier New" panose="02070309020205020404" pitchFamily="49" charset="0"/>
              </a:rPr>
              <a:t>// "ft"</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s3 = s1 + s2;                  </a:t>
            </a:r>
            <a:r>
              <a:rPr lang="en-US" sz="1600" smtClean="0">
                <a:solidFill>
                  <a:srgbClr val="008000"/>
                </a:solidFill>
                <a:latin typeface="Courier New" panose="02070309020205020404" pitchFamily="49" charset="0"/>
                <a:cs typeface="Courier New" panose="02070309020205020404" pitchFamily="49" charset="0"/>
              </a:rPr>
              <a:t>// "fsoft  fpt.vn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s3.contains(s1);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s3.endsWith(s2);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s3.startsWith(s1);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s3.startsWith(</a:t>
            </a:r>
            <a:r>
              <a:rPr lang="en-US" sz="1600" smtClean="0">
                <a:solidFill>
                  <a:srgbClr val="0000FF"/>
                </a:solidFill>
                <a:latin typeface="Courier New" panose="02070309020205020404" pitchFamily="49" charset="0"/>
                <a:cs typeface="Courier New" panose="02070309020205020404" pitchFamily="49" charset="0"/>
              </a:rPr>
              <a:t>"soft"</a:t>
            </a:r>
            <a:r>
              <a:rPr lang="en-US" sz="1600" smtClean="0">
                <a:latin typeface="Courier New" panose="02070309020205020404" pitchFamily="49" charset="0"/>
                <a:cs typeface="Courier New" panose="02070309020205020404" pitchFamily="49" charset="0"/>
              </a:rPr>
              <a:t>, 1);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endParaRPr lang="en-US" sz="1800" smtClean="0">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sz="1800" smtClean="0">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5655354"/>
      </p:ext>
    </p:extLst>
  </p:cSld>
  <p:clrMapOvr>
    <a:masterClrMapping/>
  </p:clrMapOvr>
  <p:transition spd="med">
    <p:comb/>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914400" y="152400"/>
            <a:ext cx="6923087" cy="533400"/>
          </a:xfrm>
        </p:spPr>
        <p:txBody>
          <a:bodyPr/>
          <a:lstStyle/>
          <a:p>
            <a:r>
              <a:rPr lang="en-US" smtClean="0"/>
              <a:t>String class (2/3)</a:t>
            </a:r>
          </a:p>
        </p:txBody>
      </p:sp>
      <p:sp>
        <p:nvSpPr>
          <p:cNvPr id="70659" name="Content Placeholder 2"/>
          <p:cNvSpPr>
            <a:spLocks noGrp="1"/>
          </p:cNvSpPr>
          <p:nvPr>
            <p:ph idx="1"/>
          </p:nvPr>
        </p:nvSpPr>
        <p:spPr/>
        <p:txBody>
          <a:bodyPr/>
          <a:lstStyle/>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i = s3.indexOf(</a:t>
            </a:r>
            <a:r>
              <a:rPr lang="en-US" sz="1800" smtClean="0">
                <a:solidFill>
                  <a:srgbClr val="0000FF"/>
                </a:solidFill>
                <a:latin typeface="Courier New" panose="02070309020205020404" pitchFamily="49" charset="0"/>
                <a:cs typeface="Courier New" panose="02070309020205020404" pitchFamily="49" charset="0"/>
              </a:rPr>
              <a:t>'f'</a:t>
            </a:r>
            <a:r>
              <a:rPr lang="en-US" sz="1800" smtClean="0">
                <a:latin typeface="Courier New" panose="02070309020205020404" pitchFamily="49" charset="0"/>
                <a:cs typeface="Courier New" panose="02070309020205020404" pitchFamily="49" charset="0"/>
              </a:rPr>
              <a:t>);           </a:t>
            </a:r>
            <a:r>
              <a:rPr lang="en-US" sz="1800" smtClean="0">
                <a:solidFill>
                  <a:srgbClr val="008000"/>
                </a:solidFill>
                <a:latin typeface="Courier New" panose="02070309020205020404" pitchFamily="49" charset="0"/>
                <a:cs typeface="Courier New" panose="02070309020205020404" pitchFamily="49" charset="0"/>
              </a:rPr>
              <a:t>// 0</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i = s3.indexOf(s2);            </a:t>
            </a:r>
            <a:r>
              <a:rPr lang="en-US" sz="1800" smtClean="0">
                <a:solidFill>
                  <a:srgbClr val="008000"/>
                </a:solidFill>
                <a:latin typeface="Courier New" panose="02070309020205020404" pitchFamily="49" charset="0"/>
                <a:cs typeface="Courier New" panose="02070309020205020404" pitchFamily="49" charset="0"/>
              </a:rPr>
              <a:t>// 5</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i = s3.indexOf(</a:t>
            </a:r>
            <a:r>
              <a:rPr lang="en-US" sz="1800" smtClean="0">
                <a:solidFill>
                  <a:srgbClr val="0000FF"/>
                </a:solidFill>
                <a:latin typeface="Courier New" panose="02070309020205020404" pitchFamily="49" charset="0"/>
                <a:cs typeface="Courier New" panose="02070309020205020404" pitchFamily="49" charset="0"/>
              </a:rPr>
              <a:t>"f"</a:t>
            </a:r>
            <a:r>
              <a:rPr lang="en-US" sz="1800" smtClean="0">
                <a:latin typeface="Courier New" panose="02070309020205020404" pitchFamily="49" charset="0"/>
                <a:cs typeface="Courier New" panose="02070309020205020404" pitchFamily="49" charset="0"/>
              </a:rPr>
              <a:t>, 2);        </a:t>
            </a:r>
            <a:r>
              <a:rPr lang="en-US" sz="1800" smtClean="0">
                <a:solidFill>
                  <a:srgbClr val="008000"/>
                </a:solidFill>
                <a:latin typeface="Courier New" panose="02070309020205020404" pitchFamily="49" charset="0"/>
                <a:cs typeface="Courier New" panose="02070309020205020404" pitchFamily="49" charset="0"/>
              </a:rPr>
              <a:t>// 3</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i = s3.lastIndexOf(</a:t>
            </a:r>
            <a:r>
              <a:rPr lang="en-US" sz="1800" smtClean="0">
                <a:solidFill>
                  <a:srgbClr val="0000FF"/>
                </a:solidFill>
                <a:latin typeface="Courier New" panose="02070309020205020404" pitchFamily="49" charset="0"/>
                <a:cs typeface="Courier New" panose="02070309020205020404" pitchFamily="49" charset="0"/>
              </a:rPr>
              <a:t>'f'</a:t>
            </a:r>
            <a:r>
              <a:rPr lang="en-US" sz="1800" smtClean="0">
                <a:latin typeface="Courier New" panose="02070309020205020404" pitchFamily="49" charset="0"/>
                <a:cs typeface="Courier New" panose="02070309020205020404" pitchFamily="49" charset="0"/>
              </a:rPr>
              <a:t>);       </a:t>
            </a:r>
            <a:r>
              <a:rPr lang="en-US" sz="1800" smtClean="0">
                <a:solidFill>
                  <a:srgbClr val="008000"/>
                </a:solidFill>
                <a:latin typeface="Courier New" panose="02070309020205020404" pitchFamily="49" charset="0"/>
                <a:cs typeface="Courier New" panose="02070309020205020404" pitchFamily="49" charset="0"/>
              </a:rPr>
              <a:t>// 7</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i = s3.lastIndexOf(</a:t>
            </a:r>
            <a:r>
              <a:rPr lang="en-US" sz="1800" smtClean="0">
                <a:solidFill>
                  <a:srgbClr val="0000FF"/>
                </a:solidFill>
                <a:latin typeface="Courier New" panose="02070309020205020404" pitchFamily="49" charset="0"/>
                <a:cs typeface="Courier New" panose="02070309020205020404" pitchFamily="49" charset="0"/>
              </a:rPr>
              <a:t>"f"</a:t>
            </a:r>
            <a:r>
              <a:rPr lang="en-US" sz="1800" smtClean="0">
                <a:latin typeface="Courier New" panose="02070309020205020404" pitchFamily="49" charset="0"/>
                <a:cs typeface="Courier New" panose="02070309020205020404" pitchFamily="49" charset="0"/>
              </a:rPr>
              <a:t>, 6);    </a:t>
            </a:r>
            <a:r>
              <a:rPr lang="en-US" sz="1800" smtClean="0">
                <a:solidFill>
                  <a:srgbClr val="008000"/>
                </a:solidFill>
                <a:latin typeface="Courier New" panose="02070309020205020404" pitchFamily="49" charset="0"/>
                <a:cs typeface="Courier New" panose="02070309020205020404" pitchFamily="49" charset="0"/>
              </a:rPr>
              <a:t>// 3</a:t>
            </a:r>
          </a:p>
          <a:p>
            <a:pPr>
              <a:buFont typeface="Wingdings" panose="05000000000000000000" pitchFamily="2" charset="2"/>
              <a:buNone/>
            </a:pPr>
            <a:endParaRPr lang="en-US" sz="18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s4 = s3.replace(</a:t>
            </a:r>
            <a:r>
              <a:rPr lang="en-US" sz="1800" smtClean="0">
                <a:solidFill>
                  <a:srgbClr val="0000FF"/>
                </a:solidFill>
                <a:latin typeface="Courier New" panose="02070309020205020404" pitchFamily="49" charset="0"/>
                <a:cs typeface="Courier New" panose="02070309020205020404" pitchFamily="49" charset="0"/>
              </a:rPr>
              <a:t>"t "</a:t>
            </a:r>
            <a:r>
              <a:rPr lang="en-US" sz="1800" smtClean="0">
                <a:latin typeface="Courier New" panose="02070309020205020404" pitchFamily="49" charset="0"/>
                <a:cs typeface="Courier New" panose="02070309020205020404" pitchFamily="49" charset="0"/>
              </a:rPr>
              <a:t>, </a:t>
            </a:r>
            <a:r>
              <a:rPr lang="en-US" sz="1800" smtClean="0">
                <a:solidFill>
                  <a:srgbClr val="0000FF"/>
                </a:solidFill>
                <a:latin typeface="Courier New" panose="02070309020205020404" pitchFamily="49" charset="0"/>
                <a:cs typeface="Courier New" panose="02070309020205020404" pitchFamily="49" charset="0"/>
              </a:rPr>
              <a:t>"t."</a:t>
            </a:r>
            <a:r>
              <a:rPr lang="en-US" sz="1800" smtClean="0">
                <a:latin typeface="Courier New" panose="02070309020205020404" pitchFamily="49" charset="0"/>
                <a:cs typeface="Courier New" panose="02070309020205020404" pitchFamily="49" charset="0"/>
              </a:rPr>
              <a:t>);   </a:t>
            </a:r>
            <a:r>
              <a:rPr lang="en-US" sz="1800" smtClean="0">
                <a:solidFill>
                  <a:srgbClr val="008000"/>
                </a:solidFill>
                <a:latin typeface="Courier New" panose="02070309020205020404" pitchFamily="49" charset="0"/>
                <a:cs typeface="Courier New" panose="02070309020205020404" pitchFamily="49" charset="0"/>
              </a:rPr>
              <a:t>// "fsoft. fpt.vn "</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s4 = s3.trim();                </a:t>
            </a:r>
            <a:r>
              <a:rPr lang="en-US" sz="1800" smtClean="0">
                <a:solidFill>
                  <a:srgbClr val="008000"/>
                </a:solidFill>
                <a:latin typeface="Courier New" panose="02070309020205020404" pitchFamily="49" charset="0"/>
                <a:cs typeface="Courier New" panose="02070309020205020404" pitchFamily="49" charset="0"/>
              </a:rPr>
              <a:t>// "fsoft  fpt.vn"</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String[] s5 = s3.split(</a:t>
            </a:r>
            <a:r>
              <a:rPr lang="en-US" sz="1800" smtClean="0">
                <a:solidFill>
                  <a:srgbClr val="0000FF"/>
                </a:solidFill>
                <a:latin typeface="Courier New" panose="02070309020205020404" pitchFamily="49" charset="0"/>
                <a:cs typeface="Courier New" panose="02070309020205020404" pitchFamily="49" charset="0"/>
              </a:rPr>
              <a:t>"[ f]"</a:t>
            </a:r>
            <a:r>
              <a:rPr lang="en-US" sz="1800" smtClean="0">
                <a:latin typeface="Courier New" panose="02070309020205020404" pitchFamily="49" charset="0"/>
                <a:cs typeface="Courier New" panose="02070309020205020404" pitchFamily="49" charset="0"/>
              </a:rPr>
              <a:t>);</a:t>
            </a:r>
            <a:r>
              <a:rPr lang="vi-VN" sz="1800" smtClean="0">
                <a:solidFill>
                  <a:srgbClr val="008000"/>
                </a:solidFill>
                <a:latin typeface="Courier New" panose="02070309020205020404" pitchFamily="49" charset="0"/>
                <a:cs typeface="Courier New" panose="02070309020205020404" pitchFamily="49" charset="0"/>
              </a:rPr>
              <a:t>// regular expression</a:t>
            </a:r>
          </a:p>
          <a:p>
            <a:pPr>
              <a:buFont typeface="Wingdings" panose="05000000000000000000" pitchFamily="2" charset="2"/>
              <a:buNone/>
            </a:pPr>
            <a:r>
              <a:rPr lang="vi-VN" sz="1800" smtClean="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 </a:t>
            </a:r>
            <a:r>
              <a:rPr lang="en-US" sz="1800" smtClean="0">
                <a:solidFill>
                  <a:srgbClr val="008000"/>
                </a:solidFill>
                <a:latin typeface="Courier New" panose="02070309020205020404" pitchFamily="49" charset="0"/>
                <a:cs typeface="Courier New" panose="02070309020205020404" pitchFamily="49" charset="0"/>
              </a:rPr>
              <a:t>// {"", "so", "t", "", "", "pt.vn"}</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s5 = s3.split(</a:t>
            </a:r>
            <a:r>
              <a:rPr lang="en-US" sz="1800" smtClean="0">
                <a:solidFill>
                  <a:srgbClr val="0000FF"/>
                </a:solidFill>
                <a:latin typeface="Courier New" panose="02070309020205020404" pitchFamily="49" charset="0"/>
                <a:cs typeface="Courier New" panose="02070309020205020404" pitchFamily="49" charset="0"/>
              </a:rPr>
              <a:t>"[f ]"</a:t>
            </a:r>
            <a:r>
              <a:rPr lang="en-US" sz="1800" smtClean="0">
                <a:latin typeface="Courier New" panose="02070309020205020404" pitchFamily="49" charset="0"/>
                <a:cs typeface="Courier New" panose="02070309020205020404" pitchFamily="49" charset="0"/>
              </a:rPr>
              <a:t>, 3);      </a:t>
            </a:r>
            <a:r>
              <a:rPr lang="en-US" sz="1800" smtClean="0">
                <a:solidFill>
                  <a:srgbClr val="008000"/>
                </a:solidFill>
                <a:latin typeface="Courier New" panose="02070309020205020404" pitchFamily="49" charset="0"/>
                <a:cs typeface="Courier New" panose="02070309020205020404" pitchFamily="49" charset="0"/>
              </a:rPr>
              <a:t>// {"", "so", "t  fpt.vn"}</a:t>
            </a:r>
          </a:p>
          <a:p>
            <a:pPr>
              <a:buFont typeface="Wingdings" panose="05000000000000000000" pitchFamily="2" charset="2"/>
              <a:buNone/>
            </a:pPr>
            <a:r>
              <a:rPr lang="en-US" sz="1800" smtClean="0">
                <a:solidFill>
                  <a:srgbClr val="C00000"/>
                </a:solidFill>
                <a:latin typeface="Courier New" panose="02070309020205020404" pitchFamily="49" charset="0"/>
                <a:cs typeface="Courier New" panose="02070309020205020404" pitchFamily="49" charset="0"/>
              </a:rPr>
              <a:t>char</a:t>
            </a:r>
            <a:r>
              <a:rPr lang="en-US" sz="1800" smtClean="0">
                <a:latin typeface="Courier New" panose="02070309020205020404" pitchFamily="49" charset="0"/>
                <a:cs typeface="Courier New" panose="02070309020205020404" pitchFamily="49" charset="0"/>
              </a:rPr>
              <a:t>[] s7 = s3.toCharArray();  </a:t>
            </a:r>
            <a:r>
              <a:rPr lang="en-US" sz="1800" smtClean="0">
                <a:solidFill>
                  <a:srgbClr val="008000"/>
                </a:solidFill>
                <a:latin typeface="Courier New" panose="02070309020205020404" pitchFamily="49" charset="0"/>
                <a:cs typeface="Courier New" panose="02070309020205020404" pitchFamily="49" charset="0"/>
              </a:rPr>
              <a:t>// {'f', 's', 'o', 'f',</a:t>
            </a:r>
            <a:endParaRPr lang="vi-VN" sz="18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1800" smtClean="0">
                <a:latin typeface="Courier New" panose="02070309020205020404" pitchFamily="49" charset="0"/>
                <a:cs typeface="Courier New" panose="02070309020205020404" pitchFamily="49" charset="0"/>
              </a:rPr>
              <a:t>           </a:t>
            </a:r>
            <a:r>
              <a:rPr lang="vi-VN" sz="1800" smtClean="0">
                <a:solidFill>
                  <a:srgbClr val="008000"/>
                </a:solidFill>
                <a:latin typeface="Courier New" panose="02070309020205020404" pitchFamily="49" charset="0"/>
                <a:cs typeface="Courier New" panose="02070309020205020404" pitchFamily="49" charset="0"/>
              </a:rPr>
              <a:t>//</a:t>
            </a:r>
            <a:r>
              <a:rPr lang="en-US" sz="1800" smtClean="0">
                <a:solidFill>
                  <a:srgbClr val="008000"/>
                </a:solidFill>
                <a:latin typeface="Courier New" panose="02070309020205020404" pitchFamily="49" charset="0"/>
                <a:cs typeface="Courier New" panose="02070309020205020404" pitchFamily="49" charset="0"/>
              </a:rPr>
              <a:t> 't', ' ', ' ', 'f', 'p', 't', '.', 'v', 'n'}</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s4 = s3.toUpperCase();         </a:t>
            </a:r>
            <a:r>
              <a:rPr lang="en-US" sz="1800" smtClean="0">
                <a:solidFill>
                  <a:srgbClr val="008000"/>
                </a:solidFill>
                <a:latin typeface="Courier New" panose="02070309020205020404" pitchFamily="49" charset="0"/>
                <a:cs typeface="Courier New" panose="02070309020205020404" pitchFamily="49" charset="0"/>
              </a:rPr>
              <a:t>// "FSOFT  FPT.VN"</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s2 = s4.toLowerCase();         </a:t>
            </a:r>
            <a:r>
              <a:rPr lang="en-US" sz="1800" smtClean="0">
                <a:solidFill>
                  <a:srgbClr val="008000"/>
                </a:solidFill>
                <a:latin typeface="Courier New" panose="02070309020205020404" pitchFamily="49" charset="0"/>
                <a:cs typeface="Courier New" panose="02070309020205020404" pitchFamily="49" charset="0"/>
              </a:rPr>
              <a:t>// "fsoft  fpt.vn"</a:t>
            </a:r>
          </a:p>
        </p:txBody>
      </p:sp>
    </p:spTree>
    <p:extLst>
      <p:ext uri="{BB962C8B-B14F-4D97-AF65-F5344CB8AC3E}">
        <p14:creationId xmlns:p14="http://schemas.microsoft.com/office/powerpoint/2010/main" val="2138683980"/>
      </p:ext>
    </p:extLst>
  </p:cSld>
  <p:clrMapOvr>
    <a:masterClrMapping/>
  </p:clrMapOvr>
  <p:transition spd="med">
    <p:comb/>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1110456" y="13855"/>
            <a:ext cx="6923087" cy="533400"/>
          </a:xfrm>
        </p:spPr>
        <p:txBody>
          <a:bodyPr/>
          <a:lstStyle/>
          <a:p>
            <a:r>
              <a:rPr lang="en-US" smtClean="0"/>
              <a:t>String class (3/3)</a:t>
            </a:r>
          </a:p>
        </p:txBody>
      </p:sp>
      <p:sp>
        <p:nvSpPr>
          <p:cNvPr id="71683" name="Content Placeholder 2"/>
          <p:cNvSpPr>
            <a:spLocks noGrp="1"/>
          </p:cNvSpPr>
          <p:nvPr>
            <p:ph idx="1"/>
          </p:nvPr>
        </p:nvSpPr>
        <p:spPr/>
        <p:txBody>
          <a:bodyPr/>
          <a:lstStyle/>
          <a:p>
            <a:pPr>
              <a:buFont typeface="Wingdings" panose="05000000000000000000" pitchFamily="2" charset="2"/>
              <a:buNone/>
            </a:pPr>
            <a:r>
              <a:rPr lang="en-US" sz="1800" smtClean="0">
                <a:solidFill>
                  <a:srgbClr val="008000"/>
                </a:solidFill>
                <a:latin typeface="Courier New" panose="02070309020205020404" pitchFamily="49" charset="0"/>
                <a:cs typeface="Courier New" panose="02070309020205020404" pitchFamily="49" charset="0"/>
              </a:rPr>
              <a:t>// Removes whitespace between a word character and . or ,</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String pattern = </a:t>
            </a:r>
            <a:r>
              <a:rPr lang="en-US" sz="1800" smtClean="0">
                <a:solidFill>
                  <a:srgbClr val="0000FF"/>
                </a:solidFill>
                <a:latin typeface="Courier New" panose="02070309020205020404" pitchFamily="49" charset="0"/>
                <a:cs typeface="Courier New" panose="02070309020205020404" pitchFamily="49" charset="0"/>
              </a:rPr>
              <a:t>"(\\w)(\\s+)([\\.,])"</a:t>
            </a:r>
            <a:r>
              <a:rPr lang="en-US" sz="1800" smtClean="0">
                <a:latin typeface="Courier New" panose="02070309020205020404" pitchFamily="49" charset="0"/>
                <a:cs typeface="Courier New" panose="02070309020205020404" pitchFamily="49" charset="0"/>
              </a:rPr>
              <a:t>;</a:t>
            </a:r>
            <a:endParaRPr lang="en-US" sz="1800" u="sng"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String s1 = </a:t>
            </a:r>
            <a:r>
              <a:rPr lang="en-US" sz="1800" smtClean="0">
                <a:solidFill>
                  <a:srgbClr val="0000FF"/>
                </a:solidFill>
                <a:latin typeface="Courier New" panose="02070309020205020404" pitchFamily="49" charset="0"/>
                <a:cs typeface="Courier New" panose="02070309020205020404" pitchFamily="49" charset="0"/>
              </a:rPr>
              <a:t>"abc . def ,"</a:t>
            </a:r>
            <a:r>
              <a:rPr lang="en-US" sz="18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s1 = s1.replaceAll(pattern, </a:t>
            </a:r>
            <a:r>
              <a:rPr lang="en-US" sz="1800" smtClean="0">
                <a:solidFill>
                  <a:srgbClr val="0000FF"/>
                </a:solidFill>
                <a:latin typeface="Courier New" panose="02070309020205020404" pitchFamily="49" charset="0"/>
                <a:cs typeface="Courier New" panose="02070309020205020404" pitchFamily="49" charset="0"/>
              </a:rPr>
              <a:t>"$1$3"</a:t>
            </a:r>
            <a:r>
              <a:rPr lang="en-US" sz="1800" smtClean="0">
                <a:latin typeface="Courier New" panose="02070309020205020404" pitchFamily="49" charset="0"/>
                <a:cs typeface="Courier New" panose="02070309020205020404" pitchFamily="49" charset="0"/>
              </a:rPr>
              <a:t>); // </a:t>
            </a:r>
            <a:r>
              <a:rPr lang="en-US" sz="1800" smtClean="0">
                <a:solidFill>
                  <a:srgbClr val="0000FF"/>
                </a:solidFill>
                <a:latin typeface="Courier New" panose="02070309020205020404" pitchFamily="49" charset="0"/>
                <a:cs typeface="Courier New" panose="02070309020205020404" pitchFamily="49" charset="0"/>
              </a:rPr>
              <a:t>"abc. def,"</a:t>
            </a:r>
            <a:endParaRPr lang="en-US" sz="18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2378638"/>
      </p:ext>
    </p:extLst>
  </p:cSld>
  <p:clrMapOvr>
    <a:masterClrMapping/>
  </p:clrMapOvr>
  <p:transition spd="med">
    <p:comb/>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String Classes</a:t>
            </a:r>
          </a:p>
        </p:txBody>
      </p:sp>
      <p:sp>
        <p:nvSpPr>
          <p:cNvPr id="45059" name="Rectangle 3"/>
          <p:cNvSpPr>
            <a:spLocks noGrp="1" noChangeArrowheads="1"/>
          </p:cNvSpPr>
          <p:nvPr>
            <p:ph type="body" idx="1"/>
          </p:nvPr>
        </p:nvSpPr>
        <p:spPr/>
        <p:txBody>
          <a:bodyPr/>
          <a:lstStyle/>
          <a:p>
            <a:pPr lvl="1" eaLnBrk="1" hangingPunct="1">
              <a:spcBef>
                <a:spcPts val="500"/>
              </a:spcBef>
              <a:spcAft>
                <a:spcPts val="500"/>
              </a:spcAft>
              <a:buFont typeface="Symbol" pitchFamily="18" charset="2"/>
              <a:buChar char="·"/>
            </a:pPr>
            <a:r>
              <a:rPr lang="en-US" sz="2800" b="1" smtClean="0">
                <a:solidFill>
                  <a:srgbClr val="0000FF"/>
                </a:solidFill>
                <a:latin typeface="Verdana" pitchFamily="34" charset="0"/>
              </a:rPr>
              <a:t>String</a:t>
            </a:r>
            <a:r>
              <a:rPr lang="en-US" sz="2800" smtClean="0">
                <a:latin typeface="Verdana" pitchFamily="34" charset="0"/>
              </a:rPr>
              <a:t> — A class for working with immutable (unchanging) data composed of multiple characters. </a:t>
            </a:r>
          </a:p>
          <a:p>
            <a:pPr lvl="1" eaLnBrk="1" hangingPunct="1">
              <a:spcBef>
                <a:spcPts val="500"/>
              </a:spcBef>
              <a:spcAft>
                <a:spcPts val="500"/>
              </a:spcAft>
              <a:buFont typeface="Symbol" pitchFamily="18" charset="2"/>
              <a:buChar char="·"/>
            </a:pPr>
            <a:r>
              <a:rPr lang="en-US" sz="2800" b="1" smtClean="0">
                <a:solidFill>
                  <a:srgbClr val="0000FF"/>
                </a:solidFill>
                <a:latin typeface="Verdana" pitchFamily="34" charset="0"/>
              </a:rPr>
              <a:t>StringBuffer</a:t>
            </a:r>
            <a:r>
              <a:rPr lang="en-US" sz="2800" smtClean="0">
                <a:latin typeface="Verdana" pitchFamily="34" charset="0"/>
              </a:rPr>
              <a:t> — A class for storing and manipulating mutable data composed of multiple characters. This class is safe for use in a multi-threaded environment. </a:t>
            </a:r>
          </a:p>
          <a:p>
            <a:pPr lvl="1" eaLnBrk="1" hangingPunct="1">
              <a:spcBef>
                <a:spcPts val="500"/>
              </a:spcBef>
              <a:spcAft>
                <a:spcPts val="500"/>
              </a:spcAft>
              <a:buFont typeface="Symbol" pitchFamily="18" charset="2"/>
              <a:buChar char="·"/>
            </a:pPr>
            <a:r>
              <a:rPr lang="en-US" sz="2800" b="1" smtClean="0">
                <a:solidFill>
                  <a:srgbClr val="0000FF"/>
                </a:solidFill>
                <a:latin typeface="Verdana" pitchFamily="34" charset="0"/>
              </a:rPr>
              <a:t>StringBuilder</a:t>
            </a:r>
            <a:r>
              <a:rPr lang="en-US" sz="2800" smtClean="0">
                <a:latin typeface="Verdana" pitchFamily="34" charset="0"/>
              </a:rPr>
              <a:t> — A faster, drop-in replacement for </a:t>
            </a:r>
            <a:r>
              <a:rPr lang="en-US" sz="2800" b="1" smtClean="0">
                <a:solidFill>
                  <a:srgbClr val="0000FF"/>
                </a:solidFill>
                <a:latin typeface="Verdana" pitchFamily="34" charset="0"/>
              </a:rPr>
              <a:t>StringBuffer</a:t>
            </a:r>
            <a:r>
              <a:rPr lang="en-US" sz="2800" smtClean="0">
                <a:latin typeface="Verdana" pitchFamily="34" charset="0"/>
              </a:rPr>
              <a:t>, designed for use by a single thread only. </a:t>
            </a:r>
          </a:p>
        </p:txBody>
      </p:sp>
    </p:spTree>
    <p:extLst>
      <p:ext uri="{BB962C8B-B14F-4D97-AF65-F5344CB8AC3E}">
        <p14:creationId xmlns:p14="http://schemas.microsoft.com/office/powerpoint/2010/main" val="2952864979"/>
      </p:ext>
    </p:extLst>
  </p:cSld>
  <p:clrMapOvr>
    <a:masterClrMapping/>
  </p:clrMapOvr>
  <p:transition spd="med">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Defining Classes</a:t>
            </a:r>
          </a:p>
        </p:txBody>
      </p:sp>
      <p:sp>
        <p:nvSpPr>
          <p:cNvPr id="45059" name="Rectangle 3"/>
          <p:cNvSpPr>
            <a:spLocks noGrp="1" noChangeArrowheads="1"/>
          </p:cNvSpPr>
          <p:nvPr>
            <p:ph type="body" idx="1"/>
          </p:nvPr>
        </p:nvSpPr>
        <p:spPr>
          <a:xfrm>
            <a:off x="457200" y="838200"/>
            <a:ext cx="8382000" cy="5292725"/>
          </a:xfrm>
        </p:spPr>
        <p:txBody>
          <a:bodyPr/>
          <a:lstStyle/>
          <a:p>
            <a:r>
              <a:rPr lang="en-US" sz="2600"/>
              <a:t>A class is declared by using the keyword </a:t>
            </a:r>
            <a:r>
              <a:rPr lang="en-US" sz="2600" b="1"/>
              <a:t>class</a:t>
            </a:r>
          </a:p>
          <a:p>
            <a:r>
              <a:rPr lang="en-US" sz="2600"/>
              <a:t>The general syntax for a class declaration is</a:t>
            </a:r>
          </a:p>
          <a:p>
            <a:pPr>
              <a:buFont typeface="Wingdings" pitchFamily="2" charset="2"/>
              <a:buNone/>
            </a:pPr>
            <a:r>
              <a:rPr lang="en-US" sz="2600" b="1"/>
              <a:t>&lt;modifier&gt; </a:t>
            </a:r>
            <a:r>
              <a:rPr lang="en-US" sz="2600" b="1">
                <a:solidFill>
                  <a:srgbClr val="0033CC"/>
                </a:solidFill>
              </a:rPr>
              <a:t>class</a:t>
            </a:r>
            <a:r>
              <a:rPr lang="en-US" sz="2600" b="1"/>
              <a:t> &lt;className&gt; { /*…*/  }</a:t>
            </a:r>
          </a:p>
          <a:p>
            <a:pPr lvl="1"/>
            <a:r>
              <a:rPr lang="en-US" sz="2200"/>
              <a:t>&lt;className&gt; specifies the name of the class</a:t>
            </a:r>
          </a:p>
          <a:p>
            <a:pPr lvl="1"/>
            <a:r>
              <a:rPr lang="en-US" sz="2200"/>
              <a:t>&lt;modifier&gt; specifies some characteristics of the class (optional)</a:t>
            </a:r>
          </a:p>
          <a:p>
            <a:r>
              <a:rPr lang="en-US" sz="2600"/>
              <a:t>The modifiers group into the following two categories:</a:t>
            </a:r>
          </a:p>
          <a:p>
            <a:pPr lvl="1"/>
            <a:r>
              <a:rPr lang="en-US" sz="2200"/>
              <a:t>Access modifiers: Determine from where the class can be accessed: private, protected, public or </a:t>
            </a:r>
            <a:r>
              <a:rPr lang="en-US" sz="2200" u="sng"/>
              <a:t>default</a:t>
            </a:r>
          </a:p>
          <a:p>
            <a:pPr lvl="1"/>
            <a:r>
              <a:rPr lang="en-US" sz="2200"/>
              <a:t>Other modifiers: Specify how the class can be used abstract, final, and strictfp</a:t>
            </a:r>
          </a:p>
        </p:txBody>
      </p:sp>
    </p:spTree>
    <p:extLst>
      <p:ext uri="{BB962C8B-B14F-4D97-AF65-F5344CB8AC3E}">
        <p14:creationId xmlns:p14="http://schemas.microsoft.com/office/powerpoint/2010/main" val="2134167170"/>
      </p:ext>
    </p:extLst>
  </p:cSld>
  <p:clrMapOvr>
    <a:masterClrMapping/>
  </p:clrMapOvr>
  <p:transition spd="med">
    <p:comb/>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lnSpc>
                <a:spcPct val="85000"/>
              </a:lnSpc>
              <a:defRPr/>
            </a:pPr>
            <a:r>
              <a:rPr lang="en-US" smtClean="0"/>
              <a:t>Creating Strings</a:t>
            </a:r>
          </a:p>
        </p:txBody>
      </p:sp>
      <p:sp>
        <p:nvSpPr>
          <p:cNvPr id="48131" name="Rectangle 3"/>
          <p:cNvSpPr>
            <a:spLocks noGrp="1" noChangeArrowheads="1"/>
          </p:cNvSpPr>
          <p:nvPr>
            <p:ph type="body" idx="1"/>
          </p:nvPr>
        </p:nvSpPr>
        <p:spPr/>
        <p:txBody>
          <a:bodyPr/>
          <a:lstStyle/>
          <a:p>
            <a:pPr eaLnBrk="1" hangingPunct="1">
              <a:lnSpc>
                <a:spcPct val="80000"/>
              </a:lnSpc>
            </a:pPr>
            <a:r>
              <a:rPr lang="en-US" smtClean="0">
                <a:solidFill>
                  <a:srgbClr val="0000FF"/>
                </a:solidFill>
                <a:latin typeface="Verdana" pitchFamily="34" charset="0"/>
              </a:rPr>
              <a:t>String(byte[] bytes)</a:t>
            </a:r>
            <a:r>
              <a:rPr lang="en-US" smtClean="0">
                <a:latin typeface="Verdana" pitchFamily="34" charset="0"/>
              </a:rPr>
              <a:t>           </a:t>
            </a:r>
            <a:br>
              <a:rPr lang="en-US" smtClean="0">
                <a:latin typeface="Verdana" pitchFamily="34" charset="0"/>
              </a:rPr>
            </a:br>
            <a:r>
              <a:rPr lang="en-US" smtClean="0">
                <a:latin typeface="Verdana" pitchFamily="34" charset="0"/>
              </a:rPr>
              <a:t>Constructs a new String by decoding the specified array of bytes using the platform's default charset.</a:t>
            </a:r>
          </a:p>
          <a:p>
            <a:pPr eaLnBrk="1" hangingPunct="1">
              <a:lnSpc>
                <a:spcPct val="80000"/>
              </a:lnSpc>
            </a:pPr>
            <a:r>
              <a:rPr lang="en-US" smtClean="0">
                <a:solidFill>
                  <a:srgbClr val="0000FF"/>
                </a:solidFill>
                <a:latin typeface="Verdana" pitchFamily="34" charset="0"/>
              </a:rPr>
              <a:t>String(byte[] bytes, String charsetName)</a:t>
            </a:r>
            <a:r>
              <a:rPr lang="en-US" smtClean="0">
                <a:latin typeface="Verdana" pitchFamily="34" charset="0"/>
              </a:rPr>
              <a:t> </a:t>
            </a:r>
            <a:br>
              <a:rPr lang="en-US" smtClean="0">
                <a:latin typeface="Verdana" pitchFamily="34" charset="0"/>
              </a:rPr>
            </a:br>
            <a:r>
              <a:rPr lang="en-US" smtClean="0">
                <a:latin typeface="Verdana" pitchFamily="34" charset="0"/>
              </a:rPr>
              <a:t>Constructs a new String by decoding the specified array of bytes using the specified charset.</a:t>
            </a:r>
          </a:p>
          <a:p>
            <a:pPr eaLnBrk="1" hangingPunct="1">
              <a:lnSpc>
                <a:spcPct val="80000"/>
              </a:lnSpc>
            </a:pPr>
            <a:r>
              <a:rPr lang="en-US" smtClean="0">
                <a:solidFill>
                  <a:srgbClr val="0000FF"/>
                </a:solidFill>
                <a:latin typeface="Verdana" pitchFamily="34" charset="0"/>
              </a:rPr>
              <a:t>String(char[] value)</a:t>
            </a:r>
            <a:r>
              <a:rPr lang="en-US" smtClean="0">
                <a:latin typeface="Verdana" pitchFamily="34" charset="0"/>
              </a:rPr>
              <a:t/>
            </a:r>
            <a:br>
              <a:rPr lang="en-US" smtClean="0">
                <a:latin typeface="Verdana" pitchFamily="34" charset="0"/>
              </a:rPr>
            </a:br>
            <a:r>
              <a:rPr lang="en-US" smtClean="0">
                <a:latin typeface="Verdana" pitchFamily="34" charset="0"/>
              </a:rPr>
              <a:t>Allocates a new String so that it represents the sequence of characters currently contained in the character array argument.</a:t>
            </a:r>
          </a:p>
          <a:p>
            <a:pPr eaLnBrk="1" hangingPunct="1">
              <a:lnSpc>
                <a:spcPct val="80000"/>
              </a:lnSpc>
            </a:pPr>
            <a:r>
              <a:rPr lang="en-US" smtClean="0">
                <a:solidFill>
                  <a:srgbClr val="0000FF"/>
                </a:solidFill>
                <a:latin typeface="Verdana" pitchFamily="34" charset="0"/>
              </a:rPr>
              <a:t>String(char[] value, int offset, int count)</a:t>
            </a:r>
            <a:r>
              <a:rPr lang="en-US" smtClean="0">
                <a:latin typeface="Verdana" pitchFamily="34" charset="0"/>
              </a:rPr>
              <a:t/>
            </a:r>
            <a:br>
              <a:rPr lang="en-US" smtClean="0">
                <a:latin typeface="Verdana" pitchFamily="34" charset="0"/>
              </a:rPr>
            </a:br>
            <a:r>
              <a:rPr lang="en-US" smtClean="0">
                <a:latin typeface="Verdana" pitchFamily="34" charset="0"/>
              </a:rPr>
              <a:t>Allocates a new String that contains characters from a subarray of the character array argument.</a:t>
            </a:r>
          </a:p>
        </p:txBody>
      </p:sp>
    </p:spTree>
    <p:extLst>
      <p:ext uri="{BB962C8B-B14F-4D97-AF65-F5344CB8AC3E}">
        <p14:creationId xmlns:p14="http://schemas.microsoft.com/office/powerpoint/2010/main" val="1298419024"/>
      </p:ext>
    </p:extLst>
  </p:cSld>
  <p:clrMapOvr>
    <a:masterClrMapping/>
  </p:clrMapOvr>
  <p:transition spd="med">
    <p:comb/>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lnSpc>
                <a:spcPct val="85000"/>
              </a:lnSpc>
              <a:defRPr/>
            </a:pPr>
            <a:r>
              <a:rPr lang="en-US" smtClean="0"/>
              <a:t>Creating Strings</a:t>
            </a:r>
          </a:p>
        </p:txBody>
      </p:sp>
      <p:sp>
        <p:nvSpPr>
          <p:cNvPr id="49155" name="Rectangle 3"/>
          <p:cNvSpPr>
            <a:spLocks noGrp="1" noChangeArrowheads="1"/>
          </p:cNvSpPr>
          <p:nvPr>
            <p:ph type="body" idx="1"/>
          </p:nvPr>
        </p:nvSpPr>
        <p:spPr/>
        <p:txBody>
          <a:bodyPr/>
          <a:lstStyle/>
          <a:p>
            <a:pPr eaLnBrk="1" hangingPunct="1">
              <a:lnSpc>
                <a:spcPct val="90000"/>
              </a:lnSpc>
            </a:pPr>
            <a:r>
              <a:rPr lang="en-US" sz="2400" b="1" smtClean="0">
                <a:solidFill>
                  <a:srgbClr val="0000FF"/>
                </a:solidFill>
                <a:latin typeface="Verdana" pitchFamily="34" charset="0"/>
              </a:rPr>
              <a:t>String(int[] codePoints, int offset, int count)</a:t>
            </a:r>
            <a:r>
              <a:rPr lang="en-US" sz="2400" smtClean="0">
                <a:latin typeface="Verdana" pitchFamily="34" charset="0"/>
              </a:rPr>
              <a:t> </a:t>
            </a:r>
            <a:br>
              <a:rPr lang="en-US" sz="2400" smtClean="0">
                <a:latin typeface="Verdana" pitchFamily="34" charset="0"/>
              </a:rPr>
            </a:br>
            <a:r>
              <a:rPr lang="en-US" sz="2400" smtClean="0">
                <a:latin typeface="Verdana" pitchFamily="34" charset="0"/>
              </a:rPr>
              <a:t>Allocates a new String that contains characters from a subarray of the Unicode code point array argument.</a:t>
            </a:r>
          </a:p>
          <a:p>
            <a:pPr eaLnBrk="1" hangingPunct="1">
              <a:lnSpc>
                <a:spcPct val="90000"/>
              </a:lnSpc>
            </a:pPr>
            <a:r>
              <a:rPr lang="en-US" sz="2400" b="1" smtClean="0">
                <a:solidFill>
                  <a:srgbClr val="0000FF"/>
                </a:solidFill>
                <a:latin typeface="Verdana" pitchFamily="34" charset="0"/>
              </a:rPr>
              <a:t>String(String original) </a:t>
            </a:r>
            <a:br>
              <a:rPr lang="en-US" sz="2400" b="1" smtClean="0">
                <a:solidFill>
                  <a:srgbClr val="0000FF"/>
                </a:solidFill>
                <a:latin typeface="Verdana" pitchFamily="34" charset="0"/>
              </a:rPr>
            </a:br>
            <a:r>
              <a:rPr lang="en-US" sz="2400" smtClean="0">
                <a:latin typeface="Verdana" pitchFamily="34" charset="0"/>
              </a:rPr>
              <a:t>Initializes a newly created String object so that it represents the same sequence of characters as the argument; in other words, the newly created string is a copy of the argument string.</a:t>
            </a:r>
          </a:p>
          <a:p>
            <a:pPr eaLnBrk="1" hangingPunct="1">
              <a:lnSpc>
                <a:spcPct val="90000"/>
              </a:lnSpc>
            </a:pPr>
            <a:r>
              <a:rPr lang="en-US" sz="2400" b="1" smtClean="0">
                <a:solidFill>
                  <a:srgbClr val="0000FF"/>
                </a:solidFill>
                <a:latin typeface="Verdana" pitchFamily="34" charset="0"/>
              </a:rPr>
              <a:t>String(StringBuffer buffer)</a:t>
            </a:r>
            <a:r>
              <a:rPr lang="en-US" sz="2400" smtClean="0">
                <a:latin typeface="Verdana" pitchFamily="34" charset="0"/>
              </a:rPr>
              <a:t> </a:t>
            </a:r>
            <a:br>
              <a:rPr lang="en-US" sz="2400" smtClean="0">
                <a:latin typeface="Verdana" pitchFamily="34" charset="0"/>
              </a:rPr>
            </a:br>
            <a:r>
              <a:rPr lang="en-US" sz="2400" smtClean="0">
                <a:latin typeface="Verdana" pitchFamily="34" charset="0"/>
              </a:rPr>
              <a:t>Allocates a new string that contains the sequence of characters currently contained in the string buffer argument.</a:t>
            </a:r>
          </a:p>
          <a:p>
            <a:pPr eaLnBrk="1" hangingPunct="1">
              <a:lnSpc>
                <a:spcPct val="90000"/>
              </a:lnSpc>
            </a:pPr>
            <a:r>
              <a:rPr lang="en-US" sz="2400" b="1" smtClean="0">
                <a:solidFill>
                  <a:srgbClr val="0000FF"/>
                </a:solidFill>
                <a:latin typeface="Verdana" pitchFamily="34" charset="0"/>
              </a:rPr>
              <a:t>String(StringBuilder builder)</a:t>
            </a:r>
            <a:r>
              <a:rPr lang="en-US" sz="2400" smtClean="0">
                <a:latin typeface="Verdana" pitchFamily="34" charset="0"/>
              </a:rPr>
              <a:t> </a:t>
            </a:r>
            <a:br>
              <a:rPr lang="en-US" sz="2400" smtClean="0">
                <a:latin typeface="Verdana" pitchFamily="34" charset="0"/>
              </a:rPr>
            </a:br>
            <a:r>
              <a:rPr lang="en-US" sz="2400" smtClean="0">
                <a:latin typeface="Verdana" pitchFamily="34" charset="0"/>
              </a:rPr>
              <a:t>Allocates a new string that contains the sequence of characters currently contained in the string builder argument.</a:t>
            </a:r>
          </a:p>
        </p:txBody>
      </p:sp>
    </p:spTree>
    <p:extLst>
      <p:ext uri="{BB962C8B-B14F-4D97-AF65-F5344CB8AC3E}">
        <p14:creationId xmlns:p14="http://schemas.microsoft.com/office/powerpoint/2010/main" val="3569641308"/>
      </p:ext>
    </p:extLst>
  </p:cSld>
  <p:clrMapOvr>
    <a:masterClrMapping/>
  </p:clrMapOvr>
  <p:transition spd="med">
    <p:comb/>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Creating StringBuilder</a:t>
            </a:r>
          </a:p>
        </p:txBody>
      </p:sp>
      <p:sp>
        <p:nvSpPr>
          <p:cNvPr id="50179" name="Rectangle 3"/>
          <p:cNvSpPr>
            <a:spLocks noGrp="1" noChangeArrowheads="1"/>
          </p:cNvSpPr>
          <p:nvPr>
            <p:ph type="body" idx="1"/>
          </p:nvPr>
        </p:nvSpPr>
        <p:spPr/>
        <p:txBody>
          <a:bodyPr/>
          <a:lstStyle/>
          <a:p>
            <a:pPr eaLnBrk="1" hangingPunct="1">
              <a:lnSpc>
                <a:spcPct val="90000"/>
              </a:lnSpc>
            </a:pPr>
            <a:r>
              <a:rPr lang="en-US" smtClean="0">
                <a:solidFill>
                  <a:srgbClr val="0000FF"/>
                </a:solidFill>
                <a:latin typeface="Verdana" pitchFamily="34" charset="0"/>
              </a:rPr>
              <a:t>StringBuilder()</a:t>
            </a:r>
            <a:r>
              <a:rPr lang="en-US" smtClean="0">
                <a:latin typeface="Verdana" pitchFamily="34" charset="0"/>
              </a:rPr>
              <a:t> </a:t>
            </a:r>
            <a:br>
              <a:rPr lang="en-US" smtClean="0">
                <a:latin typeface="Verdana" pitchFamily="34" charset="0"/>
              </a:rPr>
            </a:br>
            <a:r>
              <a:rPr lang="en-US" smtClean="0">
                <a:latin typeface="Verdana" pitchFamily="34" charset="0"/>
              </a:rPr>
              <a:t>Constructs a string builder with no characters in it and an initial capacity of 16 characters.</a:t>
            </a:r>
          </a:p>
          <a:p>
            <a:pPr eaLnBrk="1" hangingPunct="1">
              <a:lnSpc>
                <a:spcPct val="90000"/>
              </a:lnSpc>
            </a:pPr>
            <a:r>
              <a:rPr lang="en-US" smtClean="0">
                <a:solidFill>
                  <a:srgbClr val="0000FF"/>
                </a:solidFill>
                <a:latin typeface="Verdana" pitchFamily="34" charset="0"/>
              </a:rPr>
              <a:t>StringBuilder(CharSequence seq)</a:t>
            </a:r>
            <a:r>
              <a:rPr lang="en-US" smtClean="0">
                <a:latin typeface="Verdana" pitchFamily="34" charset="0"/>
              </a:rPr>
              <a:t>         Constructs a string builder that contains the same characters as the specified CharSequence.</a:t>
            </a:r>
          </a:p>
          <a:p>
            <a:pPr eaLnBrk="1" hangingPunct="1">
              <a:lnSpc>
                <a:spcPct val="90000"/>
              </a:lnSpc>
            </a:pPr>
            <a:r>
              <a:rPr lang="en-US" smtClean="0">
                <a:solidFill>
                  <a:srgbClr val="0000FF"/>
                </a:solidFill>
                <a:latin typeface="Verdana" pitchFamily="34" charset="0"/>
              </a:rPr>
              <a:t>StringBuilder(int capacity)</a:t>
            </a:r>
            <a:r>
              <a:rPr lang="en-US" smtClean="0">
                <a:latin typeface="Verdana" pitchFamily="34" charset="0"/>
              </a:rPr>
              <a:t/>
            </a:r>
            <a:br>
              <a:rPr lang="en-US" smtClean="0">
                <a:latin typeface="Verdana" pitchFamily="34" charset="0"/>
              </a:rPr>
            </a:br>
            <a:r>
              <a:rPr lang="en-US" smtClean="0">
                <a:latin typeface="Verdana" pitchFamily="34" charset="0"/>
              </a:rPr>
              <a:t>Constructs a string builder with no characters in it and an initial capacity specified by the capacity argument.</a:t>
            </a:r>
          </a:p>
          <a:p>
            <a:pPr eaLnBrk="1" hangingPunct="1">
              <a:lnSpc>
                <a:spcPct val="90000"/>
              </a:lnSpc>
            </a:pPr>
            <a:r>
              <a:rPr lang="en-US" smtClean="0">
                <a:solidFill>
                  <a:srgbClr val="0000FF"/>
                </a:solidFill>
                <a:latin typeface="Verdana" pitchFamily="34" charset="0"/>
              </a:rPr>
              <a:t>StringBuilder(String str)</a:t>
            </a:r>
            <a:r>
              <a:rPr lang="en-US" smtClean="0">
                <a:latin typeface="Verdana" pitchFamily="34" charset="0"/>
              </a:rPr>
              <a:t/>
            </a:r>
            <a:br>
              <a:rPr lang="en-US" smtClean="0">
                <a:latin typeface="Verdana" pitchFamily="34" charset="0"/>
              </a:rPr>
            </a:br>
            <a:r>
              <a:rPr lang="en-US" smtClean="0">
                <a:latin typeface="Verdana" pitchFamily="34" charset="0"/>
              </a:rPr>
              <a:t>Constructs a string builder initialized to the contents of the specified string.</a:t>
            </a:r>
          </a:p>
        </p:txBody>
      </p:sp>
    </p:spTree>
    <p:extLst>
      <p:ext uri="{BB962C8B-B14F-4D97-AF65-F5344CB8AC3E}">
        <p14:creationId xmlns:p14="http://schemas.microsoft.com/office/powerpoint/2010/main" val="1433204721"/>
      </p:ext>
    </p:extLst>
  </p:cSld>
  <p:clrMapOvr>
    <a:masterClrMapping/>
  </p:clrMapOvr>
  <p:transition spd="med">
    <p:comb/>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38200" y="0"/>
            <a:ext cx="8305800" cy="457200"/>
          </a:xfrm>
        </p:spPr>
        <p:txBody>
          <a:bodyPr/>
          <a:lstStyle/>
          <a:p>
            <a:pPr eaLnBrk="1" hangingPunct="1">
              <a:lnSpc>
                <a:spcPct val="90000"/>
              </a:lnSpc>
              <a:defRPr/>
            </a:pPr>
            <a:r>
              <a:rPr lang="en-US" sz="2800" smtClean="0"/>
              <a:t>Getting the Length</a:t>
            </a:r>
          </a:p>
        </p:txBody>
      </p:sp>
      <p:sp>
        <p:nvSpPr>
          <p:cNvPr id="51203" name="Rectangle 3"/>
          <p:cNvSpPr>
            <a:spLocks noGrp="1" noChangeArrowheads="1"/>
          </p:cNvSpPr>
          <p:nvPr>
            <p:ph type="body" idx="1"/>
          </p:nvPr>
        </p:nvSpPr>
        <p:spPr>
          <a:xfrm>
            <a:off x="0" y="685800"/>
            <a:ext cx="9144000" cy="4241800"/>
          </a:xfrm>
        </p:spPr>
        <p:txBody>
          <a:bodyPr/>
          <a:lstStyle/>
          <a:p>
            <a:pPr marL="0" indent="0" eaLnBrk="1" hangingPunct="1">
              <a:lnSpc>
                <a:spcPct val="85000"/>
              </a:lnSpc>
              <a:spcBef>
                <a:spcPct val="5000"/>
              </a:spcBef>
              <a:buFont typeface="Wingdings" pitchFamily="2" charset="2"/>
              <a:buNone/>
            </a:pPr>
            <a:r>
              <a:rPr lang="en-US" sz="2000" smtClean="0"/>
              <a:t>public class StringsDemo {</a:t>
            </a:r>
          </a:p>
          <a:p>
            <a:pPr marL="0" indent="0" eaLnBrk="1" hangingPunct="1">
              <a:lnSpc>
                <a:spcPct val="85000"/>
              </a:lnSpc>
              <a:spcBef>
                <a:spcPct val="5000"/>
              </a:spcBef>
              <a:buFont typeface="Wingdings" pitchFamily="2" charset="2"/>
              <a:buNone/>
            </a:pPr>
            <a:r>
              <a:rPr lang="en-US" sz="2000" smtClean="0"/>
              <a:t>    public static void main(String[] args) {</a:t>
            </a:r>
          </a:p>
          <a:p>
            <a:pPr marL="0" indent="0" eaLnBrk="1" hangingPunct="1">
              <a:lnSpc>
                <a:spcPct val="85000"/>
              </a:lnSpc>
              <a:spcBef>
                <a:spcPct val="5000"/>
              </a:spcBef>
              <a:buFont typeface="Wingdings" pitchFamily="2" charset="2"/>
              <a:buNone/>
            </a:pPr>
            <a:r>
              <a:rPr lang="en-US" sz="2000" smtClean="0"/>
              <a:t>        String palindrome = "Dot saw I was Tod";</a:t>
            </a:r>
          </a:p>
          <a:p>
            <a:pPr marL="0" indent="0" eaLnBrk="1" hangingPunct="1">
              <a:lnSpc>
                <a:spcPct val="85000"/>
              </a:lnSpc>
              <a:spcBef>
                <a:spcPct val="5000"/>
              </a:spcBef>
              <a:buFont typeface="Wingdings" pitchFamily="2" charset="2"/>
              <a:buNone/>
            </a:pPr>
            <a:r>
              <a:rPr lang="en-US" sz="2000" smtClean="0"/>
              <a:t>        int len = palindrome.length();</a:t>
            </a:r>
          </a:p>
          <a:p>
            <a:pPr marL="0" indent="0" eaLnBrk="1" hangingPunct="1">
              <a:lnSpc>
                <a:spcPct val="85000"/>
              </a:lnSpc>
              <a:spcBef>
                <a:spcPct val="5000"/>
              </a:spcBef>
              <a:buFont typeface="Wingdings" pitchFamily="2" charset="2"/>
              <a:buNone/>
            </a:pPr>
            <a:r>
              <a:rPr lang="en-US" sz="2000" smtClean="0"/>
              <a:t>        StringBuilder dest = new StringBuilder(len);</a:t>
            </a:r>
          </a:p>
          <a:p>
            <a:pPr marL="0" indent="0" eaLnBrk="1" hangingPunct="1">
              <a:lnSpc>
                <a:spcPct val="85000"/>
              </a:lnSpc>
              <a:spcBef>
                <a:spcPct val="5000"/>
              </a:spcBef>
              <a:buFont typeface="Wingdings" pitchFamily="2" charset="2"/>
              <a:buNone/>
            </a:pPr>
            <a:r>
              <a:rPr lang="en-US" sz="2000" smtClean="0"/>
              <a:t>        for (int i = (len - 1); i &gt;= 0; i--) {</a:t>
            </a:r>
          </a:p>
          <a:p>
            <a:pPr marL="0" indent="0" eaLnBrk="1" hangingPunct="1">
              <a:lnSpc>
                <a:spcPct val="85000"/>
              </a:lnSpc>
              <a:spcBef>
                <a:spcPct val="5000"/>
              </a:spcBef>
              <a:buFont typeface="Wingdings" pitchFamily="2" charset="2"/>
              <a:buNone/>
            </a:pPr>
            <a:r>
              <a:rPr lang="en-US" sz="2000" smtClean="0"/>
              <a:t>            dest.append(palindrome.charAt(i));</a:t>
            </a:r>
          </a:p>
          <a:p>
            <a:pPr marL="0" indent="0" eaLnBrk="1" hangingPunct="1">
              <a:lnSpc>
                <a:spcPct val="85000"/>
              </a:lnSpc>
              <a:spcBef>
                <a:spcPct val="5000"/>
              </a:spcBef>
              <a:buFont typeface="Wingdings" pitchFamily="2" charset="2"/>
              <a:buNone/>
            </a:pPr>
            <a:r>
              <a:rPr lang="en-US" sz="2000" smtClean="0"/>
              <a:t>        }</a:t>
            </a:r>
          </a:p>
          <a:p>
            <a:pPr marL="0" indent="0" eaLnBrk="1" hangingPunct="1">
              <a:lnSpc>
                <a:spcPct val="85000"/>
              </a:lnSpc>
              <a:spcBef>
                <a:spcPct val="5000"/>
              </a:spcBef>
              <a:buFont typeface="Wingdings" pitchFamily="2" charset="2"/>
              <a:buNone/>
            </a:pPr>
            <a:r>
              <a:rPr lang="en-US" sz="2000" smtClean="0"/>
              <a:t>        System.out.format("%s%n", dest.toString());</a:t>
            </a:r>
          </a:p>
          <a:p>
            <a:pPr marL="0" indent="0" eaLnBrk="1" hangingPunct="1">
              <a:lnSpc>
                <a:spcPct val="85000"/>
              </a:lnSpc>
              <a:spcBef>
                <a:spcPct val="5000"/>
              </a:spcBef>
              <a:buFont typeface="Wingdings" pitchFamily="2" charset="2"/>
              <a:buNone/>
            </a:pPr>
            <a:r>
              <a:rPr lang="en-US" sz="2000" smtClean="0"/>
              <a:t>    }</a:t>
            </a:r>
          </a:p>
          <a:p>
            <a:pPr marL="0" indent="0" eaLnBrk="1" hangingPunct="1">
              <a:lnSpc>
                <a:spcPct val="85000"/>
              </a:lnSpc>
              <a:spcBef>
                <a:spcPct val="5000"/>
              </a:spcBef>
              <a:buFont typeface="Wingdings" pitchFamily="2" charset="2"/>
              <a:buNone/>
            </a:pPr>
            <a:r>
              <a:rPr lang="en-US" sz="2000" smtClean="0"/>
              <a:t>}</a:t>
            </a:r>
          </a:p>
          <a:p>
            <a:pPr marL="0" indent="0" eaLnBrk="1" hangingPunct="1">
              <a:lnSpc>
                <a:spcPct val="85000"/>
              </a:lnSpc>
              <a:spcBef>
                <a:spcPct val="5000"/>
              </a:spcBef>
              <a:buFont typeface="Wingdings" pitchFamily="2" charset="2"/>
              <a:buNone/>
            </a:pPr>
            <a:r>
              <a:rPr lang="en-US" sz="2000" smtClean="0"/>
              <a:t>In addition to </a:t>
            </a:r>
            <a:r>
              <a:rPr lang="en-US" sz="2000" smtClean="0">
                <a:solidFill>
                  <a:srgbClr val="0000FF"/>
                </a:solidFill>
                <a:latin typeface="Courier New" pitchFamily="49" charset="0"/>
              </a:rPr>
              <a:t>length</a:t>
            </a:r>
            <a:r>
              <a:rPr lang="en-US" sz="2000" smtClean="0"/>
              <a:t>, the </a:t>
            </a:r>
            <a:r>
              <a:rPr lang="en-US" sz="2000" smtClean="0">
                <a:solidFill>
                  <a:srgbClr val="0000FF"/>
                </a:solidFill>
                <a:latin typeface="Courier New" pitchFamily="49" charset="0"/>
              </a:rPr>
              <a:t>StringBuffer</a:t>
            </a:r>
            <a:r>
              <a:rPr lang="en-US" sz="2000" smtClean="0"/>
              <a:t> and </a:t>
            </a:r>
            <a:r>
              <a:rPr lang="en-US" sz="2000" smtClean="0">
                <a:solidFill>
                  <a:srgbClr val="0000FF"/>
                </a:solidFill>
                <a:latin typeface="Courier New" pitchFamily="49" charset="0"/>
              </a:rPr>
              <a:t>StringBuilder</a:t>
            </a:r>
            <a:r>
              <a:rPr lang="en-US" sz="2000" smtClean="0"/>
              <a:t> classes have a method called </a:t>
            </a:r>
            <a:r>
              <a:rPr lang="en-US" sz="2000" smtClean="0">
                <a:solidFill>
                  <a:srgbClr val="0000FF"/>
                </a:solidFill>
                <a:latin typeface="Courier New" pitchFamily="49" charset="0"/>
              </a:rPr>
              <a:t>capacity</a:t>
            </a:r>
            <a:r>
              <a:rPr lang="en-US" sz="2000" smtClean="0"/>
              <a:t>, which returns the amount of space allocated rather than the amount of space used. </a:t>
            </a:r>
          </a:p>
        </p:txBody>
      </p:sp>
      <p:pic>
        <p:nvPicPr>
          <p:cNvPr id="51204" name="Picture 4"/>
          <p:cNvPicPr>
            <a:picLocks noChangeAspect="1" noChangeArrowheads="1"/>
          </p:cNvPicPr>
          <p:nvPr/>
        </p:nvPicPr>
        <p:blipFill>
          <a:blip r:embed="rId2" cstate="print"/>
          <a:srcRect/>
          <a:stretch>
            <a:fillRect/>
          </a:stretch>
        </p:blipFill>
        <p:spPr bwMode="auto">
          <a:xfrm>
            <a:off x="381000" y="4953000"/>
            <a:ext cx="8534400" cy="1471613"/>
          </a:xfrm>
          <a:prstGeom prst="rect">
            <a:avLst/>
          </a:prstGeom>
          <a:noFill/>
          <a:ln w="9525">
            <a:noFill/>
            <a:miter lim="800000"/>
            <a:headEnd/>
            <a:tailEnd/>
          </a:ln>
        </p:spPr>
      </p:pic>
    </p:spTree>
    <p:extLst>
      <p:ext uri="{BB962C8B-B14F-4D97-AF65-F5344CB8AC3E}">
        <p14:creationId xmlns:p14="http://schemas.microsoft.com/office/powerpoint/2010/main" val="1682628675"/>
      </p:ext>
    </p:extLst>
  </p:cSld>
  <p:clrMapOvr>
    <a:masterClrMapping/>
  </p:clrMapOvr>
  <p:transition spd="med">
    <p:comb/>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t>Getting Characters by Index </a:t>
            </a:r>
          </a:p>
        </p:txBody>
      </p:sp>
      <p:sp>
        <p:nvSpPr>
          <p:cNvPr id="52227" name="Rectangle 3"/>
          <p:cNvSpPr>
            <a:spLocks noGrp="1" noChangeArrowheads="1"/>
          </p:cNvSpPr>
          <p:nvPr>
            <p:ph type="body" idx="1"/>
          </p:nvPr>
        </p:nvSpPr>
        <p:spPr>
          <a:xfrm>
            <a:off x="152400" y="685800"/>
            <a:ext cx="8839200" cy="5715000"/>
          </a:xfrm>
        </p:spPr>
        <p:txBody>
          <a:bodyPr/>
          <a:lstStyle/>
          <a:p>
            <a:pPr eaLnBrk="1" hangingPunct="1"/>
            <a:r>
              <a:rPr lang="en-US" b="1" smtClean="0">
                <a:latin typeface="Verdana" pitchFamily="34" charset="0"/>
              </a:rPr>
              <a:t>public char charAt(int index)</a:t>
            </a:r>
            <a:r>
              <a:rPr lang="en-US" smtClean="0">
                <a:latin typeface="Verdana" pitchFamily="34" charset="0"/>
              </a:rPr>
              <a:t/>
            </a:r>
            <a:br>
              <a:rPr lang="en-US" smtClean="0">
                <a:latin typeface="Verdana" pitchFamily="34" charset="0"/>
              </a:rPr>
            </a:br>
            <a:r>
              <a:rPr lang="en-US" smtClean="0">
                <a:latin typeface="Verdana" pitchFamily="34" charset="0"/>
              </a:rPr>
              <a:t>Returns the char value in this sequence at the specified index. The first char value is at index 0.</a:t>
            </a:r>
          </a:p>
          <a:p>
            <a:pPr eaLnBrk="1" hangingPunct="1"/>
            <a:r>
              <a:rPr lang="en-US" b="1" smtClean="0">
                <a:latin typeface="Verdana" pitchFamily="34" charset="0"/>
              </a:rPr>
              <a:t>public String substring(int start)</a:t>
            </a:r>
            <a:r>
              <a:rPr lang="en-US" smtClean="0">
                <a:latin typeface="Verdana" pitchFamily="34" charset="0"/>
              </a:rPr>
              <a:t/>
            </a:r>
            <a:br>
              <a:rPr lang="en-US" smtClean="0">
                <a:latin typeface="Verdana" pitchFamily="34" charset="0"/>
              </a:rPr>
            </a:br>
            <a:r>
              <a:rPr lang="en-US" smtClean="0">
                <a:latin typeface="Verdana" pitchFamily="34" charset="0"/>
              </a:rPr>
              <a:t>Returns a substring begins at the specified index and extends to the end of this sequence.</a:t>
            </a:r>
          </a:p>
          <a:p>
            <a:pPr eaLnBrk="1" hangingPunct="1"/>
            <a:r>
              <a:rPr lang="en-US" b="1" smtClean="0">
                <a:latin typeface="Verdana" pitchFamily="34" charset="0"/>
              </a:rPr>
              <a:t>public String substring(int start, int end)</a:t>
            </a:r>
            <a:r>
              <a:rPr lang="en-US" smtClean="0">
                <a:latin typeface="Verdana" pitchFamily="34" charset="0"/>
              </a:rPr>
              <a:t/>
            </a:r>
            <a:br>
              <a:rPr lang="en-US" smtClean="0">
                <a:latin typeface="Verdana" pitchFamily="34" charset="0"/>
              </a:rPr>
            </a:br>
            <a:r>
              <a:rPr lang="en-US" smtClean="0">
                <a:latin typeface="Verdana" pitchFamily="34" charset="0"/>
              </a:rPr>
              <a:t>Returns a substring begins at the specified start and extends to the character at index end - 1.</a:t>
            </a:r>
          </a:p>
          <a:p>
            <a:pPr eaLnBrk="1" hangingPunct="1">
              <a:lnSpc>
                <a:spcPct val="85000"/>
              </a:lnSpc>
              <a:spcBef>
                <a:spcPct val="10000"/>
              </a:spcBef>
            </a:pPr>
            <a:endParaRPr lang="en-US" smtClean="0">
              <a:latin typeface="Verdana" pitchFamily="34" charset="0"/>
            </a:endParaRPr>
          </a:p>
        </p:txBody>
      </p:sp>
    </p:spTree>
    <p:extLst>
      <p:ext uri="{BB962C8B-B14F-4D97-AF65-F5344CB8AC3E}">
        <p14:creationId xmlns:p14="http://schemas.microsoft.com/office/powerpoint/2010/main" val="1368843411"/>
      </p:ext>
    </p:extLst>
  </p:cSld>
  <p:clrMapOvr>
    <a:masterClrMapping/>
  </p:clrMapOvr>
  <p:transition spd="med">
    <p:comb/>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smtClean="0"/>
              <a:t>Getting Characters by Index</a:t>
            </a:r>
          </a:p>
        </p:txBody>
      </p:sp>
      <p:sp>
        <p:nvSpPr>
          <p:cNvPr id="53251" name="Rectangle 3"/>
          <p:cNvSpPr>
            <a:spLocks noGrp="1" noChangeArrowheads="1"/>
          </p:cNvSpPr>
          <p:nvPr>
            <p:ph type="body" idx="1"/>
          </p:nvPr>
        </p:nvSpPr>
        <p:spPr>
          <a:xfrm>
            <a:off x="307975" y="914400"/>
            <a:ext cx="8836025" cy="2895600"/>
          </a:xfrm>
        </p:spPr>
        <p:txBody>
          <a:bodyPr/>
          <a:lstStyle/>
          <a:p>
            <a:pPr eaLnBrk="1" hangingPunct="1">
              <a:lnSpc>
                <a:spcPct val="85000"/>
              </a:lnSpc>
              <a:spcBef>
                <a:spcPct val="10000"/>
              </a:spcBef>
            </a:pPr>
            <a:r>
              <a:rPr lang="en-US" sz="2400" b="1" smtClean="0">
                <a:latin typeface="Courier New" pitchFamily="49" charset="0"/>
              </a:rPr>
              <a:t>String anotherPalindrome = "Niagara. O roar again!"; </a:t>
            </a:r>
          </a:p>
          <a:p>
            <a:pPr eaLnBrk="1" hangingPunct="1">
              <a:lnSpc>
                <a:spcPct val="85000"/>
              </a:lnSpc>
              <a:spcBef>
                <a:spcPct val="10000"/>
              </a:spcBef>
            </a:pPr>
            <a:r>
              <a:rPr lang="en-US" sz="2400" b="1" smtClean="0">
                <a:latin typeface="Courier New" pitchFamily="49" charset="0"/>
              </a:rPr>
              <a:t>char aChar = anotherPalindrome.charAt(9);</a:t>
            </a:r>
          </a:p>
          <a:p>
            <a:pPr eaLnBrk="1" hangingPunct="1">
              <a:lnSpc>
                <a:spcPct val="85000"/>
              </a:lnSpc>
              <a:spcBef>
                <a:spcPct val="10000"/>
              </a:spcBef>
            </a:pPr>
            <a:r>
              <a:rPr lang="en-US" sz="2400" b="1" smtClean="0">
                <a:latin typeface="Courier New" pitchFamily="49" charset="0"/>
              </a:rPr>
              <a:t>String roar = anotherPalindrome.substring(11, 15);</a:t>
            </a:r>
          </a:p>
        </p:txBody>
      </p:sp>
      <p:pic>
        <p:nvPicPr>
          <p:cNvPr id="53252" name="Picture 4"/>
          <p:cNvPicPr>
            <a:picLocks noChangeAspect="1" noChangeArrowheads="1"/>
          </p:cNvPicPr>
          <p:nvPr/>
        </p:nvPicPr>
        <p:blipFill>
          <a:blip r:embed="rId2" cstate="print"/>
          <a:srcRect/>
          <a:stretch>
            <a:fillRect/>
          </a:stretch>
        </p:blipFill>
        <p:spPr bwMode="auto">
          <a:xfrm>
            <a:off x="609600" y="3200400"/>
            <a:ext cx="8229600" cy="1187450"/>
          </a:xfrm>
          <a:prstGeom prst="rect">
            <a:avLst/>
          </a:prstGeom>
          <a:noFill/>
          <a:ln w="9525">
            <a:noFill/>
            <a:miter lim="800000"/>
            <a:headEnd/>
            <a:tailEnd/>
          </a:ln>
        </p:spPr>
      </p:pic>
      <p:pic>
        <p:nvPicPr>
          <p:cNvPr id="53253" name="Picture 5"/>
          <p:cNvPicPr>
            <a:picLocks noChangeAspect="1" noChangeArrowheads="1"/>
          </p:cNvPicPr>
          <p:nvPr/>
        </p:nvPicPr>
        <p:blipFill>
          <a:blip r:embed="rId3" cstate="print"/>
          <a:srcRect/>
          <a:stretch>
            <a:fillRect/>
          </a:stretch>
        </p:blipFill>
        <p:spPr bwMode="auto">
          <a:xfrm>
            <a:off x="457200" y="4800600"/>
            <a:ext cx="8382000" cy="1466850"/>
          </a:xfrm>
          <a:prstGeom prst="rect">
            <a:avLst/>
          </a:prstGeom>
          <a:noFill/>
          <a:ln w="9525">
            <a:noFill/>
            <a:miter lim="800000"/>
            <a:headEnd/>
            <a:tailEnd/>
          </a:ln>
        </p:spPr>
      </p:pic>
    </p:spTree>
    <p:extLst>
      <p:ext uri="{BB962C8B-B14F-4D97-AF65-F5344CB8AC3E}">
        <p14:creationId xmlns:p14="http://schemas.microsoft.com/office/powerpoint/2010/main" val="2827330316"/>
      </p:ext>
    </p:extLst>
  </p:cSld>
  <p:clrMapOvr>
    <a:masterClrMapping/>
  </p:clrMapOvr>
  <p:transition spd="med">
    <p:comb/>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152400"/>
            <a:ext cx="8174038" cy="533400"/>
          </a:xfrm>
        </p:spPr>
        <p:txBody>
          <a:bodyPr/>
          <a:lstStyle/>
          <a:p>
            <a:pPr eaLnBrk="1" hangingPunct="1">
              <a:lnSpc>
                <a:spcPct val="85000"/>
              </a:lnSpc>
              <a:defRPr/>
            </a:pPr>
            <a:r>
              <a:rPr lang="en-US" sz="2800" smtClean="0"/>
              <a:t>Searching for a Character or a Substring within a String (String class)</a:t>
            </a:r>
          </a:p>
        </p:txBody>
      </p:sp>
      <p:sp>
        <p:nvSpPr>
          <p:cNvPr id="54275" name="Rectangle 3"/>
          <p:cNvSpPr>
            <a:spLocks noGrp="1" noChangeArrowheads="1"/>
          </p:cNvSpPr>
          <p:nvPr>
            <p:ph type="body" sz="half" idx="1"/>
          </p:nvPr>
        </p:nvSpPr>
        <p:spPr>
          <a:xfrm>
            <a:off x="0" y="5380037"/>
            <a:ext cx="9144000" cy="1325563"/>
          </a:xfrm>
        </p:spPr>
        <p:txBody>
          <a:bodyPr/>
          <a:lstStyle/>
          <a:p>
            <a:pPr marL="174625" indent="-174625" eaLnBrk="1" hangingPunct="1">
              <a:lnSpc>
                <a:spcPct val="80000"/>
              </a:lnSpc>
              <a:buFont typeface="Wingdings" pitchFamily="2" charset="2"/>
              <a:buNone/>
            </a:pPr>
            <a:r>
              <a:rPr lang="en-US" sz="2000" b="1" smtClean="0"/>
              <a:t>  </a:t>
            </a:r>
            <a:r>
              <a:rPr lang="en-US" sz="2200" smtClean="0">
                <a:latin typeface="Verdana" pitchFamily="34" charset="0"/>
              </a:rPr>
              <a:t>The </a:t>
            </a:r>
            <a:r>
              <a:rPr lang="en-US" sz="2200" b="1" smtClean="0">
                <a:solidFill>
                  <a:srgbClr val="0000FF"/>
                </a:solidFill>
                <a:latin typeface="Verdana" pitchFamily="34" charset="0"/>
              </a:rPr>
              <a:t>StringBuffer</a:t>
            </a:r>
            <a:r>
              <a:rPr lang="en-US" sz="2200" smtClean="0">
                <a:latin typeface="Verdana" pitchFamily="34" charset="0"/>
              </a:rPr>
              <a:t> and </a:t>
            </a:r>
            <a:r>
              <a:rPr lang="en-US" sz="2200" b="1" smtClean="0">
                <a:solidFill>
                  <a:srgbClr val="0000FF"/>
                </a:solidFill>
                <a:latin typeface="Verdana" pitchFamily="34" charset="0"/>
              </a:rPr>
              <a:t>StringBuilder</a:t>
            </a:r>
            <a:r>
              <a:rPr lang="en-US" sz="2200" smtClean="0">
                <a:latin typeface="Verdana" pitchFamily="34" charset="0"/>
              </a:rPr>
              <a:t> classes do not support the </a:t>
            </a:r>
            <a:r>
              <a:rPr lang="en-US" sz="2200" b="1" smtClean="0">
                <a:solidFill>
                  <a:srgbClr val="0000FF"/>
                </a:solidFill>
                <a:latin typeface="Verdana" pitchFamily="34" charset="0"/>
              </a:rPr>
              <a:t>indexOf</a:t>
            </a:r>
            <a:r>
              <a:rPr lang="en-US" sz="2200" smtClean="0">
                <a:latin typeface="Verdana" pitchFamily="34" charset="0"/>
              </a:rPr>
              <a:t> or the </a:t>
            </a:r>
            <a:r>
              <a:rPr lang="en-US" sz="2200" b="1" smtClean="0">
                <a:solidFill>
                  <a:srgbClr val="0000FF"/>
                </a:solidFill>
                <a:latin typeface="Verdana" pitchFamily="34" charset="0"/>
              </a:rPr>
              <a:t>lastIndexOf</a:t>
            </a:r>
            <a:r>
              <a:rPr lang="en-US" sz="2200" smtClean="0">
                <a:latin typeface="Verdana" pitchFamily="34" charset="0"/>
              </a:rPr>
              <a:t> methods. If you need to use these methods on either one of these objects, first convert to a string by using the </a:t>
            </a:r>
            <a:r>
              <a:rPr lang="en-US" sz="2200" b="1" smtClean="0">
                <a:solidFill>
                  <a:srgbClr val="0000FF"/>
                </a:solidFill>
                <a:latin typeface="Verdana" pitchFamily="34" charset="0"/>
              </a:rPr>
              <a:t>toString</a:t>
            </a:r>
            <a:r>
              <a:rPr lang="en-US" sz="2200" smtClean="0">
                <a:latin typeface="Verdana" pitchFamily="34" charset="0"/>
              </a:rPr>
              <a:t> method</a:t>
            </a:r>
          </a:p>
        </p:txBody>
      </p:sp>
      <p:graphicFrame>
        <p:nvGraphicFramePr>
          <p:cNvPr id="82971" name="Group 27"/>
          <p:cNvGraphicFramePr>
            <a:graphicFrameLocks noGrp="1"/>
          </p:cNvGraphicFramePr>
          <p:nvPr>
            <p:ph sz="half" idx="2"/>
          </p:nvPr>
        </p:nvGraphicFramePr>
        <p:xfrm>
          <a:off x="76200" y="685800"/>
          <a:ext cx="8991600" cy="4497389"/>
        </p:xfrm>
        <a:graphic>
          <a:graphicData uri="http://schemas.openxmlformats.org/drawingml/2006/table">
            <a:tbl>
              <a:tblPr/>
              <a:tblGrid>
                <a:gridCol w="3352800"/>
                <a:gridCol w="5638800"/>
              </a:tblGrid>
              <a:tr h="4238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Method</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800100">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indexOf(int) </a:t>
                      </a:r>
                      <a: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lastIndexOf(int) </a:t>
                      </a:r>
                      <a:endParaRPr kumimoji="0" lang="en-US" sz="18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Returns the index of the first (last) occurrence of the specified character. </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917575">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indexOf(int, int) </a:t>
                      </a:r>
                      <a: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lastIndexOf(int, int) </a:t>
                      </a:r>
                      <a:endParaRPr kumimoji="0" lang="en-US" sz="18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Returns the index of the first (last) occurrence of the specified character, searching forward (backward) from the specified index. </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798513">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indexOf(String) </a:t>
                      </a:r>
                      <a: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lastIndexOf(String) </a:t>
                      </a:r>
                      <a:endParaRPr kumimoji="0" lang="en-US" sz="18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Returns the index of the first (last) occurrence of the specified string. </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917575">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indexOf(String, int) </a:t>
                      </a:r>
                      <a: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18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lastIndexOf(String, int) </a:t>
                      </a:r>
                      <a:endParaRPr kumimoji="0" lang="en-US" sz="18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Returns the index of the first (last) occurrence of the specified string, searching forward (backward) from the specified index. </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639763">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contains(CharSequence)</a:t>
                      </a:r>
                      <a:r>
                        <a:rPr kumimoji="0" lang="en-US" sz="18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8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Returns true if the string contains the specified character sequence. </a:t>
                      </a:r>
                      <a:endParaRPr kumimoji="0" lang="en-US" sz="18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957567670"/>
      </p:ext>
    </p:extLst>
  </p:cSld>
  <p:clrMapOvr>
    <a:masterClrMapping/>
  </p:clrMapOvr>
  <p:transition spd="med">
    <p:comb/>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0" y="838200"/>
            <a:ext cx="9144000" cy="5867400"/>
          </a:xfrm>
        </p:spPr>
        <p:txBody>
          <a:bodyPr/>
          <a:lstStyle/>
          <a:p>
            <a:pPr indent="-168275" eaLnBrk="1" hangingPunct="1">
              <a:lnSpc>
                <a:spcPct val="80000"/>
              </a:lnSpc>
              <a:buFont typeface="Wingdings" pitchFamily="2" charset="2"/>
              <a:buNone/>
            </a:pPr>
            <a:r>
              <a:rPr lang="en-US" sz="2400" smtClean="0">
                <a:solidFill>
                  <a:srgbClr val="7F0055"/>
                </a:solidFill>
                <a:latin typeface="Verdana" pitchFamily="34" charset="0"/>
              </a:rPr>
              <a:t>public</a:t>
            </a:r>
            <a:r>
              <a:rPr lang="en-US" sz="2400" smtClean="0">
                <a:solidFill>
                  <a:srgbClr val="000000"/>
                </a:solidFill>
                <a:latin typeface="Verdana" pitchFamily="34" charset="0"/>
              </a:rPr>
              <a:t> </a:t>
            </a:r>
            <a:r>
              <a:rPr lang="en-US" sz="2400" smtClean="0">
                <a:solidFill>
                  <a:srgbClr val="7F0055"/>
                </a:solidFill>
                <a:latin typeface="Verdana" pitchFamily="34" charset="0"/>
              </a:rPr>
              <a:t>class</a:t>
            </a:r>
            <a:r>
              <a:rPr lang="en-US" sz="2400" smtClean="0">
                <a:solidFill>
                  <a:srgbClr val="000000"/>
                </a:solidFill>
                <a:latin typeface="Verdana" pitchFamily="34" charset="0"/>
              </a:rPr>
              <a:t> FilenameDemo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a:t>
            </a:r>
            <a:r>
              <a:rPr lang="en-US" sz="2400" smtClean="0">
                <a:solidFill>
                  <a:srgbClr val="7F0055"/>
                </a:solidFill>
                <a:latin typeface="Verdana" pitchFamily="34" charset="0"/>
              </a:rPr>
              <a:t>public</a:t>
            </a:r>
            <a:r>
              <a:rPr lang="en-US" sz="2400" smtClean="0">
                <a:solidFill>
                  <a:srgbClr val="000000"/>
                </a:solidFill>
                <a:latin typeface="Verdana" pitchFamily="34" charset="0"/>
              </a:rPr>
              <a:t> </a:t>
            </a:r>
            <a:r>
              <a:rPr lang="en-US" sz="2400" smtClean="0">
                <a:solidFill>
                  <a:srgbClr val="7F0055"/>
                </a:solidFill>
                <a:latin typeface="Verdana" pitchFamily="34" charset="0"/>
              </a:rPr>
              <a:t>static</a:t>
            </a:r>
            <a:r>
              <a:rPr lang="en-US" sz="2400" smtClean="0">
                <a:solidFill>
                  <a:srgbClr val="000000"/>
                </a:solidFill>
                <a:latin typeface="Verdana" pitchFamily="34" charset="0"/>
              </a:rPr>
              <a:t> </a:t>
            </a:r>
            <a:r>
              <a:rPr lang="en-US" sz="2400" smtClean="0">
                <a:solidFill>
                  <a:srgbClr val="7F0055"/>
                </a:solidFill>
                <a:latin typeface="Verdana" pitchFamily="34" charset="0"/>
              </a:rPr>
              <a:t>void</a:t>
            </a:r>
            <a:r>
              <a:rPr lang="en-US" sz="2400" smtClean="0">
                <a:solidFill>
                  <a:srgbClr val="000000"/>
                </a:solidFill>
                <a:latin typeface="Verdana" pitchFamily="34" charset="0"/>
              </a:rPr>
              <a:t> main(String[] args)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a:t>
            </a:r>
            <a:r>
              <a:rPr lang="en-US" sz="2400" smtClean="0">
                <a:solidFill>
                  <a:srgbClr val="7F0055"/>
                </a:solidFill>
                <a:latin typeface="Verdana" pitchFamily="34" charset="0"/>
              </a:rPr>
              <a:t>final</a:t>
            </a:r>
            <a:r>
              <a:rPr lang="en-US" sz="2400" smtClean="0">
                <a:solidFill>
                  <a:srgbClr val="000000"/>
                </a:solidFill>
                <a:latin typeface="Verdana" pitchFamily="34" charset="0"/>
              </a:rPr>
              <a:t> String FPATH = </a:t>
            </a:r>
            <a:r>
              <a:rPr lang="en-US" sz="2400" smtClean="0">
                <a:solidFill>
                  <a:srgbClr val="2A00FF"/>
                </a:solidFill>
                <a:latin typeface="Verdana" pitchFamily="34" charset="0"/>
              </a:rPr>
              <a:t>"/home/mem/index.html"</a:t>
            </a:r>
            <a:r>
              <a:rPr lang="en-US" sz="2400" smtClean="0">
                <a:solidFill>
                  <a:srgbClr val="000000"/>
                </a:solidFill>
                <a:latin typeface="Verdana" pitchFamily="34" charset="0"/>
              </a:rPr>
              <a:t>;</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Filename myHomePage = </a:t>
            </a:r>
            <a:r>
              <a:rPr lang="en-US" sz="2400" smtClean="0">
                <a:solidFill>
                  <a:srgbClr val="7F0055"/>
                </a:solidFill>
                <a:latin typeface="Verdana" pitchFamily="34" charset="0"/>
              </a:rPr>
              <a:t>new </a:t>
            </a:r>
            <a:r>
              <a:rPr lang="en-US" sz="2400" smtClean="0">
                <a:solidFill>
                  <a:srgbClr val="000000"/>
                </a:solidFill>
                <a:latin typeface="Verdana" pitchFamily="34" charset="0"/>
              </a:rPr>
              <a:t>									Filename(FPATH,</a:t>
            </a:r>
            <a:r>
              <a:rPr lang="en-US" sz="2400" smtClean="0">
                <a:solidFill>
                  <a:srgbClr val="2A00FF"/>
                </a:solidFill>
                <a:latin typeface="Verdana" pitchFamily="34" charset="0"/>
              </a:rPr>
              <a:t>'/'</a:t>
            </a:r>
            <a:r>
              <a:rPr lang="en-US" sz="2400" smtClean="0">
                <a:solidFill>
                  <a:srgbClr val="000000"/>
                </a:solidFill>
                <a:latin typeface="Verdana" pitchFamily="34" charset="0"/>
              </a:rPr>
              <a:t>, </a:t>
            </a:r>
            <a:r>
              <a:rPr lang="en-US" sz="2400" smtClean="0">
                <a:solidFill>
                  <a:srgbClr val="2A00FF"/>
                </a:solidFill>
                <a:latin typeface="Verdana" pitchFamily="34" charset="0"/>
              </a:rPr>
              <a:t>'.'</a:t>
            </a:r>
            <a:r>
              <a:rPr lang="en-US" sz="2400" smtClean="0">
                <a:solidFill>
                  <a:srgbClr val="000000"/>
                </a:solidFill>
                <a:latin typeface="Verdana" pitchFamily="34" charset="0"/>
              </a:rPr>
              <a:t>);</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System.</a:t>
            </a:r>
            <a:r>
              <a:rPr lang="en-US" sz="2400" i="1" smtClean="0">
                <a:solidFill>
                  <a:srgbClr val="0000C0"/>
                </a:solidFill>
                <a:latin typeface="Verdana" pitchFamily="34" charset="0"/>
              </a:rPr>
              <a:t>out</a:t>
            </a:r>
            <a:r>
              <a:rPr lang="en-US" sz="2400" smtClean="0">
                <a:solidFill>
                  <a:srgbClr val="000000"/>
                </a:solidFill>
                <a:latin typeface="Verdana" pitchFamily="34" charset="0"/>
              </a:rPr>
              <a:t>.println(</a:t>
            </a:r>
            <a:r>
              <a:rPr lang="en-US" sz="2400" smtClean="0">
                <a:solidFill>
                  <a:srgbClr val="2A00FF"/>
                </a:solidFill>
                <a:latin typeface="Verdana" pitchFamily="34" charset="0"/>
              </a:rPr>
              <a:t>"Extension = "</a:t>
            </a:r>
            <a:r>
              <a:rPr lang="en-US" sz="2400" smtClean="0">
                <a:solidFill>
                  <a:srgbClr val="000000"/>
                </a:solidFill>
                <a:latin typeface="Verdana" pitchFamily="34" charset="0"/>
              </a:rPr>
              <a:t> +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myHomePage.extension());</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System.</a:t>
            </a:r>
            <a:r>
              <a:rPr lang="en-US" sz="2400" i="1" smtClean="0">
                <a:solidFill>
                  <a:srgbClr val="0000C0"/>
                </a:solidFill>
                <a:latin typeface="Verdana" pitchFamily="34" charset="0"/>
              </a:rPr>
              <a:t>out</a:t>
            </a:r>
            <a:r>
              <a:rPr lang="en-US" sz="2400" smtClean="0">
                <a:solidFill>
                  <a:srgbClr val="000000"/>
                </a:solidFill>
                <a:latin typeface="Verdana" pitchFamily="34" charset="0"/>
              </a:rPr>
              <a:t>.println(</a:t>
            </a:r>
            <a:r>
              <a:rPr lang="en-US" sz="2400" smtClean="0">
                <a:solidFill>
                  <a:srgbClr val="2A00FF"/>
                </a:solidFill>
                <a:latin typeface="Verdana" pitchFamily="34" charset="0"/>
              </a:rPr>
              <a:t>"Filename = "</a:t>
            </a:r>
            <a:r>
              <a:rPr lang="en-US" sz="2400" smtClean="0">
                <a:solidFill>
                  <a:srgbClr val="000000"/>
                </a:solidFill>
                <a:latin typeface="Verdana" pitchFamily="34" charset="0"/>
              </a:rPr>
              <a:t> +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myHomePage.filename());</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System.</a:t>
            </a:r>
            <a:r>
              <a:rPr lang="en-US" sz="2400" i="1" smtClean="0">
                <a:solidFill>
                  <a:srgbClr val="0000C0"/>
                </a:solidFill>
                <a:latin typeface="Verdana" pitchFamily="34" charset="0"/>
              </a:rPr>
              <a:t>out</a:t>
            </a:r>
            <a:r>
              <a:rPr lang="en-US" sz="2400" smtClean="0">
                <a:solidFill>
                  <a:srgbClr val="000000"/>
                </a:solidFill>
                <a:latin typeface="Verdana" pitchFamily="34" charset="0"/>
              </a:rPr>
              <a:t>.println(</a:t>
            </a:r>
            <a:r>
              <a:rPr lang="en-US" sz="2400" smtClean="0">
                <a:solidFill>
                  <a:srgbClr val="2A00FF"/>
                </a:solidFill>
                <a:latin typeface="Verdana" pitchFamily="34" charset="0"/>
              </a:rPr>
              <a:t>"Path = "</a:t>
            </a:r>
            <a:r>
              <a:rPr lang="en-US" sz="2400" smtClean="0">
                <a:solidFill>
                  <a:srgbClr val="000000"/>
                </a:solidFill>
                <a:latin typeface="Verdana" pitchFamily="34" charset="0"/>
              </a:rPr>
              <a:t> +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myHomePage.path());</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    }</a:t>
            </a:r>
            <a:endParaRPr lang="en-US" sz="2400" smtClean="0">
              <a:latin typeface="Verdana" pitchFamily="34" charset="0"/>
            </a:endParaRPr>
          </a:p>
          <a:p>
            <a:pPr indent="-168275" eaLnBrk="1" hangingPunct="1">
              <a:lnSpc>
                <a:spcPct val="80000"/>
              </a:lnSpc>
              <a:buFont typeface="Wingdings" pitchFamily="2" charset="2"/>
              <a:buNone/>
            </a:pPr>
            <a:r>
              <a:rPr lang="en-US" sz="2400" smtClean="0">
                <a:solidFill>
                  <a:srgbClr val="000000"/>
                </a:solidFill>
                <a:latin typeface="Verdana" pitchFamily="34" charset="0"/>
              </a:rPr>
              <a:t>}</a:t>
            </a:r>
          </a:p>
          <a:p>
            <a:pPr indent="-168275" eaLnBrk="1" hangingPunct="1">
              <a:lnSpc>
                <a:spcPct val="80000"/>
              </a:lnSpc>
              <a:buFont typeface="Wingdings" pitchFamily="2" charset="2"/>
              <a:buNone/>
            </a:pPr>
            <a:endParaRPr lang="en-US" sz="2400" smtClean="0">
              <a:solidFill>
                <a:srgbClr val="000000"/>
              </a:solidFill>
              <a:latin typeface="Verdana" pitchFamily="34" charset="0"/>
            </a:endParaRPr>
          </a:p>
        </p:txBody>
      </p:sp>
      <p:sp>
        <p:nvSpPr>
          <p:cNvPr id="83971" name="Rectangle 3"/>
          <p:cNvSpPr>
            <a:spLocks noGrp="1" noChangeArrowheads="1"/>
          </p:cNvSpPr>
          <p:nvPr>
            <p:ph type="title"/>
          </p:nvPr>
        </p:nvSpPr>
        <p:spPr/>
        <p:txBody>
          <a:bodyPr/>
          <a:lstStyle/>
          <a:p>
            <a:pPr eaLnBrk="1" hangingPunct="1">
              <a:defRPr/>
            </a:pPr>
            <a:r>
              <a:rPr lang="en-US" smtClean="0"/>
              <a:t>FilenameDemo</a:t>
            </a:r>
          </a:p>
        </p:txBody>
      </p:sp>
      <p:sp>
        <p:nvSpPr>
          <p:cNvPr id="55300" name="Rectangle 4"/>
          <p:cNvSpPr>
            <a:spLocks noChangeArrowheads="1"/>
          </p:cNvSpPr>
          <p:nvPr/>
        </p:nvSpPr>
        <p:spPr bwMode="auto">
          <a:xfrm>
            <a:off x="1524000" y="5105400"/>
            <a:ext cx="3124200" cy="1212850"/>
          </a:xfrm>
          <a:prstGeom prst="rect">
            <a:avLst/>
          </a:prstGeom>
          <a:noFill/>
          <a:ln w="25400">
            <a:solidFill>
              <a:schemeClr val="accent2"/>
            </a:solidFill>
            <a:miter lim="800000"/>
            <a:headEnd type="none" w="sm" len="sm"/>
            <a:tailEnd type="none" w="sm" len="sm"/>
          </a:ln>
        </p:spPr>
        <p:txBody>
          <a:bodyPr>
            <a:spAutoFit/>
          </a:bodyPr>
          <a:lstStyle/>
          <a:p>
            <a:pPr>
              <a:buClr>
                <a:srgbClr val="6699FF"/>
              </a:buClr>
            </a:pPr>
            <a:r>
              <a:rPr lang="en-US" sz="2400" b="1">
                <a:solidFill>
                  <a:srgbClr val="FF3300"/>
                </a:solidFill>
                <a:latin typeface="Arial" charset="0"/>
              </a:rPr>
              <a:t>Extension = html</a:t>
            </a:r>
          </a:p>
          <a:p>
            <a:pPr>
              <a:buClr>
                <a:srgbClr val="6699FF"/>
              </a:buClr>
            </a:pPr>
            <a:r>
              <a:rPr lang="en-US" sz="2400" b="1">
                <a:solidFill>
                  <a:srgbClr val="FF3300"/>
                </a:solidFill>
                <a:latin typeface="Arial" charset="0"/>
              </a:rPr>
              <a:t>Filename = index</a:t>
            </a:r>
          </a:p>
          <a:p>
            <a:pPr>
              <a:buClr>
                <a:srgbClr val="6699FF"/>
              </a:buClr>
            </a:pPr>
            <a:r>
              <a:rPr lang="en-US" sz="2400" b="1">
                <a:solidFill>
                  <a:srgbClr val="FF3300"/>
                </a:solidFill>
                <a:latin typeface="Arial" charset="0"/>
              </a:rPr>
              <a:t>Path = /home/mem</a:t>
            </a:r>
          </a:p>
        </p:txBody>
      </p:sp>
    </p:spTree>
    <p:extLst>
      <p:ext uri="{BB962C8B-B14F-4D97-AF65-F5344CB8AC3E}">
        <p14:creationId xmlns:p14="http://schemas.microsoft.com/office/powerpoint/2010/main" val="1496079065"/>
      </p:ext>
    </p:extLst>
  </p:cSld>
  <p:clrMapOvr>
    <a:masterClrMapping/>
  </p:clrMapOvr>
  <p:transition spd="med">
    <p:comb/>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t>FileName</a:t>
            </a:r>
          </a:p>
        </p:txBody>
      </p:sp>
      <p:sp>
        <p:nvSpPr>
          <p:cNvPr id="56323" name="Rectangle 3"/>
          <p:cNvSpPr>
            <a:spLocks noGrp="1" noChangeArrowheads="1"/>
          </p:cNvSpPr>
          <p:nvPr>
            <p:ph type="body" idx="1"/>
          </p:nvPr>
        </p:nvSpPr>
        <p:spPr/>
        <p:txBody>
          <a:bodyPr/>
          <a:lstStyle/>
          <a:p>
            <a:pPr marL="112713" indent="0" eaLnBrk="1" hangingPunct="1">
              <a:lnSpc>
                <a:spcPct val="80000"/>
              </a:lnSpc>
              <a:spcBef>
                <a:spcPct val="15000"/>
              </a:spcBef>
              <a:buFont typeface="Wingdings" pitchFamily="2" charset="2"/>
              <a:buNone/>
            </a:pPr>
            <a:r>
              <a:rPr lang="en-US" sz="2600" smtClean="0">
                <a:solidFill>
                  <a:srgbClr val="7F0055"/>
                </a:solidFill>
              </a:rPr>
              <a:t>public</a:t>
            </a:r>
            <a:r>
              <a:rPr lang="en-US" sz="2600" smtClean="0">
                <a:solidFill>
                  <a:srgbClr val="000000"/>
                </a:solidFill>
              </a:rPr>
              <a:t> </a:t>
            </a:r>
            <a:r>
              <a:rPr lang="en-US" sz="2600" smtClean="0">
                <a:solidFill>
                  <a:srgbClr val="7F0055"/>
                </a:solidFill>
              </a:rPr>
              <a:t>class</a:t>
            </a:r>
            <a:r>
              <a:rPr lang="en-US" sz="2600" smtClean="0">
                <a:solidFill>
                  <a:srgbClr val="000000"/>
                </a:solidFill>
              </a:rPr>
              <a:t> Filename {</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private</a:t>
            </a:r>
            <a:r>
              <a:rPr lang="en-US" sz="2600" smtClean="0">
                <a:solidFill>
                  <a:srgbClr val="000000"/>
                </a:solidFill>
              </a:rPr>
              <a:t> String </a:t>
            </a:r>
            <a:r>
              <a:rPr lang="en-US" sz="2600" smtClean="0">
                <a:solidFill>
                  <a:srgbClr val="0000C0"/>
                </a:solidFill>
              </a:rPr>
              <a:t>fullPath</a:t>
            </a:r>
            <a:r>
              <a:rPr lang="en-US" sz="2600" smtClean="0">
                <a:solidFill>
                  <a:srgbClr val="000000"/>
                </a:solidFill>
              </a:rPr>
              <a:t>;</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private</a:t>
            </a:r>
            <a:r>
              <a:rPr lang="en-US" sz="2600" smtClean="0">
                <a:solidFill>
                  <a:srgbClr val="000000"/>
                </a:solidFill>
              </a:rPr>
              <a:t> </a:t>
            </a:r>
            <a:r>
              <a:rPr lang="en-US" sz="2600" smtClean="0">
                <a:solidFill>
                  <a:srgbClr val="7F0055"/>
                </a:solidFill>
              </a:rPr>
              <a:t>char</a:t>
            </a:r>
            <a:r>
              <a:rPr lang="en-US" sz="2600" smtClean="0">
                <a:solidFill>
                  <a:srgbClr val="000000"/>
                </a:solidFill>
              </a:rPr>
              <a:t> </a:t>
            </a:r>
            <a:r>
              <a:rPr lang="en-US" sz="2600" smtClean="0">
                <a:solidFill>
                  <a:srgbClr val="0000C0"/>
                </a:solidFill>
              </a:rPr>
              <a:t>pathSeparator</a:t>
            </a:r>
            <a:r>
              <a:rPr lang="en-US" sz="2600" smtClean="0">
                <a:solidFill>
                  <a:srgbClr val="000000"/>
                </a:solidFill>
              </a:rPr>
              <a:t>,  </a:t>
            </a:r>
            <a:r>
              <a:rPr lang="en-US" sz="2600" smtClean="0">
                <a:solidFill>
                  <a:srgbClr val="0000C0"/>
                </a:solidFill>
              </a:rPr>
              <a:t>extensionSeparator</a:t>
            </a:r>
            <a:r>
              <a:rPr lang="en-US" sz="2600" smtClean="0">
                <a:solidFill>
                  <a:srgbClr val="000000"/>
                </a:solidFill>
              </a:rPr>
              <a:t>;</a:t>
            </a:r>
            <a:endParaRPr lang="en-US" sz="2600" smtClean="0"/>
          </a:p>
          <a:p>
            <a:pPr marL="112713" indent="0" eaLnBrk="1" hangingPunct="1">
              <a:lnSpc>
                <a:spcPct val="80000"/>
              </a:lnSpc>
              <a:spcBef>
                <a:spcPct val="15000"/>
              </a:spcBef>
              <a:buFont typeface="Wingdings" pitchFamily="2" charset="2"/>
              <a:buNone/>
            </a:pP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public</a:t>
            </a:r>
            <a:r>
              <a:rPr lang="en-US" sz="2600" smtClean="0">
                <a:solidFill>
                  <a:srgbClr val="000000"/>
                </a:solidFill>
              </a:rPr>
              <a:t> Filename(String str, </a:t>
            </a:r>
            <a:r>
              <a:rPr lang="en-US" sz="2600" smtClean="0">
                <a:solidFill>
                  <a:srgbClr val="7F0055"/>
                </a:solidFill>
              </a:rPr>
              <a:t>char</a:t>
            </a:r>
            <a:r>
              <a:rPr lang="en-US" sz="2600" smtClean="0">
                <a:solidFill>
                  <a:srgbClr val="000000"/>
                </a:solidFill>
              </a:rPr>
              <a:t> sep, </a:t>
            </a:r>
            <a:r>
              <a:rPr lang="en-US" sz="2600" smtClean="0">
                <a:solidFill>
                  <a:srgbClr val="7F0055"/>
                </a:solidFill>
              </a:rPr>
              <a:t>char</a:t>
            </a:r>
            <a:r>
              <a:rPr lang="en-US" sz="2600" smtClean="0">
                <a:solidFill>
                  <a:srgbClr val="000000"/>
                </a:solidFill>
              </a:rPr>
              <a:t> ext) {</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0000C0"/>
                </a:solidFill>
              </a:rPr>
              <a:t>fullPath</a:t>
            </a:r>
            <a:r>
              <a:rPr lang="en-US" sz="2600" smtClean="0">
                <a:solidFill>
                  <a:srgbClr val="000000"/>
                </a:solidFill>
              </a:rPr>
              <a:t> = str;</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0000C0"/>
                </a:solidFill>
              </a:rPr>
              <a:t>pathSeparator</a:t>
            </a:r>
            <a:r>
              <a:rPr lang="en-US" sz="2600" smtClean="0">
                <a:solidFill>
                  <a:srgbClr val="000000"/>
                </a:solidFill>
              </a:rPr>
              <a:t> = sep;</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0000C0"/>
                </a:solidFill>
              </a:rPr>
              <a:t>extensionSeparator</a:t>
            </a:r>
            <a:r>
              <a:rPr lang="en-US" sz="2600" smtClean="0">
                <a:solidFill>
                  <a:srgbClr val="000000"/>
                </a:solidFill>
              </a:rPr>
              <a:t> = ext;</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endParaRPr lang="en-US" sz="2600" smtClean="0"/>
          </a:p>
          <a:p>
            <a:pPr marL="112713" indent="0" eaLnBrk="1" hangingPunct="1">
              <a:lnSpc>
                <a:spcPct val="80000"/>
              </a:lnSpc>
              <a:spcBef>
                <a:spcPct val="15000"/>
              </a:spcBef>
              <a:buFont typeface="Wingdings" pitchFamily="2" charset="2"/>
              <a:buNone/>
            </a:pP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public</a:t>
            </a:r>
            <a:r>
              <a:rPr lang="en-US" sz="2600" smtClean="0">
                <a:solidFill>
                  <a:srgbClr val="000000"/>
                </a:solidFill>
              </a:rPr>
              <a:t> String extension() {</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int</a:t>
            </a:r>
            <a:r>
              <a:rPr lang="en-US" sz="2600" smtClean="0">
                <a:solidFill>
                  <a:srgbClr val="000000"/>
                </a:solidFill>
              </a:rPr>
              <a:t> dot = </a:t>
            </a:r>
            <a:r>
              <a:rPr lang="en-US" sz="2600" smtClean="0">
                <a:solidFill>
                  <a:srgbClr val="0000C0"/>
                </a:solidFill>
              </a:rPr>
              <a:t>fullPath</a:t>
            </a:r>
            <a:r>
              <a:rPr lang="en-US" sz="2600" smtClean="0">
                <a:solidFill>
                  <a:srgbClr val="000000"/>
                </a:solidFill>
              </a:rPr>
              <a:t>.lastIndexOf(</a:t>
            </a:r>
            <a:r>
              <a:rPr lang="en-US" sz="2600" smtClean="0">
                <a:solidFill>
                  <a:srgbClr val="0000C0"/>
                </a:solidFill>
              </a:rPr>
              <a:t>extensionSeparator</a:t>
            </a:r>
            <a:r>
              <a:rPr lang="en-US" sz="2600" smtClean="0">
                <a:solidFill>
                  <a:srgbClr val="000000"/>
                </a:solidFill>
              </a:rPr>
              <a:t>);</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r>
              <a:rPr lang="en-US" sz="2600" smtClean="0">
                <a:solidFill>
                  <a:srgbClr val="7F0055"/>
                </a:solidFill>
              </a:rPr>
              <a:t>return</a:t>
            </a:r>
            <a:r>
              <a:rPr lang="en-US" sz="2600" smtClean="0">
                <a:solidFill>
                  <a:srgbClr val="000000"/>
                </a:solidFill>
              </a:rPr>
              <a:t> </a:t>
            </a:r>
            <a:r>
              <a:rPr lang="en-US" sz="2600" smtClean="0">
                <a:solidFill>
                  <a:srgbClr val="0000C0"/>
                </a:solidFill>
              </a:rPr>
              <a:t>fullPath</a:t>
            </a:r>
            <a:r>
              <a:rPr lang="en-US" sz="2600" smtClean="0">
                <a:solidFill>
                  <a:srgbClr val="000000"/>
                </a:solidFill>
              </a:rPr>
              <a:t>.substring(dot + 1);</a:t>
            </a:r>
            <a:endParaRPr lang="en-US" sz="2600" smtClean="0"/>
          </a:p>
          <a:p>
            <a:pPr marL="112713" indent="0" eaLnBrk="1" hangingPunct="1">
              <a:lnSpc>
                <a:spcPct val="80000"/>
              </a:lnSpc>
              <a:spcBef>
                <a:spcPct val="15000"/>
              </a:spcBef>
              <a:buFont typeface="Wingdings" pitchFamily="2" charset="2"/>
              <a:buNone/>
            </a:pPr>
            <a:r>
              <a:rPr lang="en-US" sz="2600" smtClean="0">
                <a:solidFill>
                  <a:srgbClr val="000000"/>
                </a:solidFill>
              </a:rPr>
              <a:t>    }</a:t>
            </a:r>
          </a:p>
        </p:txBody>
      </p:sp>
    </p:spTree>
    <p:extLst>
      <p:ext uri="{BB962C8B-B14F-4D97-AF65-F5344CB8AC3E}">
        <p14:creationId xmlns:p14="http://schemas.microsoft.com/office/powerpoint/2010/main" val="3234052356"/>
      </p:ext>
    </p:extLst>
  </p:cSld>
  <p:clrMapOvr>
    <a:masterClrMapping/>
  </p:clrMapOvr>
  <p:transition spd="med">
    <p:comb/>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mtClean="0"/>
              <a:t>FileName</a:t>
            </a:r>
          </a:p>
        </p:txBody>
      </p:sp>
      <p:sp>
        <p:nvSpPr>
          <p:cNvPr id="5734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smtClean="0">
                <a:solidFill>
                  <a:srgbClr val="000000"/>
                </a:solidFill>
                <a:latin typeface="Times New Roman" pitchFamily="18" charset="0"/>
              </a:rPr>
              <a:t> </a:t>
            </a:r>
            <a:r>
              <a:rPr lang="en-US" sz="2600" smtClean="0">
                <a:solidFill>
                  <a:srgbClr val="7F0055"/>
                </a:solidFill>
              </a:rPr>
              <a:t>public</a:t>
            </a:r>
            <a:r>
              <a:rPr lang="en-US" sz="2600" smtClean="0">
                <a:solidFill>
                  <a:srgbClr val="000000"/>
                </a:solidFill>
              </a:rPr>
              <a:t> String filename() {</a:t>
            </a: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int</a:t>
            </a:r>
            <a:r>
              <a:rPr lang="en-US" sz="2600" smtClean="0">
                <a:solidFill>
                  <a:srgbClr val="000000"/>
                </a:solidFill>
              </a:rPr>
              <a:t> dot = </a:t>
            </a:r>
            <a:r>
              <a:rPr lang="en-US" sz="2600" smtClean="0">
                <a:solidFill>
                  <a:srgbClr val="0000C0"/>
                </a:solidFill>
              </a:rPr>
              <a:t>fullPath</a:t>
            </a:r>
            <a:r>
              <a:rPr lang="en-US" sz="2600" smtClean="0">
                <a:solidFill>
                  <a:srgbClr val="000000"/>
                </a:solidFill>
              </a:rPr>
              <a:t>.lastIndexOf(</a:t>
            </a:r>
            <a:r>
              <a:rPr lang="en-US" sz="2600" smtClean="0">
                <a:solidFill>
                  <a:srgbClr val="0000C0"/>
                </a:solidFill>
              </a:rPr>
              <a:t>extensionSeparator</a:t>
            </a:r>
            <a:r>
              <a:rPr lang="en-US" sz="2600" smtClean="0">
                <a:solidFill>
                  <a:srgbClr val="000000"/>
                </a:solidFill>
              </a:rPr>
              <a:t>);</a:t>
            </a: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int</a:t>
            </a:r>
            <a:r>
              <a:rPr lang="en-US" sz="2600" smtClean="0">
                <a:solidFill>
                  <a:srgbClr val="000000"/>
                </a:solidFill>
              </a:rPr>
              <a:t> sep = </a:t>
            </a:r>
            <a:r>
              <a:rPr lang="en-US" sz="2600" smtClean="0">
                <a:solidFill>
                  <a:srgbClr val="0000C0"/>
                </a:solidFill>
              </a:rPr>
              <a:t>fullPath</a:t>
            </a:r>
            <a:r>
              <a:rPr lang="en-US" sz="2600" smtClean="0">
                <a:solidFill>
                  <a:srgbClr val="000000"/>
                </a:solidFill>
              </a:rPr>
              <a:t>.lastIndexOf(</a:t>
            </a:r>
            <a:r>
              <a:rPr lang="en-US" sz="2600" smtClean="0">
                <a:solidFill>
                  <a:srgbClr val="0000C0"/>
                </a:solidFill>
              </a:rPr>
              <a:t>pathSeparator</a:t>
            </a:r>
            <a:r>
              <a:rPr lang="en-US" sz="2600" smtClean="0">
                <a:solidFill>
                  <a:srgbClr val="000000"/>
                </a:solidFill>
              </a:rPr>
              <a:t>);</a:t>
            </a: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return</a:t>
            </a:r>
            <a:r>
              <a:rPr lang="en-US" sz="2600" smtClean="0">
                <a:solidFill>
                  <a:srgbClr val="000000"/>
                </a:solidFill>
              </a:rPr>
              <a:t> </a:t>
            </a:r>
            <a:r>
              <a:rPr lang="en-US" sz="2600" smtClean="0">
                <a:solidFill>
                  <a:srgbClr val="0000C0"/>
                </a:solidFill>
              </a:rPr>
              <a:t>fullPath</a:t>
            </a:r>
            <a:r>
              <a:rPr lang="en-US" sz="2600" smtClean="0">
                <a:solidFill>
                  <a:srgbClr val="000000"/>
                </a:solidFill>
              </a:rPr>
              <a:t>.substring(sep + 1, dot);</a:t>
            </a:r>
            <a:endParaRPr lang="en-US" sz="2600" smtClean="0"/>
          </a:p>
          <a:p>
            <a:pPr eaLnBrk="1" hangingPunct="1">
              <a:lnSpc>
                <a:spcPct val="80000"/>
              </a:lnSpc>
              <a:buFont typeface="Wingdings" pitchFamily="2" charset="2"/>
              <a:buNone/>
            </a:pPr>
            <a:r>
              <a:rPr lang="en-US" sz="2600" smtClean="0">
                <a:solidFill>
                  <a:srgbClr val="000000"/>
                </a:solidFill>
              </a:rPr>
              <a:t>    }</a:t>
            </a:r>
            <a:endParaRPr lang="en-US" sz="2600" smtClean="0"/>
          </a:p>
          <a:p>
            <a:pPr eaLnBrk="1" hangingPunct="1">
              <a:lnSpc>
                <a:spcPct val="80000"/>
              </a:lnSpc>
              <a:buFont typeface="Wingdings" pitchFamily="2" charset="2"/>
              <a:buNone/>
            </a:pP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public</a:t>
            </a:r>
            <a:r>
              <a:rPr lang="en-US" sz="2600" smtClean="0">
                <a:solidFill>
                  <a:srgbClr val="000000"/>
                </a:solidFill>
              </a:rPr>
              <a:t> String path() {</a:t>
            </a: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int</a:t>
            </a:r>
            <a:r>
              <a:rPr lang="en-US" sz="2600" smtClean="0">
                <a:solidFill>
                  <a:srgbClr val="000000"/>
                </a:solidFill>
              </a:rPr>
              <a:t> sep = </a:t>
            </a:r>
            <a:r>
              <a:rPr lang="en-US" sz="2600" smtClean="0">
                <a:solidFill>
                  <a:srgbClr val="0000C0"/>
                </a:solidFill>
              </a:rPr>
              <a:t>fullPath</a:t>
            </a:r>
            <a:r>
              <a:rPr lang="en-US" sz="2600" smtClean="0">
                <a:solidFill>
                  <a:srgbClr val="000000"/>
                </a:solidFill>
              </a:rPr>
              <a:t>.lastIndexOf(</a:t>
            </a:r>
            <a:r>
              <a:rPr lang="en-US" sz="2600" smtClean="0">
                <a:solidFill>
                  <a:srgbClr val="0000C0"/>
                </a:solidFill>
              </a:rPr>
              <a:t>pathSeparator</a:t>
            </a:r>
            <a:r>
              <a:rPr lang="en-US" sz="2600" smtClean="0">
                <a:solidFill>
                  <a:srgbClr val="000000"/>
                </a:solidFill>
              </a:rPr>
              <a:t>);</a:t>
            </a:r>
            <a:endParaRPr lang="en-US" sz="2600" smtClean="0"/>
          </a:p>
          <a:p>
            <a:pPr eaLnBrk="1" hangingPunct="1">
              <a:lnSpc>
                <a:spcPct val="80000"/>
              </a:lnSpc>
              <a:buFont typeface="Wingdings" pitchFamily="2" charset="2"/>
              <a:buNone/>
            </a:pPr>
            <a:r>
              <a:rPr lang="en-US" sz="2600" smtClean="0">
                <a:solidFill>
                  <a:srgbClr val="000000"/>
                </a:solidFill>
              </a:rPr>
              <a:t>        </a:t>
            </a:r>
            <a:r>
              <a:rPr lang="en-US" sz="2600" smtClean="0">
                <a:solidFill>
                  <a:srgbClr val="7F0055"/>
                </a:solidFill>
              </a:rPr>
              <a:t>return</a:t>
            </a:r>
            <a:r>
              <a:rPr lang="en-US" sz="2600" smtClean="0">
                <a:solidFill>
                  <a:srgbClr val="000000"/>
                </a:solidFill>
              </a:rPr>
              <a:t> </a:t>
            </a:r>
            <a:r>
              <a:rPr lang="en-US" sz="2600" smtClean="0">
                <a:solidFill>
                  <a:srgbClr val="0000C0"/>
                </a:solidFill>
              </a:rPr>
              <a:t>fullPath</a:t>
            </a:r>
            <a:r>
              <a:rPr lang="en-US" sz="2600" smtClean="0">
                <a:solidFill>
                  <a:srgbClr val="000000"/>
                </a:solidFill>
              </a:rPr>
              <a:t>.substring(0, sep);</a:t>
            </a:r>
            <a:endParaRPr lang="en-US" sz="2600" smtClean="0"/>
          </a:p>
          <a:p>
            <a:pPr eaLnBrk="1" hangingPunct="1">
              <a:lnSpc>
                <a:spcPct val="80000"/>
              </a:lnSpc>
              <a:buFont typeface="Wingdings" pitchFamily="2" charset="2"/>
              <a:buNone/>
            </a:pPr>
            <a:r>
              <a:rPr lang="en-US" sz="2600" smtClean="0">
                <a:solidFill>
                  <a:srgbClr val="000000"/>
                </a:solidFill>
              </a:rPr>
              <a:t>    }</a:t>
            </a:r>
            <a:endParaRPr lang="en-US" sz="2600" smtClean="0"/>
          </a:p>
          <a:p>
            <a:pPr eaLnBrk="1" hangingPunct="1">
              <a:lnSpc>
                <a:spcPct val="80000"/>
              </a:lnSpc>
              <a:buFont typeface="Wingdings" pitchFamily="2" charset="2"/>
              <a:buNone/>
            </a:pPr>
            <a:r>
              <a:rPr lang="en-US" sz="2600" smtClean="0">
                <a:solidFill>
                  <a:srgbClr val="000000"/>
                </a:solidFill>
              </a:rPr>
              <a:t>}</a:t>
            </a:r>
          </a:p>
        </p:txBody>
      </p:sp>
    </p:spTree>
    <p:extLst>
      <p:ext uri="{BB962C8B-B14F-4D97-AF65-F5344CB8AC3E}">
        <p14:creationId xmlns:p14="http://schemas.microsoft.com/office/powerpoint/2010/main" val="1440156036"/>
      </p:ext>
    </p:extLst>
  </p:cSld>
  <p:clrMapOvr>
    <a:masterClrMapping/>
  </p:clrMapOvr>
  <p:transition spd="med">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Declaring Classes </a:t>
            </a:r>
          </a:p>
        </p:txBody>
      </p:sp>
      <p:graphicFrame>
        <p:nvGraphicFramePr>
          <p:cNvPr id="14491" name="Group 155"/>
          <p:cNvGraphicFramePr>
            <a:graphicFrameLocks noGrp="1"/>
          </p:cNvGraphicFramePr>
          <p:nvPr>
            <p:ph idx="1"/>
          </p:nvPr>
        </p:nvGraphicFramePr>
        <p:xfrm>
          <a:off x="0" y="685800"/>
          <a:ext cx="9144000" cy="5641977"/>
        </p:xfrm>
        <a:graphic>
          <a:graphicData uri="http://schemas.openxmlformats.org/drawingml/2006/table">
            <a:tbl>
              <a:tblPr/>
              <a:tblGrid>
                <a:gridCol w="3151188"/>
                <a:gridCol w="5992812"/>
              </a:tblGrid>
              <a:tr h="379413">
                <a:tc gridSpan="2">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Class Declaration Elements</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r>
              <a:tr h="379413">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Element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Function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669925">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@annotation</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An annotation (sometimes called meta-data)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38735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public</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Class is publicly accessible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38735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abstract</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Class cannot be instantiated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379413">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final</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Class cannot be subclassed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17525">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class </a:t>
                      </a:r>
                      <a:r>
                        <a:rPr kumimoji="0" lang="en-US" sz="2000" b="0"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NameOfClass</a:t>
                      </a: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Name of the class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671513">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&lt;</a:t>
                      </a:r>
                      <a:r>
                        <a:rPr kumimoji="0" lang="en-US" sz="20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TypeVariables</a:t>
                      </a: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&gt;</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Comma-separated list of type variables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38735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extends </a:t>
                      </a:r>
                      <a:r>
                        <a:rPr kumimoji="0" lang="en-US" sz="20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Super</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Superclass of the class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2070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implements </a:t>
                      </a:r>
                      <a:r>
                        <a:rPr kumimoji="0" lang="en-US" sz="20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Interfaces</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Interfaces implemented by the class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962025">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    </a:t>
                      </a:r>
                    </a:p>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0"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     ClassBody</a:t>
                      </a:r>
                    </a:p>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Provides the class's functionality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570556853"/>
      </p:ext>
    </p:extLst>
  </p:cSld>
  <p:clrMapOvr>
    <a:masterClrMapping/>
  </p:clrMapOvr>
  <p:transition spd="med">
    <p:comb/>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z="2800" smtClean="0"/>
              <a:t>Comparing Strings and Portions of Strings </a:t>
            </a:r>
          </a:p>
        </p:txBody>
      </p:sp>
      <p:graphicFrame>
        <p:nvGraphicFramePr>
          <p:cNvPr id="87043" name="Group 3"/>
          <p:cNvGraphicFramePr>
            <a:graphicFrameLocks noGrp="1"/>
          </p:cNvGraphicFramePr>
          <p:nvPr>
            <p:ph idx="1"/>
          </p:nvPr>
        </p:nvGraphicFramePr>
        <p:xfrm>
          <a:off x="0" y="685800"/>
          <a:ext cx="9144000" cy="5310189"/>
        </p:xfrm>
        <a:graphic>
          <a:graphicData uri="http://schemas.openxmlformats.org/drawingml/2006/table">
            <a:tbl>
              <a:tblPr/>
              <a:tblGrid>
                <a:gridCol w="3611563"/>
                <a:gridCol w="5532437"/>
              </a:tblGrid>
              <a:tr h="500063">
                <a:tc gridSpan="2">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Methods in the </a:t>
                      </a: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a:t>
                      </a: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 Class for Comparing Strings</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81000">
                <a:tc>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100" b="0" i="0" u="none" strike="noStrike" cap="none" normalizeH="0" baseline="0" smtClean="0">
                          <a:ln>
                            <a:noFill/>
                          </a:ln>
                          <a:solidFill>
                            <a:schemeClr val="tx1"/>
                          </a:solidFill>
                          <a:effectLst/>
                          <a:latin typeface="Times New Roman" pitchFamily="18" charset="0"/>
                          <a:cs typeface="Times New Roman" pitchFamily="18" charset="0"/>
                        </a:rPr>
                        <a:t>Method</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1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722438">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endsWith(String) boolean startsWith(String)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startsWith(String, int) </a:t>
                      </a:r>
                      <a:endParaRPr kumimoji="0" lang="en-US" sz="21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Returns true if this string ends with or begins with the substring specified as an argument to the method. The integer argument, when present, indicates the offset within the original string at which to begin looking. </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06688">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compareTo(String)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int compareToIgnoreCase(String) </a:t>
                      </a:r>
                      <a:endParaRPr kumimoji="0" lang="en-US" sz="21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Compares two strings lexicographically and returns an integer indicating whether this string is greater than (result is &gt; 0), equal to (result is = 0), or less than (result is &lt; 0) the argument. The Object argument is converted to a string before the comparison takes place. The compareToIgnoreCase method ignores case; thus, "a" and "A" are considered equal. </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19222437"/>
      </p:ext>
    </p:extLst>
  </p:cSld>
  <p:clrMapOvr>
    <a:masterClrMapping/>
  </p:clrMapOvr>
  <p:transition spd="med">
    <p:comb/>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z="2800" smtClean="0"/>
              <a:t>Comparing Strings and Portions of Strings</a:t>
            </a:r>
          </a:p>
        </p:txBody>
      </p:sp>
      <p:graphicFrame>
        <p:nvGraphicFramePr>
          <p:cNvPr id="88087" name="Group 23"/>
          <p:cNvGraphicFramePr>
            <a:graphicFrameLocks noGrp="1"/>
          </p:cNvGraphicFramePr>
          <p:nvPr>
            <p:ph idx="1"/>
          </p:nvPr>
        </p:nvGraphicFramePr>
        <p:xfrm>
          <a:off x="0" y="685800"/>
          <a:ext cx="9144000" cy="5715001"/>
        </p:xfrm>
        <a:graphic>
          <a:graphicData uri="http://schemas.openxmlformats.org/drawingml/2006/table">
            <a:tbl>
              <a:tblPr/>
              <a:tblGrid>
                <a:gridCol w="4953000"/>
                <a:gridCol w="4191000"/>
              </a:tblGrid>
              <a:tr h="576263">
                <a:tc gridSpan="2">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Methods in the </a:t>
                      </a: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Class for Comparing Strings</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533400">
                <a:tc>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Method</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85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605338">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equals(Object) </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equalsIgnoreCase(String) </a:t>
                      </a: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4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boolean contentEquals(CharSequence) </a:t>
                      </a:r>
                      <a:endParaRPr kumimoji="0" lang="en-US" sz="24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Pct val="60000"/>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Returns true if this string contains the same sequence of characters as the argument. The </a:t>
                      </a:r>
                      <a:r>
                        <a:rPr kumimoji="0" lang="en-US" sz="24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Object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argument is converted to a string before the comparison takes place. The </a:t>
                      </a:r>
                      <a:r>
                        <a:rPr kumimoji="0" lang="en-US" sz="2400" b="1" i="0" u="none" strike="noStrike" cap="none" normalizeH="0" baseline="0" smtClean="0">
                          <a:ln>
                            <a:noFill/>
                          </a:ln>
                          <a:solidFill>
                            <a:schemeClr val="tx1"/>
                          </a:solidFill>
                          <a:effectLst/>
                          <a:latin typeface="Arial Unicode MS" pitchFamily="34" charset="-128"/>
                          <a:cs typeface="Times New Roman" pitchFamily="18" charset="0"/>
                        </a:rPr>
                        <a:t>equalsIgnoreCase</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method ignores case; thus, "a" and "A" are considered equal. </a:t>
                      </a:r>
                      <a:endParaRPr kumimoji="0" lang="en-US" sz="24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2974340"/>
      </p:ext>
    </p:extLst>
  </p:cSld>
  <p:clrMapOvr>
    <a:masterClrMapping/>
  </p:clrMapOvr>
  <p:transition spd="med">
    <p:comb/>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z="2800" smtClean="0"/>
              <a:t>Modifying String Buffers and String Builders </a:t>
            </a:r>
          </a:p>
        </p:txBody>
      </p:sp>
      <p:graphicFrame>
        <p:nvGraphicFramePr>
          <p:cNvPr id="90115" name="Group 3"/>
          <p:cNvGraphicFramePr>
            <a:graphicFrameLocks noGrp="1"/>
          </p:cNvGraphicFramePr>
          <p:nvPr>
            <p:ph idx="1"/>
          </p:nvPr>
        </p:nvGraphicFramePr>
        <p:xfrm>
          <a:off x="0" y="685800"/>
          <a:ext cx="9144000" cy="5448301"/>
        </p:xfrm>
        <a:graphic>
          <a:graphicData uri="http://schemas.openxmlformats.org/drawingml/2006/table">
            <a:tbl>
              <a:tblPr/>
              <a:tblGrid>
                <a:gridCol w="5280025"/>
                <a:gridCol w="3863975"/>
              </a:tblGrid>
              <a:tr h="423863">
                <a:tc gridSpan="2">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Methods for Modifying a String Buffer</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81000">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Method</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727450">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append(boolean)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append(char)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append(char[])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append(char[], int, int)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append(double)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append(float)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append(int)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append(long)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append(Object)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append(String)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Appends the argument to this string buffer. The data is converted to a string before the append operation takes place.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15988">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delete(int, int)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deleteCharAt(int)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Deletes the specified character(s) in this string buffer.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80879900"/>
      </p:ext>
    </p:extLst>
  </p:cSld>
  <p:clrMapOvr>
    <a:masterClrMapping/>
  </p:clrMapOvr>
  <p:transition spd="med">
    <p:comb/>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z="2800" smtClean="0"/>
              <a:t>Modifying String Buffers and String Builders</a:t>
            </a:r>
          </a:p>
        </p:txBody>
      </p:sp>
      <p:graphicFrame>
        <p:nvGraphicFramePr>
          <p:cNvPr id="91139" name="Group 3"/>
          <p:cNvGraphicFramePr>
            <a:graphicFrameLocks noGrp="1"/>
          </p:cNvGraphicFramePr>
          <p:nvPr>
            <p:ph idx="1"/>
          </p:nvPr>
        </p:nvGraphicFramePr>
        <p:xfrm>
          <a:off x="0" y="685800"/>
          <a:ext cx="9144000" cy="5214240"/>
        </p:xfrm>
        <a:graphic>
          <a:graphicData uri="http://schemas.openxmlformats.org/drawingml/2006/table">
            <a:tbl>
              <a:tblPr/>
              <a:tblGrid>
                <a:gridCol w="4964113"/>
                <a:gridCol w="4179887"/>
              </a:tblGrid>
              <a:tr h="347663">
                <a:tc gridSpan="2">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Methods for Modifying a String Buffer</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22263">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100" b="0" i="0" u="none" strike="noStrike" cap="none" normalizeH="0" baseline="0" smtClean="0">
                          <a:ln>
                            <a:noFill/>
                          </a:ln>
                          <a:solidFill>
                            <a:schemeClr val="tx1"/>
                          </a:solidFill>
                          <a:effectLst/>
                          <a:latin typeface="Times New Roman" pitchFamily="18" charset="0"/>
                          <a:cs typeface="Times New Roman" pitchFamily="18" charset="0"/>
                        </a:rPr>
                        <a:t>Method</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100" b="0" i="0" u="none" strike="noStrike" cap="none" normalizeH="0" baseline="0" smtClean="0">
                          <a:ln>
                            <a:noFill/>
                          </a:ln>
                          <a:solidFill>
                            <a:schemeClr val="tx1"/>
                          </a:solidFill>
                          <a:effectLst/>
                          <a:latin typeface="Times New Roman" pitchFamily="18" charset="0"/>
                          <a:cs typeface="Times New Roman" pitchFamily="18" charset="0"/>
                        </a:rPr>
                        <a:t>Description</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094038">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boolean)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char)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char[])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char[], int, int)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double)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float)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int)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long)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Object)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insert(int, String) </a:t>
                      </a:r>
                      <a:endParaRPr kumimoji="0" lang="en-US" sz="21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Inserts the second argument into the string buffer. The first integer argument indicates the index before which the data is to be inserted. The data is converted to a string before the insert operation takes place. </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replace(int, int, String) </a:t>
                      </a:r>
                      <a: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
                      </a:r>
                      <a:br>
                        <a:rPr kumimoji="0" lang="en-US" sz="21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b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void setCharAt(int, char) </a:t>
                      </a:r>
                      <a:endParaRPr kumimoji="0" lang="en-US" sz="21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Replaces the specified character(s) in this string buffer. </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StringBuffer reverse() </a:t>
                      </a:r>
                      <a:endParaRPr kumimoji="0" lang="en-US" sz="21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Reverses the sequence of characters in this string buffer. </a:t>
                      </a:r>
                      <a:endParaRPr kumimoji="0" lang="en-US" sz="21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090179"/>
      </p:ext>
    </p:extLst>
  </p:cSld>
  <p:clrMapOvr>
    <a:masterClrMapping/>
  </p:clrMapOvr>
  <p:transition spd="med">
    <p:comb/>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DATE TIME OPERATOR</a:t>
            </a:r>
            <a:endParaRPr lang="vi-VN" sz="3200" cap="none" smtClean="0">
              <a:solidFill>
                <a:srgbClr val="DC0081"/>
              </a:solidFill>
            </a:endParaRPr>
          </a:p>
        </p:txBody>
      </p:sp>
      <p:sp>
        <p:nvSpPr>
          <p:cNvPr id="72707"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EBB3A0-A435-4391-8836-3DB6D5666821}" type="slidenum">
              <a:rPr lang="vi-VN">
                <a:solidFill>
                  <a:srgbClr val="898989"/>
                </a:solidFill>
              </a:rPr>
              <a:pPr/>
              <a:t>154</a:t>
            </a:fld>
            <a:endParaRPr lang="vi-VN">
              <a:solidFill>
                <a:srgbClr val="898989"/>
              </a:solidFill>
            </a:endParaRPr>
          </a:p>
        </p:txBody>
      </p:sp>
    </p:spTree>
    <p:extLst>
      <p:ext uri="{BB962C8B-B14F-4D97-AF65-F5344CB8AC3E}">
        <p14:creationId xmlns:p14="http://schemas.microsoft.com/office/powerpoint/2010/main" val="1240264240"/>
      </p:ext>
    </p:extLst>
  </p:cSld>
  <p:clrMapOvr>
    <a:masterClrMapping/>
  </p:clrMapOvr>
  <p:transition spd="med">
    <p:comb/>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990601" y="0"/>
            <a:ext cx="7696200" cy="533400"/>
          </a:xfrm>
        </p:spPr>
        <p:txBody>
          <a:bodyPr/>
          <a:lstStyle/>
          <a:p>
            <a:r>
              <a:rPr lang="vi-VN" smtClean="0"/>
              <a:t>Date operators (1/2)</a:t>
            </a:r>
            <a:endParaRPr lang="en-US" smtClean="0"/>
          </a:p>
        </p:txBody>
      </p:sp>
      <p:sp>
        <p:nvSpPr>
          <p:cNvPr id="73731" name="Content Placeholder 2"/>
          <p:cNvSpPr>
            <a:spLocks noGrp="1"/>
          </p:cNvSpPr>
          <p:nvPr>
            <p:ph idx="1"/>
          </p:nvPr>
        </p:nvSpPr>
        <p:spPr/>
        <p:txBody>
          <a:bodyPr/>
          <a:lstStyle/>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import</a:t>
            </a:r>
            <a:r>
              <a:rPr lang="en-US" sz="1600" smtClean="0">
                <a:latin typeface="Courier New" panose="02070309020205020404" pitchFamily="49" charset="0"/>
                <a:cs typeface="Courier New" panose="02070309020205020404" pitchFamily="49" charset="0"/>
              </a:rPr>
              <a:t> java.util</a:t>
            </a:r>
            <a:r>
              <a:rPr lang="vi-VN" sz="1600" smtClean="0">
                <a:latin typeface="Courier New" panose="02070309020205020404" pitchFamily="49" charset="0"/>
                <a:cs typeface="Courier New" panose="02070309020205020404" pitchFamily="49" charset="0"/>
              </a:rPr>
              <a:t>.*</a:t>
            </a:r>
            <a:r>
              <a:rPr lang="en-US" sz="16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import</a:t>
            </a:r>
            <a:r>
              <a:rPr lang="en-US" sz="1600" smtClean="0">
                <a:latin typeface="Courier New" panose="02070309020205020404" pitchFamily="49" charset="0"/>
                <a:cs typeface="Courier New" panose="02070309020205020404" pitchFamily="49" charset="0"/>
              </a:rPr>
              <a:t> java.text.SimpleDateFormat;</a:t>
            </a:r>
            <a:endParaRPr lang="vi-VN" sz="16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SimpleDateFormat df = </a:t>
            </a:r>
            <a:r>
              <a:rPr lang="en-US" sz="1600" smtClean="0">
                <a:solidFill>
                  <a:srgbClr val="C00000"/>
                </a:solidFill>
                <a:latin typeface="Courier New" panose="02070309020205020404" pitchFamily="49" charset="0"/>
                <a:cs typeface="Courier New" panose="02070309020205020404" pitchFamily="49" charset="0"/>
              </a:rPr>
              <a:t>new</a:t>
            </a:r>
            <a:r>
              <a:rPr lang="en-US" sz="1600" smtClean="0">
                <a:latin typeface="Courier New" panose="02070309020205020404" pitchFamily="49" charset="0"/>
                <a:cs typeface="Courier New" panose="02070309020205020404" pitchFamily="49" charset="0"/>
              </a:rPr>
              <a:t> SimpleDateFormat(</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a:t>
            </a:r>
            <a:r>
              <a:rPr lang="vi-VN"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r>
              <a:rPr lang="en-US" sz="1600" smtClean="0">
                <a:solidFill>
                  <a:srgbClr val="0000FF"/>
                </a:solidFill>
                <a:latin typeface="Courier New" panose="02070309020205020404" pitchFamily="49" charset="0"/>
                <a:cs typeface="Courier New" panose="02070309020205020404" pitchFamily="49" charset="0"/>
              </a:rPr>
              <a:t>"yyyy-MM-dd hh:mm:ss.SSS"</a:t>
            </a:r>
            <a:r>
              <a:rPr lang="en-US" sz="1600" smtClean="0">
                <a:latin typeface="Courier New" panose="02070309020205020404" pitchFamily="49" charset="0"/>
                <a:cs typeface="Courier New" panose="02070309020205020404" pitchFamily="49" charset="0"/>
              </a:rPr>
              <a:t>);</a:t>
            </a:r>
            <a:endParaRPr lang="vi-VN" sz="16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GregorianCalendar cld1 = </a:t>
            </a:r>
            <a:r>
              <a:rPr lang="en-US" sz="1600" smtClean="0">
                <a:solidFill>
                  <a:srgbClr val="C00000"/>
                </a:solidFill>
                <a:latin typeface="Courier New" panose="02070309020205020404" pitchFamily="49" charset="0"/>
                <a:cs typeface="Courier New" panose="02070309020205020404" pitchFamily="49" charset="0"/>
              </a:rPr>
              <a:t>new</a:t>
            </a:r>
            <a:r>
              <a:rPr lang="en-US" sz="1600" smtClean="0">
                <a:latin typeface="Courier New" panose="02070309020205020404" pitchFamily="49" charset="0"/>
                <a:cs typeface="Courier New" panose="02070309020205020404" pitchFamily="49" charset="0"/>
              </a:rPr>
              <a:t> GregorianCalendar();</a:t>
            </a:r>
            <a:endParaRPr lang="vi-VN" sz="16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1600" smtClean="0">
                <a:solidFill>
                  <a:srgbClr val="008000"/>
                </a:solidFill>
                <a:latin typeface="Courier New" panose="02070309020205020404" pitchFamily="49" charset="0"/>
                <a:cs typeface="Courier New" panose="02070309020205020404" pitchFamily="49" charset="0"/>
              </a:rPr>
              <a:t>                                             </a:t>
            </a:r>
            <a:r>
              <a:rPr lang="en-US" sz="1600" smtClean="0">
                <a:solidFill>
                  <a:srgbClr val="008000"/>
                </a:solidFill>
                <a:latin typeface="Courier New" panose="02070309020205020404" pitchFamily="49" charset="0"/>
                <a:cs typeface="Courier New" panose="02070309020205020404" pitchFamily="49" charset="0"/>
              </a:rPr>
              <a:t>// current date time</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try</a:t>
            </a:r>
            <a:r>
              <a:rPr lang="en-US" sz="16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Date d = df.parse("2014-13-36 36:65:82.976");</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String s = df.format(d); </a:t>
            </a:r>
            <a:r>
              <a:rPr lang="en-US" sz="1600" smtClean="0">
                <a:solidFill>
                  <a:srgbClr val="008000"/>
                </a:solidFill>
                <a:latin typeface="Courier New" panose="02070309020205020404" pitchFamily="49" charset="0"/>
                <a:cs typeface="Courier New" panose="02070309020205020404" pitchFamily="49" charset="0"/>
              </a:rPr>
              <a:t>// "2015-02-06 13:06:22.976"</a:t>
            </a:r>
            <a:endParaRPr lang="en-US" sz="16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cld1.setTime(d);</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a:t>
            </a:r>
            <a:r>
              <a:rPr lang="en-US" sz="1600" smtClean="0">
                <a:solidFill>
                  <a:srgbClr val="C00000"/>
                </a:solidFill>
                <a:latin typeface="Courier New" panose="02070309020205020404" pitchFamily="49" charset="0"/>
                <a:cs typeface="Courier New" panose="02070309020205020404" pitchFamily="49" charset="0"/>
              </a:rPr>
              <a:t>catch</a:t>
            </a:r>
            <a:r>
              <a:rPr lang="en-US" sz="1600" smtClean="0">
                <a:latin typeface="Courier New" panose="02070309020205020404" pitchFamily="49" charset="0"/>
                <a:cs typeface="Courier New" panose="02070309020205020404" pitchFamily="49" charset="0"/>
              </a:rPr>
              <a:t> (ParseException e) {}</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year = cld1.get(Calendar.YEAR);           </a:t>
            </a:r>
            <a:r>
              <a:rPr lang="en-US" sz="1600" smtClean="0">
                <a:solidFill>
                  <a:srgbClr val="008000"/>
                </a:solidFill>
                <a:latin typeface="Courier New" panose="02070309020205020404" pitchFamily="49" charset="0"/>
                <a:cs typeface="Courier New" panose="02070309020205020404" pitchFamily="49" charset="0"/>
              </a:rPr>
              <a:t>// 2015</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month = cld1.get(Calendar.MONTH);         </a:t>
            </a:r>
            <a:r>
              <a:rPr lang="en-US" sz="1600" smtClean="0">
                <a:solidFill>
                  <a:srgbClr val="008000"/>
                </a:solidFill>
                <a:latin typeface="Courier New" panose="02070309020205020404" pitchFamily="49" charset="0"/>
                <a:cs typeface="Courier New" panose="02070309020205020404" pitchFamily="49" charset="0"/>
              </a:rPr>
              <a:t>// 02</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boolean</a:t>
            </a:r>
            <a:r>
              <a:rPr lang="en-US" sz="1600" smtClean="0">
                <a:latin typeface="Courier New" panose="02070309020205020404" pitchFamily="49" charset="0"/>
                <a:cs typeface="Courier New" panose="02070309020205020404" pitchFamily="49" charset="0"/>
              </a:rPr>
              <a:t> b = month == Calendar.JANUARY;      </a:t>
            </a:r>
            <a:r>
              <a:rPr lang="vi-VN"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r>
              <a:rPr lang="en-US" sz="1600" smtClean="0">
                <a:solidFill>
                  <a:srgbClr val="008000"/>
                </a:solidFill>
                <a:latin typeface="Courier New" panose="02070309020205020404" pitchFamily="49" charset="0"/>
                <a:cs typeface="Courier New" panose="02070309020205020404" pitchFamily="49" charset="0"/>
              </a:rPr>
              <a:t>// false</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day = cld1.get(Calendar.DAY_OF_MONTH);    </a:t>
            </a:r>
            <a:r>
              <a:rPr lang="en-US" sz="1600" smtClean="0">
                <a:solidFill>
                  <a:srgbClr val="008000"/>
                </a:solidFill>
                <a:latin typeface="Courier New" panose="02070309020205020404" pitchFamily="49" charset="0"/>
                <a:cs typeface="Courier New" panose="02070309020205020404" pitchFamily="49" charset="0"/>
              </a:rPr>
              <a:t>// 02</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dayw = cld1.get(Calendar.DAY_OF_WEEK);    </a:t>
            </a:r>
            <a:r>
              <a:rPr lang="en-US" sz="1600" smtClean="0">
                <a:solidFill>
                  <a:srgbClr val="008000"/>
                </a:solidFill>
                <a:latin typeface="Courier New" panose="02070309020205020404" pitchFamily="49" charset="0"/>
                <a:cs typeface="Courier New" panose="02070309020205020404" pitchFamily="49" charset="0"/>
              </a:rPr>
              <a:t>// 06</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dayw == Calendar.FRIDAY;               </a:t>
            </a:r>
            <a:r>
              <a:rPr lang="vi-VN" sz="1600" smtClean="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r>
              <a:rPr lang="en-US" sz="1600" smtClean="0">
                <a:solidFill>
                  <a:srgbClr val="008000"/>
                </a:solidFill>
                <a:latin typeface="Courier New" panose="02070309020205020404" pitchFamily="49" charset="0"/>
                <a:cs typeface="Courier New" panose="02070309020205020404" pitchFamily="49" charset="0"/>
              </a:rPr>
              <a:t>// true</a:t>
            </a:r>
          </a:p>
        </p:txBody>
      </p:sp>
    </p:spTree>
    <p:extLst>
      <p:ext uri="{BB962C8B-B14F-4D97-AF65-F5344CB8AC3E}">
        <p14:creationId xmlns:p14="http://schemas.microsoft.com/office/powerpoint/2010/main" val="2646161356"/>
      </p:ext>
    </p:extLst>
  </p:cSld>
  <p:clrMapOvr>
    <a:masterClrMapping/>
  </p:clrMapOvr>
  <p:transition spd="med">
    <p:comb/>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914400" y="27709"/>
            <a:ext cx="6923087" cy="533400"/>
          </a:xfrm>
        </p:spPr>
        <p:txBody>
          <a:bodyPr/>
          <a:lstStyle/>
          <a:p>
            <a:r>
              <a:rPr lang="vi-VN" smtClean="0"/>
              <a:t>Date operators (2/2)</a:t>
            </a:r>
            <a:endParaRPr lang="en-US" smtClean="0"/>
          </a:p>
        </p:txBody>
      </p:sp>
      <p:sp>
        <p:nvSpPr>
          <p:cNvPr id="74755" name="Content Placeholder 2"/>
          <p:cNvSpPr>
            <a:spLocks noGrp="1"/>
          </p:cNvSpPr>
          <p:nvPr>
            <p:ph idx="1"/>
          </p:nvPr>
        </p:nvSpPr>
        <p:spPr/>
        <p:txBody>
          <a:bodyPr/>
          <a:lstStyle/>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hour = cld1.get(Calendar.HOUR);           </a:t>
            </a:r>
            <a:r>
              <a:rPr lang="en-US" sz="1600" smtClean="0">
                <a:solidFill>
                  <a:srgbClr val="008000"/>
                </a:solidFill>
                <a:latin typeface="Courier New" panose="02070309020205020404" pitchFamily="49" charset="0"/>
                <a:cs typeface="Courier New" panose="02070309020205020404" pitchFamily="49" charset="0"/>
              </a:rPr>
              <a:t>// 04</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minute = cld1.get(Calendar.MINUTE);       </a:t>
            </a:r>
            <a:r>
              <a:rPr lang="en-US" sz="1600" smtClean="0">
                <a:solidFill>
                  <a:srgbClr val="008000"/>
                </a:solidFill>
                <a:latin typeface="Courier New" panose="02070309020205020404" pitchFamily="49" charset="0"/>
                <a:cs typeface="Courier New" panose="02070309020205020404" pitchFamily="49" charset="0"/>
              </a:rPr>
              <a:t>// 06</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second = cld1.get(Calendar.SECOND);       </a:t>
            </a:r>
            <a:r>
              <a:rPr lang="en-US" sz="1600" smtClean="0">
                <a:solidFill>
                  <a:srgbClr val="008000"/>
                </a:solidFill>
                <a:latin typeface="Courier New" panose="02070309020205020404" pitchFamily="49" charset="0"/>
                <a:cs typeface="Courier New" panose="02070309020205020404" pitchFamily="49" charset="0"/>
              </a:rPr>
              <a:t>// 22</a:t>
            </a:r>
          </a:p>
          <a:p>
            <a:pPr>
              <a:buFont typeface="Wingdings" panose="05000000000000000000" pitchFamily="2" charset="2"/>
              <a:buNone/>
            </a:pPr>
            <a:r>
              <a:rPr lang="en-US" sz="1600" smtClean="0">
                <a:solidFill>
                  <a:srgbClr val="C00000"/>
                </a:solidFill>
                <a:latin typeface="Courier New" panose="02070309020205020404" pitchFamily="49" charset="0"/>
                <a:cs typeface="Courier New" panose="02070309020205020404" pitchFamily="49" charset="0"/>
              </a:rPr>
              <a:t>int</a:t>
            </a:r>
            <a:r>
              <a:rPr lang="en-US" sz="1600" smtClean="0">
                <a:latin typeface="Courier New" panose="02070309020205020404" pitchFamily="49" charset="0"/>
                <a:cs typeface="Courier New" panose="02070309020205020404" pitchFamily="49" charset="0"/>
              </a:rPr>
              <a:t> milisec = cld1.get(Calendar.MILLISECOND); </a:t>
            </a:r>
            <a:r>
              <a:rPr lang="en-US" sz="1600" smtClean="0">
                <a:solidFill>
                  <a:srgbClr val="008000"/>
                </a:solidFill>
                <a:latin typeface="Courier New" panose="02070309020205020404" pitchFamily="49" charset="0"/>
                <a:cs typeface="Courier New" panose="02070309020205020404" pitchFamily="49" charset="0"/>
              </a:rPr>
              <a:t>// 976</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GregorianCalendar cld2 = (GregorianCalendar)cld1.clone(); </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cld2.add(Calendar.YEAR, -1);</a:t>
            </a:r>
            <a:endParaRPr lang="vi-VN" sz="16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vi-VN" sz="1600" smtClean="0">
                <a:latin typeface="Courier New" panose="02070309020205020404" pitchFamily="49" charset="0"/>
                <a:cs typeface="Courier New" panose="02070309020205020404" pitchFamily="49" charset="0"/>
              </a:rPr>
              <a:t>                            </a:t>
            </a:r>
            <a:r>
              <a:rPr lang="vi-VN" sz="1600" smtClean="0">
                <a:solidFill>
                  <a:srgbClr val="008000"/>
                </a:solidFill>
                <a:latin typeface="Courier New" panose="02070309020205020404" pitchFamily="49" charset="0"/>
                <a:cs typeface="Courier New" panose="02070309020205020404" pitchFamily="49" charset="0"/>
              </a:rPr>
              <a:t>// same operator for other fields too</a:t>
            </a:r>
            <a:endParaRPr lang="en-US" sz="16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year = cld2.get(Calendar.YEAR);               </a:t>
            </a:r>
            <a:r>
              <a:rPr lang="en-US" sz="1600" smtClean="0">
                <a:solidFill>
                  <a:srgbClr val="008000"/>
                </a:solidFill>
                <a:latin typeface="Courier New" panose="02070309020205020404" pitchFamily="49" charset="0"/>
                <a:cs typeface="Courier New" panose="02070309020205020404" pitchFamily="49" charset="0"/>
              </a:rPr>
              <a:t>// 2014</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cld1.after(cld2);                         </a:t>
            </a:r>
            <a:r>
              <a:rPr lang="en-US" sz="1600" smtClean="0">
                <a:solidFill>
                  <a:srgbClr val="008000"/>
                </a:solidFill>
                <a:latin typeface="Courier New" panose="02070309020205020404" pitchFamily="49" charset="0"/>
                <a:cs typeface="Courier New" panose="02070309020205020404" pitchFamily="49" charset="0"/>
              </a:rPr>
              <a:t>// true</a:t>
            </a:r>
          </a:p>
          <a:p>
            <a:pPr>
              <a:buFont typeface="Wingdings" panose="05000000000000000000" pitchFamily="2" charset="2"/>
              <a:buNone/>
            </a:pPr>
            <a:r>
              <a:rPr lang="en-US" sz="1600" smtClean="0">
                <a:latin typeface="Courier New" panose="02070309020205020404" pitchFamily="49" charset="0"/>
                <a:cs typeface="Courier New" panose="02070309020205020404" pitchFamily="49" charset="0"/>
              </a:rPr>
              <a:t>b = cld1.before(cld2);                        </a:t>
            </a:r>
            <a:r>
              <a:rPr lang="en-US" sz="1600" smtClean="0">
                <a:solidFill>
                  <a:srgbClr val="008000"/>
                </a:solidFill>
                <a:latin typeface="Courier New" panose="02070309020205020404" pitchFamily="49" charset="0"/>
                <a:cs typeface="Courier New" panose="02070309020205020404" pitchFamily="49" charset="0"/>
              </a:rPr>
              <a:t>// false</a:t>
            </a:r>
          </a:p>
          <a:p>
            <a:pPr>
              <a:buFont typeface="Wingdings" panose="05000000000000000000" pitchFamily="2" charset="2"/>
              <a:buNone/>
            </a:pPr>
            <a:r>
              <a:rPr lang="vi-VN" sz="1400" smtClean="0">
                <a:latin typeface="Courier New" panose="02070309020205020404" pitchFamily="49" charset="0"/>
                <a:cs typeface="Courier New" panose="02070309020205020404" pitchFamily="49" charset="0"/>
              </a:rPr>
              <a:t>	</a:t>
            </a:r>
            <a:endParaRPr lang="en-US" sz="1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49272"/>
      </p:ext>
    </p:extLst>
  </p:cSld>
  <p:clrMapOvr>
    <a:masterClrMapping/>
  </p:clrMapOvr>
  <p:transition spd="med">
    <p:comb/>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MVC PATTERN</a:t>
            </a:r>
            <a:endParaRPr lang="vi-VN" sz="3200" cap="none" smtClean="0">
              <a:solidFill>
                <a:srgbClr val="DC0081"/>
              </a:solidFill>
            </a:endParaRPr>
          </a:p>
        </p:txBody>
      </p:sp>
      <p:sp>
        <p:nvSpPr>
          <p:cNvPr id="75779"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AF0694-0541-40AB-9323-DBE781371E44}" type="slidenum">
              <a:rPr lang="vi-VN">
                <a:solidFill>
                  <a:srgbClr val="898989"/>
                </a:solidFill>
              </a:rPr>
              <a:pPr/>
              <a:t>157</a:t>
            </a:fld>
            <a:endParaRPr lang="vi-VN">
              <a:solidFill>
                <a:srgbClr val="898989"/>
              </a:solidFill>
            </a:endParaRPr>
          </a:p>
        </p:txBody>
      </p:sp>
    </p:spTree>
    <p:extLst>
      <p:ext uri="{BB962C8B-B14F-4D97-AF65-F5344CB8AC3E}">
        <p14:creationId xmlns:p14="http://schemas.microsoft.com/office/powerpoint/2010/main" val="71422021"/>
      </p:ext>
    </p:extLst>
  </p:cSld>
  <p:clrMapOvr>
    <a:masterClrMapping/>
  </p:clrMapOvr>
  <p:transition spd="med">
    <p:comb/>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MVC Pattern</a:t>
            </a:r>
          </a:p>
        </p:txBody>
      </p:sp>
      <p:sp>
        <p:nvSpPr>
          <p:cNvPr id="76803" name="AutoShape 2" descr="http://t3.gstatic.com/images?q=tbn:ANd9GcQfcc1EMbgcoVGHzcjyiwoMBY5pZjNUqIrBzVMpfa9lMnqHfGJL"/>
          <p:cNvSpPr>
            <a:spLocks noChangeAspect="1" noChangeArrowheads="1"/>
          </p:cNvSpPr>
          <p:nvPr/>
        </p:nvSpPr>
        <p:spPr bwMode="auto">
          <a:xfrm>
            <a:off x="155575" y="-1646238"/>
            <a:ext cx="4914900" cy="34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6804" name="AutoShape 4" descr="http://t3.gstatic.com/images?q=tbn:ANd9GcQfcc1EMbgcoVGHzcjyiwoMBY5pZjNUqIrBzVMpfa9lMnqHfGJL"/>
          <p:cNvSpPr>
            <a:spLocks noChangeAspect="1" noChangeArrowheads="1"/>
          </p:cNvSpPr>
          <p:nvPr/>
        </p:nvSpPr>
        <p:spPr bwMode="auto">
          <a:xfrm>
            <a:off x="307975" y="-1493838"/>
            <a:ext cx="4914900" cy="34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76805" name="AutoShape 6" descr="http://t3.gstatic.com/images?q=tbn:ANd9GcQfcc1EMbgcoVGHzcjyiwoMBY5pZjNUqIrBzVMpfa9lMnqHfGJL"/>
          <p:cNvSpPr>
            <a:spLocks noChangeAspect="1" noChangeArrowheads="1"/>
          </p:cNvSpPr>
          <p:nvPr/>
        </p:nvSpPr>
        <p:spPr bwMode="auto">
          <a:xfrm>
            <a:off x="460375" y="-1341438"/>
            <a:ext cx="4914900" cy="34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pic>
        <p:nvPicPr>
          <p:cNvPr id="7680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143000"/>
            <a:ext cx="8302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092372"/>
      </p:ext>
    </p:extLst>
  </p:cSld>
  <p:clrMapOvr>
    <a:masterClrMapping/>
  </p:clrMapOvr>
  <p:transition spd="med">
    <p:comb/>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838200" y="13855"/>
            <a:ext cx="6923087" cy="533400"/>
          </a:xfrm>
        </p:spPr>
        <p:txBody>
          <a:bodyPr/>
          <a:lstStyle/>
          <a:p>
            <a:r>
              <a:rPr lang="en-US" smtClean="0"/>
              <a:t>MVC Pattern Example</a:t>
            </a:r>
          </a:p>
        </p:txBody>
      </p:sp>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16113"/>
            <a:ext cx="609600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911862"/>
      </p:ext>
    </p:extLst>
  </p:cSld>
  <p:clrMapOvr>
    <a:masterClrMapping/>
  </p:clrMapOvr>
  <p:transition spd="med">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mtClean="0"/>
              <a:t>Declaring Member Variables </a:t>
            </a:r>
          </a:p>
        </p:txBody>
      </p:sp>
      <p:graphicFrame>
        <p:nvGraphicFramePr>
          <p:cNvPr id="15468" name="Group 108"/>
          <p:cNvGraphicFramePr>
            <a:graphicFrameLocks noGrp="1"/>
          </p:cNvGraphicFramePr>
          <p:nvPr>
            <p:ph idx="1"/>
          </p:nvPr>
        </p:nvGraphicFramePr>
        <p:xfrm>
          <a:off x="0" y="685800"/>
          <a:ext cx="9144000" cy="5360990"/>
        </p:xfrm>
        <a:graphic>
          <a:graphicData uri="http://schemas.openxmlformats.org/drawingml/2006/table">
            <a:tbl>
              <a:tblPr/>
              <a:tblGrid>
                <a:gridCol w="3308350"/>
                <a:gridCol w="5835650"/>
              </a:tblGrid>
              <a:tr h="409575">
                <a:tc gridSpan="2">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Variable Declaration Elements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r>
              <a:tr h="406400">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Element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90000"/>
                        </a:lnSpc>
                        <a:spcBef>
                          <a:spcPct val="0"/>
                        </a:spcBef>
                        <a:spcAft>
                          <a:spcPct val="0"/>
                        </a:spcAft>
                        <a:buClrTx/>
                        <a:buSzPct val="60000"/>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Function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1039813">
                <a:tc>
                  <a:txBody>
                    <a:bodyPr/>
                    <a:lstStyle/>
                    <a:p>
                      <a:pPr marL="61913" marR="0" lvl="0" indent="-61913" algn="l" defTabSz="914400" rtl="0" eaLnBrk="1" fontAlgn="base" latinLnBrk="0" hangingPunct="1">
                        <a:lnSpc>
                          <a:spcPct val="90000"/>
                        </a:lnSpc>
                        <a:spcBef>
                          <a:spcPct val="0"/>
                        </a:spcBef>
                        <a:spcAft>
                          <a:spcPct val="0"/>
                        </a:spcAft>
                        <a:buClrTx/>
                        <a:buSzPct val="60000"/>
                        <a:buFontTx/>
                        <a:buNone/>
                        <a:tabLst/>
                      </a:pPr>
                      <a:r>
                        <a:rPr kumimoji="0" lang="en-US" sz="20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accessLevel</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endParaRPr>
                    </a:p>
                    <a:p>
                      <a:pPr marL="61913" marR="0" lvl="0" indent="-61913"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public</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protected</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r>
                        <a:rPr kumimoji="0" lang="en-US" sz="2000" b="1"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private</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Access level for the variable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668338">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static</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Declares a class variable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722313">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final</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Indicates that the variable's value cannot change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723900">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transient</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Indicates that the variable is transient (should not be serialized)</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722313">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volatile</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(Optional) Indicates that the variable is volatile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668338">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type name</a:t>
                      </a: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20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90000"/>
                        </a:lnSpc>
                        <a:spcBef>
                          <a:spcPct val="0"/>
                        </a:spcBef>
                        <a:spcAft>
                          <a:spcPct val="0"/>
                        </a:spcAft>
                        <a:buClrTx/>
                        <a:buSzPct val="60000"/>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The type and name of the variable </a:t>
                      </a:r>
                      <a:endParaRPr kumimoji="0" lang="en-US" sz="20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613988794"/>
      </p:ext>
    </p:extLst>
  </p:cSld>
  <p:clrMapOvr>
    <a:masterClrMapping/>
  </p:clrMapOvr>
  <p:transition spd="med">
    <p:comb/>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85800" y="13855"/>
            <a:ext cx="8077200" cy="533400"/>
          </a:xfrm>
        </p:spPr>
        <p:txBody>
          <a:bodyPr/>
          <a:lstStyle/>
          <a:p>
            <a:r>
              <a:rPr lang="en-US" smtClean="0"/>
              <a:t>MVC Pattern Example class diagram</a:t>
            </a:r>
          </a:p>
        </p:txBody>
      </p:sp>
      <p:pic>
        <p:nvPicPr>
          <p:cNvPr id="788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71575"/>
            <a:ext cx="59436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755091"/>
      </p:ext>
    </p:extLst>
  </p:cSld>
  <p:clrMapOvr>
    <a:masterClrMapping/>
  </p:clrMapOvr>
  <p:transition spd="med">
    <p:comb/>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914400" y="27709"/>
            <a:ext cx="6923087" cy="533400"/>
          </a:xfrm>
        </p:spPr>
        <p:txBody>
          <a:bodyPr/>
          <a:lstStyle/>
          <a:p>
            <a:r>
              <a:rPr lang="en-US" smtClean="0"/>
              <a:t>Lesson summary</a:t>
            </a:r>
          </a:p>
        </p:txBody>
      </p:sp>
      <p:sp>
        <p:nvSpPr>
          <p:cNvPr id="79875" name="Content Placeholder 2"/>
          <p:cNvSpPr>
            <a:spLocks noGrp="1"/>
          </p:cNvSpPr>
          <p:nvPr>
            <p:ph idx="1"/>
          </p:nvPr>
        </p:nvSpPr>
        <p:spPr/>
        <p:txBody>
          <a:bodyPr/>
          <a:lstStyle/>
          <a:p>
            <a:r>
              <a:rPr lang="en-US" smtClean="0"/>
              <a:t>More about class: Overload, constant, static…</a:t>
            </a:r>
          </a:p>
          <a:p>
            <a:r>
              <a:rPr lang="en-US" smtClean="0"/>
              <a:t>Inheritance: extension of base class</a:t>
            </a:r>
          </a:p>
          <a:p>
            <a:r>
              <a:rPr lang="en-US" smtClean="0"/>
              <a:t>Polymorphism: feature hiding/overriding</a:t>
            </a:r>
          </a:p>
          <a:p>
            <a:r>
              <a:rPr lang="en-US" smtClean="0"/>
              <a:t>Abstract class: at least one abstract method</a:t>
            </a:r>
          </a:p>
          <a:p>
            <a:r>
              <a:rPr lang="en-US" smtClean="0"/>
              <a:t>Interface: only abstract method</a:t>
            </a:r>
          </a:p>
          <a:p>
            <a:r>
              <a:rPr lang="en-US" smtClean="0"/>
              <a:t>Value type/Referenced type</a:t>
            </a:r>
          </a:p>
          <a:p>
            <a:r>
              <a:rPr lang="en-US" smtClean="0"/>
              <a:t>String class: Common operators</a:t>
            </a:r>
          </a:p>
          <a:p>
            <a:r>
              <a:rPr lang="en-US" smtClean="0"/>
              <a:t>Date/Time operators: using Calendar class</a:t>
            </a:r>
          </a:p>
          <a:p>
            <a:r>
              <a:rPr lang="en-US" smtClean="0"/>
              <a:t>MVC pattern: separation of concern</a:t>
            </a:r>
          </a:p>
          <a:p>
            <a:endParaRPr lang="en-US" smtClean="0"/>
          </a:p>
        </p:txBody>
      </p:sp>
    </p:spTree>
    <p:extLst>
      <p:ext uri="{BB962C8B-B14F-4D97-AF65-F5344CB8AC3E}">
        <p14:creationId xmlns:p14="http://schemas.microsoft.com/office/powerpoint/2010/main" val="2043750634"/>
      </p:ext>
    </p:extLst>
  </p:cSld>
  <p:clrMapOvr>
    <a:masterClrMapping/>
  </p:clrMapOvr>
  <p:transition spd="med">
    <p:comb/>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GB" smtClean="0"/>
          </a:p>
        </p:txBody>
      </p:sp>
      <p:pic>
        <p:nvPicPr>
          <p:cNvPr id="80899"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901646"/>
      </p:ext>
    </p:extLst>
  </p:cSld>
  <p:clrMapOvr>
    <a:masterClrMapping/>
  </p:clrMapOvr>
  <p:transition spd="med">
    <p:comb/>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ctrTitle"/>
          </p:nvPr>
        </p:nvSpPr>
        <p:spPr bwMode="auto">
          <a:xfrm>
            <a:off x="1066800" y="228600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smtClean="0">
                <a:solidFill>
                  <a:srgbClr val="FF0000"/>
                </a:solidFill>
              </a:rPr>
              <a:t>Advanced OOP with Java</a:t>
            </a:r>
          </a:p>
        </p:txBody>
      </p:sp>
    </p:spTree>
    <p:extLst>
      <p:ext uri="{BB962C8B-B14F-4D97-AF65-F5344CB8AC3E}">
        <p14:creationId xmlns:p14="http://schemas.microsoft.com/office/powerpoint/2010/main" val="4124782827"/>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cs typeface="Arial" panose="020B0604020202020204" pitchFamily="34" charset="0"/>
              </a:rPr>
              <a:t>Agenda</a:t>
            </a:r>
          </a:p>
        </p:txBody>
      </p:sp>
      <p:sp>
        <p:nvSpPr>
          <p:cNvPr id="32771" name="Rectangle 3"/>
          <p:cNvSpPr>
            <a:spLocks noGrp="1" noChangeArrowheads="1"/>
          </p:cNvSpPr>
          <p:nvPr>
            <p:ph idx="1"/>
          </p:nvPr>
        </p:nvSpPr>
        <p:spPr>
          <a:xfrm>
            <a:off x="152400" y="762000"/>
            <a:ext cx="7772400" cy="5257800"/>
          </a:xfrm>
        </p:spPr>
        <p:txBody>
          <a:bodyPr/>
          <a:lstStyle/>
          <a:p>
            <a:r>
              <a:rPr lang="en-US" altLang="en-US" sz="2200" smtClean="0"/>
              <a:t>Inheritance</a:t>
            </a:r>
          </a:p>
          <a:p>
            <a:pPr lvl="1"/>
            <a:r>
              <a:rPr lang="en-US" altLang="en-US" sz="2200" smtClean="0"/>
              <a:t>Super-class and Sub-class</a:t>
            </a:r>
          </a:p>
          <a:p>
            <a:pPr lvl="1"/>
            <a:r>
              <a:rPr lang="en-US" altLang="en-US" sz="2200" smtClean="0"/>
              <a:t>Constructors and destructors</a:t>
            </a:r>
          </a:p>
          <a:p>
            <a:r>
              <a:rPr lang="en-US" altLang="en-US" sz="2200" smtClean="0"/>
              <a:t>Polymorphism</a:t>
            </a:r>
          </a:p>
          <a:p>
            <a:pPr lvl="1"/>
            <a:r>
              <a:rPr lang="en-US" altLang="en-US" sz="2200" smtClean="0"/>
              <a:t>Relationships among objects in an inheritance hierarchy</a:t>
            </a:r>
          </a:p>
          <a:p>
            <a:pPr lvl="1"/>
            <a:r>
              <a:rPr lang="en-US" altLang="en-US" sz="2200" smtClean="0"/>
              <a:t>Invoking super-class methods from sub-class objects</a:t>
            </a:r>
          </a:p>
          <a:p>
            <a:pPr lvl="1"/>
            <a:r>
              <a:rPr lang="en-US" altLang="en-US" sz="2200" smtClean="0"/>
              <a:t>Using super-class references with subclass-type variables</a:t>
            </a:r>
          </a:p>
          <a:p>
            <a:pPr lvl="1"/>
            <a:r>
              <a:rPr lang="en-US" altLang="en-US" sz="2200" smtClean="0"/>
              <a:t>Sub-class method calls via super-class-Type variables</a:t>
            </a:r>
          </a:p>
          <a:p>
            <a:pPr lvl="1"/>
            <a:r>
              <a:rPr lang="en-US" altLang="en-US" sz="2200" smtClean="0"/>
              <a:t>Abstract classes and methods</a:t>
            </a:r>
          </a:p>
          <a:p>
            <a:pPr lvl="1"/>
            <a:r>
              <a:rPr lang="en-US" altLang="en-US" sz="2200" smtClean="0"/>
              <a:t>Interfaces</a:t>
            </a:r>
          </a:p>
          <a:p>
            <a:pPr lvl="1"/>
            <a:r>
              <a:rPr lang="en-US" altLang="en-US" sz="2200" smtClean="0"/>
              <a:t>Overload and Override</a:t>
            </a:r>
          </a:p>
          <a:p>
            <a:pPr lvl="1"/>
            <a:endParaRPr lang="en-US" altLang="en-US" sz="2200" smtClean="0"/>
          </a:p>
        </p:txBody>
      </p:sp>
    </p:spTree>
    <p:extLst>
      <p:ext uri="{BB962C8B-B14F-4D97-AF65-F5344CB8AC3E}">
        <p14:creationId xmlns:p14="http://schemas.microsoft.com/office/powerpoint/2010/main" val="1748830274"/>
      </p:ext>
    </p:extLst>
  </p:cSld>
  <p:clrMapOvr>
    <a:masterClrMapping/>
  </p:clrMapOvr>
  <p:transition spd="med">
    <p:comb/>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cs typeface="Arial" panose="020B0604020202020204" pitchFamily="34" charset="0"/>
              </a:rPr>
              <a:t>Learning Approach</a:t>
            </a:r>
          </a:p>
        </p:txBody>
      </p:sp>
      <p:sp>
        <p:nvSpPr>
          <p:cNvPr id="33795" name="Content Placeholder 2"/>
          <p:cNvSpPr>
            <a:spLocks noGrp="1"/>
          </p:cNvSpPr>
          <p:nvPr>
            <p:ph idx="1"/>
          </p:nvPr>
        </p:nvSpPr>
        <p:spPr>
          <a:xfrm>
            <a:off x="457200" y="1295400"/>
            <a:ext cx="8229600" cy="5029200"/>
          </a:xfrm>
        </p:spPr>
        <p:txBody>
          <a:bodyPr/>
          <a:lstStyle/>
          <a:p>
            <a:r>
              <a:rPr lang="vi-VN" altLang="en-US" sz="2800" smtClean="0"/>
              <a:t>The following are strongly suggested for a better learning and understanding of this course:</a:t>
            </a:r>
          </a:p>
          <a:p>
            <a:pPr lvl="1">
              <a:spcBef>
                <a:spcPts val="600"/>
              </a:spcBef>
            </a:pPr>
            <a:r>
              <a:rPr lang="vi-VN" altLang="en-US" sz="2000" smtClean="0"/>
              <a:t>Noting down the key concepts in the class</a:t>
            </a:r>
          </a:p>
          <a:p>
            <a:pPr lvl="1">
              <a:spcBef>
                <a:spcPts val="600"/>
              </a:spcBef>
            </a:pPr>
            <a:r>
              <a:rPr lang="vi-VN" altLang="en-US" sz="2000" smtClean="0"/>
              <a:t>Analyze all the examples / code snippets provided</a:t>
            </a:r>
          </a:p>
          <a:p>
            <a:pPr lvl="1">
              <a:spcBef>
                <a:spcPts val="600"/>
              </a:spcBef>
            </a:pPr>
            <a:r>
              <a:rPr lang="vi-VN" altLang="en-US" sz="2000" smtClean="0"/>
              <a:t>Study and understand the self study topics</a:t>
            </a:r>
          </a:p>
          <a:p>
            <a:pPr lvl="1">
              <a:spcBef>
                <a:spcPts val="600"/>
              </a:spcBef>
            </a:pPr>
            <a:r>
              <a:rPr lang="vi-VN" altLang="en-US" sz="2000" smtClean="0"/>
              <a:t>Completion and submission of all the assignments, on time</a:t>
            </a:r>
          </a:p>
          <a:p>
            <a:pPr lvl="1">
              <a:spcBef>
                <a:spcPts val="600"/>
              </a:spcBef>
            </a:pPr>
            <a:r>
              <a:rPr lang="vi-VN" altLang="en-US" sz="2000" smtClean="0"/>
              <a:t>Completion of the self review questions in the lab guide</a:t>
            </a:r>
          </a:p>
          <a:p>
            <a:pPr lvl="1">
              <a:spcBef>
                <a:spcPts val="600"/>
              </a:spcBef>
            </a:pPr>
            <a:r>
              <a:rPr lang="vi-VN" altLang="en-US" sz="2000" smtClean="0"/>
              <a:t>Study and understand all the artifacts including the reference materials / e-learning / supplementary materials specified</a:t>
            </a:r>
          </a:p>
          <a:p>
            <a:pPr lvl="1">
              <a:spcBef>
                <a:spcPts val="600"/>
              </a:spcBef>
            </a:pPr>
            <a:r>
              <a:rPr lang="vi-VN" altLang="en-US" sz="2000" smtClean="0"/>
              <a:t>Completion of the project (if application for this course) on time inclusive of individual and group activities</a:t>
            </a:r>
          </a:p>
          <a:p>
            <a:pPr lvl="1">
              <a:spcBef>
                <a:spcPts val="600"/>
              </a:spcBef>
            </a:pPr>
            <a:r>
              <a:rPr lang="vi-VN" altLang="en-US" sz="2000" smtClean="0"/>
              <a:t>Taking part in the self assessment activities</a:t>
            </a:r>
          </a:p>
          <a:p>
            <a:pPr lvl="1">
              <a:spcBef>
                <a:spcPts val="600"/>
              </a:spcBef>
            </a:pPr>
            <a:r>
              <a:rPr lang="vi-VN" altLang="en-US" sz="2000" smtClean="0"/>
              <a:t>Participation in the doubt clearing sessions</a:t>
            </a:r>
          </a:p>
        </p:txBody>
      </p:sp>
    </p:spTree>
    <p:extLst>
      <p:ext uri="{BB962C8B-B14F-4D97-AF65-F5344CB8AC3E}">
        <p14:creationId xmlns:p14="http://schemas.microsoft.com/office/powerpoint/2010/main" val="184532831"/>
      </p:ext>
    </p:extLst>
  </p:cSld>
  <p:clrMapOvr>
    <a:masterClrMapping/>
  </p:clrMapOvr>
  <p:transition spd="med">
    <p:comb/>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solidFill>
                  <a:srgbClr val="FF0000"/>
                </a:solidFill>
              </a:rPr>
              <a:t>Inheritance</a:t>
            </a:r>
            <a:endParaRPr lang="en-US" dirty="0">
              <a:solidFill>
                <a:srgbClr val="FF0000"/>
              </a:solidFill>
            </a:endParaRPr>
          </a:p>
        </p:txBody>
      </p:sp>
      <p:sp>
        <p:nvSpPr>
          <p:cNvPr id="34819" name="Text Placeholder 5"/>
          <p:cNvSpPr>
            <a:spLocks noGrp="1"/>
          </p:cNvSpPr>
          <p:nvPr>
            <p:ph type="body" idx="1"/>
          </p:nvPr>
        </p:nvSpPr>
        <p:spPr/>
        <p:txBody>
          <a:bodyPr/>
          <a:lstStyle/>
          <a:p>
            <a:r>
              <a:rPr lang="en-US" altLang="en-US" sz="2500" smtClean="0"/>
              <a:t>Session 1</a:t>
            </a:r>
          </a:p>
        </p:txBody>
      </p:sp>
    </p:spTree>
    <p:extLst>
      <p:ext uri="{BB962C8B-B14F-4D97-AF65-F5344CB8AC3E}">
        <p14:creationId xmlns:p14="http://schemas.microsoft.com/office/powerpoint/2010/main" val="187021850"/>
      </p:ext>
    </p:extLst>
  </p:cSld>
  <p:clrMapOvr>
    <a:masterClrMapping/>
  </p:clrMapOvr>
  <p:transition spd="med">
    <p:comb/>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cs typeface="Arial" panose="020B0604020202020204" pitchFamily="34" charset="0"/>
              </a:rPr>
              <a:t>Inheritance</a:t>
            </a:r>
          </a:p>
        </p:txBody>
      </p:sp>
      <p:sp>
        <p:nvSpPr>
          <p:cNvPr id="35843" name="Rectangle 3"/>
          <p:cNvSpPr>
            <a:spLocks noGrp="1" noChangeArrowheads="1"/>
          </p:cNvSpPr>
          <p:nvPr>
            <p:ph idx="1"/>
          </p:nvPr>
        </p:nvSpPr>
        <p:spPr>
          <a:xfrm>
            <a:off x="457200" y="1219200"/>
            <a:ext cx="8382000" cy="4906963"/>
          </a:xfrm>
        </p:spPr>
        <p:txBody>
          <a:bodyPr/>
          <a:lstStyle/>
          <a:p>
            <a:pPr marL="52388" indent="1588">
              <a:buFontTx/>
              <a:buNone/>
            </a:pPr>
            <a:r>
              <a:rPr lang="en-US" altLang="en-US" sz="2800" smtClean="0"/>
              <a:t>Inheritance allows you to define a new class by specifying only the ways in which it differs from an existing class. Inheritance promotes software reusability</a:t>
            </a:r>
          </a:p>
          <a:p>
            <a:pPr marL="744538" lvl="1"/>
            <a:r>
              <a:rPr lang="en-US" altLang="en-US" sz="2400" smtClean="0"/>
              <a:t>Create new class from existing class</a:t>
            </a:r>
          </a:p>
          <a:p>
            <a:pPr lvl="2"/>
            <a:r>
              <a:rPr lang="en-US" altLang="en-US" sz="2000" smtClean="0"/>
              <a:t>Absorb existing class’s data and behaviors</a:t>
            </a:r>
          </a:p>
          <a:p>
            <a:pPr lvl="2"/>
            <a:r>
              <a:rPr lang="en-US" altLang="en-US" sz="2000" smtClean="0"/>
              <a:t>Enhance with new capabilities</a:t>
            </a:r>
          </a:p>
          <a:p>
            <a:pPr marL="744538" lvl="1"/>
            <a:r>
              <a:rPr lang="en-US" altLang="en-US" sz="2400" smtClean="0"/>
              <a:t>Subclass extends superclass</a:t>
            </a:r>
          </a:p>
          <a:p>
            <a:pPr lvl="2"/>
            <a:r>
              <a:rPr lang="en-US" altLang="en-US" sz="2000" smtClean="0"/>
              <a:t>Subclass</a:t>
            </a:r>
          </a:p>
          <a:p>
            <a:pPr lvl="3"/>
            <a:r>
              <a:rPr lang="en-US" altLang="en-US" sz="1800" smtClean="0"/>
              <a:t>More specialized group of objects</a:t>
            </a:r>
          </a:p>
          <a:p>
            <a:pPr lvl="3"/>
            <a:r>
              <a:rPr lang="en-US" altLang="en-US" sz="1800" smtClean="0"/>
              <a:t>Behaviors inherited from superclass</a:t>
            </a:r>
          </a:p>
          <a:p>
            <a:pPr lvl="4"/>
            <a:r>
              <a:rPr lang="en-US" altLang="en-US" sz="1800" smtClean="0"/>
              <a:t>Can customize</a:t>
            </a:r>
          </a:p>
          <a:p>
            <a:pPr lvl="3"/>
            <a:r>
              <a:rPr lang="en-US" altLang="en-US" sz="1800" smtClean="0"/>
              <a:t>Additional behaviors</a:t>
            </a:r>
          </a:p>
          <a:p>
            <a:pPr lvl="3"/>
            <a:endParaRPr lang="en-US" altLang="en-US" sz="1800" smtClean="0"/>
          </a:p>
        </p:txBody>
      </p:sp>
    </p:spTree>
    <p:extLst>
      <p:ext uri="{BB962C8B-B14F-4D97-AF65-F5344CB8AC3E}">
        <p14:creationId xmlns:p14="http://schemas.microsoft.com/office/powerpoint/2010/main" val="3977460625"/>
      </p:ext>
    </p:extLst>
  </p:cSld>
  <p:clrMapOvr>
    <a:masterClrMapping/>
  </p:clrMapOvr>
  <p:transition spd="med">
    <p:comb/>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cs typeface="Arial" panose="020B0604020202020204" pitchFamily="34" charset="0"/>
              </a:rPr>
              <a:t>Inheritance</a:t>
            </a:r>
          </a:p>
        </p:txBody>
      </p:sp>
      <p:sp>
        <p:nvSpPr>
          <p:cNvPr id="36867" name="Rectangle 3"/>
          <p:cNvSpPr>
            <a:spLocks noGrp="1" noChangeArrowheads="1"/>
          </p:cNvSpPr>
          <p:nvPr>
            <p:ph idx="1"/>
          </p:nvPr>
        </p:nvSpPr>
        <p:spPr>
          <a:xfrm>
            <a:off x="457200" y="1219200"/>
            <a:ext cx="8229600" cy="4953000"/>
          </a:xfrm>
        </p:spPr>
        <p:txBody>
          <a:bodyPr/>
          <a:lstStyle/>
          <a:p>
            <a:r>
              <a:rPr lang="en-US" altLang="en-US" smtClean="0"/>
              <a:t>Class hierarchy</a:t>
            </a:r>
          </a:p>
          <a:p>
            <a:pPr lvl="1"/>
            <a:r>
              <a:rPr lang="en-US" altLang="en-US" smtClean="0"/>
              <a:t>Direct superclass</a:t>
            </a:r>
          </a:p>
          <a:p>
            <a:pPr lvl="2"/>
            <a:r>
              <a:rPr lang="en-US" altLang="en-US" smtClean="0"/>
              <a:t>Inherited explicitly (one level up hierarchy)</a:t>
            </a:r>
          </a:p>
          <a:p>
            <a:pPr lvl="1"/>
            <a:r>
              <a:rPr lang="en-US" altLang="en-US" smtClean="0"/>
              <a:t>Indirect superclass</a:t>
            </a:r>
          </a:p>
          <a:p>
            <a:pPr lvl="2"/>
            <a:r>
              <a:rPr lang="en-US" altLang="en-US" smtClean="0"/>
              <a:t>Inherited two or more levels up hierarchy</a:t>
            </a:r>
          </a:p>
          <a:p>
            <a:pPr lvl="1"/>
            <a:r>
              <a:rPr lang="en-US" altLang="en-US" smtClean="0"/>
              <a:t>Single inheritance</a:t>
            </a:r>
          </a:p>
          <a:p>
            <a:pPr lvl="2"/>
            <a:r>
              <a:rPr lang="en-US" altLang="en-US" smtClean="0"/>
              <a:t>Inherits from one superclass</a:t>
            </a:r>
          </a:p>
          <a:p>
            <a:pPr lvl="1"/>
            <a:r>
              <a:rPr lang="en-US" altLang="en-US" smtClean="0"/>
              <a:t>Multiple inheritance</a:t>
            </a:r>
          </a:p>
          <a:p>
            <a:pPr lvl="2"/>
            <a:r>
              <a:rPr lang="en-US" altLang="en-US" smtClean="0"/>
              <a:t>Inherits from multiple superclasses</a:t>
            </a:r>
          </a:p>
          <a:p>
            <a:pPr lvl="3"/>
            <a:r>
              <a:rPr lang="en-US" altLang="en-US" smtClean="0"/>
              <a:t>Java does not support multiple inheritance in </a:t>
            </a:r>
            <a:r>
              <a:rPr lang="en-US" altLang="en-US" b="1" i="1" smtClean="0"/>
              <a:t>classes</a:t>
            </a:r>
          </a:p>
        </p:txBody>
      </p:sp>
      <p:pic>
        <p:nvPicPr>
          <p:cNvPr id="36868" name="Picture 4" descr="Inherit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441700"/>
            <a:ext cx="22098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937215"/>
      </p:ext>
    </p:extLst>
  </p:cSld>
  <p:clrMapOvr>
    <a:masterClrMapping/>
  </p:clrMapOvr>
  <p:transition spd="med">
    <p:comb/>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cs typeface="Arial" panose="020B0604020202020204" pitchFamily="34" charset="0"/>
              </a:rPr>
              <a:t>Inheritance</a:t>
            </a:r>
          </a:p>
        </p:txBody>
      </p:sp>
      <p:sp>
        <p:nvSpPr>
          <p:cNvPr id="37891" name="Rectangle 3"/>
          <p:cNvSpPr>
            <a:spLocks noGrp="1" noChangeArrowheads="1"/>
          </p:cNvSpPr>
          <p:nvPr>
            <p:ph idx="1"/>
          </p:nvPr>
        </p:nvSpPr>
        <p:spPr>
          <a:xfrm>
            <a:off x="457200" y="1143000"/>
            <a:ext cx="8229600" cy="5059363"/>
          </a:xfrm>
        </p:spPr>
        <p:txBody>
          <a:bodyPr/>
          <a:lstStyle/>
          <a:p>
            <a:r>
              <a:rPr lang="en-US" altLang="en-US" sz="2200" smtClean="0"/>
              <a:t>“IS-A” vs. “HAS-A”</a:t>
            </a:r>
          </a:p>
          <a:p>
            <a:pPr lvl="1"/>
            <a:r>
              <a:rPr lang="en-US" altLang="en-US" sz="2200" smtClean="0"/>
              <a:t>“IS-A” relationship – this thing </a:t>
            </a:r>
            <a:r>
              <a:rPr lang="en-US" altLang="en-US" sz="2200" b="1" smtClean="0"/>
              <a:t>is a</a:t>
            </a:r>
            <a:r>
              <a:rPr lang="en-US" altLang="en-US" sz="2200" smtClean="0"/>
              <a:t> type of that thing</a:t>
            </a:r>
          </a:p>
          <a:p>
            <a:pPr lvl="2"/>
            <a:r>
              <a:rPr lang="en-US" altLang="en-US" sz="2200" smtClean="0"/>
              <a:t>Inheritance</a:t>
            </a:r>
          </a:p>
          <a:p>
            <a:pPr lvl="2"/>
            <a:r>
              <a:rPr lang="en-US" altLang="en-US" sz="2200" smtClean="0"/>
              <a:t>Subclass object treated as superclass object</a:t>
            </a:r>
          </a:p>
          <a:p>
            <a:pPr lvl="2"/>
            <a:r>
              <a:rPr lang="en-US" altLang="en-US" sz="2200" smtClean="0"/>
              <a:t>Example: Car </a:t>
            </a:r>
            <a:r>
              <a:rPr lang="en-US" altLang="en-US" sz="2200" i="1" smtClean="0"/>
              <a:t>is a</a:t>
            </a:r>
            <a:r>
              <a:rPr lang="en-US" altLang="en-US" sz="2200" smtClean="0"/>
              <a:t> Vehicle</a:t>
            </a:r>
          </a:p>
          <a:p>
            <a:pPr lvl="3"/>
            <a:r>
              <a:rPr lang="en-US" altLang="en-US" sz="2200" smtClean="0"/>
              <a:t>Vehicle properties/behaviors also car properties/behaviors</a:t>
            </a:r>
          </a:p>
          <a:p>
            <a:pPr lvl="1"/>
            <a:r>
              <a:rPr lang="en-US" altLang="en-US" sz="2200" smtClean="0"/>
              <a:t>“HAS-A” relationship: class A HAS-A B if code in class A has a reference to an instance of class B.</a:t>
            </a:r>
          </a:p>
          <a:p>
            <a:pPr lvl="2"/>
            <a:r>
              <a:rPr lang="en-US" altLang="en-US" sz="2200" smtClean="0"/>
              <a:t>Composition</a:t>
            </a:r>
          </a:p>
          <a:p>
            <a:pPr lvl="2"/>
            <a:r>
              <a:rPr lang="en-US" altLang="en-US" sz="2200" smtClean="0"/>
              <a:t>Object contains one or more objects of other classes as members</a:t>
            </a:r>
          </a:p>
          <a:p>
            <a:pPr lvl="2"/>
            <a:r>
              <a:rPr lang="en-US" altLang="en-US" sz="2200" smtClean="0"/>
              <a:t>Example: Car </a:t>
            </a:r>
            <a:r>
              <a:rPr lang="en-US" altLang="en-US" sz="2200" i="1" smtClean="0"/>
              <a:t>has a</a:t>
            </a:r>
            <a:r>
              <a:rPr lang="en-US" altLang="en-US" sz="2200" smtClean="0"/>
              <a:t> SteeringWheel</a:t>
            </a:r>
          </a:p>
        </p:txBody>
      </p:sp>
    </p:spTree>
    <p:extLst>
      <p:ext uri="{BB962C8B-B14F-4D97-AF65-F5344CB8AC3E}">
        <p14:creationId xmlns:p14="http://schemas.microsoft.com/office/powerpoint/2010/main" val="2136963118"/>
      </p:ext>
    </p:extLst>
  </p:cSld>
  <p:clrMapOvr>
    <a:masterClrMapping/>
  </p:clrMapOvr>
  <p:transition spd="med">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ja-JP" smtClean="0">
                <a:ea typeface="ＭＳ Ｐゴシック" panose="020B0600070205080204" pitchFamily="50" charset="-128"/>
                <a:cs typeface="Arial" panose="020B0604020202020204" pitchFamily="34" charset="0"/>
              </a:rPr>
              <a:t>Instantiate – Constructor</a:t>
            </a:r>
            <a:endParaRPr lang="en-US" smtClean="0">
              <a:cs typeface="Arial" panose="020B0604020202020204" pitchFamily="34" charset="0"/>
            </a:endParaRPr>
          </a:p>
        </p:txBody>
      </p:sp>
      <p:sp>
        <p:nvSpPr>
          <p:cNvPr id="67587" name="Content Placeholder 2"/>
          <p:cNvSpPr>
            <a:spLocks noGrp="1"/>
          </p:cNvSpPr>
          <p:nvPr>
            <p:ph idx="1"/>
          </p:nvPr>
        </p:nvSpPr>
        <p:spPr>
          <a:xfrm>
            <a:off x="76200" y="762000"/>
            <a:ext cx="9067800" cy="5638799"/>
          </a:xfrm>
        </p:spPr>
        <p:txBody>
          <a:bodyPr/>
          <a:lstStyle/>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Instantiate – Create an object/"instance"</a:t>
            </a:r>
          </a:p>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from its model class with "default constructor"</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Car aCar = </a:t>
            </a:r>
            <a:r>
              <a:rPr lang="en-US" altLang="ja-JP" sz="1700" smtClean="0">
                <a:solidFill>
                  <a:srgbClr val="800080"/>
                </a:solidFill>
                <a:latin typeface="Courier New" panose="02070309020205020404" pitchFamily="49" charset="0"/>
                <a:cs typeface="Courier New" panose="02070309020205020404" pitchFamily="49" charset="0"/>
              </a:rPr>
              <a:t>new</a:t>
            </a:r>
            <a:r>
              <a:rPr lang="en-US" altLang="ja-JP" sz="1700" smtClean="0">
                <a:latin typeface="Courier New" panose="02070309020205020404" pitchFamily="49" charset="0"/>
                <a:cs typeface="Courier New" panose="02070309020205020404" pitchFamily="49" charset="0"/>
              </a:rPr>
              <a:t> Car();</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aCar = </a:t>
            </a:r>
            <a:r>
              <a:rPr lang="en-US" altLang="ja-JP" sz="1700" smtClean="0">
                <a:solidFill>
                  <a:srgbClr val="7030A0"/>
                </a:solidFill>
                <a:latin typeface="Courier New" panose="02070309020205020404" pitchFamily="49" charset="0"/>
                <a:cs typeface="Courier New" panose="02070309020205020404" pitchFamily="49" charset="0"/>
              </a:rPr>
              <a:t>null</a:t>
            </a: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008000"/>
                </a:solidFill>
                <a:latin typeface="Courier New" panose="02070309020205020404" pitchFamily="49" charset="0"/>
                <a:cs typeface="Courier New" panose="02070309020205020404" pitchFamily="49" charset="0"/>
              </a:rPr>
              <a:t>// now, aCar is no more an object</a:t>
            </a:r>
          </a:p>
          <a:p>
            <a:pPr>
              <a:lnSpc>
                <a:spcPct val="80000"/>
              </a:lnSpc>
              <a:buFont typeface="Wingdings" panose="05000000000000000000" pitchFamily="2" charset="2"/>
              <a:buNone/>
            </a:pPr>
            <a:r>
              <a:rPr lang="en-US" altLang="ja-JP" sz="1700" smtClean="0">
                <a:solidFill>
                  <a:srgbClr val="800080"/>
                </a:solidFill>
                <a:latin typeface="Courier New" panose="02070309020205020404" pitchFamily="49" charset="0"/>
                <a:cs typeface="Courier New" panose="02070309020205020404" pitchFamily="49" charset="0"/>
              </a:rPr>
              <a:t>class</a:t>
            </a:r>
            <a:r>
              <a:rPr lang="en-US" altLang="ja-JP" sz="1700" smtClean="0">
                <a:latin typeface="Courier New" panose="02070309020205020404" pitchFamily="49" charset="0"/>
                <a:cs typeface="Courier New" panose="02070309020205020404" pitchFamily="49" charset="0"/>
              </a:rPr>
              <a:t> Car{</a:t>
            </a:r>
          </a:p>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 Parameterized constructor</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Car(</a:t>
            </a:r>
            <a:r>
              <a:rPr lang="en-US" altLang="ja-JP" sz="1700" smtClean="0">
                <a:solidFill>
                  <a:srgbClr val="800080"/>
                </a:solidFill>
                <a:latin typeface="Courier New" panose="02070309020205020404" pitchFamily="49" charset="0"/>
                <a:cs typeface="Courier New" panose="02070309020205020404" pitchFamily="49" charset="0"/>
              </a:rPr>
              <a:t>int</a:t>
            </a:r>
            <a:r>
              <a:rPr lang="en-US" altLang="ja-JP" sz="1700" smtClean="0">
                <a:latin typeface="Courier New" panose="02070309020205020404" pitchFamily="49" charset="0"/>
                <a:cs typeface="Courier New" panose="02070309020205020404" pitchFamily="49" charset="0"/>
              </a:rPr>
              <a:t> NumberWheels,    String  MainColor, </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int </a:t>
            </a:r>
            <a:r>
              <a:rPr lang="en-US" altLang="ja-JP" sz="1700" smtClean="0">
                <a:latin typeface="Courier New" panose="02070309020205020404" pitchFamily="49" charset="0"/>
                <a:cs typeface="Courier New" panose="02070309020205020404" pitchFamily="49" charset="0"/>
              </a:rPr>
              <a:t>NumberRearPorts, </a:t>
            </a:r>
            <a:r>
              <a:rPr lang="en-US" altLang="ja-JP" sz="1700" smtClean="0">
                <a:solidFill>
                  <a:srgbClr val="800080"/>
                </a:solidFill>
                <a:latin typeface="Courier New" panose="02070309020205020404" pitchFamily="49" charset="0"/>
                <a:cs typeface="Courier New" panose="02070309020205020404" pitchFamily="49" charset="0"/>
              </a:rPr>
              <a:t>boolean</a:t>
            </a:r>
            <a:r>
              <a:rPr lang="en-US" altLang="ja-JP" sz="1700" smtClean="0">
                <a:latin typeface="Courier New" panose="02070309020205020404" pitchFamily="49" charset="0"/>
                <a:cs typeface="Courier New" panose="02070309020205020404" pitchFamily="49" charset="0"/>
              </a:rPr>
              <a:t> isWithUpperWindow, </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int </a:t>
            </a:r>
            <a:r>
              <a:rPr lang="en-US" altLang="ja-JP" sz="1700" smtClean="0">
                <a:latin typeface="Courier New" panose="02070309020205020404" pitchFamily="49" charset="0"/>
                <a:cs typeface="Courier New" panose="02070309020205020404" pitchFamily="49" charset="0"/>
              </a:rPr>
              <a:t>NumberSeats,     </a:t>
            </a:r>
            <a:r>
              <a:rPr lang="en-US" altLang="ja-JP" sz="1700" smtClean="0">
                <a:solidFill>
                  <a:srgbClr val="800080"/>
                </a:solidFill>
                <a:latin typeface="Courier New" panose="02070309020205020404" pitchFamily="49" charset="0"/>
                <a:cs typeface="Courier New" panose="02070309020205020404" pitchFamily="49" charset="0"/>
              </a:rPr>
              <a:t>float</a:t>
            </a:r>
            <a:r>
              <a:rPr lang="en-US" altLang="ja-JP" sz="1700" smtClean="0">
                <a:latin typeface="Courier New" panose="02070309020205020404" pitchFamily="49" charset="0"/>
                <a:cs typeface="Courier New" panose="02070309020205020404" pitchFamily="49" charset="0"/>
              </a:rPr>
              <a:t>   CylinderVolume){</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.NumberWheels      = NumberWheels;</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.MainColor         = MainColor;</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.NumberRearPorts   = NumberRearPorts;</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.isWithUpperWindow = isWithUpperWindow;</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.NumberSeats       = NumberSeats;</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r>
              <a:rPr lang="en-US" altLang="ja-JP" sz="1700" smtClean="0">
                <a:solidFill>
                  <a:srgbClr val="800080"/>
                </a:solidFill>
                <a:latin typeface="Courier New" panose="02070309020205020404" pitchFamily="49" charset="0"/>
                <a:cs typeface="Courier New" panose="02070309020205020404" pitchFamily="49" charset="0"/>
              </a:rPr>
              <a:t>this</a:t>
            </a:r>
            <a:r>
              <a:rPr lang="en-US" altLang="ja-JP" sz="1700" smtClean="0">
                <a:latin typeface="Courier New" panose="02070309020205020404" pitchFamily="49" charset="0"/>
                <a:cs typeface="Courier New" panose="02070309020205020404" pitchFamily="49" charset="0"/>
              </a:rPr>
              <a:t>.CylinderVolume    = CylinderVolume;</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New instantiation with parameterized constructor</a:t>
            </a:r>
          </a:p>
          <a:p>
            <a:pPr>
              <a:lnSpc>
                <a:spcPct val="80000"/>
              </a:lnSpc>
              <a:buFont typeface="Wingdings" panose="05000000000000000000" pitchFamily="2" charset="2"/>
              <a:buNone/>
            </a:pPr>
            <a:r>
              <a:rPr lang="en-US" altLang="ja-JP" sz="1700" smtClean="0">
                <a:latin typeface="Courier New" panose="02070309020205020404" pitchFamily="49" charset="0"/>
                <a:cs typeface="Courier New" panose="02070309020205020404" pitchFamily="49" charset="0"/>
              </a:rPr>
              <a:t>Car aCar = </a:t>
            </a:r>
            <a:r>
              <a:rPr lang="en-US" altLang="ja-JP" sz="1700" smtClean="0">
                <a:solidFill>
                  <a:srgbClr val="800080"/>
                </a:solidFill>
                <a:latin typeface="Courier New" panose="02070309020205020404" pitchFamily="49" charset="0"/>
                <a:cs typeface="Courier New" panose="02070309020205020404" pitchFamily="49" charset="0"/>
              </a:rPr>
              <a:t>new</a:t>
            </a:r>
            <a:r>
              <a:rPr lang="en-US" altLang="ja-JP" sz="1700" smtClean="0">
                <a:latin typeface="Courier New" panose="02070309020205020404" pitchFamily="49" charset="0"/>
                <a:cs typeface="Courier New" panose="02070309020205020404" pitchFamily="49" charset="0"/>
              </a:rPr>
              <a:t> Car(2, </a:t>
            </a:r>
            <a:r>
              <a:rPr lang="en-US" altLang="ja-JP" sz="1700" smtClean="0">
                <a:solidFill>
                  <a:srgbClr val="0000FF"/>
                </a:solidFill>
                <a:latin typeface="Courier New" panose="02070309020205020404" pitchFamily="49" charset="0"/>
                <a:cs typeface="Courier New" panose="02070309020205020404" pitchFamily="49" charset="0"/>
              </a:rPr>
              <a:t>"Orange"</a:t>
            </a:r>
            <a:r>
              <a:rPr lang="en-US" altLang="ja-JP" sz="1700" smtClean="0">
                <a:latin typeface="Courier New" panose="02070309020205020404" pitchFamily="49" charset="0"/>
                <a:cs typeface="Courier New" panose="02070309020205020404" pitchFamily="49" charset="0"/>
              </a:rPr>
              <a:t>, 2. true, 2, 2.1);</a:t>
            </a:r>
          </a:p>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all members of aCar are now called instance variables</a:t>
            </a:r>
          </a:p>
          <a:p>
            <a:pPr>
              <a:lnSpc>
                <a:spcPct val="80000"/>
              </a:lnSpc>
              <a:buFont typeface="Wingdings" panose="05000000000000000000" pitchFamily="2" charset="2"/>
              <a:buNone/>
            </a:pPr>
            <a:r>
              <a:rPr lang="en-US" altLang="ja-JP" sz="1700" smtClean="0">
                <a:solidFill>
                  <a:srgbClr val="008000"/>
                </a:solidFill>
                <a:latin typeface="Courier New" panose="02070309020205020404" pitchFamily="49" charset="0"/>
                <a:cs typeface="Courier New" panose="02070309020205020404" pitchFamily="49" charset="0"/>
              </a:rPr>
              <a:t>// then, all methods are instance methods</a:t>
            </a:r>
          </a:p>
        </p:txBody>
      </p:sp>
    </p:spTree>
    <p:extLst>
      <p:ext uri="{BB962C8B-B14F-4D97-AF65-F5344CB8AC3E}">
        <p14:creationId xmlns:p14="http://schemas.microsoft.com/office/powerpoint/2010/main" val="3507899027"/>
      </p:ext>
    </p:extLst>
  </p:cSld>
  <p:clrMapOvr>
    <a:masterClrMapping/>
  </p:clrMapOvr>
  <p:transition spd="med">
    <p:comb/>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cs typeface="Arial" panose="020B0604020202020204" pitchFamily="34" charset="0"/>
              </a:rPr>
              <a:t>Superclasses and Subclasses</a:t>
            </a:r>
          </a:p>
        </p:txBody>
      </p:sp>
      <p:sp>
        <p:nvSpPr>
          <p:cNvPr id="38915" name="Rectangle 3"/>
          <p:cNvSpPr>
            <a:spLocks noGrp="1" noChangeArrowheads="1"/>
          </p:cNvSpPr>
          <p:nvPr>
            <p:ph idx="1"/>
          </p:nvPr>
        </p:nvSpPr>
        <p:spPr>
          <a:xfrm>
            <a:off x="685800" y="1143000"/>
            <a:ext cx="7772400" cy="5257800"/>
          </a:xfrm>
        </p:spPr>
        <p:txBody>
          <a:bodyPr/>
          <a:lstStyle/>
          <a:p>
            <a:r>
              <a:rPr lang="en-US" altLang="en-US" sz="2100" smtClean="0"/>
              <a:t>Superclasses and subclasses</a:t>
            </a:r>
          </a:p>
          <a:p>
            <a:pPr lvl="1"/>
            <a:r>
              <a:rPr lang="en-US" altLang="en-US" sz="2100" smtClean="0"/>
              <a:t>Object of one class “is a” object of another class</a:t>
            </a:r>
          </a:p>
          <a:p>
            <a:pPr lvl="2"/>
            <a:r>
              <a:rPr lang="en-US" altLang="en-US" sz="2100" smtClean="0"/>
              <a:t>Example: Rectangle is quadrilateral.</a:t>
            </a:r>
          </a:p>
          <a:p>
            <a:pPr lvl="3"/>
            <a:r>
              <a:rPr lang="en-US" altLang="en-US" sz="2100" smtClean="0"/>
              <a:t>Class Rectangle inherits from class Quadrilateral</a:t>
            </a:r>
          </a:p>
          <a:p>
            <a:pPr lvl="3"/>
            <a:r>
              <a:rPr lang="en-US" altLang="en-US" sz="2100" smtClean="0"/>
              <a:t>Quadrilateral: superclass</a:t>
            </a:r>
          </a:p>
          <a:p>
            <a:pPr lvl="3"/>
            <a:r>
              <a:rPr lang="en-US" altLang="en-US" sz="2100" smtClean="0"/>
              <a:t>Rectangle: subclass</a:t>
            </a:r>
          </a:p>
          <a:p>
            <a:pPr lvl="1"/>
            <a:r>
              <a:rPr lang="en-US" altLang="en-US" sz="2100" smtClean="0"/>
              <a:t>Superclass typically represents larger set of objects than subclasses</a:t>
            </a:r>
          </a:p>
          <a:p>
            <a:pPr lvl="2"/>
            <a:r>
              <a:rPr lang="en-US" altLang="en-US" sz="2100" smtClean="0"/>
              <a:t>Example:  </a:t>
            </a:r>
          </a:p>
          <a:p>
            <a:pPr lvl="3"/>
            <a:r>
              <a:rPr lang="en-US" altLang="en-US" sz="2100" smtClean="0"/>
              <a:t>superclass: Vehicle</a:t>
            </a:r>
          </a:p>
          <a:p>
            <a:pPr lvl="4"/>
            <a:r>
              <a:rPr lang="en-US" altLang="en-US" sz="2100" smtClean="0"/>
              <a:t>Cars, trucks, boats, bicycles, …</a:t>
            </a:r>
          </a:p>
          <a:p>
            <a:pPr lvl="3"/>
            <a:r>
              <a:rPr lang="en-US" altLang="en-US" sz="2100" smtClean="0"/>
              <a:t>subclass: Car</a:t>
            </a:r>
          </a:p>
          <a:p>
            <a:pPr lvl="4"/>
            <a:r>
              <a:rPr lang="en-US" altLang="en-US" sz="2100" smtClean="0"/>
              <a:t>Smaller, more-specific subset of vehicles</a:t>
            </a:r>
          </a:p>
          <a:p>
            <a:endParaRPr lang="en-US" altLang="en-US" sz="2100" smtClean="0"/>
          </a:p>
        </p:txBody>
      </p:sp>
    </p:spTree>
    <p:extLst>
      <p:ext uri="{BB962C8B-B14F-4D97-AF65-F5344CB8AC3E}">
        <p14:creationId xmlns:p14="http://schemas.microsoft.com/office/powerpoint/2010/main" val="3125685025"/>
      </p:ext>
    </p:extLst>
  </p:cSld>
  <p:clrMapOvr>
    <a:masterClrMapping/>
  </p:clrMapOvr>
  <p:transition spd="med">
    <p:comb/>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cs typeface="Arial" panose="020B0604020202020204" pitchFamily="34" charset="0"/>
              </a:rPr>
              <a:t>Final class</a:t>
            </a:r>
          </a:p>
        </p:txBody>
      </p:sp>
      <p:sp>
        <p:nvSpPr>
          <p:cNvPr id="39939" name="Content Placeholder 2"/>
          <p:cNvSpPr>
            <a:spLocks noGrp="1"/>
          </p:cNvSpPr>
          <p:nvPr>
            <p:ph idx="1"/>
          </p:nvPr>
        </p:nvSpPr>
        <p:spPr/>
        <p:txBody>
          <a:bodyPr/>
          <a:lstStyle/>
          <a:p>
            <a:r>
              <a:rPr lang="en-US" altLang="en-US" smtClean="0"/>
              <a:t>You can declare an class is final - this prevents the class from being subclassed.</a:t>
            </a:r>
          </a:p>
          <a:p>
            <a:r>
              <a:rPr lang="en-US" altLang="en-US" smtClean="0"/>
              <a:t>Of course, an abstract class cannot be a final class.</a:t>
            </a:r>
          </a:p>
        </p:txBody>
      </p:sp>
    </p:spTree>
    <p:extLst>
      <p:ext uri="{BB962C8B-B14F-4D97-AF65-F5344CB8AC3E}">
        <p14:creationId xmlns:p14="http://schemas.microsoft.com/office/powerpoint/2010/main" val="3418136671"/>
      </p:ext>
    </p:extLst>
  </p:cSld>
  <p:clrMapOvr>
    <a:masterClrMapping/>
  </p:clrMapOvr>
  <p:transition spd="med">
    <p:comb/>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cs typeface="Arial" panose="020B0604020202020204" pitchFamily="34" charset="0"/>
              </a:rPr>
              <a:t>Superclasses and Subclasses (Cont.)</a:t>
            </a:r>
          </a:p>
        </p:txBody>
      </p:sp>
      <p:sp>
        <p:nvSpPr>
          <p:cNvPr id="40963" name="Rectangle 3"/>
          <p:cNvSpPr>
            <a:spLocks noGrp="1" noChangeArrowheads="1"/>
          </p:cNvSpPr>
          <p:nvPr>
            <p:ph idx="1"/>
          </p:nvPr>
        </p:nvSpPr>
        <p:spPr/>
        <p:txBody>
          <a:bodyPr/>
          <a:lstStyle/>
          <a:p>
            <a:r>
              <a:rPr lang="en-US" altLang="en-US" smtClean="0"/>
              <a:t>Inheritance examples</a:t>
            </a:r>
          </a:p>
          <a:p>
            <a:endParaRPr lang="en-US" altLang="en-US" smtClean="0"/>
          </a:p>
        </p:txBody>
      </p:sp>
      <p:graphicFrame>
        <p:nvGraphicFramePr>
          <p:cNvPr id="40964" name="Object 4"/>
          <p:cNvGraphicFramePr>
            <a:graphicFrameLocks noChangeAspect="1"/>
          </p:cNvGraphicFramePr>
          <p:nvPr/>
        </p:nvGraphicFramePr>
        <p:xfrm>
          <a:off x="1366838" y="1905000"/>
          <a:ext cx="6410325" cy="4260850"/>
        </p:xfrm>
        <a:graphic>
          <a:graphicData uri="http://schemas.openxmlformats.org/presentationml/2006/ole">
            <mc:AlternateContent xmlns:mc="http://schemas.openxmlformats.org/markup-compatibility/2006">
              <mc:Choice xmlns:v="urn:schemas-microsoft-com:vml" Requires="v">
                <p:oleObj spid="_x0000_s1054" name="Document" r:id="rId3" imgW="6113747" imgH="4063899" progId="Word.Document.8">
                  <p:embed/>
                </p:oleObj>
              </mc:Choice>
              <mc:Fallback>
                <p:oleObj name="Document" r:id="rId3" imgW="6113747" imgH="406389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1905000"/>
                        <a:ext cx="64103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2917950"/>
      </p:ext>
    </p:extLst>
  </p:cSld>
  <p:clrMapOvr>
    <a:masterClrMapping/>
  </p:clrMapOvr>
  <p:transition spd="med">
    <p:comb/>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64"/>
          <p:cNvSpPr>
            <a:spLocks noGrp="1"/>
          </p:cNvSpPr>
          <p:nvPr>
            <p:ph type="title"/>
          </p:nvPr>
        </p:nvSpPr>
        <p:spPr/>
        <p:txBody>
          <a:bodyPr/>
          <a:lstStyle/>
          <a:p>
            <a:r>
              <a:rPr lang="en-US" altLang="en-US" smtClean="0">
                <a:cs typeface="Arial" panose="020B0604020202020204" pitchFamily="34" charset="0"/>
              </a:rPr>
              <a:t>Inheritance hierarchy</a:t>
            </a:r>
          </a:p>
        </p:txBody>
      </p:sp>
      <p:sp>
        <p:nvSpPr>
          <p:cNvPr id="41987" name="Content Placeholder 65"/>
          <p:cNvSpPr>
            <a:spLocks noGrp="1"/>
          </p:cNvSpPr>
          <p:nvPr>
            <p:ph idx="1"/>
          </p:nvPr>
        </p:nvSpPr>
        <p:spPr>
          <a:xfrm>
            <a:off x="457200" y="4953000"/>
            <a:ext cx="8229600" cy="1173163"/>
          </a:xfrm>
        </p:spPr>
        <p:txBody>
          <a:bodyPr/>
          <a:lstStyle/>
          <a:p>
            <a:pPr algn="ctr">
              <a:buFont typeface="Wingdings" panose="05000000000000000000" pitchFamily="2" charset="2"/>
              <a:buNone/>
            </a:pPr>
            <a:r>
              <a:rPr lang="en-US" altLang="en-US" smtClean="0"/>
              <a:t>Inheritance hierarchy for Shapes.</a:t>
            </a:r>
          </a:p>
        </p:txBody>
      </p:sp>
      <p:grpSp>
        <p:nvGrpSpPr>
          <p:cNvPr id="41988" name="Group 3"/>
          <p:cNvGrpSpPr>
            <a:grpSpLocks/>
          </p:cNvGrpSpPr>
          <p:nvPr/>
        </p:nvGrpSpPr>
        <p:grpSpPr bwMode="auto">
          <a:xfrm>
            <a:off x="457200" y="1219200"/>
            <a:ext cx="8226425" cy="3581400"/>
            <a:chOff x="0" y="0"/>
            <a:chExt cx="20000" cy="20000"/>
          </a:xfrm>
        </p:grpSpPr>
        <p:sp>
          <p:nvSpPr>
            <p:cNvPr id="41989" name="Rectangle 4"/>
            <p:cNvSpPr>
              <a:spLocks noChangeArrowheads="1"/>
            </p:cNvSpPr>
            <p:nvPr/>
          </p:nvSpPr>
          <p:spPr bwMode="auto">
            <a:xfrm>
              <a:off x="0" y="0"/>
              <a:ext cx="20000" cy="20000"/>
            </a:xfrm>
            <a:prstGeom prst="rect">
              <a:avLst/>
            </a:prstGeom>
            <a:solidFill>
              <a:srgbClr val="FFE699"/>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spcBef>
                  <a:spcPct val="50000"/>
                </a:spcBef>
              </a:pPr>
              <a:endParaRPr lang="vi-VN" altLang="en-US"/>
            </a:p>
          </p:txBody>
        </p:sp>
        <p:grpSp>
          <p:nvGrpSpPr>
            <p:cNvPr id="41990" name="Group 5"/>
            <p:cNvGrpSpPr>
              <a:grpSpLocks/>
            </p:cNvGrpSpPr>
            <p:nvPr/>
          </p:nvGrpSpPr>
          <p:grpSpPr bwMode="auto">
            <a:xfrm>
              <a:off x="542" y="1799"/>
              <a:ext cx="18916" cy="16394"/>
              <a:chOff x="1" y="0"/>
              <a:chExt cx="19998" cy="19997"/>
            </a:xfrm>
          </p:grpSpPr>
          <p:grpSp>
            <p:nvGrpSpPr>
              <p:cNvPr id="41991" name="Group 6"/>
              <p:cNvGrpSpPr>
                <a:grpSpLocks/>
              </p:cNvGrpSpPr>
              <p:nvPr/>
            </p:nvGrpSpPr>
            <p:grpSpPr bwMode="auto">
              <a:xfrm>
                <a:off x="7400" y="0"/>
                <a:ext cx="4231" cy="2731"/>
                <a:chOff x="0" y="0"/>
                <a:chExt cx="20000" cy="20000"/>
              </a:xfrm>
            </p:grpSpPr>
            <p:grpSp>
              <p:nvGrpSpPr>
                <p:cNvPr id="42045" name="Group 7"/>
                <p:cNvGrpSpPr>
                  <a:grpSpLocks/>
                </p:cNvGrpSpPr>
                <p:nvPr/>
              </p:nvGrpSpPr>
              <p:grpSpPr bwMode="auto">
                <a:xfrm>
                  <a:off x="9" y="0"/>
                  <a:ext cx="19991" cy="20000"/>
                  <a:chOff x="0" y="0"/>
                  <a:chExt cx="20000" cy="20000"/>
                </a:xfrm>
              </p:grpSpPr>
              <p:sp>
                <p:nvSpPr>
                  <p:cNvPr id="42047" name="Freeform 8"/>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solidFill>
                    <a:srgbClr val="4DB3E6"/>
                  </a:solidFill>
                  <a:ln w="2540">
                    <a:solidFill>
                      <a:srgbClr val="4DB3E6"/>
                    </a:solidFill>
                    <a:round/>
                    <a:headEnd/>
                    <a:tailEnd/>
                  </a:ln>
                </p:spPr>
                <p:txBody>
                  <a:bodyPr/>
                  <a:lstStyle/>
                  <a:p>
                    <a:endParaRPr lang="en-US"/>
                  </a:p>
                </p:txBody>
              </p:sp>
              <p:sp>
                <p:nvSpPr>
                  <p:cNvPr id="42048" name="Freeform 9"/>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46" name="Rectangle 10"/>
                <p:cNvSpPr>
                  <a:spLocks noChangeArrowheads="1"/>
                </p:cNvSpPr>
                <p:nvPr/>
              </p:nvSpPr>
              <p:spPr bwMode="auto">
                <a:xfrm>
                  <a:off x="0" y="6005"/>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Shape</a:t>
                  </a:r>
                </a:p>
              </p:txBody>
            </p:sp>
          </p:grpSp>
          <p:grpSp>
            <p:nvGrpSpPr>
              <p:cNvPr id="41992" name="Group 11"/>
              <p:cNvGrpSpPr>
                <a:grpSpLocks/>
              </p:cNvGrpSpPr>
              <p:nvPr/>
            </p:nvGrpSpPr>
            <p:grpSpPr bwMode="auto">
              <a:xfrm>
                <a:off x="1116" y="7804"/>
                <a:ext cx="6228" cy="2731"/>
                <a:chOff x="0" y="0"/>
                <a:chExt cx="20000" cy="20000"/>
              </a:xfrm>
            </p:grpSpPr>
            <p:grpSp>
              <p:nvGrpSpPr>
                <p:cNvPr id="42041" name="Group 12"/>
                <p:cNvGrpSpPr>
                  <a:grpSpLocks/>
                </p:cNvGrpSpPr>
                <p:nvPr/>
              </p:nvGrpSpPr>
              <p:grpSpPr bwMode="auto">
                <a:xfrm>
                  <a:off x="10" y="0"/>
                  <a:ext cx="19990" cy="20000"/>
                  <a:chOff x="0" y="0"/>
                  <a:chExt cx="20000" cy="20000"/>
                </a:xfrm>
              </p:grpSpPr>
              <p:sp>
                <p:nvSpPr>
                  <p:cNvPr id="42043" name="Freeform 13"/>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4DB3E6"/>
                  </a:solidFill>
                  <a:ln w="2540">
                    <a:solidFill>
                      <a:srgbClr val="4DB3E6"/>
                    </a:solidFill>
                    <a:round/>
                    <a:headEnd/>
                    <a:tailEnd/>
                  </a:ln>
                </p:spPr>
                <p:txBody>
                  <a:bodyPr/>
                  <a:lstStyle/>
                  <a:p>
                    <a:endParaRPr lang="en-US"/>
                  </a:p>
                </p:txBody>
              </p:sp>
              <p:sp>
                <p:nvSpPr>
                  <p:cNvPr id="42044" name="Freeform 14"/>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42" name="Rectangle 15"/>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TwoDimensionalShape</a:t>
                  </a:r>
                </a:p>
              </p:txBody>
            </p:sp>
          </p:grpSp>
          <p:grpSp>
            <p:nvGrpSpPr>
              <p:cNvPr id="41993" name="Group 16"/>
              <p:cNvGrpSpPr>
                <a:grpSpLocks/>
              </p:cNvGrpSpPr>
              <p:nvPr/>
            </p:nvGrpSpPr>
            <p:grpSpPr bwMode="auto">
              <a:xfrm>
                <a:off x="11863" y="7804"/>
                <a:ext cx="6228" cy="2731"/>
                <a:chOff x="0" y="0"/>
                <a:chExt cx="20000" cy="20000"/>
              </a:xfrm>
            </p:grpSpPr>
            <p:grpSp>
              <p:nvGrpSpPr>
                <p:cNvPr id="42037" name="Group 17"/>
                <p:cNvGrpSpPr>
                  <a:grpSpLocks/>
                </p:cNvGrpSpPr>
                <p:nvPr/>
              </p:nvGrpSpPr>
              <p:grpSpPr bwMode="auto">
                <a:xfrm>
                  <a:off x="10" y="0"/>
                  <a:ext cx="19990" cy="20000"/>
                  <a:chOff x="0" y="0"/>
                  <a:chExt cx="20000" cy="20000"/>
                </a:xfrm>
              </p:grpSpPr>
              <p:sp>
                <p:nvSpPr>
                  <p:cNvPr id="42039" name="Freeform 18"/>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4DB3E6"/>
                  </a:solidFill>
                  <a:ln w="2540">
                    <a:solidFill>
                      <a:srgbClr val="4DB3E6"/>
                    </a:solidFill>
                    <a:round/>
                    <a:headEnd/>
                    <a:tailEnd/>
                  </a:ln>
                </p:spPr>
                <p:txBody>
                  <a:bodyPr/>
                  <a:lstStyle/>
                  <a:p>
                    <a:endParaRPr lang="en-US"/>
                  </a:p>
                </p:txBody>
              </p:sp>
              <p:sp>
                <p:nvSpPr>
                  <p:cNvPr id="42040" name="Freeform 19"/>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38" name="Rectangle 20"/>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ThreeDimensionalShape</a:t>
                  </a:r>
                </a:p>
              </p:txBody>
            </p:sp>
          </p:grpSp>
          <p:grpSp>
            <p:nvGrpSpPr>
              <p:cNvPr id="41994" name="Group 21"/>
              <p:cNvGrpSpPr>
                <a:grpSpLocks/>
              </p:cNvGrpSpPr>
              <p:nvPr/>
            </p:nvGrpSpPr>
            <p:grpSpPr bwMode="auto">
              <a:xfrm>
                <a:off x="1" y="17266"/>
                <a:ext cx="8459" cy="2731"/>
                <a:chOff x="0" y="0"/>
                <a:chExt cx="20000" cy="20000"/>
              </a:xfrm>
            </p:grpSpPr>
            <p:grpSp>
              <p:nvGrpSpPr>
                <p:cNvPr id="42022" name="Group 22"/>
                <p:cNvGrpSpPr>
                  <a:grpSpLocks/>
                </p:cNvGrpSpPr>
                <p:nvPr/>
              </p:nvGrpSpPr>
              <p:grpSpPr bwMode="auto">
                <a:xfrm>
                  <a:off x="0" y="0"/>
                  <a:ext cx="6114" cy="20000"/>
                  <a:chOff x="0" y="0"/>
                  <a:chExt cx="20000" cy="20000"/>
                </a:xfrm>
              </p:grpSpPr>
              <p:grpSp>
                <p:nvGrpSpPr>
                  <p:cNvPr id="42033" name="Group 23"/>
                  <p:cNvGrpSpPr>
                    <a:grpSpLocks/>
                  </p:cNvGrpSpPr>
                  <p:nvPr/>
                </p:nvGrpSpPr>
                <p:grpSpPr bwMode="auto">
                  <a:xfrm>
                    <a:off x="16" y="0"/>
                    <a:ext cx="19984" cy="20000"/>
                    <a:chOff x="0" y="0"/>
                    <a:chExt cx="20000" cy="20000"/>
                  </a:xfrm>
                </p:grpSpPr>
                <p:sp>
                  <p:nvSpPr>
                    <p:cNvPr id="42035" name="Freeform 24"/>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endParaRPr lang="en-US"/>
                    </a:p>
                  </p:txBody>
                </p:sp>
                <p:sp>
                  <p:nvSpPr>
                    <p:cNvPr id="42036" name="Freeform 2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34" name="Rectangle 26"/>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Circle</a:t>
                    </a:r>
                  </a:p>
                </p:txBody>
              </p:sp>
            </p:grpSp>
            <p:grpSp>
              <p:nvGrpSpPr>
                <p:cNvPr id="42023" name="Group 27"/>
                <p:cNvGrpSpPr>
                  <a:grpSpLocks/>
                </p:cNvGrpSpPr>
                <p:nvPr/>
              </p:nvGrpSpPr>
              <p:grpSpPr bwMode="auto">
                <a:xfrm>
                  <a:off x="6942" y="0"/>
                  <a:ext cx="6116" cy="20000"/>
                  <a:chOff x="3" y="0"/>
                  <a:chExt cx="19997" cy="20000"/>
                </a:xfrm>
              </p:grpSpPr>
              <p:grpSp>
                <p:nvGrpSpPr>
                  <p:cNvPr id="42029" name="Group 28"/>
                  <p:cNvGrpSpPr>
                    <a:grpSpLocks/>
                  </p:cNvGrpSpPr>
                  <p:nvPr/>
                </p:nvGrpSpPr>
                <p:grpSpPr bwMode="auto">
                  <a:xfrm>
                    <a:off x="26" y="0"/>
                    <a:ext cx="19974" cy="20000"/>
                    <a:chOff x="0" y="0"/>
                    <a:chExt cx="20000" cy="20000"/>
                  </a:xfrm>
                </p:grpSpPr>
                <p:sp>
                  <p:nvSpPr>
                    <p:cNvPr id="42031" name="Freeform 29"/>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endParaRPr lang="en-US"/>
                    </a:p>
                  </p:txBody>
                </p:sp>
                <p:sp>
                  <p:nvSpPr>
                    <p:cNvPr id="42032" name="Freeform 30"/>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30" name="Rectangle 31"/>
                  <p:cNvSpPr>
                    <a:spLocks noChangeArrowheads="1"/>
                  </p:cNvSpPr>
                  <p:nvPr/>
                </p:nvSpPr>
                <p:spPr bwMode="auto">
                  <a:xfrm>
                    <a:off x="3" y="5990"/>
                    <a:ext cx="19997"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Square</a:t>
                    </a:r>
                  </a:p>
                </p:txBody>
              </p:sp>
            </p:grpSp>
            <p:grpSp>
              <p:nvGrpSpPr>
                <p:cNvPr id="42024" name="Group 32"/>
                <p:cNvGrpSpPr>
                  <a:grpSpLocks/>
                </p:cNvGrpSpPr>
                <p:nvPr/>
              </p:nvGrpSpPr>
              <p:grpSpPr bwMode="auto">
                <a:xfrm>
                  <a:off x="13883" y="0"/>
                  <a:ext cx="6117" cy="20000"/>
                  <a:chOff x="0" y="0"/>
                  <a:chExt cx="20000" cy="20000"/>
                </a:xfrm>
              </p:grpSpPr>
              <p:grpSp>
                <p:nvGrpSpPr>
                  <p:cNvPr id="42025" name="Group 33"/>
                  <p:cNvGrpSpPr>
                    <a:grpSpLocks/>
                  </p:cNvGrpSpPr>
                  <p:nvPr/>
                </p:nvGrpSpPr>
                <p:grpSpPr bwMode="auto">
                  <a:xfrm>
                    <a:off x="26" y="0"/>
                    <a:ext cx="19974" cy="20000"/>
                    <a:chOff x="0" y="0"/>
                    <a:chExt cx="20000" cy="20000"/>
                  </a:xfrm>
                </p:grpSpPr>
                <p:sp>
                  <p:nvSpPr>
                    <p:cNvPr id="42027" name="Freeform 34"/>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endParaRPr lang="en-US"/>
                    </a:p>
                  </p:txBody>
                </p:sp>
                <p:sp>
                  <p:nvSpPr>
                    <p:cNvPr id="42028" name="Freeform 3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26" name="Rectangle 36"/>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Triangle</a:t>
                    </a:r>
                  </a:p>
                </p:txBody>
              </p:sp>
            </p:grpSp>
          </p:grpSp>
          <p:grpSp>
            <p:nvGrpSpPr>
              <p:cNvPr id="41995" name="Group 37"/>
              <p:cNvGrpSpPr>
                <a:grpSpLocks/>
              </p:cNvGrpSpPr>
              <p:nvPr/>
            </p:nvGrpSpPr>
            <p:grpSpPr bwMode="auto">
              <a:xfrm>
                <a:off x="10718" y="17266"/>
                <a:ext cx="9281" cy="2731"/>
                <a:chOff x="0" y="0"/>
                <a:chExt cx="20000" cy="20000"/>
              </a:xfrm>
            </p:grpSpPr>
            <p:grpSp>
              <p:nvGrpSpPr>
                <p:cNvPr id="42007" name="Group 38"/>
                <p:cNvGrpSpPr>
                  <a:grpSpLocks/>
                </p:cNvGrpSpPr>
                <p:nvPr/>
              </p:nvGrpSpPr>
              <p:grpSpPr bwMode="auto">
                <a:xfrm>
                  <a:off x="0" y="0"/>
                  <a:ext cx="5575" cy="20000"/>
                  <a:chOff x="0" y="0"/>
                  <a:chExt cx="20000" cy="20000"/>
                </a:xfrm>
              </p:grpSpPr>
              <p:grpSp>
                <p:nvGrpSpPr>
                  <p:cNvPr id="42018" name="Group 39"/>
                  <p:cNvGrpSpPr>
                    <a:grpSpLocks/>
                  </p:cNvGrpSpPr>
                  <p:nvPr/>
                </p:nvGrpSpPr>
                <p:grpSpPr bwMode="auto">
                  <a:xfrm>
                    <a:off x="22" y="0"/>
                    <a:ext cx="19978" cy="20000"/>
                    <a:chOff x="0" y="0"/>
                    <a:chExt cx="20000" cy="20000"/>
                  </a:xfrm>
                </p:grpSpPr>
                <p:sp>
                  <p:nvSpPr>
                    <p:cNvPr id="42020" name="Freeform 40"/>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endParaRPr lang="en-US"/>
                    </a:p>
                  </p:txBody>
                </p:sp>
                <p:sp>
                  <p:nvSpPr>
                    <p:cNvPr id="42021" name="Freeform 41"/>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19" name="Rectangle 42"/>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Sphere</a:t>
                    </a:r>
                  </a:p>
                </p:txBody>
              </p:sp>
            </p:grpSp>
            <p:grpSp>
              <p:nvGrpSpPr>
                <p:cNvPr id="42008" name="Group 43"/>
                <p:cNvGrpSpPr>
                  <a:grpSpLocks/>
                </p:cNvGrpSpPr>
                <p:nvPr/>
              </p:nvGrpSpPr>
              <p:grpSpPr bwMode="auto">
                <a:xfrm>
                  <a:off x="6327" y="0"/>
                  <a:ext cx="5575" cy="20000"/>
                  <a:chOff x="0" y="0"/>
                  <a:chExt cx="20000" cy="20000"/>
                </a:xfrm>
              </p:grpSpPr>
              <p:grpSp>
                <p:nvGrpSpPr>
                  <p:cNvPr id="42014" name="Group 44"/>
                  <p:cNvGrpSpPr>
                    <a:grpSpLocks/>
                  </p:cNvGrpSpPr>
                  <p:nvPr/>
                </p:nvGrpSpPr>
                <p:grpSpPr bwMode="auto">
                  <a:xfrm>
                    <a:off x="25" y="0"/>
                    <a:ext cx="19975" cy="20000"/>
                    <a:chOff x="0" y="0"/>
                    <a:chExt cx="20000" cy="20000"/>
                  </a:xfrm>
                </p:grpSpPr>
                <p:sp>
                  <p:nvSpPr>
                    <p:cNvPr id="42016" name="Freeform 45"/>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4DB3E6"/>
                    </a:solidFill>
                    <a:ln w="2540">
                      <a:solidFill>
                        <a:srgbClr val="4DB3E6"/>
                      </a:solidFill>
                      <a:round/>
                      <a:headEnd/>
                      <a:tailEnd/>
                    </a:ln>
                  </p:spPr>
                  <p:txBody>
                    <a:bodyPr/>
                    <a:lstStyle/>
                    <a:p>
                      <a:endParaRPr lang="en-US"/>
                    </a:p>
                  </p:txBody>
                </p:sp>
                <p:sp>
                  <p:nvSpPr>
                    <p:cNvPr id="42017" name="Freeform 46"/>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15" name="Rectangle 47"/>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Cube</a:t>
                    </a:r>
                  </a:p>
                </p:txBody>
              </p:sp>
            </p:grpSp>
            <p:grpSp>
              <p:nvGrpSpPr>
                <p:cNvPr id="42009" name="Group 48"/>
                <p:cNvGrpSpPr>
                  <a:grpSpLocks/>
                </p:cNvGrpSpPr>
                <p:nvPr/>
              </p:nvGrpSpPr>
              <p:grpSpPr bwMode="auto">
                <a:xfrm>
                  <a:off x="12656" y="0"/>
                  <a:ext cx="7344" cy="20000"/>
                  <a:chOff x="0" y="0"/>
                  <a:chExt cx="20000" cy="20000"/>
                </a:xfrm>
              </p:grpSpPr>
              <p:grpSp>
                <p:nvGrpSpPr>
                  <p:cNvPr id="42010" name="Group 49"/>
                  <p:cNvGrpSpPr>
                    <a:grpSpLocks/>
                  </p:cNvGrpSpPr>
                  <p:nvPr/>
                </p:nvGrpSpPr>
                <p:grpSpPr bwMode="auto">
                  <a:xfrm>
                    <a:off x="16" y="0"/>
                    <a:ext cx="19984" cy="20000"/>
                    <a:chOff x="0" y="0"/>
                    <a:chExt cx="20000" cy="20000"/>
                  </a:xfrm>
                </p:grpSpPr>
                <p:sp>
                  <p:nvSpPr>
                    <p:cNvPr id="42012" name="Freeform 50"/>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solidFill>
                      <a:srgbClr val="4DB3E6"/>
                    </a:solidFill>
                    <a:ln w="2540">
                      <a:solidFill>
                        <a:srgbClr val="4DB3E6"/>
                      </a:solidFill>
                      <a:round/>
                      <a:headEnd/>
                      <a:tailEnd/>
                    </a:ln>
                  </p:spPr>
                  <p:txBody>
                    <a:bodyPr/>
                    <a:lstStyle/>
                    <a:p>
                      <a:endParaRPr lang="en-US"/>
                    </a:p>
                  </p:txBody>
                </p:sp>
                <p:sp>
                  <p:nvSpPr>
                    <p:cNvPr id="42013" name="Freeform 51"/>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2011" name="Rectangle 52"/>
                  <p:cNvSpPr>
                    <a:spLocks noChangeArrowheads="1"/>
                  </p:cNvSpPr>
                  <p:nvPr/>
                </p:nvSpPr>
                <p:spPr bwMode="auto">
                  <a:xfrm>
                    <a:off x="0" y="5990"/>
                    <a:ext cx="20000" cy="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algn="ctr">
                      <a:lnSpc>
                        <a:spcPct val="80000"/>
                      </a:lnSpc>
                    </a:pPr>
                    <a:r>
                      <a:rPr lang="en-US" altLang="en-US" sz="1400" noProof="1">
                        <a:solidFill>
                          <a:srgbClr val="000000"/>
                        </a:solidFill>
                        <a:latin typeface="Lucida Console" panose="020B0609040504020204" pitchFamily="49" charset="0"/>
                      </a:rPr>
                      <a:t>Tetrahedron</a:t>
                    </a:r>
                  </a:p>
                </p:txBody>
              </p:sp>
            </p:grpSp>
          </p:grpSp>
          <p:grpSp>
            <p:nvGrpSpPr>
              <p:cNvPr id="41996" name="Group 53"/>
              <p:cNvGrpSpPr>
                <a:grpSpLocks/>
              </p:cNvGrpSpPr>
              <p:nvPr/>
            </p:nvGrpSpPr>
            <p:grpSpPr bwMode="auto">
              <a:xfrm>
                <a:off x="6464" y="2731"/>
                <a:ext cx="6107" cy="5073"/>
                <a:chOff x="0" y="0"/>
                <a:chExt cx="20002" cy="20000"/>
              </a:xfrm>
            </p:grpSpPr>
            <p:sp>
              <p:nvSpPr>
                <p:cNvPr id="42005" name="Freeform 54"/>
                <p:cNvSpPr>
                  <a:spLocks/>
                </p:cNvSpPr>
                <p:nvPr/>
              </p:nvSpPr>
              <p:spPr bwMode="auto">
                <a:xfrm>
                  <a:off x="0" y="0"/>
                  <a:ext cx="4998" cy="20000"/>
                </a:xfrm>
                <a:custGeom>
                  <a:avLst/>
                  <a:gdLst>
                    <a:gd name="T0" fmla="*/ 0 w 20000"/>
                    <a:gd name="T1" fmla="*/ 19962 h 20000"/>
                    <a:gd name="T2" fmla="*/ 19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2"/>
                      </a:moveTo>
                      <a:lnTo>
                        <a:pt x="19962" y="0"/>
                      </a:lnTo>
                    </a:path>
                  </a:pathLst>
                </a:custGeom>
                <a:solidFill>
                  <a:srgbClr val="000000"/>
                </a:solidFill>
                <a:ln w="2540">
                  <a:solidFill>
                    <a:srgbClr val="000000"/>
                  </a:solidFill>
                  <a:round/>
                  <a:headEnd/>
                  <a:tailEnd type="triangle" w="med" len="med"/>
                </a:ln>
              </p:spPr>
              <p:txBody>
                <a:bodyPr/>
                <a:lstStyle/>
                <a:p>
                  <a:endParaRPr lang="en-US"/>
                </a:p>
              </p:txBody>
            </p:sp>
            <p:sp>
              <p:nvSpPr>
                <p:cNvPr id="42006" name="Freeform 55"/>
                <p:cNvSpPr>
                  <a:spLocks/>
                </p:cNvSpPr>
                <p:nvPr/>
              </p:nvSpPr>
              <p:spPr bwMode="auto">
                <a:xfrm>
                  <a:off x="14997" y="0"/>
                  <a:ext cx="5005" cy="20000"/>
                </a:xfrm>
                <a:custGeom>
                  <a:avLst/>
                  <a:gdLst>
                    <a:gd name="T0" fmla="*/ 20 w 20000"/>
                    <a:gd name="T1" fmla="*/ 1996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62"/>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1997" name="Group 56"/>
              <p:cNvGrpSpPr>
                <a:grpSpLocks/>
              </p:cNvGrpSpPr>
              <p:nvPr/>
            </p:nvGrpSpPr>
            <p:grpSpPr bwMode="auto">
              <a:xfrm>
                <a:off x="1295" y="10535"/>
                <a:ext cx="5873" cy="6731"/>
                <a:chOff x="-767" y="0"/>
                <a:chExt cx="21534" cy="20000"/>
              </a:xfrm>
            </p:grpSpPr>
            <p:sp>
              <p:nvSpPr>
                <p:cNvPr id="42002" name="Freeform 57"/>
                <p:cNvSpPr>
                  <a:spLocks/>
                </p:cNvSpPr>
                <p:nvPr/>
              </p:nvSpPr>
              <p:spPr bwMode="auto">
                <a:xfrm>
                  <a:off x="9991" y="0"/>
                  <a:ext cx="11"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3" name="Freeform 58"/>
                <p:cNvSpPr>
                  <a:spLocks/>
                </p:cNvSpPr>
                <p:nvPr/>
              </p:nvSpPr>
              <p:spPr bwMode="auto">
                <a:xfrm>
                  <a:off x="-767" y="0"/>
                  <a:ext cx="7377" cy="20000"/>
                </a:xfrm>
                <a:custGeom>
                  <a:avLst/>
                  <a:gdLst>
                    <a:gd name="T0" fmla="*/ 0 w 20000"/>
                    <a:gd name="T1" fmla="*/ 19971 h 20000"/>
                    <a:gd name="T2" fmla="*/ 136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4" name="Freeform 59"/>
                <p:cNvSpPr>
                  <a:spLocks/>
                </p:cNvSpPr>
                <p:nvPr/>
              </p:nvSpPr>
              <p:spPr bwMode="auto">
                <a:xfrm>
                  <a:off x="13394" y="0"/>
                  <a:ext cx="7373" cy="20000"/>
                </a:xfrm>
                <a:custGeom>
                  <a:avLst/>
                  <a:gdLst>
                    <a:gd name="T0" fmla="*/ 136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1998" name="Group 60"/>
              <p:cNvGrpSpPr>
                <a:grpSpLocks/>
              </p:cNvGrpSpPr>
              <p:nvPr/>
            </p:nvGrpSpPr>
            <p:grpSpPr bwMode="auto">
              <a:xfrm>
                <a:off x="12043" y="10535"/>
                <a:ext cx="5871" cy="6731"/>
                <a:chOff x="215" y="0"/>
                <a:chExt cx="19569" cy="20000"/>
              </a:xfrm>
            </p:grpSpPr>
            <p:sp>
              <p:nvSpPr>
                <p:cNvPr id="41999" name="Freeform 61"/>
                <p:cNvSpPr>
                  <a:spLocks/>
                </p:cNvSpPr>
                <p:nvPr/>
              </p:nvSpPr>
              <p:spPr bwMode="auto">
                <a:xfrm>
                  <a:off x="9988" y="0"/>
                  <a:ext cx="10"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0" name="Freeform 62"/>
                <p:cNvSpPr>
                  <a:spLocks/>
                </p:cNvSpPr>
                <p:nvPr/>
              </p:nvSpPr>
              <p:spPr bwMode="auto">
                <a:xfrm>
                  <a:off x="215" y="0"/>
                  <a:ext cx="6700" cy="20000"/>
                </a:xfrm>
                <a:custGeom>
                  <a:avLst/>
                  <a:gdLst>
                    <a:gd name="T0" fmla="*/ 0 w 20000"/>
                    <a:gd name="T1" fmla="*/ 19971 h 20000"/>
                    <a:gd name="T2" fmla="*/ 84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1" name="Freeform 63"/>
                <p:cNvSpPr>
                  <a:spLocks/>
                </p:cNvSpPr>
                <p:nvPr/>
              </p:nvSpPr>
              <p:spPr bwMode="auto">
                <a:xfrm>
                  <a:off x="13081" y="0"/>
                  <a:ext cx="6703" cy="20000"/>
                </a:xfrm>
                <a:custGeom>
                  <a:avLst/>
                  <a:gdLst>
                    <a:gd name="T0" fmla="*/ 84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extLst>
      <p:ext uri="{BB962C8B-B14F-4D97-AF65-F5344CB8AC3E}">
        <p14:creationId xmlns:p14="http://schemas.microsoft.com/office/powerpoint/2010/main" val="4213094634"/>
      </p:ext>
    </p:extLst>
  </p:cSld>
  <p:clrMapOvr>
    <a:masterClrMapping/>
  </p:clrMapOvr>
  <p:transition spd="med">
    <p:comb/>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cs typeface="Arial" panose="020B0604020202020204" pitchFamily="34" charset="0"/>
              </a:rPr>
              <a:t>protected  Members</a:t>
            </a:r>
          </a:p>
        </p:txBody>
      </p:sp>
      <p:sp>
        <p:nvSpPr>
          <p:cNvPr id="43011" name="Rectangle 3"/>
          <p:cNvSpPr>
            <a:spLocks noGrp="1" noChangeArrowheads="1"/>
          </p:cNvSpPr>
          <p:nvPr>
            <p:ph idx="1"/>
          </p:nvPr>
        </p:nvSpPr>
        <p:spPr/>
        <p:txBody>
          <a:bodyPr/>
          <a:lstStyle/>
          <a:p>
            <a:r>
              <a:rPr lang="en-US" altLang="en-US" smtClean="0"/>
              <a:t>protected access</a:t>
            </a:r>
          </a:p>
          <a:p>
            <a:pPr lvl="1"/>
            <a:r>
              <a:rPr lang="en-US" altLang="en-US" smtClean="0"/>
              <a:t>Intermediate level of protection between public and private</a:t>
            </a:r>
          </a:p>
          <a:p>
            <a:pPr lvl="1"/>
            <a:r>
              <a:rPr lang="en-US" altLang="en-US" smtClean="0"/>
              <a:t>protected members accessible to</a:t>
            </a:r>
          </a:p>
          <a:p>
            <a:pPr lvl="2"/>
            <a:r>
              <a:rPr lang="en-US" altLang="en-US" smtClean="0"/>
              <a:t>superclass members</a:t>
            </a:r>
          </a:p>
          <a:p>
            <a:pPr lvl="2"/>
            <a:r>
              <a:rPr lang="en-US" altLang="en-US" smtClean="0"/>
              <a:t>subclass members</a:t>
            </a:r>
          </a:p>
          <a:p>
            <a:pPr lvl="2"/>
            <a:r>
              <a:rPr lang="en-US" altLang="en-US" smtClean="0"/>
              <a:t>Class members in the same package</a:t>
            </a:r>
          </a:p>
          <a:p>
            <a:pPr lvl="1"/>
            <a:r>
              <a:rPr lang="en-US" altLang="en-US" smtClean="0"/>
              <a:t>Subclass access superclass member</a:t>
            </a:r>
          </a:p>
          <a:p>
            <a:pPr lvl="2"/>
            <a:r>
              <a:rPr lang="en-US" altLang="en-US" smtClean="0"/>
              <a:t>Keyword super and a dot (.)</a:t>
            </a:r>
          </a:p>
          <a:p>
            <a:pPr lvl="2"/>
            <a:r>
              <a:rPr lang="en-US" altLang="en-US" smtClean="0"/>
              <a:t>There is no super.super….</a:t>
            </a:r>
          </a:p>
          <a:p>
            <a:pPr lvl="2">
              <a:buFontTx/>
              <a:buNone/>
            </a:pPr>
            <a:endParaRPr lang="en-US" altLang="en-US" smtClean="0"/>
          </a:p>
        </p:txBody>
      </p:sp>
    </p:spTree>
    <p:extLst>
      <p:ext uri="{BB962C8B-B14F-4D97-AF65-F5344CB8AC3E}">
        <p14:creationId xmlns:p14="http://schemas.microsoft.com/office/powerpoint/2010/main" val="2862477401"/>
      </p:ext>
    </p:extLst>
  </p:cSld>
  <p:clrMapOvr>
    <a:masterClrMapping/>
  </p:clrMapOvr>
  <p:transition spd="med">
    <p:comb/>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cs typeface="Arial" panose="020B0604020202020204" pitchFamily="34" charset="0"/>
              </a:rPr>
              <a:t>Superclasses - Subclasses relationship</a:t>
            </a:r>
          </a:p>
        </p:txBody>
      </p:sp>
      <p:sp>
        <p:nvSpPr>
          <p:cNvPr id="44035" name="Rectangle 3"/>
          <p:cNvSpPr>
            <a:spLocks noGrp="1" noChangeArrowheads="1"/>
          </p:cNvSpPr>
          <p:nvPr>
            <p:ph idx="1"/>
          </p:nvPr>
        </p:nvSpPr>
        <p:spPr/>
        <p:txBody>
          <a:bodyPr/>
          <a:lstStyle/>
          <a:p>
            <a:r>
              <a:rPr lang="en-US" altLang="en-US" smtClean="0"/>
              <a:t>Superclass and subclass relationship</a:t>
            </a:r>
          </a:p>
          <a:p>
            <a:pPr lvl="1"/>
            <a:r>
              <a:rPr lang="en-US" altLang="en-US" smtClean="0"/>
              <a:t>Example: Point/circle inheritance hierarchy</a:t>
            </a:r>
          </a:p>
          <a:p>
            <a:pPr lvl="2"/>
            <a:r>
              <a:rPr lang="en-US" altLang="en-US" smtClean="0"/>
              <a:t>Point</a:t>
            </a:r>
          </a:p>
          <a:p>
            <a:pPr lvl="3"/>
            <a:r>
              <a:rPr lang="en-US" altLang="en-US" smtClean="0"/>
              <a:t>x-y coordinate pair</a:t>
            </a:r>
          </a:p>
          <a:p>
            <a:pPr lvl="2"/>
            <a:r>
              <a:rPr lang="en-US" altLang="en-US" smtClean="0"/>
              <a:t>Circle</a:t>
            </a:r>
          </a:p>
          <a:p>
            <a:pPr lvl="3"/>
            <a:r>
              <a:rPr lang="en-US" altLang="en-US" smtClean="0"/>
              <a:t>x-y coordinate pair</a:t>
            </a:r>
          </a:p>
          <a:p>
            <a:pPr lvl="3"/>
            <a:r>
              <a:rPr lang="en-US" altLang="en-US" smtClean="0"/>
              <a:t>Radius</a:t>
            </a:r>
          </a:p>
        </p:txBody>
      </p:sp>
    </p:spTree>
    <p:extLst>
      <p:ext uri="{BB962C8B-B14F-4D97-AF65-F5344CB8AC3E}">
        <p14:creationId xmlns:p14="http://schemas.microsoft.com/office/powerpoint/2010/main" val="1069937776"/>
      </p:ext>
    </p:extLst>
  </p:cSld>
  <p:clrMapOvr>
    <a:masterClrMapping/>
  </p:clrMapOvr>
  <p:transition spd="med">
    <p:comb/>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45059" name="Rectangle 3"/>
          <p:cNvSpPr>
            <a:spLocks noGrp="1" noChangeArrowheads="1"/>
          </p:cNvSpPr>
          <p:nvPr>
            <p:ph idx="1"/>
          </p:nvPr>
        </p:nvSpPr>
        <p:spPr>
          <a:xfrm>
            <a:off x="457200" y="1143000"/>
            <a:ext cx="8229600" cy="4830763"/>
          </a:xfrm>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Point.java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Point class declaration represents an x-y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public class</a:t>
            </a:r>
            <a:r>
              <a:rPr lang="en-US" altLang="en-US" sz="1100" smtClean="0">
                <a:solidFill>
                  <a:srgbClr val="000000"/>
                </a:solidFill>
                <a:latin typeface="Courier New" panose="02070309020205020404" pitchFamily="49" charset="0"/>
                <a:cs typeface="Courier New" panose="02070309020205020404" pitchFamily="49" charset="0"/>
              </a:rPr>
              <a:t> Point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private int</a:t>
            </a:r>
            <a:r>
              <a:rPr lang="en-US" altLang="en-US" sz="1100" smtClean="0">
                <a:solidFill>
                  <a:srgbClr val="000000"/>
                </a:solidFill>
                <a:latin typeface="Courier New" panose="02070309020205020404" pitchFamily="49" charset="0"/>
                <a:cs typeface="Courier New" panose="02070309020205020404" pitchFamily="49" charset="0"/>
              </a:rPr>
              <a:t> x; </a:t>
            </a:r>
            <a:r>
              <a:rPr lang="en-US" altLang="en-US" sz="1100" smtClean="0">
                <a:solidFill>
                  <a:srgbClr val="008000"/>
                </a:solidFill>
                <a:latin typeface="Courier New" panose="02070309020205020404" pitchFamily="49" charset="0"/>
                <a:cs typeface="Courier New" panose="02070309020205020404" pitchFamily="49" charset="0"/>
              </a:rPr>
              <a:t>// x part of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private int</a:t>
            </a:r>
            <a:r>
              <a:rPr lang="en-US" altLang="en-US" sz="1100" smtClean="0">
                <a:solidFill>
                  <a:srgbClr val="000000"/>
                </a:solidFill>
                <a:latin typeface="Courier New" panose="02070309020205020404" pitchFamily="49" charset="0"/>
                <a:cs typeface="Courier New" panose="02070309020205020404" pitchFamily="49" charset="0"/>
              </a:rPr>
              <a:t> y; </a:t>
            </a:r>
            <a:r>
              <a:rPr lang="en-US" altLang="en-US" sz="1100" smtClean="0">
                <a:solidFill>
                  <a:srgbClr val="008000"/>
                </a:solidFill>
                <a:latin typeface="Courier New" panose="02070309020205020404" pitchFamily="49" charset="0"/>
                <a:cs typeface="Courier New" panose="02070309020205020404" pitchFamily="49" charset="0"/>
              </a:rPr>
              <a:t>// y part of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no-argument constructor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Point()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constructor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Point( </a:t>
            </a:r>
            <a:r>
              <a:rPr lang="en-US" altLang="en-US" sz="1100" smtClean="0">
                <a:solidFill>
                  <a:srgbClr val="0000FF"/>
                </a:solidFill>
                <a:latin typeface="Courier New" panose="02070309020205020404" pitchFamily="49" charset="0"/>
                <a:cs typeface="Courier New" panose="02070309020205020404" pitchFamily="49" charset="0"/>
              </a:rPr>
              <a:t>int</a:t>
            </a:r>
            <a:r>
              <a:rPr lang="en-US" altLang="en-US" sz="1100" smtClean="0">
                <a:solidFill>
                  <a:srgbClr val="000000"/>
                </a:solidFill>
                <a:latin typeface="Courier New" panose="02070309020205020404" pitchFamily="49" charset="0"/>
                <a:cs typeface="Courier New" panose="02070309020205020404" pitchFamily="49" charset="0"/>
              </a:rPr>
              <a:t> xValue, </a:t>
            </a:r>
            <a:r>
              <a:rPr lang="en-US" altLang="en-US" sz="1100" smtClean="0">
                <a:solidFill>
                  <a:srgbClr val="0000FF"/>
                </a:solidFill>
                <a:latin typeface="Courier New" panose="02070309020205020404" pitchFamily="49" charset="0"/>
                <a:cs typeface="Courier New" panose="02070309020205020404" pitchFamily="49" charset="0"/>
              </a:rPr>
              <a:t>int</a:t>
            </a:r>
            <a:r>
              <a:rPr lang="en-US" altLang="en-US" sz="1100" smtClean="0">
                <a:solidFill>
                  <a:srgbClr val="000000"/>
                </a:solidFill>
                <a:latin typeface="Courier New" panose="02070309020205020404" pitchFamily="49" charset="0"/>
                <a:cs typeface="Courier New" panose="02070309020205020404" pitchFamily="49" charset="0"/>
              </a:rPr>
              <a:t> yValue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18    </a:t>
            </a:r>
            <a:r>
              <a:rPr lang="en-US" altLang="en-US" sz="1100" smtClean="0">
                <a:solidFill>
                  <a:srgbClr val="000000"/>
                </a:solidFill>
                <a:latin typeface="Courier New" panose="02070309020205020404" pitchFamily="49" charset="0"/>
                <a:cs typeface="Courier New" panose="02070309020205020404" pitchFamily="49" charset="0"/>
              </a:rPr>
              <a:t>      x = xValue;  </a:t>
            </a:r>
            <a:r>
              <a:rPr lang="en-US" altLang="en-US" sz="1100" smtClean="0">
                <a:solidFill>
                  <a:srgbClr val="008000"/>
                </a:solidFill>
                <a:latin typeface="Courier New" panose="02070309020205020404" pitchFamily="49" charset="0"/>
                <a:cs typeface="Courier New" panose="02070309020205020404" pitchFamily="49" charset="0"/>
              </a:rPr>
              <a:t>// no need for validation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19    </a:t>
            </a:r>
            <a:r>
              <a:rPr lang="en-US" altLang="en-US" sz="1100" smtClean="0">
                <a:solidFill>
                  <a:srgbClr val="000000"/>
                </a:solidFill>
                <a:latin typeface="Courier New" panose="02070309020205020404" pitchFamily="49" charset="0"/>
                <a:cs typeface="Courier New" panose="02070309020205020404" pitchFamily="49" charset="0"/>
              </a:rPr>
              <a:t>      y = yValue;  </a:t>
            </a:r>
            <a:r>
              <a:rPr lang="en-US" altLang="en-US" sz="1100" smtClean="0">
                <a:solidFill>
                  <a:srgbClr val="008000"/>
                </a:solidFill>
                <a:latin typeface="Courier New" panose="02070309020205020404" pitchFamily="49" charset="0"/>
                <a:cs typeface="Courier New" panose="02070309020205020404" pitchFamily="49" charset="0"/>
              </a:rPr>
              <a:t>// no need for validation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21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set x in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void</a:t>
            </a:r>
            <a:r>
              <a:rPr lang="en-US" altLang="en-US" sz="1100" smtClean="0">
                <a:solidFill>
                  <a:srgbClr val="000000"/>
                </a:solidFill>
                <a:latin typeface="Courier New" panose="02070309020205020404" pitchFamily="49" charset="0"/>
                <a:cs typeface="Courier New" panose="02070309020205020404" pitchFamily="49" charset="0"/>
              </a:rPr>
              <a:t> setX( </a:t>
            </a:r>
            <a:r>
              <a:rPr lang="en-US" altLang="en-US" sz="1100" smtClean="0">
                <a:solidFill>
                  <a:srgbClr val="0000FF"/>
                </a:solidFill>
                <a:latin typeface="Courier New" panose="02070309020205020404" pitchFamily="49" charset="0"/>
                <a:cs typeface="Courier New" panose="02070309020205020404" pitchFamily="49" charset="0"/>
              </a:rPr>
              <a:t>int</a:t>
            </a:r>
            <a:r>
              <a:rPr lang="en-US" altLang="en-US" sz="11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24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25    </a:t>
            </a:r>
            <a:r>
              <a:rPr lang="en-US" altLang="en-US" sz="1100" smtClean="0">
                <a:solidFill>
                  <a:srgbClr val="000000"/>
                </a:solidFill>
                <a:latin typeface="Courier New" panose="02070309020205020404" pitchFamily="49" charset="0"/>
                <a:cs typeface="Courier New" panose="02070309020205020404" pitchFamily="49" charset="0"/>
              </a:rPr>
              <a:t>      x = xValue;  </a:t>
            </a:r>
            <a:r>
              <a:rPr lang="en-US" altLang="en-US" sz="1100" smtClean="0">
                <a:solidFill>
                  <a:srgbClr val="008000"/>
                </a:solidFill>
                <a:latin typeface="Courier New" panose="02070309020205020404" pitchFamily="49" charset="0"/>
                <a:cs typeface="Courier New" panose="02070309020205020404" pitchFamily="49" charset="0"/>
              </a:rPr>
              <a:t>// no need for validation</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27    </a:t>
            </a:r>
            <a:endParaRPr lang="en-US" altLang="en-US" sz="11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250417"/>
      </p:ext>
    </p:extLst>
  </p:cSld>
  <p:clrMapOvr>
    <a:masterClrMapping/>
  </p:clrMapOvr>
  <p:transition spd="med">
    <p:comb/>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46083" name="Rectangle 3"/>
          <p:cNvSpPr>
            <a:spLocks noGrp="1" noChangeArrowheads="1"/>
          </p:cNvSpPr>
          <p:nvPr>
            <p:ph idx="1"/>
          </p:nvPr>
        </p:nvSpPr>
        <p:spPr>
          <a:xfrm>
            <a:off x="457200" y="1143000"/>
            <a:ext cx="8229600" cy="5029200"/>
          </a:xfrm>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int</a:t>
            </a:r>
            <a:r>
              <a:rPr lang="en-US" altLang="en-US" sz="1100" smtClean="0">
                <a:solidFill>
                  <a:srgbClr val="000000"/>
                </a:solidFill>
                <a:latin typeface="Courier New" panose="02070309020205020404" pitchFamily="49" charset="0"/>
                <a:cs typeface="Courier New" panose="02070309020205020404" pitchFamily="49" charset="0"/>
              </a:rPr>
              <a:t> getX()</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set y in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void</a:t>
            </a:r>
            <a:r>
              <a:rPr lang="en-US" altLang="en-US" sz="1100" smtClean="0">
                <a:solidFill>
                  <a:srgbClr val="000000"/>
                </a:solidFill>
                <a:latin typeface="Courier New" panose="02070309020205020404" pitchFamily="49" charset="0"/>
                <a:cs typeface="Courier New" panose="02070309020205020404" pitchFamily="49" charset="0"/>
              </a:rPr>
              <a:t> setY( </a:t>
            </a:r>
            <a:r>
              <a:rPr lang="en-US" altLang="en-US" sz="1100" smtClean="0">
                <a:solidFill>
                  <a:srgbClr val="0000FF"/>
                </a:solidFill>
                <a:latin typeface="Courier New" panose="02070309020205020404" pitchFamily="49" charset="0"/>
                <a:cs typeface="Courier New" panose="02070309020205020404" pitchFamily="49" charset="0"/>
              </a:rPr>
              <a:t>int</a:t>
            </a:r>
            <a:r>
              <a:rPr lang="en-US" altLang="en-US" sz="11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r>
              <a:rPr lang="en-US" altLang="en-US" sz="1100" smtClean="0">
                <a:solidFill>
                  <a:srgbClr val="000000"/>
                </a:solidFill>
                <a:latin typeface="Courier New" panose="02070309020205020404" pitchFamily="49" charset="0"/>
                <a:cs typeface="Courier New" panose="02070309020205020404" pitchFamily="49" charset="0"/>
              </a:rPr>
              <a:t>      y = yValue;  </a:t>
            </a:r>
            <a:r>
              <a:rPr lang="en-US" altLang="en-US" sz="1100" smtClean="0">
                <a:solidFill>
                  <a:srgbClr val="008000"/>
                </a:solidFill>
                <a:latin typeface="Courier New" panose="02070309020205020404" pitchFamily="49" charset="0"/>
                <a:cs typeface="Courier New" panose="02070309020205020404" pitchFamily="49" charset="0"/>
              </a:rPr>
              <a:t>// no need for validation</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int</a:t>
            </a:r>
            <a:r>
              <a:rPr lang="en-US" altLang="en-US" sz="11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String representation of Point object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String toString()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a:t>
            </a:r>
            <a:r>
              <a:rPr lang="en-US" altLang="en-US" sz="1100" smtClean="0">
                <a:solidFill>
                  <a:srgbClr val="000000"/>
                </a:solidFill>
                <a:latin typeface="Courier New" panose="02070309020205020404" pitchFamily="49" charset="0"/>
                <a:cs typeface="Courier New" panose="02070309020205020404" pitchFamily="49" charset="0"/>
              </a:rPr>
              <a:t> + x + </a:t>
            </a:r>
            <a:r>
              <a:rPr lang="en-US" altLang="en-US" sz="1100" smtClean="0">
                <a:solidFill>
                  <a:srgbClr val="0099FF"/>
                </a:solidFill>
                <a:latin typeface="Courier New" panose="02070309020205020404" pitchFamily="49" charset="0"/>
                <a:cs typeface="Courier New" panose="02070309020205020404" pitchFamily="49" charset="0"/>
              </a:rPr>
              <a:t>", "</a:t>
            </a:r>
            <a:r>
              <a:rPr lang="en-US" altLang="en-US" sz="1100" smtClean="0">
                <a:solidFill>
                  <a:srgbClr val="000000"/>
                </a:solidFill>
                <a:latin typeface="Courier New" panose="02070309020205020404" pitchFamily="49" charset="0"/>
                <a:cs typeface="Courier New" panose="02070309020205020404" pitchFamily="49" charset="0"/>
              </a:rPr>
              <a:t> + y + </a:t>
            </a:r>
            <a:r>
              <a:rPr lang="en-US" altLang="en-US" sz="1100" smtClean="0">
                <a:solidFill>
                  <a:srgbClr val="0099FF"/>
                </a:solidFill>
                <a:latin typeface="Courier New" panose="02070309020205020404" pitchFamily="49" charset="0"/>
                <a:cs typeface="Courier New" panose="02070309020205020404" pitchFamily="49" charset="0"/>
              </a:rPr>
              <a:t>"]"</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Point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927043"/>
      </p:ext>
    </p:extLst>
  </p:cSld>
  <p:clrMapOvr>
    <a:masterClrMapping/>
  </p:clrMapOvr>
  <p:transition spd="med">
    <p:comb/>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cs typeface="Arial" panose="020B0604020202020204" pitchFamily="34" charset="0"/>
              </a:rPr>
              <a:t>PointTest.java</a:t>
            </a:r>
          </a:p>
        </p:txBody>
      </p:sp>
      <p:sp>
        <p:nvSpPr>
          <p:cNvPr id="47107" name="Rectangle 3"/>
          <p:cNvSpPr>
            <a:spLocks noGrp="1" noChangeArrowheads="1"/>
          </p:cNvSpPr>
          <p:nvPr>
            <p:ph idx="1"/>
          </p:nvPr>
        </p:nvSpPr>
        <p:spPr>
          <a:xfrm>
            <a:off x="457200" y="1184275"/>
            <a:ext cx="8229600" cy="50292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PointTest.java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Testing class Point.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PointTest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static void</a:t>
            </a:r>
            <a:r>
              <a:rPr lang="en-US" altLang="en-US" sz="10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Point point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99FF"/>
                </a:solidFill>
                <a:latin typeface="Courier New" panose="02070309020205020404" pitchFamily="49" charset="0"/>
                <a:cs typeface="Courier New" panose="02070309020205020404" pitchFamily="49" charset="0"/>
              </a:rPr>
              <a:t>72</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115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create Point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point coordinates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String output = </a:t>
            </a:r>
            <a:r>
              <a:rPr lang="en-US" altLang="en-US" sz="1000" smtClean="0">
                <a:solidFill>
                  <a:srgbClr val="0099FF"/>
                </a:solidFill>
                <a:latin typeface="Courier New" panose="02070309020205020404" pitchFamily="49" charset="0"/>
                <a:cs typeface="Courier New" panose="02070309020205020404" pitchFamily="49" charset="0"/>
              </a:rPr>
              <a:t>"X coordinate is " </a:t>
            </a:r>
            <a:r>
              <a:rPr lang="en-US" altLang="en-US" sz="1000" smtClean="0">
                <a:solidFill>
                  <a:srgbClr val="000000"/>
                </a:solidFill>
                <a:latin typeface="Courier New" panose="02070309020205020404" pitchFamily="49" charset="0"/>
                <a:cs typeface="Courier New" panose="02070309020205020404" pitchFamily="49" charset="0"/>
              </a:rPr>
              <a:t>+ point.getX()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"\nY coordinate is " </a:t>
            </a:r>
            <a:r>
              <a:rPr lang="en-US" altLang="en-US" sz="1000" smtClean="0">
                <a:solidFill>
                  <a:srgbClr val="000000"/>
                </a:solidFill>
                <a:latin typeface="Courier New" panose="02070309020205020404" pitchFamily="49" charset="0"/>
                <a:cs typeface="Courier New" panose="02070309020205020404" pitchFamily="49" charset="0"/>
              </a:rPr>
              <a:t>+ point.getY();</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point.setX( </a:t>
            </a:r>
            <a:r>
              <a:rPr lang="en-US" altLang="en-US" sz="1000" smtClean="0">
                <a:solidFill>
                  <a:srgbClr val="0099FF"/>
                </a:solidFill>
                <a:latin typeface="Courier New" panose="02070309020205020404" pitchFamily="49" charset="0"/>
                <a:cs typeface="Courier New" panose="02070309020205020404" pitchFamily="49" charset="0"/>
              </a:rPr>
              <a:t>10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x-coordinate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point.setY( </a:t>
            </a:r>
            <a:r>
              <a:rPr lang="en-US" altLang="en-US" sz="1000" smtClean="0">
                <a:solidFill>
                  <a:srgbClr val="0099FF"/>
                </a:solidFill>
                <a:latin typeface="Courier New" panose="02070309020205020404" pitchFamily="49" charset="0"/>
                <a:cs typeface="Courier New" panose="02070309020205020404" pitchFamily="49" charset="0"/>
              </a:rPr>
              <a:t>20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y-coordinate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String representation of new point value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"\n\nThe new location of point is "</a:t>
            </a:r>
            <a:r>
              <a:rPr lang="en-US" altLang="en-US" sz="1000" smtClean="0">
                <a:solidFill>
                  <a:srgbClr val="000000"/>
                </a:solidFill>
                <a:latin typeface="Courier New" panose="02070309020205020404" pitchFamily="49" charset="0"/>
                <a:cs typeface="Courier New" panose="02070309020205020404" pitchFamily="49" charset="0"/>
              </a:rPr>
              <a:t> +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8000"/>
                </a:solidFill>
                <a:latin typeface="Courier New" panose="02070309020205020404" pitchFamily="49" charset="0"/>
                <a:cs typeface="Courier New" panose="02070309020205020404" pitchFamily="49" charset="0"/>
              </a:rPr>
              <a:t>// display output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System.exit(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PointTest</a:t>
            </a:r>
          </a:p>
        </p:txBody>
      </p:sp>
      <p:pic>
        <p:nvPicPr>
          <p:cNvPr id="4710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006725"/>
            <a:ext cx="26543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55245"/>
      </p:ext>
    </p:extLst>
  </p:cSld>
  <p:clrMapOvr>
    <a:masterClrMapping/>
  </p:clrMapOvr>
  <p:transition spd="med">
    <p:comb/>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48131" name="Rectangle 3"/>
          <p:cNvSpPr>
            <a:spLocks noGrp="1" noChangeArrowheads="1"/>
          </p:cNvSpPr>
          <p:nvPr>
            <p:ph idx="1"/>
          </p:nvPr>
        </p:nvSpPr>
        <p:spPr>
          <a:xfrm>
            <a:off x="457200" y="1143000"/>
            <a:ext cx="8229600" cy="52578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Circle class contains x-y coordinate pair and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8000"/>
                </a:solidFill>
                <a:latin typeface="Courier New" panose="02070309020205020404" pitchFamily="49" charset="0"/>
                <a:cs typeface="Courier New" panose="02070309020205020404" pitchFamily="49" charset="0"/>
              </a:rPr>
              <a:t>// x-coordinate of Circle's center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8000"/>
                </a:solidFill>
                <a:latin typeface="Courier New" panose="02070309020205020404" pitchFamily="49" charset="0"/>
                <a:cs typeface="Courier New" panose="02070309020205020404" pitchFamily="49" charset="0"/>
              </a:rPr>
              <a:t>// y-coordinate of Circle's center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8000"/>
                </a:solidFill>
                <a:latin typeface="Courier New" panose="02070309020205020404" pitchFamily="49" charset="0"/>
                <a:cs typeface="Courier New" panose="02070309020205020404" pitchFamily="49" charset="0"/>
              </a:rPr>
              <a:t>// Circle's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setRadius(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x in coordinate pair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p>
        </p:txBody>
      </p:sp>
    </p:spTree>
    <p:extLst>
      <p:ext uri="{BB962C8B-B14F-4D97-AF65-F5344CB8AC3E}">
        <p14:creationId xmlns:p14="http://schemas.microsoft.com/office/powerpoint/2010/main" val="2410445453"/>
      </p:ext>
    </p:extLst>
  </p:cSld>
  <p:clrMapOvr>
    <a:masterClrMapping/>
  </p:clrMapOvr>
  <p:transition spd="med">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Writing and Invoking Constructors</a:t>
            </a:r>
          </a:p>
        </p:txBody>
      </p:sp>
      <p:sp>
        <p:nvSpPr>
          <p:cNvPr id="49155" name="Rectangle 3"/>
          <p:cNvSpPr>
            <a:spLocks noGrp="1" noChangeArrowheads="1"/>
          </p:cNvSpPr>
          <p:nvPr>
            <p:ph type="body" idx="1"/>
          </p:nvPr>
        </p:nvSpPr>
        <p:spPr>
          <a:xfrm>
            <a:off x="228600" y="914400"/>
            <a:ext cx="8686800" cy="5105400"/>
          </a:xfrm>
        </p:spPr>
        <p:txBody>
          <a:bodyPr/>
          <a:lstStyle/>
          <a:p>
            <a:pPr>
              <a:lnSpc>
                <a:spcPct val="90000"/>
              </a:lnSpc>
            </a:pPr>
            <a:r>
              <a:rPr lang="en-US"/>
              <a:t>When you instantiate a class, the resulting object is stored in memory.</a:t>
            </a:r>
          </a:p>
          <a:p>
            <a:pPr>
              <a:lnSpc>
                <a:spcPct val="90000"/>
              </a:lnSpc>
            </a:pPr>
            <a:r>
              <a:rPr lang="en-US"/>
              <a:t>Two elements are involved in allocating and initializing memory for an object in Java: </a:t>
            </a:r>
          </a:p>
          <a:p>
            <a:pPr lvl="1">
              <a:lnSpc>
                <a:spcPct val="90000"/>
              </a:lnSpc>
            </a:pPr>
            <a:r>
              <a:rPr lang="en-US" sz="2800"/>
              <a:t>The new operator</a:t>
            </a:r>
          </a:p>
          <a:p>
            <a:pPr lvl="1">
              <a:lnSpc>
                <a:spcPct val="90000"/>
              </a:lnSpc>
            </a:pPr>
            <a:r>
              <a:rPr lang="en-US" sz="2800"/>
              <a:t>A special method called a constructor</a:t>
            </a:r>
          </a:p>
          <a:p>
            <a:pPr>
              <a:lnSpc>
                <a:spcPct val="90000"/>
              </a:lnSpc>
            </a:pPr>
            <a:r>
              <a:rPr lang="en-US"/>
              <a:t>The constructor of a class has the same name as the class and has no explicit return type</a:t>
            </a:r>
          </a:p>
          <a:p>
            <a:pPr>
              <a:lnSpc>
                <a:spcPct val="90000"/>
              </a:lnSpc>
            </a:pPr>
            <a:r>
              <a:rPr lang="en-US"/>
              <a:t>When the Java runtime system encounters a statement with the new operator, it allocates memory for that instance. Subsequently, it executes the constructor to initialize the memory</a:t>
            </a:r>
          </a:p>
        </p:txBody>
      </p:sp>
    </p:spTree>
    <p:extLst>
      <p:ext uri="{BB962C8B-B14F-4D97-AF65-F5344CB8AC3E}">
        <p14:creationId xmlns:p14="http://schemas.microsoft.com/office/powerpoint/2010/main" val="1913484696"/>
      </p:ext>
    </p:extLst>
  </p:cSld>
  <p:clrMapOvr>
    <a:masterClrMapping/>
  </p:clrMapOvr>
  <p:transition spd="med">
    <p:comb/>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49155" name="Rectangle 3"/>
          <p:cNvSpPr>
            <a:spLocks noGrp="1" noChangeArrowheads="1"/>
          </p:cNvSpPr>
          <p:nvPr>
            <p:ph idx="1"/>
          </p:nvPr>
        </p:nvSpPr>
        <p:spPr>
          <a:xfrm>
            <a:off x="457200" y="1066800"/>
            <a:ext cx="8229600" cy="55626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int</a:t>
            </a:r>
            <a:r>
              <a:rPr lang="en-US" altLang="en-US" sz="1000" smtClean="0">
                <a:solidFill>
                  <a:srgbClr val="000000"/>
                </a:solidFill>
                <a:latin typeface="Courier New" panose="02070309020205020404" pitchFamily="49" charset="0"/>
                <a:cs typeface="Courier New" panose="02070309020205020404" pitchFamily="49" charset="0"/>
              </a:rPr>
              <a:t> getX()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x;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y in coordinate pair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setY(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int</a:t>
            </a:r>
            <a:r>
              <a:rPr lang="en-US" altLang="en-US" sz="1000" smtClean="0">
                <a:solidFill>
                  <a:srgbClr val="000000"/>
                </a:solidFill>
                <a:latin typeface="Courier New" panose="02070309020205020404" pitchFamily="49" charset="0"/>
                <a:cs typeface="Courier New" panose="02070309020205020404" pitchFamily="49" charset="0"/>
              </a:rPr>
              <a:t> getY()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y;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51    </a:t>
            </a:r>
            <a:r>
              <a:rPr lang="en-US" altLang="en-US" sz="1000" smtClean="0">
                <a:solidFill>
                  <a:srgbClr val="000000"/>
                </a:solidFill>
                <a:latin typeface="Courier New" panose="02070309020205020404" pitchFamily="49" charset="0"/>
                <a:cs typeface="Courier New" panose="02070309020205020404" pitchFamily="49" charset="0"/>
              </a:rPr>
              <a:t>      radius = ( radiusValue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double</a:t>
            </a:r>
            <a:r>
              <a:rPr lang="en-US" altLang="en-US" sz="1000" smtClean="0">
                <a:solidFill>
                  <a:srgbClr val="000000"/>
                </a:solidFill>
                <a:latin typeface="Courier New" panose="02070309020205020404" pitchFamily="49" charset="0"/>
                <a:cs typeface="Courier New" panose="02070309020205020404" pitchFamily="49" charset="0"/>
              </a:rPr>
              <a:t> getRadius()</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59    </a:t>
            </a:r>
          </a:p>
        </p:txBody>
      </p:sp>
    </p:spTree>
    <p:extLst>
      <p:ext uri="{BB962C8B-B14F-4D97-AF65-F5344CB8AC3E}">
        <p14:creationId xmlns:p14="http://schemas.microsoft.com/office/powerpoint/2010/main" val="3848602302"/>
      </p:ext>
    </p:extLst>
  </p:cSld>
  <p:clrMapOvr>
    <a:masterClrMapping/>
  </p:clrMapOvr>
  <p:transition spd="med">
    <p:comb/>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50179" name="Rectangle 3"/>
          <p:cNvSpPr>
            <a:spLocks noGrp="1" noChangeArrowheads="1"/>
          </p:cNvSpPr>
          <p:nvPr>
            <p:ph idx="1"/>
          </p:nvPr>
        </p:nvSpPr>
        <p:spPr>
          <a:xfrm>
            <a:off x="457200" y="1143000"/>
            <a:ext cx="8229600" cy="5105400"/>
          </a:xfrm>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62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a:t>
            </a:r>
            <a:r>
              <a:rPr lang="en-US" altLang="en-US" sz="1100" smtClean="0">
                <a:solidFill>
                  <a:srgbClr val="000000"/>
                </a:solidFill>
                <a:latin typeface="Courier New" panose="02070309020205020404" pitchFamily="49" charset="0"/>
                <a:cs typeface="Courier New" panose="02070309020205020404" pitchFamily="49" charset="0"/>
              </a:rPr>
              <a:t>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64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area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74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radius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76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String representation of Circle object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80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"Center = [" </a:t>
            </a:r>
            <a:r>
              <a:rPr lang="en-US" altLang="en-US" sz="1100" smtClean="0">
                <a:solidFill>
                  <a:srgbClr val="000000"/>
                </a:solidFill>
                <a:latin typeface="Courier New" panose="02070309020205020404" pitchFamily="49" charset="0"/>
                <a:cs typeface="Courier New" panose="02070309020205020404" pitchFamily="49" charset="0"/>
              </a:rPr>
              <a:t>+ x + </a:t>
            </a:r>
            <a:r>
              <a:rPr lang="en-US" altLang="en-US" sz="1100" smtClean="0">
                <a:solidFill>
                  <a:srgbClr val="0099FF"/>
                </a:solidFill>
                <a:latin typeface="Courier New" panose="02070309020205020404" pitchFamily="49" charset="0"/>
                <a:cs typeface="Courier New" panose="02070309020205020404" pitchFamily="49" charset="0"/>
              </a:rPr>
              <a:t>", "</a:t>
            </a:r>
            <a:r>
              <a:rPr lang="en-US" altLang="en-US" sz="1100" smtClean="0">
                <a:solidFill>
                  <a:srgbClr val="000000"/>
                </a:solidFill>
                <a:latin typeface="Courier New" panose="02070309020205020404" pitchFamily="49" charset="0"/>
                <a:cs typeface="Courier New" panose="02070309020205020404" pitchFamily="49" charset="0"/>
              </a:rPr>
              <a:t> + y + </a:t>
            </a:r>
            <a:r>
              <a:rPr lang="en-US" altLang="en-US" sz="1100" smtClean="0">
                <a:solidFill>
                  <a:srgbClr val="0099FF"/>
                </a:solidFill>
                <a:latin typeface="Courier New" panose="02070309020205020404" pitchFamily="49" charset="0"/>
                <a:cs typeface="Courier New" panose="02070309020205020404" pitchFamily="49" charset="0"/>
              </a:rPr>
              <a:t>"]; Radius = "</a:t>
            </a:r>
            <a:r>
              <a:rPr lang="en-US" altLang="en-US" sz="1100" smtClean="0">
                <a:solidFill>
                  <a:srgbClr val="000000"/>
                </a:solidFill>
                <a:latin typeface="Courier New" panose="02070309020205020404" pitchFamily="49" charset="0"/>
                <a:cs typeface="Courier New" panose="02070309020205020404" pitchFamily="49" charset="0"/>
              </a:rPr>
              <a:t>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Circle</a:t>
            </a:r>
          </a:p>
        </p:txBody>
      </p:sp>
    </p:spTree>
    <p:extLst>
      <p:ext uri="{BB962C8B-B14F-4D97-AF65-F5344CB8AC3E}">
        <p14:creationId xmlns:p14="http://schemas.microsoft.com/office/powerpoint/2010/main" val="3089573814"/>
      </p:ext>
    </p:extLst>
  </p:cSld>
  <p:clrMapOvr>
    <a:masterClrMapping/>
  </p:clrMapOvr>
  <p:transition spd="med">
    <p:comb/>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cs typeface="Arial" panose="020B0604020202020204" pitchFamily="34" charset="0"/>
              </a:rPr>
              <a:t>CircleTest.java</a:t>
            </a:r>
          </a:p>
        </p:txBody>
      </p:sp>
      <p:sp>
        <p:nvSpPr>
          <p:cNvPr id="28675" name="Rectangle 3"/>
          <p:cNvSpPr>
            <a:spLocks noGrp="1" noChangeArrowheads="1"/>
          </p:cNvSpPr>
          <p:nvPr>
            <p:ph idx="1"/>
          </p:nvPr>
        </p:nvSpPr>
        <p:spPr>
          <a:xfrm>
            <a:off x="457200" y="1143000"/>
            <a:ext cx="8229600" cy="52578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CircleTest.java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Testing class Circle.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java.text.DecimalFormat;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CircleTest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static void</a:t>
            </a:r>
            <a:r>
              <a:rPr lang="en-US" altLang="en-US" sz="10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Circle circle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99FF"/>
                </a:solidFill>
                <a:latin typeface="Courier New" panose="02070309020205020404" pitchFamily="49" charset="0"/>
                <a:cs typeface="Courier New" panose="02070309020205020404" pitchFamily="49" charset="0"/>
              </a:rPr>
              <a:t>37</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43</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2.5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create Circle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initial x-y coordinates and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String output = </a:t>
            </a:r>
            <a:r>
              <a:rPr lang="en-US" altLang="en-US" sz="1000" smtClean="0">
                <a:solidFill>
                  <a:srgbClr val="0099FF"/>
                </a:solidFill>
                <a:latin typeface="Courier New" panose="02070309020205020404" pitchFamily="49" charset="0"/>
                <a:cs typeface="Courier New" panose="02070309020205020404" pitchFamily="49" charset="0"/>
              </a:rPr>
              <a:t>"X coordinate is "</a:t>
            </a:r>
            <a:r>
              <a:rPr lang="en-US" altLang="en-US" sz="1000" smtClean="0">
                <a:solidFill>
                  <a:srgbClr val="000000"/>
                </a:solidFill>
                <a:latin typeface="Courier New" panose="02070309020205020404" pitchFamily="49" charset="0"/>
                <a:cs typeface="Courier New" panose="02070309020205020404" pitchFamily="49" charset="0"/>
              </a:rPr>
              <a:t> + circle.getX()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 "\nY coordinate is "</a:t>
            </a:r>
            <a:r>
              <a:rPr lang="en-US" altLang="en-US" sz="1000" smtClean="0">
                <a:solidFill>
                  <a:srgbClr val="000000"/>
                </a:solidFill>
                <a:latin typeface="Courier New" panose="02070309020205020404" pitchFamily="49" charset="0"/>
                <a:cs typeface="Courier New" panose="02070309020205020404" pitchFamily="49" charset="0"/>
              </a:rPr>
              <a:t> + circle.getY()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"\nRadius is " </a:t>
            </a:r>
            <a:r>
              <a:rPr lang="en-US" altLang="en-US" sz="1000" smtClean="0">
                <a:solidFill>
                  <a:srgbClr val="000000"/>
                </a:solidFill>
                <a:latin typeface="Courier New" panose="02070309020205020404" pitchFamily="49" charset="0"/>
                <a:cs typeface="Courier New" panose="02070309020205020404" pitchFamily="49" charset="0"/>
              </a:rPr>
              <a:t>+ circle.getRadius();</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circle.setX( </a:t>
            </a:r>
            <a:r>
              <a:rPr lang="en-US" altLang="en-US" sz="1000" smtClean="0">
                <a:solidFill>
                  <a:srgbClr val="0099FF"/>
                </a:solidFill>
                <a:latin typeface="Courier New" panose="02070309020205020404" pitchFamily="49" charset="0"/>
                <a:cs typeface="Courier New" panose="02070309020205020404" pitchFamily="49" charset="0"/>
              </a:rPr>
              <a:t>35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x-coordinate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circle.setY( </a:t>
            </a:r>
            <a:r>
              <a:rPr lang="en-US" altLang="en-US" sz="1000" smtClean="0">
                <a:solidFill>
                  <a:srgbClr val="0099FF"/>
                </a:solidFill>
                <a:latin typeface="Courier New" panose="02070309020205020404" pitchFamily="49" charset="0"/>
                <a:cs typeface="Courier New" panose="02070309020205020404" pitchFamily="49" charset="0"/>
              </a:rPr>
              <a:t>20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y-coordinate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circle.setRadius( </a:t>
            </a:r>
            <a:r>
              <a:rPr lang="en-US" altLang="en-US" sz="1000" smtClean="0">
                <a:solidFill>
                  <a:srgbClr val="0099FF"/>
                </a:solidFill>
                <a:latin typeface="Courier New" panose="02070309020205020404" pitchFamily="49" charset="0"/>
                <a:cs typeface="Courier New" panose="02070309020205020404" pitchFamily="49" charset="0"/>
              </a:rPr>
              <a:t>4.25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radius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String representation of new circle value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"\n\nThe new location and radius of circle are\n"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circle.toString();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format floating-point values with 2 digits of precision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DecimalFormat twoDigits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DecimalFormat( </a:t>
            </a:r>
            <a:r>
              <a:rPr lang="en-US" altLang="en-US" sz="1000" smtClean="0">
                <a:solidFill>
                  <a:srgbClr val="0099FF"/>
                </a:solidFill>
                <a:latin typeface="Courier New" panose="02070309020205020404" pitchFamily="49" charset="0"/>
                <a:cs typeface="Courier New" panose="02070309020205020404" pitchFamily="49" charset="0"/>
              </a:rPr>
              <a:t>"0.00"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0106715"/>
      </p:ext>
    </p:extLst>
  </p:cSld>
  <p:clrMapOvr>
    <a:masterClrMapping/>
  </p:clrMapOvr>
  <p:transition spd="med">
    <p:comb/>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cs typeface="Arial" panose="020B0604020202020204" pitchFamily="34" charset="0"/>
              </a:rPr>
              <a:t>CircleTest.java</a:t>
            </a:r>
          </a:p>
        </p:txBody>
      </p:sp>
      <p:sp>
        <p:nvSpPr>
          <p:cNvPr id="52227"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Circle's diameter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"\nDiameter is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r>
              <a:rPr lang="en-US" altLang="en-US" sz="1100" smtClean="0">
                <a:solidFill>
                  <a:srgbClr val="000000"/>
                </a:solidFill>
                <a:latin typeface="Courier New" panose="02070309020205020404" pitchFamily="49" charset="0"/>
                <a:cs typeface="Courier New" panose="02070309020205020404" pitchFamily="49" charset="0"/>
              </a:rPr>
              <a:t>         twoDigits.format( circle.getDiameter()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Circle's circumference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"\nCircumference is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twoDigits.format( circle.getCircumference()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Circle's area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"\nArea is "</a:t>
            </a:r>
            <a:r>
              <a:rPr lang="en-US" altLang="en-US" sz="1100" smtClean="0">
                <a:solidFill>
                  <a:srgbClr val="000000"/>
                </a:solidFill>
                <a:latin typeface="Courier New" panose="02070309020205020404" pitchFamily="49" charset="0"/>
                <a:cs typeface="Courier New" panose="02070309020205020404" pitchFamily="49" charset="0"/>
              </a:rPr>
              <a:t> + twoDigits.format( circle.getArea()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r>
              <a:rPr lang="en-US" altLang="en-US" sz="11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100" smtClean="0">
                <a:solidFill>
                  <a:srgbClr val="0000FF"/>
                </a:solidFill>
                <a:latin typeface="Courier New" panose="02070309020205020404" pitchFamily="49" charset="0"/>
                <a:cs typeface="Courier New" panose="02070309020205020404" pitchFamily="49" charset="0"/>
              </a:rPr>
              <a:t>null</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8000"/>
                </a:solidFill>
                <a:latin typeface="Courier New" panose="02070309020205020404" pitchFamily="49" charset="0"/>
                <a:cs typeface="Courier New" panose="02070309020205020404" pitchFamily="49" charset="0"/>
              </a:rPr>
              <a:t>// display output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System.exit( </a:t>
            </a:r>
            <a:r>
              <a:rPr lang="en-US" altLang="en-US" sz="1100" smtClean="0">
                <a:solidFill>
                  <a:srgbClr val="0099FF"/>
                </a:solidFill>
                <a:latin typeface="Courier New" panose="02070309020205020404" pitchFamily="49" charset="0"/>
                <a:cs typeface="Courier New" panose="02070309020205020404" pitchFamily="49" charset="0"/>
              </a:rPr>
              <a:t>0</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8000"/>
                </a:solidFill>
                <a:latin typeface="Courier New" panose="02070309020205020404" pitchFamily="49" charset="0"/>
                <a:cs typeface="Courier New" panose="02070309020205020404" pitchFamily="49" charset="0"/>
              </a:rPr>
              <a:t>// end main</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CircleTest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pic>
        <p:nvPicPr>
          <p:cNvPr id="5222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765550"/>
            <a:ext cx="3810000"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095629"/>
      </p:ext>
    </p:extLst>
  </p:cSld>
  <p:clrMapOvr>
    <a:masterClrMapping/>
  </p:clrMapOvr>
  <p:transition spd="med">
    <p:comb/>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cs typeface="Arial" panose="020B0604020202020204" pitchFamily="34" charset="0"/>
              </a:rPr>
              <a:t>Circle2.java</a:t>
            </a:r>
          </a:p>
        </p:txBody>
      </p:sp>
      <p:sp>
        <p:nvSpPr>
          <p:cNvPr id="32771" name="Rectangle 3"/>
          <p:cNvSpPr>
            <a:spLocks noGrp="1" noChangeArrowheads="1"/>
          </p:cNvSpPr>
          <p:nvPr>
            <p:ph idx="1"/>
          </p:nvPr>
        </p:nvSpPr>
        <p:spPr>
          <a:xfrm>
            <a:off x="457200" y="1143000"/>
            <a:ext cx="8229600" cy="51816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Circle2.java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Circle2 class inherits from Point.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Circle2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Point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8000"/>
                </a:solidFill>
                <a:latin typeface="Courier New" panose="02070309020205020404" pitchFamily="49" charset="0"/>
                <a:cs typeface="Courier New" panose="02070309020205020404" pitchFamily="49" charset="0"/>
              </a:rPr>
              <a:t>// Circle2's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Circle2()</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Circle2(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latin typeface="Courier New" panose="02070309020205020404" pitchFamily="49" charset="0"/>
                <a:cs typeface="Courier New" panose="02070309020205020404" pitchFamily="49" charset="0"/>
              </a:rPr>
              <a:t>x = xValue;</a:t>
            </a:r>
            <a:r>
              <a:rPr lang="en-US" altLang="en-US" sz="1000" smtClean="0">
                <a:solidFill>
                  <a:srgbClr val="00B050"/>
                </a:solidFill>
                <a:latin typeface="Courier New" panose="02070309020205020404" pitchFamily="49" charset="0"/>
                <a:cs typeface="Courier New" panose="02070309020205020404" pitchFamily="49" charset="0"/>
              </a:rPr>
              <a:t>  // not allowed: x private in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latin typeface="Courier New" panose="02070309020205020404" pitchFamily="49" charset="0"/>
                <a:cs typeface="Courier New" panose="02070309020205020404" pitchFamily="49" charset="0"/>
              </a:rPr>
              <a:t>y = yValue;</a:t>
            </a:r>
            <a:r>
              <a:rPr lang="en-US" altLang="en-US" sz="1000" smtClean="0">
                <a:solidFill>
                  <a:srgbClr val="00B050"/>
                </a:solidFill>
                <a:latin typeface="Courier New" panose="02070309020205020404" pitchFamily="49" charset="0"/>
                <a:cs typeface="Courier New" panose="02070309020205020404" pitchFamily="49" charset="0"/>
              </a:rPr>
              <a:t>  // not allowed: y private in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setRadius(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radius = ( radiusValue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591391"/>
      </p:ext>
    </p:extLst>
  </p:cSld>
  <p:clrMapOvr>
    <a:masterClrMapping/>
  </p:clrMapOvr>
  <p:transition spd="med">
    <p:comb/>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p:txBody>
          <a:bodyPr/>
          <a:lstStyle/>
          <a:p>
            <a:r>
              <a:rPr lang="en-US" altLang="en-US" smtClean="0">
                <a:cs typeface="Arial" panose="020B0604020202020204" pitchFamily="34" charset="0"/>
              </a:rPr>
              <a:t>Circle2.java </a:t>
            </a:r>
          </a:p>
        </p:txBody>
      </p:sp>
      <p:sp>
        <p:nvSpPr>
          <p:cNvPr id="54275" name="Rectangle 2"/>
          <p:cNvSpPr>
            <a:spLocks noGrp="1" noChangeArrowheads="1"/>
          </p:cNvSpPr>
          <p:nvPr>
            <p:ph idx="1"/>
          </p:nvPr>
        </p:nvSpPr>
        <p:spPr>
          <a:xfrm>
            <a:off x="457200" y="1066800"/>
            <a:ext cx="8229600" cy="5257800"/>
          </a:xfrm>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a:t>
            </a:r>
            <a:r>
              <a:rPr lang="en-US" altLang="en-US" sz="1100" smtClean="0">
                <a:solidFill>
                  <a:srgbClr val="000000"/>
                </a:solidFill>
                <a:latin typeface="Courier New" panose="02070309020205020404" pitchFamily="49" charset="0"/>
                <a:cs typeface="Courier New" panose="02070309020205020404" pitchFamily="49" charset="0"/>
              </a:rPr>
              <a:t>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area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radius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String representation of Circle object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54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00B050"/>
                </a:solidFill>
                <a:latin typeface="Courier New" panose="02070309020205020404" pitchFamily="49" charset="0"/>
                <a:cs typeface="Courier New" panose="02070309020205020404" pitchFamily="49" charset="0"/>
              </a:rPr>
              <a:t>55          // use of x and y not allowed: x and y private in Point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56    </a:t>
            </a:r>
            <a:r>
              <a:rPr lang="en-US" altLang="en-US" sz="1100" smtClean="0">
                <a:solidFill>
                  <a:srgbClr val="CC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"Center = ["</a:t>
            </a:r>
            <a:r>
              <a:rPr lang="en-US" altLang="en-US" sz="1100" smtClean="0">
                <a:latin typeface="Courier New" panose="02070309020205020404" pitchFamily="49" charset="0"/>
                <a:cs typeface="Courier New" panose="02070309020205020404" pitchFamily="49" charset="0"/>
              </a:rPr>
              <a:t> + x + </a:t>
            </a:r>
            <a:r>
              <a:rPr lang="en-US" altLang="en-US" sz="1100" smtClean="0">
                <a:solidFill>
                  <a:srgbClr val="0099FF"/>
                </a:solidFill>
                <a:latin typeface="Courier New" panose="02070309020205020404" pitchFamily="49" charset="0"/>
                <a:cs typeface="Courier New" panose="02070309020205020404" pitchFamily="49" charset="0"/>
              </a:rPr>
              <a:t>", "</a:t>
            </a:r>
            <a:r>
              <a:rPr lang="en-US" altLang="en-US" sz="1100" smtClean="0">
                <a:latin typeface="Courier New" panose="02070309020205020404" pitchFamily="49" charset="0"/>
                <a:cs typeface="Courier New" panose="02070309020205020404" pitchFamily="49" charset="0"/>
              </a:rPr>
              <a:t> + y + </a:t>
            </a:r>
            <a:r>
              <a:rPr lang="en-US" altLang="en-US" sz="1100" smtClean="0">
                <a:solidFill>
                  <a:srgbClr val="0099FF"/>
                </a:solidFill>
                <a:latin typeface="Courier New" panose="02070309020205020404" pitchFamily="49" charset="0"/>
                <a:cs typeface="Courier New" panose="02070309020205020404" pitchFamily="49" charset="0"/>
              </a:rPr>
              <a:t>"]; Radius = "</a:t>
            </a:r>
            <a:r>
              <a:rPr lang="en-US" altLang="en-US" sz="1100" smtClean="0">
                <a:latin typeface="Courier New" panose="02070309020205020404" pitchFamily="49" charset="0"/>
                <a:cs typeface="Courier New" panose="02070309020205020404" pitchFamily="49" charset="0"/>
              </a:rPr>
              <a:t> +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57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Circle2</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7097579"/>
      </p:ext>
    </p:extLst>
  </p:cSld>
  <p:clrMapOvr>
    <a:masterClrMapping/>
  </p:clrMapOvr>
  <p:transition spd="med">
    <p:comb/>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cs typeface="Arial" panose="020B0604020202020204" pitchFamily="34" charset="0"/>
              </a:rPr>
              <a:t>Circle2.java output</a:t>
            </a:r>
          </a:p>
        </p:txBody>
      </p:sp>
      <p:sp>
        <p:nvSpPr>
          <p:cNvPr id="55299"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Circle2.java:17: x has private access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x = xValue;  // not allowed: x private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Circle2.java:18: y has private access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y = yValue;  // not allowed: y private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Circle2.java:56: x has private access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return "Center = [" + x + ", " + y + "]; Radius = " + radius;</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Circle2.java:56: y has private access in Point</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return "Center = [" + x + ", " + y + "]; Radius = " + radius;</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000000"/>
                </a:solidFill>
                <a:latin typeface="Courier New" panose="02070309020205020404" pitchFamily="49" charset="0"/>
                <a:cs typeface="Courier New" panose="02070309020205020404" pitchFamily="49" charset="0"/>
              </a:rPr>
              <a:t>4 errors</a:t>
            </a:r>
          </a:p>
        </p:txBody>
      </p:sp>
      <p:grpSp>
        <p:nvGrpSpPr>
          <p:cNvPr id="2" name="Group 4"/>
          <p:cNvGrpSpPr>
            <a:grpSpLocks/>
          </p:cNvGrpSpPr>
          <p:nvPr/>
        </p:nvGrpSpPr>
        <p:grpSpPr bwMode="auto">
          <a:xfrm>
            <a:off x="1219200" y="1806575"/>
            <a:ext cx="3048000" cy="4289425"/>
            <a:chOff x="528" y="672"/>
            <a:chExt cx="1920" cy="2702"/>
          </a:xfrm>
        </p:grpSpPr>
        <p:sp>
          <p:nvSpPr>
            <p:cNvPr id="55301" name="Text Box 5"/>
            <p:cNvSpPr txBox="1">
              <a:spLocks noChangeArrowheads="1"/>
            </p:cNvSpPr>
            <p:nvPr/>
          </p:nvSpPr>
          <p:spPr bwMode="auto">
            <a:xfrm>
              <a:off x="768" y="2540"/>
              <a:ext cx="1680" cy="834"/>
            </a:xfrm>
            <a:prstGeom prst="rect">
              <a:avLst/>
            </a:prstGeom>
            <a:solidFill>
              <a:schemeClr val="folHlink"/>
            </a:solidFill>
            <a:ln w="9525">
              <a:solidFill>
                <a:schemeClr val="tx1"/>
              </a:solidFill>
              <a:miter lim="800000"/>
              <a:headEnd/>
              <a:tailEnd/>
            </a:ln>
          </p:spPr>
          <p:txBody>
            <a:bodyPr>
              <a:spAutoFit/>
            </a:bodyPr>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r>
                <a:rPr lang="en-US" altLang="en-US">
                  <a:latin typeface="Times New Roman" panose="02020603050405020304" pitchFamily="18" charset="0"/>
                </a:rPr>
                <a:t>Attempting to access superclass </a:t>
              </a:r>
              <a:r>
                <a:rPr lang="en-US" altLang="en-US">
                  <a:latin typeface="Lucida Console" panose="020B0609040504020204" pitchFamily="49" charset="0"/>
                </a:rPr>
                <a:t>Point</a:t>
              </a:r>
              <a:r>
                <a:rPr lang="en-US" altLang="en-US">
                  <a:latin typeface="Times New Roman" panose="02020603050405020304" pitchFamily="18" charset="0"/>
                </a:rPr>
                <a:t>’s </a:t>
              </a:r>
              <a:r>
                <a:rPr lang="en-US" altLang="en-US">
                  <a:latin typeface="Lucida Console" panose="020B0609040504020204" pitchFamily="49" charset="0"/>
                </a:rPr>
                <a:t>private</a:t>
              </a:r>
              <a:r>
                <a:rPr lang="en-US" altLang="en-US">
                  <a:latin typeface="Times New Roman" panose="02020603050405020304" pitchFamily="18" charset="0"/>
                </a:rPr>
                <a:t> instance variables </a:t>
              </a:r>
              <a:r>
                <a:rPr lang="en-US" altLang="en-US">
                  <a:latin typeface="Lucida Console" panose="020B0609040504020204" pitchFamily="49" charset="0"/>
                </a:rPr>
                <a:t>x</a:t>
              </a:r>
              <a:r>
                <a:rPr lang="en-US" altLang="en-US">
                  <a:latin typeface="Times New Roman" panose="02020603050405020304" pitchFamily="18" charset="0"/>
                </a:rPr>
                <a:t> and </a:t>
              </a:r>
              <a:r>
                <a:rPr lang="en-US" altLang="en-US">
                  <a:latin typeface="Lucida Console" panose="020B0609040504020204" pitchFamily="49" charset="0"/>
                </a:rPr>
                <a:t>y</a:t>
              </a:r>
              <a:r>
                <a:rPr lang="en-US" altLang="en-US">
                  <a:latin typeface="Times New Roman" panose="02020603050405020304" pitchFamily="18" charset="0"/>
                </a:rPr>
                <a:t> results in syntax errors.</a:t>
              </a:r>
            </a:p>
          </p:txBody>
        </p:sp>
        <p:sp>
          <p:nvSpPr>
            <p:cNvPr id="55302" name="Line 6"/>
            <p:cNvSpPr>
              <a:spLocks noChangeShapeType="1"/>
            </p:cNvSpPr>
            <p:nvPr/>
          </p:nvSpPr>
          <p:spPr bwMode="auto">
            <a:xfrm flipH="1" flipV="1">
              <a:off x="528" y="672"/>
              <a:ext cx="1056" cy="18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303" name="Line 7"/>
            <p:cNvSpPr>
              <a:spLocks noChangeShapeType="1"/>
            </p:cNvSpPr>
            <p:nvPr/>
          </p:nvSpPr>
          <p:spPr bwMode="auto">
            <a:xfrm flipH="1" flipV="1">
              <a:off x="528" y="1056"/>
              <a:ext cx="1056" cy="14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304" name="Line 8"/>
            <p:cNvSpPr>
              <a:spLocks noChangeShapeType="1"/>
            </p:cNvSpPr>
            <p:nvPr/>
          </p:nvSpPr>
          <p:spPr bwMode="auto">
            <a:xfrm flipV="1">
              <a:off x="1584" y="1536"/>
              <a:ext cx="96" cy="10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305" name="Line 9"/>
            <p:cNvSpPr>
              <a:spLocks noChangeShapeType="1"/>
            </p:cNvSpPr>
            <p:nvPr/>
          </p:nvSpPr>
          <p:spPr bwMode="auto">
            <a:xfrm flipV="1">
              <a:off x="1584" y="1920"/>
              <a:ext cx="720" cy="6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301749561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cs typeface="Arial" panose="020B0604020202020204" pitchFamily="34" charset="0"/>
              </a:rPr>
              <a:t>Point2.java</a:t>
            </a:r>
          </a:p>
        </p:txBody>
      </p:sp>
      <p:sp>
        <p:nvSpPr>
          <p:cNvPr id="56323" name="Rectangle 3"/>
          <p:cNvSpPr>
            <a:spLocks noGrp="1" noChangeArrowheads="1"/>
          </p:cNvSpPr>
          <p:nvPr>
            <p:ph idx="1"/>
          </p:nvPr>
        </p:nvSpPr>
        <p:spPr>
          <a:xfrm>
            <a:off x="457200" y="1219200"/>
            <a:ext cx="8229600" cy="51054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Point2.java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Point2 class declaration represents an x-y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Point2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protected</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8000"/>
                </a:solidFill>
                <a:latin typeface="Courier New" panose="02070309020205020404" pitchFamily="49" charset="0"/>
                <a:cs typeface="Courier New" panose="02070309020205020404" pitchFamily="49" charset="0"/>
              </a:rPr>
              <a:t>// x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protected 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8000"/>
                </a:solidFill>
                <a:latin typeface="Courier New" panose="02070309020205020404" pitchFamily="49" charset="0"/>
                <a:cs typeface="Courier New" panose="02070309020205020404" pitchFamily="49" charset="0"/>
              </a:rPr>
              <a:t>// y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Point2()</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Point2(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x in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8806352"/>
      </p:ext>
    </p:extLst>
  </p:cSld>
  <p:clrMapOvr>
    <a:masterClrMapping/>
  </p:clrMapOvr>
  <p:transition spd="med">
    <p:comb/>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cs typeface="Arial" panose="020B0604020202020204" pitchFamily="34" charset="0"/>
              </a:rPr>
              <a:t>Point2.java</a:t>
            </a:r>
          </a:p>
        </p:txBody>
      </p:sp>
      <p:sp>
        <p:nvSpPr>
          <p:cNvPr id="57347" name="Rectangle 3"/>
          <p:cNvSpPr>
            <a:spLocks noGrp="1" noChangeArrowheads="1"/>
          </p:cNvSpPr>
          <p:nvPr>
            <p:ph idx="1"/>
          </p:nvPr>
        </p:nvSpPr>
        <p:spPr>
          <a:xfrm>
            <a:off x="457200" y="1143000"/>
            <a:ext cx="8229600" cy="5029200"/>
          </a:xfrm>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int </a:t>
            </a:r>
            <a:r>
              <a:rPr lang="en-US" altLang="en-US" sz="1100" smtClean="0">
                <a:solidFill>
                  <a:srgbClr val="000000"/>
                </a:solidFill>
                <a:latin typeface="Courier New" panose="02070309020205020404" pitchFamily="49" charset="0"/>
                <a:cs typeface="Courier New" panose="02070309020205020404" pitchFamily="49" charset="0"/>
              </a:rPr>
              <a:t>getX()</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set y in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void</a:t>
            </a:r>
            <a:r>
              <a:rPr lang="en-US" altLang="en-US" sz="1100" smtClean="0">
                <a:solidFill>
                  <a:srgbClr val="000000"/>
                </a:solidFill>
                <a:latin typeface="Courier New" panose="02070309020205020404" pitchFamily="49" charset="0"/>
                <a:cs typeface="Courier New" panose="02070309020205020404" pitchFamily="49" charset="0"/>
              </a:rPr>
              <a:t> setY( </a:t>
            </a:r>
            <a:r>
              <a:rPr lang="en-US" altLang="en-US" sz="1100" smtClean="0">
                <a:solidFill>
                  <a:srgbClr val="0000FF"/>
                </a:solidFill>
                <a:latin typeface="Courier New" panose="02070309020205020404" pitchFamily="49" charset="0"/>
                <a:cs typeface="Courier New" panose="02070309020205020404" pitchFamily="49" charset="0"/>
              </a:rPr>
              <a:t>int</a:t>
            </a:r>
            <a:r>
              <a:rPr lang="en-US" altLang="en-US" sz="11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r>
              <a:rPr lang="en-US" altLang="en-US" sz="1100" smtClean="0">
                <a:solidFill>
                  <a:srgbClr val="000000"/>
                </a:solidFill>
                <a:latin typeface="Courier New" panose="02070309020205020404" pitchFamily="49" charset="0"/>
                <a:cs typeface="Courier New" panose="02070309020205020404" pitchFamily="49" charset="0"/>
              </a:rPr>
              <a:t>      y = yValue;  </a:t>
            </a:r>
            <a:r>
              <a:rPr lang="en-US" altLang="en-US" sz="1100" smtClean="0">
                <a:solidFill>
                  <a:srgbClr val="008000"/>
                </a:solidFill>
                <a:latin typeface="Courier New" panose="02070309020205020404" pitchFamily="49" charset="0"/>
                <a:cs typeface="Courier New" panose="02070309020205020404" pitchFamily="49" charset="0"/>
              </a:rPr>
              <a:t>// no need for validation</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int</a:t>
            </a:r>
            <a:r>
              <a:rPr lang="en-US" altLang="en-US" sz="11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String representation of Point2 object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 </a:t>
            </a:r>
            <a:r>
              <a:rPr lang="en-US" altLang="en-US" sz="1100" smtClean="0">
                <a:solidFill>
                  <a:srgbClr val="000000"/>
                </a:solidFill>
                <a:latin typeface="Courier New" panose="02070309020205020404" pitchFamily="49" charset="0"/>
                <a:cs typeface="Courier New" panose="02070309020205020404" pitchFamily="49" charset="0"/>
              </a:rPr>
              <a:t>+ x +</a:t>
            </a:r>
            <a:r>
              <a:rPr lang="en-US" altLang="en-US" sz="1100" smtClean="0">
                <a:solidFill>
                  <a:srgbClr val="0099FF"/>
                </a:solidFill>
                <a:latin typeface="Courier New" panose="02070309020205020404" pitchFamily="49" charset="0"/>
                <a:cs typeface="Courier New" panose="02070309020205020404" pitchFamily="49" charset="0"/>
              </a:rPr>
              <a:t> ", "</a:t>
            </a:r>
            <a:r>
              <a:rPr lang="en-US" altLang="en-US" sz="1100" smtClean="0">
                <a:solidFill>
                  <a:srgbClr val="000000"/>
                </a:solidFill>
                <a:latin typeface="Courier New" panose="02070309020205020404" pitchFamily="49" charset="0"/>
                <a:cs typeface="Courier New" panose="02070309020205020404" pitchFamily="49" charset="0"/>
              </a:rPr>
              <a:t> + y + </a:t>
            </a:r>
            <a:r>
              <a:rPr lang="en-US" altLang="en-US" sz="1100" smtClean="0">
                <a:solidFill>
                  <a:srgbClr val="0099FF"/>
                </a:solidFill>
                <a:latin typeface="Courier New" panose="02070309020205020404" pitchFamily="49" charset="0"/>
                <a:cs typeface="Courier New" panose="02070309020205020404" pitchFamily="49" charset="0"/>
              </a:rPr>
              <a:t>"]"</a:t>
            </a:r>
            <a:r>
              <a:rPr lang="en-US" altLang="en-US" sz="11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Point2</a:t>
            </a:r>
          </a:p>
        </p:txBody>
      </p:sp>
    </p:spTree>
    <p:extLst>
      <p:ext uri="{BB962C8B-B14F-4D97-AF65-F5344CB8AC3E}">
        <p14:creationId xmlns:p14="http://schemas.microsoft.com/office/powerpoint/2010/main" val="2973441834"/>
      </p:ext>
    </p:extLst>
  </p:cSld>
  <p:clrMapOvr>
    <a:masterClrMapping/>
  </p:clrMapOvr>
  <p:transition spd="med">
    <p:comb/>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cs typeface="Arial" panose="020B0604020202020204" pitchFamily="34" charset="0"/>
              </a:rPr>
              <a:t>Circle3.java </a:t>
            </a:r>
          </a:p>
        </p:txBody>
      </p:sp>
      <p:sp>
        <p:nvSpPr>
          <p:cNvPr id="58371" name="Rectangle 3"/>
          <p:cNvSpPr>
            <a:spLocks noGrp="1" noChangeArrowheads="1"/>
          </p:cNvSpPr>
          <p:nvPr>
            <p:ph idx="1"/>
          </p:nvPr>
        </p:nvSpPr>
        <p:spPr>
          <a:xfrm>
            <a:off x="457200" y="1143000"/>
            <a:ext cx="8229600" cy="52578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Circle3.java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Circle3 class inherits from Point2 and has access to Point2</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8000"/>
                </a:solidFill>
                <a:latin typeface="Courier New" panose="02070309020205020404" pitchFamily="49" charset="0"/>
                <a:cs typeface="Courier New" panose="02070309020205020404" pitchFamily="49" charset="0"/>
              </a:rPr>
              <a:t>// protected members x and 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Circle3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Point2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8000"/>
                </a:solidFill>
                <a:latin typeface="Courier New" panose="02070309020205020404" pitchFamily="49" charset="0"/>
                <a:cs typeface="Courier New" panose="02070309020205020404" pitchFamily="49" charset="0"/>
              </a:rPr>
              <a:t>// Circle3's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p>
          <a:p>
            <a:pPr>
              <a:buFont typeface="Wingdings" panose="05000000000000000000" pitchFamily="2" charset="2"/>
              <a:buNone/>
            </a:pP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Circle3()</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Point2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Circle3(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Point2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setRadius(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radius = ( radiusValue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3788990"/>
      </p:ext>
    </p:extLst>
  </p:cSld>
  <p:clrMapOvr>
    <a:masterClrMapping/>
  </p:clrMapOvr>
  <p:transition spd="med">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Writing and Invoking Constructors </a:t>
            </a:r>
          </a:p>
        </p:txBody>
      </p:sp>
      <p:sp>
        <p:nvSpPr>
          <p:cNvPr id="50179" name="Rectangle 3"/>
          <p:cNvSpPr>
            <a:spLocks noGrp="1" noChangeArrowheads="1"/>
          </p:cNvSpPr>
          <p:nvPr>
            <p:ph type="body" idx="1"/>
          </p:nvPr>
        </p:nvSpPr>
        <p:spPr>
          <a:xfrm>
            <a:off x="457200" y="1600200"/>
            <a:ext cx="8686800" cy="4530725"/>
          </a:xfrm>
        </p:spPr>
        <p:txBody>
          <a:bodyPr/>
          <a:lstStyle/>
          <a:p>
            <a:pPr>
              <a:buFont typeface="Wingdings" pitchFamily="2" charset="2"/>
              <a:buNone/>
            </a:pPr>
            <a:r>
              <a:rPr lang="en-US" b="1"/>
              <a:t>ComputerLab  csLab  =  new ComputerLab();</a:t>
            </a:r>
          </a:p>
          <a:p>
            <a:r>
              <a:rPr lang="en-US"/>
              <a:t>When the Java runtime system encounters this statement, it does the following, and in this order:</a:t>
            </a:r>
          </a:p>
          <a:p>
            <a:pPr lvl="1">
              <a:buFont typeface="Wingdings" pitchFamily="2" charset="2"/>
              <a:buNone/>
            </a:pPr>
            <a:r>
              <a:rPr lang="en-US"/>
              <a:t>1. Allocates memory for an instance of class ComputerLab</a:t>
            </a:r>
          </a:p>
          <a:p>
            <a:pPr lvl="1">
              <a:buFont typeface="Wingdings" pitchFamily="2" charset="2"/>
              <a:buNone/>
            </a:pPr>
            <a:r>
              <a:rPr lang="en-US"/>
              <a:t>2. Initializes the instance variables of class ComputerLab</a:t>
            </a:r>
          </a:p>
          <a:p>
            <a:pPr lvl="1">
              <a:buFont typeface="Wingdings" pitchFamily="2" charset="2"/>
              <a:buNone/>
            </a:pPr>
            <a:r>
              <a:rPr lang="en-US"/>
              <a:t>3. Executes the constructor ComputerLab()</a:t>
            </a:r>
          </a:p>
        </p:txBody>
      </p:sp>
    </p:spTree>
    <p:extLst>
      <p:ext uri="{BB962C8B-B14F-4D97-AF65-F5344CB8AC3E}">
        <p14:creationId xmlns:p14="http://schemas.microsoft.com/office/powerpoint/2010/main" val="4215240010"/>
      </p:ext>
    </p:extLst>
  </p:cSld>
  <p:clrMapOvr>
    <a:masterClrMapping/>
  </p:clrMapOvr>
  <p:transition spd="med">
    <p:comb/>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cs typeface="Arial" panose="020B0604020202020204" pitchFamily="34" charset="0"/>
              </a:rPr>
              <a:t>Circle3.java</a:t>
            </a:r>
          </a:p>
        </p:txBody>
      </p:sp>
      <p:sp>
        <p:nvSpPr>
          <p:cNvPr id="44035" name="Rectangle 3"/>
          <p:cNvSpPr>
            <a:spLocks noGrp="1" noChangeArrowheads="1"/>
          </p:cNvSpPr>
          <p:nvPr>
            <p:ph idx="1"/>
          </p:nvPr>
        </p:nvSpPr>
        <p:spPr>
          <a:xfrm>
            <a:off x="457200" y="1066800"/>
            <a:ext cx="8229600" cy="5257800"/>
          </a:xfrm>
        </p:spPr>
        <p:txBody>
          <a:bodyPr/>
          <a:lstStyle/>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radius</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double</a:t>
            </a:r>
            <a:r>
              <a:rPr lang="en-US" altLang="en-US" sz="900" smtClean="0">
                <a:solidFill>
                  <a:srgbClr val="000000"/>
                </a:solidFill>
                <a:latin typeface="Courier New" panose="02070309020205020404" pitchFamily="49" charset="0"/>
                <a:cs typeface="Courier New" panose="02070309020205020404" pitchFamily="49" charset="0"/>
              </a:rPr>
              <a:t> getRadius()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31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33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34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37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2</a:t>
            </a:r>
            <a:r>
              <a:rPr lang="en-US" altLang="en-US" sz="900" smtClean="0">
                <a:solidFill>
                  <a:srgbClr val="000000"/>
                </a:solidFill>
                <a:latin typeface="Courier New" panose="02070309020205020404" pitchFamily="49" charset="0"/>
                <a:cs typeface="Courier New" panose="02070309020205020404" pitchFamily="49" charset="0"/>
              </a:rPr>
              <a:t> * 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39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40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43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Math.</a:t>
            </a:r>
            <a:r>
              <a:rPr lang="en-US" altLang="en-US" sz="900" smtClean="0">
                <a:solidFill>
                  <a:srgbClr val="0099FF"/>
                </a:solidFill>
                <a:latin typeface="Courier New" panose="02070309020205020404" pitchFamily="49" charset="0"/>
                <a:cs typeface="Courier New" panose="02070309020205020404" pitchFamily="49" charset="0"/>
              </a:rPr>
              <a:t>PI</a:t>
            </a:r>
            <a:r>
              <a:rPr lang="en-US" altLang="en-US" sz="9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45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46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47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area</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49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Math.</a:t>
            </a:r>
            <a:r>
              <a:rPr lang="en-US" altLang="en-US" sz="900" smtClean="0">
                <a:solidFill>
                  <a:srgbClr val="0099FF"/>
                </a:solidFill>
                <a:latin typeface="Courier New" panose="02070309020205020404" pitchFamily="49" charset="0"/>
                <a:cs typeface="Courier New" panose="02070309020205020404" pitchFamily="49" charset="0"/>
              </a:rPr>
              <a:t>PI</a:t>
            </a:r>
            <a:r>
              <a:rPr lang="en-US" altLang="en-US" sz="900" smtClean="0">
                <a:solidFill>
                  <a:srgbClr val="000000"/>
                </a:solidFill>
                <a:latin typeface="Courier New" panose="02070309020205020404" pitchFamily="49" charset="0"/>
                <a:cs typeface="Courier New" panose="02070309020205020404" pitchFamily="49" charset="0"/>
              </a:rPr>
              <a:t> * radius * 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51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52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String representation of Circle3 object</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55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"Center = [" </a:t>
            </a:r>
            <a:r>
              <a:rPr lang="en-US" altLang="en-US" sz="900" smtClean="0">
                <a:solidFill>
                  <a:srgbClr val="000000"/>
                </a:solidFill>
                <a:latin typeface="Courier New" panose="02070309020205020404" pitchFamily="49" charset="0"/>
                <a:cs typeface="Courier New" panose="02070309020205020404" pitchFamily="49" charset="0"/>
              </a:rPr>
              <a:t>+ x + </a:t>
            </a:r>
            <a:r>
              <a:rPr lang="en-US" altLang="en-US" sz="900" smtClean="0">
                <a:solidFill>
                  <a:srgbClr val="0099FF"/>
                </a:solidFill>
                <a:latin typeface="Courier New" panose="02070309020205020404" pitchFamily="49" charset="0"/>
                <a:cs typeface="Courier New" panose="02070309020205020404" pitchFamily="49" charset="0"/>
              </a:rPr>
              <a:t>", "</a:t>
            </a:r>
            <a:r>
              <a:rPr lang="en-US" altLang="en-US" sz="900" smtClean="0">
                <a:solidFill>
                  <a:srgbClr val="000000"/>
                </a:solidFill>
                <a:latin typeface="Courier New" panose="02070309020205020404" pitchFamily="49" charset="0"/>
                <a:cs typeface="Courier New" panose="02070309020205020404" pitchFamily="49" charset="0"/>
              </a:rPr>
              <a:t> + y + </a:t>
            </a:r>
            <a:r>
              <a:rPr lang="en-US" altLang="en-US" sz="900" smtClean="0">
                <a:solidFill>
                  <a:srgbClr val="0099FF"/>
                </a:solidFill>
                <a:latin typeface="Courier New" panose="02070309020205020404" pitchFamily="49" charset="0"/>
                <a:cs typeface="Courier New" panose="02070309020205020404" pitchFamily="49" charset="0"/>
              </a:rPr>
              <a:t>"]; Radius = " </a:t>
            </a:r>
            <a:r>
              <a:rPr lang="en-US" altLang="en-US" sz="9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57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end class Circle3</a:t>
            </a:r>
          </a:p>
        </p:txBody>
      </p:sp>
    </p:spTree>
    <p:extLst>
      <p:ext uri="{BB962C8B-B14F-4D97-AF65-F5344CB8AC3E}">
        <p14:creationId xmlns:p14="http://schemas.microsoft.com/office/powerpoint/2010/main" val="2738203055"/>
      </p:ext>
    </p:extLst>
  </p:cSld>
  <p:clrMapOvr>
    <a:masterClrMapping/>
  </p:clrMapOvr>
  <p:transition spd="med">
    <p:comb/>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mtClean="0">
                <a:cs typeface="Arial" panose="020B0604020202020204" pitchFamily="34" charset="0"/>
              </a:rPr>
              <a:t>CircleTest3.java</a:t>
            </a:r>
          </a:p>
        </p:txBody>
      </p:sp>
      <p:sp>
        <p:nvSpPr>
          <p:cNvPr id="60419"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CircleTest3.java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Testing class Circle3.</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r>
              <a:rPr lang="en-US" altLang="en-US" sz="1100" smtClean="0">
                <a:solidFill>
                  <a:srgbClr val="0000FF"/>
                </a:solidFill>
                <a:latin typeface="Courier New" panose="02070309020205020404" pitchFamily="49" charset="0"/>
                <a:cs typeface="Courier New" panose="02070309020205020404" pitchFamily="49" charset="0"/>
              </a:rPr>
              <a:t>import</a:t>
            </a:r>
            <a:r>
              <a:rPr lang="en-US" altLang="en-US" sz="1100" smtClean="0">
                <a:solidFill>
                  <a:srgbClr val="000000"/>
                </a:solidFill>
                <a:latin typeface="Courier New" panose="02070309020205020404" pitchFamily="49" charset="0"/>
                <a:cs typeface="Courier New" panose="02070309020205020404" pitchFamily="49" charset="0"/>
              </a:rPr>
              <a:t> java.text.DecimalFormat;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import</a:t>
            </a:r>
            <a:r>
              <a:rPr lang="en-US" altLang="en-US" sz="11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FF"/>
                </a:solidFill>
                <a:latin typeface="Courier New" panose="02070309020205020404" pitchFamily="49" charset="0"/>
                <a:cs typeface="Courier New" panose="02070309020205020404" pitchFamily="49" charset="0"/>
              </a:rPr>
              <a:t>public class</a:t>
            </a:r>
            <a:r>
              <a:rPr lang="en-US" altLang="en-US" sz="1100" smtClean="0">
                <a:solidFill>
                  <a:srgbClr val="000000"/>
                </a:solidFill>
                <a:latin typeface="Courier New" panose="02070309020205020404" pitchFamily="49" charset="0"/>
                <a:cs typeface="Courier New" panose="02070309020205020404" pitchFamily="49" charset="0"/>
              </a:rPr>
              <a:t> CircleTest3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static void</a:t>
            </a:r>
            <a:r>
              <a:rPr lang="en-US" altLang="en-US" sz="11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instantiate Circle object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Circle3 circle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Circle3( </a:t>
            </a:r>
            <a:r>
              <a:rPr lang="en-US" altLang="en-US" sz="1100" smtClean="0">
                <a:solidFill>
                  <a:srgbClr val="0099FF"/>
                </a:solidFill>
                <a:latin typeface="Courier New" panose="02070309020205020404" pitchFamily="49" charset="0"/>
                <a:cs typeface="Courier New" panose="02070309020205020404" pitchFamily="49" charset="0"/>
              </a:rPr>
              <a:t>37</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43</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2.5</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Circle3's initial x-y coordinates and radius</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r>
              <a:rPr lang="en-US" altLang="en-US" sz="1100" smtClean="0">
                <a:solidFill>
                  <a:srgbClr val="000000"/>
                </a:solidFill>
                <a:latin typeface="Courier New" panose="02070309020205020404" pitchFamily="49" charset="0"/>
                <a:cs typeface="Courier New" panose="02070309020205020404" pitchFamily="49" charset="0"/>
              </a:rPr>
              <a:t>      String output = </a:t>
            </a:r>
            <a:r>
              <a:rPr lang="en-US" altLang="en-US" sz="1100" smtClean="0">
                <a:solidFill>
                  <a:srgbClr val="0099FF"/>
                </a:solidFill>
                <a:latin typeface="Courier New" panose="02070309020205020404" pitchFamily="49" charset="0"/>
                <a:cs typeface="Courier New" panose="02070309020205020404" pitchFamily="49" charset="0"/>
              </a:rPr>
              <a:t>"X coordinate is "</a:t>
            </a:r>
            <a:r>
              <a:rPr lang="en-US" altLang="en-US" sz="1100" smtClean="0">
                <a:solidFill>
                  <a:srgbClr val="000000"/>
                </a:solidFill>
                <a:latin typeface="Courier New" panose="02070309020205020404" pitchFamily="49" charset="0"/>
                <a:cs typeface="Courier New" panose="02070309020205020404" pitchFamily="49" charset="0"/>
              </a:rPr>
              <a:t> + circle.getX()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  "\nY coordinate is " </a:t>
            </a:r>
            <a:r>
              <a:rPr lang="en-US" altLang="en-US" sz="1100" smtClean="0">
                <a:solidFill>
                  <a:srgbClr val="000000"/>
                </a:solidFill>
                <a:latin typeface="Courier New" panose="02070309020205020404" pitchFamily="49" charset="0"/>
                <a:cs typeface="Courier New" panose="02070309020205020404" pitchFamily="49" charset="0"/>
              </a:rPr>
              <a:t>+ circle.getY()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"\nRadius is "</a:t>
            </a:r>
            <a:r>
              <a:rPr lang="en-US" altLang="en-US" sz="1100" smtClean="0">
                <a:solidFill>
                  <a:srgbClr val="000000"/>
                </a:solidFill>
                <a:latin typeface="Courier New" panose="02070309020205020404" pitchFamily="49" charset="0"/>
                <a:cs typeface="Courier New" panose="02070309020205020404" pitchFamily="49" charset="0"/>
              </a:rPr>
              <a:t> + circle.getRadius();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18    </a:t>
            </a:r>
            <a:r>
              <a:rPr lang="en-US" altLang="en-US" sz="1100" smtClean="0">
                <a:solidFill>
                  <a:srgbClr val="000000"/>
                </a:solidFill>
                <a:latin typeface="Courier New" panose="02070309020205020404" pitchFamily="49" charset="0"/>
                <a:cs typeface="Courier New" panose="02070309020205020404" pitchFamily="49" charset="0"/>
              </a:rPr>
              <a:t>      circle.setX( </a:t>
            </a:r>
            <a:r>
              <a:rPr lang="en-US" altLang="en-US" sz="1100" smtClean="0">
                <a:solidFill>
                  <a:srgbClr val="0099FF"/>
                </a:solidFill>
                <a:latin typeface="Courier New" panose="02070309020205020404" pitchFamily="49" charset="0"/>
                <a:cs typeface="Courier New" panose="02070309020205020404" pitchFamily="49" charset="0"/>
              </a:rPr>
              <a:t>35</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8000"/>
                </a:solidFill>
                <a:latin typeface="Courier New" panose="02070309020205020404" pitchFamily="49" charset="0"/>
                <a:cs typeface="Courier New" panose="02070309020205020404" pitchFamily="49" charset="0"/>
              </a:rPr>
              <a:t>// set new x-coordinate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19    </a:t>
            </a:r>
            <a:r>
              <a:rPr lang="en-US" altLang="en-US" sz="1100" smtClean="0">
                <a:solidFill>
                  <a:srgbClr val="000000"/>
                </a:solidFill>
                <a:latin typeface="Courier New" panose="02070309020205020404" pitchFamily="49" charset="0"/>
                <a:cs typeface="Courier New" panose="02070309020205020404" pitchFamily="49" charset="0"/>
              </a:rPr>
              <a:t>      circle.setY( </a:t>
            </a:r>
            <a:r>
              <a:rPr lang="en-US" altLang="en-US" sz="1100" smtClean="0">
                <a:solidFill>
                  <a:srgbClr val="0099FF"/>
                </a:solidFill>
                <a:latin typeface="Courier New" panose="02070309020205020404" pitchFamily="49" charset="0"/>
                <a:cs typeface="Courier New" panose="02070309020205020404" pitchFamily="49" charset="0"/>
              </a:rPr>
              <a:t>20</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8000"/>
                </a:solidFill>
                <a:latin typeface="Courier New" panose="02070309020205020404" pitchFamily="49" charset="0"/>
                <a:cs typeface="Courier New" panose="02070309020205020404" pitchFamily="49" charset="0"/>
              </a:rPr>
              <a:t>// set new y-coordinate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20    </a:t>
            </a:r>
            <a:r>
              <a:rPr lang="en-US" altLang="en-US" sz="1100" smtClean="0">
                <a:solidFill>
                  <a:srgbClr val="000000"/>
                </a:solidFill>
                <a:latin typeface="Courier New" panose="02070309020205020404" pitchFamily="49" charset="0"/>
                <a:cs typeface="Courier New" panose="02070309020205020404" pitchFamily="49" charset="0"/>
              </a:rPr>
              <a:t>      circle.setRadius( </a:t>
            </a:r>
            <a:r>
              <a:rPr lang="en-US" altLang="en-US" sz="1100" smtClean="0">
                <a:solidFill>
                  <a:srgbClr val="0099FF"/>
                </a:solidFill>
                <a:latin typeface="Courier New" panose="02070309020205020404" pitchFamily="49" charset="0"/>
                <a:cs typeface="Courier New" panose="02070309020205020404" pitchFamily="49" charset="0"/>
              </a:rPr>
              <a:t>4.25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set new radius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String representation of new circle value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23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"\n\nThe new location and radius of circle are\n"</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24    </a:t>
            </a:r>
            <a:r>
              <a:rPr lang="en-US" altLang="en-US" sz="1100" smtClean="0">
                <a:solidFill>
                  <a:srgbClr val="000000"/>
                </a:solidFill>
                <a:latin typeface="Courier New" panose="02070309020205020404" pitchFamily="49" charset="0"/>
                <a:cs typeface="Courier New" panose="02070309020205020404" pitchFamily="49" charset="0"/>
              </a:rPr>
              <a:t>         circle.toString();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64530"/>
      </p:ext>
    </p:extLst>
  </p:cSld>
  <p:clrMapOvr>
    <a:masterClrMapping/>
  </p:clrMapOvr>
  <p:transition spd="med">
    <p:comb/>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cs typeface="Arial" panose="020B0604020202020204" pitchFamily="34" charset="0"/>
              </a:rPr>
              <a:t>CircleTest3.java</a:t>
            </a:r>
          </a:p>
        </p:txBody>
      </p:sp>
      <p:sp>
        <p:nvSpPr>
          <p:cNvPr id="61443"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format floating-point values with 2 digits of precision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r>
              <a:rPr lang="en-US" altLang="en-US" sz="1000" smtClean="0">
                <a:solidFill>
                  <a:srgbClr val="000000"/>
                </a:solidFill>
                <a:latin typeface="Courier New" panose="02070309020205020404" pitchFamily="49" charset="0"/>
                <a:cs typeface="Courier New" panose="02070309020205020404" pitchFamily="49" charset="0"/>
              </a:rPr>
              <a:t>      DecimalFormat twoDigits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DecimalFormat( </a:t>
            </a:r>
            <a:r>
              <a:rPr lang="en-US" altLang="en-US" sz="1000" smtClean="0">
                <a:solidFill>
                  <a:srgbClr val="0099FF"/>
                </a:solidFill>
                <a:latin typeface="Courier New" panose="02070309020205020404" pitchFamily="49" charset="0"/>
                <a:cs typeface="Courier New" panose="02070309020205020404" pitchFamily="49" charset="0"/>
              </a:rPr>
              <a:t>"0.00"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diameter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"\nDiameter is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twoDigits.format( circle.getDiameter()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circumference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"\nCircumference is "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r>
              <a:rPr lang="en-US" altLang="en-US" sz="1000" smtClean="0">
                <a:solidFill>
                  <a:srgbClr val="000000"/>
                </a:solidFill>
                <a:latin typeface="Courier New" panose="02070309020205020404" pitchFamily="49" charset="0"/>
                <a:cs typeface="Courier New" panose="02070309020205020404" pitchFamily="49" charset="0"/>
              </a:rPr>
              <a:t>         twoDigits.format( circle.getCircumference()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area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"\nArea is " </a:t>
            </a:r>
            <a:r>
              <a:rPr lang="en-US" altLang="en-US" sz="1000" smtClean="0">
                <a:solidFill>
                  <a:srgbClr val="000000"/>
                </a:solidFill>
                <a:latin typeface="Courier New" panose="02070309020205020404" pitchFamily="49" charset="0"/>
                <a:cs typeface="Courier New" panose="02070309020205020404" pitchFamily="49" charset="0"/>
              </a:rPr>
              <a:t>+ twoDigits.format( circle.getArea()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8000"/>
                </a:solidFill>
                <a:latin typeface="Courier New" panose="02070309020205020404" pitchFamily="49" charset="0"/>
                <a:cs typeface="Courier New" panose="02070309020205020404" pitchFamily="49" charset="0"/>
              </a:rPr>
              <a:t>// display output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System.exit(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method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CircleTest3</a:t>
            </a: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1148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832093"/>
      </p:ext>
    </p:extLst>
  </p:cSld>
  <p:clrMapOvr>
    <a:masterClrMapping/>
  </p:clrMapOvr>
  <p:transition spd="med">
    <p:comb/>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47800" y="152400"/>
            <a:ext cx="7239000" cy="828675"/>
          </a:xfrm>
        </p:spPr>
        <p:txBody>
          <a:bodyPr/>
          <a:lstStyle/>
          <a:p>
            <a:r>
              <a:rPr lang="en-US" altLang="en-US" smtClean="0">
                <a:cs typeface="Arial" panose="020B0604020202020204" pitchFamily="34" charset="0"/>
              </a:rPr>
              <a:t>Relationship between Superclasses and Subclasses (Cont.)</a:t>
            </a:r>
          </a:p>
        </p:txBody>
      </p:sp>
      <p:sp>
        <p:nvSpPr>
          <p:cNvPr id="62467" name="Rectangle 3"/>
          <p:cNvSpPr>
            <a:spLocks noGrp="1" noChangeArrowheads="1"/>
          </p:cNvSpPr>
          <p:nvPr>
            <p:ph idx="1"/>
          </p:nvPr>
        </p:nvSpPr>
        <p:spPr>
          <a:xfrm>
            <a:off x="457200" y="1143000"/>
            <a:ext cx="8229600" cy="5029200"/>
          </a:xfrm>
        </p:spPr>
        <p:txBody>
          <a:bodyPr/>
          <a:lstStyle/>
          <a:p>
            <a:r>
              <a:rPr lang="en-US" altLang="en-US" sz="2800" smtClean="0"/>
              <a:t>Using </a:t>
            </a:r>
            <a:r>
              <a:rPr lang="en-US" altLang="en-US" sz="2800" smtClean="0">
                <a:latin typeface="Lucida Console" panose="020B0609040504020204" pitchFamily="49" charset="0"/>
              </a:rPr>
              <a:t>protected</a:t>
            </a:r>
            <a:r>
              <a:rPr lang="en-US" altLang="en-US" sz="2800" smtClean="0"/>
              <a:t> instance variables</a:t>
            </a:r>
          </a:p>
          <a:p>
            <a:pPr lvl="1"/>
            <a:r>
              <a:rPr lang="en-US" altLang="en-US" sz="2400" smtClean="0"/>
              <a:t>Advantages</a:t>
            </a:r>
          </a:p>
          <a:p>
            <a:pPr lvl="2"/>
            <a:r>
              <a:rPr lang="en-US" altLang="en-US" sz="2000" smtClean="0"/>
              <a:t>subclasses can modify values directly</a:t>
            </a:r>
          </a:p>
          <a:p>
            <a:pPr lvl="2"/>
            <a:r>
              <a:rPr lang="en-US" altLang="en-US" sz="2000" smtClean="0"/>
              <a:t>Slight increase in performance</a:t>
            </a:r>
          </a:p>
          <a:p>
            <a:pPr lvl="3"/>
            <a:r>
              <a:rPr lang="en-US" altLang="en-US" sz="1800" smtClean="0"/>
              <a:t>Avoid set/get function call overhead</a:t>
            </a:r>
          </a:p>
          <a:p>
            <a:pPr lvl="1"/>
            <a:r>
              <a:rPr lang="en-US" altLang="en-US" sz="2400" smtClean="0"/>
              <a:t>Disadvantages</a:t>
            </a:r>
          </a:p>
          <a:p>
            <a:pPr lvl="2"/>
            <a:r>
              <a:rPr lang="en-US" altLang="en-US" sz="2000" smtClean="0"/>
              <a:t>No validity checking</a:t>
            </a:r>
          </a:p>
          <a:p>
            <a:pPr lvl="3"/>
            <a:r>
              <a:rPr lang="en-US" altLang="en-US" sz="1800" smtClean="0"/>
              <a:t>subclass can assign illegal value</a:t>
            </a:r>
          </a:p>
          <a:p>
            <a:pPr lvl="2"/>
            <a:r>
              <a:rPr lang="en-US" altLang="en-US" sz="2000" smtClean="0"/>
              <a:t>Implementation dependent</a:t>
            </a:r>
          </a:p>
          <a:p>
            <a:pPr lvl="3"/>
            <a:r>
              <a:rPr lang="en-US" altLang="en-US" sz="1800" smtClean="0"/>
              <a:t>subclass methods more likely dependent on superclass implementation</a:t>
            </a:r>
          </a:p>
          <a:p>
            <a:pPr lvl="3"/>
            <a:r>
              <a:rPr lang="en-US" altLang="en-US" sz="1800" smtClean="0"/>
              <a:t>superclass implementation changes may result in subclass modifications</a:t>
            </a:r>
          </a:p>
          <a:p>
            <a:pPr lvl="4"/>
            <a:r>
              <a:rPr lang="en-US" altLang="en-US" sz="1800" smtClean="0"/>
              <a:t>Fragile (brittle) software</a:t>
            </a:r>
          </a:p>
        </p:txBody>
      </p:sp>
    </p:spTree>
    <p:extLst>
      <p:ext uri="{BB962C8B-B14F-4D97-AF65-F5344CB8AC3E}">
        <p14:creationId xmlns:p14="http://schemas.microsoft.com/office/powerpoint/2010/main" val="2114068444"/>
      </p:ext>
    </p:extLst>
  </p:cSld>
  <p:clrMapOvr>
    <a:masterClrMapping/>
  </p:clrMapOvr>
  <p:transition spd="med">
    <p:comb/>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cs typeface="Arial" panose="020B0604020202020204" pitchFamily="34" charset="0"/>
              </a:rPr>
              <a:t>Point3.java</a:t>
            </a:r>
          </a:p>
        </p:txBody>
      </p:sp>
      <p:sp>
        <p:nvSpPr>
          <p:cNvPr id="63491"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Point3.java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Point class declaration represents an x-y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Point3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8000"/>
                </a:solidFill>
                <a:latin typeface="Courier New" panose="02070309020205020404" pitchFamily="49" charset="0"/>
                <a:cs typeface="Courier New" panose="02070309020205020404" pitchFamily="49" charset="0"/>
              </a:rPr>
              <a:t>// x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8000"/>
                </a:solidFill>
                <a:latin typeface="Courier New" panose="02070309020205020404" pitchFamily="49" charset="0"/>
                <a:cs typeface="Courier New" panose="02070309020205020404" pitchFamily="49" charset="0"/>
              </a:rPr>
              <a:t>// y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Point3()</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Point3(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x in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p>
        </p:txBody>
      </p:sp>
    </p:spTree>
    <p:extLst>
      <p:ext uri="{BB962C8B-B14F-4D97-AF65-F5344CB8AC3E}">
        <p14:creationId xmlns:p14="http://schemas.microsoft.com/office/powerpoint/2010/main" val="3140712144"/>
      </p:ext>
    </p:extLst>
  </p:cSld>
  <p:clrMapOvr>
    <a:masterClrMapping/>
  </p:clrMapOvr>
  <p:transition spd="med">
    <p:comb/>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cs typeface="Arial" panose="020B0604020202020204" pitchFamily="34" charset="0"/>
              </a:rPr>
              <a:t>Point3.java </a:t>
            </a:r>
          </a:p>
        </p:txBody>
      </p:sp>
      <p:sp>
        <p:nvSpPr>
          <p:cNvPr id="64515"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int</a:t>
            </a:r>
            <a:r>
              <a:rPr lang="en-US" altLang="en-US" sz="1000" smtClean="0">
                <a:solidFill>
                  <a:srgbClr val="000000"/>
                </a:solidFill>
                <a:latin typeface="Courier New" panose="02070309020205020404" pitchFamily="49" charset="0"/>
                <a:cs typeface="Courier New" panose="02070309020205020404" pitchFamily="49" charset="0"/>
              </a:rPr>
              <a:t> getX()</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y in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setY(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int</a:t>
            </a:r>
            <a:r>
              <a:rPr lang="en-US" altLang="en-US" sz="10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return String representation of Point3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48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getX() + </a:t>
            </a:r>
            <a:r>
              <a:rPr lang="en-US" altLang="en-US" sz="1000" smtClean="0">
                <a:solidFill>
                  <a:srgbClr val="0099FF"/>
                </a:solidFill>
                <a:latin typeface="Courier New" panose="02070309020205020404" pitchFamily="49" charset="0"/>
                <a:cs typeface="Courier New" panose="02070309020205020404" pitchFamily="49" charset="0"/>
              </a:rPr>
              <a:t>", " </a:t>
            </a:r>
            <a:r>
              <a:rPr lang="en-US" altLang="en-US" sz="1000" smtClean="0">
                <a:solidFill>
                  <a:srgbClr val="000000"/>
                </a:solidFill>
                <a:latin typeface="Courier New" panose="02070309020205020404" pitchFamily="49" charset="0"/>
                <a:cs typeface="Courier New" panose="02070309020205020404" pitchFamily="49" charset="0"/>
              </a:rPr>
              <a:t>+ getY()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Point3</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5233035"/>
      </p:ext>
    </p:extLst>
  </p:cSld>
  <p:clrMapOvr>
    <a:masterClrMapping/>
  </p:clrMapOvr>
  <p:transition spd="med">
    <p:comb/>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cs typeface="Arial" panose="020B0604020202020204" pitchFamily="34" charset="0"/>
              </a:rPr>
              <a:t>Circle4.java</a:t>
            </a:r>
          </a:p>
        </p:txBody>
      </p:sp>
      <p:sp>
        <p:nvSpPr>
          <p:cNvPr id="65539"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Circle4.java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Circle4 class inherits from Point3 and accesses Point3's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8000"/>
                </a:solidFill>
                <a:latin typeface="Courier New" panose="02070309020205020404" pitchFamily="49" charset="0"/>
                <a:cs typeface="Courier New" panose="02070309020205020404" pitchFamily="49" charset="0"/>
              </a:rPr>
              <a:t>// private x and y via Point3's public methods.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Circle4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Point3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 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8000"/>
                </a:solidFill>
                <a:latin typeface="Courier New" panose="02070309020205020404" pitchFamily="49" charset="0"/>
                <a:cs typeface="Courier New" panose="02070309020205020404" pitchFamily="49" charset="0"/>
              </a:rPr>
              <a:t>// Circle4's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Circle4()</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Point3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Circle4(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super</a:t>
            </a:r>
            <a:r>
              <a:rPr lang="en-US" altLang="en-US" sz="1000" smtClean="0">
                <a:solidFill>
                  <a:srgbClr val="000000"/>
                </a:solidFill>
                <a:latin typeface="Courier New" panose="02070309020205020404" pitchFamily="49" charset="0"/>
                <a:cs typeface="Courier New" panose="02070309020205020404" pitchFamily="49" charset="0"/>
              </a:rPr>
              <a:t>( xValue, yValue );  </a:t>
            </a:r>
            <a:r>
              <a:rPr lang="en-US" altLang="en-US" sz="1000" smtClean="0">
                <a:solidFill>
                  <a:srgbClr val="008000"/>
                </a:solidFill>
                <a:latin typeface="Courier New" panose="02070309020205020404" pitchFamily="49" charset="0"/>
                <a:cs typeface="Courier New" panose="02070309020205020404" pitchFamily="49" charset="0"/>
              </a:rPr>
              <a:t>// call Point3 constructor explicitly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setRadius(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void</a:t>
            </a:r>
            <a:r>
              <a:rPr lang="en-US" altLang="en-US" sz="1000" smtClean="0">
                <a:solidFill>
                  <a:srgbClr val="000000"/>
                </a:solidFill>
                <a:latin typeface="Courier New" panose="02070309020205020404" pitchFamily="49" charset="0"/>
                <a:cs typeface="Courier New" panose="02070309020205020404" pitchFamily="49" charset="0"/>
              </a:rPr>
              <a:t> setRadius(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radius = ( radiusValue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 0.0</a:t>
            </a:r>
            <a:r>
              <a:rPr lang="en-US" altLang="en-US" sz="10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p>
        </p:txBody>
      </p:sp>
    </p:spTree>
    <p:extLst>
      <p:ext uri="{BB962C8B-B14F-4D97-AF65-F5344CB8AC3E}">
        <p14:creationId xmlns:p14="http://schemas.microsoft.com/office/powerpoint/2010/main" val="952250684"/>
      </p:ext>
    </p:extLst>
  </p:cSld>
  <p:clrMapOvr>
    <a:masterClrMapping/>
  </p:clrMapOvr>
  <p:transition spd="med">
    <p:comb/>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smtClean="0">
                <a:cs typeface="Arial" panose="020B0604020202020204" pitchFamily="34" charset="0"/>
              </a:rPr>
              <a:t>Circle4.java</a:t>
            </a:r>
            <a:endParaRPr lang="en-US" altLang="en-US" smtClean="0">
              <a:cs typeface="Times New Roman" panose="02020603050405020304" pitchFamily="18" charset="0"/>
            </a:endParaRPr>
          </a:p>
        </p:txBody>
      </p:sp>
      <p:sp>
        <p:nvSpPr>
          <p:cNvPr id="66563" name="Rectangle 3"/>
          <p:cNvSpPr>
            <a:spLocks noGrp="1" noChangeArrowheads="1"/>
          </p:cNvSpPr>
          <p:nvPr>
            <p:ph idx="1"/>
          </p:nvPr>
        </p:nvSpPr>
        <p:spPr>
          <a:xfrm>
            <a:off x="457200" y="1143000"/>
            <a:ext cx="8229600" cy="5181600"/>
          </a:xfrm>
        </p:spPr>
        <p:txBody>
          <a:bodyPr/>
          <a:lstStyle/>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radius</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30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32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33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36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37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2</a:t>
            </a:r>
            <a:r>
              <a:rPr lang="en-US" altLang="en-US" sz="9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38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39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42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Math.</a:t>
            </a:r>
            <a:r>
              <a:rPr lang="en-US" altLang="en-US" sz="900" smtClean="0">
                <a:solidFill>
                  <a:srgbClr val="0099FF"/>
                </a:solidFill>
                <a:latin typeface="Courier New" panose="02070309020205020404" pitchFamily="49" charset="0"/>
                <a:cs typeface="Courier New" panose="02070309020205020404" pitchFamily="49" charset="0"/>
              </a:rPr>
              <a:t>PI</a:t>
            </a:r>
            <a:r>
              <a:rPr lang="en-US" altLang="en-US" sz="9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44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45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calculate and return area</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47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double</a:t>
            </a:r>
            <a:r>
              <a:rPr lang="en-US" altLang="en-US" sz="9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48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Math.</a:t>
            </a:r>
            <a:r>
              <a:rPr lang="en-US" altLang="en-US" sz="900" smtClean="0">
                <a:solidFill>
                  <a:srgbClr val="0099FF"/>
                </a:solidFill>
                <a:latin typeface="Courier New" panose="02070309020205020404" pitchFamily="49" charset="0"/>
                <a:cs typeface="Courier New" panose="02070309020205020404" pitchFamily="49" charset="0"/>
              </a:rPr>
              <a:t>PI</a:t>
            </a:r>
            <a:r>
              <a:rPr lang="en-US" altLang="en-US" sz="900" smtClean="0">
                <a:solidFill>
                  <a:srgbClr val="000000"/>
                </a:solidFill>
                <a:latin typeface="Courier New" panose="02070309020205020404" pitchFamily="49" charset="0"/>
                <a:cs typeface="Courier New" panose="02070309020205020404" pitchFamily="49" charset="0"/>
              </a:rPr>
              <a:t> * getRadius() * getRadius();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50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51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String representation of Circle4 object</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54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"Center = "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super</a:t>
            </a:r>
            <a:r>
              <a:rPr lang="en-US" altLang="en-US" sz="900" smtClean="0">
                <a:solidFill>
                  <a:srgbClr val="000000"/>
                </a:solidFill>
                <a:latin typeface="Courier New" panose="02070309020205020404" pitchFamily="49" charset="0"/>
                <a:cs typeface="Courier New" panose="02070309020205020404" pitchFamily="49" charset="0"/>
              </a:rPr>
              <a:t>.toString() + </a:t>
            </a:r>
            <a:r>
              <a:rPr lang="en-US" altLang="en-US" sz="900" smtClean="0">
                <a:solidFill>
                  <a:srgbClr val="0099FF"/>
                </a:solidFill>
                <a:latin typeface="Courier New" panose="02070309020205020404" pitchFamily="49" charset="0"/>
                <a:cs typeface="Courier New" panose="02070309020205020404" pitchFamily="49" charset="0"/>
              </a:rPr>
              <a:t>"; Radius = "</a:t>
            </a:r>
            <a:r>
              <a:rPr lang="en-US" altLang="en-US" sz="9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56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57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end class Circle4</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9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619464"/>
      </p:ext>
    </p:extLst>
  </p:cSld>
  <p:clrMapOvr>
    <a:masterClrMapping/>
  </p:clrMapOvr>
  <p:transition spd="med">
    <p:comb/>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cs typeface="Arial" panose="020B0604020202020204" pitchFamily="34" charset="0"/>
              </a:rPr>
              <a:t>Circletest4.java</a:t>
            </a:r>
          </a:p>
        </p:txBody>
      </p:sp>
      <p:sp>
        <p:nvSpPr>
          <p:cNvPr id="67587"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CircleTest4.java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Testing class Circle4.</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java.text.DecimalFormat;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CircleTest4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static void</a:t>
            </a:r>
            <a:r>
              <a:rPr lang="en-US" altLang="en-US" sz="10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instantiate Circle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Circle4 circle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Circle4( </a:t>
            </a:r>
            <a:r>
              <a:rPr lang="en-US" altLang="en-US" sz="1000" smtClean="0">
                <a:solidFill>
                  <a:srgbClr val="0099FF"/>
                </a:solidFill>
                <a:latin typeface="Courier New" panose="02070309020205020404" pitchFamily="49" charset="0"/>
                <a:cs typeface="Courier New" panose="02070309020205020404" pitchFamily="49" charset="0"/>
              </a:rPr>
              <a:t>37</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43</a:t>
            </a:r>
            <a:r>
              <a:rPr lang="en-US" altLang="en-US" sz="1000" smtClean="0">
                <a:solidFill>
                  <a:srgbClr val="000000"/>
                </a:solidFill>
                <a:latin typeface="Courier New" panose="02070309020205020404" pitchFamily="49" charset="0"/>
                <a:cs typeface="Courier New" panose="02070309020205020404" pitchFamily="49" charset="0"/>
              </a:rPr>
              <a:t>,</a:t>
            </a:r>
            <a:r>
              <a:rPr lang="en-US" altLang="en-US" sz="1000" smtClean="0">
                <a:solidFill>
                  <a:srgbClr val="0099FF"/>
                </a:solidFill>
                <a:latin typeface="Courier New" panose="02070309020205020404" pitchFamily="49" charset="0"/>
                <a:cs typeface="Courier New" panose="02070309020205020404" pitchFamily="49" charset="0"/>
              </a:rPr>
              <a:t> 2.5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Circle4's initial x-y coordinates and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String output = </a:t>
            </a:r>
            <a:r>
              <a:rPr lang="en-US" altLang="en-US" sz="1000" smtClean="0">
                <a:solidFill>
                  <a:srgbClr val="0099FF"/>
                </a:solidFill>
                <a:latin typeface="Courier New" panose="02070309020205020404" pitchFamily="49" charset="0"/>
                <a:cs typeface="Courier New" panose="02070309020205020404" pitchFamily="49" charset="0"/>
              </a:rPr>
              <a:t>"X coordinate is "</a:t>
            </a:r>
            <a:r>
              <a:rPr lang="en-US" altLang="en-US" sz="1000" smtClean="0">
                <a:solidFill>
                  <a:srgbClr val="000000"/>
                </a:solidFill>
                <a:latin typeface="Courier New" panose="02070309020205020404" pitchFamily="49" charset="0"/>
                <a:cs typeface="Courier New" panose="02070309020205020404" pitchFamily="49" charset="0"/>
              </a:rPr>
              <a:t> + circle.getX()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"\nY coordinate is "</a:t>
            </a:r>
            <a:r>
              <a:rPr lang="en-US" altLang="en-US" sz="1000" smtClean="0">
                <a:solidFill>
                  <a:srgbClr val="000000"/>
                </a:solidFill>
                <a:latin typeface="Courier New" panose="02070309020205020404" pitchFamily="49" charset="0"/>
                <a:cs typeface="Courier New" panose="02070309020205020404" pitchFamily="49" charset="0"/>
              </a:rPr>
              <a:t> + circle.getY()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"\nRadius is "</a:t>
            </a:r>
            <a:r>
              <a:rPr lang="en-US" altLang="en-US" sz="1000" smtClean="0">
                <a:solidFill>
                  <a:srgbClr val="000000"/>
                </a:solidFill>
                <a:latin typeface="Courier New" panose="02070309020205020404" pitchFamily="49" charset="0"/>
                <a:cs typeface="Courier New" panose="02070309020205020404" pitchFamily="49" charset="0"/>
              </a:rPr>
              <a:t> + circle.getRadius();</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circle.setX( </a:t>
            </a:r>
            <a:r>
              <a:rPr lang="en-US" altLang="en-US" sz="1000" smtClean="0">
                <a:solidFill>
                  <a:srgbClr val="0099FF"/>
                </a:solidFill>
                <a:latin typeface="Courier New" panose="02070309020205020404" pitchFamily="49" charset="0"/>
                <a:cs typeface="Courier New" panose="02070309020205020404" pitchFamily="49" charset="0"/>
              </a:rPr>
              <a:t>35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x-coordinate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circle.setY( </a:t>
            </a:r>
            <a:r>
              <a:rPr lang="en-US" altLang="en-US" sz="1000" smtClean="0">
                <a:solidFill>
                  <a:srgbClr val="0099FF"/>
                </a:solidFill>
                <a:latin typeface="Courier New" panose="02070309020205020404" pitchFamily="49" charset="0"/>
                <a:cs typeface="Courier New" panose="02070309020205020404" pitchFamily="49" charset="0"/>
              </a:rPr>
              <a:t>20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y-coordinate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circle.setRadius(</a:t>
            </a:r>
            <a:r>
              <a:rPr lang="en-US" altLang="en-US" sz="1000" smtClean="0">
                <a:solidFill>
                  <a:srgbClr val="0099FF"/>
                </a:solidFill>
                <a:latin typeface="Courier New" panose="02070309020205020404" pitchFamily="49" charset="0"/>
                <a:cs typeface="Courier New" panose="02070309020205020404" pitchFamily="49" charset="0"/>
              </a:rPr>
              <a:t> 4.25</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set new radius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String representation of new circle value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"\n\nThe new location and radius of circle are\n"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circle.toString();</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235117"/>
      </p:ext>
    </p:extLst>
  </p:cSld>
  <p:clrMapOvr>
    <a:masterClrMapping/>
  </p:clrMapOvr>
  <p:transition spd="med">
    <p:comb/>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cs typeface="Arial" panose="020B0604020202020204" pitchFamily="34" charset="0"/>
              </a:rPr>
              <a:t>Circletest4.java</a:t>
            </a:r>
          </a:p>
        </p:txBody>
      </p:sp>
      <p:sp>
        <p:nvSpPr>
          <p:cNvPr id="68611"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format floating-point values with 2 digits of precision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r>
              <a:rPr lang="en-US" altLang="en-US" sz="1000" smtClean="0">
                <a:solidFill>
                  <a:srgbClr val="000000"/>
                </a:solidFill>
                <a:latin typeface="Courier New" panose="02070309020205020404" pitchFamily="49" charset="0"/>
                <a:cs typeface="Courier New" panose="02070309020205020404" pitchFamily="49" charset="0"/>
              </a:rPr>
              <a:t>      DecimalFormat twoDigits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DecimalFormat( </a:t>
            </a:r>
            <a:r>
              <a:rPr lang="en-US" altLang="en-US" sz="1000" smtClean="0">
                <a:solidFill>
                  <a:srgbClr val="0099FF"/>
                </a:solidFill>
                <a:latin typeface="Courier New" panose="02070309020205020404" pitchFamily="49" charset="0"/>
                <a:cs typeface="Courier New" panose="02070309020205020404" pitchFamily="49" charset="0"/>
              </a:rPr>
              <a:t>"0.00"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diameter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"\nDiameter is "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twoDigits.format( circle.getDiameter()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circumference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"\nCircumference is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r>
              <a:rPr lang="en-US" altLang="en-US" sz="1000" smtClean="0">
                <a:solidFill>
                  <a:srgbClr val="000000"/>
                </a:solidFill>
                <a:latin typeface="Courier New" panose="02070309020205020404" pitchFamily="49" charset="0"/>
                <a:cs typeface="Courier New" panose="02070309020205020404" pitchFamily="49" charset="0"/>
              </a:rPr>
              <a:t>         twoDigits.format( circle.getCircumference()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get Circle's area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"\nArea is "</a:t>
            </a:r>
            <a:r>
              <a:rPr lang="en-US" altLang="en-US" sz="1000" smtClean="0">
                <a:solidFill>
                  <a:srgbClr val="000000"/>
                </a:solidFill>
                <a:latin typeface="Courier New" panose="02070309020205020404" pitchFamily="49" charset="0"/>
                <a:cs typeface="Courier New" panose="02070309020205020404" pitchFamily="49" charset="0"/>
              </a:rPr>
              <a:t> + twoDigits.format( circle.getArea()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8000"/>
                </a:solidFill>
                <a:latin typeface="Courier New" panose="02070309020205020404" pitchFamily="49" charset="0"/>
                <a:cs typeface="Courier New" panose="02070309020205020404" pitchFamily="49" charset="0"/>
              </a:rPr>
              <a:t>// display output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System.exit(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CircleTest4</a:t>
            </a:r>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75" y="4038600"/>
            <a:ext cx="35782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791802"/>
      </p:ext>
    </p:extLst>
  </p:cSld>
  <p:clrMapOvr>
    <a:masterClrMapping/>
  </p:clrMapOvr>
  <p:transition spd="med">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772400" cy="1362075"/>
          </a:xfrm>
        </p:spPr>
        <p:txBody>
          <a:bodyPr/>
          <a:lstStyle/>
          <a:p>
            <a:r>
              <a:rPr lang="en-US" cap="none">
                <a:solidFill>
                  <a:srgbClr val="FF0000"/>
                </a:solidFill>
                <a:cs typeface="Arial" panose="020B0604020202020204" pitchFamily="34" charset="0"/>
              </a:rPr>
              <a:t>BASIC JAVA OOP</a:t>
            </a:r>
            <a:endParaRPr lang="vi-VN">
              <a:solidFill>
                <a:srgbClr val="FF0000"/>
              </a:solidFill>
            </a:endParaRPr>
          </a:p>
        </p:txBody>
      </p:sp>
    </p:spTree>
    <p:extLst>
      <p:ext uri="{BB962C8B-B14F-4D97-AF65-F5344CB8AC3E}">
        <p14:creationId xmlns:p14="http://schemas.microsoft.com/office/powerpoint/2010/main" val="3603980048"/>
      </p:ext>
    </p:extLst>
  </p:cSld>
  <p:clrMapOvr>
    <a:masterClrMapping/>
  </p:clrMapOvr>
  <p:transition spd="med">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Writing and Invoking </a:t>
            </a:r>
            <a:r>
              <a:rPr lang="en-US" smtClean="0"/>
              <a:t>Constructors</a:t>
            </a:r>
            <a:endParaRPr lang="en-US"/>
          </a:p>
        </p:txBody>
      </p:sp>
      <p:sp>
        <p:nvSpPr>
          <p:cNvPr id="51203" name="Rectangle 3"/>
          <p:cNvSpPr>
            <a:spLocks noGrp="1" noChangeArrowheads="1"/>
          </p:cNvSpPr>
          <p:nvPr>
            <p:ph type="body" idx="1"/>
          </p:nvPr>
        </p:nvSpPr>
        <p:spPr>
          <a:xfrm>
            <a:off x="228600" y="838200"/>
            <a:ext cx="8915400" cy="5562600"/>
          </a:xfrm>
        </p:spPr>
        <p:txBody>
          <a:bodyPr/>
          <a:lstStyle/>
          <a:p>
            <a:pPr>
              <a:lnSpc>
                <a:spcPct val="90000"/>
              </a:lnSpc>
            </a:pPr>
            <a:r>
              <a:rPr lang="en-US"/>
              <a:t>If you do not provide any constructor for a class you write, the compiler provides the default constructor for that class</a:t>
            </a:r>
          </a:p>
          <a:p>
            <a:pPr>
              <a:lnSpc>
                <a:spcPct val="90000"/>
              </a:lnSpc>
            </a:pPr>
            <a:r>
              <a:rPr lang="en-US"/>
              <a:t>If you write at least one constructor for the class, the compiler does not provide a constructor</a:t>
            </a:r>
          </a:p>
          <a:p>
            <a:pPr>
              <a:lnSpc>
                <a:spcPct val="90000"/>
              </a:lnSpc>
            </a:pPr>
            <a:r>
              <a:rPr lang="en-US"/>
              <a:t>In addition to the constructor (with no parameters), you can also define non-default constructors with parameters</a:t>
            </a:r>
          </a:p>
          <a:p>
            <a:pPr lvl="1">
              <a:lnSpc>
                <a:spcPct val="90000"/>
              </a:lnSpc>
            </a:pPr>
            <a:r>
              <a:rPr lang="en-US" sz="2800"/>
              <a:t>From inside a constructor of a class, you can call another constructor of the same class</a:t>
            </a:r>
          </a:p>
          <a:p>
            <a:pPr>
              <a:lnSpc>
                <a:spcPct val="90000"/>
              </a:lnSpc>
            </a:pPr>
            <a:r>
              <a:rPr lang="en-US"/>
              <a:t>You use the keyword </a:t>
            </a:r>
            <a:r>
              <a:rPr lang="en-US" b="1"/>
              <a:t>this</a:t>
            </a:r>
            <a:r>
              <a:rPr lang="en-US"/>
              <a:t> to call another constructor in the same class</a:t>
            </a:r>
          </a:p>
        </p:txBody>
      </p:sp>
    </p:spTree>
    <p:extLst>
      <p:ext uri="{BB962C8B-B14F-4D97-AF65-F5344CB8AC3E}">
        <p14:creationId xmlns:p14="http://schemas.microsoft.com/office/powerpoint/2010/main" val="2073468135"/>
      </p:ext>
    </p:extLst>
  </p:cSld>
  <p:clrMapOvr>
    <a:masterClrMapping/>
  </p:clrMapOvr>
  <p:transition spd="med">
    <p:comb/>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cs typeface="Arial" panose="020B0604020202020204" pitchFamily="34" charset="0"/>
              </a:rPr>
              <a:t>Constructors and Finalizers in Subclasses</a:t>
            </a:r>
          </a:p>
        </p:txBody>
      </p:sp>
      <p:sp>
        <p:nvSpPr>
          <p:cNvPr id="69635" name="Rectangle 3"/>
          <p:cNvSpPr>
            <a:spLocks noGrp="1" noChangeArrowheads="1"/>
          </p:cNvSpPr>
          <p:nvPr>
            <p:ph idx="1"/>
          </p:nvPr>
        </p:nvSpPr>
        <p:spPr/>
        <p:txBody>
          <a:bodyPr/>
          <a:lstStyle/>
          <a:p>
            <a:r>
              <a:rPr lang="en-US" altLang="en-US" sz="2000" b="1" smtClean="0"/>
              <a:t>Instantiating subclass object</a:t>
            </a:r>
          </a:p>
          <a:p>
            <a:pPr lvl="1"/>
            <a:r>
              <a:rPr lang="en-US" altLang="en-US" sz="2000" smtClean="0"/>
              <a:t>Chain of constructor calls</a:t>
            </a:r>
          </a:p>
          <a:p>
            <a:pPr lvl="2"/>
            <a:r>
              <a:rPr lang="en-US" altLang="en-US" sz="2000" smtClean="0"/>
              <a:t>subclass constructor invokes superclass constructor</a:t>
            </a:r>
          </a:p>
          <a:p>
            <a:pPr lvl="3"/>
            <a:r>
              <a:rPr lang="en-US" altLang="en-US" sz="2000" smtClean="0"/>
              <a:t>Implicitly or explicitly</a:t>
            </a:r>
          </a:p>
          <a:p>
            <a:pPr lvl="2"/>
            <a:r>
              <a:rPr lang="en-US" altLang="en-US" sz="2000" smtClean="0"/>
              <a:t>Base of inheritance hierarchy</a:t>
            </a:r>
          </a:p>
          <a:p>
            <a:pPr lvl="3"/>
            <a:r>
              <a:rPr lang="en-US" altLang="en-US" sz="2000" smtClean="0"/>
              <a:t>Last constructor called in chain is Object’s constructor</a:t>
            </a:r>
          </a:p>
          <a:p>
            <a:pPr lvl="3"/>
            <a:r>
              <a:rPr lang="en-US" altLang="en-US" sz="2000" smtClean="0"/>
              <a:t>Original subclass constructor’s body finishes executing last</a:t>
            </a:r>
          </a:p>
          <a:p>
            <a:pPr lvl="3"/>
            <a:r>
              <a:rPr lang="en-US" altLang="en-US" sz="2000" smtClean="0"/>
              <a:t>Example: Point3/Circle4/Cylinder hierarchy</a:t>
            </a:r>
          </a:p>
          <a:p>
            <a:pPr lvl="4"/>
            <a:r>
              <a:rPr lang="en-US" altLang="en-US" sz="2000" smtClean="0"/>
              <a:t>Point3 constructor called second last (last is Object constructor)</a:t>
            </a:r>
          </a:p>
          <a:p>
            <a:pPr lvl="4"/>
            <a:r>
              <a:rPr lang="en-US" altLang="en-US" sz="2000" smtClean="0"/>
              <a:t>Point3 constructor’s body finishes execution second (first is Object constructor’s body)</a:t>
            </a:r>
          </a:p>
        </p:txBody>
      </p:sp>
    </p:spTree>
    <p:extLst>
      <p:ext uri="{BB962C8B-B14F-4D97-AF65-F5344CB8AC3E}">
        <p14:creationId xmlns:p14="http://schemas.microsoft.com/office/powerpoint/2010/main" val="3043177225"/>
      </p:ext>
    </p:extLst>
  </p:cSld>
  <p:clrMapOvr>
    <a:masterClrMapping/>
  </p:clrMapOvr>
  <p:transition spd="med">
    <p:comb/>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mtClean="0"/>
              <a:t>Constructors and Destructors in Derived Classes</a:t>
            </a:r>
          </a:p>
        </p:txBody>
      </p:sp>
      <p:sp>
        <p:nvSpPr>
          <p:cNvPr id="70659" name="Rectangle 3"/>
          <p:cNvSpPr>
            <a:spLocks noGrp="1" noChangeArrowheads="1"/>
          </p:cNvSpPr>
          <p:nvPr>
            <p:ph idx="1"/>
          </p:nvPr>
        </p:nvSpPr>
        <p:spPr/>
        <p:txBody>
          <a:bodyPr/>
          <a:lstStyle/>
          <a:p>
            <a:r>
              <a:rPr lang="en-US" altLang="en-US" smtClean="0"/>
              <a:t>Garbage collecting subclass object</a:t>
            </a:r>
          </a:p>
          <a:p>
            <a:pPr lvl="1"/>
            <a:r>
              <a:rPr lang="en-US" altLang="en-US" smtClean="0"/>
              <a:t>Chain of </a:t>
            </a:r>
            <a:r>
              <a:rPr lang="en-US" altLang="en-US" smtClean="0">
                <a:latin typeface="Lucida Console" panose="020B0609040504020204" pitchFamily="49" charset="0"/>
              </a:rPr>
              <a:t>finalize</a:t>
            </a:r>
            <a:r>
              <a:rPr lang="en-US" altLang="en-US" smtClean="0"/>
              <a:t> method calls</a:t>
            </a:r>
          </a:p>
          <a:p>
            <a:pPr lvl="2"/>
            <a:r>
              <a:rPr lang="en-US" altLang="en-US" smtClean="0"/>
              <a:t>Reverse order of constructor chain</a:t>
            </a:r>
          </a:p>
          <a:p>
            <a:pPr lvl="2"/>
            <a:r>
              <a:rPr lang="en-US" altLang="en-US" smtClean="0"/>
              <a:t>Finalizer of subclass called first</a:t>
            </a:r>
          </a:p>
          <a:p>
            <a:pPr lvl="2"/>
            <a:r>
              <a:rPr lang="en-US" altLang="en-US" smtClean="0"/>
              <a:t>Finalizer of next superclass up hierarchy next</a:t>
            </a:r>
          </a:p>
          <a:p>
            <a:pPr lvl="3"/>
            <a:r>
              <a:rPr lang="en-US" altLang="en-US" smtClean="0"/>
              <a:t>Continue up hierarchy until final superreached</a:t>
            </a:r>
          </a:p>
          <a:p>
            <a:pPr lvl="4"/>
            <a:r>
              <a:rPr lang="en-US" altLang="en-US" smtClean="0"/>
              <a:t>After final superclass (</a:t>
            </a:r>
            <a:r>
              <a:rPr lang="en-US" altLang="en-US" smtClean="0">
                <a:latin typeface="Lucida Console" panose="020B0609040504020204" pitchFamily="49" charset="0"/>
              </a:rPr>
              <a:t>Object</a:t>
            </a:r>
            <a:r>
              <a:rPr lang="en-US" altLang="en-US" smtClean="0"/>
              <a:t>) finalizer, object removed from memory</a:t>
            </a:r>
          </a:p>
        </p:txBody>
      </p:sp>
    </p:spTree>
    <p:extLst>
      <p:ext uri="{BB962C8B-B14F-4D97-AF65-F5344CB8AC3E}">
        <p14:creationId xmlns:p14="http://schemas.microsoft.com/office/powerpoint/2010/main" val="639145308"/>
      </p:ext>
    </p:extLst>
  </p:cSld>
  <p:clrMapOvr>
    <a:masterClrMapping/>
  </p:clrMapOvr>
  <p:transition spd="med">
    <p:comb/>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64515" name="Rectangle 3"/>
          <p:cNvSpPr>
            <a:spLocks noGrp="1" noChangeArrowheads="1"/>
          </p:cNvSpPr>
          <p:nvPr>
            <p:ph idx="1"/>
          </p:nvPr>
        </p:nvSpPr>
        <p:spPr>
          <a:xfrm>
            <a:off x="457200" y="1143000"/>
            <a:ext cx="8229600" cy="5181600"/>
          </a:xfrm>
        </p:spPr>
        <p:txBody>
          <a:bodyPr/>
          <a:lstStyle/>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     </a:t>
            </a:r>
            <a:r>
              <a:rPr lang="en-US" altLang="en-US" sz="900" smtClean="0">
                <a:solidFill>
                  <a:srgbClr val="008000"/>
                </a:solidFill>
                <a:latin typeface="Courier New" panose="02070309020205020404" pitchFamily="49" charset="0"/>
                <a:cs typeface="Courier New" panose="02070309020205020404" pitchFamily="49" charset="0"/>
              </a:rPr>
              <a:t>// Point.java</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     </a:t>
            </a:r>
            <a:r>
              <a:rPr lang="en-US" altLang="en-US" sz="900" smtClean="0">
                <a:solidFill>
                  <a:srgbClr val="008000"/>
                </a:solidFill>
                <a:latin typeface="Courier New" panose="02070309020205020404" pitchFamily="49" charset="0"/>
                <a:cs typeface="Courier New" panose="02070309020205020404" pitchFamily="49" charset="0"/>
              </a:rPr>
              <a:t>// Point class declaration represents an x-y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     </a:t>
            </a:r>
            <a:r>
              <a:rPr lang="en-US" altLang="en-US" sz="900" smtClean="0">
                <a:solidFill>
                  <a:srgbClr val="0000FF"/>
                </a:solidFill>
                <a:latin typeface="Courier New" panose="02070309020205020404" pitchFamily="49" charset="0"/>
                <a:cs typeface="Courier New" panose="02070309020205020404" pitchFamily="49" charset="0"/>
              </a:rPr>
              <a:t>public class</a:t>
            </a:r>
            <a:r>
              <a:rPr lang="en-US" altLang="en-US" sz="900" smtClean="0">
                <a:solidFill>
                  <a:srgbClr val="000000"/>
                </a:solidFill>
                <a:latin typeface="Courier New" panose="02070309020205020404" pitchFamily="49" charset="0"/>
                <a:cs typeface="Courier New" panose="02070309020205020404" pitchFamily="49" charset="0"/>
              </a:rPr>
              <a:t> Point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private int</a:t>
            </a:r>
            <a:r>
              <a:rPr lang="en-US" altLang="en-US" sz="900" smtClean="0">
                <a:solidFill>
                  <a:srgbClr val="000000"/>
                </a:solidFill>
                <a:latin typeface="Courier New" panose="02070309020205020404" pitchFamily="49" charset="0"/>
                <a:cs typeface="Courier New" panose="02070309020205020404" pitchFamily="49" charset="0"/>
              </a:rPr>
              <a:t> x;  </a:t>
            </a:r>
            <a:r>
              <a:rPr lang="en-US" altLang="en-US" sz="900" smtClean="0">
                <a:solidFill>
                  <a:srgbClr val="008000"/>
                </a:solidFill>
                <a:latin typeface="Courier New" panose="02070309020205020404" pitchFamily="49" charset="0"/>
                <a:cs typeface="Courier New" panose="02070309020205020404" pitchFamily="49" charset="0"/>
              </a:rPr>
              <a:t>// x part of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private int</a:t>
            </a:r>
            <a:r>
              <a:rPr lang="en-US" altLang="en-US" sz="900" smtClean="0">
                <a:solidFill>
                  <a:srgbClr val="000000"/>
                </a:solidFill>
                <a:latin typeface="Courier New" panose="02070309020205020404" pitchFamily="49" charset="0"/>
                <a:cs typeface="Courier New" panose="02070309020205020404" pitchFamily="49" charset="0"/>
              </a:rPr>
              <a:t> y;  </a:t>
            </a:r>
            <a:r>
              <a:rPr lang="en-US" altLang="en-US" sz="900" smtClean="0">
                <a:solidFill>
                  <a:srgbClr val="008000"/>
                </a:solidFill>
                <a:latin typeface="Courier New" panose="02070309020205020404" pitchFamily="49" charset="0"/>
                <a:cs typeface="Courier New" panose="02070309020205020404" pitchFamily="49" charset="0"/>
              </a:rPr>
              <a:t>// y part of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7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no-argument constructor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Point()</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10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12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"Point no-argument constructor: "</a:t>
            </a:r>
            <a:r>
              <a:rPr lang="en-US" altLang="en-US" sz="900" smtClean="0">
                <a:solidFill>
                  <a:srgbClr val="000000"/>
                </a:solidFill>
                <a:latin typeface="Courier New" panose="02070309020205020404" pitchFamily="49" charset="0"/>
                <a:cs typeface="Courier New" panose="02070309020205020404" pitchFamily="49" charset="0"/>
              </a:rPr>
              <a:t> +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13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14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constructor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Point(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xValue,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17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19    </a:t>
            </a:r>
            <a:r>
              <a:rPr lang="en-US" altLang="en-US" sz="900" smtClean="0">
                <a:solidFill>
                  <a:srgbClr val="000000"/>
                </a:solidFill>
                <a:latin typeface="Courier New" panose="02070309020205020404" pitchFamily="49" charset="0"/>
                <a:cs typeface="Courier New" panose="02070309020205020404" pitchFamily="49" charset="0"/>
              </a:rPr>
              <a:t>      x = xValue;  </a:t>
            </a:r>
            <a:r>
              <a:rPr lang="en-US" altLang="en-US" sz="900" smtClean="0">
                <a:solidFill>
                  <a:srgbClr val="008000"/>
                </a:solidFill>
                <a:latin typeface="Courier New" panose="02070309020205020404" pitchFamily="49" charset="0"/>
                <a:cs typeface="Courier New" panose="02070309020205020404" pitchFamily="49" charset="0"/>
              </a:rPr>
              <a:t>// no need for validation</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20    </a:t>
            </a:r>
            <a:r>
              <a:rPr lang="en-US" altLang="en-US" sz="900" smtClean="0">
                <a:solidFill>
                  <a:srgbClr val="000000"/>
                </a:solidFill>
                <a:latin typeface="Courier New" panose="02070309020205020404" pitchFamily="49" charset="0"/>
                <a:cs typeface="Courier New" panose="02070309020205020404" pitchFamily="49" charset="0"/>
              </a:rPr>
              <a:t>      y = yValue;  </a:t>
            </a:r>
            <a:r>
              <a:rPr lang="en-US" altLang="en-US" sz="900" smtClean="0">
                <a:solidFill>
                  <a:srgbClr val="008000"/>
                </a:solidFill>
                <a:latin typeface="Courier New" panose="02070309020205020404" pitchFamily="49" charset="0"/>
                <a:cs typeface="Courier New" panose="02070309020205020404" pitchFamily="49" charset="0"/>
              </a:rPr>
              <a:t>// no need for validation</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21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22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"Point constructor: "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23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24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finalizer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protected void</a:t>
            </a:r>
            <a:r>
              <a:rPr lang="en-US" altLang="en-US" sz="900" smtClean="0">
                <a:solidFill>
                  <a:srgbClr val="000000"/>
                </a:solidFill>
                <a:latin typeface="Courier New" panose="02070309020205020404" pitchFamily="49" charset="0"/>
                <a:cs typeface="Courier New" panose="02070309020205020404" pitchFamily="49" charset="0"/>
              </a:rPr>
              <a:t> finalize()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27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28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"Point finalizer: "</a:t>
            </a:r>
            <a:r>
              <a:rPr lang="en-US" altLang="en-US" sz="900" smtClean="0">
                <a:solidFill>
                  <a:srgbClr val="000000"/>
                </a:solidFill>
                <a:latin typeface="Courier New" panose="02070309020205020404" pitchFamily="49" charset="0"/>
                <a:cs typeface="Courier New" panose="02070309020205020404" pitchFamily="49" charset="0"/>
              </a:rPr>
              <a:t> +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29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30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9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1527523"/>
      </p:ext>
    </p:extLst>
  </p:cSld>
  <p:clrMapOvr>
    <a:masterClrMapping/>
  </p:clrMapOvr>
  <p:transition spd="med">
    <p:comb/>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72707" name="Rectangle 3"/>
          <p:cNvSpPr>
            <a:spLocks noGrp="1" noChangeArrowheads="1"/>
          </p:cNvSpPr>
          <p:nvPr>
            <p:ph idx="1"/>
          </p:nvPr>
        </p:nvSpPr>
        <p:spPr>
          <a:xfrm>
            <a:off x="457200" y="1143000"/>
            <a:ext cx="8229600" cy="5105400"/>
          </a:xfrm>
        </p:spPr>
        <p:txBody>
          <a:bodyPr/>
          <a:lstStyle/>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set x in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void</a:t>
            </a:r>
            <a:r>
              <a:rPr lang="en-US" altLang="en-US" sz="900" smtClean="0">
                <a:solidFill>
                  <a:srgbClr val="000000"/>
                </a:solidFill>
                <a:latin typeface="Courier New" panose="02070309020205020404" pitchFamily="49" charset="0"/>
                <a:cs typeface="Courier New" panose="02070309020205020404" pitchFamily="49" charset="0"/>
              </a:rPr>
              <a:t> setX(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33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34    </a:t>
            </a:r>
            <a:r>
              <a:rPr lang="en-US" altLang="en-US" sz="900" smtClean="0">
                <a:solidFill>
                  <a:srgbClr val="000000"/>
                </a:solidFill>
                <a:latin typeface="Courier New" panose="02070309020205020404" pitchFamily="49" charset="0"/>
                <a:cs typeface="Courier New" panose="02070309020205020404" pitchFamily="49" charset="0"/>
              </a:rPr>
              <a:t>      x = xValue;  </a:t>
            </a:r>
            <a:r>
              <a:rPr lang="en-US" altLang="en-US" sz="900" smtClean="0">
                <a:solidFill>
                  <a:srgbClr val="008000"/>
                </a:solidFill>
                <a:latin typeface="Courier New" panose="02070309020205020404" pitchFamily="49" charset="0"/>
                <a:cs typeface="Courier New" panose="02070309020205020404" pitchFamily="49" charset="0"/>
              </a:rPr>
              <a:t>// no need for validation</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35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36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37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int </a:t>
            </a:r>
            <a:r>
              <a:rPr lang="en-US" altLang="en-US" sz="900" smtClean="0">
                <a:solidFill>
                  <a:srgbClr val="000000"/>
                </a:solidFill>
                <a:latin typeface="Courier New" panose="02070309020205020404" pitchFamily="49" charset="0"/>
                <a:cs typeface="Courier New" panose="02070309020205020404" pitchFamily="49" charset="0"/>
              </a:rPr>
              <a:t>getX()</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39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41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42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set y in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void</a:t>
            </a:r>
            <a:r>
              <a:rPr lang="en-US" altLang="en-US" sz="900" smtClean="0">
                <a:solidFill>
                  <a:srgbClr val="000000"/>
                </a:solidFill>
                <a:latin typeface="Courier New" panose="02070309020205020404" pitchFamily="49" charset="0"/>
                <a:cs typeface="Courier New" panose="02070309020205020404" pitchFamily="49" charset="0"/>
              </a:rPr>
              <a:t> setY(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45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46    </a:t>
            </a:r>
            <a:r>
              <a:rPr lang="en-US" altLang="en-US" sz="900" smtClean="0">
                <a:solidFill>
                  <a:srgbClr val="000000"/>
                </a:solidFill>
                <a:latin typeface="Courier New" panose="02070309020205020404" pitchFamily="49" charset="0"/>
                <a:cs typeface="Courier New" panose="02070309020205020404" pitchFamily="49" charset="0"/>
              </a:rPr>
              <a:t>      y = yValue;  </a:t>
            </a:r>
            <a:r>
              <a:rPr lang="en-US" altLang="en-US" sz="900" smtClean="0">
                <a:solidFill>
                  <a:srgbClr val="008000"/>
                </a:solidFill>
                <a:latin typeface="Courier New" panose="02070309020205020404" pitchFamily="49" charset="0"/>
                <a:cs typeface="Courier New" panose="02070309020205020404" pitchFamily="49" charset="0"/>
              </a:rPr>
              <a:t>// no need for validation</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47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48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 int</a:t>
            </a:r>
            <a:r>
              <a:rPr lang="en-US" altLang="en-US" sz="9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51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53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54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String representation of Point4 object</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57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a:t>
            </a:r>
            <a:r>
              <a:rPr lang="en-US" altLang="en-US" sz="900" smtClean="0">
                <a:solidFill>
                  <a:srgbClr val="000000"/>
                </a:solidFill>
                <a:latin typeface="Courier New" panose="02070309020205020404" pitchFamily="49" charset="0"/>
                <a:cs typeface="Courier New" panose="02070309020205020404" pitchFamily="49" charset="0"/>
              </a:rPr>
              <a:t> + getX() +</a:t>
            </a:r>
            <a:r>
              <a:rPr lang="en-US" altLang="en-US" sz="900" smtClean="0">
                <a:solidFill>
                  <a:srgbClr val="0099FF"/>
                </a:solidFill>
                <a:latin typeface="Courier New" panose="02070309020205020404" pitchFamily="49" charset="0"/>
                <a:cs typeface="Courier New" panose="02070309020205020404" pitchFamily="49" charset="0"/>
              </a:rPr>
              <a:t> ", "</a:t>
            </a:r>
            <a:r>
              <a:rPr lang="en-US" altLang="en-US" sz="900" smtClean="0">
                <a:solidFill>
                  <a:srgbClr val="000000"/>
                </a:solidFill>
                <a:latin typeface="Courier New" panose="02070309020205020404" pitchFamily="49" charset="0"/>
                <a:cs typeface="Courier New" panose="02070309020205020404" pitchFamily="49" charset="0"/>
              </a:rPr>
              <a:t> + getY() + </a:t>
            </a:r>
            <a:r>
              <a:rPr lang="en-US" altLang="en-US" sz="900" smtClean="0">
                <a:solidFill>
                  <a:srgbClr val="0099FF"/>
                </a:solidFill>
                <a:latin typeface="Courier New" panose="02070309020205020404" pitchFamily="49" charset="0"/>
                <a:cs typeface="Courier New" panose="02070309020205020404" pitchFamily="49" charset="0"/>
              </a:rPr>
              <a:t>"]"</a:t>
            </a:r>
            <a:r>
              <a:rPr lang="en-US" altLang="en-US" sz="9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59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60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61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end class Point</a:t>
            </a:r>
          </a:p>
        </p:txBody>
      </p:sp>
    </p:spTree>
    <p:extLst>
      <p:ext uri="{BB962C8B-B14F-4D97-AF65-F5344CB8AC3E}">
        <p14:creationId xmlns:p14="http://schemas.microsoft.com/office/powerpoint/2010/main" val="2852542785"/>
      </p:ext>
    </p:extLst>
  </p:cSld>
  <p:clrMapOvr>
    <a:masterClrMapping/>
  </p:clrMapOvr>
  <p:transition spd="med">
    <p:comb/>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73731" name="Rectangle 3"/>
          <p:cNvSpPr>
            <a:spLocks noGrp="1" noChangeArrowheads="1"/>
          </p:cNvSpPr>
          <p:nvPr>
            <p:ph idx="1"/>
          </p:nvPr>
        </p:nvSpPr>
        <p:spPr>
          <a:xfrm>
            <a:off x="457200" y="1143000"/>
            <a:ext cx="8229600" cy="5105400"/>
          </a:xfrm>
        </p:spPr>
        <p:txBody>
          <a:bodyPr/>
          <a:lstStyle/>
          <a:p>
            <a:r>
              <a:rPr lang="en-US" altLang="en-US" sz="900" smtClean="0">
                <a:solidFill>
                  <a:srgbClr val="5F5F5F"/>
                </a:solidFill>
                <a:latin typeface="Courier New" panose="02070309020205020404" pitchFamily="49" charset="0"/>
                <a:cs typeface="Courier New" panose="02070309020205020404" pitchFamily="49" charset="0"/>
              </a:rPr>
              <a:t>1      </a:t>
            </a:r>
            <a:r>
              <a:rPr lang="en-US" altLang="en-US" sz="900" smtClean="0">
                <a:solidFill>
                  <a:srgbClr val="008000"/>
                </a:solidFill>
                <a:latin typeface="Courier New" panose="02070309020205020404" pitchFamily="49" charset="0"/>
                <a:cs typeface="Courier New" panose="02070309020205020404" pitchFamily="49" charset="0"/>
              </a:rPr>
              <a:t>// Circle.java</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2      </a:t>
            </a:r>
            <a:r>
              <a:rPr lang="en-US" altLang="en-US" sz="900" smtClean="0">
                <a:solidFill>
                  <a:srgbClr val="008000"/>
                </a:solidFill>
                <a:latin typeface="Courier New" panose="02070309020205020404" pitchFamily="49" charset="0"/>
                <a:cs typeface="Courier New" panose="02070309020205020404" pitchFamily="49" charset="0"/>
              </a:rPr>
              <a:t>// Circle5 class declaration.</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3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4      </a:t>
            </a:r>
            <a:r>
              <a:rPr lang="en-US" altLang="en-US" sz="900" smtClean="0">
                <a:solidFill>
                  <a:srgbClr val="0000FF"/>
                </a:solidFill>
                <a:latin typeface="Courier New" panose="02070309020205020404" pitchFamily="49" charset="0"/>
                <a:cs typeface="Courier New" panose="02070309020205020404" pitchFamily="49" charset="0"/>
              </a:rPr>
              <a:t>public class</a:t>
            </a:r>
            <a:r>
              <a:rPr lang="en-US" altLang="en-US" sz="900" smtClean="0">
                <a:solidFill>
                  <a:srgbClr val="000000"/>
                </a:solidFill>
                <a:latin typeface="Courier New" panose="02070309020205020404" pitchFamily="49" charset="0"/>
                <a:cs typeface="Courier New" panose="02070309020205020404" pitchFamily="49" charset="0"/>
              </a:rPr>
              <a:t> Circle </a:t>
            </a:r>
            <a:r>
              <a:rPr lang="en-US" altLang="en-US" sz="900" smtClean="0">
                <a:solidFill>
                  <a:srgbClr val="0000FF"/>
                </a:solidFill>
                <a:latin typeface="Courier New" panose="02070309020205020404" pitchFamily="49" charset="0"/>
                <a:cs typeface="Courier New" panose="02070309020205020404" pitchFamily="49" charset="0"/>
              </a:rPr>
              <a:t>extends</a:t>
            </a:r>
            <a:r>
              <a:rPr lang="en-US" altLang="en-US" sz="900" smtClean="0">
                <a:solidFill>
                  <a:srgbClr val="000000"/>
                </a:solidFill>
                <a:latin typeface="Courier New" panose="02070309020205020404" pitchFamily="49" charset="0"/>
                <a:cs typeface="Courier New" panose="02070309020205020404" pitchFamily="49" charset="0"/>
              </a:rPr>
              <a:t> Point {</a:t>
            </a:r>
          </a:p>
          <a:p>
            <a:r>
              <a:rPr lang="en-US" altLang="en-US" sz="900" smtClean="0">
                <a:solidFill>
                  <a:srgbClr val="5F5F5F"/>
                </a:solidFill>
                <a:latin typeface="Courier New" panose="02070309020205020404" pitchFamily="49" charset="0"/>
                <a:cs typeface="Courier New" panose="02070309020205020404" pitchFamily="49" charset="0"/>
              </a:rPr>
              <a:t>5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private double</a:t>
            </a:r>
            <a:r>
              <a:rPr lang="en-US" altLang="en-US" sz="900" smtClean="0">
                <a:solidFill>
                  <a:srgbClr val="000000"/>
                </a:solidFill>
                <a:latin typeface="Courier New" panose="02070309020205020404" pitchFamily="49" charset="0"/>
                <a:cs typeface="Courier New" panose="02070309020205020404" pitchFamily="49" charset="0"/>
              </a:rPr>
              <a:t> radius;  </a:t>
            </a:r>
            <a:r>
              <a:rPr lang="en-US" altLang="en-US" sz="900" smtClean="0">
                <a:solidFill>
                  <a:srgbClr val="008000"/>
                </a:solidFill>
                <a:latin typeface="Courier New" panose="02070309020205020404" pitchFamily="49" charset="0"/>
                <a:cs typeface="Courier New" panose="02070309020205020404" pitchFamily="49" charset="0"/>
              </a:rPr>
              <a:t>// Circle's radius</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7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no-argument constructor</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Circle()</a:t>
            </a:r>
          </a:p>
          <a:p>
            <a:r>
              <a:rPr lang="en-US" altLang="en-US" sz="900" smtClean="0">
                <a:solidFill>
                  <a:srgbClr val="5F5F5F"/>
                </a:solidFill>
                <a:latin typeface="Courier New" panose="02070309020205020404" pitchFamily="49" charset="0"/>
                <a:cs typeface="Courier New" panose="02070309020205020404" pitchFamily="49" charset="0"/>
              </a:rPr>
              <a:t>10    </a:t>
            </a:r>
            <a:r>
              <a:rPr lang="en-US" altLang="en-US" sz="900" smtClean="0">
                <a:solidFill>
                  <a:srgbClr val="000000"/>
                </a:solidFill>
                <a:latin typeface="Courier New" panose="02070309020205020404" pitchFamily="49" charset="0"/>
                <a:cs typeface="Courier New" panose="02070309020205020404" pitchFamily="49" charset="0"/>
              </a:rPr>
              <a:t>   {</a:t>
            </a:r>
          </a:p>
          <a:p>
            <a:r>
              <a:rPr lang="en-US" altLang="en-US" sz="900" smtClean="0">
                <a:solidFill>
                  <a:srgbClr val="5F5F5F"/>
                </a:solidFill>
                <a:latin typeface="Courier New" panose="02070309020205020404" pitchFamily="49" charset="0"/>
                <a:cs typeface="Courier New" panose="02070309020205020404" pitchFamily="49" charset="0"/>
              </a:rPr>
              <a:t>11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implicit call to Point constructor occurs here</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12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"Circle no-argument constructor: "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a:t>
            </a:r>
          </a:p>
          <a:p>
            <a:r>
              <a:rPr lang="en-US" altLang="en-US" sz="900" smtClean="0">
                <a:solidFill>
                  <a:srgbClr val="5F5F5F"/>
                </a:solidFill>
                <a:latin typeface="Courier New" panose="02070309020205020404" pitchFamily="49" charset="0"/>
                <a:cs typeface="Courier New" panose="02070309020205020404" pitchFamily="49" charset="0"/>
              </a:rPr>
              <a:t>13    </a:t>
            </a:r>
            <a:r>
              <a:rPr lang="en-US" altLang="en-US" sz="900" smtClean="0">
                <a:solidFill>
                  <a:srgbClr val="000000"/>
                </a:solidFill>
                <a:latin typeface="Courier New" panose="02070309020205020404" pitchFamily="49" charset="0"/>
                <a:cs typeface="Courier New" panose="02070309020205020404" pitchFamily="49" charset="0"/>
              </a:rPr>
              <a:t>   } </a:t>
            </a:r>
          </a:p>
          <a:p>
            <a:r>
              <a:rPr lang="en-US" altLang="en-US" sz="900" smtClean="0">
                <a:solidFill>
                  <a:srgbClr val="5F5F5F"/>
                </a:solidFill>
                <a:latin typeface="Courier New" panose="02070309020205020404" pitchFamily="49" charset="0"/>
                <a:cs typeface="Courier New" panose="02070309020205020404" pitchFamily="49" charset="0"/>
              </a:rPr>
              <a:t>14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15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constructor</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16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Circle(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xValue,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yValue, </a:t>
            </a:r>
            <a:r>
              <a:rPr lang="en-US" altLang="en-US" sz="900" smtClean="0">
                <a:solidFill>
                  <a:srgbClr val="0000FF"/>
                </a:solidFill>
                <a:latin typeface="Courier New" panose="02070309020205020404" pitchFamily="49" charset="0"/>
                <a:cs typeface="Courier New" panose="02070309020205020404" pitchFamily="49" charset="0"/>
              </a:rPr>
              <a:t>double</a:t>
            </a:r>
            <a:r>
              <a:rPr lang="en-US" altLang="en-US" sz="900" smtClean="0">
                <a:solidFill>
                  <a:srgbClr val="000000"/>
                </a:solidFill>
                <a:latin typeface="Courier New" panose="02070309020205020404" pitchFamily="49" charset="0"/>
                <a:cs typeface="Courier New" panose="02070309020205020404" pitchFamily="49" charset="0"/>
              </a:rPr>
              <a:t> radiusValue )</a:t>
            </a:r>
          </a:p>
          <a:p>
            <a:r>
              <a:rPr lang="en-US" altLang="en-US" sz="900" smtClean="0">
                <a:solidFill>
                  <a:srgbClr val="5F5F5F"/>
                </a:solidFill>
                <a:latin typeface="Courier New" panose="02070309020205020404" pitchFamily="49" charset="0"/>
                <a:cs typeface="Courier New" panose="02070309020205020404" pitchFamily="49" charset="0"/>
              </a:rPr>
              <a:t>17    </a:t>
            </a:r>
            <a:r>
              <a:rPr lang="en-US" altLang="en-US" sz="900" smtClean="0">
                <a:solidFill>
                  <a:srgbClr val="000000"/>
                </a:solidFill>
                <a:latin typeface="Courier New" panose="02070309020205020404" pitchFamily="49" charset="0"/>
                <a:cs typeface="Courier New" panose="02070309020205020404" pitchFamily="49" charset="0"/>
              </a:rPr>
              <a:t>   {</a:t>
            </a:r>
          </a:p>
          <a:p>
            <a:r>
              <a:rPr lang="en-US" altLang="en-US" sz="900" smtClean="0">
                <a:solidFill>
                  <a:srgbClr val="5F5F5F"/>
                </a:solidFill>
                <a:latin typeface="Courier New" panose="02070309020205020404" pitchFamily="49" charset="0"/>
                <a:cs typeface="Courier New" panose="02070309020205020404" pitchFamily="49" charset="0"/>
              </a:rPr>
              <a:t>18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super</a:t>
            </a:r>
            <a:r>
              <a:rPr lang="en-US" altLang="en-US" sz="900" smtClean="0">
                <a:solidFill>
                  <a:srgbClr val="000000"/>
                </a:solidFill>
                <a:latin typeface="Courier New" panose="02070309020205020404" pitchFamily="49" charset="0"/>
                <a:cs typeface="Courier New" panose="02070309020205020404" pitchFamily="49" charset="0"/>
              </a:rPr>
              <a:t>( xValue, yValue );  </a:t>
            </a:r>
            <a:r>
              <a:rPr lang="en-US" altLang="en-US" sz="900" smtClean="0">
                <a:solidFill>
                  <a:srgbClr val="008000"/>
                </a:solidFill>
                <a:latin typeface="Courier New" panose="02070309020205020404" pitchFamily="49" charset="0"/>
                <a:cs typeface="Courier New" panose="02070309020205020404" pitchFamily="49" charset="0"/>
              </a:rPr>
              <a:t>// call Point constructor</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19    </a:t>
            </a:r>
            <a:r>
              <a:rPr lang="en-US" altLang="en-US" sz="900" smtClean="0">
                <a:solidFill>
                  <a:srgbClr val="000000"/>
                </a:solidFill>
                <a:latin typeface="Courier New" panose="02070309020205020404" pitchFamily="49" charset="0"/>
                <a:cs typeface="Courier New" panose="02070309020205020404" pitchFamily="49" charset="0"/>
              </a:rPr>
              <a:t>      setRadius( radiusValue );</a:t>
            </a:r>
          </a:p>
          <a:p>
            <a:r>
              <a:rPr lang="en-US" altLang="en-US" sz="900" smtClean="0">
                <a:solidFill>
                  <a:srgbClr val="5F5F5F"/>
                </a:solidFill>
                <a:latin typeface="Courier New" panose="02070309020205020404" pitchFamily="49" charset="0"/>
                <a:cs typeface="Courier New" panose="02070309020205020404" pitchFamily="49" charset="0"/>
              </a:rPr>
              <a:t>20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21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"Circle constructor: "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a:t>
            </a:r>
          </a:p>
          <a:p>
            <a:r>
              <a:rPr lang="en-US" altLang="en-US" sz="900" smtClean="0">
                <a:solidFill>
                  <a:srgbClr val="5F5F5F"/>
                </a:solidFill>
                <a:latin typeface="Courier New" panose="02070309020205020404" pitchFamily="49" charset="0"/>
                <a:cs typeface="Courier New" panose="02070309020205020404" pitchFamily="49" charset="0"/>
              </a:rPr>
              <a:t>22    </a:t>
            </a:r>
            <a:r>
              <a:rPr lang="en-US" altLang="en-US" sz="900" smtClean="0">
                <a:solidFill>
                  <a:srgbClr val="000000"/>
                </a:solidFill>
                <a:latin typeface="Courier New" panose="02070309020205020404" pitchFamily="49" charset="0"/>
                <a:cs typeface="Courier New" panose="02070309020205020404" pitchFamily="49" charset="0"/>
              </a:rPr>
              <a:t>   } </a:t>
            </a:r>
          </a:p>
          <a:p>
            <a:r>
              <a:rPr lang="en-US" altLang="en-US" sz="900" smtClean="0">
                <a:solidFill>
                  <a:srgbClr val="5F5F5F"/>
                </a:solidFill>
                <a:latin typeface="Courier New" panose="02070309020205020404" pitchFamily="49" charset="0"/>
                <a:cs typeface="Courier New" panose="02070309020205020404" pitchFamily="49" charset="0"/>
              </a:rPr>
              <a:t>23   </a:t>
            </a:r>
          </a:p>
          <a:p>
            <a:r>
              <a:rPr lang="en-US" altLang="en-US" sz="900" smtClean="0">
                <a:solidFill>
                  <a:srgbClr val="5F5F5F"/>
                </a:solidFill>
                <a:latin typeface="Courier New" panose="02070309020205020404" pitchFamily="49" charset="0"/>
                <a:cs typeface="Courier New" panose="02070309020205020404" pitchFamily="49" charset="0"/>
              </a:rPr>
              <a:t>24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finalizer                                            </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25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protected void</a:t>
            </a:r>
            <a:r>
              <a:rPr lang="en-US" altLang="en-US" sz="900" smtClean="0">
                <a:solidFill>
                  <a:srgbClr val="000000"/>
                </a:solidFill>
                <a:latin typeface="Courier New" panose="02070309020205020404" pitchFamily="49" charset="0"/>
                <a:cs typeface="Courier New" panose="02070309020205020404" pitchFamily="49" charset="0"/>
              </a:rPr>
              <a:t> finalize()                               </a:t>
            </a:r>
          </a:p>
          <a:p>
            <a:r>
              <a:rPr lang="en-US" altLang="en-US" sz="900" smtClean="0">
                <a:solidFill>
                  <a:srgbClr val="5F5F5F"/>
                </a:solidFill>
                <a:latin typeface="Courier New" panose="02070309020205020404" pitchFamily="49" charset="0"/>
                <a:cs typeface="Courier New" panose="02070309020205020404" pitchFamily="49" charset="0"/>
              </a:rPr>
              <a:t>26    </a:t>
            </a:r>
            <a:r>
              <a:rPr lang="en-US" altLang="en-US" sz="900" smtClean="0">
                <a:solidFill>
                  <a:srgbClr val="000000"/>
                </a:solidFill>
                <a:latin typeface="Courier New" panose="02070309020205020404" pitchFamily="49" charset="0"/>
                <a:cs typeface="Courier New" panose="02070309020205020404" pitchFamily="49" charset="0"/>
              </a:rPr>
              <a:t>   {                                                       </a:t>
            </a:r>
          </a:p>
          <a:p>
            <a:r>
              <a:rPr lang="en-US" altLang="en-US" sz="900" smtClean="0">
                <a:solidFill>
                  <a:srgbClr val="5F5F5F"/>
                </a:solidFill>
                <a:latin typeface="Courier New" panose="02070309020205020404" pitchFamily="49" charset="0"/>
                <a:cs typeface="Courier New" panose="02070309020205020404" pitchFamily="49" charset="0"/>
              </a:rPr>
              <a:t>27    </a:t>
            </a:r>
            <a:r>
              <a:rPr lang="en-US" altLang="en-US" sz="900" smtClean="0">
                <a:solidFill>
                  <a:srgbClr val="000000"/>
                </a:solidFill>
                <a:latin typeface="Courier New" panose="02070309020205020404" pitchFamily="49" charset="0"/>
                <a:cs typeface="Courier New" panose="02070309020205020404" pitchFamily="49" charset="0"/>
              </a:rPr>
              <a:t>      System.out.println( </a:t>
            </a:r>
            <a:r>
              <a:rPr lang="en-US" altLang="en-US" sz="900" smtClean="0">
                <a:solidFill>
                  <a:srgbClr val="0099FF"/>
                </a:solidFill>
                <a:latin typeface="Courier New" panose="02070309020205020404" pitchFamily="49" charset="0"/>
                <a:cs typeface="Courier New" panose="02070309020205020404" pitchFamily="49" charset="0"/>
              </a:rPr>
              <a:t>"Circle finalizer: "</a:t>
            </a:r>
            <a:r>
              <a:rPr lang="en-US" altLang="en-US" sz="900" smtClean="0">
                <a:solidFill>
                  <a:srgbClr val="000000"/>
                </a:solidFill>
                <a:latin typeface="Courier New" panose="02070309020205020404" pitchFamily="49" charset="0"/>
                <a:cs typeface="Courier New" panose="02070309020205020404" pitchFamily="49" charset="0"/>
              </a:rPr>
              <a:t> + </a:t>
            </a:r>
            <a:r>
              <a:rPr lang="en-US" altLang="en-US" sz="900" smtClean="0">
                <a:solidFill>
                  <a:srgbClr val="0000FF"/>
                </a:solidFill>
                <a:latin typeface="Courier New" panose="02070309020205020404" pitchFamily="49" charset="0"/>
                <a:cs typeface="Courier New" panose="02070309020205020404" pitchFamily="49" charset="0"/>
              </a:rPr>
              <a:t>this</a:t>
            </a:r>
            <a:r>
              <a:rPr lang="en-US" altLang="en-US" sz="900" smtClean="0">
                <a:solidFill>
                  <a:srgbClr val="000000"/>
                </a:solidFill>
                <a:latin typeface="Courier New" panose="02070309020205020404" pitchFamily="49" charset="0"/>
                <a:cs typeface="Courier New" panose="02070309020205020404" pitchFamily="49" charset="0"/>
              </a:rPr>
              <a:t> );   </a:t>
            </a:r>
          </a:p>
          <a:p>
            <a:r>
              <a:rPr lang="en-US" altLang="en-US" sz="900" smtClean="0">
                <a:solidFill>
                  <a:srgbClr val="5F5F5F"/>
                </a:solidFill>
                <a:latin typeface="Courier New" panose="02070309020205020404" pitchFamily="49" charset="0"/>
                <a:cs typeface="Courier New" panose="02070309020205020404" pitchFamily="49" charset="0"/>
              </a:rPr>
              <a:t>28    </a:t>
            </a:r>
            <a:r>
              <a:rPr lang="en-US" altLang="en-US" sz="900" smtClean="0">
                <a:solidFill>
                  <a:srgbClr val="000000"/>
                </a:solidFill>
                <a:latin typeface="Courier New" panose="02070309020205020404" pitchFamily="49" charset="0"/>
                <a:cs typeface="Courier New" panose="02070309020205020404" pitchFamily="49" charset="0"/>
              </a:rPr>
              <a:t>                                                           </a:t>
            </a:r>
          </a:p>
          <a:p>
            <a:r>
              <a:rPr lang="en-US" altLang="en-US" sz="900" smtClean="0">
                <a:solidFill>
                  <a:srgbClr val="5F5F5F"/>
                </a:solidFill>
                <a:latin typeface="Courier New" panose="02070309020205020404" pitchFamily="49" charset="0"/>
                <a:cs typeface="Courier New" panose="02070309020205020404" pitchFamily="49" charset="0"/>
              </a:rPr>
              <a:t>29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super</a:t>
            </a:r>
            <a:r>
              <a:rPr lang="en-US" altLang="en-US" sz="900" smtClean="0">
                <a:solidFill>
                  <a:srgbClr val="000000"/>
                </a:solidFill>
                <a:latin typeface="Courier New" panose="02070309020205020404" pitchFamily="49" charset="0"/>
                <a:cs typeface="Courier New" panose="02070309020205020404" pitchFamily="49" charset="0"/>
              </a:rPr>
              <a:t>.finalize();  </a:t>
            </a:r>
            <a:r>
              <a:rPr lang="en-US" altLang="en-US" sz="900" smtClean="0">
                <a:solidFill>
                  <a:srgbClr val="008000"/>
                </a:solidFill>
                <a:latin typeface="Courier New" panose="02070309020205020404" pitchFamily="49" charset="0"/>
                <a:cs typeface="Courier New" panose="02070309020205020404" pitchFamily="49" charset="0"/>
              </a:rPr>
              <a:t>// call superclass finalize method</a:t>
            </a:r>
            <a:endParaRPr lang="en-US" altLang="en-US" sz="900" smtClean="0">
              <a:solidFill>
                <a:srgbClr val="000000"/>
              </a:solidFill>
              <a:latin typeface="Courier New" panose="02070309020205020404" pitchFamily="49" charset="0"/>
              <a:cs typeface="Courier New" panose="02070309020205020404" pitchFamily="49" charset="0"/>
            </a:endParaRPr>
          </a:p>
          <a:p>
            <a:r>
              <a:rPr lang="en-US" altLang="en-US" sz="900" smtClean="0">
                <a:solidFill>
                  <a:srgbClr val="5F5F5F"/>
                </a:solidFill>
                <a:latin typeface="Courier New" panose="02070309020205020404" pitchFamily="49" charset="0"/>
                <a:cs typeface="Courier New" panose="02070309020205020404" pitchFamily="49" charset="0"/>
              </a:rPr>
              <a:t>30    </a:t>
            </a:r>
            <a:r>
              <a:rPr lang="en-US" altLang="en-US" sz="900" smtClean="0">
                <a:solidFill>
                  <a:srgbClr val="000000"/>
                </a:solidFill>
                <a:latin typeface="Courier New" panose="02070309020205020404" pitchFamily="49" charset="0"/>
                <a:cs typeface="Courier New" panose="02070309020205020404" pitchFamily="49" charset="0"/>
              </a:rPr>
              <a:t>   }                                                       </a:t>
            </a:r>
          </a:p>
          <a:p>
            <a:r>
              <a:rPr lang="en-US" altLang="en-US" sz="900" smtClean="0">
                <a:solidFill>
                  <a:srgbClr val="5F5F5F"/>
                </a:solidFill>
                <a:latin typeface="Courier New" panose="02070309020205020404" pitchFamily="49" charset="0"/>
                <a:cs typeface="Courier New" panose="02070309020205020404" pitchFamily="49" charset="0"/>
              </a:rPr>
              <a:t>31    </a:t>
            </a:r>
            <a:r>
              <a:rPr lang="en-US" altLang="en-US" sz="900" smtClean="0">
                <a:solidFill>
                  <a:srgbClr val="000000"/>
                </a:solidFill>
                <a:latin typeface="Courier New" panose="02070309020205020404" pitchFamily="49" charset="0"/>
                <a:cs typeface="Courier New" panose="02070309020205020404" pitchFamily="49" charset="0"/>
              </a:rPr>
              <a:t>   </a:t>
            </a:r>
          </a:p>
          <a:p>
            <a:endParaRPr lang="en-US" altLang="en-US" sz="900" smtClean="0">
              <a:solidFill>
                <a:srgbClr val="5F5F5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4085408"/>
      </p:ext>
    </p:extLst>
  </p:cSld>
  <p:clrMapOvr>
    <a:masterClrMapping/>
  </p:clrMapOvr>
  <p:transition spd="med">
    <p:comb/>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74755"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set radius</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void</a:t>
            </a:r>
            <a:r>
              <a:rPr lang="en-US" altLang="en-US" sz="1100" smtClean="0">
                <a:solidFill>
                  <a:srgbClr val="000000"/>
                </a:solidFill>
                <a:latin typeface="Courier New" panose="02070309020205020404" pitchFamily="49" charset="0"/>
                <a:cs typeface="Courier New" panose="02070309020205020404" pitchFamily="49" charset="0"/>
              </a:rPr>
              <a:t> setRadius(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radius = ( radiusValue &lt; </a:t>
            </a:r>
            <a:r>
              <a:rPr lang="en-US" altLang="en-US" sz="1100" smtClean="0">
                <a:solidFill>
                  <a:srgbClr val="0099FF"/>
                </a:solidFill>
                <a:latin typeface="Courier New" panose="02070309020205020404" pitchFamily="49" charset="0"/>
                <a:cs typeface="Courier New" panose="02070309020205020404" pitchFamily="49" charset="0"/>
              </a:rPr>
              <a:t>0.0</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99FF"/>
                </a:solidFill>
                <a:latin typeface="Courier New" panose="02070309020205020404" pitchFamily="49" charset="0"/>
                <a:cs typeface="Courier New" panose="02070309020205020404" pitchFamily="49" charset="0"/>
              </a:rPr>
              <a:t>0.0</a:t>
            </a:r>
            <a:r>
              <a:rPr lang="en-US" altLang="en-US" sz="11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radius</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a:t>
            </a:r>
            <a:r>
              <a:rPr lang="en-US" altLang="en-US" sz="11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49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 double</a:t>
            </a:r>
            <a:r>
              <a:rPr lang="en-US" altLang="en-US" sz="11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52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54    </a:t>
            </a:r>
            <a:r>
              <a:rPr lang="en-US" altLang="en-US" sz="1100" smtClean="0">
                <a:solidFill>
                  <a:srgbClr val="00000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97080491"/>
      </p:ext>
    </p:extLst>
  </p:cSld>
  <p:clrMapOvr>
    <a:masterClrMapping/>
  </p:clrMapOvr>
  <p:transition spd="med">
    <p:comb/>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75779"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55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56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calculate and return area</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57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 double</a:t>
            </a:r>
            <a:r>
              <a:rPr lang="en-US" altLang="en-US" sz="12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58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59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Math.</a:t>
            </a:r>
            <a:r>
              <a:rPr lang="en-US" altLang="en-US" sz="1200" smtClean="0">
                <a:solidFill>
                  <a:srgbClr val="0099FF"/>
                </a:solidFill>
                <a:latin typeface="Courier New" panose="02070309020205020404" pitchFamily="49" charset="0"/>
                <a:cs typeface="Courier New" panose="02070309020205020404" pitchFamily="49" charset="0"/>
              </a:rPr>
              <a:t>PI</a:t>
            </a:r>
            <a:r>
              <a:rPr lang="en-US" altLang="en-US" sz="1200" smtClean="0">
                <a:solidFill>
                  <a:srgbClr val="000000"/>
                </a:solidFill>
                <a:latin typeface="Courier New" panose="02070309020205020404" pitchFamily="49" charset="0"/>
                <a:cs typeface="Courier New" panose="02070309020205020404" pitchFamily="49" charset="0"/>
              </a:rPr>
              <a:t> * getRadius() * getRadius();</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60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61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62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return String representation of Circle5 object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64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65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"Center = "</a:t>
            </a:r>
            <a:r>
              <a:rPr lang="en-US" altLang="en-US" sz="1200" smtClean="0">
                <a:solidFill>
                  <a:srgbClr val="000000"/>
                </a:solidFill>
                <a:latin typeface="Courier New" panose="02070309020205020404" pitchFamily="49" charset="0"/>
                <a:cs typeface="Courier New" panose="02070309020205020404" pitchFamily="49" charset="0"/>
              </a:rPr>
              <a:t> + </a:t>
            </a:r>
            <a:r>
              <a:rPr lang="en-US" altLang="en-US" sz="1200" smtClean="0">
                <a:solidFill>
                  <a:srgbClr val="0000FF"/>
                </a:solidFill>
                <a:latin typeface="Courier New" panose="02070309020205020404" pitchFamily="49" charset="0"/>
                <a:cs typeface="Courier New" panose="02070309020205020404" pitchFamily="49" charset="0"/>
              </a:rPr>
              <a:t>super</a:t>
            </a:r>
            <a:r>
              <a:rPr lang="en-US" altLang="en-US" sz="1200" smtClean="0">
                <a:solidFill>
                  <a:srgbClr val="000000"/>
                </a:solidFill>
                <a:latin typeface="Courier New" panose="02070309020205020404" pitchFamily="49" charset="0"/>
                <a:cs typeface="Courier New" panose="02070309020205020404" pitchFamily="49" charset="0"/>
              </a:rPr>
              <a:t>.toString() +</a:t>
            </a:r>
            <a:r>
              <a:rPr lang="en-US" altLang="en-US" sz="1200" smtClean="0">
                <a:solidFill>
                  <a:srgbClr val="0099FF"/>
                </a:solidFill>
                <a:latin typeface="Courier New" panose="02070309020205020404" pitchFamily="49" charset="0"/>
                <a:cs typeface="Courier New" panose="02070309020205020404" pitchFamily="49" charset="0"/>
              </a:rPr>
              <a:t> "; Radius = "</a:t>
            </a:r>
            <a:r>
              <a:rPr lang="en-US" altLang="en-US" sz="12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66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67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68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end class Circle</a:t>
            </a:r>
          </a:p>
          <a:p>
            <a:pPr>
              <a:buFont typeface="Wingdings" panose="05000000000000000000" pitchFamily="2" charset="2"/>
              <a:buNone/>
            </a:pPr>
            <a:endParaRPr lang="en-US" altLang="en-US" sz="12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7224145"/>
      </p:ext>
    </p:extLst>
  </p:cSld>
  <p:clrMapOvr>
    <a:masterClrMapping/>
  </p:clrMapOvr>
  <p:transition spd="med">
    <p:comb/>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mtClean="0">
                <a:cs typeface="Arial" panose="020B0604020202020204" pitchFamily="34" charset="0"/>
              </a:rPr>
              <a:t>ConstructorFinalizerTest.java</a:t>
            </a:r>
          </a:p>
        </p:txBody>
      </p:sp>
      <p:sp>
        <p:nvSpPr>
          <p:cNvPr id="76803"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ConstructorFinalizerTest.java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Display order in which superclass and subclass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8000"/>
                </a:solidFill>
                <a:latin typeface="Courier New" panose="02070309020205020404" pitchFamily="49" charset="0"/>
                <a:cs typeface="Courier New" panose="02070309020205020404" pitchFamily="49" charset="0"/>
              </a:rPr>
              <a:t>// constructors and finalizers are called.</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FF"/>
                </a:solidFill>
                <a:latin typeface="Courier New" panose="02070309020205020404" pitchFamily="49" charset="0"/>
                <a:cs typeface="Courier New" panose="02070309020205020404" pitchFamily="49" charset="0"/>
              </a:rPr>
              <a:t>public class</a:t>
            </a:r>
            <a:r>
              <a:rPr lang="en-US" altLang="en-US" sz="1000" smtClean="0">
                <a:solidFill>
                  <a:srgbClr val="000000"/>
                </a:solidFill>
                <a:latin typeface="Courier New" panose="02070309020205020404" pitchFamily="49" charset="0"/>
                <a:cs typeface="Courier New" panose="02070309020205020404" pitchFamily="49" charset="0"/>
              </a:rPr>
              <a:t> ConstructorFinalizerTest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 static void</a:t>
            </a:r>
            <a:r>
              <a:rPr lang="en-US" altLang="en-US" sz="1000" smtClean="0">
                <a:solidFill>
                  <a:srgbClr val="000000"/>
                </a:solidFill>
                <a:latin typeface="Courier New" panose="02070309020205020404" pitchFamily="49" charset="0"/>
                <a:cs typeface="Courier New" panose="02070309020205020404" pitchFamily="49" charset="0"/>
              </a:rPr>
              <a:t> main( String args[]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Point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Circle circle1, circle2;</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point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99FF"/>
                </a:solidFill>
                <a:latin typeface="Courier New" panose="02070309020205020404" pitchFamily="49" charset="0"/>
                <a:cs typeface="Courier New" panose="02070309020205020404" pitchFamily="49" charset="0"/>
              </a:rPr>
              <a:t>11</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22</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System.out.println();</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circle1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99FF"/>
                </a:solidFill>
                <a:latin typeface="Courier New" panose="02070309020205020404" pitchFamily="49" charset="0"/>
                <a:cs typeface="Courier New" panose="02070309020205020404" pitchFamily="49" charset="0"/>
              </a:rPr>
              <a:t>72</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29</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4.5</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System.out.println();</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circle2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99FF"/>
                </a:solidFill>
                <a:latin typeface="Courier New" panose="02070309020205020404" pitchFamily="49" charset="0"/>
                <a:cs typeface="Courier New" panose="02070309020205020404" pitchFamily="49" charset="0"/>
              </a:rPr>
              <a:t>5</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7</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10.67 </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point =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mark for garbage collection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circle1 =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mark for garbage collection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circle2 =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mark for garbage collection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System.out.println();</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endParaRPr lang="en-US" altLang="en-US" sz="10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4203057"/>
      </p:ext>
    </p:extLst>
  </p:cSld>
  <p:clrMapOvr>
    <a:masterClrMapping/>
  </p:clrMapOvr>
  <p:transition spd="med">
    <p:comb/>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cs typeface="Arial" panose="020B0604020202020204" pitchFamily="34" charset="0"/>
              </a:rPr>
              <a:t>ConstructorFinalizerTest.java </a:t>
            </a:r>
          </a:p>
        </p:txBody>
      </p:sp>
      <p:sp>
        <p:nvSpPr>
          <p:cNvPr id="77827"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System.gc();  </a:t>
            </a:r>
            <a:r>
              <a:rPr lang="en-US" altLang="en-US" sz="1000" smtClean="0">
                <a:solidFill>
                  <a:srgbClr val="008000"/>
                </a:solidFill>
                <a:latin typeface="Courier New" panose="02070309020205020404" pitchFamily="49" charset="0"/>
                <a:cs typeface="Courier New" panose="02070309020205020404" pitchFamily="49" charset="0"/>
              </a:rPr>
              <a:t>// call the garbage collector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ConstructorFinalizerTest</a:t>
            </a: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
        <p:nvSpPr>
          <p:cNvPr id="77828" name="Rectangle 4"/>
          <p:cNvSpPr>
            <a:spLocks noChangeArrowheads="1"/>
          </p:cNvSpPr>
          <p:nvPr/>
        </p:nvSpPr>
        <p:spPr bwMode="auto">
          <a:xfrm>
            <a:off x="533400" y="2743200"/>
            <a:ext cx="7010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82880" bIns="18288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eaLnBrk="1" hangingPunct="1">
              <a:spcBef>
                <a:spcPct val="20000"/>
              </a:spcBef>
            </a:pPr>
            <a:r>
              <a:rPr lang="en-US" altLang="en-US" sz="1200" b="1">
                <a:solidFill>
                  <a:srgbClr val="000000"/>
                </a:solidFill>
                <a:latin typeface="Lucida Console" panose="020B0609040504020204" pitchFamily="49" charset="0"/>
              </a:rPr>
              <a:t>Point constructor: [11, 22]</a:t>
            </a:r>
          </a:p>
          <a:p>
            <a:pPr eaLnBrk="1" hangingPunct="1">
              <a:spcBef>
                <a:spcPct val="20000"/>
              </a:spcBef>
            </a:pPr>
            <a:r>
              <a:rPr lang="en-US" altLang="en-US" sz="1200" b="1">
                <a:latin typeface="Times New Roman" panose="02020603050405020304" pitchFamily="18" charset="0"/>
              </a:rPr>
              <a:t> </a:t>
            </a:r>
            <a:endParaRPr lang="en-US" altLang="en-US" sz="1200" b="1">
              <a:solidFill>
                <a:srgbClr val="000000"/>
              </a:solidFill>
              <a:latin typeface="Lucida Console" panose="020B0609040504020204" pitchFamily="49" charset="0"/>
            </a:endParaRPr>
          </a:p>
          <a:p>
            <a:pPr eaLnBrk="1" hangingPunct="1">
              <a:spcBef>
                <a:spcPct val="20000"/>
              </a:spcBef>
            </a:pPr>
            <a:r>
              <a:rPr lang="en-US" altLang="en-US" sz="1200" b="1">
                <a:solidFill>
                  <a:srgbClr val="000000"/>
                </a:solidFill>
                <a:latin typeface="Lucida Console" panose="020B0609040504020204" pitchFamily="49" charset="0"/>
              </a:rPr>
              <a:t>Point constructor: Center = [72, 29]; Radius = 0.0</a:t>
            </a:r>
          </a:p>
          <a:p>
            <a:pPr eaLnBrk="1" hangingPunct="1">
              <a:spcBef>
                <a:spcPct val="20000"/>
              </a:spcBef>
            </a:pPr>
            <a:r>
              <a:rPr lang="en-US" altLang="en-US" sz="1200" b="1">
                <a:solidFill>
                  <a:srgbClr val="000000"/>
                </a:solidFill>
                <a:latin typeface="Lucida Console" panose="020B0609040504020204" pitchFamily="49" charset="0"/>
              </a:rPr>
              <a:t>Circle constructor: Center = [72, 29]; Radius = 4.5</a:t>
            </a:r>
          </a:p>
          <a:p>
            <a:pPr eaLnBrk="1" hangingPunct="1">
              <a:spcBef>
                <a:spcPct val="20000"/>
              </a:spcBef>
            </a:pPr>
            <a:r>
              <a:rPr lang="en-US" altLang="en-US" sz="1200" b="1">
                <a:latin typeface="Times New Roman" panose="02020603050405020304" pitchFamily="18" charset="0"/>
              </a:rPr>
              <a:t> </a:t>
            </a:r>
            <a:endParaRPr lang="en-US" altLang="en-US" sz="1200" b="1">
              <a:solidFill>
                <a:srgbClr val="000000"/>
              </a:solidFill>
              <a:latin typeface="Lucida Console" panose="020B0609040504020204" pitchFamily="49" charset="0"/>
            </a:endParaRPr>
          </a:p>
          <a:p>
            <a:pPr eaLnBrk="1" hangingPunct="1">
              <a:spcBef>
                <a:spcPct val="20000"/>
              </a:spcBef>
            </a:pPr>
            <a:r>
              <a:rPr lang="en-US" altLang="en-US" sz="1200" b="1">
                <a:solidFill>
                  <a:srgbClr val="000000"/>
                </a:solidFill>
                <a:latin typeface="Lucida Console" panose="020B0609040504020204" pitchFamily="49" charset="0"/>
              </a:rPr>
              <a:t>Point constructor: Center = [5, 7]; Radius = 0.0</a:t>
            </a:r>
          </a:p>
          <a:p>
            <a:pPr eaLnBrk="1" hangingPunct="1">
              <a:spcBef>
                <a:spcPct val="20000"/>
              </a:spcBef>
            </a:pPr>
            <a:r>
              <a:rPr lang="en-US" altLang="en-US" sz="1200" b="1">
                <a:solidFill>
                  <a:srgbClr val="000000"/>
                </a:solidFill>
                <a:latin typeface="Lucida Console" panose="020B0609040504020204" pitchFamily="49" charset="0"/>
              </a:rPr>
              <a:t>Circle constructor: Center = [5, 7]; Radius = 10.67</a:t>
            </a:r>
          </a:p>
          <a:p>
            <a:pPr eaLnBrk="1" hangingPunct="1">
              <a:spcBef>
                <a:spcPct val="20000"/>
              </a:spcBef>
            </a:pPr>
            <a:r>
              <a:rPr lang="en-US" altLang="en-US" sz="1200" b="1">
                <a:latin typeface="Times New Roman" panose="02020603050405020304" pitchFamily="18" charset="0"/>
              </a:rPr>
              <a:t> </a:t>
            </a:r>
            <a:endParaRPr lang="en-US" altLang="en-US" sz="1200" b="1">
              <a:solidFill>
                <a:srgbClr val="000000"/>
              </a:solidFill>
              <a:latin typeface="Lucida Console" panose="020B0609040504020204" pitchFamily="49" charset="0"/>
            </a:endParaRPr>
          </a:p>
          <a:p>
            <a:pPr eaLnBrk="1" hangingPunct="1">
              <a:spcBef>
                <a:spcPct val="20000"/>
              </a:spcBef>
            </a:pPr>
            <a:r>
              <a:rPr lang="en-US" altLang="en-US" sz="1200" b="1">
                <a:solidFill>
                  <a:srgbClr val="000000"/>
                </a:solidFill>
                <a:latin typeface="Lucida Console" panose="020B0609040504020204" pitchFamily="49" charset="0"/>
              </a:rPr>
              <a:t>Point finalizer: [11, 22]</a:t>
            </a:r>
          </a:p>
          <a:p>
            <a:pPr eaLnBrk="1" hangingPunct="1">
              <a:spcBef>
                <a:spcPct val="20000"/>
              </a:spcBef>
            </a:pPr>
            <a:r>
              <a:rPr lang="en-US" altLang="en-US" sz="1200" b="1">
                <a:solidFill>
                  <a:srgbClr val="000000"/>
                </a:solidFill>
                <a:latin typeface="Lucida Console" panose="020B0609040504020204" pitchFamily="49" charset="0"/>
              </a:rPr>
              <a:t>Circle finalizer: Center = [72, 29]; Radius = 4.5</a:t>
            </a:r>
          </a:p>
          <a:p>
            <a:pPr eaLnBrk="1" hangingPunct="1">
              <a:spcBef>
                <a:spcPct val="20000"/>
              </a:spcBef>
            </a:pPr>
            <a:r>
              <a:rPr lang="en-US" altLang="en-US" sz="1200" b="1">
                <a:solidFill>
                  <a:srgbClr val="000000"/>
                </a:solidFill>
                <a:latin typeface="Lucida Console" panose="020B0609040504020204" pitchFamily="49" charset="0"/>
              </a:rPr>
              <a:t>Point finalizer: Center = [72, 29]; Radius = 4.5</a:t>
            </a:r>
          </a:p>
          <a:p>
            <a:pPr eaLnBrk="1" hangingPunct="1">
              <a:spcBef>
                <a:spcPct val="20000"/>
              </a:spcBef>
            </a:pPr>
            <a:r>
              <a:rPr lang="en-US" altLang="en-US" sz="1200" b="1">
                <a:solidFill>
                  <a:srgbClr val="000000"/>
                </a:solidFill>
                <a:latin typeface="Lucida Console" panose="020B0609040504020204" pitchFamily="49" charset="0"/>
              </a:rPr>
              <a:t>Circle finalizer: Center = [5, 7]; Radius = 10.67</a:t>
            </a:r>
          </a:p>
          <a:p>
            <a:pPr eaLnBrk="1" hangingPunct="1">
              <a:spcBef>
                <a:spcPct val="20000"/>
              </a:spcBef>
            </a:pPr>
            <a:r>
              <a:rPr lang="en-US" altLang="en-US" sz="1200" b="1">
                <a:solidFill>
                  <a:srgbClr val="000000"/>
                </a:solidFill>
                <a:latin typeface="Lucida Console" panose="020B0609040504020204" pitchFamily="49" charset="0"/>
              </a:rPr>
              <a:t>Point finalizer: Center = [5, 7]; Radius = 10.67</a:t>
            </a:r>
          </a:p>
        </p:txBody>
      </p:sp>
      <p:grpSp>
        <p:nvGrpSpPr>
          <p:cNvPr id="2" name="Group 5"/>
          <p:cNvGrpSpPr>
            <a:grpSpLocks/>
          </p:cNvGrpSpPr>
          <p:nvPr/>
        </p:nvGrpSpPr>
        <p:grpSpPr bwMode="auto">
          <a:xfrm>
            <a:off x="5410200" y="2667000"/>
            <a:ext cx="3733800" cy="1079500"/>
            <a:chOff x="2040" y="816"/>
            <a:chExt cx="2352" cy="680"/>
          </a:xfrm>
        </p:grpSpPr>
        <p:sp>
          <p:nvSpPr>
            <p:cNvPr id="46091" name="Text Box 6"/>
            <p:cNvSpPr txBox="1">
              <a:spLocks noChangeArrowheads="1"/>
            </p:cNvSpPr>
            <p:nvPr/>
          </p:nvSpPr>
          <p:spPr bwMode="auto">
            <a:xfrm>
              <a:off x="2712" y="816"/>
              <a:ext cx="1680" cy="680"/>
            </a:xfrm>
            <a:prstGeom prst="rect">
              <a:avLst/>
            </a:prstGeom>
            <a:solidFill>
              <a:schemeClr val="tx2">
                <a:lumMod val="20000"/>
                <a:lumOff val="80000"/>
              </a:schemeClr>
            </a:solidFill>
            <a:ln w="9525">
              <a:solidFill>
                <a:schemeClr val="tx1"/>
              </a:solidFill>
              <a:miter lim="800000"/>
              <a:headEnd/>
              <a:tailEnd/>
            </a:ln>
          </p:spPr>
          <p:txBody>
            <a:bodyPr>
              <a:spAutoFit/>
            </a:bodyPr>
            <a:lstStyle/>
            <a:p>
              <a:pPr>
                <a:defRPr/>
              </a:pPr>
              <a:r>
                <a:rPr lang="en-US" dirty="0">
                  <a:latin typeface="Times New Roman" pitchFamily="18" charset="0"/>
                </a:rPr>
                <a:t>Subclass </a:t>
              </a:r>
              <a:r>
                <a:rPr lang="en-US" dirty="0">
                  <a:latin typeface="Lucida Console" pitchFamily="49" charset="0"/>
                </a:rPr>
                <a:t>Circle</a:t>
              </a:r>
              <a:r>
                <a:rPr lang="en-US" dirty="0">
                  <a:latin typeface="Times New Roman" pitchFamily="18" charset="0"/>
                </a:rPr>
                <a:t> constructor body executes after superclass </a:t>
              </a:r>
              <a:r>
                <a:rPr lang="en-US" dirty="0">
                  <a:latin typeface="Lucida Console" pitchFamily="49" charset="0"/>
                </a:rPr>
                <a:t>Point4</a:t>
              </a:r>
              <a:r>
                <a:rPr lang="en-US" dirty="0">
                  <a:latin typeface="Times New Roman" pitchFamily="18" charset="0"/>
                </a:rPr>
                <a:t>’s constructor finishes execution.</a:t>
              </a:r>
            </a:p>
          </p:txBody>
        </p:sp>
        <p:sp>
          <p:nvSpPr>
            <p:cNvPr id="77835" name="Line 7"/>
            <p:cNvSpPr>
              <a:spLocks noChangeShapeType="1"/>
            </p:cNvSpPr>
            <p:nvPr/>
          </p:nvSpPr>
          <p:spPr bwMode="auto">
            <a:xfrm flipH="1">
              <a:off x="2040" y="912"/>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3" name="Group 8"/>
          <p:cNvGrpSpPr>
            <a:grpSpLocks/>
          </p:cNvGrpSpPr>
          <p:nvPr/>
        </p:nvGrpSpPr>
        <p:grpSpPr bwMode="auto">
          <a:xfrm>
            <a:off x="5257800" y="4114800"/>
            <a:ext cx="3886200" cy="1143000"/>
            <a:chOff x="1968" y="1776"/>
            <a:chExt cx="2448" cy="720"/>
          </a:xfrm>
        </p:grpSpPr>
        <p:sp>
          <p:nvSpPr>
            <p:cNvPr id="46088" name="Text Box 9"/>
            <p:cNvSpPr txBox="1">
              <a:spLocks noChangeArrowheads="1"/>
            </p:cNvSpPr>
            <p:nvPr/>
          </p:nvSpPr>
          <p:spPr bwMode="auto">
            <a:xfrm>
              <a:off x="2736" y="1776"/>
              <a:ext cx="1680" cy="526"/>
            </a:xfrm>
            <a:prstGeom prst="rect">
              <a:avLst/>
            </a:prstGeom>
            <a:solidFill>
              <a:schemeClr val="tx2">
                <a:lumMod val="20000"/>
                <a:lumOff val="80000"/>
              </a:schemeClr>
            </a:solidFill>
            <a:ln w="9525">
              <a:solidFill>
                <a:schemeClr val="tx1"/>
              </a:solidFill>
              <a:miter lim="800000"/>
              <a:headEnd/>
              <a:tailEnd/>
            </a:ln>
          </p:spPr>
          <p:txBody>
            <a:bodyPr>
              <a:spAutoFit/>
            </a:bodyPr>
            <a:lstStyle/>
            <a:p>
              <a:pPr>
                <a:defRPr/>
              </a:pPr>
              <a:r>
                <a:rPr lang="en-US" dirty="0" err="1">
                  <a:latin typeface="Times New Roman" pitchFamily="18" charset="0"/>
                </a:rPr>
                <a:t>Finalizer</a:t>
              </a:r>
              <a:r>
                <a:rPr lang="en-US" dirty="0">
                  <a:latin typeface="Times New Roman" pitchFamily="18" charset="0"/>
                </a:rPr>
                <a:t> for </a:t>
              </a:r>
              <a:r>
                <a:rPr lang="en-US" dirty="0">
                  <a:latin typeface="Lucida Console" pitchFamily="49" charset="0"/>
                </a:rPr>
                <a:t>Circle</a:t>
              </a:r>
              <a:r>
                <a:rPr lang="en-US" dirty="0">
                  <a:latin typeface="Times New Roman" pitchFamily="18" charset="0"/>
                </a:rPr>
                <a:t> object called in reverse order of constructors.</a:t>
              </a:r>
            </a:p>
          </p:txBody>
        </p:sp>
        <p:sp>
          <p:nvSpPr>
            <p:cNvPr id="77832" name="Line 10"/>
            <p:cNvSpPr>
              <a:spLocks noChangeShapeType="1"/>
            </p:cNvSpPr>
            <p:nvPr/>
          </p:nvSpPr>
          <p:spPr bwMode="auto">
            <a:xfrm flipH="1">
              <a:off x="1968" y="1872"/>
              <a:ext cx="76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33" name="Line 11"/>
            <p:cNvSpPr>
              <a:spLocks noChangeShapeType="1"/>
            </p:cNvSpPr>
            <p:nvPr/>
          </p:nvSpPr>
          <p:spPr bwMode="auto">
            <a:xfrm flipH="1">
              <a:off x="1968" y="1872"/>
              <a:ext cx="768"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Tree>
    <p:extLst>
      <p:ext uri="{BB962C8B-B14F-4D97-AF65-F5344CB8AC3E}">
        <p14:creationId xmlns:p14="http://schemas.microsoft.com/office/powerpoint/2010/main" val="633258997"/>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smtClean="0">
                <a:cs typeface="Arial" panose="020B0604020202020204" pitchFamily="34" charset="0"/>
              </a:rPr>
              <a:t>Summary </a:t>
            </a:r>
          </a:p>
        </p:txBody>
      </p:sp>
      <p:sp>
        <p:nvSpPr>
          <p:cNvPr id="78851" name="Rectangle 3"/>
          <p:cNvSpPr>
            <a:spLocks noGrp="1" noChangeArrowheads="1"/>
          </p:cNvSpPr>
          <p:nvPr>
            <p:ph idx="1"/>
          </p:nvPr>
        </p:nvSpPr>
        <p:spPr/>
        <p:txBody>
          <a:bodyPr/>
          <a:lstStyle/>
          <a:p>
            <a:pPr>
              <a:lnSpc>
                <a:spcPct val="80000"/>
              </a:lnSpc>
            </a:pPr>
            <a:r>
              <a:rPr lang="en-US" altLang="en-US" smtClean="0"/>
              <a:t>Inheritance is a mechanism that allows one class to reuse the implementation provided by another. </a:t>
            </a:r>
          </a:p>
          <a:p>
            <a:pPr>
              <a:lnSpc>
                <a:spcPct val="80000"/>
              </a:lnSpc>
            </a:pPr>
            <a:r>
              <a:rPr lang="en-US" altLang="en-US" smtClean="0"/>
              <a:t>A class always </a:t>
            </a:r>
            <a:r>
              <a:rPr lang="en-US" altLang="en-US" b="1" smtClean="0">
                <a:solidFill>
                  <a:schemeClr val="hlink"/>
                </a:solidFill>
              </a:rPr>
              <a:t>extends</a:t>
            </a:r>
            <a:r>
              <a:rPr lang="en-US" altLang="en-US" smtClean="0"/>
              <a:t> exactly one superclass. If a class does not explicitly extend another, it implicitly extends the class Object. </a:t>
            </a:r>
          </a:p>
          <a:p>
            <a:pPr>
              <a:lnSpc>
                <a:spcPct val="80000"/>
              </a:lnSpc>
            </a:pPr>
            <a:r>
              <a:rPr lang="en-US" altLang="en-US" smtClean="0"/>
              <a:t>A superclass method or field can be accessed using a </a:t>
            </a:r>
            <a:r>
              <a:rPr lang="en-US" altLang="en-US" b="1" smtClean="0">
                <a:solidFill>
                  <a:schemeClr val="hlink"/>
                </a:solidFill>
              </a:rPr>
              <a:t>super</a:t>
            </a:r>
            <a:r>
              <a:rPr lang="en-US" altLang="en-US" i="1" smtClean="0">
                <a:solidFill>
                  <a:schemeClr val="hlink"/>
                </a:solidFill>
              </a:rPr>
              <a:t>.</a:t>
            </a:r>
            <a:r>
              <a:rPr lang="en-US" altLang="en-US" smtClean="0"/>
              <a:t> keyword. </a:t>
            </a:r>
          </a:p>
          <a:p>
            <a:pPr>
              <a:lnSpc>
                <a:spcPct val="80000"/>
              </a:lnSpc>
            </a:pPr>
            <a:r>
              <a:rPr lang="en-US" altLang="en-US" smtClean="0"/>
              <a:t>Subclass objects can not access superclass’s private data unless they change into </a:t>
            </a:r>
            <a:r>
              <a:rPr lang="en-US" altLang="en-US" b="1" smtClean="0">
                <a:solidFill>
                  <a:schemeClr val="hlink"/>
                </a:solidFill>
              </a:rPr>
              <a:t>protected</a:t>
            </a:r>
            <a:r>
              <a:rPr lang="en-US" altLang="en-US" smtClean="0"/>
              <a:t> access level.</a:t>
            </a:r>
          </a:p>
          <a:p>
            <a:pPr>
              <a:lnSpc>
                <a:spcPct val="80000"/>
              </a:lnSpc>
            </a:pPr>
            <a:r>
              <a:rPr lang="en-US" altLang="en-US" smtClean="0"/>
              <a:t>If a constructor does not explicitly invoke another (this() or super()) constructor, it implicitly invokes the superclass's no-args constructor </a:t>
            </a:r>
          </a:p>
          <a:p>
            <a:pPr>
              <a:lnSpc>
                <a:spcPct val="80000"/>
              </a:lnSpc>
              <a:buFont typeface="Wingdings" panose="05000000000000000000" pitchFamily="2" charset="2"/>
              <a:buNone/>
            </a:pPr>
            <a:endParaRPr lang="en-US" altLang="en-US" smtClean="0"/>
          </a:p>
        </p:txBody>
      </p:sp>
    </p:spTree>
    <p:extLst>
      <p:ext uri="{BB962C8B-B14F-4D97-AF65-F5344CB8AC3E}">
        <p14:creationId xmlns:p14="http://schemas.microsoft.com/office/powerpoint/2010/main" val="3644889690"/>
      </p:ext>
    </p:extLst>
  </p:cSld>
  <p:clrMapOvr>
    <a:masterClrMapping/>
  </p:clrMapOvr>
  <p:transition spd="med">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cs typeface="Arial" panose="020B0604020202020204" pitchFamily="34" charset="0"/>
              </a:rPr>
              <a:t>Accessibility modifier</a:t>
            </a:r>
          </a:p>
        </p:txBody>
      </p:sp>
      <p:pic>
        <p:nvPicPr>
          <p:cNvPr id="5" name="Picture 2"/>
          <p:cNvPicPr>
            <a:picLocks noGrp="1" noChangeAspect="1" noChangeArrowheads="1"/>
          </p:cNvPicPr>
          <p:nvPr>
            <p:ph idx="1"/>
          </p:nvPr>
        </p:nvPicPr>
        <p:blipFill>
          <a:blip r:embed="rId3" cstate="print"/>
          <a:srcRect/>
          <a:stretch>
            <a:fillRect/>
          </a:stretch>
        </p:blipFill>
        <p:spPr>
          <a:xfrm>
            <a:off x="0" y="1600200"/>
            <a:ext cx="9070720" cy="3962400"/>
          </a:xfrm>
          <a:noFill/>
        </p:spPr>
      </p:pic>
    </p:spTree>
    <p:extLst>
      <p:ext uri="{BB962C8B-B14F-4D97-AF65-F5344CB8AC3E}">
        <p14:creationId xmlns:p14="http://schemas.microsoft.com/office/powerpoint/2010/main" val="555159717"/>
      </p:ext>
    </p:extLst>
  </p:cSld>
  <p:clrMapOvr>
    <a:masterClrMapping/>
  </p:clrMapOvr>
  <p:transition spd="med">
    <p:comb/>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solidFill>
                  <a:srgbClr val="FF0000"/>
                </a:solidFill>
              </a:rPr>
              <a:t>polymorphism</a:t>
            </a:r>
            <a:endParaRPr lang="en-US" dirty="0">
              <a:solidFill>
                <a:srgbClr val="FF0000"/>
              </a:solidFill>
            </a:endParaRPr>
          </a:p>
        </p:txBody>
      </p:sp>
      <p:sp>
        <p:nvSpPr>
          <p:cNvPr id="79875" name="Text Placeholder 5"/>
          <p:cNvSpPr>
            <a:spLocks noGrp="1"/>
          </p:cNvSpPr>
          <p:nvPr>
            <p:ph type="body" idx="1"/>
          </p:nvPr>
        </p:nvSpPr>
        <p:spPr/>
        <p:txBody>
          <a:bodyPr/>
          <a:lstStyle/>
          <a:p>
            <a:r>
              <a:rPr lang="en-US" altLang="en-US" sz="2500" smtClean="0"/>
              <a:t>Session 2</a:t>
            </a:r>
          </a:p>
        </p:txBody>
      </p:sp>
    </p:spTree>
    <p:extLst>
      <p:ext uri="{BB962C8B-B14F-4D97-AF65-F5344CB8AC3E}">
        <p14:creationId xmlns:p14="http://schemas.microsoft.com/office/powerpoint/2010/main" val="1792770153"/>
      </p:ext>
    </p:extLst>
  </p:cSld>
  <p:clrMapOvr>
    <a:masterClrMapping/>
  </p:clrMapOvr>
  <p:transition spd="med">
    <p:comb/>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smtClean="0">
                <a:cs typeface="Arial" panose="020B0604020202020204" pitchFamily="34" charset="0"/>
              </a:rPr>
              <a:t>Polymorphism</a:t>
            </a:r>
          </a:p>
        </p:txBody>
      </p:sp>
      <p:sp>
        <p:nvSpPr>
          <p:cNvPr id="80899" name="Rectangle 3"/>
          <p:cNvSpPr>
            <a:spLocks noGrp="1" noChangeArrowheads="1"/>
          </p:cNvSpPr>
          <p:nvPr>
            <p:ph idx="1"/>
          </p:nvPr>
        </p:nvSpPr>
        <p:spPr>
          <a:xfrm>
            <a:off x="381000" y="685800"/>
            <a:ext cx="8555038" cy="5562600"/>
          </a:xfrm>
        </p:spPr>
        <p:txBody>
          <a:bodyPr/>
          <a:lstStyle/>
          <a:p>
            <a:r>
              <a:rPr lang="en-US" altLang="en-US" smtClean="0"/>
              <a:t>Polymorphism  is a generic term for having many forms. You can use the same name for several different things and the compiler automatically figures out which version you wanted. There are several forms of polymorphism supported in Java, shadowing, overriding, and overloading </a:t>
            </a:r>
          </a:p>
          <a:p>
            <a:r>
              <a:rPr lang="en-US" altLang="en-US" smtClean="0"/>
              <a:t>What does it mean:</a:t>
            </a:r>
          </a:p>
          <a:p>
            <a:pPr lvl="1"/>
            <a:r>
              <a:rPr lang="en-US" altLang="en-US" smtClean="0"/>
              <a:t>“Program in the general”</a:t>
            </a:r>
          </a:p>
          <a:p>
            <a:pPr lvl="1"/>
            <a:r>
              <a:rPr lang="en-US" altLang="en-US" smtClean="0"/>
              <a:t>Treat objects in same class hierarchy as if all superclass</a:t>
            </a:r>
          </a:p>
          <a:p>
            <a:pPr lvl="1"/>
            <a:r>
              <a:rPr lang="en-US" altLang="en-US" smtClean="0"/>
              <a:t>Makes programs extensible</a:t>
            </a:r>
          </a:p>
          <a:p>
            <a:pPr lvl="2"/>
            <a:r>
              <a:rPr lang="en-US" altLang="en-US" smtClean="0"/>
              <a:t>New classes added easily, can still be processed</a:t>
            </a:r>
          </a:p>
        </p:txBody>
      </p:sp>
    </p:spTree>
    <p:extLst>
      <p:ext uri="{BB962C8B-B14F-4D97-AF65-F5344CB8AC3E}">
        <p14:creationId xmlns:p14="http://schemas.microsoft.com/office/powerpoint/2010/main" val="1646261510"/>
      </p:ext>
    </p:extLst>
  </p:cSld>
  <p:clrMapOvr>
    <a:masterClrMapping/>
  </p:clrMapOvr>
  <p:transition spd="med">
    <p:comb/>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419100"/>
            <a:ext cx="8174038" cy="533400"/>
          </a:xfrm>
        </p:spPr>
        <p:txBody>
          <a:bodyPr/>
          <a:lstStyle/>
          <a:p>
            <a:r>
              <a:rPr lang="en-US" altLang="en-US" smtClean="0">
                <a:cs typeface="Arial" panose="020B0604020202020204" pitchFamily="34" charset="0"/>
              </a:rPr>
              <a:t>Relationships Among Objects in an Inheritance Hierarchy</a:t>
            </a:r>
          </a:p>
        </p:txBody>
      </p:sp>
      <p:sp>
        <p:nvSpPr>
          <p:cNvPr id="81923" name="Rectangle 3"/>
          <p:cNvSpPr>
            <a:spLocks noGrp="1" noChangeArrowheads="1"/>
          </p:cNvSpPr>
          <p:nvPr>
            <p:ph idx="1"/>
          </p:nvPr>
        </p:nvSpPr>
        <p:spPr/>
        <p:txBody>
          <a:bodyPr/>
          <a:lstStyle/>
          <a:p>
            <a:r>
              <a:rPr lang="en-US" altLang="en-US" sz="2200" b="1" smtClean="0"/>
              <a:t>Previously</a:t>
            </a:r>
          </a:p>
          <a:p>
            <a:pPr lvl="1"/>
            <a:r>
              <a:rPr lang="en-US" altLang="en-US" sz="2200" smtClean="0"/>
              <a:t>Circle inherited from Point</a:t>
            </a:r>
          </a:p>
          <a:p>
            <a:pPr lvl="1"/>
            <a:r>
              <a:rPr lang="en-US" altLang="en-US" sz="2200" smtClean="0"/>
              <a:t>Manipulated Point and Circle objects using references to invoke methods</a:t>
            </a:r>
          </a:p>
          <a:p>
            <a:r>
              <a:rPr lang="en-US" altLang="en-US" sz="2200" b="1" smtClean="0"/>
              <a:t>This section</a:t>
            </a:r>
          </a:p>
          <a:p>
            <a:pPr lvl="1"/>
            <a:r>
              <a:rPr lang="en-US" altLang="en-US" sz="2200" smtClean="0"/>
              <a:t>Invoking superclass methods from subclass objects</a:t>
            </a:r>
          </a:p>
          <a:p>
            <a:pPr lvl="1"/>
            <a:r>
              <a:rPr lang="en-US" altLang="en-US" sz="2200" smtClean="0"/>
              <a:t>Using superclass references with subclass-type variables</a:t>
            </a:r>
          </a:p>
          <a:p>
            <a:pPr lvl="1"/>
            <a:r>
              <a:rPr lang="en-US" altLang="en-US" sz="2200" smtClean="0"/>
              <a:t>Subclass method calls via superclass-type variables</a:t>
            </a:r>
          </a:p>
          <a:p>
            <a:r>
              <a:rPr lang="en-US" altLang="en-US" sz="2200" b="1" smtClean="0"/>
              <a:t>Key concept</a:t>
            </a:r>
          </a:p>
          <a:p>
            <a:pPr lvl="1"/>
            <a:r>
              <a:rPr lang="en-US" altLang="en-US" sz="2200" smtClean="0"/>
              <a:t>subclass object can be treated as superclass object</a:t>
            </a:r>
          </a:p>
          <a:p>
            <a:pPr lvl="2"/>
            <a:r>
              <a:rPr lang="en-US" altLang="en-US" sz="2200" smtClean="0"/>
              <a:t>“is-a” relationship</a:t>
            </a:r>
          </a:p>
          <a:p>
            <a:pPr lvl="2"/>
            <a:r>
              <a:rPr lang="en-US" altLang="en-US" sz="2200" smtClean="0"/>
              <a:t>superclass is not a subclass object</a:t>
            </a:r>
          </a:p>
        </p:txBody>
      </p:sp>
    </p:spTree>
    <p:extLst>
      <p:ext uri="{BB962C8B-B14F-4D97-AF65-F5344CB8AC3E}">
        <p14:creationId xmlns:p14="http://schemas.microsoft.com/office/powerpoint/2010/main" val="4000335753"/>
      </p:ext>
    </p:extLst>
  </p:cSld>
  <p:clrMapOvr>
    <a:masterClrMapping/>
  </p:clrMapOvr>
  <p:transition spd="med">
    <p:comb/>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62000" y="304800"/>
            <a:ext cx="8174038" cy="533400"/>
          </a:xfrm>
        </p:spPr>
        <p:txBody>
          <a:bodyPr/>
          <a:lstStyle/>
          <a:p>
            <a:r>
              <a:rPr lang="en-US" altLang="en-US" smtClean="0">
                <a:cs typeface="Arial" panose="020B0604020202020204" pitchFamily="34" charset="0"/>
              </a:rPr>
              <a:t>Invoking Superclass Methods from Subclass Objects</a:t>
            </a:r>
          </a:p>
        </p:txBody>
      </p:sp>
      <p:sp>
        <p:nvSpPr>
          <p:cNvPr id="82947" name="Rectangle 3"/>
          <p:cNvSpPr>
            <a:spLocks noGrp="1" noChangeArrowheads="1"/>
          </p:cNvSpPr>
          <p:nvPr>
            <p:ph idx="1"/>
          </p:nvPr>
        </p:nvSpPr>
        <p:spPr>
          <a:xfrm>
            <a:off x="0" y="1160060"/>
            <a:ext cx="9144000" cy="5715000"/>
          </a:xfrm>
        </p:spPr>
        <p:txBody>
          <a:bodyPr/>
          <a:lstStyle/>
          <a:p>
            <a:r>
              <a:rPr lang="en-US" altLang="en-US" smtClean="0"/>
              <a:t>Store references to superclass and subclass objects</a:t>
            </a:r>
          </a:p>
          <a:p>
            <a:pPr lvl="1"/>
            <a:r>
              <a:rPr lang="en-US" altLang="en-US" smtClean="0"/>
              <a:t>Assign a superclass reference to superclass-type variable</a:t>
            </a:r>
          </a:p>
          <a:p>
            <a:pPr lvl="1"/>
            <a:r>
              <a:rPr lang="en-US" altLang="en-US" smtClean="0"/>
              <a:t>Assign a subclass reference to a subclass-type variable</a:t>
            </a:r>
          </a:p>
          <a:p>
            <a:pPr lvl="2"/>
            <a:r>
              <a:rPr lang="en-US" altLang="en-US" smtClean="0"/>
              <a:t>Both straightforward</a:t>
            </a:r>
          </a:p>
          <a:p>
            <a:pPr lvl="1"/>
            <a:r>
              <a:rPr lang="en-US" altLang="en-US" smtClean="0"/>
              <a:t>Assign a subclass reference to a superclass variable</a:t>
            </a:r>
          </a:p>
          <a:p>
            <a:pPr lvl="2"/>
            <a:r>
              <a:rPr lang="en-US" altLang="en-US" smtClean="0"/>
              <a:t>“is a” relationship</a:t>
            </a:r>
          </a:p>
        </p:txBody>
      </p:sp>
    </p:spTree>
    <p:extLst>
      <p:ext uri="{BB962C8B-B14F-4D97-AF65-F5344CB8AC3E}">
        <p14:creationId xmlns:p14="http://schemas.microsoft.com/office/powerpoint/2010/main" val="3650149618"/>
      </p:ext>
    </p:extLst>
  </p:cSld>
  <p:clrMapOvr>
    <a:masterClrMapping/>
  </p:clrMapOvr>
  <p:transition spd="med">
    <p:comb/>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cs typeface="Arial" panose="020B0604020202020204" pitchFamily="34" charset="0"/>
              </a:rPr>
              <a:t>HierarchyRelationshipTest1.java</a:t>
            </a:r>
          </a:p>
        </p:txBody>
      </p:sp>
      <p:sp>
        <p:nvSpPr>
          <p:cNvPr id="83971"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HierarchyRelationshipTest1.java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Assigning superclass and subclass references to superclass- and</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r>
              <a:rPr lang="en-US" altLang="en-US" sz="1100" smtClean="0">
                <a:solidFill>
                  <a:srgbClr val="008000"/>
                </a:solidFill>
                <a:latin typeface="Courier New" panose="02070309020205020404" pitchFamily="49" charset="0"/>
                <a:cs typeface="Courier New" panose="02070309020205020404" pitchFamily="49" charset="0"/>
              </a:rPr>
              <a:t>// subclass-type variables.</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import</a:t>
            </a:r>
            <a:r>
              <a:rPr lang="en-US" altLang="en-US" sz="11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class</a:t>
            </a:r>
            <a:r>
              <a:rPr lang="en-US" altLang="en-US" sz="1100" smtClean="0">
                <a:solidFill>
                  <a:srgbClr val="000000"/>
                </a:solidFill>
                <a:latin typeface="Courier New" panose="02070309020205020404" pitchFamily="49" charset="0"/>
                <a:cs typeface="Courier New" panose="02070309020205020404" pitchFamily="49" charset="0"/>
              </a:rPr>
              <a:t> HierarchyRelationshipTest1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static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void</a:t>
            </a:r>
            <a:r>
              <a:rPr lang="en-US" altLang="en-US" sz="11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assign superclass reference to superclass-type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Point3 point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Point3( </a:t>
            </a:r>
            <a:r>
              <a:rPr lang="en-US" altLang="en-US" sz="1100" smtClean="0">
                <a:solidFill>
                  <a:srgbClr val="0099FF"/>
                </a:solidFill>
                <a:latin typeface="Courier New" panose="02070309020205020404" pitchFamily="49" charset="0"/>
                <a:cs typeface="Courier New" panose="02070309020205020404" pitchFamily="49" charset="0"/>
              </a:rPr>
              <a:t>30</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50</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assign subclass reference to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r>
              <a:rPr lang="en-US" altLang="en-US" sz="1100" smtClean="0">
                <a:solidFill>
                  <a:srgbClr val="000000"/>
                </a:solidFill>
                <a:latin typeface="Courier New" panose="02070309020205020404" pitchFamily="49" charset="0"/>
                <a:cs typeface="Courier New" panose="02070309020205020404" pitchFamily="49" charset="0"/>
              </a:rPr>
              <a:t>      Circle4 circle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Circle4( </a:t>
            </a:r>
            <a:r>
              <a:rPr lang="en-US" altLang="en-US" sz="1100" smtClean="0">
                <a:solidFill>
                  <a:srgbClr val="0099FF"/>
                </a:solidFill>
                <a:latin typeface="Courier New" panose="02070309020205020404" pitchFamily="49" charset="0"/>
                <a:cs typeface="Courier New" panose="02070309020205020404" pitchFamily="49" charset="0"/>
              </a:rPr>
              <a:t>120</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89</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2.7</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invoke toString on superclass object using superclass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17    </a:t>
            </a:r>
            <a:r>
              <a:rPr lang="en-US" altLang="en-US" sz="1100" smtClean="0">
                <a:solidFill>
                  <a:srgbClr val="000000"/>
                </a:solidFill>
                <a:latin typeface="Courier New" panose="02070309020205020404" pitchFamily="49" charset="0"/>
                <a:cs typeface="Courier New" panose="02070309020205020404" pitchFamily="49" charset="0"/>
              </a:rPr>
              <a:t>      String output = </a:t>
            </a:r>
            <a:r>
              <a:rPr lang="en-US" altLang="en-US" sz="1100" smtClean="0">
                <a:solidFill>
                  <a:srgbClr val="0099FF"/>
                </a:solidFill>
                <a:latin typeface="Courier New" panose="02070309020205020404" pitchFamily="49" charset="0"/>
                <a:cs typeface="Courier New" panose="02070309020205020404" pitchFamily="49" charset="0"/>
              </a:rPr>
              <a:t>"Call Point3's toString with superclass"</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 reference to superclass object: \n"</a:t>
            </a:r>
            <a:r>
              <a:rPr lang="en-US" altLang="en-US" sz="1100" smtClean="0">
                <a:solidFill>
                  <a:srgbClr val="000000"/>
                </a:solidFill>
                <a:latin typeface="Courier New" panose="02070309020205020404" pitchFamily="49" charset="0"/>
                <a:cs typeface="Courier New" panose="02070309020205020404" pitchFamily="49" charset="0"/>
              </a:rPr>
              <a:t> + point.toString();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19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20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invoke toString on subclass object using subclass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21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"\n\nCall Circle4's toString with subclass"</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 reference to subclass object: \n"</a:t>
            </a:r>
            <a:r>
              <a:rPr lang="en-US" altLang="en-US" sz="1100" smtClean="0">
                <a:solidFill>
                  <a:srgbClr val="000000"/>
                </a:solidFill>
                <a:latin typeface="Courier New" panose="02070309020205020404" pitchFamily="49" charset="0"/>
                <a:cs typeface="Courier New" panose="02070309020205020404" pitchFamily="49" charset="0"/>
              </a:rPr>
              <a:t> + circle.toString();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6534500"/>
      </p:ext>
    </p:extLst>
  </p:cSld>
  <p:clrMapOvr>
    <a:masterClrMapping/>
  </p:clrMapOvr>
  <p:transition spd="med">
    <p:comb/>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438400" y="152400"/>
            <a:ext cx="6248400" cy="828675"/>
          </a:xfrm>
        </p:spPr>
        <p:txBody>
          <a:bodyPr/>
          <a:lstStyle/>
          <a:p>
            <a:r>
              <a:rPr lang="en-US" altLang="en-US" smtClean="0">
                <a:cs typeface="Arial" panose="020B0604020202020204" pitchFamily="34" charset="0"/>
              </a:rPr>
              <a:t>HierarchyRelationshipTest1.java</a:t>
            </a:r>
          </a:p>
        </p:txBody>
      </p:sp>
      <p:sp>
        <p:nvSpPr>
          <p:cNvPr id="84995"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invoke toString on subclass object using superclass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25    </a:t>
            </a:r>
            <a:r>
              <a:rPr lang="en-US" altLang="en-US" sz="1100" smtClean="0">
                <a:solidFill>
                  <a:srgbClr val="000000"/>
                </a:solidFill>
                <a:latin typeface="Courier New" panose="02070309020205020404" pitchFamily="49" charset="0"/>
                <a:cs typeface="Courier New" panose="02070309020205020404" pitchFamily="49" charset="0"/>
              </a:rPr>
              <a:t>      Point3 pointRef = circle;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26    </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99FF"/>
                </a:solidFill>
                <a:latin typeface="Courier New" panose="02070309020205020404" pitchFamily="49" charset="0"/>
                <a:cs typeface="Courier New" panose="02070309020205020404" pitchFamily="49" charset="0"/>
              </a:rPr>
              <a:t>"\n\nCall Circle4's toString with superclass"</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 reference to subclass object: \n"</a:t>
            </a:r>
            <a:r>
              <a:rPr lang="en-US" altLang="en-US" sz="1100" smtClean="0">
                <a:solidFill>
                  <a:srgbClr val="000000"/>
                </a:solidFill>
                <a:latin typeface="Courier New" panose="02070309020205020404" pitchFamily="49" charset="0"/>
                <a:cs typeface="Courier New" panose="02070309020205020404" pitchFamily="49" charset="0"/>
              </a:rPr>
              <a:t> + pointRef.toString();</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100" smtClean="0">
                <a:solidFill>
                  <a:srgbClr val="0000FF"/>
                </a:solidFill>
                <a:latin typeface="Courier New" panose="02070309020205020404" pitchFamily="49" charset="0"/>
                <a:cs typeface="Courier New" panose="02070309020205020404" pitchFamily="49" charset="0"/>
              </a:rPr>
              <a:t>null</a:t>
            </a:r>
            <a:r>
              <a:rPr lang="en-US" altLang="en-US" sz="1100" smtClean="0">
                <a:solidFill>
                  <a:srgbClr val="000000"/>
                </a:solidFill>
                <a:latin typeface="Courier New" panose="02070309020205020404" pitchFamily="49" charset="0"/>
                <a:cs typeface="Courier New" panose="02070309020205020404" pitchFamily="49" charset="0"/>
              </a:rPr>
              <a:t>, output );  </a:t>
            </a:r>
            <a:r>
              <a:rPr lang="en-US" altLang="en-US" sz="1100" smtClean="0">
                <a:solidFill>
                  <a:srgbClr val="008000"/>
                </a:solidFill>
                <a:latin typeface="Courier New" panose="02070309020205020404" pitchFamily="49" charset="0"/>
                <a:cs typeface="Courier New" panose="02070309020205020404" pitchFamily="49" charset="0"/>
              </a:rPr>
              <a:t>// display output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r>
              <a:rPr lang="en-US" altLang="en-US" sz="1100" smtClean="0">
                <a:solidFill>
                  <a:srgbClr val="000000"/>
                </a:solidFill>
                <a:latin typeface="Courier New" panose="02070309020205020404" pitchFamily="49" charset="0"/>
                <a:cs typeface="Courier New" panose="02070309020205020404" pitchFamily="49" charset="0"/>
              </a:rPr>
              <a:t>      System.exit( </a:t>
            </a:r>
            <a:r>
              <a:rPr lang="en-US" altLang="en-US" sz="1100" smtClean="0">
                <a:solidFill>
                  <a:srgbClr val="0099FF"/>
                </a:solidFill>
                <a:latin typeface="Courier New" panose="02070309020205020404" pitchFamily="49" charset="0"/>
                <a:cs typeface="Courier New" panose="02070309020205020404" pitchFamily="49" charset="0"/>
              </a:rPr>
              <a:t>0</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8000"/>
                </a:solidFill>
                <a:latin typeface="Courier New" panose="02070309020205020404" pitchFamily="49" charset="0"/>
                <a:cs typeface="Courier New" panose="02070309020205020404" pitchFamily="49" charset="0"/>
              </a:rPr>
              <a:t>// end main</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HierarchyRelationshipTest1</a:t>
            </a:r>
          </a:p>
        </p:txBody>
      </p:sp>
      <p:pic>
        <p:nvPicPr>
          <p:cNvPr id="8499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38600"/>
            <a:ext cx="45751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0159770"/>
      </p:ext>
    </p:extLst>
  </p:cSld>
  <p:clrMapOvr>
    <a:masterClrMapping/>
  </p:clrMapOvr>
  <p:transition spd="med">
    <p:comb/>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62000" y="76200"/>
            <a:ext cx="8174038" cy="838200"/>
          </a:xfrm>
        </p:spPr>
        <p:txBody>
          <a:bodyPr/>
          <a:lstStyle/>
          <a:p>
            <a:r>
              <a:rPr lang="en-US" altLang="en-US" smtClean="0">
                <a:cs typeface="Arial" panose="020B0604020202020204" pitchFamily="34" charset="0"/>
              </a:rPr>
              <a:t>Using Superclass References with Subclass-Type Variables</a:t>
            </a:r>
          </a:p>
        </p:txBody>
      </p:sp>
      <p:sp>
        <p:nvSpPr>
          <p:cNvPr id="86019" name="Rectangle 3"/>
          <p:cNvSpPr>
            <a:spLocks noGrp="1" noChangeArrowheads="1"/>
          </p:cNvSpPr>
          <p:nvPr>
            <p:ph idx="1"/>
          </p:nvPr>
        </p:nvSpPr>
        <p:spPr>
          <a:xfrm>
            <a:off x="0" y="1111155"/>
            <a:ext cx="9144000" cy="5715000"/>
          </a:xfrm>
        </p:spPr>
        <p:txBody>
          <a:bodyPr/>
          <a:lstStyle/>
          <a:p>
            <a:pPr>
              <a:lnSpc>
                <a:spcPct val="90000"/>
              </a:lnSpc>
            </a:pPr>
            <a:r>
              <a:rPr lang="en-US" altLang="en-US" sz="2200" smtClean="0"/>
              <a:t>Previous example</a:t>
            </a:r>
          </a:p>
          <a:p>
            <a:pPr lvl="1">
              <a:lnSpc>
                <a:spcPct val="90000"/>
              </a:lnSpc>
            </a:pPr>
            <a:r>
              <a:rPr lang="en-US" altLang="en-US" sz="2200" smtClean="0"/>
              <a:t>Assigned subclass reference to superclass-type variable</a:t>
            </a:r>
          </a:p>
          <a:p>
            <a:pPr lvl="2">
              <a:lnSpc>
                <a:spcPct val="90000"/>
              </a:lnSpc>
            </a:pPr>
            <a:r>
              <a:rPr lang="en-US" altLang="en-US" sz="2200" smtClean="0"/>
              <a:t>Circle “is a” Point</a:t>
            </a:r>
          </a:p>
          <a:p>
            <a:pPr>
              <a:lnSpc>
                <a:spcPct val="90000"/>
              </a:lnSpc>
            </a:pPr>
            <a:r>
              <a:rPr lang="en-US" altLang="en-US" sz="2200" smtClean="0"/>
              <a:t>Assign superclass reference to subclass-type variable</a:t>
            </a:r>
          </a:p>
          <a:p>
            <a:pPr lvl="1">
              <a:lnSpc>
                <a:spcPct val="90000"/>
              </a:lnSpc>
            </a:pPr>
            <a:r>
              <a:rPr lang="en-US" altLang="en-US" sz="2200" smtClean="0"/>
              <a:t>Compiler error</a:t>
            </a:r>
          </a:p>
          <a:p>
            <a:pPr lvl="2">
              <a:lnSpc>
                <a:spcPct val="90000"/>
              </a:lnSpc>
            </a:pPr>
            <a:r>
              <a:rPr lang="en-US" altLang="en-US" sz="2200" smtClean="0"/>
              <a:t>No “is a” relationship</a:t>
            </a:r>
          </a:p>
          <a:p>
            <a:pPr lvl="2">
              <a:lnSpc>
                <a:spcPct val="90000"/>
              </a:lnSpc>
            </a:pPr>
            <a:r>
              <a:rPr lang="en-US" altLang="en-US" sz="2200" smtClean="0"/>
              <a:t>Point is not a Circle</a:t>
            </a:r>
          </a:p>
          <a:p>
            <a:pPr lvl="2">
              <a:lnSpc>
                <a:spcPct val="90000"/>
              </a:lnSpc>
            </a:pPr>
            <a:r>
              <a:rPr lang="en-US" altLang="en-US" sz="2200" smtClean="0"/>
              <a:t>Circle has data/methods that Point does not</a:t>
            </a:r>
          </a:p>
          <a:p>
            <a:pPr lvl="3">
              <a:lnSpc>
                <a:spcPct val="90000"/>
              </a:lnSpc>
            </a:pPr>
            <a:r>
              <a:rPr lang="en-US" altLang="en-US" sz="2200" smtClean="0"/>
              <a:t>setRadius (declared in Circle) not declared in Point</a:t>
            </a:r>
          </a:p>
          <a:p>
            <a:pPr lvl="1">
              <a:lnSpc>
                <a:spcPct val="90000"/>
              </a:lnSpc>
            </a:pPr>
            <a:r>
              <a:rPr lang="en-US" altLang="en-US" sz="2200" smtClean="0"/>
              <a:t>Cast superclass references to subclass references</a:t>
            </a:r>
          </a:p>
          <a:p>
            <a:pPr lvl="2">
              <a:lnSpc>
                <a:spcPct val="90000"/>
              </a:lnSpc>
            </a:pPr>
            <a:r>
              <a:rPr lang="en-US" altLang="en-US" sz="2200" smtClean="0"/>
              <a:t>Called downcasting</a:t>
            </a:r>
          </a:p>
          <a:p>
            <a:pPr lvl="2">
              <a:lnSpc>
                <a:spcPct val="90000"/>
              </a:lnSpc>
            </a:pPr>
            <a:r>
              <a:rPr lang="en-US" altLang="en-US" sz="2200" smtClean="0"/>
              <a:t>Invoke subclass functionality</a:t>
            </a:r>
          </a:p>
        </p:txBody>
      </p:sp>
    </p:spTree>
    <p:extLst>
      <p:ext uri="{BB962C8B-B14F-4D97-AF65-F5344CB8AC3E}">
        <p14:creationId xmlns:p14="http://schemas.microsoft.com/office/powerpoint/2010/main" val="265491400"/>
      </p:ext>
    </p:extLst>
  </p:cSld>
  <p:clrMapOvr>
    <a:masterClrMapping/>
  </p:clrMapOvr>
  <p:transition spd="med">
    <p:comb/>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62000" y="152401"/>
            <a:ext cx="7924800" cy="533400"/>
          </a:xfrm>
        </p:spPr>
        <p:txBody>
          <a:bodyPr/>
          <a:lstStyle/>
          <a:p>
            <a:r>
              <a:rPr lang="en-US" altLang="en-US" smtClean="0">
                <a:cs typeface="Arial" panose="020B0604020202020204" pitchFamily="34" charset="0"/>
              </a:rPr>
              <a:t>HierarchyRelationshipTest2.java</a:t>
            </a:r>
          </a:p>
        </p:txBody>
      </p:sp>
      <p:sp>
        <p:nvSpPr>
          <p:cNvPr id="87043"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HierarchyRelationshipTest2.java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Attempt to assign a superclass reference to a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class</a:t>
            </a:r>
            <a:r>
              <a:rPr lang="en-US" altLang="en-US" sz="1100" smtClean="0">
                <a:solidFill>
                  <a:srgbClr val="000000"/>
                </a:solidFill>
                <a:latin typeface="Courier New" panose="02070309020205020404" pitchFamily="49" charset="0"/>
                <a:cs typeface="Courier New" panose="02070309020205020404" pitchFamily="49" charset="0"/>
              </a:rPr>
              <a:t> HierarchyRelationshipTest2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static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void</a:t>
            </a:r>
            <a:r>
              <a:rPr lang="en-US" altLang="en-US" sz="11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Point3 point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Point3( </a:t>
            </a:r>
            <a:r>
              <a:rPr lang="en-US" altLang="en-US" sz="1100" smtClean="0">
                <a:solidFill>
                  <a:srgbClr val="0099FF"/>
                </a:solidFill>
                <a:latin typeface="Courier New" panose="02070309020205020404" pitchFamily="49" charset="0"/>
                <a:cs typeface="Courier New" panose="02070309020205020404" pitchFamily="49" charset="0"/>
              </a:rPr>
              <a:t>30</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50</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Circle4 circle;  </a:t>
            </a:r>
            <a:r>
              <a:rPr lang="en-US" altLang="en-US" sz="1100" smtClean="0">
                <a:solidFill>
                  <a:srgbClr val="008000"/>
                </a:solidFill>
                <a:latin typeface="Courier New" panose="02070309020205020404" pitchFamily="49" charset="0"/>
                <a:cs typeface="Courier New" panose="02070309020205020404" pitchFamily="49" charset="0"/>
              </a:rPr>
              <a:t>//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assign superclass reference to subclass-type variable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latin typeface="Courier New" panose="02070309020205020404" pitchFamily="49" charset="0"/>
                <a:cs typeface="Courier New" panose="02070309020205020404" pitchFamily="49" charset="0"/>
              </a:rPr>
              <a:t>circle = point;</a:t>
            </a:r>
            <a:r>
              <a:rPr lang="en-US" altLang="en-US" sz="1100" smtClean="0">
                <a:solidFill>
                  <a:srgbClr val="CC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Error: a Point3 is not a Circle4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HierarchyRelationshipTest2</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
        <p:nvSpPr>
          <p:cNvPr id="87044" name="Rectangle 4"/>
          <p:cNvSpPr>
            <a:spLocks noChangeArrowheads="1"/>
          </p:cNvSpPr>
          <p:nvPr/>
        </p:nvSpPr>
        <p:spPr bwMode="auto">
          <a:xfrm>
            <a:off x="762000" y="4648200"/>
            <a:ext cx="70104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82880" bIns="18288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eaLnBrk="1" hangingPunct="1">
              <a:spcBef>
                <a:spcPct val="20000"/>
              </a:spcBef>
            </a:pPr>
            <a:r>
              <a:rPr lang="en-US" altLang="en-US" sz="1200" b="1">
                <a:solidFill>
                  <a:srgbClr val="000000"/>
                </a:solidFill>
                <a:latin typeface="Courier New" panose="02070309020205020404" pitchFamily="49" charset="0"/>
              </a:rPr>
              <a:t>HierarchyRelationshipTest2.java:12: incompatible types</a:t>
            </a:r>
          </a:p>
          <a:p>
            <a:pPr eaLnBrk="1" hangingPunct="1">
              <a:spcBef>
                <a:spcPct val="20000"/>
              </a:spcBef>
            </a:pPr>
            <a:r>
              <a:rPr lang="en-US" altLang="en-US" sz="1200" b="1">
                <a:solidFill>
                  <a:srgbClr val="000000"/>
                </a:solidFill>
                <a:latin typeface="Courier New" panose="02070309020205020404" pitchFamily="49" charset="0"/>
              </a:rPr>
              <a:t>found   : Point3</a:t>
            </a:r>
          </a:p>
          <a:p>
            <a:pPr eaLnBrk="1" hangingPunct="1">
              <a:spcBef>
                <a:spcPct val="20000"/>
              </a:spcBef>
            </a:pPr>
            <a:r>
              <a:rPr lang="en-US" altLang="en-US" sz="1200" b="1">
                <a:solidFill>
                  <a:srgbClr val="000000"/>
                </a:solidFill>
                <a:latin typeface="Courier New" panose="02070309020205020404" pitchFamily="49" charset="0"/>
              </a:rPr>
              <a:t>required: Circle4</a:t>
            </a:r>
          </a:p>
          <a:p>
            <a:pPr eaLnBrk="1" hangingPunct="1">
              <a:spcBef>
                <a:spcPct val="20000"/>
              </a:spcBef>
            </a:pPr>
            <a:r>
              <a:rPr lang="en-US" altLang="en-US" sz="1200" b="1">
                <a:solidFill>
                  <a:srgbClr val="000000"/>
                </a:solidFill>
                <a:latin typeface="Courier New" panose="02070309020205020404" pitchFamily="49" charset="0"/>
              </a:rPr>
              <a:t>      circle = point;  // Error: a Point3 is not a Circle4</a:t>
            </a:r>
          </a:p>
          <a:p>
            <a:pPr eaLnBrk="1" hangingPunct="1">
              <a:spcBef>
                <a:spcPct val="20000"/>
              </a:spcBef>
            </a:pPr>
            <a:r>
              <a:rPr lang="en-US" altLang="en-US" sz="1200" b="1">
                <a:solidFill>
                  <a:srgbClr val="000000"/>
                </a:solidFill>
                <a:latin typeface="Courier New" panose="02070309020205020404" pitchFamily="49" charset="0"/>
              </a:rPr>
              <a:t>               ^</a:t>
            </a:r>
          </a:p>
          <a:p>
            <a:pPr eaLnBrk="1" hangingPunct="1">
              <a:spcBef>
                <a:spcPct val="20000"/>
              </a:spcBef>
            </a:pPr>
            <a:r>
              <a:rPr lang="en-US" altLang="en-US" sz="1200" b="1">
                <a:solidFill>
                  <a:srgbClr val="000000"/>
                </a:solidFill>
                <a:latin typeface="Courier New" panose="02070309020205020404" pitchFamily="49" charset="0"/>
              </a:rPr>
              <a:t>1 error</a:t>
            </a:r>
          </a:p>
          <a:p>
            <a:pPr eaLnBrk="1" hangingPunct="1">
              <a:spcBef>
                <a:spcPct val="20000"/>
              </a:spcBef>
            </a:pPr>
            <a:endParaRPr lang="en-US" altLang="en-US" sz="1200" b="1">
              <a:latin typeface="Courier New" panose="02070309020205020404" pitchFamily="49" charset="0"/>
            </a:endParaRPr>
          </a:p>
        </p:txBody>
      </p:sp>
    </p:spTree>
    <p:extLst>
      <p:ext uri="{BB962C8B-B14F-4D97-AF65-F5344CB8AC3E}">
        <p14:creationId xmlns:p14="http://schemas.microsoft.com/office/powerpoint/2010/main" val="1467887353"/>
      </p:ext>
    </p:extLst>
  </p:cSld>
  <p:clrMapOvr>
    <a:masterClrMapping/>
  </p:clrMapOvr>
  <p:transition spd="med">
    <p:comb/>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62000" y="152401"/>
            <a:ext cx="7924800" cy="381000"/>
          </a:xfrm>
        </p:spPr>
        <p:txBody>
          <a:bodyPr/>
          <a:lstStyle/>
          <a:p>
            <a:r>
              <a:rPr lang="en-US" altLang="en-US" smtClean="0">
                <a:cs typeface="Arial" panose="020B0604020202020204" pitchFamily="34" charset="0"/>
              </a:rPr>
              <a:t>HierarchyRelationshipTest21.java</a:t>
            </a:r>
          </a:p>
        </p:txBody>
      </p:sp>
      <p:sp>
        <p:nvSpPr>
          <p:cNvPr id="88067"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HierarchyRelationshipTest21.java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Attempt to downcasting a superclass to a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class</a:t>
            </a:r>
            <a:r>
              <a:rPr lang="en-US" altLang="en-US" sz="1100" smtClean="0">
                <a:solidFill>
                  <a:srgbClr val="000000"/>
                </a:solidFill>
                <a:latin typeface="Courier New" panose="02070309020205020404" pitchFamily="49" charset="0"/>
                <a:cs typeface="Courier New" panose="02070309020205020404" pitchFamily="49" charset="0"/>
              </a:rPr>
              <a:t> HierarchyRelationshipTest2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static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void</a:t>
            </a:r>
            <a:r>
              <a:rPr lang="en-US" altLang="en-US" sz="11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Point3 point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Point3( </a:t>
            </a:r>
            <a:r>
              <a:rPr lang="en-US" altLang="en-US" sz="1100" smtClean="0">
                <a:solidFill>
                  <a:srgbClr val="0099FF"/>
                </a:solidFill>
                <a:latin typeface="Courier New" panose="02070309020205020404" pitchFamily="49" charset="0"/>
                <a:cs typeface="Courier New" panose="02070309020205020404" pitchFamily="49" charset="0"/>
              </a:rPr>
              <a:t>30</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50</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Circle4 circle;  </a:t>
            </a:r>
            <a:r>
              <a:rPr lang="en-US" altLang="en-US" sz="1100" smtClean="0">
                <a:solidFill>
                  <a:srgbClr val="008000"/>
                </a:solidFill>
                <a:latin typeface="Courier New" panose="02070309020205020404" pitchFamily="49" charset="0"/>
                <a:cs typeface="Courier New" panose="02070309020205020404" pitchFamily="49" charset="0"/>
              </a:rPr>
              <a:t>//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assign superclass reference to subclass-type variable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latin typeface="Courier New" panose="02070309020205020404" pitchFamily="49" charset="0"/>
                <a:cs typeface="Courier New" panose="02070309020205020404" pitchFamily="49" charset="0"/>
              </a:rPr>
              <a:t>circle = (</a:t>
            </a:r>
            <a:r>
              <a:rPr lang="en-US" altLang="en-US" sz="1100" smtClean="0">
                <a:solidFill>
                  <a:srgbClr val="000000"/>
                </a:solidFill>
                <a:latin typeface="Courier New" panose="02070309020205020404" pitchFamily="49" charset="0"/>
                <a:cs typeface="Courier New" panose="02070309020205020404" pitchFamily="49" charset="0"/>
              </a:rPr>
              <a:t>Circle4) </a:t>
            </a:r>
            <a:r>
              <a:rPr lang="en-US" altLang="en-US" sz="1100" smtClean="0">
                <a:latin typeface="Courier New" panose="02070309020205020404" pitchFamily="49" charset="0"/>
                <a:cs typeface="Courier New" panose="02070309020205020404" pitchFamily="49" charset="0"/>
              </a:rPr>
              <a:t>point;</a:t>
            </a:r>
            <a:r>
              <a:rPr lang="en-US" altLang="en-US" sz="1100" smtClean="0">
                <a:solidFill>
                  <a:srgbClr val="CC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Try to downcasting a Point3 to Circle4</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HierarchyRelationshipTest21</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
        <p:nvSpPr>
          <p:cNvPr id="88068" name="Rectangle 4"/>
          <p:cNvSpPr>
            <a:spLocks noChangeArrowheads="1"/>
          </p:cNvSpPr>
          <p:nvPr/>
        </p:nvSpPr>
        <p:spPr bwMode="auto">
          <a:xfrm>
            <a:off x="762000" y="4648200"/>
            <a:ext cx="70104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82880" bIns="182880"/>
          <a:lstStyle>
            <a:lvl1pPr>
              <a:defRPr sz="1600">
                <a:solidFill>
                  <a:schemeClr val="tx1"/>
                </a:solidFill>
                <a:latin typeface="Helvetica" panose="020B0604020202020204" pitchFamily="34" charset="0"/>
                <a:cs typeface="Times New Roman" panose="02020603050405020304" pitchFamily="18" charset="0"/>
              </a:defRPr>
            </a:lvl1pPr>
            <a:lvl2pPr marL="742950" indent="-285750">
              <a:defRPr sz="1600">
                <a:solidFill>
                  <a:schemeClr val="tx1"/>
                </a:solidFill>
                <a:latin typeface="Helvetica" panose="020B0604020202020204" pitchFamily="34" charset="0"/>
                <a:cs typeface="Times New Roman" panose="02020603050405020304" pitchFamily="18" charset="0"/>
              </a:defRPr>
            </a:lvl2pPr>
            <a:lvl3pPr marL="1143000" indent="-228600">
              <a:defRPr sz="1600">
                <a:solidFill>
                  <a:schemeClr val="tx1"/>
                </a:solidFill>
                <a:latin typeface="Helvetica" panose="020B0604020202020204" pitchFamily="34" charset="0"/>
                <a:cs typeface="Times New Roman" panose="02020603050405020304" pitchFamily="18" charset="0"/>
              </a:defRPr>
            </a:lvl3pPr>
            <a:lvl4pPr marL="1600200" indent="-228600">
              <a:defRPr sz="1600">
                <a:solidFill>
                  <a:schemeClr val="tx1"/>
                </a:solidFill>
                <a:latin typeface="Helvetica" panose="020B0604020202020204" pitchFamily="34" charset="0"/>
                <a:cs typeface="Times New Roman" panose="02020603050405020304" pitchFamily="18" charset="0"/>
              </a:defRPr>
            </a:lvl4pPr>
            <a:lvl5pPr marL="2057400" indent="-228600">
              <a:defRPr sz="1600">
                <a:solidFill>
                  <a:schemeClr val="tx1"/>
                </a:solidFill>
                <a:latin typeface="Helvetica"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cs typeface="Times New Roman" panose="02020603050405020304" pitchFamily="18" charset="0"/>
              </a:defRPr>
            </a:lvl9pPr>
          </a:lstStyle>
          <a:p>
            <a:pPr eaLnBrk="1" hangingPunct="1">
              <a:spcBef>
                <a:spcPct val="20000"/>
              </a:spcBef>
            </a:pPr>
            <a:r>
              <a:rPr lang="en-US" altLang="en-US" sz="1200" b="1">
                <a:solidFill>
                  <a:srgbClr val="000000"/>
                </a:solidFill>
                <a:latin typeface="Courier New" panose="02070309020205020404" pitchFamily="49" charset="0"/>
              </a:rPr>
              <a:t>Exception in thread "main" java.lang.ClassCastException: Point3 cannot be cast to Circle4</a:t>
            </a:r>
            <a:endParaRPr lang="en-US" altLang="en-US" sz="1200" b="1">
              <a:latin typeface="Courier New" panose="02070309020205020404" pitchFamily="49" charset="0"/>
            </a:endParaRPr>
          </a:p>
        </p:txBody>
      </p:sp>
    </p:spTree>
    <p:extLst>
      <p:ext uri="{BB962C8B-B14F-4D97-AF65-F5344CB8AC3E}">
        <p14:creationId xmlns:p14="http://schemas.microsoft.com/office/powerpoint/2010/main" val="230779841"/>
      </p:ext>
    </p:extLst>
  </p:cSld>
  <p:clrMapOvr>
    <a:masterClrMapping/>
  </p:clrMapOvr>
  <p:transition spd="med">
    <p:comb/>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152401"/>
            <a:ext cx="8001000" cy="381000"/>
          </a:xfrm>
        </p:spPr>
        <p:txBody>
          <a:bodyPr/>
          <a:lstStyle/>
          <a:p>
            <a:r>
              <a:rPr lang="en-US" altLang="en-US" smtClean="0">
                <a:cs typeface="Arial" panose="020B0604020202020204" pitchFamily="34" charset="0"/>
              </a:rPr>
              <a:t>HierarchyRelationshipTest22.java</a:t>
            </a:r>
          </a:p>
        </p:txBody>
      </p:sp>
      <p:sp>
        <p:nvSpPr>
          <p:cNvPr id="89091"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      </a:t>
            </a:r>
            <a:r>
              <a:rPr lang="en-US" altLang="en-US" sz="1100" smtClean="0">
                <a:solidFill>
                  <a:srgbClr val="008000"/>
                </a:solidFill>
                <a:latin typeface="Courier New" panose="02070309020205020404" pitchFamily="49" charset="0"/>
                <a:cs typeface="Courier New" panose="02070309020205020404" pitchFamily="49" charset="0"/>
              </a:rPr>
              <a:t>// HierarchyRelationshipTest22.java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      </a:t>
            </a:r>
            <a:r>
              <a:rPr lang="en-US" altLang="en-US" sz="1100" smtClean="0">
                <a:solidFill>
                  <a:srgbClr val="008000"/>
                </a:solidFill>
                <a:latin typeface="Courier New" panose="02070309020205020404" pitchFamily="49" charset="0"/>
                <a:cs typeface="Courier New" panose="02070309020205020404" pitchFamily="49" charset="0"/>
              </a:rPr>
              <a:t>// Attempt to downcasting a superclass to a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class</a:t>
            </a:r>
            <a:r>
              <a:rPr lang="en-US" altLang="en-US" sz="1100" smtClean="0">
                <a:solidFill>
                  <a:srgbClr val="000000"/>
                </a:solidFill>
                <a:latin typeface="Courier New" panose="02070309020205020404" pitchFamily="49" charset="0"/>
                <a:cs typeface="Courier New" panose="02070309020205020404" pitchFamily="49" charset="0"/>
              </a:rPr>
              <a:t> HierarchyRelationshipTest2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5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static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void</a:t>
            </a:r>
            <a:r>
              <a:rPr lang="en-US" altLang="en-US" sz="11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7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8      </a:t>
            </a:r>
            <a:r>
              <a:rPr lang="en-US" altLang="en-US" sz="1100" smtClean="0">
                <a:solidFill>
                  <a:srgbClr val="000000"/>
                </a:solidFill>
                <a:latin typeface="Courier New" panose="02070309020205020404" pitchFamily="49" charset="0"/>
                <a:cs typeface="Courier New" panose="02070309020205020404" pitchFamily="49" charset="0"/>
              </a:rPr>
              <a:t>      Point3 point = </a:t>
            </a:r>
            <a:r>
              <a:rPr lang="en-US" altLang="en-US" sz="1100" smtClean="0">
                <a:solidFill>
                  <a:srgbClr val="0000FF"/>
                </a:solidFill>
                <a:latin typeface="Courier New" panose="02070309020205020404" pitchFamily="49" charset="0"/>
                <a:cs typeface="Courier New" panose="02070309020205020404" pitchFamily="49" charset="0"/>
              </a:rPr>
              <a:t>new</a:t>
            </a:r>
            <a:r>
              <a:rPr lang="en-US" altLang="en-US" sz="1100" smtClean="0">
                <a:solidFill>
                  <a:srgbClr val="000000"/>
                </a:solidFill>
                <a:latin typeface="Courier New" panose="02070309020205020404" pitchFamily="49" charset="0"/>
                <a:cs typeface="Courier New" panose="02070309020205020404" pitchFamily="49" charset="0"/>
              </a:rPr>
              <a:t> Circle4( </a:t>
            </a:r>
            <a:r>
              <a:rPr lang="en-US" altLang="en-US" sz="1100" smtClean="0">
                <a:solidFill>
                  <a:srgbClr val="0099FF"/>
                </a:solidFill>
                <a:latin typeface="Courier New" panose="02070309020205020404" pitchFamily="49" charset="0"/>
                <a:cs typeface="Courier New" panose="02070309020205020404" pitchFamily="49" charset="0"/>
              </a:rPr>
              <a:t>30</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50</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99FF"/>
                </a:solidFill>
                <a:latin typeface="Courier New" panose="02070309020205020404" pitchFamily="49" charset="0"/>
                <a:cs typeface="Courier New" panose="02070309020205020404" pitchFamily="49" charset="0"/>
              </a:rPr>
              <a:t>8.5</a:t>
            </a:r>
            <a:r>
              <a:rPr lang="en-US" altLang="en-US" sz="11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9      </a:t>
            </a:r>
            <a:r>
              <a:rPr lang="en-US" altLang="en-US" sz="1100" smtClean="0">
                <a:solidFill>
                  <a:srgbClr val="000000"/>
                </a:solidFill>
                <a:latin typeface="Courier New" panose="02070309020205020404" pitchFamily="49" charset="0"/>
                <a:cs typeface="Courier New" panose="02070309020205020404" pitchFamily="49" charset="0"/>
              </a:rPr>
              <a:t>      Circle4 circle;  </a:t>
            </a:r>
            <a:r>
              <a:rPr lang="en-US" altLang="en-US" sz="1100" smtClean="0">
                <a:solidFill>
                  <a:srgbClr val="008000"/>
                </a:solidFill>
                <a:latin typeface="Courier New" panose="02070309020205020404" pitchFamily="49" charset="0"/>
                <a:cs typeface="Courier New" panose="02070309020205020404" pitchFamily="49" charset="0"/>
              </a:rPr>
              <a:t>// subclass-type variable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10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assign superclass reference to subclass-type variable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latin typeface="Courier New" panose="02070309020205020404" pitchFamily="49" charset="0"/>
                <a:cs typeface="Courier New" panose="02070309020205020404" pitchFamily="49" charset="0"/>
              </a:rPr>
              <a:t>circle = (</a:t>
            </a:r>
            <a:r>
              <a:rPr lang="en-US" altLang="en-US" sz="1100" smtClean="0">
                <a:solidFill>
                  <a:srgbClr val="000000"/>
                </a:solidFill>
                <a:latin typeface="Courier New" panose="02070309020205020404" pitchFamily="49" charset="0"/>
                <a:cs typeface="Courier New" panose="02070309020205020404" pitchFamily="49" charset="0"/>
              </a:rPr>
              <a:t>Circle4) </a:t>
            </a:r>
            <a:r>
              <a:rPr lang="en-US" altLang="en-US" sz="1100" smtClean="0">
                <a:latin typeface="Courier New" panose="02070309020205020404" pitchFamily="49" charset="0"/>
                <a:cs typeface="Courier New" panose="02070309020205020404" pitchFamily="49" charset="0"/>
              </a:rPr>
              <a:t>point;</a:t>
            </a:r>
            <a:r>
              <a:rPr lang="en-US" altLang="en-US" sz="1100" smtClean="0">
                <a:solidFill>
                  <a:srgbClr val="CC0000"/>
                </a:solidFill>
                <a:latin typeface="Courier New" panose="02070309020205020404" pitchFamily="49" charset="0"/>
                <a:cs typeface="Courier New" panose="02070309020205020404" pitchFamily="49" charset="0"/>
              </a:rPr>
              <a:t>  </a:t>
            </a:r>
            <a:r>
              <a:rPr lang="en-US" altLang="en-US" sz="1100" smtClean="0">
                <a:solidFill>
                  <a:srgbClr val="00B050"/>
                </a:solidFill>
                <a:latin typeface="Courier New" panose="02070309020205020404" pitchFamily="49" charset="0"/>
                <a:cs typeface="Courier New" panose="02070309020205020404" pitchFamily="49" charset="0"/>
              </a:rPr>
              <a:t>// Casting a Point3 to Circle4 success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13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14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15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end class HierarchyRelationshipTest22</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1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3219497"/>
      </p:ext>
    </p:extLst>
  </p:cSld>
  <p:clrMapOvr>
    <a:masterClrMapping/>
  </p:clrMapOvr>
  <p:transition spd="med">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762000" y="0"/>
            <a:ext cx="7921625" cy="533400"/>
          </a:xfrm>
        </p:spPr>
        <p:txBody>
          <a:bodyPr/>
          <a:lstStyle/>
          <a:p>
            <a:r>
              <a:rPr lang="en-US" smtClean="0">
                <a:cs typeface="Arial" panose="020B0604020202020204" pitchFamily="34" charset="0"/>
              </a:rPr>
              <a:t>Accessibility modifier: public/private</a:t>
            </a:r>
          </a:p>
        </p:txBody>
      </p:sp>
      <p:sp>
        <p:nvSpPr>
          <p:cNvPr id="69635"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class</a:t>
            </a:r>
            <a:r>
              <a:rPr lang="en-US" altLang="ja-JP" sz="2000" smtClean="0">
                <a:latin typeface="Courier New" panose="02070309020205020404" pitchFamily="49" charset="0"/>
                <a:cs typeface="Courier New" panose="02070309020205020404" pitchFamily="49" charset="0"/>
              </a:rPr>
              <a:t> Car{</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7030A0"/>
                </a:solidFill>
                <a:latin typeface="Courier New" panose="02070309020205020404" pitchFamily="49" charset="0"/>
                <a:cs typeface="Courier New" panose="02070309020205020404" pitchFamily="49" charset="0"/>
              </a:rPr>
              <a:t>private int </a:t>
            </a:r>
            <a:r>
              <a:rPr lang="en-US" altLang="ja-JP" sz="2000" smtClean="0">
                <a:solidFill>
                  <a:schemeClr val="accent1"/>
                </a:solidFill>
                <a:latin typeface="Courier New" panose="02070309020205020404" pitchFamily="49" charset="0"/>
                <a:cs typeface="Courier New" panose="02070309020205020404" pitchFamily="49" charset="0"/>
              </a:rPr>
              <a:t>numberWheels; </a:t>
            </a:r>
            <a:r>
              <a:rPr lang="en-US" altLang="ja-JP" sz="2000" smtClean="0">
                <a:solidFill>
                  <a:srgbClr val="008000"/>
                </a:solidFill>
                <a:latin typeface="Courier New" panose="02070309020205020404" pitchFamily="49" charset="0"/>
                <a:cs typeface="Courier New" panose="02070309020205020404" pitchFamily="49" charset="0"/>
              </a:rPr>
              <a:t>// private</a:t>
            </a:r>
            <a:endParaRPr lang="en-US" altLang="ja-JP" sz="20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7030A0"/>
                </a:solidFill>
                <a:latin typeface="Courier New" panose="02070309020205020404" pitchFamily="49" charset="0"/>
                <a:cs typeface="Courier New" panose="02070309020205020404" pitchFamily="49" charset="0"/>
              </a:rPr>
              <a:t>public </a:t>
            </a:r>
            <a:r>
              <a:rPr lang="en-US" altLang="ja-JP" sz="2000" smtClean="0">
                <a:latin typeface="Courier New" panose="02070309020205020404" pitchFamily="49" charset="0"/>
                <a:cs typeface="Courier New" panose="02070309020205020404" pitchFamily="49" charset="0"/>
              </a:rPr>
              <a:t>Car(…){…}    </a:t>
            </a:r>
            <a:r>
              <a:rPr lang="en-US" altLang="ja-JP" sz="2000" smtClean="0">
                <a:solidFill>
                  <a:srgbClr val="008000"/>
                </a:solidFill>
                <a:latin typeface="Courier New" panose="02070309020205020404" pitchFamily="49" charset="0"/>
                <a:cs typeface="Courier New" panose="02070309020205020404" pitchFamily="49" charset="0"/>
              </a:rPr>
              <a:t>// public constructor</a:t>
            </a:r>
            <a:endParaRPr lang="en-US" altLang="ja-JP" sz="20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engineStart(){…}</a:t>
            </a: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speedUp(){…}</a:t>
            </a: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slowDown(){…}</a:t>
            </a: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turnLeft(){…}</a:t>
            </a: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turnRight(){…}</a:t>
            </a:r>
          </a:p>
          <a:p>
            <a:pPr>
              <a:lnSpc>
                <a:spcPct val="80000"/>
              </a:lnSpc>
              <a:buFont typeface="Wingdings" panose="05000000000000000000" pitchFamily="2" charset="2"/>
              <a:buNone/>
            </a:pPr>
            <a:r>
              <a:rPr lang="en-US" altLang="ja-JP" sz="2000" smtClean="0">
                <a:solidFill>
                  <a:srgbClr val="77933C"/>
                </a:solidFill>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void </a:t>
            </a:r>
            <a:r>
              <a:rPr lang="en-US" altLang="ja-JP" sz="2000" smtClean="0">
                <a:solidFill>
                  <a:srgbClr val="77933C"/>
                </a:solidFill>
                <a:latin typeface="Courier New" panose="02070309020205020404" pitchFamily="49" charset="0"/>
                <a:cs typeface="Courier New" panose="02070309020205020404" pitchFamily="49" charset="0"/>
              </a:rPr>
              <a:t>stop(){…}</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endParaRPr lang="en-US" altLang="ja-JP"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Car aCar = </a:t>
            </a:r>
            <a:r>
              <a:rPr lang="en-US" altLang="ja-JP" sz="2000" smtClean="0">
                <a:solidFill>
                  <a:srgbClr val="800080"/>
                </a:solidFill>
                <a:latin typeface="Courier New" panose="02070309020205020404" pitchFamily="49" charset="0"/>
                <a:cs typeface="Courier New" panose="02070309020205020404" pitchFamily="49" charset="0"/>
              </a:rPr>
              <a:t>new</a:t>
            </a:r>
            <a:r>
              <a:rPr lang="en-US" altLang="ja-JP" sz="2000" smtClean="0">
                <a:latin typeface="Courier New" panose="02070309020205020404" pitchFamily="49" charset="0"/>
                <a:cs typeface="Courier New" panose="02070309020205020404" pitchFamily="49" charset="0"/>
              </a:rPr>
              <a:t> Car(…);</a:t>
            </a:r>
          </a:p>
          <a:p>
            <a:pPr>
              <a:buFont typeface="Wingdings" panose="05000000000000000000" pitchFamily="2" charset="2"/>
              <a:buNone/>
            </a:pPr>
            <a:r>
              <a:rPr lang="en-US" sz="2000" smtClean="0">
                <a:latin typeface="Courier New" panose="02070309020205020404" pitchFamily="49" charset="0"/>
                <a:ea typeface="ＭＳ Ｐゴシック" panose="020B0600070205080204" pitchFamily="50" charset="-128"/>
                <a:cs typeface="Courier New" panose="02070309020205020404" pitchFamily="49" charset="0"/>
              </a:rPr>
              <a:t>aCar.</a:t>
            </a:r>
            <a:r>
              <a:rPr lang="en-US" altLang="ja-JP" sz="2000" smtClean="0">
                <a:solidFill>
                  <a:srgbClr val="77933C"/>
                </a:solidFill>
                <a:latin typeface="Courier New" panose="02070309020205020404" pitchFamily="49" charset="0"/>
                <a:cs typeface="Courier New" panose="02070309020205020404" pitchFamily="49" charset="0"/>
              </a:rPr>
              <a:t>engineStart()</a:t>
            </a: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008000"/>
                </a:solidFill>
                <a:latin typeface="Courier New" panose="02070309020205020404" pitchFamily="49" charset="0"/>
                <a:cs typeface="Courier New" panose="02070309020205020404" pitchFamily="49" charset="0"/>
              </a:rPr>
              <a:t>// OK, method is public</a:t>
            </a:r>
          </a:p>
          <a:p>
            <a:pPr>
              <a:buFont typeface="Wingdings" panose="05000000000000000000" pitchFamily="2" charset="2"/>
              <a:buNone/>
            </a:pPr>
            <a:r>
              <a:rPr lang="en-US" sz="2000" smtClean="0">
                <a:latin typeface="Courier New" panose="02070309020205020404" pitchFamily="49" charset="0"/>
                <a:ea typeface="ＭＳ Ｐゴシック" panose="020B0600070205080204" pitchFamily="50" charset="-128"/>
                <a:cs typeface="Courier New" panose="02070309020205020404" pitchFamily="49" charset="0"/>
              </a:rPr>
              <a:t>aCar.</a:t>
            </a:r>
            <a:r>
              <a:rPr lang="en-US" altLang="ja-JP" sz="2000" smtClean="0">
                <a:latin typeface="Courier New" panose="02070309020205020404" pitchFamily="49" charset="0"/>
                <a:cs typeface="Courier New" panose="02070309020205020404" pitchFamily="49" charset="0"/>
              </a:rPr>
              <a:t>numberWheels = 6; </a:t>
            </a:r>
            <a:r>
              <a:rPr lang="en-US" altLang="ja-JP" sz="2000" smtClean="0">
                <a:solidFill>
                  <a:srgbClr val="008000"/>
                </a:solidFill>
                <a:latin typeface="Courier New" panose="02070309020205020404" pitchFamily="49" charset="0"/>
                <a:cs typeface="Courier New" panose="02070309020205020404" pitchFamily="49" charset="0"/>
              </a:rPr>
              <a:t>// error, private member</a:t>
            </a:r>
            <a:endParaRPr lang="en-US" sz="2000" smtClean="0">
              <a:solidFill>
                <a:srgbClr val="008000"/>
              </a:solidFill>
              <a:ea typeface="ＭＳ Ｐゴシック" panose="020B0600070205080204" pitchFamily="50" charset="-128"/>
              <a:cs typeface="Courier New" panose="02070309020205020404" pitchFamily="49" charset="0"/>
            </a:endParaRPr>
          </a:p>
        </p:txBody>
      </p:sp>
    </p:spTree>
    <p:extLst>
      <p:ext uri="{BB962C8B-B14F-4D97-AF65-F5344CB8AC3E}">
        <p14:creationId xmlns:p14="http://schemas.microsoft.com/office/powerpoint/2010/main" val="848839325"/>
      </p:ext>
    </p:extLst>
  </p:cSld>
  <p:clrMapOvr>
    <a:masterClrMapping/>
  </p:clrMapOvr>
  <p:transition spd="med">
    <p:comb/>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762000" y="419100"/>
            <a:ext cx="8174038" cy="533400"/>
          </a:xfrm>
        </p:spPr>
        <p:txBody>
          <a:bodyPr/>
          <a:lstStyle/>
          <a:p>
            <a:r>
              <a:rPr lang="en-US" altLang="en-US" smtClean="0">
                <a:cs typeface="Arial" panose="020B0604020202020204" pitchFamily="34" charset="0"/>
              </a:rPr>
              <a:t>Subclass Method Calls via Superclass-Type variables</a:t>
            </a:r>
          </a:p>
        </p:txBody>
      </p:sp>
      <p:sp>
        <p:nvSpPr>
          <p:cNvPr id="90115" name="Rectangle 3"/>
          <p:cNvSpPr>
            <a:spLocks noGrp="1" noChangeArrowheads="1"/>
          </p:cNvSpPr>
          <p:nvPr>
            <p:ph idx="1"/>
          </p:nvPr>
        </p:nvSpPr>
        <p:spPr>
          <a:xfrm>
            <a:off x="0" y="1143000"/>
            <a:ext cx="9144000" cy="5257800"/>
          </a:xfrm>
        </p:spPr>
        <p:txBody>
          <a:bodyPr/>
          <a:lstStyle/>
          <a:p>
            <a:r>
              <a:rPr lang="en-US" altLang="en-US" smtClean="0"/>
              <a:t>Call a subclass method with superclass reference</a:t>
            </a:r>
          </a:p>
          <a:p>
            <a:pPr lvl="1"/>
            <a:r>
              <a:rPr lang="en-US" altLang="en-US" smtClean="0"/>
              <a:t>Compiler error</a:t>
            </a:r>
          </a:p>
          <a:p>
            <a:pPr lvl="2"/>
            <a:r>
              <a:rPr lang="en-US" altLang="en-US" smtClean="0"/>
              <a:t>Subclass methods are not superclass methods</a:t>
            </a:r>
          </a:p>
        </p:txBody>
      </p:sp>
    </p:spTree>
    <p:extLst>
      <p:ext uri="{BB962C8B-B14F-4D97-AF65-F5344CB8AC3E}">
        <p14:creationId xmlns:p14="http://schemas.microsoft.com/office/powerpoint/2010/main" val="2976000661"/>
      </p:ext>
    </p:extLst>
  </p:cSld>
  <p:clrMapOvr>
    <a:masterClrMapping/>
  </p:clrMapOvr>
  <p:transition spd="med">
    <p:comb/>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838200" y="152401"/>
            <a:ext cx="7848600" cy="381000"/>
          </a:xfrm>
        </p:spPr>
        <p:txBody>
          <a:bodyPr/>
          <a:lstStyle/>
          <a:p>
            <a:r>
              <a:rPr lang="en-US" altLang="en-US" smtClean="0">
                <a:cs typeface="Arial" panose="020B0604020202020204" pitchFamily="34" charset="0"/>
              </a:rPr>
              <a:t>HierarchyRelationshipTest3.java</a:t>
            </a:r>
          </a:p>
        </p:txBody>
      </p:sp>
      <p:sp>
        <p:nvSpPr>
          <p:cNvPr id="91139"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      </a:t>
            </a:r>
            <a:r>
              <a:rPr lang="en-US" altLang="en-US" sz="1200" smtClean="0">
                <a:solidFill>
                  <a:srgbClr val="008000"/>
                </a:solidFill>
                <a:latin typeface="Courier New" panose="02070309020205020404" pitchFamily="49" charset="0"/>
                <a:cs typeface="Courier New" panose="02070309020205020404" pitchFamily="49" charset="0"/>
              </a:rPr>
              <a:t>// HierarchyRelationshipTest3.java</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      </a:t>
            </a:r>
            <a:r>
              <a:rPr lang="en-US" altLang="en-US" sz="1200" smtClean="0">
                <a:solidFill>
                  <a:srgbClr val="008000"/>
                </a:solidFill>
                <a:latin typeface="Courier New" panose="02070309020205020404" pitchFamily="49" charset="0"/>
                <a:cs typeface="Courier New" panose="02070309020205020404" pitchFamily="49" charset="0"/>
              </a:rPr>
              <a:t>// Attempting to invoke subclass-only member methods through</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      </a:t>
            </a:r>
            <a:r>
              <a:rPr lang="en-US" altLang="en-US" sz="1200" smtClean="0">
                <a:solidFill>
                  <a:srgbClr val="008000"/>
                </a:solidFill>
                <a:latin typeface="Courier New" panose="02070309020205020404" pitchFamily="49" charset="0"/>
                <a:cs typeface="Courier New" panose="02070309020205020404" pitchFamily="49" charset="0"/>
              </a:rPr>
              <a:t>// a superclass reference.</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class</a:t>
            </a:r>
            <a:r>
              <a:rPr lang="en-US" altLang="en-US" sz="1200" smtClean="0">
                <a:solidFill>
                  <a:srgbClr val="000000"/>
                </a:solidFill>
                <a:latin typeface="Courier New" panose="02070309020205020404" pitchFamily="49" charset="0"/>
                <a:cs typeface="Courier New" panose="02070309020205020404" pitchFamily="49" charset="0"/>
              </a:rPr>
              <a:t> HierarchyRelationshipTest3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7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static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void</a:t>
            </a:r>
            <a:r>
              <a:rPr lang="en-US" altLang="en-US" sz="1200" smtClean="0">
                <a:solidFill>
                  <a:srgbClr val="000000"/>
                </a:solidFill>
                <a:latin typeface="Courier New" panose="02070309020205020404" pitchFamily="49" charset="0"/>
                <a:cs typeface="Courier New" panose="02070309020205020404" pitchFamily="49" charset="0"/>
              </a:rPr>
              <a:t> main( String[] args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8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9      </a:t>
            </a:r>
            <a:r>
              <a:rPr lang="en-US" altLang="en-US" sz="1200" smtClean="0">
                <a:solidFill>
                  <a:srgbClr val="000000"/>
                </a:solidFill>
                <a:latin typeface="Courier New" panose="02070309020205020404" pitchFamily="49" charset="0"/>
                <a:cs typeface="Courier New" panose="02070309020205020404" pitchFamily="49" charset="0"/>
              </a:rPr>
              <a:t>     Point3 point;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10    </a:t>
            </a:r>
            <a:r>
              <a:rPr lang="en-US" altLang="en-US" sz="1200" smtClean="0">
                <a:solidFill>
                  <a:srgbClr val="000000"/>
                </a:solidFill>
                <a:latin typeface="Courier New" panose="02070309020205020404" pitchFamily="49" charset="0"/>
                <a:cs typeface="Courier New" panose="02070309020205020404" pitchFamily="49" charset="0"/>
              </a:rPr>
              <a:t>      Circle4 circle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Circle4( </a:t>
            </a:r>
            <a:r>
              <a:rPr lang="en-US" altLang="en-US" sz="1200" smtClean="0">
                <a:solidFill>
                  <a:srgbClr val="0099FF"/>
                </a:solidFill>
                <a:latin typeface="Courier New" panose="02070309020205020404" pitchFamily="49" charset="0"/>
                <a:cs typeface="Courier New" panose="02070309020205020404" pitchFamily="49" charset="0"/>
              </a:rPr>
              <a:t>120</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89</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2.7</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11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12    </a:t>
            </a:r>
            <a:r>
              <a:rPr lang="en-US" altLang="en-US" sz="1200" smtClean="0">
                <a:solidFill>
                  <a:srgbClr val="000000"/>
                </a:solidFill>
                <a:latin typeface="Courier New" panose="02070309020205020404" pitchFamily="49" charset="0"/>
                <a:cs typeface="Courier New" panose="02070309020205020404" pitchFamily="49" charset="0"/>
              </a:rPr>
              <a:t>      point = circle;  </a:t>
            </a:r>
            <a:r>
              <a:rPr lang="en-US" altLang="en-US" sz="1200" smtClean="0">
                <a:solidFill>
                  <a:srgbClr val="008000"/>
                </a:solidFill>
                <a:latin typeface="Courier New" panose="02070309020205020404" pitchFamily="49" charset="0"/>
                <a:cs typeface="Courier New" panose="02070309020205020404" pitchFamily="49" charset="0"/>
              </a:rPr>
              <a:t>// aim superclass reference at subclass object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13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14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invoke superclass (Point3) methods on subclass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15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(Circle4) object through superclass reference</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16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int</a:t>
            </a:r>
            <a:r>
              <a:rPr lang="en-US" altLang="en-US" sz="1200" smtClean="0">
                <a:solidFill>
                  <a:srgbClr val="000000"/>
                </a:solidFill>
                <a:latin typeface="Courier New" panose="02070309020205020404" pitchFamily="49" charset="0"/>
                <a:cs typeface="Courier New" panose="02070309020205020404" pitchFamily="49" charset="0"/>
              </a:rPr>
              <a:t> x = point.getX();</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17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int</a:t>
            </a:r>
            <a:r>
              <a:rPr lang="en-US" altLang="en-US" sz="1200" smtClean="0">
                <a:solidFill>
                  <a:srgbClr val="000000"/>
                </a:solidFill>
                <a:latin typeface="Courier New" panose="02070309020205020404" pitchFamily="49" charset="0"/>
                <a:cs typeface="Courier New" panose="02070309020205020404" pitchFamily="49" charset="0"/>
              </a:rPr>
              <a:t> y = point.getY();</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18    </a:t>
            </a:r>
            <a:r>
              <a:rPr lang="en-US" altLang="en-US" sz="1200" smtClean="0">
                <a:solidFill>
                  <a:srgbClr val="000000"/>
                </a:solidFill>
                <a:latin typeface="Courier New" panose="02070309020205020404" pitchFamily="49" charset="0"/>
                <a:cs typeface="Courier New" panose="02070309020205020404" pitchFamily="49" charset="0"/>
              </a:rPr>
              <a:t>      point.setX( </a:t>
            </a:r>
            <a:r>
              <a:rPr lang="en-US" altLang="en-US" sz="1200" smtClean="0">
                <a:solidFill>
                  <a:srgbClr val="0099FF"/>
                </a:solidFill>
                <a:latin typeface="Courier New" panose="02070309020205020404" pitchFamily="49" charset="0"/>
                <a:cs typeface="Courier New" panose="02070309020205020404" pitchFamily="49" charset="0"/>
              </a:rPr>
              <a:t>10</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19    </a:t>
            </a:r>
            <a:r>
              <a:rPr lang="en-US" altLang="en-US" sz="1200" smtClean="0">
                <a:solidFill>
                  <a:srgbClr val="000000"/>
                </a:solidFill>
                <a:latin typeface="Courier New" panose="02070309020205020404" pitchFamily="49" charset="0"/>
                <a:cs typeface="Courier New" panose="02070309020205020404" pitchFamily="49" charset="0"/>
              </a:rPr>
              <a:t>      point.setY( </a:t>
            </a:r>
            <a:r>
              <a:rPr lang="en-US" altLang="en-US" sz="1200" smtClean="0">
                <a:solidFill>
                  <a:srgbClr val="0099FF"/>
                </a:solidFill>
                <a:latin typeface="Courier New" panose="02070309020205020404" pitchFamily="49" charset="0"/>
                <a:cs typeface="Courier New" panose="02070309020205020404" pitchFamily="49" charset="0"/>
              </a:rPr>
              <a:t>20</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20    </a:t>
            </a:r>
            <a:r>
              <a:rPr lang="en-US" altLang="en-US" sz="1200" smtClean="0">
                <a:solidFill>
                  <a:srgbClr val="000000"/>
                </a:solidFill>
                <a:latin typeface="Courier New" panose="02070309020205020404" pitchFamily="49" charset="0"/>
                <a:cs typeface="Courier New" panose="02070309020205020404" pitchFamily="49" charset="0"/>
              </a:rPr>
              <a:t>      point.toString();</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21    </a:t>
            </a:r>
            <a:endParaRPr lang="en-US" altLang="en-US" sz="12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384562"/>
      </p:ext>
    </p:extLst>
  </p:cSld>
  <p:clrMapOvr>
    <a:masterClrMapping/>
  </p:clrMapOvr>
  <p:transition spd="med">
    <p:comb/>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838200" y="152401"/>
            <a:ext cx="7848600" cy="457200"/>
          </a:xfrm>
        </p:spPr>
        <p:txBody>
          <a:bodyPr/>
          <a:lstStyle/>
          <a:p>
            <a:r>
              <a:rPr lang="en-US" altLang="en-US" smtClean="0">
                <a:cs typeface="Arial" panose="020B0604020202020204" pitchFamily="34" charset="0"/>
              </a:rPr>
              <a:t>HierarchyRelationshipTest3.java </a:t>
            </a:r>
          </a:p>
        </p:txBody>
      </p:sp>
      <p:sp>
        <p:nvSpPr>
          <p:cNvPr id="92163"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22    </a:t>
            </a:r>
            <a:r>
              <a:rPr lang="en-US" altLang="en-US" sz="1200" smtClean="0">
                <a:solidFill>
                  <a:srgbClr val="CC0000"/>
                </a:solidFill>
                <a:latin typeface="Courier New" panose="02070309020205020404" pitchFamily="49" charset="0"/>
                <a:cs typeface="Courier New" panose="02070309020205020404" pitchFamily="49" charset="0"/>
              </a:rPr>
              <a:t>      // attempt to invoke subclass-only (Circle4) methods on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23    </a:t>
            </a:r>
            <a:r>
              <a:rPr lang="en-US" altLang="en-US" sz="1200" smtClean="0">
                <a:solidFill>
                  <a:srgbClr val="CC0000"/>
                </a:solidFill>
                <a:latin typeface="Courier New" panose="02070309020205020404" pitchFamily="49" charset="0"/>
                <a:cs typeface="Courier New" panose="02070309020205020404" pitchFamily="49" charset="0"/>
              </a:rPr>
              <a:t>      // subclass object through superclass (Point3) reference</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24    </a:t>
            </a:r>
            <a:r>
              <a:rPr lang="en-US" altLang="en-US" sz="1200" smtClean="0">
                <a:solidFill>
                  <a:srgbClr val="CC0000"/>
                </a:solidFill>
                <a:latin typeface="Courier New" panose="02070309020205020404" pitchFamily="49" charset="0"/>
                <a:cs typeface="Courier New" panose="02070309020205020404" pitchFamily="49" charset="0"/>
              </a:rPr>
              <a:t>      double radius = point.getRadius();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25    </a:t>
            </a:r>
            <a:r>
              <a:rPr lang="en-US" altLang="en-US" sz="1200" smtClean="0">
                <a:solidFill>
                  <a:srgbClr val="CC0000"/>
                </a:solidFill>
                <a:latin typeface="Courier New" panose="02070309020205020404" pitchFamily="49" charset="0"/>
                <a:cs typeface="Courier New" panose="02070309020205020404" pitchFamily="49" charset="0"/>
              </a:rPr>
              <a:t>      point.setRadius( 33.33 );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26    </a:t>
            </a:r>
            <a:r>
              <a:rPr lang="en-US" altLang="en-US" sz="1200" smtClean="0">
                <a:solidFill>
                  <a:srgbClr val="CC0000"/>
                </a:solidFill>
                <a:latin typeface="Courier New" panose="02070309020205020404" pitchFamily="49" charset="0"/>
                <a:cs typeface="Courier New" panose="02070309020205020404" pitchFamily="49" charset="0"/>
              </a:rPr>
              <a:t>      double diameter = point.getDiameter();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27    </a:t>
            </a:r>
            <a:r>
              <a:rPr lang="en-US" altLang="en-US" sz="1200" smtClean="0">
                <a:solidFill>
                  <a:srgbClr val="CC0000"/>
                </a:solidFill>
                <a:latin typeface="Courier New" panose="02070309020205020404" pitchFamily="49" charset="0"/>
                <a:cs typeface="Courier New" panose="02070309020205020404" pitchFamily="49" charset="0"/>
              </a:rPr>
              <a:t>      double circumference = point.getCircumference();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28    </a:t>
            </a:r>
            <a:r>
              <a:rPr lang="en-US" altLang="en-US" sz="1200" smtClean="0">
                <a:solidFill>
                  <a:srgbClr val="CC0000"/>
                </a:solidFill>
                <a:latin typeface="Courier New" panose="02070309020205020404" pitchFamily="49" charset="0"/>
                <a:cs typeface="Courier New" panose="02070309020205020404" pitchFamily="49" charset="0"/>
              </a:rPr>
              <a:t>      double area = point.getArea();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29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30    </a:t>
            </a:r>
            <a:r>
              <a:rPr lang="en-US" altLang="en-US" sz="1200" smtClean="0">
                <a:solidFill>
                  <a:srgbClr val="000000"/>
                </a:solidFill>
                <a:latin typeface="Courier New" panose="02070309020205020404" pitchFamily="49" charset="0"/>
                <a:cs typeface="Courier New" panose="02070309020205020404" pitchFamily="49" charset="0"/>
              </a:rPr>
              <a:t>   } </a:t>
            </a:r>
            <a:r>
              <a:rPr lang="en-US" altLang="en-US" sz="1200" smtClean="0">
                <a:solidFill>
                  <a:srgbClr val="008000"/>
                </a:solidFill>
                <a:latin typeface="Courier New" panose="02070309020205020404" pitchFamily="49" charset="0"/>
                <a:cs typeface="Courier New" panose="02070309020205020404" pitchFamily="49" charset="0"/>
              </a:rPr>
              <a:t>// end main</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31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32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end class HierarchyRelationshipTest3</a:t>
            </a:r>
            <a:endParaRPr lang="en-US" altLang="en-US" sz="12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0306442"/>
      </p:ext>
    </p:extLst>
  </p:cSld>
  <p:clrMapOvr>
    <a:masterClrMapping/>
  </p:clrMapOvr>
  <p:transition spd="med">
    <p:comb/>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14400" y="152401"/>
            <a:ext cx="7772400" cy="457200"/>
          </a:xfrm>
        </p:spPr>
        <p:txBody>
          <a:bodyPr/>
          <a:lstStyle/>
          <a:p>
            <a:r>
              <a:rPr lang="en-US" altLang="en-US" smtClean="0">
                <a:cs typeface="Arial" panose="020B0604020202020204" pitchFamily="34" charset="0"/>
              </a:rPr>
              <a:t>HierarchyRelationshipTest3.java</a:t>
            </a:r>
          </a:p>
        </p:txBody>
      </p:sp>
      <p:sp>
        <p:nvSpPr>
          <p:cNvPr id="93187" name="Rectangle 3"/>
          <p:cNvSpPr>
            <a:spLocks noGrp="1" noChangeArrowheads="1"/>
          </p:cNvSpPr>
          <p:nvPr>
            <p:ph idx="1"/>
          </p:nvPr>
        </p:nvSpPr>
        <p:spPr>
          <a:ln>
            <a:solidFill>
              <a:schemeClr val="tx1"/>
            </a:solidFill>
            <a:miter lim="800000"/>
            <a:headEnd/>
            <a:tailEnd/>
          </a:ln>
        </p:spPr>
        <p:txBody>
          <a:bodyPr/>
          <a:lstStyle/>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HierarchyRelationshipTest3.java:24: cannot resolve symbol</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symbol  : method getRadius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location: class Point3</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double radius = point.getRadius();</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HierarchyRelationshipTest3.java:25: cannot resolve symbol</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symbol  : method setRadius (double)</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location: class Point3</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point.setRadius( 33.33 );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HierarchyRelationshipTest3.java:26: cannot resolve symbol</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symbol  : method getDiameter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location: class Point3</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double diameter = point.getDiameter();</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HierarchyRelationshipTest3.java:27: cannot resolve symbol</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symbol  : method getCircumference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location: class Point3</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double circumference = point.getCircumference();</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HierarchyRelationshipTest3.java:28: cannot resolve symbol</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symbol  : method getArea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location: class Point3</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double area = point.getArea();</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000000"/>
                </a:solidFill>
                <a:latin typeface="Courier New" panose="02070309020205020404" pitchFamily="49" charset="0"/>
                <a:cs typeface="Courier New" panose="02070309020205020404" pitchFamily="49" charset="0"/>
              </a:rPr>
              <a:t>5 errors</a:t>
            </a:r>
          </a:p>
        </p:txBody>
      </p:sp>
    </p:spTree>
    <p:extLst>
      <p:ext uri="{BB962C8B-B14F-4D97-AF65-F5344CB8AC3E}">
        <p14:creationId xmlns:p14="http://schemas.microsoft.com/office/powerpoint/2010/main" val="892675059"/>
      </p:ext>
    </p:extLst>
  </p:cSld>
  <p:clrMapOvr>
    <a:masterClrMapping/>
  </p:clrMapOvr>
  <p:transition spd="med">
    <p:comb/>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mtClean="0">
                <a:cs typeface="Arial" panose="020B0604020202020204" pitchFamily="34" charset="0"/>
              </a:rPr>
              <a:t>Abstract Class</a:t>
            </a:r>
          </a:p>
        </p:txBody>
      </p:sp>
      <p:sp>
        <p:nvSpPr>
          <p:cNvPr id="94211" name="Rectangle 3"/>
          <p:cNvSpPr>
            <a:spLocks noGrp="1" noChangeArrowheads="1"/>
          </p:cNvSpPr>
          <p:nvPr>
            <p:ph idx="1"/>
          </p:nvPr>
        </p:nvSpPr>
        <p:spPr/>
        <p:txBody>
          <a:bodyPr/>
          <a:lstStyle/>
          <a:p>
            <a:r>
              <a:rPr lang="en-US" altLang="en-US" smtClean="0"/>
              <a:t>Abstract class  </a:t>
            </a:r>
          </a:p>
          <a:p>
            <a:pPr lvl="1"/>
            <a:r>
              <a:rPr lang="en-US" altLang="en-US" smtClean="0"/>
              <a:t>Is declared </a:t>
            </a:r>
            <a:r>
              <a:rPr lang="en-US" altLang="en-US" smtClean="0">
                <a:latin typeface="Courier New" panose="02070309020205020404" pitchFamily="49" charset="0"/>
                <a:cs typeface="Courier New" panose="02070309020205020404" pitchFamily="49" charset="0"/>
              </a:rPr>
              <a:t>abstract</a:t>
            </a:r>
          </a:p>
          <a:p>
            <a:pPr lvl="1"/>
            <a:r>
              <a:rPr lang="en-US" altLang="en-US" smtClean="0"/>
              <a:t>Are superclasses (called abstract superclasses)</a:t>
            </a:r>
          </a:p>
          <a:p>
            <a:pPr lvl="1"/>
            <a:r>
              <a:rPr lang="en-US" altLang="en-US" smtClean="0"/>
              <a:t>Cannot be instantiated, but they can be subclassed. </a:t>
            </a:r>
          </a:p>
          <a:p>
            <a:pPr lvl="1"/>
            <a:r>
              <a:rPr lang="en-US" altLang="en-US" smtClean="0"/>
              <a:t>May or may not include abstract methods</a:t>
            </a:r>
          </a:p>
          <a:p>
            <a:pPr lvl="1"/>
            <a:r>
              <a:rPr lang="en-US" altLang="en-US" smtClean="0"/>
              <a:t>When an abstract class is subclassed, the subclass usually provides implementations for all of the abstract methods in its parent class. However, if it does not, the subclass must also be declared abstract. </a:t>
            </a:r>
          </a:p>
        </p:txBody>
      </p:sp>
    </p:spTree>
    <p:extLst>
      <p:ext uri="{BB962C8B-B14F-4D97-AF65-F5344CB8AC3E}">
        <p14:creationId xmlns:p14="http://schemas.microsoft.com/office/powerpoint/2010/main" val="656745182"/>
      </p:ext>
    </p:extLst>
  </p:cSld>
  <p:clrMapOvr>
    <a:masterClrMapping/>
  </p:clrMapOvr>
  <p:transition spd="med">
    <p:comb/>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smtClean="0">
                <a:cs typeface="Arial" panose="020B0604020202020204" pitchFamily="34" charset="0"/>
              </a:rPr>
              <a:t>Abstract Method</a:t>
            </a:r>
          </a:p>
        </p:txBody>
      </p:sp>
      <p:sp>
        <p:nvSpPr>
          <p:cNvPr id="95235" name="Rectangle 3"/>
          <p:cNvSpPr>
            <a:spLocks noGrp="1" noChangeArrowheads="1"/>
          </p:cNvSpPr>
          <p:nvPr>
            <p:ph idx="1"/>
          </p:nvPr>
        </p:nvSpPr>
        <p:spPr/>
        <p:txBody>
          <a:bodyPr/>
          <a:lstStyle/>
          <a:p>
            <a:r>
              <a:rPr lang="en-US" altLang="en-US" smtClean="0"/>
              <a:t>An </a:t>
            </a:r>
            <a:r>
              <a:rPr lang="en-US" altLang="en-US" i="1" smtClean="0"/>
              <a:t>abstract method</a:t>
            </a:r>
            <a:r>
              <a:rPr lang="en-US" altLang="en-US" smtClean="0"/>
              <a:t> is a method that is declared without an implementation (without braces, and followed by a semicolon). </a:t>
            </a:r>
          </a:p>
          <a:p>
            <a:pPr lvl="1"/>
            <a:r>
              <a:rPr lang="en-US" altLang="en-US" smtClean="0"/>
              <a:t>Example: </a:t>
            </a:r>
            <a:r>
              <a:rPr lang="fr-FR" altLang="en-US" sz="1800" smtClean="0">
                <a:latin typeface="Courier New" panose="02070309020205020404" pitchFamily="49" charset="0"/>
                <a:cs typeface="Courier New" panose="02070309020205020404" pitchFamily="49" charset="0"/>
              </a:rPr>
              <a:t>abstract void moveTo(int x, int y);</a:t>
            </a:r>
            <a:endParaRPr lang="en-US" altLang="en-US" sz="1600" smtClean="0">
              <a:latin typeface="Courier New" panose="02070309020205020404" pitchFamily="49" charset="0"/>
              <a:cs typeface="Courier New" panose="02070309020205020404" pitchFamily="49" charset="0"/>
            </a:endParaRPr>
          </a:p>
          <a:p>
            <a:r>
              <a:rPr lang="en-US" altLang="en-US" smtClean="0"/>
              <a:t>If a class includes abstract methods, the class itself </a:t>
            </a:r>
            <a:r>
              <a:rPr lang="en-US" altLang="en-US" i="1" smtClean="0"/>
              <a:t>must</a:t>
            </a:r>
            <a:r>
              <a:rPr lang="en-US" altLang="en-US" smtClean="0"/>
              <a:t> be declared abstract.</a:t>
            </a:r>
          </a:p>
          <a:p>
            <a:r>
              <a:rPr lang="en-US" altLang="en-US" smtClean="0"/>
              <a:t>All of the methods in an </a:t>
            </a:r>
            <a:r>
              <a:rPr lang="en-US" altLang="en-US" i="1" smtClean="0"/>
              <a:t>interface</a:t>
            </a:r>
            <a:r>
              <a:rPr lang="en-US" altLang="en-US" smtClean="0"/>
              <a:t> are </a:t>
            </a:r>
            <a:r>
              <a:rPr lang="en-US" altLang="en-US" i="1" smtClean="0"/>
              <a:t>implicitly</a:t>
            </a:r>
            <a:r>
              <a:rPr lang="en-US" altLang="en-US" smtClean="0"/>
              <a:t> abstract, so the abstract modifier is not used with interface methods (it could be -it's just not necessary). </a:t>
            </a:r>
          </a:p>
        </p:txBody>
      </p:sp>
    </p:spTree>
    <p:extLst>
      <p:ext uri="{BB962C8B-B14F-4D97-AF65-F5344CB8AC3E}">
        <p14:creationId xmlns:p14="http://schemas.microsoft.com/office/powerpoint/2010/main" val="449259236"/>
      </p:ext>
    </p:extLst>
  </p:cSld>
  <p:clrMapOvr>
    <a:masterClrMapping/>
  </p:clrMapOvr>
  <p:transition spd="med">
    <p:comb/>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mtClean="0">
                <a:cs typeface="Arial" panose="020B0604020202020204" pitchFamily="34" charset="0"/>
              </a:rPr>
              <a:t>Example</a:t>
            </a:r>
          </a:p>
        </p:txBody>
      </p:sp>
      <p:sp>
        <p:nvSpPr>
          <p:cNvPr id="96259" name="Rectangle 3"/>
          <p:cNvSpPr>
            <a:spLocks noGrp="1" noChangeArrowheads="1"/>
          </p:cNvSpPr>
          <p:nvPr>
            <p:ph idx="1"/>
          </p:nvPr>
        </p:nvSpPr>
        <p:spPr/>
        <p:txBody>
          <a:bodyPr/>
          <a:lstStyle/>
          <a:p>
            <a:r>
              <a:rPr lang="en-US" altLang="en-US" smtClean="0"/>
              <a:t>Application example</a:t>
            </a:r>
          </a:p>
          <a:p>
            <a:pPr lvl="1"/>
            <a:r>
              <a:rPr lang="en-US" altLang="en-US" sz="2000" smtClean="0"/>
              <a:t>Abstract class Shape</a:t>
            </a:r>
          </a:p>
          <a:p>
            <a:pPr lvl="2"/>
            <a:r>
              <a:rPr lang="en-US" altLang="en-US" sz="2000" smtClean="0"/>
              <a:t>Declares draw as abstract method</a:t>
            </a:r>
          </a:p>
          <a:p>
            <a:pPr lvl="1"/>
            <a:r>
              <a:rPr lang="en-US" altLang="en-US" sz="2000" smtClean="0"/>
              <a:t>Point, Circle, Cylinder extends Shape</a:t>
            </a:r>
          </a:p>
          <a:p>
            <a:pPr lvl="2"/>
            <a:r>
              <a:rPr lang="en-US" altLang="en-US" sz="2000" smtClean="0"/>
              <a:t>Each object can draw itself by implement draw</a:t>
            </a:r>
          </a:p>
          <a:p>
            <a:endParaRPr lang="en-US" altLang="en-US" sz="2000" smtClean="0"/>
          </a:p>
        </p:txBody>
      </p:sp>
      <p:grpSp>
        <p:nvGrpSpPr>
          <p:cNvPr id="96260" name="Group 18"/>
          <p:cNvGrpSpPr>
            <a:grpSpLocks/>
          </p:cNvGrpSpPr>
          <p:nvPr/>
        </p:nvGrpSpPr>
        <p:grpSpPr bwMode="auto">
          <a:xfrm>
            <a:off x="7239000" y="1716088"/>
            <a:ext cx="1371600" cy="3733800"/>
            <a:chOff x="6858000" y="1752600"/>
            <a:chExt cx="1371600" cy="3733800"/>
          </a:xfrm>
        </p:grpSpPr>
        <p:sp>
          <p:nvSpPr>
            <p:cNvPr id="6" name="TextBox 5"/>
            <p:cNvSpPr txBox="1"/>
            <p:nvPr/>
          </p:nvSpPr>
          <p:spPr>
            <a:xfrm>
              <a:off x="6858000" y="1752600"/>
              <a:ext cx="1371600" cy="338137"/>
            </a:xfrm>
            <a:prstGeom prst="rect">
              <a:avLst/>
            </a:prstGeom>
            <a:solidFill>
              <a:schemeClr val="accent1">
                <a:lumMod val="40000"/>
                <a:lumOff val="60000"/>
              </a:schemeClr>
            </a:solidFill>
            <a:ln>
              <a:solidFill>
                <a:schemeClr val="tx1"/>
              </a:solidFill>
            </a:ln>
          </p:spPr>
          <p:txBody>
            <a:bodyPr>
              <a:spAutoFit/>
            </a:bodyPr>
            <a:lstStyle/>
            <a:p>
              <a:pPr algn="ctr">
                <a:spcBef>
                  <a:spcPct val="50000"/>
                </a:spcBef>
                <a:defRPr/>
              </a:pPr>
              <a:r>
                <a:rPr lang="en-US" i="1" dirty="0"/>
                <a:t>Shape</a:t>
              </a:r>
            </a:p>
          </p:txBody>
        </p:sp>
        <p:sp>
          <p:nvSpPr>
            <p:cNvPr id="7" name="TextBox 6"/>
            <p:cNvSpPr txBox="1"/>
            <p:nvPr/>
          </p:nvSpPr>
          <p:spPr>
            <a:xfrm>
              <a:off x="6858000" y="2895600"/>
              <a:ext cx="1371600" cy="338137"/>
            </a:xfrm>
            <a:prstGeom prst="rect">
              <a:avLst/>
            </a:prstGeom>
            <a:solidFill>
              <a:schemeClr val="accent1">
                <a:lumMod val="40000"/>
                <a:lumOff val="60000"/>
              </a:schemeClr>
            </a:solidFill>
            <a:ln>
              <a:solidFill>
                <a:schemeClr val="tx1"/>
              </a:solidFill>
            </a:ln>
          </p:spPr>
          <p:txBody>
            <a:bodyPr>
              <a:spAutoFit/>
            </a:bodyPr>
            <a:lstStyle/>
            <a:p>
              <a:pPr algn="ctr">
                <a:spcBef>
                  <a:spcPct val="50000"/>
                </a:spcBef>
                <a:defRPr/>
              </a:pPr>
              <a:r>
                <a:rPr lang="en-US" dirty="0"/>
                <a:t>Point</a:t>
              </a:r>
            </a:p>
          </p:txBody>
        </p:sp>
        <p:sp>
          <p:nvSpPr>
            <p:cNvPr id="8" name="TextBox 7"/>
            <p:cNvSpPr txBox="1"/>
            <p:nvPr/>
          </p:nvSpPr>
          <p:spPr>
            <a:xfrm>
              <a:off x="6858000" y="4005262"/>
              <a:ext cx="1371600" cy="338138"/>
            </a:xfrm>
            <a:prstGeom prst="rect">
              <a:avLst/>
            </a:prstGeom>
            <a:solidFill>
              <a:schemeClr val="accent1">
                <a:lumMod val="40000"/>
                <a:lumOff val="60000"/>
              </a:schemeClr>
            </a:solidFill>
            <a:ln>
              <a:solidFill>
                <a:schemeClr val="tx1"/>
              </a:solidFill>
            </a:ln>
          </p:spPr>
          <p:txBody>
            <a:bodyPr>
              <a:spAutoFit/>
            </a:bodyPr>
            <a:lstStyle/>
            <a:p>
              <a:pPr algn="ctr">
                <a:spcBef>
                  <a:spcPct val="50000"/>
                </a:spcBef>
                <a:defRPr/>
              </a:pPr>
              <a:r>
                <a:rPr lang="en-US" dirty="0"/>
                <a:t>Circle</a:t>
              </a:r>
            </a:p>
          </p:txBody>
        </p:sp>
        <p:sp>
          <p:nvSpPr>
            <p:cNvPr id="9" name="TextBox 8"/>
            <p:cNvSpPr txBox="1"/>
            <p:nvPr/>
          </p:nvSpPr>
          <p:spPr>
            <a:xfrm>
              <a:off x="6858000" y="5148262"/>
              <a:ext cx="1371600" cy="338138"/>
            </a:xfrm>
            <a:prstGeom prst="rect">
              <a:avLst/>
            </a:prstGeom>
            <a:solidFill>
              <a:schemeClr val="accent1">
                <a:lumMod val="40000"/>
                <a:lumOff val="60000"/>
              </a:schemeClr>
            </a:solidFill>
            <a:ln>
              <a:solidFill>
                <a:schemeClr val="tx1"/>
              </a:solidFill>
            </a:ln>
          </p:spPr>
          <p:txBody>
            <a:bodyPr>
              <a:spAutoFit/>
            </a:bodyPr>
            <a:lstStyle/>
            <a:p>
              <a:pPr algn="ctr">
                <a:spcBef>
                  <a:spcPct val="50000"/>
                </a:spcBef>
                <a:defRPr/>
              </a:pPr>
              <a:r>
                <a:rPr lang="en-US" dirty="0"/>
                <a:t>Cylinder</a:t>
              </a:r>
            </a:p>
          </p:txBody>
        </p:sp>
        <p:cxnSp>
          <p:nvCxnSpPr>
            <p:cNvPr id="11" name="Straight Arrow Connector 10"/>
            <p:cNvCxnSpPr>
              <a:stCxn id="9" idx="0"/>
              <a:endCxn id="8" idx="2"/>
            </p:cNvCxnSpPr>
            <p:nvPr/>
          </p:nvCxnSpPr>
          <p:spPr>
            <a:xfrm rot="5400000" flipH="1" flipV="1">
              <a:off x="7142163" y="4745037"/>
              <a:ext cx="803275" cy="31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rot="5400000" flipH="1" flipV="1">
              <a:off x="7158832" y="3618706"/>
              <a:ext cx="769937" cy="31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a:endCxn id="6" idx="2"/>
            </p:cNvCxnSpPr>
            <p:nvPr/>
          </p:nvCxnSpPr>
          <p:spPr>
            <a:xfrm rot="5400000" flipH="1" flipV="1">
              <a:off x="7141370" y="2493168"/>
              <a:ext cx="804862" cy="31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5143389"/>
      </p:ext>
    </p:extLst>
  </p:cSld>
  <p:clrMapOvr>
    <a:masterClrMapping/>
  </p:clrMapOvr>
  <p:transition spd="med">
    <p:comb/>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en-US" smtClean="0">
                <a:cs typeface="Arial" panose="020B0604020202020204" pitchFamily="34" charset="0"/>
              </a:rPr>
              <a:t>Shape.java</a:t>
            </a:r>
          </a:p>
        </p:txBody>
      </p:sp>
      <p:sp>
        <p:nvSpPr>
          <p:cNvPr id="97283"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      </a:t>
            </a:r>
            <a:r>
              <a:rPr lang="en-US" altLang="en-US" sz="1200" smtClean="0">
                <a:solidFill>
                  <a:srgbClr val="008000"/>
                </a:solidFill>
                <a:latin typeface="Courier New" panose="02070309020205020404" pitchFamily="49" charset="0"/>
                <a:cs typeface="Courier New" panose="02070309020205020404" pitchFamily="49" charset="0"/>
              </a:rPr>
              <a:t>// Shape.java</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      </a:t>
            </a:r>
            <a:r>
              <a:rPr lang="en-US" altLang="en-US" sz="1200" smtClean="0">
                <a:solidFill>
                  <a:srgbClr val="008000"/>
                </a:solidFill>
                <a:latin typeface="Courier New" panose="02070309020205020404" pitchFamily="49" charset="0"/>
                <a:cs typeface="Courier New" panose="02070309020205020404" pitchFamily="49" charset="0"/>
              </a:rPr>
              <a:t>// Shape abstract-superclass declaration.</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abstract</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class</a:t>
            </a:r>
            <a:r>
              <a:rPr lang="en-US" altLang="en-US" sz="1200" smtClean="0">
                <a:solidFill>
                  <a:srgbClr val="000000"/>
                </a:solidFill>
                <a:latin typeface="Courier New" panose="02070309020205020404" pitchFamily="49" charset="0"/>
                <a:cs typeface="Courier New" panose="02070309020205020404" pitchFamily="49" charset="0"/>
              </a:rPr>
              <a:t> Shape </a:t>
            </a:r>
            <a:r>
              <a:rPr lang="en-US" altLang="en-US" sz="1200" smtClean="0">
                <a:solidFill>
                  <a:srgbClr val="0000FF"/>
                </a:solidFill>
                <a:latin typeface="Courier New" panose="02070309020205020404" pitchFamily="49" charset="0"/>
                <a:cs typeface="Courier New" panose="02070309020205020404" pitchFamily="49" charset="0"/>
              </a:rPr>
              <a:t>extends</a:t>
            </a:r>
            <a:r>
              <a:rPr lang="en-US" altLang="en-US" sz="1200" smtClean="0">
                <a:solidFill>
                  <a:srgbClr val="000000"/>
                </a:solidFill>
                <a:latin typeface="Courier New" panose="02070309020205020404" pitchFamily="49" charset="0"/>
                <a:cs typeface="Courier New" panose="02070309020205020404" pitchFamily="49" charset="0"/>
              </a:rPr>
              <a:t> Object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return area of shape; 0.0 by default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7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double</a:t>
            </a:r>
            <a:r>
              <a:rPr lang="en-US" altLang="en-US" sz="1200" smtClean="0">
                <a:solidFill>
                  <a:srgbClr val="000000"/>
                </a:solidFill>
                <a:latin typeface="Courier New" panose="02070309020205020404" pitchFamily="49" charset="0"/>
                <a:cs typeface="Courier New" panose="02070309020205020404" pitchFamily="49" charset="0"/>
              </a:rPr>
              <a:t> getArea()</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8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9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0.0</a:t>
            </a:r>
            <a:r>
              <a:rPr lang="en-US" altLang="en-US" sz="12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10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11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12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return volume of shape; 0.0 by default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double</a:t>
            </a:r>
            <a:r>
              <a:rPr lang="en-US" altLang="en-US" sz="1200" smtClean="0">
                <a:solidFill>
                  <a:srgbClr val="000000"/>
                </a:solidFill>
                <a:latin typeface="Courier New" panose="02070309020205020404" pitchFamily="49" charset="0"/>
                <a:cs typeface="Courier New" panose="02070309020205020404" pitchFamily="49" charset="0"/>
              </a:rPr>
              <a:t> getVolume()</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14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15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0.0</a:t>
            </a:r>
            <a:r>
              <a:rPr lang="en-US" altLang="en-US" sz="12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16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17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18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abstract method, overridden by subclasses</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19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abstract</a:t>
            </a:r>
            <a:r>
              <a:rPr lang="en-US" altLang="en-US" sz="1200" smtClean="0">
                <a:solidFill>
                  <a:srgbClr val="000000"/>
                </a:solidFill>
                <a:latin typeface="Courier New" panose="02070309020205020404" pitchFamily="49" charset="0"/>
                <a:cs typeface="Courier New" panose="02070309020205020404" pitchFamily="49" charset="0"/>
              </a:rPr>
              <a:t> String getName();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20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21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end abstract class Shape</a:t>
            </a:r>
          </a:p>
        </p:txBody>
      </p:sp>
    </p:spTree>
    <p:extLst>
      <p:ext uri="{BB962C8B-B14F-4D97-AF65-F5344CB8AC3E}">
        <p14:creationId xmlns:p14="http://schemas.microsoft.com/office/powerpoint/2010/main" val="1907876935"/>
      </p:ext>
    </p:extLst>
  </p:cSld>
  <p:clrMapOvr>
    <a:masterClrMapping/>
  </p:clrMapOvr>
  <p:transition spd="med">
    <p:comb/>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98307"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Point.java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Point class declaration inherits from Shape.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class</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Shape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8000"/>
                </a:solidFill>
                <a:latin typeface="Courier New" panose="02070309020205020404" pitchFamily="49" charset="0"/>
                <a:cs typeface="Courier New" panose="02070309020205020404" pitchFamily="49" charset="0"/>
              </a:rPr>
              <a:t>// x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8000"/>
                </a:solidFill>
                <a:latin typeface="Courier New" panose="02070309020205020404" pitchFamily="49" charset="0"/>
                <a:cs typeface="Courier New" panose="02070309020205020404" pitchFamily="49" charset="0"/>
              </a:rPr>
              <a:t>// y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 x and y default to 0</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x in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void</a:t>
            </a:r>
            <a:r>
              <a:rPr lang="en-US" altLang="en-US" sz="1000" smtClean="0">
                <a:solidFill>
                  <a:srgbClr val="000000"/>
                </a:solidFill>
                <a:latin typeface="Courier New" panose="02070309020205020404" pitchFamily="49" charset="0"/>
                <a:cs typeface="Courier New" panose="02070309020205020404" pitchFamily="49" charset="0"/>
              </a:rPr>
              <a:t> setX(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6923564"/>
      </p:ext>
    </p:extLst>
  </p:cSld>
  <p:clrMapOvr>
    <a:masterClrMapping/>
  </p:clrMapOvr>
  <p:transition spd="med">
    <p:comb/>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99331" name="Rectangle 3"/>
          <p:cNvSpPr>
            <a:spLocks noGrp="1" noChangeArrowheads="1"/>
          </p:cNvSpPr>
          <p:nvPr>
            <p:ph idx="1"/>
          </p:nvPr>
        </p:nvSpPr>
        <p:spPr>
          <a:xfrm>
            <a:off x="457200" y="1143000"/>
            <a:ext cx="8229600" cy="5105400"/>
          </a:xfrm>
        </p:spPr>
        <p:txBody>
          <a:bodyPr/>
          <a:lstStyle/>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29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getX()</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30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32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33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34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set y in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void</a:t>
            </a:r>
            <a:r>
              <a:rPr lang="en-US" altLang="en-US" sz="900" smtClean="0">
                <a:solidFill>
                  <a:srgbClr val="000000"/>
                </a:solidFill>
                <a:latin typeface="Courier New" panose="02070309020205020404" pitchFamily="49" charset="0"/>
                <a:cs typeface="Courier New" panose="02070309020205020404" pitchFamily="49" charset="0"/>
              </a:rPr>
              <a:t> setY(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36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37    </a:t>
            </a:r>
            <a:r>
              <a:rPr lang="en-US" altLang="en-US" sz="900" smtClean="0">
                <a:solidFill>
                  <a:srgbClr val="000000"/>
                </a:solidFill>
                <a:latin typeface="Courier New" panose="02070309020205020404" pitchFamily="49" charset="0"/>
                <a:cs typeface="Courier New" panose="02070309020205020404" pitchFamily="49" charset="0"/>
              </a:rPr>
              <a:t>      y = yValue;  </a:t>
            </a:r>
            <a:r>
              <a:rPr lang="en-US" altLang="en-US" sz="900" smtClean="0">
                <a:solidFill>
                  <a:srgbClr val="008000"/>
                </a:solidFill>
                <a:latin typeface="Courier New" panose="02070309020205020404" pitchFamily="49" charset="0"/>
                <a:cs typeface="Courier New" panose="02070309020205020404" pitchFamily="49" charset="0"/>
              </a:rPr>
              <a:t>// no need for validation</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38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39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40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41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int</a:t>
            </a:r>
            <a:r>
              <a:rPr lang="en-US" altLang="en-US" sz="9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42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44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45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46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override abstract method getName to return "Point"</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47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String getName()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48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49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"Point"</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50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51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52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override toString to return String representation of Point</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53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public</a:t>
            </a:r>
            <a:r>
              <a:rPr lang="en-US" altLang="en-US" sz="9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54    </a:t>
            </a:r>
            <a:r>
              <a:rPr lang="en-US" altLang="en-US" sz="9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55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00FF"/>
                </a:solidFill>
                <a:latin typeface="Courier New" panose="02070309020205020404" pitchFamily="49" charset="0"/>
                <a:cs typeface="Courier New" panose="02070309020205020404" pitchFamily="49" charset="0"/>
              </a:rPr>
              <a:t>return</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99FF"/>
                </a:solidFill>
                <a:latin typeface="Courier New" panose="02070309020205020404" pitchFamily="49" charset="0"/>
                <a:cs typeface="Courier New" panose="02070309020205020404" pitchFamily="49" charset="0"/>
              </a:rPr>
              <a:t>"["</a:t>
            </a:r>
            <a:r>
              <a:rPr lang="en-US" altLang="en-US" sz="900" smtClean="0">
                <a:solidFill>
                  <a:srgbClr val="000000"/>
                </a:solidFill>
                <a:latin typeface="Courier New" panose="02070309020205020404" pitchFamily="49" charset="0"/>
                <a:cs typeface="Courier New" panose="02070309020205020404" pitchFamily="49" charset="0"/>
              </a:rPr>
              <a:t> + getX() + </a:t>
            </a:r>
            <a:r>
              <a:rPr lang="en-US" altLang="en-US" sz="900" smtClean="0">
                <a:solidFill>
                  <a:srgbClr val="0099FF"/>
                </a:solidFill>
                <a:latin typeface="Courier New" panose="02070309020205020404" pitchFamily="49" charset="0"/>
                <a:cs typeface="Courier New" panose="02070309020205020404" pitchFamily="49" charset="0"/>
              </a:rPr>
              <a:t>", "</a:t>
            </a:r>
            <a:r>
              <a:rPr lang="en-US" altLang="en-US" sz="900" smtClean="0">
                <a:solidFill>
                  <a:srgbClr val="000000"/>
                </a:solidFill>
                <a:latin typeface="Courier New" panose="02070309020205020404" pitchFamily="49" charset="0"/>
                <a:cs typeface="Courier New" panose="02070309020205020404" pitchFamily="49" charset="0"/>
              </a:rPr>
              <a:t> + getY() + </a:t>
            </a:r>
            <a:r>
              <a:rPr lang="en-US" altLang="en-US" sz="900" smtClean="0">
                <a:solidFill>
                  <a:srgbClr val="0099FF"/>
                </a:solidFill>
                <a:latin typeface="Courier New" panose="02070309020205020404" pitchFamily="49" charset="0"/>
                <a:cs typeface="Courier New" panose="02070309020205020404" pitchFamily="49" charset="0"/>
              </a:rPr>
              <a:t>"]"</a:t>
            </a:r>
            <a:r>
              <a:rPr lang="en-US" altLang="en-US" sz="9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56    </a:t>
            </a:r>
            <a:r>
              <a:rPr lang="en-US" altLang="en-US" sz="9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57    </a:t>
            </a:r>
            <a:endParaRPr lang="en-US" altLang="en-US" sz="9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900" smtClean="0">
                <a:solidFill>
                  <a:srgbClr val="5F5F5F"/>
                </a:solidFill>
                <a:latin typeface="Courier New" panose="02070309020205020404" pitchFamily="49" charset="0"/>
                <a:cs typeface="Courier New" panose="02070309020205020404" pitchFamily="49" charset="0"/>
              </a:rPr>
              <a:t>58    </a:t>
            </a:r>
            <a:r>
              <a:rPr lang="en-US" altLang="en-US" sz="900" smtClean="0">
                <a:solidFill>
                  <a:srgbClr val="000000"/>
                </a:solidFill>
                <a:latin typeface="Courier New" panose="02070309020205020404" pitchFamily="49" charset="0"/>
                <a:cs typeface="Courier New" panose="02070309020205020404" pitchFamily="49" charset="0"/>
              </a:rPr>
              <a:t>} </a:t>
            </a:r>
            <a:r>
              <a:rPr lang="en-US" altLang="en-US" sz="900" smtClean="0">
                <a:solidFill>
                  <a:srgbClr val="008000"/>
                </a:solidFill>
                <a:latin typeface="Courier New" panose="02070309020205020404" pitchFamily="49" charset="0"/>
                <a:cs typeface="Courier New" panose="02070309020205020404" pitchFamily="49" charset="0"/>
              </a:rPr>
              <a:t>// end class Point</a:t>
            </a:r>
          </a:p>
        </p:txBody>
      </p:sp>
    </p:spTree>
    <p:extLst>
      <p:ext uri="{BB962C8B-B14F-4D97-AF65-F5344CB8AC3E}">
        <p14:creationId xmlns:p14="http://schemas.microsoft.com/office/powerpoint/2010/main" val="810167201"/>
      </p:ext>
    </p:extLst>
  </p:cSld>
  <p:clrMapOvr>
    <a:masterClrMapping/>
  </p:clrMapOvr>
  <p:transition spd="med">
    <p:comb/>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55650" y="2997200"/>
            <a:ext cx="7772400" cy="792163"/>
          </a:xfrm>
        </p:spPr>
        <p:txBody>
          <a:bodyPr/>
          <a:lstStyle/>
          <a:p>
            <a:pPr algn="ctr"/>
            <a:r>
              <a:rPr lang="en-US" sz="3200" cap="none" smtClean="0">
                <a:solidFill>
                  <a:srgbClr val="FF0000"/>
                </a:solidFill>
                <a:cs typeface="Arial" panose="020B0604020202020204" pitchFamily="34" charset="0"/>
              </a:rPr>
              <a:t>METHOD</a:t>
            </a:r>
            <a:endParaRPr lang="vi-VN" sz="3200" cap="none" smtClean="0">
              <a:solidFill>
                <a:srgbClr val="FF0000"/>
              </a:solidFill>
              <a:cs typeface="Arial" panose="020B0604020202020204" pitchFamily="34" charset="0"/>
            </a:endParaRPr>
          </a:p>
        </p:txBody>
      </p:sp>
      <p:sp>
        <p:nvSpPr>
          <p:cNvPr id="55299"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7C9C82-2A2E-4C44-8B52-1BF8CEA63407}" type="slidenum">
              <a:rPr lang="vi-VN" sz="1200">
                <a:solidFill>
                  <a:srgbClr val="898989"/>
                </a:solidFill>
              </a:rPr>
              <a:pPr/>
              <a:t>23</a:t>
            </a:fld>
            <a:endParaRPr lang="vi-VN" sz="1200">
              <a:solidFill>
                <a:srgbClr val="898989"/>
              </a:solidFill>
            </a:endParaRPr>
          </a:p>
        </p:txBody>
      </p:sp>
    </p:spTree>
    <p:extLst>
      <p:ext uri="{BB962C8B-B14F-4D97-AF65-F5344CB8AC3E}">
        <p14:creationId xmlns:p14="http://schemas.microsoft.com/office/powerpoint/2010/main" val="2590054803"/>
      </p:ext>
    </p:extLst>
  </p:cSld>
  <p:clrMapOvr>
    <a:masterClrMapping/>
  </p:clrMapOvr>
  <p:transition spd="med">
    <p:comb/>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100355"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Circle.java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Circle class inherits from Point.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class</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Point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8000"/>
                </a:solidFill>
                <a:latin typeface="Courier New" panose="02070309020205020404" pitchFamily="49" charset="0"/>
                <a:cs typeface="Courier New" panose="02070309020205020404" pitchFamily="49" charset="0"/>
              </a:rPr>
              <a:t>// Circle's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 radius defaults to 0.0</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Point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super</a:t>
            </a:r>
            <a:r>
              <a:rPr lang="en-US" altLang="en-US" sz="1000" smtClean="0">
                <a:solidFill>
                  <a:srgbClr val="000000"/>
                </a:solidFill>
                <a:latin typeface="Courier New" panose="02070309020205020404" pitchFamily="49" charset="0"/>
                <a:cs typeface="Courier New" panose="02070309020205020404" pitchFamily="49" charset="0"/>
              </a:rPr>
              <a:t>( x, y );  </a:t>
            </a:r>
            <a:r>
              <a:rPr lang="en-US" altLang="en-US" sz="1000" smtClean="0">
                <a:solidFill>
                  <a:srgbClr val="008000"/>
                </a:solidFill>
                <a:latin typeface="Courier New" panose="02070309020205020404" pitchFamily="49" charset="0"/>
                <a:cs typeface="Courier New" panose="02070309020205020404" pitchFamily="49" charset="0"/>
              </a:rPr>
              <a:t>// call Point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setRadius(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radius</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void</a:t>
            </a:r>
            <a:r>
              <a:rPr lang="en-US" altLang="en-US" sz="1000" smtClean="0">
                <a:solidFill>
                  <a:srgbClr val="000000"/>
                </a:solidFill>
                <a:latin typeface="Courier New" panose="02070309020205020404" pitchFamily="49" charset="0"/>
                <a:cs typeface="Courier New" panose="02070309020205020404" pitchFamily="49" charset="0"/>
              </a:rPr>
              <a:t> setRadius(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radius = ( radiusValue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radiusValue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p>
        </p:txBody>
      </p:sp>
    </p:spTree>
    <p:extLst>
      <p:ext uri="{BB962C8B-B14F-4D97-AF65-F5344CB8AC3E}">
        <p14:creationId xmlns:p14="http://schemas.microsoft.com/office/powerpoint/2010/main" val="1057662962"/>
      </p:ext>
    </p:extLst>
  </p:cSld>
  <p:clrMapOvr>
    <a:masterClrMapping/>
  </p:clrMapOvr>
  <p:transition spd="med">
    <p:comb/>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101379"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return radius</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diameter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a:t>
            </a:r>
            <a:r>
              <a:rPr lang="en-US" altLang="en-US" sz="11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calculate and return circumference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getCircumference()</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getDiameter();</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override method getArea to return Circle area</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getArea()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Math.</a:t>
            </a:r>
            <a:r>
              <a:rPr lang="en-US" altLang="en-US" sz="1100" smtClean="0">
                <a:solidFill>
                  <a:srgbClr val="0099FF"/>
                </a:solidFill>
                <a:latin typeface="Courier New" panose="02070309020205020404" pitchFamily="49" charset="0"/>
                <a:cs typeface="Courier New" panose="02070309020205020404" pitchFamily="49" charset="0"/>
              </a:rPr>
              <a:t>PI</a:t>
            </a:r>
            <a:r>
              <a:rPr lang="en-US" altLang="en-US" sz="1100" smtClean="0">
                <a:solidFill>
                  <a:srgbClr val="000000"/>
                </a:solidFill>
                <a:latin typeface="Courier New" panose="02070309020205020404" pitchFamily="49" charset="0"/>
                <a:cs typeface="Courier New" panose="02070309020205020404" pitchFamily="49" charset="0"/>
              </a:rPr>
              <a:t> * getRadius() * getRadius();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49    </a:t>
            </a:r>
          </a:p>
        </p:txBody>
      </p:sp>
    </p:spTree>
    <p:extLst>
      <p:ext uri="{BB962C8B-B14F-4D97-AF65-F5344CB8AC3E}">
        <p14:creationId xmlns:p14="http://schemas.microsoft.com/office/powerpoint/2010/main" val="3447138344"/>
      </p:ext>
    </p:extLst>
  </p:cSld>
  <p:clrMapOvr>
    <a:masterClrMapping/>
  </p:clrMapOvr>
  <p:transition spd="med">
    <p:comb/>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cs typeface="Arial" panose="020B0604020202020204" pitchFamily="34" charset="0"/>
              </a:rPr>
              <a:t>Circle.java</a:t>
            </a:r>
          </a:p>
        </p:txBody>
      </p:sp>
      <p:sp>
        <p:nvSpPr>
          <p:cNvPr id="102403"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50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override abstract method getName to return "Circle"</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51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String getName()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52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"Circle"</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54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55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56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override toString to return String representation of Circle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57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String toString()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58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59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"Center = "</a:t>
            </a:r>
            <a:r>
              <a:rPr lang="en-US" altLang="en-US" sz="1200" smtClean="0">
                <a:solidFill>
                  <a:srgbClr val="000000"/>
                </a:solidFill>
                <a:latin typeface="Courier New" panose="02070309020205020404" pitchFamily="49" charset="0"/>
                <a:cs typeface="Courier New" panose="02070309020205020404" pitchFamily="49" charset="0"/>
              </a:rPr>
              <a:t> + </a:t>
            </a:r>
            <a:r>
              <a:rPr lang="en-US" altLang="en-US" sz="1200" smtClean="0">
                <a:solidFill>
                  <a:srgbClr val="0000FF"/>
                </a:solidFill>
                <a:latin typeface="Courier New" panose="02070309020205020404" pitchFamily="49" charset="0"/>
                <a:cs typeface="Courier New" panose="02070309020205020404" pitchFamily="49" charset="0"/>
              </a:rPr>
              <a:t>super</a:t>
            </a:r>
            <a:r>
              <a:rPr lang="en-US" altLang="en-US" sz="1200" smtClean="0">
                <a:solidFill>
                  <a:srgbClr val="000000"/>
                </a:solidFill>
                <a:latin typeface="Courier New" panose="02070309020205020404" pitchFamily="49" charset="0"/>
                <a:cs typeface="Courier New" panose="02070309020205020404" pitchFamily="49" charset="0"/>
              </a:rPr>
              <a:t>.toString() + </a:t>
            </a:r>
            <a:r>
              <a:rPr lang="en-US" altLang="en-US" sz="1200" smtClean="0">
                <a:solidFill>
                  <a:srgbClr val="0099FF"/>
                </a:solidFill>
                <a:latin typeface="Courier New" panose="02070309020205020404" pitchFamily="49" charset="0"/>
                <a:cs typeface="Courier New" panose="02070309020205020404" pitchFamily="49" charset="0"/>
              </a:rPr>
              <a:t>"; Radius = "</a:t>
            </a:r>
            <a:r>
              <a:rPr lang="en-US" altLang="en-US" sz="1200" smtClean="0">
                <a:solidFill>
                  <a:srgbClr val="000000"/>
                </a:solidFill>
                <a:latin typeface="Courier New" panose="02070309020205020404" pitchFamily="49" charset="0"/>
                <a:cs typeface="Courier New" panose="02070309020205020404" pitchFamily="49" charset="0"/>
              </a:rPr>
              <a:t> + getRadius();</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60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61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62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end class Circle</a:t>
            </a:r>
          </a:p>
        </p:txBody>
      </p:sp>
    </p:spTree>
    <p:extLst>
      <p:ext uri="{BB962C8B-B14F-4D97-AF65-F5344CB8AC3E}">
        <p14:creationId xmlns:p14="http://schemas.microsoft.com/office/powerpoint/2010/main" val="1572375627"/>
      </p:ext>
    </p:extLst>
  </p:cSld>
  <p:clrMapOvr>
    <a:masterClrMapping/>
  </p:clrMapOvr>
  <p:transition spd="med">
    <p:comb/>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smtClean="0">
                <a:cs typeface="Arial" panose="020B0604020202020204" pitchFamily="34" charset="0"/>
              </a:rPr>
              <a:t>Cylinder.java</a:t>
            </a:r>
          </a:p>
        </p:txBody>
      </p:sp>
      <p:sp>
        <p:nvSpPr>
          <p:cNvPr id="103427"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Cylinder.java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Cylinder class inherits from Circle.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class</a:t>
            </a:r>
            <a:r>
              <a:rPr lang="en-US" altLang="en-US" sz="1000" smtClean="0">
                <a:solidFill>
                  <a:srgbClr val="000000"/>
                </a:solidFill>
                <a:latin typeface="Courier New" panose="02070309020205020404" pitchFamily="49" charset="0"/>
                <a:cs typeface="Courier New" panose="02070309020205020404" pitchFamily="49" charset="0"/>
              </a:rPr>
              <a:t> Cylinder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Circle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height;  </a:t>
            </a:r>
            <a:r>
              <a:rPr lang="en-US" altLang="en-US" sz="1000" smtClean="0">
                <a:solidFill>
                  <a:srgbClr val="008000"/>
                </a:solidFill>
                <a:latin typeface="Courier New" panose="02070309020205020404" pitchFamily="49" charset="0"/>
                <a:cs typeface="Courier New" panose="02070309020205020404" pitchFamily="49" charset="0"/>
              </a:rPr>
              <a:t>// Cylinder's height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 height defaults to 0.0</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Cylinder()</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Circle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Cylinder(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radius,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heightValue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super</a:t>
            </a:r>
            <a:r>
              <a:rPr lang="en-US" altLang="en-US" sz="1000" smtClean="0">
                <a:solidFill>
                  <a:srgbClr val="000000"/>
                </a:solidFill>
                <a:latin typeface="Courier New" panose="02070309020205020404" pitchFamily="49" charset="0"/>
                <a:cs typeface="Courier New" panose="02070309020205020404" pitchFamily="49" charset="0"/>
              </a:rPr>
              <a:t>( x, y, radius );  </a:t>
            </a:r>
            <a:r>
              <a:rPr lang="en-US" altLang="en-US" sz="1000" smtClean="0">
                <a:solidFill>
                  <a:srgbClr val="008000"/>
                </a:solidFill>
                <a:latin typeface="Courier New" panose="02070309020205020404" pitchFamily="49" charset="0"/>
                <a:cs typeface="Courier New" panose="02070309020205020404" pitchFamily="49" charset="0"/>
              </a:rPr>
              <a:t>// call Circle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setHeight( heightValue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Cylinder's height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void</a:t>
            </a:r>
            <a:r>
              <a:rPr lang="en-US" altLang="en-US" sz="1000" smtClean="0">
                <a:solidFill>
                  <a:srgbClr val="000000"/>
                </a:solidFill>
                <a:latin typeface="Courier New" panose="02070309020205020404" pitchFamily="49" charset="0"/>
                <a:cs typeface="Courier New" panose="02070309020205020404" pitchFamily="49" charset="0"/>
              </a:rPr>
              <a:t> setHeight(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heightValue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height = ( heightValue &lt;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 heightValue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endParaRPr lang="en-US" altLang="en-US" sz="10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8332378"/>
      </p:ext>
    </p:extLst>
  </p:cSld>
  <p:clrMapOvr>
    <a:masterClrMapping/>
  </p:clrMapOvr>
  <p:transition spd="med">
    <p:comb/>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smtClean="0">
                <a:cs typeface="Arial" panose="020B0604020202020204" pitchFamily="34" charset="0"/>
              </a:rPr>
              <a:t>Cylinder.java</a:t>
            </a:r>
          </a:p>
        </p:txBody>
      </p:sp>
      <p:sp>
        <p:nvSpPr>
          <p:cNvPr id="104451" name="Rectangle 3"/>
          <p:cNvSpPr>
            <a:spLocks noGrp="1" noChangeArrowheads="1"/>
          </p:cNvSpPr>
          <p:nvPr>
            <p:ph idx="1"/>
          </p:nvPr>
        </p:nvSpPr>
        <p:spPr/>
        <p:txBody>
          <a:bodyPr/>
          <a:lstStyle/>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26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get Cylinder's height</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getHeight()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28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29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height;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31    </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32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override abstract method getArea to return Cylinder area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33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getArea()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34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2</a:t>
            </a:r>
            <a:r>
              <a:rPr lang="en-US" altLang="en-US" sz="1100" smtClean="0">
                <a:solidFill>
                  <a:srgbClr val="000000"/>
                </a:solidFill>
                <a:latin typeface="Courier New" panose="02070309020205020404" pitchFamily="49" charset="0"/>
                <a:cs typeface="Courier New" panose="02070309020205020404" pitchFamily="49" charset="0"/>
              </a:rPr>
              <a:t> * </a:t>
            </a:r>
            <a:r>
              <a:rPr lang="en-US" altLang="en-US" sz="1100" smtClean="0">
                <a:solidFill>
                  <a:srgbClr val="0000FF"/>
                </a:solidFill>
                <a:latin typeface="Courier New" panose="02070309020205020404" pitchFamily="49" charset="0"/>
                <a:cs typeface="Courier New" panose="02070309020205020404" pitchFamily="49" charset="0"/>
              </a:rPr>
              <a:t>super</a:t>
            </a:r>
            <a:r>
              <a:rPr lang="en-US" altLang="en-US" sz="1100" smtClean="0">
                <a:solidFill>
                  <a:srgbClr val="000000"/>
                </a:solidFill>
                <a:latin typeface="Courier New" panose="02070309020205020404" pitchFamily="49" charset="0"/>
                <a:cs typeface="Courier New" panose="02070309020205020404" pitchFamily="49" charset="0"/>
              </a:rPr>
              <a:t>.getArea() + getCircumference() * getHeight();</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37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38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override abstract method getVolume to return Cylinder volume</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39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double</a:t>
            </a:r>
            <a:r>
              <a:rPr lang="en-US" altLang="en-US" sz="1100" smtClean="0">
                <a:solidFill>
                  <a:srgbClr val="000000"/>
                </a:solidFill>
                <a:latin typeface="Courier New" panose="02070309020205020404" pitchFamily="49" charset="0"/>
                <a:cs typeface="Courier New" panose="02070309020205020404" pitchFamily="49" charset="0"/>
              </a:rPr>
              <a:t> getVolume()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40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41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super</a:t>
            </a:r>
            <a:r>
              <a:rPr lang="en-US" altLang="en-US" sz="1100" smtClean="0">
                <a:solidFill>
                  <a:srgbClr val="000000"/>
                </a:solidFill>
                <a:latin typeface="Courier New" panose="02070309020205020404" pitchFamily="49" charset="0"/>
                <a:cs typeface="Courier New" panose="02070309020205020404" pitchFamily="49" charset="0"/>
              </a:rPr>
              <a:t>.getArea() * getHeight();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42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43    </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44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8000"/>
                </a:solidFill>
                <a:latin typeface="Courier New" panose="02070309020205020404" pitchFamily="49" charset="0"/>
                <a:cs typeface="Courier New" panose="02070309020205020404" pitchFamily="49" charset="0"/>
              </a:rPr>
              <a:t>// override abstract method getName to return "Cylinder"</a:t>
            </a:r>
            <a:endParaRPr lang="en-US" altLang="en-US" sz="11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45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public</a:t>
            </a:r>
            <a:r>
              <a:rPr lang="en-US" altLang="en-US" sz="1100" smtClean="0">
                <a:solidFill>
                  <a:srgbClr val="000000"/>
                </a:solidFill>
                <a:latin typeface="Courier New" panose="02070309020205020404" pitchFamily="49" charset="0"/>
                <a:cs typeface="Courier New" panose="02070309020205020404" pitchFamily="49" charset="0"/>
              </a:rPr>
              <a:t> String getName()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46    </a:t>
            </a:r>
            <a:r>
              <a:rPr lang="en-US" altLang="en-US" sz="11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47    </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00FF"/>
                </a:solidFill>
                <a:latin typeface="Courier New" panose="02070309020205020404" pitchFamily="49" charset="0"/>
                <a:cs typeface="Courier New" panose="02070309020205020404" pitchFamily="49" charset="0"/>
              </a:rPr>
              <a:t>return</a:t>
            </a:r>
            <a:r>
              <a:rPr lang="en-US" altLang="en-US" sz="1100" smtClean="0">
                <a:solidFill>
                  <a:srgbClr val="000000"/>
                </a:solidFill>
                <a:latin typeface="Courier New" panose="02070309020205020404" pitchFamily="49" charset="0"/>
                <a:cs typeface="Courier New" panose="02070309020205020404" pitchFamily="49" charset="0"/>
              </a:rPr>
              <a:t> </a:t>
            </a:r>
            <a:r>
              <a:rPr lang="en-US" altLang="en-US" sz="1100" smtClean="0">
                <a:solidFill>
                  <a:srgbClr val="0099FF"/>
                </a:solidFill>
                <a:latin typeface="Courier New" panose="02070309020205020404" pitchFamily="49" charset="0"/>
                <a:cs typeface="Courier New" panose="02070309020205020404" pitchFamily="49" charset="0"/>
              </a:rPr>
              <a:t>"Cylinder"</a:t>
            </a:r>
            <a:r>
              <a:rPr lang="en-US" altLang="en-US" sz="11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100" smtClean="0">
                <a:solidFill>
                  <a:srgbClr val="5F5F5F"/>
                </a:solidFill>
                <a:latin typeface="Courier New" panose="02070309020205020404" pitchFamily="49" charset="0"/>
                <a:cs typeface="Courier New" panose="02070309020205020404" pitchFamily="49" charset="0"/>
              </a:rPr>
              <a:t>48    </a:t>
            </a:r>
            <a:r>
              <a:rPr lang="en-US" altLang="en-US" sz="1100" smtClean="0">
                <a:solidFill>
                  <a:srgbClr val="00000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519799535"/>
      </p:ext>
    </p:extLst>
  </p:cSld>
  <p:clrMapOvr>
    <a:masterClrMapping/>
  </p:clrMapOvr>
  <p:transition spd="med">
    <p:comb/>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smtClean="0">
                <a:cs typeface="Arial" panose="020B0604020202020204" pitchFamily="34" charset="0"/>
              </a:rPr>
              <a:t>Cylinder.java</a:t>
            </a:r>
          </a:p>
        </p:txBody>
      </p:sp>
      <p:sp>
        <p:nvSpPr>
          <p:cNvPr id="105475"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49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50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override toString to return String representation of Cylinder</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51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String toString()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52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super</a:t>
            </a:r>
            <a:r>
              <a:rPr lang="en-US" altLang="en-US" sz="1200" smtClean="0">
                <a:solidFill>
                  <a:srgbClr val="000000"/>
                </a:solidFill>
                <a:latin typeface="Courier New" panose="02070309020205020404" pitchFamily="49" charset="0"/>
                <a:cs typeface="Courier New" panose="02070309020205020404" pitchFamily="49" charset="0"/>
              </a:rPr>
              <a:t>.toString() + </a:t>
            </a:r>
            <a:r>
              <a:rPr lang="en-US" altLang="en-US" sz="1200" smtClean="0">
                <a:solidFill>
                  <a:srgbClr val="0099FF"/>
                </a:solidFill>
                <a:latin typeface="Courier New" panose="02070309020205020404" pitchFamily="49" charset="0"/>
                <a:cs typeface="Courier New" panose="02070309020205020404" pitchFamily="49" charset="0"/>
              </a:rPr>
              <a:t>"; Height = "</a:t>
            </a:r>
            <a:r>
              <a:rPr lang="en-US" altLang="en-US" sz="1200" smtClean="0">
                <a:solidFill>
                  <a:srgbClr val="000000"/>
                </a:solidFill>
                <a:latin typeface="Courier New" panose="02070309020205020404" pitchFamily="49" charset="0"/>
                <a:cs typeface="Courier New" panose="02070309020205020404" pitchFamily="49" charset="0"/>
              </a:rPr>
              <a:t> + getHeight();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54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55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56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end class Cylinder</a:t>
            </a:r>
          </a:p>
        </p:txBody>
      </p:sp>
    </p:spTree>
    <p:extLst>
      <p:ext uri="{BB962C8B-B14F-4D97-AF65-F5344CB8AC3E}">
        <p14:creationId xmlns:p14="http://schemas.microsoft.com/office/powerpoint/2010/main" val="1914938130"/>
      </p:ext>
    </p:extLst>
  </p:cSld>
  <p:clrMapOvr>
    <a:masterClrMapping/>
  </p:clrMapOvr>
  <p:transition spd="med">
    <p:comb/>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smtClean="0">
                <a:cs typeface="Arial" panose="020B0604020202020204" pitchFamily="34" charset="0"/>
              </a:rPr>
              <a:t>AbstractInheritanceTest.java</a:t>
            </a:r>
          </a:p>
        </p:txBody>
      </p:sp>
      <p:sp>
        <p:nvSpPr>
          <p:cNvPr id="106499"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AbstractInheritanceTest.java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Driver for shape, point, circle, cylinder hierarchy.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java.text.DecimalFormat;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import</a:t>
            </a:r>
            <a:r>
              <a:rPr lang="en-US" altLang="en-US" sz="10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class</a:t>
            </a:r>
            <a:r>
              <a:rPr lang="en-US" altLang="en-US" sz="1000" smtClean="0">
                <a:solidFill>
                  <a:srgbClr val="000000"/>
                </a:solidFill>
                <a:latin typeface="Courier New" panose="02070309020205020404" pitchFamily="49" charset="0"/>
                <a:cs typeface="Courier New" panose="02070309020205020404" pitchFamily="49" charset="0"/>
              </a:rPr>
              <a:t> AbstractInheritanceTest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static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void</a:t>
            </a:r>
            <a:r>
              <a:rPr lang="en-US" altLang="en-US" sz="1000" smtClean="0">
                <a:solidFill>
                  <a:srgbClr val="000000"/>
                </a:solidFill>
                <a:latin typeface="Courier New" panose="02070309020205020404" pitchFamily="49" charset="0"/>
                <a:cs typeface="Courier New" panose="02070309020205020404" pitchFamily="49" charset="0"/>
              </a:rPr>
              <a:t> main( String args[]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floating-point number format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DecimalFormat twoDigits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DecimalFormat( </a:t>
            </a:r>
            <a:r>
              <a:rPr lang="en-US" altLang="en-US" sz="1000" smtClean="0">
                <a:solidFill>
                  <a:srgbClr val="0099FF"/>
                </a:solidFill>
                <a:latin typeface="Courier New" panose="02070309020205020404" pitchFamily="49" charset="0"/>
                <a:cs typeface="Courier New" panose="02070309020205020404" pitchFamily="49" charset="0"/>
              </a:rPr>
              <a:t>"0.00"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create Point, Circle and Cylinder objects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Point point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99FF"/>
                </a:solidFill>
                <a:latin typeface="Courier New" panose="02070309020205020404" pitchFamily="49" charset="0"/>
                <a:cs typeface="Courier New" panose="02070309020205020404" pitchFamily="49" charset="0"/>
              </a:rPr>
              <a:t>7</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11</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Circle circle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Circle( </a:t>
            </a:r>
            <a:r>
              <a:rPr lang="en-US" altLang="en-US" sz="1000" smtClean="0">
                <a:solidFill>
                  <a:srgbClr val="0099FF"/>
                </a:solidFill>
                <a:latin typeface="Courier New" panose="02070309020205020404" pitchFamily="49" charset="0"/>
                <a:cs typeface="Courier New" panose="02070309020205020404" pitchFamily="49" charset="0"/>
              </a:rPr>
              <a:t>22</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8</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3.5</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Cylinder cylinder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Cylinder( </a:t>
            </a:r>
            <a:r>
              <a:rPr lang="en-US" altLang="en-US" sz="1000" smtClean="0">
                <a:solidFill>
                  <a:srgbClr val="0099FF"/>
                </a:solidFill>
                <a:latin typeface="Courier New" panose="02070309020205020404" pitchFamily="49" charset="0"/>
                <a:cs typeface="Courier New" panose="02070309020205020404" pitchFamily="49" charset="0"/>
              </a:rPr>
              <a:t>20</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30</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3.3</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10.75</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obtain name and string representation of each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String output = point.getName()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point + </a:t>
            </a:r>
            <a:r>
              <a:rPr lang="en-US" altLang="en-US" sz="1000" smtClean="0">
                <a:solidFill>
                  <a:srgbClr val="0099FF"/>
                </a:solidFill>
                <a:latin typeface="Courier New" panose="02070309020205020404" pitchFamily="49" charset="0"/>
                <a:cs typeface="Courier New" panose="02070309020205020404" pitchFamily="49" charset="0"/>
              </a:rPr>
              <a:t>"\n"</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circle.getName()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circle + </a:t>
            </a:r>
            <a:r>
              <a:rPr lang="en-US" altLang="en-US" sz="1000" smtClean="0">
                <a:solidFill>
                  <a:srgbClr val="0099FF"/>
                </a:solidFill>
                <a:latin typeface="Courier New" panose="02070309020205020404" pitchFamily="49" charset="0"/>
                <a:cs typeface="Courier New" panose="02070309020205020404" pitchFamily="49" charset="0"/>
              </a:rPr>
              <a:t>"\n"</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cylinder.getName()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cylinder + </a:t>
            </a:r>
            <a:r>
              <a:rPr lang="en-US" altLang="en-US" sz="1000" smtClean="0">
                <a:solidFill>
                  <a:srgbClr val="0099FF"/>
                </a:solidFill>
                <a:latin typeface="Courier New" panose="02070309020205020404" pitchFamily="49" charset="0"/>
                <a:cs typeface="Courier New" panose="02070309020205020404" pitchFamily="49" charset="0"/>
              </a:rPr>
              <a:t>"\n"</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Shape arrayOfShapes[] = </a:t>
            </a:r>
            <a:r>
              <a:rPr lang="en-US" altLang="en-US" sz="1000" smtClean="0">
                <a:solidFill>
                  <a:srgbClr val="0000FF"/>
                </a:solidFill>
                <a:latin typeface="Courier New" panose="02070309020205020404" pitchFamily="49" charset="0"/>
                <a:cs typeface="Courier New" panose="02070309020205020404" pitchFamily="49" charset="0"/>
              </a:rPr>
              <a:t>new</a:t>
            </a:r>
            <a:r>
              <a:rPr lang="en-US" altLang="en-US" sz="1000" smtClean="0">
                <a:solidFill>
                  <a:srgbClr val="000000"/>
                </a:solidFill>
                <a:latin typeface="Courier New" panose="02070309020205020404" pitchFamily="49" charset="0"/>
                <a:cs typeface="Courier New" panose="02070309020205020404" pitchFamily="49" charset="0"/>
              </a:rPr>
              <a:t> Shape[ </a:t>
            </a:r>
            <a:r>
              <a:rPr lang="en-US" altLang="en-US" sz="1000" smtClean="0">
                <a:solidFill>
                  <a:srgbClr val="0099FF"/>
                </a:solidFill>
                <a:latin typeface="Courier New" panose="02070309020205020404" pitchFamily="49" charset="0"/>
                <a:cs typeface="Courier New" panose="02070309020205020404" pitchFamily="49" charset="0"/>
              </a:rPr>
              <a:t>3</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create Shape array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p>
        </p:txBody>
      </p:sp>
    </p:spTree>
    <p:extLst>
      <p:ext uri="{BB962C8B-B14F-4D97-AF65-F5344CB8AC3E}">
        <p14:creationId xmlns:p14="http://schemas.microsoft.com/office/powerpoint/2010/main" val="980596819"/>
      </p:ext>
    </p:extLst>
  </p:cSld>
  <p:clrMapOvr>
    <a:masterClrMapping/>
  </p:clrMapOvr>
  <p:transition spd="med">
    <p:comb/>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smtClean="0">
                <a:cs typeface="Arial" panose="020B0604020202020204" pitchFamily="34" charset="0"/>
              </a:rPr>
              <a:t>AbstractInheritanceTest.java </a:t>
            </a:r>
          </a:p>
        </p:txBody>
      </p:sp>
      <p:sp>
        <p:nvSpPr>
          <p:cNvPr id="107523"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arrayOfShapes[ 0 ] at subclass Point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 = point;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arrayOfShapes[ 1 ] at subclass Circle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1</a:t>
            </a:r>
            <a:r>
              <a:rPr lang="en-US" altLang="en-US" sz="1000" smtClean="0">
                <a:solidFill>
                  <a:srgbClr val="000000"/>
                </a:solidFill>
                <a:latin typeface="Courier New" panose="02070309020205020404" pitchFamily="49" charset="0"/>
                <a:cs typeface="Courier New" panose="02070309020205020404" pitchFamily="49" charset="0"/>
              </a:rPr>
              <a:t> ] = circle;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arrayOfShapes[ 2 ] at subclass Cylinder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2</a:t>
            </a:r>
            <a:r>
              <a:rPr lang="en-US" altLang="en-US" sz="1000" smtClean="0">
                <a:solidFill>
                  <a:srgbClr val="000000"/>
                </a:solidFill>
                <a:latin typeface="Courier New" panose="02070309020205020404" pitchFamily="49" charset="0"/>
                <a:cs typeface="Courier New" panose="02070309020205020404" pitchFamily="49" charset="0"/>
              </a:rPr>
              <a:t> ] = cylinder;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loop through arrayOfShapes to get name, string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representation, area and volume of every Shape in array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for</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i =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i &lt; arrayOfShapes.length; i++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"\n\n"</a:t>
            </a:r>
            <a:r>
              <a:rPr lang="en-US" altLang="en-US" sz="1000" smtClean="0">
                <a:solidFill>
                  <a:srgbClr val="000000"/>
                </a:solidFill>
                <a:latin typeface="Courier New" panose="02070309020205020404" pitchFamily="49" charset="0"/>
                <a:cs typeface="Courier New" panose="02070309020205020404" pitchFamily="49" charset="0"/>
              </a:rPr>
              <a:t> + arrayOfShapes[ i ].getName()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arrayOfShapes[ i ].toString() + </a:t>
            </a:r>
            <a:r>
              <a:rPr lang="en-US" altLang="en-US" sz="1000" smtClean="0">
                <a:solidFill>
                  <a:srgbClr val="0099FF"/>
                </a:solidFill>
                <a:latin typeface="Courier New" panose="02070309020205020404" pitchFamily="49" charset="0"/>
                <a:cs typeface="Courier New" panose="02070309020205020404" pitchFamily="49" charset="0"/>
              </a:rPr>
              <a:t>"\nArea =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r>
              <a:rPr lang="en-US" altLang="en-US" sz="1000" smtClean="0">
                <a:solidFill>
                  <a:srgbClr val="000000"/>
                </a:solidFill>
                <a:latin typeface="Courier New" panose="02070309020205020404" pitchFamily="49" charset="0"/>
                <a:cs typeface="Courier New" panose="02070309020205020404" pitchFamily="49" charset="0"/>
              </a:rPr>
              <a:t>            twoDigits.format( arrayOfShapes[ i ].getArea()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"\nVolume =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r>
              <a:rPr lang="en-US" altLang="en-US" sz="1000" smtClean="0">
                <a:solidFill>
                  <a:srgbClr val="000000"/>
                </a:solidFill>
                <a:latin typeface="Courier New" panose="02070309020205020404" pitchFamily="49" charset="0"/>
                <a:cs typeface="Courier New" panose="02070309020205020404" pitchFamily="49" charset="0"/>
              </a:rPr>
              <a:t>            twoDigits.format( arrayOfShapes[ i ].getVolume()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8000"/>
                </a:solidFill>
                <a:latin typeface="Courier New" panose="02070309020205020404" pitchFamily="49" charset="0"/>
                <a:cs typeface="Courier New" panose="02070309020205020404" pitchFamily="49" charset="0"/>
              </a:rPr>
              <a:t>// display output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System.exit(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48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AbstractInheritanceTest</a:t>
            </a:r>
          </a:p>
        </p:txBody>
      </p:sp>
    </p:spTree>
    <p:extLst>
      <p:ext uri="{BB962C8B-B14F-4D97-AF65-F5344CB8AC3E}">
        <p14:creationId xmlns:p14="http://schemas.microsoft.com/office/powerpoint/2010/main" val="2519415176"/>
      </p:ext>
    </p:extLst>
  </p:cSld>
  <p:clrMapOvr>
    <a:masterClrMapping/>
  </p:clrMapOvr>
  <p:transition spd="med">
    <p:comb/>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3"/>
          <p:cNvSpPr>
            <a:spLocks noGrp="1"/>
          </p:cNvSpPr>
          <p:nvPr>
            <p:ph type="title"/>
          </p:nvPr>
        </p:nvSpPr>
        <p:spPr/>
        <p:txBody>
          <a:bodyPr/>
          <a:lstStyle/>
          <a:p>
            <a:r>
              <a:rPr lang="en-US" altLang="en-US" sz="3000" smtClean="0">
                <a:cs typeface="Arial" panose="020B0604020202020204" pitchFamily="34" charset="0"/>
              </a:rPr>
              <a:t>Output</a:t>
            </a:r>
          </a:p>
        </p:txBody>
      </p:sp>
      <p:pic>
        <p:nvPicPr>
          <p:cNvPr id="1085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90650"/>
            <a:ext cx="44958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2806791"/>
      </p:ext>
    </p:extLst>
  </p:cSld>
  <p:clrMapOvr>
    <a:masterClrMapping/>
  </p:clrMapOvr>
  <p:transition spd="med">
    <p:comb/>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sz="3000" smtClean="0">
                <a:cs typeface="Arial" panose="020B0604020202020204" pitchFamily="34" charset="0"/>
              </a:rPr>
              <a:t>Interfaces</a:t>
            </a:r>
          </a:p>
        </p:txBody>
      </p:sp>
      <p:sp>
        <p:nvSpPr>
          <p:cNvPr id="109571" name="Rectangle 3"/>
          <p:cNvSpPr>
            <a:spLocks noGrp="1" noChangeArrowheads="1"/>
          </p:cNvSpPr>
          <p:nvPr>
            <p:ph type="body" idx="4294967295"/>
          </p:nvPr>
        </p:nvSpPr>
        <p:spPr>
          <a:xfrm>
            <a:off x="0" y="1219200"/>
            <a:ext cx="7772400" cy="5257800"/>
          </a:xfrm>
        </p:spPr>
        <p:txBody>
          <a:bodyPr/>
          <a:lstStyle/>
          <a:p>
            <a:r>
              <a:rPr lang="en-US" altLang="en-US" smtClean="0">
                <a:cs typeface="Arial" panose="020B0604020202020204" pitchFamily="34" charset="0"/>
              </a:rPr>
              <a:t>Think of interface as a “pure” abstract class. It allows the creator to establish the form for a class: method names, argument lists and return types, but no method bodies.</a:t>
            </a:r>
          </a:p>
          <a:p>
            <a:r>
              <a:rPr lang="en-US" altLang="en-US" smtClean="0">
                <a:cs typeface="Arial" panose="020B0604020202020204" pitchFamily="34" charset="0"/>
              </a:rPr>
              <a:t>An </a:t>
            </a:r>
            <a:r>
              <a:rPr lang="en-US" altLang="en-US" b="1" smtClean="0">
                <a:cs typeface="Arial" panose="020B0604020202020204" pitchFamily="34" charset="0"/>
              </a:rPr>
              <a:t>interface</a:t>
            </a:r>
            <a:r>
              <a:rPr lang="en-US" altLang="en-US" smtClean="0">
                <a:cs typeface="Arial" panose="020B0604020202020204" pitchFamily="34" charset="0"/>
              </a:rPr>
              <a:t> says: “This is what all classes that </a:t>
            </a:r>
            <a:r>
              <a:rPr lang="en-US" altLang="en-US" i="1" smtClean="0">
                <a:cs typeface="Arial" panose="020B0604020202020204" pitchFamily="34" charset="0"/>
              </a:rPr>
              <a:t>implement</a:t>
            </a:r>
            <a:r>
              <a:rPr lang="en-US" altLang="en-US" smtClean="0">
                <a:cs typeface="Arial" panose="020B0604020202020204" pitchFamily="34" charset="0"/>
              </a:rPr>
              <a:t> this particular interface will look like.” </a:t>
            </a:r>
          </a:p>
        </p:txBody>
      </p:sp>
    </p:spTree>
    <p:extLst>
      <p:ext uri="{BB962C8B-B14F-4D97-AF65-F5344CB8AC3E}">
        <p14:creationId xmlns:p14="http://schemas.microsoft.com/office/powerpoint/2010/main" val="2605252548"/>
      </p:ext>
    </p:extLst>
  </p:cSld>
  <p:clrMapOvr>
    <a:masterClrMapping/>
  </p:clrMapOvr>
  <p:transition spd="med">
    <p:comb/>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Using Methods</a:t>
            </a:r>
          </a:p>
        </p:txBody>
      </p:sp>
      <p:sp>
        <p:nvSpPr>
          <p:cNvPr id="52227" name="Rectangle 3"/>
          <p:cNvSpPr>
            <a:spLocks noGrp="1" noChangeArrowheads="1"/>
          </p:cNvSpPr>
          <p:nvPr>
            <p:ph type="body" idx="1"/>
          </p:nvPr>
        </p:nvSpPr>
        <p:spPr/>
        <p:txBody>
          <a:bodyPr/>
          <a:lstStyle/>
          <a:p>
            <a:r>
              <a:rPr lang="en-US"/>
              <a:t>Methods represent operations on data and also hold the logic to determine those operations</a:t>
            </a:r>
          </a:p>
          <a:p>
            <a:r>
              <a:rPr lang="en-US"/>
              <a:t>Using methods offer two main advantages:</a:t>
            </a:r>
          </a:p>
          <a:p>
            <a:pPr lvl="1"/>
            <a:r>
              <a:rPr lang="en-US"/>
              <a:t>A method may be executed (called) repeatedly from different points in the program</a:t>
            </a:r>
          </a:p>
          <a:p>
            <a:pPr lvl="1"/>
            <a:r>
              <a:rPr lang="en-US"/>
              <a:t>Methods help make the program logically segmented, or modularized. A modular program is less error prone, and easier to maintain</a:t>
            </a:r>
          </a:p>
        </p:txBody>
      </p:sp>
    </p:spTree>
    <p:extLst>
      <p:ext uri="{BB962C8B-B14F-4D97-AF65-F5344CB8AC3E}">
        <p14:creationId xmlns:p14="http://schemas.microsoft.com/office/powerpoint/2010/main" val="1834313117"/>
      </p:ext>
    </p:extLst>
  </p:cSld>
  <p:clrMapOvr>
    <a:masterClrMapping/>
  </p:clrMapOvr>
  <p:transition spd="med">
    <p:comb/>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z="3000" smtClean="0">
                <a:cs typeface="Arial" panose="020B0604020202020204" pitchFamily="34" charset="0"/>
              </a:rPr>
              <a:t>When to use interface</a:t>
            </a:r>
          </a:p>
        </p:txBody>
      </p:sp>
      <p:sp>
        <p:nvSpPr>
          <p:cNvPr id="110595" name="Rectangle 3"/>
          <p:cNvSpPr>
            <a:spLocks noGrp="1" noChangeArrowheads="1"/>
          </p:cNvSpPr>
          <p:nvPr>
            <p:ph type="body" idx="4294967295"/>
          </p:nvPr>
        </p:nvSpPr>
        <p:spPr>
          <a:xfrm>
            <a:off x="152400" y="2514600"/>
            <a:ext cx="8839200" cy="3810000"/>
          </a:xfrm>
        </p:spPr>
        <p:txBody>
          <a:bodyPr/>
          <a:lstStyle/>
          <a:p>
            <a:pPr>
              <a:lnSpc>
                <a:spcPct val="90000"/>
              </a:lnSpc>
            </a:pPr>
            <a:r>
              <a:rPr lang="en-US" altLang="en-US" sz="2400" smtClean="0"/>
              <a:t>Let B &amp; C be classes. Assume we make A the parent class of B and C so A can hold the methods and fields that are common between B and C.</a:t>
            </a:r>
          </a:p>
          <a:p>
            <a:pPr>
              <a:lnSpc>
                <a:spcPct val="90000"/>
              </a:lnSpc>
            </a:pPr>
            <a:r>
              <a:rPr lang="en-US" altLang="en-US" sz="2400" smtClean="0"/>
              <a:t>We can make A an abstract classes. The methods in A then indicate which methods must be implemented in B and C. A can act as type, which can hold objects of type B or C</a:t>
            </a:r>
          </a:p>
          <a:p>
            <a:pPr>
              <a:lnSpc>
                <a:spcPct val="90000"/>
              </a:lnSpc>
            </a:pPr>
            <a:r>
              <a:rPr lang="en-US" altLang="en-US" sz="2400" smtClean="0"/>
              <a:t>Sometimes all the methods of B must be implemented differently than the same method in C. Make A an </a:t>
            </a:r>
            <a:r>
              <a:rPr lang="en-US" altLang="en-US" sz="2400" b="1" smtClean="0"/>
              <a:t>interface.</a:t>
            </a:r>
          </a:p>
          <a:p>
            <a:pPr>
              <a:lnSpc>
                <a:spcPct val="90000"/>
              </a:lnSpc>
            </a:pPr>
            <a:r>
              <a:rPr lang="en-US" altLang="en-US" sz="2400" smtClean="0"/>
              <a:t>An interface, like a class, defines a type</a:t>
            </a:r>
          </a:p>
          <a:p>
            <a:pPr>
              <a:lnSpc>
                <a:spcPct val="90000"/>
              </a:lnSpc>
            </a:pPr>
            <a:endParaRPr lang="en-US" altLang="en-US" sz="2400" smtClean="0"/>
          </a:p>
        </p:txBody>
      </p:sp>
      <p:grpSp>
        <p:nvGrpSpPr>
          <p:cNvPr id="110596" name="Group 15"/>
          <p:cNvGrpSpPr>
            <a:grpSpLocks/>
          </p:cNvGrpSpPr>
          <p:nvPr/>
        </p:nvGrpSpPr>
        <p:grpSpPr bwMode="auto">
          <a:xfrm>
            <a:off x="3641725" y="1219200"/>
            <a:ext cx="1631950" cy="1176338"/>
            <a:chOff x="3641478" y="1219200"/>
            <a:chExt cx="1632444" cy="1176754"/>
          </a:xfrm>
        </p:grpSpPr>
        <p:sp>
          <p:nvSpPr>
            <p:cNvPr id="6" name="TextBox 5"/>
            <p:cNvSpPr txBox="1"/>
            <p:nvPr/>
          </p:nvSpPr>
          <p:spPr>
            <a:xfrm>
              <a:off x="4267142" y="1219200"/>
              <a:ext cx="320772" cy="338258"/>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A</a:t>
              </a:r>
            </a:p>
          </p:txBody>
        </p:sp>
        <p:sp>
          <p:nvSpPr>
            <p:cNvPr id="7" name="TextBox 6"/>
            <p:cNvSpPr txBox="1"/>
            <p:nvPr/>
          </p:nvSpPr>
          <p:spPr>
            <a:xfrm>
              <a:off x="4953150" y="2057696"/>
              <a:ext cx="320772" cy="338258"/>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B</a:t>
              </a:r>
            </a:p>
          </p:txBody>
        </p:sp>
        <p:sp>
          <p:nvSpPr>
            <p:cNvPr id="8" name="TextBox 7"/>
            <p:cNvSpPr txBox="1"/>
            <p:nvPr/>
          </p:nvSpPr>
          <p:spPr>
            <a:xfrm>
              <a:off x="3641478" y="2040228"/>
              <a:ext cx="331888" cy="338257"/>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C</a:t>
              </a:r>
            </a:p>
          </p:txBody>
        </p:sp>
        <p:cxnSp>
          <p:nvCxnSpPr>
            <p:cNvPr id="9" name="Straight Connector 8"/>
            <p:cNvCxnSpPr>
              <a:stCxn id="6" idx="2"/>
              <a:endCxn id="8" idx="0"/>
            </p:cNvCxnSpPr>
            <p:nvPr/>
          </p:nvCxnSpPr>
          <p:spPr>
            <a:xfrm rot="5400000">
              <a:off x="3876488" y="1489186"/>
              <a:ext cx="482771" cy="619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2"/>
              <a:endCxn id="7" idx="0"/>
            </p:cNvCxnSpPr>
            <p:nvPr/>
          </p:nvCxnSpPr>
          <p:spPr>
            <a:xfrm rot="16200000" flipH="1">
              <a:off x="4520413" y="1464573"/>
              <a:ext cx="500239" cy="686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0878"/>
      </p:ext>
    </p:extLst>
  </p:cSld>
  <p:clrMapOvr>
    <a:masterClrMapping/>
  </p:clrMapOvr>
  <p:transition spd="med">
    <p:comb/>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762000" y="-76200"/>
            <a:ext cx="6019800" cy="666748"/>
          </a:xfrm>
        </p:spPr>
        <p:txBody>
          <a:bodyPr/>
          <a:lstStyle/>
          <a:p>
            <a:r>
              <a:rPr lang="en-US" altLang="en-US" smtClean="0">
                <a:cs typeface="Arial" panose="020B0604020202020204" pitchFamily="34" charset="0"/>
              </a:rPr>
              <a:t>When to use interface</a:t>
            </a:r>
          </a:p>
        </p:txBody>
      </p:sp>
      <p:sp>
        <p:nvSpPr>
          <p:cNvPr id="111619" name="Content Placeholder 6"/>
          <p:cNvSpPr>
            <a:spLocks noGrp="1"/>
          </p:cNvSpPr>
          <p:nvPr>
            <p:ph idx="1"/>
          </p:nvPr>
        </p:nvSpPr>
        <p:spPr>
          <a:xfrm>
            <a:off x="457200" y="2895600"/>
            <a:ext cx="8229600" cy="3429000"/>
          </a:xfrm>
        </p:spPr>
        <p:txBody>
          <a:bodyPr/>
          <a:lstStyle/>
          <a:p>
            <a:r>
              <a:rPr lang="en-US" altLang="en-US" smtClean="0"/>
              <a:t>Assume that C is a subclass of A and B. Since Java doesn’t support multi inheritance, so A and B cannot be both abstract class. We must use interface here.</a:t>
            </a:r>
          </a:p>
        </p:txBody>
      </p:sp>
      <p:grpSp>
        <p:nvGrpSpPr>
          <p:cNvPr id="111620" name="Group 16"/>
          <p:cNvGrpSpPr>
            <a:grpSpLocks/>
          </p:cNvGrpSpPr>
          <p:nvPr/>
        </p:nvGrpSpPr>
        <p:grpSpPr bwMode="auto">
          <a:xfrm>
            <a:off x="3352800" y="1262063"/>
            <a:ext cx="2073275" cy="1100137"/>
            <a:chOff x="3352800" y="1295400"/>
            <a:chExt cx="2073522" cy="1100554"/>
          </a:xfrm>
        </p:grpSpPr>
        <p:sp>
          <p:nvSpPr>
            <p:cNvPr id="8" name="TextBox 7"/>
            <p:cNvSpPr txBox="1"/>
            <p:nvPr/>
          </p:nvSpPr>
          <p:spPr>
            <a:xfrm>
              <a:off x="3352800" y="1295400"/>
              <a:ext cx="320713" cy="338265"/>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A</a:t>
              </a:r>
            </a:p>
          </p:txBody>
        </p:sp>
        <p:sp>
          <p:nvSpPr>
            <p:cNvPr id="9" name="TextBox 8"/>
            <p:cNvSpPr txBox="1"/>
            <p:nvPr/>
          </p:nvSpPr>
          <p:spPr>
            <a:xfrm>
              <a:off x="5105609" y="1295400"/>
              <a:ext cx="320713" cy="338265"/>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B</a:t>
              </a:r>
            </a:p>
          </p:txBody>
        </p:sp>
        <p:sp>
          <p:nvSpPr>
            <p:cNvPr id="10" name="TextBox 9"/>
            <p:cNvSpPr txBox="1"/>
            <p:nvPr/>
          </p:nvSpPr>
          <p:spPr>
            <a:xfrm>
              <a:off x="4267309" y="2057689"/>
              <a:ext cx="331828" cy="338265"/>
            </a:xfrm>
            <a:prstGeom prst="rect">
              <a:avLst/>
            </a:prstGeom>
            <a:solidFill>
              <a:schemeClr val="accent1">
                <a:lumMod val="40000"/>
                <a:lumOff val="60000"/>
              </a:schemeClr>
            </a:solidFill>
            <a:ln>
              <a:solidFill>
                <a:schemeClr val="tx1"/>
              </a:solidFill>
            </a:ln>
          </p:spPr>
          <p:txBody>
            <a:bodyPr wrap="none">
              <a:spAutoFit/>
            </a:bodyPr>
            <a:lstStyle/>
            <a:p>
              <a:pPr>
                <a:spcBef>
                  <a:spcPct val="50000"/>
                </a:spcBef>
                <a:defRPr/>
              </a:pPr>
              <a:r>
                <a:rPr lang="en-US" dirty="0"/>
                <a:t>C</a:t>
              </a:r>
            </a:p>
          </p:txBody>
        </p:sp>
        <p:cxnSp>
          <p:nvCxnSpPr>
            <p:cNvPr id="12" name="Straight Connector 11"/>
            <p:cNvCxnSpPr>
              <a:stCxn id="8" idx="2"/>
              <a:endCxn id="10" idx="0"/>
            </p:cNvCxnSpPr>
            <p:nvPr/>
          </p:nvCxnSpPr>
          <p:spPr>
            <a:xfrm rot="16200000" flipH="1">
              <a:off x="3761575" y="1385248"/>
              <a:ext cx="424024" cy="92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0"/>
              <a:endCxn id="9" idx="2"/>
            </p:cNvCxnSpPr>
            <p:nvPr/>
          </p:nvCxnSpPr>
          <p:spPr>
            <a:xfrm rot="5400000" flipH="1" flipV="1">
              <a:off x="4637979" y="1429703"/>
              <a:ext cx="424024" cy="83194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51790567"/>
      </p:ext>
    </p:extLst>
  </p:cSld>
  <p:clrMapOvr>
    <a:masterClrMapping/>
  </p:clrMapOvr>
  <p:transition spd="med">
    <p:comb/>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sz="3000" smtClean="0">
                <a:cs typeface="Arial" panose="020B0604020202020204" pitchFamily="34" charset="0"/>
              </a:rPr>
              <a:t>Creating and Using Interfaces</a:t>
            </a:r>
          </a:p>
        </p:txBody>
      </p:sp>
      <p:sp>
        <p:nvSpPr>
          <p:cNvPr id="112643" name="Rectangle 3"/>
          <p:cNvSpPr>
            <a:spLocks noGrp="1" noChangeArrowheads="1"/>
          </p:cNvSpPr>
          <p:nvPr>
            <p:ph type="body" idx="4294967295"/>
          </p:nvPr>
        </p:nvSpPr>
        <p:spPr>
          <a:xfrm>
            <a:off x="533400" y="990600"/>
            <a:ext cx="7924800" cy="5257800"/>
          </a:xfrm>
        </p:spPr>
        <p:txBody>
          <a:bodyPr/>
          <a:lstStyle/>
          <a:p>
            <a:r>
              <a:rPr lang="en-US" altLang="en-US" smtClean="0">
                <a:cs typeface="Arial" panose="020B0604020202020204" pitchFamily="34" charset="0"/>
              </a:rPr>
              <a:t>Use interface Shape</a:t>
            </a:r>
          </a:p>
          <a:p>
            <a:pPr lvl="1"/>
            <a:r>
              <a:rPr lang="en-US" altLang="en-US" sz="2500" smtClean="0">
                <a:cs typeface="Arial" panose="020B0604020202020204" pitchFamily="34" charset="0"/>
              </a:rPr>
              <a:t>Replace abstract class Shape</a:t>
            </a:r>
          </a:p>
          <a:p>
            <a:r>
              <a:rPr lang="en-US" altLang="en-US" smtClean="0">
                <a:cs typeface="Arial" panose="020B0604020202020204" pitchFamily="34" charset="0"/>
              </a:rPr>
              <a:t>Interface</a:t>
            </a:r>
          </a:p>
          <a:p>
            <a:pPr lvl="1"/>
            <a:r>
              <a:rPr lang="en-US" altLang="en-US" sz="2500" smtClean="0">
                <a:cs typeface="Arial" panose="020B0604020202020204" pitchFamily="34" charset="0"/>
              </a:rPr>
              <a:t>Declaration begins with interface keyword</a:t>
            </a:r>
          </a:p>
          <a:p>
            <a:pPr lvl="1"/>
            <a:r>
              <a:rPr lang="en-US" altLang="en-US" sz="2500" smtClean="0">
                <a:cs typeface="Arial" panose="020B0604020202020204" pitchFamily="34" charset="0"/>
              </a:rPr>
              <a:t>Classes implement an interface (and its methods)</a:t>
            </a:r>
          </a:p>
          <a:p>
            <a:pPr lvl="1"/>
            <a:r>
              <a:rPr lang="en-US" altLang="en-US" sz="2500" smtClean="0">
                <a:cs typeface="Arial" panose="020B0604020202020204" pitchFamily="34" charset="0"/>
              </a:rPr>
              <a:t>Contains public abstract methods</a:t>
            </a:r>
          </a:p>
          <a:p>
            <a:pPr lvl="2"/>
            <a:r>
              <a:rPr lang="en-US" altLang="en-US" sz="2500" smtClean="0">
                <a:cs typeface="Arial" panose="020B0604020202020204" pitchFamily="34" charset="0"/>
              </a:rPr>
              <a:t>Classes (that implement the interface) must implement these methods</a:t>
            </a:r>
          </a:p>
          <a:p>
            <a:pPr lvl="2"/>
            <a:r>
              <a:rPr lang="en-US" altLang="en-US" sz="2500" smtClean="0">
                <a:cs typeface="Arial" panose="020B0604020202020204" pitchFamily="34" charset="0"/>
              </a:rPr>
              <a:t>Abstract classes (that implement the interface) MAYNOT implement these methods</a:t>
            </a:r>
          </a:p>
          <a:p>
            <a:pPr lvl="1"/>
            <a:endParaRPr lang="en-US" altLang="en-US" sz="2500" smtClean="0">
              <a:cs typeface="Arial" panose="020B0604020202020204" pitchFamily="34" charset="0"/>
            </a:endParaRPr>
          </a:p>
        </p:txBody>
      </p:sp>
    </p:spTree>
    <p:extLst>
      <p:ext uri="{BB962C8B-B14F-4D97-AF65-F5344CB8AC3E}">
        <p14:creationId xmlns:p14="http://schemas.microsoft.com/office/powerpoint/2010/main" val="672035858"/>
      </p:ext>
    </p:extLst>
  </p:cSld>
  <p:clrMapOvr>
    <a:masterClrMapping/>
  </p:clrMapOvr>
  <p:transition spd="med">
    <p:comb/>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smtClean="0">
                <a:cs typeface="Arial" panose="020B0604020202020204" pitchFamily="34" charset="0"/>
              </a:rPr>
              <a:t>Shape.java</a:t>
            </a:r>
          </a:p>
        </p:txBody>
      </p:sp>
      <p:sp>
        <p:nvSpPr>
          <p:cNvPr id="113667" name="Rectangle 3"/>
          <p:cNvSpPr>
            <a:spLocks noGrp="1" noChangeArrowheads="1"/>
          </p:cNvSpPr>
          <p:nvPr>
            <p:ph idx="1"/>
          </p:nvPr>
        </p:nvSpPr>
        <p:spPr/>
        <p:txBody>
          <a:bodyPr/>
          <a:lstStyle/>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1      </a:t>
            </a:r>
            <a:r>
              <a:rPr lang="en-US" altLang="en-US" sz="1400" smtClean="0">
                <a:solidFill>
                  <a:srgbClr val="008000"/>
                </a:solidFill>
                <a:latin typeface="Courier New" panose="02070309020205020404" pitchFamily="49" charset="0"/>
                <a:cs typeface="Courier New" panose="02070309020205020404" pitchFamily="49" charset="0"/>
              </a:rPr>
              <a:t>// Shape.java</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2      </a:t>
            </a:r>
            <a:r>
              <a:rPr lang="en-US" altLang="en-US" sz="1400" smtClean="0">
                <a:solidFill>
                  <a:srgbClr val="008000"/>
                </a:solidFill>
                <a:latin typeface="Courier New" panose="02070309020205020404" pitchFamily="49" charset="0"/>
                <a:cs typeface="Courier New" panose="02070309020205020404" pitchFamily="49" charset="0"/>
              </a:rPr>
              <a:t>// Shape interface declaration.</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3      </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4      </a:t>
            </a:r>
            <a:r>
              <a:rPr lang="en-US" altLang="en-US" sz="1400" smtClean="0">
                <a:solidFill>
                  <a:srgbClr val="0000FF"/>
                </a:solidFill>
                <a:latin typeface="Courier New" panose="02070309020205020404" pitchFamily="49" charset="0"/>
                <a:cs typeface="Courier New" panose="02070309020205020404" pitchFamily="49" charset="0"/>
              </a:rPr>
              <a:t>public</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interface</a:t>
            </a:r>
            <a:r>
              <a:rPr lang="en-US" altLang="en-US" sz="1400" smtClean="0">
                <a:solidFill>
                  <a:srgbClr val="000000"/>
                </a:solidFill>
                <a:latin typeface="Courier New" panose="02070309020205020404" pitchFamily="49" charset="0"/>
                <a:cs typeface="Courier New" panose="02070309020205020404" pitchFamily="49" charset="0"/>
              </a:rPr>
              <a:t> Shape {                           </a:t>
            </a: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5      </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public</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double</a:t>
            </a:r>
            <a:r>
              <a:rPr lang="en-US" altLang="en-US" sz="1400" smtClean="0">
                <a:solidFill>
                  <a:srgbClr val="000000"/>
                </a:solidFill>
                <a:latin typeface="Courier New" panose="02070309020205020404" pitchFamily="49" charset="0"/>
                <a:cs typeface="Courier New" panose="02070309020205020404" pitchFamily="49" charset="0"/>
              </a:rPr>
              <a:t> getArea();    </a:t>
            </a:r>
            <a:r>
              <a:rPr lang="en-US" altLang="en-US" sz="1400" smtClean="0">
                <a:solidFill>
                  <a:srgbClr val="008000"/>
                </a:solidFill>
                <a:latin typeface="Courier New" panose="02070309020205020404" pitchFamily="49" charset="0"/>
                <a:cs typeface="Courier New" panose="02070309020205020404" pitchFamily="49" charset="0"/>
              </a:rPr>
              <a:t>// calculate area   </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6      </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public</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double</a:t>
            </a:r>
            <a:r>
              <a:rPr lang="en-US" altLang="en-US" sz="1400" smtClean="0">
                <a:solidFill>
                  <a:srgbClr val="000000"/>
                </a:solidFill>
                <a:latin typeface="Courier New" panose="02070309020205020404" pitchFamily="49" charset="0"/>
                <a:cs typeface="Courier New" panose="02070309020205020404" pitchFamily="49" charset="0"/>
              </a:rPr>
              <a:t> getVolume();  </a:t>
            </a:r>
            <a:r>
              <a:rPr lang="en-US" altLang="en-US" sz="1400" smtClean="0">
                <a:solidFill>
                  <a:srgbClr val="008000"/>
                </a:solidFill>
                <a:latin typeface="Courier New" panose="02070309020205020404" pitchFamily="49" charset="0"/>
                <a:cs typeface="Courier New" panose="02070309020205020404" pitchFamily="49" charset="0"/>
              </a:rPr>
              <a:t>// calculate volume </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7      </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00FF"/>
                </a:solidFill>
                <a:latin typeface="Courier New" panose="02070309020205020404" pitchFamily="49" charset="0"/>
                <a:cs typeface="Courier New" panose="02070309020205020404" pitchFamily="49" charset="0"/>
              </a:rPr>
              <a:t>public</a:t>
            </a:r>
            <a:r>
              <a:rPr lang="en-US" altLang="en-US" sz="1400" smtClean="0">
                <a:solidFill>
                  <a:srgbClr val="000000"/>
                </a:solidFill>
                <a:latin typeface="Courier New" panose="02070309020205020404" pitchFamily="49" charset="0"/>
                <a:cs typeface="Courier New" panose="02070309020205020404" pitchFamily="49" charset="0"/>
              </a:rPr>
              <a:t> String getName();    </a:t>
            </a:r>
            <a:r>
              <a:rPr lang="en-US" altLang="en-US" sz="1400" smtClean="0">
                <a:solidFill>
                  <a:srgbClr val="008000"/>
                </a:solidFill>
                <a:latin typeface="Courier New" panose="02070309020205020404" pitchFamily="49" charset="0"/>
                <a:cs typeface="Courier New" panose="02070309020205020404" pitchFamily="49" charset="0"/>
              </a:rPr>
              <a:t>// return shape name</a:t>
            </a:r>
            <a:endParaRPr lang="en-US" altLang="en-US" sz="14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8      </a:t>
            </a:r>
            <a:r>
              <a:rPr lang="en-US" altLang="en-US" sz="14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400" smtClean="0">
                <a:solidFill>
                  <a:srgbClr val="5F5F5F"/>
                </a:solidFill>
                <a:latin typeface="Courier New" panose="02070309020205020404" pitchFamily="49" charset="0"/>
                <a:cs typeface="Courier New" panose="02070309020205020404" pitchFamily="49" charset="0"/>
              </a:rPr>
              <a:t>9      </a:t>
            </a:r>
            <a:r>
              <a:rPr lang="en-US" altLang="en-US" sz="1400" smtClean="0">
                <a:solidFill>
                  <a:srgbClr val="000000"/>
                </a:solidFill>
                <a:latin typeface="Courier New" panose="02070309020205020404" pitchFamily="49" charset="0"/>
                <a:cs typeface="Courier New" panose="02070309020205020404" pitchFamily="49" charset="0"/>
              </a:rPr>
              <a:t>} </a:t>
            </a:r>
            <a:r>
              <a:rPr lang="en-US" altLang="en-US" sz="1400" smtClean="0">
                <a:solidFill>
                  <a:srgbClr val="008000"/>
                </a:solidFill>
                <a:latin typeface="Courier New" panose="02070309020205020404" pitchFamily="49" charset="0"/>
                <a:cs typeface="Courier New" panose="02070309020205020404" pitchFamily="49" charset="0"/>
              </a:rPr>
              <a:t>// end interface Shape                           </a:t>
            </a:r>
          </a:p>
        </p:txBody>
      </p:sp>
    </p:spTree>
    <p:extLst>
      <p:ext uri="{BB962C8B-B14F-4D97-AF65-F5344CB8AC3E}">
        <p14:creationId xmlns:p14="http://schemas.microsoft.com/office/powerpoint/2010/main" val="2381302853"/>
      </p:ext>
    </p:extLst>
  </p:cSld>
  <p:clrMapOvr>
    <a:masterClrMapping/>
  </p:clrMapOvr>
  <p:transition spd="med">
    <p:comb/>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114691" name="Rectangle 3"/>
          <p:cNvSpPr>
            <a:spLocks noGrp="1" noChangeArrowheads="1"/>
          </p:cNvSpPr>
          <p:nvPr>
            <p:ph idx="1"/>
          </p:nvPr>
        </p:nvSpPr>
        <p:spPr>
          <a:xfrm>
            <a:off x="457200" y="1295400"/>
            <a:ext cx="8229600" cy="49530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      </a:t>
            </a:r>
            <a:r>
              <a:rPr lang="en-US" altLang="en-US" sz="1000" smtClean="0">
                <a:solidFill>
                  <a:srgbClr val="008000"/>
                </a:solidFill>
                <a:latin typeface="Courier New" panose="02070309020205020404" pitchFamily="49" charset="0"/>
                <a:cs typeface="Courier New" panose="02070309020205020404" pitchFamily="49" charset="0"/>
              </a:rPr>
              <a:t>// Point.java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      </a:t>
            </a:r>
            <a:r>
              <a:rPr lang="en-US" altLang="en-US" sz="1000" smtClean="0">
                <a:solidFill>
                  <a:srgbClr val="008000"/>
                </a:solidFill>
                <a:latin typeface="Courier New" panose="02070309020205020404" pitchFamily="49" charset="0"/>
                <a:cs typeface="Courier New" panose="02070309020205020404" pitchFamily="49" charset="0"/>
              </a:rPr>
              <a:t>// Point class declaration implements interface Shape.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class</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00FF"/>
                </a:solidFill>
                <a:latin typeface="Courier New" panose="02070309020205020404" pitchFamily="49" charset="0"/>
                <a:cs typeface="Courier New" panose="02070309020205020404" pitchFamily="49" charset="0"/>
              </a:rPr>
              <a:t>extends</a:t>
            </a:r>
            <a:r>
              <a:rPr lang="en-US" altLang="en-US" sz="1000" smtClean="0">
                <a:solidFill>
                  <a:srgbClr val="000000"/>
                </a:solidFill>
                <a:latin typeface="Courier New" panose="02070309020205020404" pitchFamily="49" charset="0"/>
                <a:cs typeface="Courier New" panose="02070309020205020404" pitchFamily="49" charset="0"/>
              </a:rPr>
              <a:t> Object </a:t>
            </a:r>
            <a:r>
              <a:rPr lang="en-US" altLang="en-US" sz="1000" smtClean="0">
                <a:solidFill>
                  <a:srgbClr val="0000FF"/>
                </a:solidFill>
                <a:latin typeface="Courier New" panose="02070309020205020404" pitchFamily="49" charset="0"/>
                <a:cs typeface="Courier New" panose="02070309020205020404" pitchFamily="49" charset="0"/>
              </a:rPr>
              <a:t>implements</a:t>
            </a:r>
            <a:r>
              <a:rPr lang="en-US" altLang="en-US" sz="1000" smtClean="0">
                <a:solidFill>
                  <a:srgbClr val="000000"/>
                </a:solidFill>
                <a:latin typeface="Courier New" panose="02070309020205020404" pitchFamily="49" charset="0"/>
                <a:cs typeface="Courier New" panose="02070309020205020404" pitchFamily="49" charset="0"/>
              </a:rPr>
              <a:t> Shape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  </a:t>
            </a:r>
            <a:r>
              <a:rPr lang="en-US" altLang="en-US" sz="1000" smtClean="0">
                <a:solidFill>
                  <a:srgbClr val="008000"/>
                </a:solidFill>
                <a:latin typeface="Courier New" panose="02070309020205020404" pitchFamily="49" charset="0"/>
                <a:cs typeface="Courier New" panose="02070309020205020404" pitchFamily="49" charset="0"/>
              </a:rPr>
              <a:t>// x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private</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  </a:t>
            </a:r>
            <a:r>
              <a:rPr lang="en-US" altLang="en-US" sz="1000" smtClean="0">
                <a:solidFill>
                  <a:srgbClr val="008000"/>
                </a:solidFill>
                <a:latin typeface="Courier New" panose="02070309020205020404" pitchFamily="49" charset="0"/>
                <a:cs typeface="Courier New" panose="02070309020205020404" pitchFamily="49" charset="0"/>
              </a:rPr>
              <a:t>// y part of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no-argument constructor; x and y default to 0</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10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constructor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Point(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implicit call to Object constructor occurs here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18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19    </a:t>
            </a:r>
            <a:r>
              <a:rPr lang="en-US" altLang="en-US" sz="1000" smtClean="0">
                <a:solidFill>
                  <a:srgbClr val="000000"/>
                </a:solidFill>
                <a:latin typeface="Courier New" panose="02070309020205020404" pitchFamily="49" charset="0"/>
                <a:cs typeface="Courier New" panose="02070309020205020404" pitchFamily="49" charset="0"/>
              </a:rPr>
              <a:t>      y = yValue;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21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set x in coordinate pair</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void</a:t>
            </a:r>
            <a:r>
              <a:rPr lang="en-US" altLang="en-US" sz="1000" smtClean="0">
                <a:solidFill>
                  <a:srgbClr val="000000"/>
                </a:solidFill>
                <a:latin typeface="Courier New" panose="02070309020205020404" pitchFamily="49" charset="0"/>
                <a:cs typeface="Courier New" panose="02070309020205020404" pitchFamily="49" charset="0"/>
              </a:rPr>
              <a:t> setX(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xValue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24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x = xValue;  </a:t>
            </a:r>
            <a:r>
              <a:rPr lang="en-US" altLang="en-US" sz="1000" smtClean="0">
                <a:solidFill>
                  <a:srgbClr val="008000"/>
                </a:solidFill>
                <a:latin typeface="Courier New" panose="02070309020205020404" pitchFamily="49" charset="0"/>
                <a:cs typeface="Courier New" panose="02070309020205020404" pitchFamily="49" charset="0"/>
              </a:rPr>
              <a:t>// no need for validation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endParaRPr lang="en-US" altLang="en-US" sz="1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0477750"/>
      </p:ext>
    </p:extLst>
  </p:cSld>
  <p:clrMapOvr>
    <a:masterClrMapping/>
  </p:clrMapOvr>
  <p:transition spd="med">
    <p:comb/>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115715" name="Rectangle 3"/>
          <p:cNvSpPr>
            <a:spLocks noGrp="1" noChangeArrowheads="1"/>
          </p:cNvSpPr>
          <p:nvPr>
            <p:ph idx="1"/>
          </p:nvPr>
        </p:nvSpPr>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28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return x from coordinate pair</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29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int</a:t>
            </a:r>
            <a:r>
              <a:rPr lang="en-US" altLang="en-US" sz="1200" smtClean="0">
                <a:solidFill>
                  <a:srgbClr val="000000"/>
                </a:solidFill>
                <a:latin typeface="Courier New" panose="02070309020205020404" pitchFamily="49" charset="0"/>
                <a:cs typeface="Courier New" panose="02070309020205020404" pitchFamily="49" charset="0"/>
              </a:rPr>
              <a:t> getX()</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30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31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x;</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32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33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34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set y in coordinate pair</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35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void</a:t>
            </a:r>
            <a:r>
              <a:rPr lang="en-US" altLang="en-US" sz="1200" smtClean="0">
                <a:solidFill>
                  <a:srgbClr val="000000"/>
                </a:solidFill>
                <a:latin typeface="Courier New" panose="02070309020205020404" pitchFamily="49" charset="0"/>
                <a:cs typeface="Courier New" panose="02070309020205020404" pitchFamily="49" charset="0"/>
              </a:rPr>
              <a:t> setY( </a:t>
            </a:r>
            <a:r>
              <a:rPr lang="en-US" altLang="en-US" sz="1200" smtClean="0">
                <a:solidFill>
                  <a:srgbClr val="0000FF"/>
                </a:solidFill>
                <a:latin typeface="Courier New" panose="02070309020205020404" pitchFamily="49" charset="0"/>
                <a:cs typeface="Courier New" panose="02070309020205020404" pitchFamily="49" charset="0"/>
              </a:rPr>
              <a:t>int</a:t>
            </a:r>
            <a:r>
              <a:rPr lang="en-US" altLang="en-US" sz="1200" smtClean="0">
                <a:solidFill>
                  <a:srgbClr val="000000"/>
                </a:solidFill>
                <a:latin typeface="Courier New" panose="02070309020205020404" pitchFamily="49" charset="0"/>
                <a:cs typeface="Courier New" panose="02070309020205020404" pitchFamily="49" charset="0"/>
              </a:rPr>
              <a:t> yValue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36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37    </a:t>
            </a:r>
            <a:r>
              <a:rPr lang="en-US" altLang="en-US" sz="1200" smtClean="0">
                <a:solidFill>
                  <a:srgbClr val="000000"/>
                </a:solidFill>
                <a:latin typeface="Courier New" panose="02070309020205020404" pitchFamily="49" charset="0"/>
                <a:cs typeface="Courier New" panose="02070309020205020404" pitchFamily="49" charset="0"/>
              </a:rPr>
              <a:t>      y = yValue;  </a:t>
            </a:r>
            <a:r>
              <a:rPr lang="en-US" altLang="en-US" sz="1200" smtClean="0">
                <a:solidFill>
                  <a:srgbClr val="008000"/>
                </a:solidFill>
                <a:latin typeface="Courier New" panose="02070309020205020404" pitchFamily="49" charset="0"/>
                <a:cs typeface="Courier New" panose="02070309020205020404" pitchFamily="49" charset="0"/>
              </a:rPr>
              <a:t>// no need for validation</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38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39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40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return y from coordinate pair</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41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int</a:t>
            </a:r>
            <a:r>
              <a:rPr lang="en-US" altLang="en-US" sz="1200" smtClean="0">
                <a:solidFill>
                  <a:srgbClr val="000000"/>
                </a:solidFill>
                <a:latin typeface="Courier New" panose="02070309020205020404" pitchFamily="49" charset="0"/>
                <a:cs typeface="Courier New" panose="02070309020205020404" pitchFamily="49" charset="0"/>
              </a:rPr>
              <a:t> getY()</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42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return</a:t>
            </a:r>
            <a:r>
              <a:rPr lang="en-US" altLang="en-US" sz="1200" smtClean="0">
                <a:solidFill>
                  <a:srgbClr val="000000"/>
                </a:solidFill>
                <a:latin typeface="Courier New" panose="02070309020205020404" pitchFamily="49" charset="0"/>
                <a:cs typeface="Courier New" panose="02070309020205020404" pitchFamily="49" charset="0"/>
              </a:rPr>
              <a:t> y;</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44    </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45    </a:t>
            </a:r>
            <a:endParaRPr lang="en-US" altLang="en-US" sz="120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2829069"/>
      </p:ext>
    </p:extLst>
  </p:cSld>
  <p:clrMapOvr>
    <a:masterClrMapping/>
  </p:clrMapOvr>
  <p:transition spd="med">
    <p:comb/>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smtClean="0">
                <a:cs typeface="Arial" panose="020B0604020202020204" pitchFamily="34" charset="0"/>
              </a:rPr>
              <a:t>Point.java</a:t>
            </a:r>
          </a:p>
        </p:txBody>
      </p:sp>
      <p:sp>
        <p:nvSpPr>
          <p:cNvPr id="116739" name="Rectangle 3"/>
          <p:cNvSpPr>
            <a:spLocks noGrp="1" noChangeArrowheads="1"/>
          </p:cNvSpPr>
          <p:nvPr>
            <p:ph idx="1"/>
          </p:nvPr>
        </p:nvSpPr>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declare abstract method getArea</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getArea()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51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52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declare abstract method getVolume</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53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double</a:t>
            </a:r>
            <a:r>
              <a:rPr lang="en-US" altLang="en-US" sz="1000" smtClean="0">
                <a:solidFill>
                  <a:srgbClr val="000000"/>
                </a:solidFill>
                <a:latin typeface="Courier New" panose="02070309020205020404" pitchFamily="49" charset="0"/>
                <a:cs typeface="Courier New" panose="02070309020205020404" pitchFamily="49" charset="0"/>
              </a:rPr>
              <a:t> getVolume()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54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0.0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56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override abstract method getName to return "Point"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59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String getName()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60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"Point"</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62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override toString to return String representation of Point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public</a:t>
            </a:r>
            <a:r>
              <a:rPr lang="en-US" altLang="en-US" sz="1000" smtClean="0">
                <a:solidFill>
                  <a:srgbClr val="000000"/>
                </a:solidFill>
                <a:latin typeface="Courier New" panose="02070309020205020404" pitchFamily="49" charset="0"/>
                <a:cs typeface="Courier New" panose="02070309020205020404" pitchFamily="49" charset="0"/>
              </a:rPr>
              <a:t> String toString()</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66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67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return</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a:t>
            </a:r>
            <a:r>
              <a:rPr lang="en-US" altLang="en-US" sz="1000" smtClean="0">
                <a:solidFill>
                  <a:srgbClr val="000000"/>
                </a:solidFill>
                <a:latin typeface="Courier New" panose="02070309020205020404" pitchFamily="49" charset="0"/>
                <a:cs typeface="Courier New" panose="02070309020205020404" pitchFamily="49" charset="0"/>
              </a:rPr>
              <a:t> + getX()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getY() + </a:t>
            </a:r>
            <a:r>
              <a:rPr lang="en-US" altLang="en-US" sz="1000" smtClean="0">
                <a:solidFill>
                  <a:srgbClr val="0099FF"/>
                </a:solidFill>
                <a:latin typeface="Courier New" panose="02070309020205020404" pitchFamily="49" charset="0"/>
                <a:cs typeface="Courier New" panose="02070309020205020404" pitchFamily="49" charset="0"/>
              </a:rPr>
              <a:t>"]"</a:t>
            </a:r>
            <a:r>
              <a:rPr lang="en-US" altLang="en-US" sz="10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68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69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70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Point</a:t>
            </a:r>
          </a:p>
        </p:txBody>
      </p:sp>
    </p:spTree>
    <p:extLst>
      <p:ext uri="{BB962C8B-B14F-4D97-AF65-F5344CB8AC3E}">
        <p14:creationId xmlns:p14="http://schemas.microsoft.com/office/powerpoint/2010/main" val="3102153820"/>
      </p:ext>
    </p:extLst>
  </p:cSld>
  <p:clrMapOvr>
    <a:masterClrMapping/>
  </p:clrMapOvr>
  <p:transition spd="med">
    <p:comb/>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smtClean="0">
                <a:cs typeface="Arial" panose="020B0604020202020204" pitchFamily="34" charset="0"/>
              </a:rPr>
              <a:t>InterfaceTest.java</a:t>
            </a:r>
          </a:p>
        </p:txBody>
      </p:sp>
      <p:sp>
        <p:nvSpPr>
          <p:cNvPr id="117763" name="Rectangle 3"/>
          <p:cNvSpPr>
            <a:spLocks noGrp="1" noChangeArrowheads="1"/>
          </p:cNvSpPr>
          <p:nvPr>
            <p:ph idx="1"/>
          </p:nvPr>
        </p:nvSpPr>
        <p:spPr>
          <a:xfrm>
            <a:off x="457200" y="1143000"/>
            <a:ext cx="8229600" cy="5257800"/>
          </a:xfrm>
        </p:spPr>
        <p:txBody>
          <a:bodyPr/>
          <a:lstStyle/>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      </a:t>
            </a:r>
            <a:r>
              <a:rPr lang="en-US" altLang="en-US" sz="1200" smtClean="0">
                <a:solidFill>
                  <a:srgbClr val="008000"/>
                </a:solidFill>
                <a:latin typeface="Courier New" panose="02070309020205020404" pitchFamily="49" charset="0"/>
                <a:cs typeface="Courier New" panose="02070309020205020404" pitchFamily="49" charset="0"/>
              </a:rPr>
              <a:t>// InterfaceTest.java</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      </a:t>
            </a:r>
            <a:r>
              <a:rPr lang="en-US" altLang="en-US" sz="1200" smtClean="0">
                <a:solidFill>
                  <a:srgbClr val="008000"/>
                </a:solidFill>
                <a:latin typeface="Courier New" panose="02070309020205020404" pitchFamily="49" charset="0"/>
                <a:cs typeface="Courier New" panose="02070309020205020404" pitchFamily="49" charset="0"/>
              </a:rPr>
              <a:t>// Test Point, Circle, Cylinder hierarchy with interface Shape.</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3      </a:t>
            </a:r>
            <a:r>
              <a:rPr lang="en-US" altLang="en-US" sz="1200" smtClean="0">
                <a:solidFill>
                  <a:srgbClr val="0000FF"/>
                </a:solidFill>
                <a:latin typeface="Courier New" panose="02070309020205020404" pitchFamily="49" charset="0"/>
                <a:cs typeface="Courier New" panose="02070309020205020404" pitchFamily="49" charset="0"/>
              </a:rPr>
              <a:t>import</a:t>
            </a:r>
            <a:r>
              <a:rPr lang="en-US" altLang="en-US" sz="1200" smtClean="0">
                <a:solidFill>
                  <a:srgbClr val="000000"/>
                </a:solidFill>
                <a:latin typeface="Courier New" panose="02070309020205020404" pitchFamily="49" charset="0"/>
                <a:cs typeface="Courier New" panose="02070309020205020404" pitchFamily="49" charset="0"/>
              </a:rPr>
              <a:t> java.text.DecimalFormat;</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4      </a:t>
            </a:r>
            <a:r>
              <a:rPr lang="en-US" altLang="en-US" sz="1200" smtClean="0">
                <a:solidFill>
                  <a:srgbClr val="0000FF"/>
                </a:solidFill>
                <a:latin typeface="Courier New" panose="02070309020205020404" pitchFamily="49" charset="0"/>
                <a:cs typeface="Courier New" panose="02070309020205020404" pitchFamily="49" charset="0"/>
              </a:rPr>
              <a:t>import</a:t>
            </a:r>
            <a:r>
              <a:rPr lang="en-US" altLang="en-US" sz="1200" smtClean="0">
                <a:solidFill>
                  <a:srgbClr val="000000"/>
                </a:solidFill>
                <a:latin typeface="Courier New" panose="02070309020205020404" pitchFamily="49" charset="0"/>
                <a:cs typeface="Courier New" panose="02070309020205020404" pitchFamily="49" charset="0"/>
              </a:rPr>
              <a:t> javax.swing.JOptionPane;</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5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6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class</a:t>
            </a:r>
            <a:r>
              <a:rPr lang="en-US" altLang="en-US" sz="1200" smtClean="0">
                <a:solidFill>
                  <a:srgbClr val="000000"/>
                </a:solidFill>
                <a:latin typeface="Courier New" panose="02070309020205020404" pitchFamily="49" charset="0"/>
                <a:cs typeface="Courier New" panose="02070309020205020404" pitchFamily="49" charset="0"/>
              </a:rPr>
              <a:t> InterfaceTest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7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8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public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static</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00FF"/>
                </a:solidFill>
                <a:latin typeface="Courier New" panose="02070309020205020404" pitchFamily="49" charset="0"/>
                <a:cs typeface="Courier New" panose="02070309020205020404" pitchFamily="49" charset="0"/>
              </a:rPr>
              <a:t>void</a:t>
            </a:r>
            <a:r>
              <a:rPr lang="en-US" altLang="en-US" sz="1200" smtClean="0">
                <a:solidFill>
                  <a:srgbClr val="000000"/>
                </a:solidFill>
                <a:latin typeface="Courier New" panose="02070309020205020404" pitchFamily="49" charset="0"/>
                <a:cs typeface="Courier New" panose="02070309020205020404" pitchFamily="49" charset="0"/>
              </a:rPr>
              <a:t> main( String args[]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9      </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10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set floating-point number format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11    </a:t>
            </a:r>
            <a:r>
              <a:rPr lang="en-US" altLang="en-US" sz="1200" smtClean="0">
                <a:solidFill>
                  <a:srgbClr val="000000"/>
                </a:solidFill>
                <a:latin typeface="Courier New" panose="02070309020205020404" pitchFamily="49" charset="0"/>
                <a:cs typeface="Courier New" panose="02070309020205020404" pitchFamily="49" charset="0"/>
              </a:rPr>
              <a:t>      DecimalFormat twoDigits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DecimalFormat( </a:t>
            </a:r>
            <a:r>
              <a:rPr lang="en-US" altLang="en-US" sz="1200" smtClean="0">
                <a:solidFill>
                  <a:srgbClr val="0099FF"/>
                </a:solidFill>
                <a:latin typeface="Courier New" panose="02070309020205020404" pitchFamily="49" charset="0"/>
                <a:cs typeface="Courier New" panose="02070309020205020404" pitchFamily="49" charset="0"/>
              </a:rPr>
              <a:t>"0.00"</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12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13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create Point, Circle and Cylinder objects</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14    </a:t>
            </a:r>
            <a:r>
              <a:rPr lang="en-US" altLang="en-US" sz="1200" smtClean="0">
                <a:solidFill>
                  <a:srgbClr val="000000"/>
                </a:solidFill>
                <a:latin typeface="Courier New" panose="02070309020205020404" pitchFamily="49" charset="0"/>
                <a:cs typeface="Courier New" panose="02070309020205020404" pitchFamily="49" charset="0"/>
              </a:rPr>
              <a:t>      Point point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Point( </a:t>
            </a:r>
            <a:r>
              <a:rPr lang="en-US" altLang="en-US" sz="1200" smtClean="0">
                <a:solidFill>
                  <a:srgbClr val="0099FF"/>
                </a:solidFill>
                <a:latin typeface="Courier New" panose="02070309020205020404" pitchFamily="49" charset="0"/>
                <a:cs typeface="Courier New" panose="02070309020205020404" pitchFamily="49" charset="0"/>
              </a:rPr>
              <a:t>7</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11</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15    </a:t>
            </a:r>
            <a:r>
              <a:rPr lang="en-US" altLang="en-US" sz="1200" smtClean="0">
                <a:solidFill>
                  <a:srgbClr val="000000"/>
                </a:solidFill>
                <a:latin typeface="Courier New" panose="02070309020205020404" pitchFamily="49" charset="0"/>
                <a:cs typeface="Courier New" panose="02070309020205020404" pitchFamily="49" charset="0"/>
              </a:rPr>
              <a:t>      Circle circle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Circle( </a:t>
            </a:r>
            <a:r>
              <a:rPr lang="en-US" altLang="en-US" sz="1200" smtClean="0">
                <a:solidFill>
                  <a:srgbClr val="0099FF"/>
                </a:solidFill>
                <a:latin typeface="Courier New" panose="02070309020205020404" pitchFamily="49" charset="0"/>
                <a:cs typeface="Courier New" panose="02070309020205020404" pitchFamily="49" charset="0"/>
              </a:rPr>
              <a:t>22</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8</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3.5</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16    </a:t>
            </a:r>
            <a:r>
              <a:rPr lang="en-US" altLang="en-US" sz="1200" smtClean="0">
                <a:solidFill>
                  <a:srgbClr val="000000"/>
                </a:solidFill>
                <a:latin typeface="Courier New" panose="02070309020205020404" pitchFamily="49" charset="0"/>
                <a:cs typeface="Courier New" panose="02070309020205020404" pitchFamily="49" charset="0"/>
              </a:rPr>
              <a:t>      Cylinder cylinder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Cylinder( </a:t>
            </a:r>
            <a:r>
              <a:rPr lang="en-US" altLang="en-US" sz="1200" smtClean="0">
                <a:solidFill>
                  <a:srgbClr val="0099FF"/>
                </a:solidFill>
                <a:latin typeface="Courier New" panose="02070309020205020404" pitchFamily="49" charset="0"/>
                <a:cs typeface="Courier New" panose="02070309020205020404" pitchFamily="49" charset="0"/>
              </a:rPr>
              <a:t>20</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30</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3.3</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99FF"/>
                </a:solidFill>
                <a:latin typeface="Courier New" panose="02070309020205020404" pitchFamily="49" charset="0"/>
                <a:cs typeface="Courier New" panose="02070309020205020404" pitchFamily="49" charset="0"/>
              </a:rPr>
              <a:t>10.75</a:t>
            </a:r>
            <a:r>
              <a:rPr lang="en-US" altLang="en-US" sz="12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17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18    </a:t>
            </a:r>
            <a:r>
              <a:rPr lang="en-US" altLang="en-US" sz="1200" smtClean="0">
                <a:solidFill>
                  <a:srgbClr val="000000"/>
                </a:solidFill>
                <a:latin typeface="Courier New" panose="02070309020205020404" pitchFamily="49" charset="0"/>
                <a:cs typeface="Courier New" panose="02070309020205020404" pitchFamily="49" charset="0"/>
              </a:rPr>
              <a:t>      </a:t>
            </a:r>
            <a:r>
              <a:rPr lang="en-US" altLang="en-US" sz="1200" smtClean="0">
                <a:solidFill>
                  <a:srgbClr val="008000"/>
                </a:solidFill>
                <a:latin typeface="Courier New" panose="02070309020205020404" pitchFamily="49" charset="0"/>
                <a:cs typeface="Courier New" panose="02070309020205020404" pitchFamily="49" charset="0"/>
              </a:rPr>
              <a:t>// obtain name and string representation of each object</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19    </a:t>
            </a:r>
            <a:r>
              <a:rPr lang="en-US" altLang="en-US" sz="1200" smtClean="0">
                <a:solidFill>
                  <a:srgbClr val="000000"/>
                </a:solidFill>
                <a:latin typeface="Courier New" panose="02070309020205020404" pitchFamily="49" charset="0"/>
                <a:cs typeface="Courier New" panose="02070309020205020404" pitchFamily="49" charset="0"/>
              </a:rPr>
              <a:t>      String output = point.getName() + </a:t>
            </a:r>
            <a:r>
              <a:rPr lang="en-US" altLang="en-US" sz="1200" smtClean="0">
                <a:solidFill>
                  <a:srgbClr val="0099FF"/>
                </a:solidFill>
                <a:latin typeface="Courier New" panose="02070309020205020404" pitchFamily="49" charset="0"/>
                <a:cs typeface="Courier New" panose="02070309020205020404" pitchFamily="49" charset="0"/>
              </a:rPr>
              <a:t>": "</a:t>
            </a:r>
            <a:r>
              <a:rPr lang="en-US" altLang="en-US" sz="1200" smtClean="0">
                <a:solidFill>
                  <a:srgbClr val="000000"/>
                </a:solidFill>
                <a:latin typeface="Courier New" panose="02070309020205020404" pitchFamily="49" charset="0"/>
                <a:cs typeface="Courier New" panose="02070309020205020404" pitchFamily="49" charset="0"/>
              </a:rPr>
              <a:t> + point + </a:t>
            </a:r>
            <a:r>
              <a:rPr lang="en-US" altLang="en-US" sz="1200" smtClean="0">
                <a:solidFill>
                  <a:srgbClr val="0099FF"/>
                </a:solidFill>
                <a:latin typeface="Courier New" panose="02070309020205020404" pitchFamily="49" charset="0"/>
                <a:cs typeface="Courier New" panose="02070309020205020404" pitchFamily="49" charset="0"/>
              </a:rPr>
              <a:t>"\n"</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20    </a:t>
            </a:r>
            <a:r>
              <a:rPr lang="en-US" altLang="en-US" sz="1200" smtClean="0">
                <a:solidFill>
                  <a:srgbClr val="000000"/>
                </a:solidFill>
                <a:latin typeface="Courier New" panose="02070309020205020404" pitchFamily="49" charset="0"/>
                <a:cs typeface="Courier New" panose="02070309020205020404" pitchFamily="49" charset="0"/>
              </a:rPr>
              <a:t>         circle.getName() + </a:t>
            </a:r>
            <a:r>
              <a:rPr lang="en-US" altLang="en-US" sz="1200" smtClean="0">
                <a:solidFill>
                  <a:srgbClr val="0099FF"/>
                </a:solidFill>
                <a:latin typeface="Courier New" panose="02070309020205020404" pitchFamily="49" charset="0"/>
                <a:cs typeface="Courier New" panose="02070309020205020404" pitchFamily="49" charset="0"/>
              </a:rPr>
              <a:t>": "</a:t>
            </a:r>
            <a:r>
              <a:rPr lang="en-US" altLang="en-US" sz="1200" smtClean="0">
                <a:solidFill>
                  <a:srgbClr val="000000"/>
                </a:solidFill>
                <a:latin typeface="Courier New" panose="02070309020205020404" pitchFamily="49" charset="0"/>
                <a:cs typeface="Courier New" panose="02070309020205020404" pitchFamily="49" charset="0"/>
              </a:rPr>
              <a:t> + circle + </a:t>
            </a:r>
            <a:r>
              <a:rPr lang="en-US" altLang="en-US" sz="1200" smtClean="0">
                <a:solidFill>
                  <a:srgbClr val="0099FF"/>
                </a:solidFill>
                <a:latin typeface="Courier New" panose="02070309020205020404" pitchFamily="49" charset="0"/>
                <a:cs typeface="Courier New" panose="02070309020205020404" pitchFamily="49" charset="0"/>
              </a:rPr>
              <a:t>"\n"</a:t>
            </a:r>
            <a:r>
              <a:rPr lang="en-US" altLang="en-US" sz="12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21    </a:t>
            </a:r>
            <a:r>
              <a:rPr lang="en-US" altLang="en-US" sz="1200" smtClean="0">
                <a:solidFill>
                  <a:srgbClr val="000000"/>
                </a:solidFill>
                <a:latin typeface="Courier New" panose="02070309020205020404" pitchFamily="49" charset="0"/>
                <a:cs typeface="Courier New" panose="02070309020205020404" pitchFamily="49" charset="0"/>
              </a:rPr>
              <a:t>         cylinder.getName() + </a:t>
            </a:r>
            <a:r>
              <a:rPr lang="en-US" altLang="en-US" sz="1200" smtClean="0">
                <a:solidFill>
                  <a:srgbClr val="0099FF"/>
                </a:solidFill>
                <a:latin typeface="Courier New" panose="02070309020205020404" pitchFamily="49" charset="0"/>
                <a:cs typeface="Courier New" panose="02070309020205020404" pitchFamily="49" charset="0"/>
              </a:rPr>
              <a:t>": "</a:t>
            </a:r>
            <a:r>
              <a:rPr lang="en-US" altLang="en-US" sz="1200" smtClean="0">
                <a:solidFill>
                  <a:srgbClr val="000000"/>
                </a:solidFill>
                <a:latin typeface="Courier New" panose="02070309020205020404" pitchFamily="49" charset="0"/>
                <a:cs typeface="Courier New" panose="02070309020205020404" pitchFamily="49" charset="0"/>
              </a:rPr>
              <a:t> + cylinder + </a:t>
            </a:r>
            <a:r>
              <a:rPr lang="en-US" altLang="en-US" sz="1200" smtClean="0">
                <a:solidFill>
                  <a:srgbClr val="0099FF"/>
                </a:solidFill>
                <a:latin typeface="Courier New" panose="02070309020205020404" pitchFamily="49" charset="0"/>
                <a:cs typeface="Courier New" panose="02070309020205020404" pitchFamily="49" charset="0"/>
              </a:rPr>
              <a:t>"\n"</a:t>
            </a:r>
            <a:r>
              <a:rPr lang="en-US" altLang="en-US" sz="1200" smtClean="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22    </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23    </a:t>
            </a:r>
            <a:r>
              <a:rPr lang="en-US" altLang="en-US" sz="1200" smtClean="0">
                <a:solidFill>
                  <a:srgbClr val="000000"/>
                </a:solidFill>
                <a:latin typeface="Courier New" panose="02070309020205020404" pitchFamily="49" charset="0"/>
                <a:cs typeface="Courier New" panose="02070309020205020404" pitchFamily="49" charset="0"/>
              </a:rPr>
              <a:t>      Shape arrayOfShapes[] = </a:t>
            </a:r>
            <a:r>
              <a:rPr lang="en-US" altLang="en-US" sz="1200" smtClean="0">
                <a:solidFill>
                  <a:srgbClr val="0000FF"/>
                </a:solidFill>
                <a:latin typeface="Courier New" panose="02070309020205020404" pitchFamily="49" charset="0"/>
                <a:cs typeface="Courier New" panose="02070309020205020404" pitchFamily="49" charset="0"/>
              </a:rPr>
              <a:t>new</a:t>
            </a:r>
            <a:r>
              <a:rPr lang="en-US" altLang="en-US" sz="1200" smtClean="0">
                <a:solidFill>
                  <a:srgbClr val="000000"/>
                </a:solidFill>
                <a:latin typeface="Courier New" panose="02070309020205020404" pitchFamily="49" charset="0"/>
                <a:cs typeface="Courier New" panose="02070309020205020404" pitchFamily="49" charset="0"/>
              </a:rPr>
              <a:t> Shape[ </a:t>
            </a:r>
            <a:r>
              <a:rPr lang="en-US" altLang="en-US" sz="1200" smtClean="0">
                <a:solidFill>
                  <a:srgbClr val="0099FF"/>
                </a:solidFill>
                <a:latin typeface="Courier New" panose="02070309020205020404" pitchFamily="49" charset="0"/>
                <a:cs typeface="Courier New" panose="02070309020205020404" pitchFamily="49" charset="0"/>
              </a:rPr>
              <a:t>3</a:t>
            </a:r>
            <a:r>
              <a:rPr lang="en-US" altLang="en-US" sz="1200" smtClean="0">
                <a:solidFill>
                  <a:srgbClr val="000000"/>
                </a:solidFill>
                <a:latin typeface="Courier New" panose="02070309020205020404" pitchFamily="49" charset="0"/>
                <a:cs typeface="Courier New" panose="02070309020205020404" pitchFamily="49" charset="0"/>
              </a:rPr>
              <a:t> ];  </a:t>
            </a:r>
            <a:r>
              <a:rPr lang="en-US" altLang="en-US" sz="1200" smtClean="0">
                <a:solidFill>
                  <a:srgbClr val="008000"/>
                </a:solidFill>
                <a:latin typeface="Courier New" panose="02070309020205020404" pitchFamily="49" charset="0"/>
                <a:cs typeface="Courier New" panose="02070309020205020404" pitchFamily="49" charset="0"/>
              </a:rPr>
              <a:t>// create Shape array</a:t>
            </a:r>
            <a:endParaRPr lang="en-US" altLang="en-US" sz="12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200" smtClean="0">
                <a:solidFill>
                  <a:srgbClr val="5F5F5F"/>
                </a:solidFill>
                <a:latin typeface="Courier New" panose="02070309020205020404" pitchFamily="49" charset="0"/>
                <a:cs typeface="Courier New" panose="02070309020205020404" pitchFamily="49" charset="0"/>
              </a:rPr>
              <a:t>24    </a:t>
            </a:r>
            <a:endParaRPr lang="en-US" altLang="en-US" sz="12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5519055"/>
      </p:ext>
    </p:extLst>
  </p:cSld>
  <p:clrMapOvr>
    <a:masterClrMapping/>
  </p:clrMapOvr>
  <p:transition spd="med">
    <p:comb/>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smtClean="0">
                <a:cs typeface="Arial" panose="020B0604020202020204" pitchFamily="34" charset="0"/>
              </a:rPr>
              <a:t>InterfaceTest.java</a:t>
            </a:r>
          </a:p>
        </p:txBody>
      </p:sp>
      <p:sp>
        <p:nvSpPr>
          <p:cNvPr id="133123" name="Rectangle 3"/>
          <p:cNvSpPr>
            <a:spLocks noGrp="1" noChangeArrowheads="1"/>
          </p:cNvSpPr>
          <p:nvPr>
            <p:ph idx="1"/>
          </p:nvPr>
        </p:nvSpPr>
        <p:spPr>
          <a:xfrm>
            <a:off x="457200" y="1143000"/>
            <a:ext cx="8382000" cy="5257800"/>
          </a:xfrm>
        </p:spPr>
        <p:txBody>
          <a:bodyPr/>
          <a:lstStyle/>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arrayOfShapes[ 0 ] at subclass Point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26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 = point;</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28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arrayOfShapes[ 1 ] at subclass Circle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29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1</a:t>
            </a:r>
            <a:r>
              <a:rPr lang="en-US" altLang="en-US" sz="1000" smtClean="0">
                <a:solidFill>
                  <a:srgbClr val="000000"/>
                </a:solidFill>
                <a:latin typeface="Courier New" panose="02070309020205020404" pitchFamily="49" charset="0"/>
                <a:cs typeface="Courier New" panose="02070309020205020404" pitchFamily="49" charset="0"/>
              </a:rPr>
              <a:t> ] = circle;</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30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31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aim arrayOfShapes[ 2 ] at subclass Cylinder object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32    </a:t>
            </a:r>
            <a:r>
              <a:rPr lang="en-US" altLang="en-US" sz="1000" smtClean="0">
                <a:solidFill>
                  <a:srgbClr val="000000"/>
                </a:solidFill>
                <a:latin typeface="Courier New" panose="02070309020205020404" pitchFamily="49" charset="0"/>
                <a:cs typeface="Courier New" panose="02070309020205020404" pitchFamily="49" charset="0"/>
              </a:rPr>
              <a:t>      arrayOfShapes[ </a:t>
            </a:r>
            <a:r>
              <a:rPr lang="en-US" altLang="en-US" sz="1000" smtClean="0">
                <a:solidFill>
                  <a:srgbClr val="0099FF"/>
                </a:solidFill>
                <a:latin typeface="Courier New" panose="02070309020205020404" pitchFamily="49" charset="0"/>
                <a:cs typeface="Courier New" panose="02070309020205020404" pitchFamily="49" charset="0"/>
              </a:rPr>
              <a:t>2</a:t>
            </a:r>
            <a:r>
              <a:rPr lang="en-US" altLang="en-US" sz="1000" smtClean="0">
                <a:solidFill>
                  <a:srgbClr val="000000"/>
                </a:solidFill>
                <a:latin typeface="Courier New" panose="02070309020205020404" pitchFamily="49" charset="0"/>
                <a:cs typeface="Courier New" panose="02070309020205020404" pitchFamily="49" charset="0"/>
              </a:rPr>
              <a:t> ] = cylinder;</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34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loop through arrayOfShapes to get name, string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35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representation, area and volume of every Shape in array</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36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00FF"/>
                </a:solidFill>
                <a:latin typeface="Courier New" panose="02070309020205020404" pitchFamily="49" charset="0"/>
                <a:cs typeface="Courier New" panose="02070309020205020404" pitchFamily="49" charset="0"/>
              </a:rPr>
              <a:t>for</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00FF"/>
                </a:solidFill>
                <a:latin typeface="Courier New" panose="02070309020205020404" pitchFamily="49" charset="0"/>
                <a:cs typeface="Courier New" panose="02070309020205020404" pitchFamily="49" charset="0"/>
              </a:rPr>
              <a:t>int</a:t>
            </a:r>
            <a:r>
              <a:rPr lang="en-US" altLang="en-US" sz="1000" smtClean="0">
                <a:solidFill>
                  <a:srgbClr val="000000"/>
                </a:solidFill>
                <a:latin typeface="Courier New" panose="02070309020205020404" pitchFamily="49" charset="0"/>
                <a:cs typeface="Courier New" panose="02070309020205020404" pitchFamily="49" charset="0"/>
              </a:rPr>
              <a:t> i =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i &lt; arrayOfShapes.length; i++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37    </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99FF"/>
                </a:solidFill>
                <a:latin typeface="Courier New" panose="02070309020205020404" pitchFamily="49" charset="0"/>
                <a:cs typeface="Courier New" panose="02070309020205020404" pitchFamily="49" charset="0"/>
              </a:rPr>
              <a:t>"\n\n"</a:t>
            </a:r>
            <a:r>
              <a:rPr lang="en-US" altLang="en-US" sz="1000" smtClean="0">
                <a:solidFill>
                  <a:srgbClr val="000000"/>
                </a:solidFill>
                <a:latin typeface="Courier New" panose="02070309020205020404" pitchFamily="49" charset="0"/>
                <a:cs typeface="Courier New" panose="02070309020205020404" pitchFamily="49" charset="0"/>
              </a:rPr>
              <a:t> + arrayOfShapes[ i ].getName() + </a:t>
            </a:r>
            <a:r>
              <a:rPr lang="en-US" altLang="en-US" sz="1000" smtClean="0">
                <a:solidFill>
                  <a:srgbClr val="0099FF"/>
                </a:solidFill>
                <a:latin typeface="Courier New" panose="02070309020205020404" pitchFamily="49" charset="0"/>
                <a:cs typeface="Courier New" panose="02070309020205020404" pitchFamily="49" charset="0"/>
              </a:rPr>
              <a:t>": "</a:t>
            </a:r>
            <a:r>
              <a:rPr lang="en-US" altLang="en-US" sz="1000" smtClean="0">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38    </a:t>
            </a:r>
            <a:r>
              <a:rPr lang="en-US" altLang="en-US" sz="1000" smtClean="0">
                <a:solidFill>
                  <a:srgbClr val="000000"/>
                </a:solidFill>
                <a:latin typeface="Courier New" panose="02070309020205020404" pitchFamily="49" charset="0"/>
                <a:cs typeface="Courier New" panose="02070309020205020404" pitchFamily="49" charset="0"/>
              </a:rPr>
              <a:t>            arrayOfShapes[ i ].toString() + </a:t>
            </a:r>
            <a:r>
              <a:rPr lang="en-US" altLang="en-US" sz="1000" smtClean="0">
                <a:solidFill>
                  <a:srgbClr val="0099FF"/>
                </a:solidFill>
                <a:latin typeface="Courier New" panose="02070309020205020404" pitchFamily="49" charset="0"/>
                <a:cs typeface="Courier New" panose="02070309020205020404" pitchFamily="49" charset="0"/>
              </a:rPr>
              <a:t>"\nArea =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39    </a:t>
            </a:r>
            <a:r>
              <a:rPr lang="en-US" altLang="en-US" sz="1000" smtClean="0">
                <a:solidFill>
                  <a:srgbClr val="000000"/>
                </a:solidFill>
                <a:latin typeface="Courier New" panose="02070309020205020404" pitchFamily="49" charset="0"/>
                <a:cs typeface="Courier New" panose="02070309020205020404" pitchFamily="49" charset="0"/>
              </a:rPr>
              <a:t>            twoDigits.format( arrayOfShapes[ i ].getArea() )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99FF"/>
                </a:solidFill>
                <a:latin typeface="Courier New" panose="02070309020205020404" pitchFamily="49" charset="0"/>
                <a:cs typeface="Courier New" panose="02070309020205020404" pitchFamily="49" charset="0"/>
              </a:rPr>
              <a:t>"\nVolume =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41    </a:t>
            </a:r>
            <a:r>
              <a:rPr lang="en-US" altLang="en-US" sz="1000" smtClean="0">
                <a:solidFill>
                  <a:srgbClr val="000000"/>
                </a:solidFill>
                <a:latin typeface="Courier New" panose="02070309020205020404" pitchFamily="49" charset="0"/>
                <a:cs typeface="Courier New" panose="02070309020205020404" pitchFamily="49" charset="0"/>
              </a:rPr>
              <a:t>            twoDigits.format( arrayOfShapes[ i ].getVolume()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42    </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43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44    </a:t>
            </a:r>
            <a:r>
              <a:rPr lang="en-US" altLang="en-US" sz="1000" smtClean="0">
                <a:solidFill>
                  <a:srgbClr val="000000"/>
                </a:solidFill>
                <a:latin typeface="Courier New" panose="02070309020205020404" pitchFamily="49" charset="0"/>
                <a:cs typeface="Courier New" panose="02070309020205020404" pitchFamily="49" charset="0"/>
              </a:rPr>
              <a:t>      JOptionPane.showMessageDialog( </a:t>
            </a:r>
            <a:r>
              <a:rPr lang="en-US" altLang="en-US" sz="1000" smtClean="0">
                <a:solidFill>
                  <a:srgbClr val="0000FF"/>
                </a:solidFill>
                <a:latin typeface="Courier New" panose="02070309020205020404" pitchFamily="49" charset="0"/>
                <a:cs typeface="Courier New" panose="02070309020205020404" pitchFamily="49" charset="0"/>
              </a:rPr>
              <a:t>null</a:t>
            </a:r>
            <a:r>
              <a:rPr lang="en-US" altLang="en-US" sz="1000" smtClean="0">
                <a:solidFill>
                  <a:srgbClr val="000000"/>
                </a:solidFill>
                <a:latin typeface="Courier New" panose="02070309020205020404" pitchFamily="49" charset="0"/>
                <a:cs typeface="Courier New" panose="02070309020205020404" pitchFamily="49" charset="0"/>
              </a:rPr>
              <a:t>, output );  </a:t>
            </a:r>
            <a:r>
              <a:rPr lang="en-US" altLang="en-US" sz="1000" smtClean="0">
                <a:solidFill>
                  <a:srgbClr val="008000"/>
                </a:solidFill>
                <a:latin typeface="Courier New" panose="02070309020205020404" pitchFamily="49" charset="0"/>
                <a:cs typeface="Courier New" panose="02070309020205020404" pitchFamily="49" charset="0"/>
              </a:rPr>
              <a:t>// display output</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45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46    </a:t>
            </a:r>
            <a:r>
              <a:rPr lang="en-US" altLang="en-US" sz="1000" smtClean="0">
                <a:solidFill>
                  <a:srgbClr val="000000"/>
                </a:solidFill>
                <a:latin typeface="Courier New" panose="02070309020205020404" pitchFamily="49" charset="0"/>
                <a:cs typeface="Courier New" panose="02070309020205020404" pitchFamily="49" charset="0"/>
              </a:rPr>
              <a:t>      System.exit( </a:t>
            </a:r>
            <a:r>
              <a:rPr lang="en-US" altLang="en-US" sz="1000" smtClean="0">
                <a:solidFill>
                  <a:srgbClr val="0099FF"/>
                </a:solidFill>
                <a:latin typeface="Courier New" panose="02070309020205020404" pitchFamily="49" charset="0"/>
                <a:cs typeface="Courier New" panose="02070309020205020404" pitchFamily="49" charset="0"/>
              </a:rPr>
              <a:t>0</a:t>
            </a:r>
            <a:r>
              <a:rPr lang="en-US" altLang="en-US" sz="1000" smtClean="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47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48    </a:t>
            </a:r>
            <a:r>
              <a:rPr lang="en-US" altLang="en-US" sz="1000" smtClean="0">
                <a:solidFill>
                  <a:srgbClr val="000000"/>
                </a:solidFill>
                <a:latin typeface="Courier New" panose="02070309020205020404" pitchFamily="49" charset="0"/>
                <a:cs typeface="Courier New" panose="02070309020205020404" pitchFamily="49" charset="0"/>
              </a:rPr>
              <a:t>   } </a:t>
            </a:r>
            <a:r>
              <a:rPr lang="en-US" altLang="en-US" sz="1000" smtClean="0">
                <a:solidFill>
                  <a:srgbClr val="008000"/>
                </a:solidFill>
                <a:latin typeface="Courier New" panose="02070309020205020404" pitchFamily="49" charset="0"/>
                <a:cs typeface="Courier New" panose="02070309020205020404" pitchFamily="49" charset="0"/>
              </a:rPr>
              <a:t>// end main</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49    </a:t>
            </a:r>
            <a:endParaRPr lang="en-US" altLang="en-US" sz="1000" smtClean="0">
              <a:solidFill>
                <a:srgbClr val="0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000" smtClean="0">
                <a:solidFill>
                  <a:srgbClr val="5F5F5F"/>
                </a:solidFill>
                <a:latin typeface="Courier New" panose="02070309020205020404" pitchFamily="49" charset="0"/>
                <a:cs typeface="Courier New" panose="02070309020205020404" pitchFamily="49" charset="0"/>
              </a:rPr>
              <a:t>50    </a:t>
            </a:r>
            <a:r>
              <a:rPr lang="en-US" altLang="en-US" sz="1000" smtClean="0">
                <a:solidFill>
                  <a:srgbClr val="000000"/>
                </a:solidFill>
                <a:latin typeface="Courier New" panose="02070309020205020404" pitchFamily="49" charset="0"/>
                <a:cs typeface="Courier New" panose="02070309020205020404" pitchFamily="49" charset="0"/>
              </a:rPr>
              <a:t>} </a:t>
            </a:r>
            <a:r>
              <a:rPr lang="en-US" altLang="en-US" sz="1000" smtClean="0">
                <a:solidFill>
                  <a:srgbClr val="008000"/>
                </a:solidFill>
                <a:latin typeface="Courier New" panose="02070309020205020404" pitchFamily="49" charset="0"/>
                <a:cs typeface="Courier New" panose="02070309020205020404" pitchFamily="49" charset="0"/>
              </a:rPr>
              <a:t>// end class InterfaceTest</a:t>
            </a:r>
          </a:p>
        </p:txBody>
      </p:sp>
    </p:spTree>
    <p:extLst>
      <p:ext uri="{BB962C8B-B14F-4D97-AF65-F5344CB8AC3E}">
        <p14:creationId xmlns:p14="http://schemas.microsoft.com/office/powerpoint/2010/main" val="95288953"/>
      </p:ext>
    </p:extLst>
  </p:cSld>
  <p:clrMapOvr>
    <a:masterClrMapping/>
  </p:clrMapOvr>
  <p:transition spd="med">
    <p:comb/>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title"/>
          </p:nvPr>
        </p:nvSpPr>
        <p:spPr/>
        <p:txBody>
          <a:bodyPr/>
          <a:lstStyle/>
          <a:p>
            <a:r>
              <a:rPr lang="en-US" altLang="en-US" sz="3000" smtClean="0">
                <a:cs typeface="Arial" panose="020B0604020202020204" pitchFamily="34" charset="0"/>
              </a:rPr>
              <a:t>Output</a:t>
            </a:r>
          </a:p>
        </p:txBody>
      </p:sp>
      <p:pic>
        <p:nvPicPr>
          <p:cNvPr id="1198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52600"/>
            <a:ext cx="3697288"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089396"/>
      </p:ext>
    </p:extLst>
  </p:cSld>
  <p:clrMapOvr>
    <a:masterClrMapping/>
  </p:clrMapOvr>
  <p:transition spd="med">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Defining a Method</a:t>
            </a:r>
          </a:p>
        </p:txBody>
      </p:sp>
      <p:sp>
        <p:nvSpPr>
          <p:cNvPr id="53251" name="Rectangle 3"/>
          <p:cNvSpPr>
            <a:spLocks noGrp="1" noChangeArrowheads="1"/>
          </p:cNvSpPr>
          <p:nvPr>
            <p:ph type="body" idx="1"/>
          </p:nvPr>
        </p:nvSpPr>
        <p:spPr>
          <a:xfrm>
            <a:off x="0" y="762000"/>
            <a:ext cx="9144000" cy="5562600"/>
          </a:xfrm>
        </p:spPr>
        <p:txBody>
          <a:bodyPr/>
          <a:lstStyle/>
          <a:p>
            <a:pPr>
              <a:lnSpc>
                <a:spcPct val="90000"/>
              </a:lnSpc>
            </a:pPr>
            <a:r>
              <a:rPr lang="en-US" sz="2600"/>
              <a:t>Defining a method in a program is called </a:t>
            </a:r>
            <a:r>
              <a:rPr lang="en-US" sz="2600" b="1"/>
              <a:t>method declaration</a:t>
            </a:r>
          </a:p>
          <a:p>
            <a:pPr>
              <a:lnSpc>
                <a:spcPct val="90000"/>
              </a:lnSpc>
            </a:pPr>
            <a:r>
              <a:rPr lang="en-US" sz="2600"/>
              <a:t>A method consists of the following elements:</a:t>
            </a:r>
          </a:p>
          <a:p>
            <a:pPr lvl="1">
              <a:lnSpc>
                <a:spcPct val="90000"/>
              </a:lnSpc>
            </a:pPr>
            <a:r>
              <a:rPr lang="en-US" sz="2400">
                <a:solidFill>
                  <a:schemeClr val="tx2"/>
                </a:solidFill>
              </a:rPr>
              <a:t>Name</a:t>
            </a:r>
            <a:r>
              <a:rPr lang="en-US" sz="2400"/>
              <a:t>: The name identifies the method and is also used to call (execute) the method. Naming a method is governed by the same rules as those for naming a variable</a:t>
            </a:r>
          </a:p>
          <a:p>
            <a:pPr lvl="1">
              <a:lnSpc>
                <a:spcPct val="90000"/>
              </a:lnSpc>
            </a:pPr>
            <a:r>
              <a:rPr lang="en-US" sz="2400">
                <a:solidFill>
                  <a:schemeClr val="tx2"/>
                </a:solidFill>
              </a:rPr>
              <a:t>Parameter</a:t>
            </a:r>
            <a:r>
              <a:rPr lang="en-US" sz="2400"/>
              <a:t>(s): A method may have zero or more parameters defined in the parentheses</a:t>
            </a:r>
          </a:p>
          <a:p>
            <a:pPr lvl="1">
              <a:lnSpc>
                <a:spcPct val="90000"/>
              </a:lnSpc>
            </a:pPr>
            <a:r>
              <a:rPr lang="en-US" sz="2400">
                <a:solidFill>
                  <a:schemeClr val="tx2"/>
                </a:solidFill>
              </a:rPr>
              <a:t>Argument</a:t>
            </a:r>
            <a:r>
              <a:rPr lang="en-US" sz="2400"/>
              <a:t>(s): The parameter values passed in during the method call</a:t>
            </a:r>
          </a:p>
          <a:p>
            <a:pPr lvl="1">
              <a:lnSpc>
                <a:spcPct val="90000"/>
              </a:lnSpc>
            </a:pPr>
            <a:r>
              <a:rPr lang="en-US" sz="2400">
                <a:solidFill>
                  <a:schemeClr val="tx2"/>
                </a:solidFill>
              </a:rPr>
              <a:t>Return type</a:t>
            </a:r>
            <a:r>
              <a:rPr lang="en-US" sz="2400"/>
              <a:t>: A method may optionally return a value as a result of a method call. Special </a:t>
            </a:r>
            <a:r>
              <a:rPr lang="en-US" sz="2400" b="1"/>
              <a:t>void</a:t>
            </a:r>
            <a:r>
              <a:rPr lang="en-US" sz="2400"/>
              <a:t> return type</a:t>
            </a:r>
          </a:p>
          <a:p>
            <a:pPr lvl="1">
              <a:lnSpc>
                <a:spcPct val="90000"/>
              </a:lnSpc>
            </a:pPr>
            <a:r>
              <a:rPr lang="en-US" sz="2400">
                <a:solidFill>
                  <a:schemeClr val="tx2"/>
                </a:solidFill>
              </a:rPr>
              <a:t>Access modifier</a:t>
            </a:r>
            <a:r>
              <a:rPr lang="en-US" sz="2400"/>
              <a:t>: Each method has a default or specified access modifier</a:t>
            </a:r>
          </a:p>
        </p:txBody>
      </p:sp>
    </p:spTree>
    <p:extLst>
      <p:ext uri="{BB962C8B-B14F-4D97-AF65-F5344CB8AC3E}">
        <p14:creationId xmlns:p14="http://schemas.microsoft.com/office/powerpoint/2010/main" val="2111511213"/>
      </p:ext>
    </p:extLst>
  </p:cSld>
  <p:clrMapOvr>
    <a:masterClrMapping/>
  </p:clrMapOvr>
  <p:transition spd="med">
    <p:comb/>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smtClean="0">
                <a:cs typeface="Arial" panose="020B0604020202020204" pitchFamily="34" charset="0"/>
              </a:rPr>
              <a:t>Overriding</a:t>
            </a:r>
          </a:p>
        </p:txBody>
      </p:sp>
      <p:sp>
        <p:nvSpPr>
          <p:cNvPr id="120835" name="Rectangle 3"/>
          <p:cNvSpPr>
            <a:spLocks noGrp="1" noChangeArrowheads="1"/>
          </p:cNvSpPr>
          <p:nvPr>
            <p:ph idx="1"/>
          </p:nvPr>
        </p:nvSpPr>
        <p:spPr>
          <a:xfrm>
            <a:off x="457200" y="1143000"/>
            <a:ext cx="8229600" cy="5029200"/>
          </a:xfrm>
        </p:spPr>
        <p:txBody>
          <a:bodyPr/>
          <a:lstStyle/>
          <a:p>
            <a:r>
              <a:rPr lang="en-US" altLang="en-US" sz="2400" smtClean="0"/>
              <a:t>An instance method in a subclass with the same signature (name, plus the number and the type of its parameters) and return type as an instance method in the superclass </a:t>
            </a:r>
            <a:r>
              <a:rPr lang="en-US" altLang="en-US" sz="2400" i="1" smtClean="0"/>
              <a:t>overrides</a:t>
            </a:r>
            <a:r>
              <a:rPr lang="en-US" altLang="en-US" sz="2400" smtClean="0"/>
              <a:t> the superclass's method. </a:t>
            </a:r>
          </a:p>
          <a:p>
            <a:r>
              <a:rPr lang="en-US" altLang="en-US" sz="2400" smtClean="0"/>
              <a:t>The ability of a subclass to override a method allows a class to inherit from a superclass whose behavior is "close enough" and then to modify behavior as needed. </a:t>
            </a:r>
          </a:p>
          <a:p>
            <a:r>
              <a:rPr lang="en-US" altLang="en-US" sz="2400" smtClean="0"/>
              <a:t>The overriding method has the same name, number and type of parameters, and return type as the method it overrides.</a:t>
            </a:r>
          </a:p>
          <a:p>
            <a:r>
              <a:rPr lang="en-US" altLang="en-US" sz="2400" smtClean="0"/>
              <a:t>An overriding method can also return a subtype of the type returned by the overridden method. This is called a </a:t>
            </a:r>
            <a:r>
              <a:rPr lang="en-US" altLang="en-US" sz="2400" i="1" smtClean="0"/>
              <a:t>covariant return type</a:t>
            </a:r>
            <a:r>
              <a:rPr lang="en-US" altLang="en-US" sz="2400" smtClean="0"/>
              <a:t>. </a:t>
            </a:r>
          </a:p>
        </p:txBody>
      </p:sp>
    </p:spTree>
    <p:extLst>
      <p:ext uri="{BB962C8B-B14F-4D97-AF65-F5344CB8AC3E}">
        <p14:creationId xmlns:p14="http://schemas.microsoft.com/office/powerpoint/2010/main" val="1512626746"/>
      </p:ext>
    </p:extLst>
  </p:cSld>
  <p:clrMapOvr>
    <a:masterClrMapping/>
  </p:clrMapOvr>
  <p:transition spd="med">
    <p:comb/>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smtClean="0">
                <a:cs typeface="Arial" panose="020B0604020202020204" pitchFamily="34" charset="0"/>
              </a:rPr>
              <a:t>Overriding</a:t>
            </a:r>
          </a:p>
        </p:txBody>
      </p:sp>
      <p:sp>
        <p:nvSpPr>
          <p:cNvPr id="121859" name="Rectangle 3"/>
          <p:cNvSpPr>
            <a:spLocks noGrp="1" noChangeArrowheads="1"/>
          </p:cNvSpPr>
          <p:nvPr>
            <p:ph idx="1"/>
          </p:nvPr>
        </p:nvSpPr>
        <p:spPr/>
        <p:txBody>
          <a:bodyPr/>
          <a:lstStyle/>
          <a:p>
            <a:r>
              <a:rPr lang="en-US" altLang="en-US" smtClean="0"/>
              <a:t>The access modifier for an overriding method can allow more, but not less, access than the overridden method. For example, a protected instance method in the superclass can be made public, but not private, in the subclass. </a:t>
            </a:r>
          </a:p>
          <a:p>
            <a:r>
              <a:rPr lang="en-US" altLang="en-US" smtClean="0"/>
              <a:t>You will get a compile-time error if you attempt to change an instance method in the superclass to a class method in the subclass, and vice versa. </a:t>
            </a:r>
          </a:p>
          <a:p>
            <a:r>
              <a:rPr lang="en-US" altLang="en-US" smtClean="0"/>
              <a:t>You cannot override a method marked final.</a:t>
            </a:r>
          </a:p>
        </p:txBody>
      </p:sp>
    </p:spTree>
    <p:extLst>
      <p:ext uri="{BB962C8B-B14F-4D97-AF65-F5344CB8AC3E}">
        <p14:creationId xmlns:p14="http://schemas.microsoft.com/office/powerpoint/2010/main" val="3395746426"/>
      </p:ext>
    </p:extLst>
  </p:cSld>
  <p:clrMapOvr>
    <a:masterClrMapping/>
  </p:clrMapOvr>
  <p:transition spd="med">
    <p:comb/>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altLang="en-US" smtClean="0">
                <a:cs typeface="Arial" panose="020B0604020202020204" pitchFamily="34" charset="0"/>
              </a:rPr>
              <a:t>Hiding method</a:t>
            </a:r>
          </a:p>
        </p:txBody>
      </p:sp>
      <p:sp>
        <p:nvSpPr>
          <p:cNvPr id="140291" name="Content Placeholder 2"/>
          <p:cNvSpPr>
            <a:spLocks noGrp="1"/>
          </p:cNvSpPr>
          <p:nvPr>
            <p:ph idx="1"/>
          </p:nvPr>
        </p:nvSpPr>
        <p:spPr/>
        <p:txBody>
          <a:bodyPr/>
          <a:lstStyle/>
          <a:p>
            <a:r>
              <a:rPr lang="en-US" altLang="en-US" smtClean="0"/>
              <a:t>If a subclass defines a </a:t>
            </a:r>
            <a:r>
              <a:rPr lang="en-US" altLang="en-US" b="1" smtClean="0"/>
              <a:t>class method </a:t>
            </a:r>
            <a:r>
              <a:rPr lang="en-US" altLang="en-US" smtClean="0"/>
              <a:t>with the same signature as a </a:t>
            </a:r>
            <a:r>
              <a:rPr lang="en-US" altLang="en-US" b="1" smtClean="0"/>
              <a:t>class method </a:t>
            </a:r>
            <a:r>
              <a:rPr lang="en-US" altLang="en-US" smtClean="0"/>
              <a:t>in the superclass, the method in the subclass </a:t>
            </a:r>
            <a:r>
              <a:rPr lang="en-US" altLang="en-US" i="1" smtClean="0"/>
              <a:t>hides</a:t>
            </a:r>
            <a:r>
              <a:rPr lang="en-US" altLang="en-US" smtClean="0"/>
              <a:t> the one in the superclass.</a:t>
            </a:r>
          </a:p>
          <a:p>
            <a:pPr>
              <a:buFontTx/>
              <a:buNone/>
            </a:pPr>
            <a:endParaRPr lang="en-US" altLang="en-US" smtClean="0"/>
          </a:p>
        </p:txBody>
      </p:sp>
    </p:spTree>
    <p:extLst>
      <p:ext uri="{BB962C8B-B14F-4D97-AF65-F5344CB8AC3E}">
        <p14:creationId xmlns:p14="http://schemas.microsoft.com/office/powerpoint/2010/main" val="973574666"/>
      </p:ext>
    </p:extLst>
  </p:cSld>
  <p:clrMapOvr>
    <a:masterClrMapping/>
  </p:clrMapOvr>
  <p:transition spd="med">
    <p:comb/>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altLang="en-US" smtClean="0">
                <a:cs typeface="Arial" panose="020B0604020202020204" pitchFamily="34" charset="0"/>
              </a:rPr>
              <a:t>Overriding and Hiding Example</a:t>
            </a:r>
          </a:p>
        </p:txBody>
      </p:sp>
      <p:sp>
        <p:nvSpPr>
          <p:cNvPr id="123907" name="Content Placeholder 2"/>
          <p:cNvSpPr>
            <a:spLocks noGrp="1"/>
          </p:cNvSpPr>
          <p:nvPr>
            <p:ph idx="1"/>
          </p:nvPr>
        </p:nvSpPr>
        <p:spPr/>
        <p:txBody>
          <a:bodyPr/>
          <a:lstStyle/>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public class Shape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public </a:t>
            </a:r>
            <a:r>
              <a:rPr lang="en-US" altLang="en-US" sz="1400" b="1" smtClean="0">
                <a:latin typeface="Courier New" panose="02070309020205020404" pitchFamily="49" charset="0"/>
                <a:cs typeface="Courier New" panose="02070309020205020404" pitchFamily="49" charset="0"/>
              </a:rPr>
              <a:t>static</a:t>
            </a:r>
            <a:r>
              <a:rPr lang="en-US" altLang="en-US" sz="1400" smtClean="0">
                <a:latin typeface="Courier New" panose="02070309020205020404" pitchFamily="49" charset="0"/>
                <a:cs typeface="Courier New" panose="02070309020205020404" pitchFamily="49" charset="0"/>
              </a:rPr>
              <a:t> void testClassMethod()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System.out.println("The class method in Shape.");</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a:t>
            </a:r>
          </a:p>
          <a:p>
            <a:pPr>
              <a:buFont typeface="Wingdings" panose="05000000000000000000" pitchFamily="2" charset="2"/>
              <a:buNone/>
            </a:pPr>
            <a:endParaRPr lang="en-US" alt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public void testInstanceMethod()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System.out.println("The instance method in Shape.");</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alt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public class Circle extends Shape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public </a:t>
            </a:r>
            <a:r>
              <a:rPr lang="en-US" altLang="en-US" sz="1400" b="1" smtClean="0">
                <a:latin typeface="Courier New" panose="02070309020205020404" pitchFamily="49" charset="0"/>
                <a:cs typeface="Courier New" panose="02070309020205020404" pitchFamily="49" charset="0"/>
              </a:rPr>
              <a:t>static</a:t>
            </a:r>
            <a:r>
              <a:rPr lang="en-US" altLang="en-US" sz="1400" smtClean="0">
                <a:latin typeface="Courier New" panose="02070309020205020404" pitchFamily="49" charset="0"/>
                <a:cs typeface="Courier New" panose="02070309020205020404" pitchFamily="49" charset="0"/>
              </a:rPr>
              <a:t> void testClassMethod()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System.out.println("The class method in Circle.");</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a:t>
            </a:r>
          </a:p>
          <a:p>
            <a:pPr>
              <a:buFont typeface="Wingdings" panose="05000000000000000000" pitchFamily="2" charset="2"/>
              <a:buNone/>
            </a:pPr>
            <a:endParaRPr lang="en-US" alt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public void testInstanceMethod()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System.out.println("The instance method in Circle.");</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2949373"/>
      </p:ext>
    </p:extLst>
  </p:cSld>
  <p:clrMapOvr>
    <a:masterClrMapping/>
  </p:clrMapOvr>
  <p:transition spd="med">
    <p:comb/>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altLang="en-US" smtClean="0">
                <a:cs typeface="Arial" panose="020B0604020202020204" pitchFamily="34" charset="0"/>
              </a:rPr>
              <a:t>Overriding and Hiding Example</a:t>
            </a:r>
          </a:p>
        </p:txBody>
      </p:sp>
      <p:sp>
        <p:nvSpPr>
          <p:cNvPr id="124931" name="Content Placeholder 2"/>
          <p:cNvSpPr>
            <a:spLocks noGrp="1"/>
          </p:cNvSpPr>
          <p:nvPr>
            <p:ph idx="1"/>
          </p:nvPr>
        </p:nvSpPr>
        <p:spPr/>
        <p:txBody>
          <a:bodyPr/>
          <a:lstStyle/>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public class TestOverridingAndHiding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public static void main(String[] args)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Circle myCircle = new Circle();</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Shape myShape = myCircle;</a:t>
            </a:r>
          </a:p>
          <a:p>
            <a:pPr>
              <a:buFont typeface="Wingdings" panose="05000000000000000000" pitchFamily="2" charset="2"/>
              <a:buNone/>
            </a:pPr>
            <a:endParaRPr lang="en-US" altLang="en-US" sz="14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Shape.testClassMethod();</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myShape.testInstanceMethod();</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en-US" sz="1400" smtClean="0">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altLang="en-US" smtClean="0"/>
          </a:p>
          <a:p>
            <a:pPr>
              <a:buFont typeface="Wingdings" panose="05000000000000000000" pitchFamily="2" charset="2"/>
              <a:buNone/>
            </a:pPr>
            <a:r>
              <a:rPr lang="en-US" altLang="en-US" smtClean="0"/>
              <a:t>Output: </a:t>
            </a:r>
          </a:p>
          <a:p>
            <a:pPr>
              <a:buFont typeface="Wingdings" panose="05000000000000000000" pitchFamily="2" charset="2"/>
              <a:buNone/>
            </a:pPr>
            <a:endParaRPr lang="en-US" altLang="en-US"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The class method in Shape. </a:t>
            </a:r>
          </a:p>
          <a:p>
            <a:pPr>
              <a:buFont typeface="Wingdings" panose="05000000000000000000" pitchFamily="2" charset="2"/>
              <a:buNone/>
            </a:pPr>
            <a:r>
              <a:rPr lang="en-US" altLang="en-US" sz="2000" smtClean="0">
                <a:latin typeface="Courier New" panose="02070309020205020404" pitchFamily="49" charset="0"/>
                <a:cs typeface="Courier New" panose="02070309020205020404" pitchFamily="49" charset="0"/>
              </a:rPr>
              <a:t>The instance method in Circle. </a:t>
            </a:r>
          </a:p>
        </p:txBody>
      </p:sp>
    </p:spTree>
    <p:extLst>
      <p:ext uri="{BB962C8B-B14F-4D97-AF65-F5344CB8AC3E}">
        <p14:creationId xmlns:p14="http://schemas.microsoft.com/office/powerpoint/2010/main" val="1712075075"/>
      </p:ext>
    </p:extLst>
  </p:cSld>
  <p:clrMapOvr>
    <a:masterClrMapping/>
  </p:clrMapOvr>
  <p:transition spd="med">
    <p:comb/>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smtClean="0">
                <a:cs typeface="Arial" panose="020B0604020202020204" pitchFamily="34" charset="0"/>
              </a:rPr>
              <a:t>Overloading</a:t>
            </a:r>
          </a:p>
        </p:txBody>
      </p:sp>
      <p:sp>
        <p:nvSpPr>
          <p:cNvPr id="125955" name="Rectangle 3"/>
          <p:cNvSpPr>
            <a:spLocks noGrp="1" noChangeArrowheads="1"/>
          </p:cNvSpPr>
          <p:nvPr>
            <p:ph idx="1"/>
          </p:nvPr>
        </p:nvSpPr>
        <p:spPr/>
        <p:txBody>
          <a:bodyPr/>
          <a:lstStyle/>
          <a:p>
            <a:r>
              <a:rPr lang="en-US" altLang="en-US" smtClean="0"/>
              <a:t>Overloaded methods let you reuse the same method name in a class, but with different arguments (and optionally, a different return type).</a:t>
            </a:r>
          </a:p>
          <a:p>
            <a:r>
              <a:rPr lang="en-US" altLang="en-US" smtClean="0"/>
              <a:t>In a subclass, you can overload the methods inherited from the superclass. Such overloaded methods neither hide nor override the superclass methods—they are new methods, unique to the subclass.</a:t>
            </a:r>
          </a:p>
          <a:p>
            <a:endParaRPr lang="en-US" altLang="en-US" smtClean="0"/>
          </a:p>
        </p:txBody>
      </p:sp>
    </p:spTree>
    <p:extLst>
      <p:ext uri="{BB962C8B-B14F-4D97-AF65-F5344CB8AC3E}">
        <p14:creationId xmlns:p14="http://schemas.microsoft.com/office/powerpoint/2010/main" val="3296890854"/>
      </p:ext>
    </p:extLst>
  </p:cSld>
  <p:clrMapOvr>
    <a:masterClrMapping/>
  </p:clrMapOvr>
  <p:transition spd="med">
    <p:comb/>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smtClean="0">
                <a:cs typeface="Arial" panose="020B0604020202020204" pitchFamily="34" charset="0"/>
              </a:rPr>
              <a:t>Overloading</a:t>
            </a:r>
          </a:p>
        </p:txBody>
      </p:sp>
      <p:sp>
        <p:nvSpPr>
          <p:cNvPr id="126979" name="Rectangle 3"/>
          <p:cNvSpPr>
            <a:spLocks noGrp="1" noChangeArrowheads="1"/>
          </p:cNvSpPr>
          <p:nvPr>
            <p:ph idx="1"/>
          </p:nvPr>
        </p:nvSpPr>
        <p:spPr>
          <a:xfrm>
            <a:off x="228600" y="1295400"/>
            <a:ext cx="8686800" cy="4830763"/>
          </a:xfrm>
        </p:spPr>
        <p:txBody>
          <a:bodyPr/>
          <a:lstStyle/>
          <a:p>
            <a:r>
              <a:rPr lang="en-US" altLang="en-US" smtClean="0"/>
              <a:t>Some main rules for overloading a method:</a:t>
            </a:r>
          </a:p>
          <a:p>
            <a:pPr lvl="1"/>
            <a:r>
              <a:rPr lang="en-US" altLang="en-US" smtClean="0"/>
              <a:t>Overloaded methods </a:t>
            </a:r>
            <a:r>
              <a:rPr lang="en-US" altLang="en-US" b="1" smtClean="0"/>
              <a:t>must</a:t>
            </a:r>
            <a:r>
              <a:rPr lang="en-US" altLang="en-US" smtClean="0"/>
              <a:t> change the argument list.</a:t>
            </a:r>
          </a:p>
          <a:p>
            <a:pPr lvl="1"/>
            <a:r>
              <a:rPr lang="en-US" altLang="en-US" smtClean="0"/>
              <a:t>Overloaded methods can change the return type.</a:t>
            </a:r>
          </a:p>
          <a:p>
            <a:pPr lvl="1"/>
            <a:r>
              <a:rPr lang="en-US" altLang="en-US" smtClean="0"/>
              <a:t>Overloaded methods can change the access modifier.</a:t>
            </a:r>
          </a:p>
          <a:p>
            <a:pPr lvl="1"/>
            <a:r>
              <a:rPr lang="en-US" altLang="en-US" smtClean="0"/>
              <a:t>A method can be overloaded in the same class or in a subclass.</a:t>
            </a:r>
          </a:p>
        </p:txBody>
      </p:sp>
    </p:spTree>
    <p:extLst>
      <p:ext uri="{BB962C8B-B14F-4D97-AF65-F5344CB8AC3E}">
        <p14:creationId xmlns:p14="http://schemas.microsoft.com/office/powerpoint/2010/main" val="1379112875"/>
      </p:ext>
    </p:extLst>
  </p:cSld>
  <p:clrMapOvr>
    <a:masterClrMapping/>
  </p:clrMapOvr>
  <p:transition spd="med">
    <p:comb/>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smtClean="0">
                <a:cs typeface="Arial" panose="020B0604020202020204" pitchFamily="34" charset="0"/>
              </a:rPr>
              <a:t>Summary </a:t>
            </a:r>
          </a:p>
        </p:txBody>
      </p:sp>
      <p:sp>
        <p:nvSpPr>
          <p:cNvPr id="128003" name="Rectangle 3"/>
          <p:cNvSpPr>
            <a:spLocks noGrp="1" noChangeArrowheads="1"/>
          </p:cNvSpPr>
          <p:nvPr>
            <p:ph idx="1"/>
          </p:nvPr>
        </p:nvSpPr>
        <p:spPr/>
        <p:txBody>
          <a:bodyPr/>
          <a:lstStyle/>
          <a:p>
            <a:pPr>
              <a:lnSpc>
                <a:spcPct val="80000"/>
              </a:lnSpc>
            </a:pPr>
            <a:r>
              <a:rPr lang="en-US" altLang="en-US" b="1" smtClean="0">
                <a:solidFill>
                  <a:schemeClr val="hlink"/>
                </a:solidFill>
              </a:rPr>
              <a:t>Polymorphism</a:t>
            </a:r>
            <a:r>
              <a:rPr lang="en-US" altLang="en-US" smtClean="0"/>
              <a:t>, which means "many forms," is the ability to treat an object of any subclass of a base class as if it were an object of the base class. </a:t>
            </a:r>
          </a:p>
          <a:p>
            <a:pPr>
              <a:lnSpc>
                <a:spcPct val="80000"/>
              </a:lnSpc>
            </a:pPr>
            <a:r>
              <a:rPr lang="en-US" altLang="en-US" b="1" smtClean="0">
                <a:solidFill>
                  <a:schemeClr val="hlink"/>
                </a:solidFill>
              </a:rPr>
              <a:t>Abstract class</a:t>
            </a:r>
            <a:r>
              <a:rPr lang="en-US" altLang="en-US" smtClean="0"/>
              <a:t> is a class that may contain abstract methods and implemented methods. An </a:t>
            </a:r>
            <a:r>
              <a:rPr lang="en-US" altLang="en-US" i="1" smtClean="0">
                <a:solidFill>
                  <a:schemeClr val="hlink"/>
                </a:solidFill>
              </a:rPr>
              <a:t>abstract</a:t>
            </a:r>
            <a:r>
              <a:rPr lang="en-US" altLang="en-US" smtClean="0"/>
              <a:t> method is one without a body that is declared with the reserved word </a:t>
            </a:r>
            <a:r>
              <a:rPr lang="en-US" altLang="en-US" i="1" smtClean="0">
                <a:solidFill>
                  <a:schemeClr val="hlink"/>
                </a:solidFill>
              </a:rPr>
              <a:t>abstract</a:t>
            </a:r>
            <a:r>
              <a:rPr lang="en-US" altLang="en-US" smtClean="0"/>
              <a:t> </a:t>
            </a:r>
          </a:p>
          <a:p>
            <a:pPr>
              <a:lnSpc>
                <a:spcPct val="80000"/>
              </a:lnSpc>
            </a:pPr>
            <a:r>
              <a:rPr lang="en-US" altLang="en-US" smtClean="0"/>
              <a:t>An </a:t>
            </a:r>
            <a:r>
              <a:rPr lang="en-US" altLang="en-US" b="1" smtClean="0">
                <a:solidFill>
                  <a:schemeClr val="hlink"/>
                </a:solidFill>
              </a:rPr>
              <a:t>interface</a:t>
            </a:r>
            <a:r>
              <a:rPr lang="en-US" altLang="en-US" smtClean="0"/>
              <a:t> is a collection of constants and method declarations. When a class </a:t>
            </a:r>
            <a:r>
              <a:rPr lang="en-US" altLang="en-US" i="1" smtClean="0">
                <a:solidFill>
                  <a:schemeClr val="hlink"/>
                </a:solidFill>
              </a:rPr>
              <a:t>implements</a:t>
            </a:r>
            <a:r>
              <a:rPr lang="en-US" altLang="en-US" smtClean="0"/>
              <a:t> an interface, it must declare and provide a method body for each method in the interface </a:t>
            </a:r>
          </a:p>
          <a:p>
            <a:pPr>
              <a:lnSpc>
                <a:spcPct val="80000"/>
              </a:lnSpc>
            </a:pPr>
            <a:endParaRPr lang="en-US" altLang="en-US" smtClean="0"/>
          </a:p>
        </p:txBody>
      </p:sp>
    </p:spTree>
    <p:extLst>
      <p:ext uri="{BB962C8B-B14F-4D97-AF65-F5344CB8AC3E}">
        <p14:creationId xmlns:p14="http://schemas.microsoft.com/office/powerpoint/2010/main" val="2279090326"/>
      </p:ext>
    </p:extLst>
  </p:cSld>
  <p:clrMapOvr>
    <a:masterClrMapping/>
  </p:clrMapOvr>
  <p:transition spd="med">
    <p:comb/>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mtClean="0"/>
              <a:t>Cleaning Up Unused Objects </a:t>
            </a:r>
          </a:p>
        </p:txBody>
      </p:sp>
      <p:sp>
        <p:nvSpPr>
          <p:cNvPr id="27651" name="Rectangle 3"/>
          <p:cNvSpPr>
            <a:spLocks noGrp="1" noChangeArrowheads="1"/>
          </p:cNvSpPr>
          <p:nvPr>
            <p:ph type="body" idx="1"/>
          </p:nvPr>
        </p:nvSpPr>
        <p:spPr/>
        <p:txBody>
          <a:bodyPr/>
          <a:lstStyle/>
          <a:p>
            <a:pPr eaLnBrk="1" hangingPunct="1">
              <a:lnSpc>
                <a:spcPct val="90000"/>
              </a:lnSpc>
            </a:pPr>
            <a:r>
              <a:rPr lang="en-US" smtClean="0"/>
              <a:t>The Java platform allows you to create as many objects as you want (limited, of course, by what your system can handle), and you don't have to worry about destroying them. The Java runtime environment deletes objects when it determines that they are no longer being used. This process is called </a:t>
            </a:r>
            <a:r>
              <a:rPr lang="en-US" i="1" smtClean="0">
                <a:solidFill>
                  <a:srgbClr val="FF0000"/>
                </a:solidFill>
              </a:rPr>
              <a:t>garbage collection</a:t>
            </a:r>
            <a:r>
              <a:rPr lang="en-US" smtClean="0"/>
              <a:t>. </a:t>
            </a:r>
          </a:p>
          <a:p>
            <a:pPr eaLnBrk="1" hangingPunct="1">
              <a:lnSpc>
                <a:spcPct val="90000"/>
              </a:lnSpc>
            </a:pPr>
            <a:r>
              <a:rPr lang="en-US" smtClean="0">
                <a:solidFill>
                  <a:srgbClr val="0000FF"/>
                </a:solidFill>
              </a:rPr>
              <a:t>An object is eligible for garbage collection when there are no more references to that object.</a:t>
            </a:r>
          </a:p>
          <a:p>
            <a:pPr eaLnBrk="1" hangingPunct="1">
              <a:lnSpc>
                <a:spcPct val="90000"/>
              </a:lnSpc>
            </a:pPr>
            <a:r>
              <a:rPr lang="en-US" smtClean="0"/>
              <a:t>The Java runtime environment has a garbage collector that periodically frees the memory used by objects that are no longer referenced. </a:t>
            </a:r>
            <a:r>
              <a:rPr lang="en-US" smtClean="0">
                <a:solidFill>
                  <a:srgbClr val="FF0000"/>
                </a:solidFill>
              </a:rPr>
              <a:t>The garbage collector does its job automatically when it determines that the time is right. </a:t>
            </a:r>
          </a:p>
        </p:txBody>
      </p:sp>
    </p:spTree>
    <p:extLst>
      <p:ext uri="{BB962C8B-B14F-4D97-AF65-F5344CB8AC3E}">
        <p14:creationId xmlns:p14="http://schemas.microsoft.com/office/powerpoint/2010/main" val="3253483449"/>
      </p:ext>
    </p:extLst>
  </p:cSld>
  <p:clrMapOvr>
    <a:masterClrMapping/>
  </p:clrMapOvr>
  <p:transition spd="med">
    <p:comb/>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Understanding Garbage Collection</a:t>
            </a:r>
          </a:p>
        </p:txBody>
      </p:sp>
      <p:sp>
        <p:nvSpPr>
          <p:cNvPr id="97283" name="Rectangle 3"/>
          <p:cNvSpPr>
            <a:spLocks noGrp="1" noChangeArrowheads="1"/>
          </p:cNvSpPr>
          <p:nvPr>
            <p:ph type="body" idx="1"/>
          </p:nvPr>
        </p:nvSpPr>
        <p:spPr/>
        <p:txBody>
          <a:bodyPr/>
          <a:lstStyle/>
          <a:p>
            <a:pPr>
              <a:lnSpc>
                <a:spcPct val="90000"/>
              </a:lnSpc>
            </a:pPr>
            <a:r>
              <a:rPr lang="en-US"/>
              <a:t>The process of freeing memory from the used objects is called garbage collection.</a:t>
            </a:r>
          </a:p>
          <a:p>
            <a:pPr>
              <a:lnSpc>
                <a:spcPct val="90000"/>
              </a:lnSpc>
            </a:pPr>
            <a:r>
              <a:rPr lang="en-US"/>
              <a:t>How do you accomplish this in Java?</a:t>
            </a:r>
          </a:p>
          <a:p>
            <a:pPr lvl="1">
              <a:lnSpc>
                <a:spcPct val="90000"/>
              </a:lnSpc>
            </a:pPr>
            <a:r>
              <a:rPr lang="en-US" sz="2800"/>
              <a:t>In Java, garbage collection is done automatically by what is called the garbage collector</a:t>
            </a:r>
          </a:p>
          <a:p>
            <a:pPr>
              <a:lnSpc>
                <a:spcPct val="90000"/>
              </a:lnSpc>
            </a:pPr>
            <a:r>
              <a:rPr lang="en-US"/>
              <a:t>The garbage collector in Java automates memory management by freeing up the memory from objects that are no longer in use</a:t>
            </a:r>
          </a:p>
          <a:p>
            <a:pPr lvl="1">
              <a:lnSpc>
                <a:spcPct val="90000"/>
              </a:lnSpc>
            </a:pPr>
            <a:r>
              <a:rPr lang="en-US" sz="2800"/>
              <a:t>The advantage of this is that you do not need to code the memory management into your application</a:t>
            </a:r>
          </a:p>
          <a:p>
            <a:pPr lvl="1">
              <a:lnSpc>
                <a:spcPct val="90000"/>
              </a:lnSpc>
            </a:pPr>
            <a:r>
              <a:rPr lang="en-US" sz="2800"/>
              <a:t>The price you pay for this service is that you have no control over when the garbage collector run</a:t>
            </a:r>
          </a:p>
        </p:txBody>
      </p:sp>
    </p:spTree>
    <p:extLst>
      <p:ext uri="{BB962C8B-B14F-4D97-AF65-F5344CB8AC3E}">
        <p14:creationId xmlns:p14="http://schemas.microsoft.com/office/powerpoint/2010/main" val="2478546168"/>
      </p:ext>
    </p:extLst>
  </p:cSld>
  <p:clrMapOvr>
    <a:masterClrMapping/>
  </p:clrMapOvr>
  <p:transition spd="med">
    <p:comb/>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Defining a Method (cont.)</a:t>
            </a:r>
          </a:p>
        </p:txBody>
      </p:sp>
      <p:sp>
        <p:nvSpPr>
          <p:cNvPr id="54275" name="Rectangle 3"/>
          <p:cNvSpPr>
            <a:spLocks noGrp="1" noChangeArrowheads="1"/>
          </p:cNvSpPr>
          <p:nvPr>
            <p:ph type="body" idx="1"/>
          </p:nvPr>
        </p:nvSpPr>
        <p:spPr>
          <a:xfrm>
            <a:off x="304800" y="838200"/>
            <a:ext cx="8686800" cy="5292725"/>
          </a:xfrm>
        </p:spPr>
        <p:txBody>
          <a:bodyPr/>
          <a:lstStyle/>
          <a:p>
            <a:pPr>
              <a:lnSpc>
                <a:spcPct val="90000"/>
              </a:lnSpc>
            </a:pPr>
            <a:r>
              <a:rPr lang="en-US" sz="2600" b="1"/>
              <a:t>Syntax</a:t>
            </a:r>
          </a:p>
          <a:p>
            <a:pPr>
              <a:lnSpc>
                <a:spcPct val="90000"/>
              </a:lnSpc>
              <a:buFont typeface="Wingdings" pitchFamily="2" charset="2"/>
              <a:buNone/>
            </a:pPr>
            <a:r>
              <a:rPr lang="en-US" sz="2400"/>
              <a:t>&lt;modifier&gt;  &lt;returnType&gt;  &lt;methodName&gt; (&lt;Parameters&gt;) {</a:t>
            </a:r>
          </a:p>
          <a:p>
            <a:pPr>
              <a:lnSpc>
                <a:spcPct val="90000"/>
              </a:lnSpc>
              <a:buFont typeface="Wingdings" pitchFamily="2" charset="2"/>
              <a:buNone/>
            </a:pPr>
            <a:r>
              <a:rPr lang="en-US" sz="2400"/>
              <a:t>   // body of the method.</a:t>
            </a:r>
          </a:p>
          <a:p>
            <a:pPr>
              <a:lnSpc>
                <a:spcPct val="90000"/>
              </a:lnSpc>
              <a:buFont typeface="Wingdings" pitchFamily="2" charset="2"/>
              <a:buNone/>
            </a:pPr>
            <a:r>
              <a:rPr lang="en-US" sz="2400"/>
              <a:t>}</a:t>
            </a:r>
          </a:p>
          <a:p>
            <a:pPr>
              <a:lnSpc>
                <a:spcPct val="90000"/>
              </a:lnSpc>
            </a:pPr>
            <a:r>
              <a:rPr lang="en-US" sz="2600" b="1"/>
              <a:t>Example</a:t>
            </a:r>
          </a:p>
          <a:p>
            <a:pPr>
              <a:lnSpc>
                <a:spcPct val="90000"/>
              </a:lnSpc>
              <a:buFont typeface="Wingdings" pitchFamily="2" charset="2"/>
              <a:buNone/>
            </a:pPr>
            <a:r>
              <a:rPr lang="en-US" sz="2600"/>
              <a:t>public int square (int number) {</a:t>
            </a:r>
          </a:p>
          <a:p>
            <a:pPr>
              <a:lnSpc>
                <a:spcPct val="90000"/>
              </a:lnSpc>
              <a:buFont typeface="Wingdings" pitchFamily="2" charset="2"/>
              <a:buNone/>
            </a:pPr>
            <a:r>
              <a:rPr lang="en-US" sz="2600"/>
              <a:t>    return number*number;</a:t>
            </a:r>
          </a:p>
          <a:p>
            <a:pPr>
              <a:lnSpc>
                <a:spcPct val="90000"/>
              </a:lnSpc>
              <a:buFont typeface="Wingdings" pitchFamily="2" charset="2"/>
              <a:buNone/>
            </a:pPr>
            <a:r>
              <a:rPr lang="en-US" sz="2600"/>
              <a:t>}</a:t>
            </a:r>
          </a:p>
          <a:p>
            <a:pPr>
              <a:lnSpc>
                <a:spcPct val="90000"/>
              </a:lnSpc>
            </a:pPr>
            <a:r>
              <a:rPr lang="en-US" sz="2600" b="1"/>
              <a:t>Using</a:t>
            </a:r>
          </a:p>
          <a:p>
            <a:pPr>
              <a:lnSpc>
                <a:spcPct val="90000"/>
              </a:lnSpc>
              <a:buFont typeface="Wingdings" pitchFamily="2" charset="2"/>
              <a:buNone/>
            </a:pPr>
            <a:r>
              <a:rPr lang="en-US" sz="2600"/>
              <a:t>int myNumber = square(2);</a:t>
            </a:r>
          </a:p>
        </p:txBody>
      </p:sp>
      <p:sp>
        <p:nvSpPr>
          <p:cNvPr id="54276" name="Text Box 4"/>
          <p:cNvSpPr txBox="1">
            <a:spLocks noChangeArrowheads="1"/>
          </p:cNvSpPr>
          <p:nvPr/>
        </p:nvSpPr>
        <p:spPr bwMode="auto">
          <a:xfrm>
            <a:off x="152400" y="5655405"/>
            <a:ext cx="8991600" cy="461665"/>
          </a:xfrm>
          <a:prstGeom prst="rect">
            <a:avLst/>
          </a:prstGeom>
          <a:noFill/>
          <a:ln w="9525">
            <a:noFill/>
            <a:miter lim="800000"/>
            <a:headEnd/>
            <a:tailEnd/>
          </a:ln>
          <a:effectLst/>
        </p:spPr>
        <p:txBody>
          <a:bodyPr wrap="square">
            <a:spAutoFit/>
          </a:bodyPr>
          <a:lstStyle/>
          <a:p>
            <a:pPr>
              <a:spcBef>
                <a:spcPct val="50000"/>
              </a:spcBef>
            </a:pPr>
            <a:r>
              <a:rPr lang="en-US" sz="2400" b="1">
                <a:solidFill>
                  <a:schemeClr val="tx2"/>
                </a:solidFill>
              </a:rPr>
              <a:t>Qualified method name</a:t>
            </a:r>
            <a:r>
              <a:rPr lang="en-US" sz="2400" b="1" smtClean="0">
                <a:solidFill>
                  <a:schemeClr val="tx2"/>
                </a:solidFill>
              </a:rPr>
              <a:t>: &lt;</a:t>
            </a:r>
            <a:r>
              <a:rPr lang="en-US" sz="2400" b="1">
                <a:solidFill>
                  <a:schemeClr val="tx2"/>
                </a:solidFill>
              </a:rPr>
              <a:t>objectname&gt;.&lt;methodname&gt;</a:t>
            </a:r>
          </a:p>
        </p:txBody>
      </p:sp>
    </p:spTree>
    <p:extLst>
      <p:ext uri="{BB962C8B-B14F-4D97-AF65-F5344CB8AC3E}">
        <p14:creationId xmlns:p14="http://schemas.microsoft.com/office/powerpoint/2010/main" val="1938256993"/>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Understanding Garbage Collection </a:t>
            </a:r>
          </a:p>
        </p:txBody>
      </p:sp>
      <p:sp>
        <p:nvSpPr>
          <p:cNvPr id="98307" name="Rectangle 3"/>
          <p:cNvSpPr>
            <a:spLocks noGrp="1" noChangeArrowheads="1"/>
          </p:cNvSpPr>
          <p:nvPr>
            <p:ph type="body" idx="1"/>
          </p:nvPr>
        </p:nvSpPr>
        <p:spPr/>
        <p:txBody>
          <a:bodyPr/>
          <a:lstStyle/>
          <a:p>
            <a:r>
              <a:rPr lang="en-US"/>
              <a:t>There are two things that you can do in the code to help memory management:</a:t>
            </a:r>
          </a:p>
          <a:p>
            <a:pPr lvl="1"/>
            <a:r>
              <a:rPr lang="en-US" sz="2800"/>
              <a:t>Make an object eligible for garbage collection, because a garbage collector will only free up memory from an eligible object.</a:t>
            </a:r>
          </a:p>
          <a:p>
            <a:pPr lvl="1"/>
            <a:r>
              <a:rPr lang="en-US" sz="2800"/>
              <a:t>Make a request for garbage collection by making a system call to the garbage collector: </a:t>
            </a:r>
            <a:r>
              <a:rPr lang="en-US" sz="2800" b="1"/>
              <a:t>System.gc();</a:t>
            </a:r>
          </a:p>
          <a:p>
            <a:pPr lvl="1"/>
            <a:r>
              <a:rPr lang="en-US" sz="2800"/>
              <a:t>You can also invoke the gc() method by using an instance of the Runtime class </a:t>
            </a:r>
          </a:p>
        </p:txBody>
      </p:sp>
    </p:spTree>
    <p:extLst>
      <p:ext uri="{BB962C8B-B14F-4D97-AF65-F5344CB8AC3E}">
        <p14:creationId xmlns:p14="http://schemas.microsoft.com/office/powerpoint/2010/main" val="3359260797"/>
      </p:ext>
    </p:extLst>
  </p:cSld>
  <p:clrMapOvr>
    <a:masterClrMapping/>
  </p:clrMapOvr>
  <p:transition spd="med">
    <p:comb/>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Understanding Garbage Collection </a:t>
            </a:r>
          </a:p>
        </p:txBody>
      </p:sp>
      <p:sp>
        <p:nvSpPr>
          <p:cNvPr id="99331" name="Rectangle 3"/>
          <p:cNvSpPr>
            <a:spLocks noGrp="1" noChangeArrowheads="1"/>
          </p:cNvSpPr>
          <p:nvPr>
            <p:ph type="body" idx="1"/>
          </p:nvPr>
        </p:nvSpPr>
        <p:spPr/>
        <p:txBody>
          <a:bodyPr/>
          <a:lstStyle/>
          <a:p>
            <a:pPr>
              <a:lnSpc>
                <a:spcPct val="90000"/>
              </a:lnSpc>
              <a:buFont typeface="Wingdings" pitchFamily="2" charset="2"/>
              <a:buNone/>
            </a:pPr>
            <a:r>
              <a:rPr lang="en-US" sz="2600"/>
              <a:t>class RuntimeTest {</a:t>
            </a:r>
          </a:p>
          <a:p>
            <a:pPr>
              <a:lnSpc>
                <a:spcPct val="90000"/>
              </a:lnSpc>
              <a:buFont typeface="Wingdings" pitchFamily="2" charset="2"/>
              <a:buNone/>
            </a:pPr>
            <a:r>
              <a:rPr lang="en-US" sz="2600"/>
              <a:t>   public static void main (String [] args) {</a:t>
            </a:r>
          </a:p>
          <a:p>
            <a:pPr>
              <a:lnSpc>
                <a:spcPct val="90000"/>
              </a:lnSpc>
              <a:buFont typeface="Wingdings" pitchFamily="2" charset="2"/>
              <a:buNone/>
            </a:pPr>
            <a:r>
              <a:rPr lang="en-US" sz="2600"/>
              <a:t>       Runtime rt = Runtime.getRuntime();</a:t>
            </a:r>
          </a:p>
          <a:p>
            <a:pPr>
              <a:lnSpc>
                <a:spcPct val="90000"/>
              </a:lnSpc>
              <a:buFont typeface="Wingdings" pitchFamily="2" charset="2"/>
              <a:buNone/>
            </a:pPr>
            <a:r>
              <a:rPr lang="en-US" sz="2600"/>
              <a:t>       System.out.println("JVM free memory before “+ </a:t>
            </a:r>
          </a:p>
          <a:p>
            <a:pPr>
              <a:lnSpc>
                <a:spcPct val="90000"/>
              </a:lnSpc>
              <a:buFont typeface="Wingdings" pitchFamily="2" charset="2"/>
              <a:buNone/>
            </a:pPr>
            <a:r>
              <a:rPr lang="en-US" sz="2600"/>
              <a:t>                              running gc: " + rt.freeMemory());</a:t>
            </a:r>
          </a:p>
          <a:p>
            <a:pPr>
              <a:lnSpc>
                <a:spcPct val="90000"/>
              </a:lnSpc>
              <a:buFont typeface="Wingdings" pitchFamily="2" charset="2"/>
              <a:buNone/>
            </a:pPr>
            <a:r>
              <a:rPr lang="en-US" sz="2600"/>
              <a:t>       rt.gc();</a:t>
            </a:r>
          </a:p>
          <a:p>
            <a:pPr>
              <a:lnSpc>
                <a:spcPct val="90000"/>
              </a:lnSpc>
              <a:buFont typeface="Wingdings" pitchFamily="2" charset="2"/>
              <a:buNone/>
            </a:pPr>
            <a:r>
              <a:rPr lang="en-US" sz="2600"/>
              <a:t>       System.out.println("JVM free memory after”+</a:t>
            </a:r>
          </a:p>
          <a:p>
            <a:pPr>
              <a:lnSpc>
                <a:spcPct val="90000"/>
              </a:lnSpc>
              <a:buFont typeface="Wingdings" pitchFamily="2" charset="2"/>
              <a:buNone/>
            </a:pPr>
            <a:r>
              <a:rPr lang="en-US" sz="2600"/>
              <a:t>                              running gc: " + rt.freeMemory());</a:t>
            </a:r>
          </a:p>
          <a:p>
            <a:pPr>
              <a:lnSpc>
                <a:spcPct val="90000"/>
              </a:lnSpc>
              <a:buFont typeface="Wingdings" pitchFamily="2" charset="2"/>
              <a:buNone/>
            </a:pPr>
            <a:r>
              <a:rPr lang="en-US" sz="2600"/>
              <a:t>   }</a:t>
            </a:r>
          </a:p>
          <a:p>
            <a:pPr>
              <a:lnSpc>
                <a:spcPct val="90000"/>
              </a:lnSpc>
              <a:buFont typeface="Wingdings" pitchFamily="2" charset="2"/>
              <a:buNone/>
            </a:pPr>
            <a:r>
              <a:rPr lang="en-US" sz="2600"/>
              <a:t>}</a:t>
            </a:r>
          </a:p>
        </p:txBody>
      </p:sp>
    </p:spTree>
    <p:extLst>
      <p:ext uri="{BB962C8B-B14F-4D97-AF65-F5344CB8AC3E}">
        <p14:creationId xmlns:p14="http://schemas.microsoft.com/office/powerpoint/2010/main" val="3087101279"/>
      </p:ext>
    </p:extLst>
  </p:cSld>
  <p:clrMapOvr>
    <a:masterClrMapping/>
  </p:clrMapOvr>
  <p:transition spd="med">
    <p:comb/>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Understanding Garbage </a:t>
            </a:r>
            <a:r>
              <a:rPr lang="en-US" smtClean="0"/>
              <a:t>Collection</a:t>
            </a:r>
            <a:endParaRPr lang="en-US"/>
          </a:p>
        </p:txBody>
      </p:sp>
      <p:sp>
        <p:nvSpPr>
          <p:cNvPr id="100355" name="Rectangle 3"/>
          <p:cNvSpPr>
            <a:spLocks noGrp="1" noChangeArrowheads="1"/>
          </p:cNvSpPr>
          <p:nvPr>
            <p:ph type="body" idx="1"/>
          </p:nvPr>
        </p:nvSpPr>
        <p:spPr/>
        <p:txBody>
          <a:bodyPr/>
          <a:lstStyle/>
          <a:p>
            <a:pPr>
              <a:lnSpc>
                <a:spcPct val="80000"/>
              </a:lnSpc>
            </a:pPr>
            <a:r>
              <a:rPr lang="en-US"/>
              <a:t>A call to the garbage collector is no guarantee that the memory will be free</a:t>
            </a:r>
          </a:p>
          <a:p>
            <a:pPr>
              <a:lnSpc>
                <a:spcPct val="80000"/>
              </a:lnSpc>
            </a:pPr>
            <a:r>
              <a:rPr lang="en-US"/>
              <a:t>The basic requirement for garbage collection is that you must make your object eligible for garbage collection</a:t>
            </a:r>
          </a:p>
          <a:p>
            <a:pPr lvl="1">
              <a:lnSpc>
                <a:spcPct val="80000"/>
              </a:lnSpc>
            </a:pPr>
            <a:r>
              <a:rPr lang="en-US" sz="2800"/>
              <a:t>An object is considered eligible for garbage collection when there is no reference pointing to it</a:t>
            </a:r>
          </a:p>
          <a:p>
            <a:pPr>
              <a:lnSpc>
                <a:spcPct val="80000"/>
              </a:lnSpc>
            </a:pPr>
            <a:r>
              <a:rPr lang="en-US"/>
              <a:t>You can remove the references to an object in two ways: </a:t>
            </a:r>
          </a:p>
          <a:p>
            <a:pPr lvl="1">
              <a:lnSpc>
                <a:spcPct val="80000"/>
              </a:lnSpc>
            </a:pPr>
            <a:r>
              <a:rPr lang="en-US" sz="2800"/>
              <a:t>Set the object reference variable pointing to the object to </a:t>
            </a:r>
            <a:r>
              <a:rPr lang="en-US" sz="2800" b="1"/>
              <a:t>null</a:t>
            </a:r>
          </a:p>
          <a:p>
            <a:pPr lvl="1">
              <a:lnSpc>
                <a:spcPct val="80000"/>
              </a:lnSpc>
            </a:pPr>
            <a:r>
              <a:rPr lang="en-US" sz="2800"/>
              <a:t>Reassign a reference variable of an object to another object</a:t>
            </a:r>
          </a:p>
        </p:txBody>
      </p:sp>
    </p:spTree>
    <p:extLst>
      <p:ext uri="{BB962C8B-B14F-4D97-AF65-F5344CB8AC3E}">
        <p14:creationId xmlns:p14="http://schemas.microsoft.com/office/powerpoint/2010/main" val="3740734665"/>
      </p:ext>
    </p:extLst>
  </p:cSld>
  <p:clrMapOvr>
    <a:masterClrMapping/>
  </p:clrMapOvr>
  <p:transition spd="med">
    <p:comb/>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mtClean="0"/>
              <a:t>Cleaning Up: Nulling a Reference </a:t>
            </a:r>
          </a:p>
        </p:txBody>
      </p:sp>
      <p:sp>
        <p:nvSpPr>
          <p:cNvPr id="28675" name="Rectangle 3"/>
          <p:cNvSpPr>
            <a:spLocks noGrp="1" noChangeArrowheads="1"/>
          </p:cNvSpPr>
          <p:nvPr>
            <p:ph type="body" idx="1"/>
          </p:nvPr>
        </p:nvSpPr>
        <p:spPr/>
        <p:txBody>
          <a:bodyPr/>
          <a:lstStyle/>
          <a:p>
            <a:pPr marL="112713" indent="0" eaLnBrk="1" hangingPunct="1">
              <a:spcBef>
                <a:spcPts val="500"/>
              </a:spcBef>
              <a:spcAft>
                <a:spcPts val="500"/>
              </a:spcAft>
              <a:buFont typeface="Wingdings" pitchFamily="2" charset="2"/>
              <a:buNone/>
            </a:pPr>
            <a:r>
              <a:rPr lang="en-US" smtClean="0">
                <a:latin typeface="Verdana" pitchFamily="34" charset="0"/>
              </a:rPr>
              <a:t>The first way to remove a reference to an object is to set the reference variable that refers to the object to </a:t>
            </a:r>
            <a:r>
              <a:rPr lang="en-US" smtClean="0">
                <a:solidFill>
                  <a:srgbClr val="FF3300"/>
                </a:solidFill>
                <a:latin typeface="Verdana" pitchFamily="34" charset="0"/>
              </a:rPr>
              <a:t>null</a:t>
            </a:r>
            <a:r>
              <a:rPr lang="en-US" smtClean="0">
                <a:latin typeface="Verdana" pitchFamily="34" charset="0"/>
              </a:rPr>
              <a:t>. </a:t>
            </a:r>
          </a:p>
          <a:p>
            <a:pPr marL="112713" indent="0" eaLnBrk="1" hangingPunct="1">
              <a:spcBef>
                <a:spcPct val="0"/>
              </a:spcBef>
              <a:buFont typeface="Wingdings" pitchFamily="2" charset="2"/>
              <a:buNone/>
            </a:pPr>
            <a:r>
              <a:rPr lang="en-US" smtClean="0">
                <a:latin typeface="Verdana" pitchFamily="34" charset="0"/>
              </a:rPr>
              <a:t>public class GarbageTruck {</a:t>
            </a:r>
          </a:p>
          <a:p>
            <a:pPr marL="112713" indent="0" eaLnBrk="1" hangingPunct="1">
              <a:spcBef>
                <a:spcPct val="0"/>
              </a:spcBef>
              <a:buFont typeface="Wingdings" pitchFamily="2" charset="2"/>
              <a:buNone/>
            </a:pPr>
            <a:r>
              <a:rPr lang="en-US" smtClean="0">
                <a:latin typeface="Verdana" pitchFamily="34" charset="0"/>
              </a:rPr>
              <a:t>  public static void main(String [] args) {</a:t>
            </a:r>
          </a:p>
          <a:p>
            <a:pPr marL="112713" indent="0" eaLnBrk="1" hangingPunct="1">
              <a:spcBef>
                <a:spcPct val="0"/>
              </a:spcBef>
              <a:buFont typeface="Wingdings" pitchFamily="2" charset="2"/>
              <a:buNone/>
            </a:pPr>
            <a:r>
              <a:rPr lang="en-US" smtClean="0">
                <a:latin typeface="Verdana" pitchFamily="34" charset="0"/>
              </a:rPr>
              <a:t>    </a:t>
            </a:r>
            <a:r>
              <a:rPr lang="en-US" smtClean="0">
                <a:solidFill>
                  <a:srgbClr val="0000FF"/>
                </a:solidFill>
                <a:latin typeface="Verdana" pitchFamily="34" charset="0"/>
              </a:rPr>
              <a:t>StringBuffer sb = new StringBuffer("hello");</a:t>
            </a:r>
          </a:p>
          <a:p>
            <a:pPr marL="112713" indent="0" eaLnBrk="1" hangingPunct="1">
              <a:spcBef>
                <a:spcPct val="0"/>
              </a:spcBef>
              <a:buFont typeface="Wingdings" pitchFamily="2" charset="2"/>
              <a:buNone/>
            </a:pPr>
            <a:r>
              <a:rPr lang="en-US" smtClean="0">
                <a:latin typeface="Verdana" pitchFamily="34" charset="0"/>
              </a:rPr>
              <a:t>    System.out.println(sb);</a:t>
            </a:r>
          </a:p>
          <a:p>
            <a:pPr marL="112713" indent="0" eaLnBrk="1" hangingPunct="1">
              <a:spcBef>
                <a:spcPct val="0"/>
              </a:spcBef>
              <a:buFont typeface="Wingdings" pitchFamily="2" charset="2"/>
              <a:buNone/>
            </a:pPr>
            <a:r>
              <a:rPr lang="en-US" smtClean="0">
                <a:latin typeface="Verdana" pitchFamily="34" charset="0"/>
              </a:rPr>
              <a:t>    </a:t>
            </a:r>
            <a:r>
              <a:rPr lang="en-US" sz="2400" i="1" smtClean="0">
                <a:latin typeface="Verdana" pitchFamily="34" charset="0"/>
              </a:rPr>
              <a:t>// The StringBuffer object is not eligible for collection</a:t>
            </a:r>
          </a:p>
          <a:p>
            <a:pPr marL="112713" indent="0" eaLnBrk="1" hangingPunct="1">
              <a:spcBef>
                <a:spcPct val="0"/>
              </a:spcBef>
              <a:buFont typeface="Wingdings" pitchFamily="2" charset="2"/>
              <a:buNone/>
            </a:pPr>
            <a:r>
              <a:rPr lang="en-US" smtClean="0">
                <a:latin typeface="Verdana" pitchFamily="34" charset="0"/>
              </a:rPr>
              <a:t>    </a:t>
            </a:r>
            <a:r>
              <a:rPr lang="en-US" smtClean="0">
                <a:solidFill>
                  <a:srgbClr val="FF3300"/>
                </a:solidFill>
                <a:latin typeface="Verdana" pitchFamily="34" charset="0"/>
              </a:rPr>
              <a:t>sb = null;</a:t>
            </a:r>
          </a:p>
          <a:p>
            <a:pPr marL="112713" indent="0" eaLnBrk="1" hangingPunct="1">
              <a:spcBef>
                <a:spcPct val="0"/>
              </a:spcBef>
              <a:buFont typeface="Wingdings" pitchFamily="2" charset="2"/>
              <a:buNone/>
            </a:pPr>
            <a:r>
              <a:rPr lang="en-US" smtClean="0">
                <a:latin typeface="Verdana" pitchFamily="34" charset="0"/>
              </a:rPr>
              <a:t>    </a:t>
            </a:r>
            <a:r>
              <a:rPr lang="en-US" sz="2400" i="1" smtClean="0">
                <a:latin typeface="Verdana" pitchFamily="34" charset="0"/>
              </a:rPr>
              <a:t>// Now the StringBuffer object is eligible for collection</a:t>
            </a:r>
          </a:p>
          <a:p>
            <a:pPr marL="112713" indent="0" eaLnBrk="1" hangingPunct="1">
              <a:spcBef>
                <a:spcPct val="0"/>
              </a:spcBef>
              <a:buFont typeface="Wingdings" pitchFamily="2" charset="2"/>
              <a:buNone/>
            </a:pPr>
            <a:r>
              <a:rPr lang="en-US" smtClean="0">
                <a:latin typeface="Verdana" pitchFamily="34" charset="0"/>
              </a:rPr>
              <a:t>  }</a:t>
            </a:r>
          </a:p>
          <a:p>
            <a:pPr marL="112713" indent="0" eaLnBrk="1" hangingPunct="1">
              <a:spcBef>
                <a:spcPct val="0"/>
              </a:spcBef>
              <a:buFont typeface="Wingdings" pitchFamily="2" charset="2"/>
              <a:buNone/>
            </a:pPr>
            <a:r>
              <a:rPr lang="en-US" smtClean="0">
                <a:latin typeface="Verdana" pitchFamily="34" charset="0"/>
              </a:rPr>
              <a:t>}</a:t>
            </a:r>
          </a:p>
        </p:txBody>
      </p:sp>
    </p:spTree>
    <p:extLst>
      <p:ext uri="{BB962C8B-B14F-4D97-AF65-F5344CB8AC3E}">
        <p14:creationId xmlns:p14="http://schemas.microsoft.com/office/powerpoint/2010/main" val="3435846469"/>
      </p:ext>
    </p:extLst>
  </p:cSld>
  <p:clrMapOvr>
    <a:masterClrMapping/>
  </p:clrMapOvr>
  <p:transition spd="med">
    <p:comb/>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76200"/>
            <a:ext cx="8382000" cy="533400"/>
          </a:xfrm>
        </p:spPr>
        <p:txBody>
          <a:bodyPr/>
          <a:lstStyle/>
          <a:p>
            <a:pPr eaLnBrk="1" hangingPunct="1">
              <a:lnSpc>
                <a:spcPct val="85000"/>
              </a:lnSpc>
              <a:defRPr/>
            </a:pPr>
            <a:r>
              <a:rPr lang="en-US" sz="2600" smtClean="0"/>
              <a:t>Cleaning Up: Reassigning a Reference Variable</a:t>
            </a:r>
            <a:r>
              <a:rPr lang="en-US" sz="2800" smtClean="0"/>
              <a:t> </a:t>
            </a:r>
          </a:p>
        </p:txBody>
      </p:sp>
      <p:sp>
        <p:nvSpPr>
          <p:cNvPr id="29699" name="Rectangle 3"/>
          <p:cNvSpPr>
            <a:spLocks noGrp="1" noChangeArrowheads="1"/>
          </p:cNvSpPr>
          <p:nvPr>
            <p:ph type="body" idx="1"/>
          </p:nvPr>
        </p:nvSpPr>
        <p:spPr/>
        <p:txBody>
          <a:bodyPr/>
          <a:lstStyle/>
          <a:p>
            <a:pPr eaLnBrk="1" hangingPunct="1">
              <a:spcBef>
                <a:spcPct val="0"/>
              </a:spcBef>
              <a:buFont typeface="Wingdings" pitchFamily="2" charset="2"/>
              <a:buNone/>
            </a:pPr>
            <a:r>
              <a:rPr lang="en-US" smtClean="0">
                <a:latin typeface="Verdana" pitchFamily="34" charset="0"/>
              </a:rPr>
              <a:t>class GarbageTruck {</a:t>
            </a:r>
          </a:p>
          <a:p>
            <a:pPr eaLnBrk="1" hangingPunct="1">
              <a:spcBef>
                <a:spcPct val="0"/>
              </a:spcBef>
              <a:buFont typeface="Wingdings" pitchFamily="2" charset="2"/>
              <a:buNone/>
            </a:pPr>
            <a:r>
              <a:rPr lang="en-US" smtClean="0">
                <a:latin typeface="Verdana" pitchFamily="34" charset="0"/>
              </a:rPr>
              <a:t>  public static void main(String [] args) {</a:t>
            </a:r>
          </a:p>
          <a:p>
            <a:pPr eaLnBrk="1" hangingPunct="1">
              <a:spcBef>
                <a:spcPct val="0"/>
              </a:spcBef>
              <a:buFont typeface="Wingdings" pitchFamily="2" charset="2"/>
              <a:buNone/>
            </a:pPr>
            <a:r>
              <a:rPr lang="en-US" smtClean="0">
                <a:latin typeface="Verdana" pitchFamily="34" charset="0"/>
              </a:rPr>
              <a:t>     </a:t>
            </a:r>
            <a:r>
              <a:rPr lang="en-US" smtClean="0">
                <a:solidFill>
                  <a:srgbClr val="0000FF"/>
                </a:solidFill>
                <a:latin typeface="Verdana" pitchFamily="34" charset="0"/>
              </a:rPr>
              <a:t>StringBuffer s1 = new StringBuffer("hello");</a:t>
            </a:r>
          </a:p>
          <a:p>
            <a:pPr eaLnBrk="1" hangingPunct="1">
              <a:spcBef>
                <a:spcPct val="0"/>
              </a:spcBef>
              <a:buFont typeface="Wingdings" pitchFamily="2" charset="2"/>
              <a:buNone/>
            </a:pPr>
            <a:r>
              <a:rPr lang="en-US" smtClean="0">
                <a:solidFill>
                  <a:srgbClr val="0000FF"/>
                </a:solidFill>
                <a:latin typeface="Verdana" pitchFamily="34" charset="0"/>
              </a:rPr>
              <a:t>     StringBuffer s2 = new                    StringBuffer("goodbye");</a:t>
            </a:r>
          </a:p>
          <a:p>
            <a:pPr eaLnBrk="1" hangingPunct="1">
              <a:spcBef>
                <a:spcPct val="0"/>
              </a:spcBef>
              <a:buFont typeface="Wingdings" pitchFamily="2" charset="2"/>
              <a:buNone/>
            </a:pPr>
            <a:r>
              <a:rPr lang="en-US" smtClean="0">
                <a:latin typeface="Verdana" pitchFamily="34" charset="0"/>
              </a:rPr>
              <a:t>     System.out.println(s1);</a:t>
            </a:r>
          </a:p>
          <a:p>
            <a:pPr eaLnBrk="1" hangingPunct="1">
              <a:spcBef>
                <a:spcPct val="0"/>
              </a:spcBef>
              <a:buFont typeface="Wingdings" pitchFamily="2" charset="2"/>
              <a:buNone/>
            </a:pPr>
            <a:r>
              <a:rPr lang="en-US" sz="2400" smtClean="0">
                <a:latin typeface="Verdana" pitchFamily="34" charset="0"/>
              </a:rPr>
              <a:t>     // At this point the StringBuffer "hello" is not eligible</a:t>
            </a:r>
          </a:p>
          <a:p>
            <a:pPr eaLnBrk="1" hangingPunct="1">
              <a:spcBef>
                <a:spcPct val="0"/>
              </a:spcBef>
              <a:buFont typeface="Wingdings" pitchFamily="2" charset="2"/>
              <a:buNone/>
            </a:pPr>
            <a:r>
              <a:rPr lang="en-US" sz="2400" smtClean="0">
                <a:latin typeface="Verdana" pitchFamily="34" charset="0"/>
              </a:rPr>
              <a:t>     </a:t>
            </a:r>
            <a:r>
              <a:rPr lang="en-US" smtClean="0">
                <a:solidFill>
                  <a:srgbClr val="FF3300"/>
                </a:solidFill>
                <a:latin typeface="Verdana" pitchFamily="34" charset="0"/>
              </a:rPr>
              <a:t>s1 = s2;</a:t>
            </a:r>
            <a:r>
              <a:rPr lang="en-US" smtClean="0">
                <a:latin typeface="Verdana" pitchFamily="34" charset="0"/>
              </a:rPr>
              <a:t> </a:t>
            </a:r>
            <a:br>
              <a:rPr lang="en-US" smtClean="0">
                <a:latin typeface="Verdana" pitchFamily="34" charset="0"/>
              </a:rPr>
            </a:br>
            <a:r>
              <a:rPr lang="en-US" sz="2400" smtClean="0">
                <a:latin typeface="Verdana" pitchFamily="34" charset="0"/>
              </a:rPr>
              <a:t> // Redirects s1 to refer to the "goodbye" object</a:t>
            </a:r>
          </a:p>
          <a:p>
            <a:pPr eaLnBrk="1" hangingPunct="1">
              <a:spcBef>
                <a:spcPct val="0"/>
              </a:spcBef>
              <a:buFont typeface="Wingdings" pitchFamily="2" charset="2"/>
              <a:buNone/>
            </a:pPr>
            <a:r>
              <a:rPr lang="en-US" sz="2400" smtClean="0">
                <a:latin typeface="Verdana" pitchFamily="34" charset="0"/>
              </a:rPr>
              <a:t>    // Now the StringBuffer "hello" is eligible for collection</a:t>
            </a:r>
          </a:p>
          <a:p>
            <a:pPr eaLnBrk="1" hangingPunct="1">
              <a:spcBef>
                <a:spcPct val="0"/>
              </a:spcBef>
              <a:buFont typeface="Wingdings" pitchFamily="2" charset="2"/>
              <a:buNone/>
            </a:pPr>
            <a:r>
              <a:rPr lang="en-US" sz="2400" smtClean="0">
                <a:latin typeface="Verdana" pitchFamily="34" charset="0"/>
              </a:rPr>
              <a:t>  }</a:t>
            </a:r>
          </a:p>
          <a:p>
            <a:pPr eaLnBrk="1" hangingPunct="1">
              <a:spcBef>
                <a:spcPct val="0"/>
              </a:spcBef>
              <a:buFont typeface="Wingdings" pitchFamily="2" charset="2"/>
              <a:buNone/>
            </a:pPr>
            <a:r>
              <a:rPr lang="en-US" sz="2400" smtClean="0">
                <a:latin typeface="Verdana" pitchFamily="34" charset="0"/>
              </a:rPr>
              <a:t>}</a:t>
            </a:r>
          </a:p>
        </p:txBody>
      </p:sp>
    </p:spTree>
    <p:extLst>
      <p:ext uri="{BB962C8B-B14F-4D97-AF65-F5344CB8AC3E}">
        <p14:creationId xmlns:p14="http://schemas.microsoft.com/office/powerpoint/2010/main" val="516854968"/>
      </p:ext>
    </p:extLst>
  </p:cSld>
  <p:clrMapOvr>
    <a:masterClrMapping/>
  </p:clrMapOvr>
  <p:transition spd="med">
    <p:comb/>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p:txBody>
          <a:bodyPr/>
          <a:lstStyle/>
          <a:p>
            <a:pPr indent="-230188" eaLnBrk="1" hangingPunct="1">
              <a:lnSpc>
                <a:spcPct val="80000"/>
              </a:lnSpc>
              <a:spcBef>
                <a:spcPct val="10000"/>
              </a:spcBef>
              <a:buFont typeface="Wingdings" pitchFamily="2" charset="2"/>
              <a:buNone/>
            </a:pPr>
            <a:r>
              <a:rPr lang="en-US" smtClean="0">
                <a:latin typeface="Times New Roman" pitchFamily="18" charset="0"/>
              </a:rPr>
              <a:t>import java.util.Date;</a:t>
            </a:r>
          </a:p>
          <a:p>
            <a:pPr indent="-230188" eaLnBrk="1" hangingPunct="1">
              <a:lnSpc>
                <a:spcPct val="80000"/>
              </a:lnSpc>
              <a:spcBef>
                <a:spcPct val="10000"/>
              </a:spcBef>
              <a:buFont typeface="Wingdings" pitchFamily="2" charset="2"/>
              <a:buNone/>
            </a:pPr>
            <a:r>
              <a:rPr lang="en-US" smtClean="0">
                <a:latin typeface="Times New Roman" pitchFamily="18" charset="0"/>
              </a:rPr>
              <a:t>public class GarbageFactory {</a:t>
            </a:r>
          </a:p>
          <a:p>
            <a:pPr indent="-230188" eaLnBrk="1" hangingPunct="1">
              <a:lnSpc>
                <a:spcPct val="80000"/>
              </a:lnSpc>
              <a:spcBef>
                <a:spcPct val="10000"/>
              </a:spcBef>
              <a:buFont typeface="Wingdings" pitchFamily="2" charset="2"/>
              <a:buNone/>
            </a:pPr>
            <a:r>
              <a:rPr lang="en-US" smtClean="0">
                <a:latin typeface="Times New Roman" pitchFamily="18" charset="0"/>
              </a:rPr>
              <a:t>  public static Date getDate() {</a:t>
            </a:r>
          </a:p>
          <a:p>
            <a:pPr indent="-230188" eaLnBrk="1" hangingPunct="1">
              <a:lnSpc>
                <a:spcPct val="80000"/>
              </a:lnSpc>
              <a:spcBef>
                <a:spcPct val="10000"/>
              </a:spcBef>
              <a:buFont typeface="Wingdings" pitchFamily="2" charset="2"/>
              <a:buNone/>
            </a:pPr>
            <a:r>
              <a:rPr lang="en-US" smtClean="0">
                <a:latin typeface="Times New Roman" pitchFamily="18" charset="0"/>
              </a:rPr>
              <a:t>      </a:t>
            </a:r>
            <a:r>
              <a:rPr lang="en-US" smtClean="0">
                <a:solidFill>
                  <a:srgbClr val="0000FF"/>
                </a:solidFill>
                <a:latin typeface="Times New Roman" pitchFamily="18" charset="0"/>
              </a:rPr>
              <a:t>Date d2 = new Date();</a:t>
            </a:r>
          </a:p>
          <a:p>
            <a:pPr indent="-230188" eaLnBrk="1" hangingPunct="1">
              <a:lnSpc>
                <a:spcPct val="80000"/>
              </a:lnSpc>
              <a:spcBef>
                <a:spcPct val="10000"/>
              </a:spcBef>
              <a:buFont typeface="Wingdings" pitchFamily="2" charset="2"/>
              <a:buNone/>
            </a:pPr>
            <a:r>
              <a:rPr lang="en-US" smtClean="0">
                <a:latin typeface="Times New Roman" pitchFamily="18" charset="0"/>
              </a:rPr>
              <a:t>      </a:t>
            </a:r>
            <a:r>
              <a:rPr lang="en-US" smtClean="0">
                <a:solidFill>
                  <a:srgbClr val="FF3300"/>
                </a:solidFill>
                <a:latin typeface="Times New Roman" pitchFamily="18" charset="0"/>
              </a:rPr>
              <a:t>StringBuffer now = new StringBuffer(d2.toString());</a:t>
            </a:r>
          </a:p>
          <a:p>
            <a:pPr indent="-230188" eaLnBrk="1" hangingPunct="1">
              <a:lnSpc>
                <a:spcPct val="80000"/>
              </a:lnSpc>
              <a:spcBef>
                <a:spcPct val="10000"/>
              </a:spcBef>
              <a:buFont typeface="Wingdings" pitchFamily="2" charset="2"/>
              <a:buNone/>
            </a:pPr>
            <a:r>
              <a:rPr lang="en-US" smtClean="0">
                <a:latin typeface="Times New Roman" pitchFamily="18" charset="0"/>
              </a:rPr>
              <a:t>      System.out.println(now);</a:t>
            </a:r>
          </a:p>
          <a:p>
            <a:pPr indent="-230188" eaLnBrk="1" hangingPunct="1">
              <a:lnSpc>
                <a:spcPct val="80000"/>
              </a:lnSpc>
              <a:spcBef>
                <a:spcPct val="10000"/>
              </a:spcBef>
              <a:buFont typeface="Wingdings" pitchFamily="2" charset="2"/>
              <a:buNone/>
            </a:pPr>
            <a:r>
              <a:rPr lang="en-US" smtClean="0">
                <a:latin typeface="Times New Roman" pitchFamily="18" charset="0"/>
              </a:rPr>
              <a:t>      return d2;</a:t>
            </a:r>
          </a:p>
          <a:p>
            <a:pPr indent="-230188" eaLnBrk="1" hangingPunct="1">
              <a:lnSpc>
                <a:spcPct val="80000"/>
              </a:lnSpc>
              <a:spcBef>
                <a:spcPct val="10000"/>
              </a:spcBef>
              <a:buFont typeface="Wingdings" pitchFamily="2" charset="2"/>
              <a:buNone/>
            </a:pPr>
            <a:r>
              <a:rPr lang="en-US" smtClean="0">
                <a:latin typeface="Times New Roman" pitchFamily="18" charset="0"/>
              </a:rPr>
              <a:t>  }</a:t>
            </a:r>
          </a:p>
          <a:p>
            <a:pPr indent="-230188" eaLnBrk="1" hangingPunct="1">
              <a:lnSpc>
                <a:spcPct val="80000"/>
              </a:lnSpc>
              <a:spcBef>
                <a:spcPct val="10000"/>
              </a:spcBef>
              <a:buFont typeface="Wingdings" pitchFamily="2" charset="2"/>
              <a:buNone/>
            </a:pPr>
            <a:r>
              <a:rPr lang="en-US" smtClean="0">
                <a:latin typeface="Times New Roman" pitchFamily="18" charset="0"/>
              </a:rPr>
              <a:t>  public static void main(String [] args) {</a:t>
            </a:r>
          </a:p>
          <a:p>
            <a:pPr indent="-230188" eaLnBrk="1" hangingPunct="1">
              <a:lnSpc>
                <a:spcPct val="80000"/>
              </a:lnSpc>
              <a:spcBef>
                <a:spcPct val="10000"/>
              </a:spcBef>
              <a:buFont typeface="Wingdings" pitchFamily="2" charset="2"/>
              <a:buNone/>
            </a:pPr>
            <a:r>
              <a:rPr lang="en-US" smtClean="0">
                <a:latin typeface="Times New Roman" pitchFamily="18" charset="0"/>
              </a:rPr>
              <a:t>      </a:t>
            </a:r>
            <a:r>
              <a:rPr lang="en-US" smtClean="0">
                <a:solidFill>
                  <a:srgbClr val="0000FF"/>
                </a:solidFill>
                <a:latin typeface="Times New Roman" pitchFamily="18" charset="0"/>
              </a:rPr>
              <a:t>Date d = getDate();</a:t>
            </a:r>
          </a:p>
          <a:p>
            <a:pPr indent="-230188" eaLnBrk="1" hangingPunct="1">
              <a:lnSpc>
                <a:spcPct val="80000"/>
              </a:lnSpc>
              <a:spcBef>
                <a:spcPct val="10000"/>
              </a:spcBef>
              <a:buFont typeface="Wingdings" pitchFamily="2" charset="2"/>
              <a:buNone/>
            </a:pPr>
            <a:r>
              <a:rPr lang="en-US" smtClean="0">
                <a:latin typeface="Times New Roman" pitchFamily="18" charset="0"/>
              </a:rPr>
              <a:t>      doComplicatedStuff();</a:t>
            </a:r>
          </a:p>
          <a:p>
            <a:pPr indent="-230188" eaLnBrk="1" hangingPunct="1">
              <a:lnSpc>
                <a:spcPct val="80000"/>
              </a:lnSpc>
              <a:spcBef>
                <a:spcPct val="10000"/>
              </a:spcBef>
              <a:buFont typeface="Wingdings" pitchFamily="2" charset="2"/>
              <a:buNone/>
            </a:pPr>
            <a:r>
              <a:rPr lang="en-US" smtClean="0">
                <a:latin typeface="Times New Roman" pitchFamily="18" charset="0"/>
              </a:rPr>
              <a:t>      System.out.println("d = " + d) ;</a:t>
            </a:r>
          </a:p>
          <a:p>
            <a:pPr indent="-230188" eaLnBrk="1" hangingPunct="1">
              <a:lnSpc>
                <a:spcPct val="80000"/>
              </a:lnSpc>
              <a:spcBef>
                <a:spcPct val="10000"/>
              </a:spcBef>
              <a:buFont typeface="Wingdings" pitchFamily="2" charset="2"/>
              <a:buNone/>
            </a:pPr>
            <a:r>
              <a:rPr lang="en-US" smtClean="0">
                <a:latin typeface="Times New Roman" pitchFamily="18" charset="0"/>
              </a:rPr>
              <a:t>  }</a:t>
            </a:r>
          </a:p>
          <a:p>
            <a:pPr indent="-230188" eaLnBrk="1" hangingPunct="1">
              <a:lnSpc>
                <a:spcPct val="80000"/>
              </a:lnSpc>
              <a:spcBef>
                <a:spcPct val="10000"/>
              </a:spcBef>
              <a:buFont typeface="Wingdings" pitchFamily="2" charset="2"/>
              <a:buNone/>
            </a:pPr>
            <a:r>
              <a:rPr lang="en-US" smtClean="0">
                <a:latin typeface="Times New Roman" pitchFamily="18" charset="0"/>
              </a:rPr>
              <a:t>}</a:t>
            </a:r>
            <a:endParaRPr lang="en-US" b="1" smtClean="0">
              <a:latin typeface="Times New Roman" pitchFamily="18" charset="0"/>
            </a:endParaRPr>
          </a:p>
        </p:txBody>
      </p:sp>
      <p:sp>
        <p:nvSpPr>
          <p:cNvPr id="60419" name="Rectangle 3"/>
          <p:cNvSpPr>
            <a:spLocks noGrp="1" noChangeArrowheads="1"/>
          </p:cNvSpPr>
          <p:nvPr>
            <p:ph type="title"/>
          </p:nvPr>
        </p:nvSpPr>
        <p:spPr>
          <a:xfrm>
            <a:off x="609600" y="76200"/>
            <a:ext cx="8534400" cy="533400"/>
          </a:xfrm>
        </p:spPr>
        <p:txBody>
          <a:bodyPr anchor="ctr"/>
          <a:lstStyle/>
          <a:p>
            <a:pPr eaLnBrk="1" hangingPunct="1">
              <a:lnSpc>
                <a:spcPct val="85000"/>
              </a:lnSpc>
              <a:defRPr/>
            </a:pPr>
            <a:r>
              <a:rPr lang="en-US" sz="2800" smtClean="0"/>
              <a:t>Cleaning Up:Reassigning a Reference Variable</a:t>
            </a:r>
          </a:p>
        </p:txBody>
      </p:sp>
    </p:spTree>
    <p:extLst>
      <p:ext uri="{BB962C8B-B14F-4D97-AF65-F5344CB8AC3E}">
        <p14:creationId xmlns:p14="http://schemas.microsoft.com/office/powerpoint/2010/main" val="3963800119"/>
      </p:ext>
    </p:extLst>
  </p:cSld>
  <p:clrMapOvr>
    <a:masterClrMapping/>
  </p:clrMapOvr>
  <p:transition spd="med">
    <p:comb/>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Cleaning Up: Isolating a Reference </a:t>
            </a:r>
          </a:p>
        </p:txBody>
      </p:sp>
      <p:pic>
        <p:nvPicPr>
          <p:cNvPr id="31747" name="Picture 3"/>
          <p:cNvPicPr>
            <a:picLocks noChangeAspect="1" noChangeArrowheads="1"/>
          </p:cNvPicPr>
          <p:nvPr/>
        </p:nvPicPr>
        <p:blipFill>
          <a:blip r:embed="rId2" cstate="print"/>
          <a:srcRect/>
          <a:stretch>
            <a:fillRect/>
          </a:stretch>
        </p:blipFill>
        <p:spPr bwMode="auto">
          <a:xfrm>
            <a:off x="381000" y="685800"/>
            <a:ext cx="8763000" cy="5791200"/>
          </a:xfrm>
          <a:prstGeom prst="rect">
            <a:avLst/>
          </a:prstGeom>
          <a:noFill/>
          <a:ln w="9525">
            <a:noFill/>
            <a:miter lim="800000"/>
            <a:headEnd/>
            <a:tailEnd/>
          </a:ln>
        </p:spPr>
      </p:pic>
    </p:spTree>
    <p:extLst>
      <p:ext uri="{BB962C8B-B14F-4D97-AF65-F5344CB8AC3E}">
        <p14:creationId xmlns:p14="http://schemas.microsoft.com/office/powerpoint/2010/main" val="48849342"/>
      </p:ext>
    </p:extLst>
  </p:cSld>
  <p:clrMapOvr>
    <a:masterClrMapping/>
  </p:clrMapOvr>
  <p:transition spd="med">
    <p:comb/>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2800" smtClean="0"/>
              <a:t>Cleaning Up: Forcing Garbage Collection </a:t>
            </a:r>
          </a:p>
        </p:txBody>
      </p:sp>
      <p:sp>
        <p:nvSpPr>
          <p:cNvPr id="32771" name="Rectangle 3"/>
          <p:cNvSpPr>
            <a:spLocks noGrp="1" noChangeArrowheads="1"/>
          </p:cNvSpPr>
          <p:nvPr>
            <p:ph type="body" idx="1"/>
          </p:nvPr>
        </p:nvSpPr>
        <p:spPr/>
        <p:txBody>
          <a:bodyPr/>
          <a:lstStyle/>
          <a:p>
            <a:pPr indent="-230188" eaLnBrk="1" hangingPunct="1">
              <a:lnSpc>
                <a:spcPct val="80000"/>
              </a:lnSpc>
              <a:spcBef>
                <a:spcPct val="10000"/>
              </a:spcBef>
              <a:buFont typeface="Wingdings" pitchFamily="2" charset="2"/>
              <a:buNone/>
            </a:pPr>
            <a:r>
              <a:rPr lang="en-US" sz="2400" smtClean="0">
                <a:latin typeface="Times New Roman" pitchFamily="18" charset="0"/>
              </a:rPr>
              <a:t>import java.util.Date;</a:t>
            </a:r>
          </a:p>
          <a:p>
            <a:pPr indent="-230188" eaLnBrk="1" hangingPunct="1">
              <a:lnSpc>
                <a:spcPct val="80000"/>
              </a:lnSpc>
              <a:spcBef>
                <a:spcPct val="10000"/>
              </a:spcBef>
              <a:buFont typeface="Wingdings" pitchFamily="2" charset="2"/>
              <a:buNone/>
            </a:pPr>
            <a:r>
              <a:rPr lang="en-US" sz="2500" smtClean="0">
                <a:latin typeface="Times New Roman" pitchFamily="18" charset="0"/>
              </a:rPr>
              <a:t>public class CheckGC {</a:t>
            </a:r>
          </a:p>
          <a:p>
            <a:pPr indent="-230188" eaLnBrk="1" hangingPunct="1">
              <a:lnSpc>
                <a:spcPct val="80000"/>
              </a:lnSpc>
              <a:spcBef>
                <a:spcPct val="10000"/>
              </a:spcBef>
              <a:buFont typeface="Wingdings" pitchFamily="2" charset="2"/>
              <a:buNone/>
            </a:pPr>
            <a:r>
              <a:rPr lang="en-US" sz="2500" smtClean="0">
                <a:latin typeface="Times New Roman" pitchFamily="18" charset="0"/>
              </a:rPr>
              <a:t>   public static void main(String [] args) {</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0000FF"/>
                </a:solidFill>
                <a:latin typeface="Times New Roman" pitchFamily="18" charset="0"/>
              </a:rPr>
              <a:t>Runtime rt = Runtime.getRuntime();</a:t>
            </a:r>
          </a:p>
          <a:p>
            <a:pPr indent="-230188" eaLnBrk="1" hangingPunct="1">
              <a:lnSpc>
                <a:spcPct val="80000"/>
              </a:lnSpc>
              <a:spcBef>
                <a:spcPct val="10000"/>
              </a:spcBef>
              <a:buFont typeface="Wingdings" pitchFamily="2" charset="2"/>
              <a:buNone/>
            </a:pPr>
            <a:r>
              <a:rPr lang="en-US" sz="2500" smtClean="0">
                <a:latin typeface="Times New Roman" pitchFamily="18" charset="0"/>
              </a:rPr>
              <a:t>      System.out.println("Total JVM memory: " + rt.totalMemory());</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0000FF"/>
                </a:solidFill>
                <a:latin typeface="Times New Roman" pitchFamily="18" charset="0"/>
              </a:rPr>
              <a:t>System.out.println("Before Memory = " + rt.freeMemory());</a:t>
            </a:r>
          </a:p>
          <a:p>
            <a:pPr indent="-230188" eaLnBrk="1" hangingPunct="1">
              <a:lnSpc>
                <a:spcPct val="80000"/>
              </a:lnSpc>
              <a:spcBef>
                <a:spcPct val="10000"/>
              </a:spcBef>
              <a:buFont typeface="Wingdings" pitchFamily="2" charset="2"/>
              <a:buNone/>
            </a:pPr>
            <a:r>
              <a:rPr lang="en-US" sz="2500" smtClean="0">
                <a:latin typeface="Times New Roman" pitchFamily="18" charset="0"/>
              </a:rPr>
              <a:t>      Date d = null;</a:t>
            </a:r>
          </a:p>
          <a:p>
            <a:pPr indent="-230188" eaLnBrk="1" hangingPunct="1">
              <a:lnSpc>
                <a:spcPct val="80000"/>
              </a:lnSpc>
              <a:spcBef>
                <a:spcPct val="10000"/>
              </a:spcBef>
              <a:buFont typeface="Wingdings" pitchFamily="2" charset="2"/>
              <a:buNone/>
            </a:pPr>
            <a:r>
              <a:rPr lang="en-US" sz="2500" smtClean="0">
                <a:latin typeface="Times New Roman" pitchFamily="18" charset="0"/>
              </a:rPr>
              <a:t>      for(int i = 0; i&lt;10000; i++) {</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FF3300"/>
                </a:solidFill>
                <a:latin typeface="Times New Roman" pitchFamily="18" charset="0"/>
              </a:rPr>
              <a:t>d = new Date () ;</a:t>
            </a:r>
          </a:p>
          <a:p>
            <a:pPr indent="-230188" eaLnBrk="1" hangingPunct="1">
              <a:lnSpc>
                <a:spcPct val="80000"/>
              </a:lnSpc>
              <a:spcBef>
                <a:spcPct val="10000"/>
              </a:spcBef>
              <a:buFont typeface="Wingdings" pitchFamily="2" charset="2"/>
              <a:buNone/>
            </a:pPr>
            <a:r>
              <a:rPr lang="en-US" sz="2500" smtClean="0">
                <a:solidFill>
                  <a:srgbClr val="FF3300"/>
                </a:solidFill>
                <a:latin typeface="Times New Roman" pitchFamily="18" charset="0"/>
              </a:rPr>
              <a:t>          d = null;</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0000FF"/>
                </a:solidFill>
                <a:latin typeface="Times New Roman" pitchFamily="18" charset="0"/>
              </a:rPr>
              <a:t>System.out.println("After Memory = " + rt.freeMemory());</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FF3300"/>
                </a:solidFill>
                <a:latin typeface="Times New Roman" pitchFamily="18" charset="0"/>
              </a:rPr>
              <a:t>rt.gc();</a:t>
            </a:r>
            <a:r>
              <a:rPr lang="en-US" sz="2500" smtClean="0">
                <a:latin typeface="Times New Roman" pitchFamily="18" charset="0"/>
              </a:rPr>
              <a:t>   // an alternate to </a:t>
            </a:r>
            <a:r>
              <a:rPr lang="en-US" sz="2500" smtClean="0">
                <a:solidFill>
                  <a:srgbClr val="FF3300"/>
                </a:solidFill>
                <a:latin typeface="Times New Roman" pitchFamily="18" charset="0"/>
              </a:rPr>
              <a:t>System.gc()</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r>
              <a:rPr lang="en-US" sz="2500" smtClean="0">
                <a:solidFill>
                  <a:srgbClr val="0000FF"/>
                </a:solidFill>
                <a:latin typeface="Times New Roman" pitchFamily="18" charset="0"/>
              </a:rPr>
              <a:t>System.out.println("After GC Memory = " + rt.freeMemory());</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p>
          <a:p>
            <a:pPr indent="-230188" eaLnBrk="1" hangingPunct="1">
              <a:lnSpc>
                <a:spcPct val="80000"/>
              </a:lnSpc>
              <a:spcBef>
                <a:spcPct val="10000"/>
              </a:spcBef>
              <a:buFont typeface="Wingdings" pitchFamily="2" charset="2"/>
              <a:buNone/>
            </a:pPr>
            <a:r>
              <a:rPr lang="en-US" sz="2500" smtClean="0">
                <a:latin typeface="Times New Roman" pitchFamily="18" charset="0"/>
              </a:rPr>
              <a:t> }</a:t>
            </a:r>
          </a:p>
        </p:txBody>
      </p:sp>
    </p:spTree>
    <p:extLst>
      <p:ext uri="{BB962C8B-B14F-4D97-AF65-F5344CB8AC3E}">
        <p14:creationId xmlns:p14="http://schemas.microsoft.com/office/powerpoint/2010/main" val="2671082037"/>
      </p:ext>
    </p:extLst>
  </p:cSld>
  <p:clrMapOvr>
    <a:masterClrMapping/>
  </p:clrMapOvr>
  <p:transition spd="med">
    <p:comb/>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finalize() Method</a:t>
            </a:r>
          </a:p>
        </p:txBody>
      </p:sp>
      <p:sp>
        <p:nvSpPr>
          <p:cNvPr id="101379" name="Rectangle 3"/>
          <p:cNvSpPr>
            <a:spLocks noGrp="1" noChangeArrowheads="1"/>
          </p:cNvSpPr>
          <p:nvPr>
            <p:ph type="body" idx="1"/>
          </p:nvPr>
        </p:nvSpPr>
        <p:spPr/>
        <p:txBody>
          <a:bodyPr/>
          <a:lstStyle/>
          <a:p>
            <a:pPr>
              <a:lnSpc>
                <a:spcPct val="90000"/>
              </a:lnSpc>
            </a:pPr>
            <a:r>
              <a:rPr lang="en-US"/>
              <a:t>What if you want an object to clean up its state before it is deleted?</a:t>
            </a:r>
          </a:p>
          <a:p>
            <a:pPr lvl="1">
              <a:lnSpc>
                <a:spcPct val="90000"/>
              </a:lnSpc>
            </a:pPr>
            <a:r>
              <a:rPr lang="en-US" sz="2800"/>
              <a:t>You can declare the finalize() method in the class</a:t>
            </a:r>
          </a:p>
          <a:p>
            <a:pPr lvl="1">
              <a:lnSpc>
                <a:spcPct val="90000"/>
              </a:lnSpc>
            </a:pPr>
            <a:r>
              <a:rPr lang="en-US" sz="2800"/>
              <a:t>This method will be called by the garbage collector before deleting any object of this class</a:t>
            </a:r>
          </a:p>
          <a:p>
            <a:pPr>
              <a:lnSpc>
                <a:spcPct val="90000"/>
              </a:lnSpc>
            </a:pPr>
            <a:r>
              <a:rPr lang="en-US"/>
              <a:t>The finalize() method is inherited from the Object class</a:t>
            </a:r>
          </a:p>
          <a:p>
            <a:pPr>
              <a:lnSpc>
                <a:spcPct val="90000"/>
              </a:lnSpc>
            </a:pPr>
            <a:r>
              <a:rPr lang="en-US"/>
              <a:t> The signature of the finalize()</a:t>
            </a:r>
          </a:p>
          <a:p>
            <a:pPr>
              <a:lnSpc>
                <a:spcPct val="90000"/>
              </a:lnSpc>
              <a:buFont typeface="Wingdings" pitchFamily="2" charset="2"/>
              <a:buNone/>
            </a:pPr>
            <a:r>
              <a:rPr lang="en-US" b="1"/>
              <a:t>            protected void finalize()</a:t>
            </a:r>
          </a:p>
          <a:p>
            <a:pPr>
              <a:lnSpc>
                <a:spcPct val="90000"/>
              </a:lnSpc>
            </a:pPr>
            <a:r>
              <a:rPr lang="en-US"/>
              <a:t>Remember that the finalize() method that your class inherited does not do anything</a:t>
            </a:r>
          </a:p>
        </p:txBody>
      </p:sp>
    </p:spTree>
    <p:extLst>
      <p:ext uri="{BB962C8B-B14F-4D97-AF65-F5344CB8AC3E}">
        <p14:creationId xmlns:p14="http://schemas.microsoft.com/office/powerpoint/2010/main" val="772360960"/>
      </p:ext>
    </p:extLst>
  </p:cSld>
  <p:clrMapOvr>
    <a:masterClrMapping/>
  </p:clrMapOvr>
  <p:transition spd="med">
    <p:comb/>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finalize() Method (cont.)</a:t>
            </a:r>
          </a:p>
        </p:txBody>
      </p:sp>
      <p:sp>
        <p:nvSpPr>
          <p:cNvPr id="102403" name="Rectangle 3"/>
          <p:cNvSpPr>
            <a:spLocks noGrp="1" noChangeArrowheads="1"/>
          </p:cNvSpPr>
          <p:nvPr>
            <p:ph type="body" idx="1"/>
          </p:nvPr>
        </p:nvSpPr>
        <p:spPr/>
        <p:txBody>
          <a:bodyPr/>
          <a:lstStyle/>
          <a:p>
            <a:pPr>
              <a:buFont typeface="Wingdings" pitchFamily="2" charset="2"/>
              <a:buNone/>
            </a:pPr>
            <a:r>
              <a:rPr lang="en-US"/>
              <a:t>protected void finalize() {</a:t>
            </a:r>
          </a:p>
          <a:p>
            <a:pPr>
              <a:buFont typeface="Wingdings" pitchFamily="2" charset="2"/>
              <a:buNone/>
            </a:pPr>
            <a:r>
              <a:rPr lang="en-US"/>
              <a:t>      </a:t>
            </a:r>
            <a:r>
              <a:rPr lang="en-US" smtClean="0"/>
              <a:t>super.finalize</a:t>
            </a:r>
            <a:r>
              <a:rPr lang="en-US"/>
              <a:t>();</a:t>
            </a:r>
          </a:p>
          <a:p>
            <a:pPr>
              <a:buFont typeface="Wingdings" pitchFamily="2" charset="2"/>
              <a:buNone/>
            </a:pPr>
            <a:r>
              <a:rPr lang="en-US"/>
              <a:t>      // clean up code follows.</a:t>
            </a:r>
          </a:p>
          <a:p>
            <a:pPr>
              <a:buFont typeface="Wingdings" pitchFamily="2" charset="2"/>
              <a:buNone/>
            </a:pPr>
            <a:r>
              <a:rPr lang="en-US" smtClean="0"/>
              <a:t>}</a:t>
            </a:r>
          </a:p>
          <a:p>
            <a:r>
              <a:rPr lang="en-US" smtClean="0">
                <a:latin typeface="Verdana" pitchFamily="34" charset="0"/>
              </a:rPr>
              <a:t>Any code that you put into your class's overridden finalize() method is not guaranteed to run. The finalize() method for any given object might run, but you can't count on it, so don't put any essential code into your finalize() method. </a:t>
            </a:r>
            <a:r>
              <a:rPr lang="en-US" b="1" smtClean="0">
                <a:latin typeface="Verdana" pitchFamily="34" charset="0"/>
              </a:rPr>
              <a:t>In fact, we recommend that in general you don't override finalize() at all </a:t>
            </a:r>
            <a:endParaRPr lang="en-US" b="1"/>
          </a:p>
        </p:txBody>
      </p:sp>
    </p:spTree>
    <p:extLst>
      <p:ext uri="{BB962C8B-B14F-4D97-AF65-F5344CB8AC3E}">
        <p14:creationId xmlns:p14="http://schemas.microsoft.com/office/powerpoint/2010/main" val="26220626"/>
      </p:ext>
    </p:extLst>
  </p:cSld>
  <p:clrMapOvr>
    <a:masterClrMapping/>
  </p:clrMapOvr>
  <p:transition spd="med">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Defining a Method (cont.)</a:t>
            </a:r>
          </a:p>
        </p:txBody>
      </p:sp>
      <p:sp>
        <p:nvSpPr>
          <p:cNvPr id="55299" name="Rectangle 3"/>
          <p:cNvSpPr>
            <a:spLocks noGrp="1" noChangeArrowheads="1"/>
          </p:cNvSpPr>
          <p:nvPr>
            <p:ph type="body" idx="1"/>
          </p:nvPr>
        </p:nvSpPr>
        <p:spPr>
          <a:xfrm>
            <a:off x="152400" y="838200"/>
            <a:ext cx="8534400" cy="5292725"/>
          </a:xfrm>
        </p:spPr>
        <p:txBody>
          <a:bodyPr/>
          <a:lstStyle/>
          <a:p>
            <a:r>
              <a:rPr lang="en-US"/>
              <a:t>The method name and return type are mandatory in a method declaration</a:t>
            </a:r>
          </a:p>
          <a:p>
            <a:r>
              <a:rPr lang="en-US"/>
              <a:t>Methods and variables visibility:</a:t>
            </a:r>
          </a:p>
          <a:p>
            <a:pPr lvl="1"/>
            <a:r>
              <a:rPr lang="en-US"/>
              <a:t>In a normal case, methods and variables visible only within an instance of the class, and hence each instance has its own copy of those methods and variables</a:t>
            </a:r>
          </a:p>
          <a:p>
            <a:pPr lvl="1"/>
            <a:r>
              <a:rPr lang="en-US"/>
              <a:t>Those that are visible from all the instances of the class. Those are called </a:t>
            </a:r>
            <a:r>
              <a:rPr lang="en-US" b="1"/>
              <a:t>static</a:t>
            </a:r>
          </a:p>
        </p:txBody>
      </p:sp>
    </p:spTree>
    <p:extLst>
      <p:ext uri="{BB962C8B-B14F-4D97-AF65-F5344CB8AC3E}">
        <p14:creationId xmlns:p14="http://schemas.microsoft.com/office/powerpoint/2010/main" val="1036388997"/>
      </p:ext>
    </p:extLst>
  </p:cSld>
  <p:clrMapOvr>
    <a:masterClrMapping/>
  </p:clrMapOvr>
  <p:transition spd="med">
    <p:comb/>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382000" cy="533400"/>
          </a:xfrm>
        </p:spPr>
        <p:txBody>
          <a:bodyPr/>
          <a:lstStyle/>
          <a:p>
            <a:pPr eaLnBrk="1" hangingPunct="1">
              <a:defRPr/>
            </a:pPr>
            <a:r>
              <a:rPr lang="en-US" dirty="0" smtClean="0"/>
              <a:t>Some important points about </a:t>
            </a:r>
            <a:r>
              <a:rPr lang="en-US" dirty="0" err="1" smtClean="0"/>
              <a:t>finalizers</a:t>
            </a:r>
            <a:r>
              <a:rPr lang="en-US" dirty="0" smtClean="0"/>
              <a:t>:</a:t>
            </a:r>
          </a:p>
        </p:txBody>
      </p:sp>
      <p:sp>
        <p:nvSpPr>
          <p:cNvPr id="34819" name="Content Placeholder 2"/>
          <p:cNvSpPr>
            <a:spLocks noGrp="1"/>
          </p:cNvSpPr>
          <p:nvPr>
            <p:ph idx="1"/>
          </p:nvPr>
        </p:nvSpPr>
        <p:spPr/>
        <p:txBody>
          <a:bodyPr/>
          <a:lstStyle/>
          <a:p>
            <a:pPr eaLnBrk="1" hangingPunct="1"/>
            <a:r>
              <a:rPr lang="en-US" sz="1600" smtClean="0"/>
              <a:t>If an object has a finalizer, the finalizer method is invoked sometime after the object becomes unused (or unreachable), but before the garbage collector reclaims the object. </a:t>
            </a:r>
          </a:p>
          <a:p>
            <a:pPr eaLnBrk="1" hangingPunct="1"/>
            <a:r>
              <a:rPr lang="en-US" sz="1600" smtClean="0"/>
              <a:t>Java makes no guarantees about when garbage collection will occur or in what order objects will be collected. Therefore, Java can make no guarantees about when (or even whether) a finalizer will be invoked, in what order finalizers will be invoked, or what thread will execute finalizers. </a:t>
            </a:r>
          </a:p>
          <a:p>
            <a:pPr eaLnBrk="1" hangingPunct="1"/>
            <a:r>
              <a:rPr lang="en-US" sz="1600" smtClean="0"/>
              <a:t>The Java interpreter can exit without garbage collecting all outstanding objects, so some finalizers may never be invoked. In this case, though, any outstanding resources are usually freed by the operating system. In Java 1.1, the Runtime method runFinalizersOnExit() can force the virtual machine to run finalizers before exiting. Unfortunately, however, this method can cause deadlock and is inherently unsafe; it has been deprecated as of Java 1.2. In Java 1.3, the Runtime method addShutdownHook() can safely execute arbitrary code before the Java interpreter exits. </a:t>
            </a:r>
          </a:p>
          <a:p>
            <a:pPr eaLnBrk="1" hangingPunct="1"/>
            <a:r>
              <a:rPr lang="en-US" sz="1600" smtClean="0"/>
              <a:t>After a finalizer is invoked, objects are not freed right away. This is because a finalizer method can resurrect an object by storing the this pointer somewhere so that the object once again has references. Thus, after finalize() is called, the garbage collector must once again determine that the object is unreferenced before it can garbage-collect it. However, even if an object is resurrected, the finalizer method is never invoked more than once. Resurrecting an object is never a useful thing to do--just a strange quirk of object finalization. As of Java 1.2, the java.lang.ref.PhantomReference class can implement an alternative to finalization that does not allow resurrection.</a:t>
            </a:r>
          </a:p>
        </p:txBody>
      </p:sp>
    </p:spTree>
    <p:extLst>
      <p:ext uri="{BB962C8B-B14F-4D97-AF65-F5344CB8AC3E}">
        <p14:creationId xmlns:p14="http://schemas.microsoft.com/office/powerpoint/2010/main" val="2565489006"/>
      </p:ext>
    </p:extLst>
  </p:cSld>
  <p:clrMapOvr>
    <a:masterClrMapping/>
  </p:clrMapOvr>
  <p:transition spd="med">
    <p:comb/>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endParaRPr lang="en-GB" altLang="en-US" smtClean="0"/>
          </a:p>
        </p:txBody>
      </p:sp>
      <p:pic>
        <p:nvPicPr>
          <p:cNvPr id="129027"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2212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968741"/>
      </p:ext>
    </p:extLst>
  </p:cSld>
  <p:clrMapOvr>
    <a:masterClrMapping/>
  </p:clrMapOvr>
  <p:transition spd="med">
    <p:comb/>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Defining Methods</a:t>
            </a:r>
          </a:p>
        </p:txBody>
      </p:sp>
      <p:sp>
        <p:nvSpPr>
          <p:cNvPr id="8195" name="Rectangle 3"/>
          <p:cNvSpPr>
            <a:spLocks noGrp="1" noChangeArrowheads="1"/>
          </p:cNvSpPr>
          <p:nvPr>
            <p:ph type="body" idx="1"/>
          </p:nvPr>
        </p:nvSpPr>
        <p:spPr>
          <a:xfrm>
            <a:off x="0" y="5410200"/>
            <a:ext cx="9144000" cy="1011238"/>
          </a:xfrm>
        </p:spPr>
        <p:txBody>
          <a:bodyPr/>
          <a:lstStyle/>
          <a:p>
            <a:pPr eaLnBrk="1" hangingPunct="1"/>
            <a:r>
              <a:rPr lang="en-US" smtClean="0"/>
              <a:t>Access level: </a:t>
            </a:r>
            <a:r>
              <a:rPr lang="en-US" i="1" smtClean="0">
                <a:solidFill>
                  <a:srgbClr val="0000FF"/>
                </a:solidFill>
              </a:rPr>
              <a:t>public, protected, private</a:t>
            </a:r>
            <a:r>
              <a:rPr lang="en-US" smtClean="0"/>
              <a:t/>
            </a:r>
            <a:br>
              <a:rPr lang="en-US" smtClean="0"/>
            </a:br>
            <a:r>
              <a:rPr lang="en-US" smtClean="0"/>
              <a:t>Default is </a:t>
            </a:r>
            <a:r>
              <a:rPr lang="en-US" i="1" smtClean="0"/>
              <a:t>package private</a:t>
            </a:r>
            <a:r>
              <a:rPr lang="en-US" smtClean="0"/>
              <a:t> </a:t>
            </a:r>
          </a:p>
        </p:txBody>
      </p:sp>
      <p:pic>
        <p:nvPicPr>
          <p:cNvPr id="8196" name="Picture 4"/>
          <p:cNvPicPr>
            <a:picLocks noChangeAspect="1" noChangeArrowheads="1"/>
          </p:cNvPicPr>
          <p:nvPr/>
        </p:nvPicPr>
        <p:blipFill>
          <a:blip r:embed="rId2" cstate="print"/>
          <a:srcRect/>
          <a:stretch>
            <a:fillRect/>
          </a:stretch>
        </p:blipFill>
        <p:spPr bwMode="auto">
          <a:xfrm>
            <a:off x="457200" y="914400"/>
            <a:ext cx="7010400" cy="2157413"/>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1676400" y="3124200"/>
            <a:ext cx="5867400" cy="1985963"/>
          </a:xfrm>
          <a:prstGeom prst="rect">
            <a:avLst/>
          </a:prstGeom>
          <a:noFill/>
          <a:ln w="9525">
            <a:noFill/>
            <a:miter lim="800000"/>
            <a:headEnd/>
            <a:tailEnd/>
          </a:ln>
        </p:spPr>
      </p:pic>
    </p:spTree>
    <p:extLst>
      <p:ext uri="{BB962C8B-B14F-4D97-AF65-F5344CB8AC3E}">
        <p14:creationId xmlns:p14="http://schemas.microsoft.com/office/powerpoint/2010/main" val="1710396091"/>
      </p:ext>
    </p:extLst>
  </p:cSld>
  <p:clrMapOvr>
    <a:masterClrMapping/>
  </p:clrMapOvr>
  <p:transition spd="med">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Defining Methods </a:t>
            </a:r>
          </a:p>
        </p:txBody>
      </p:sp>
      <p:graphicFrame>
        <p:nvGraphicFramePr>
          <p:cNvPr id="16538" name="Group 154"/>
          <p:cNvGraphicFramePr>
            <a:graphicFrameLocks noGrp="1"/>
          </p:cNvGraphicFramePr>
          <p:nvPr>
            <p:ph idx="1"/>
          </p:nvPr>
        </p:nvGraphicFramePr>
        <p:xfrm>
          <a:off x="0" y="685800"/>
          <a:ext cx="9144000" cy="5645151"/>
        </p:xfrm>
        <a:graphic>
          <a:graphicData uri="http://schemas.openxmlformats.org/drawingml/2006/table">
            <a:tbl>
              <a:tblPr/>
              <a:tblGrid>
                <a:gridCol w="3387725"/>
                <a:gridCol w="5756275"/>
              </a:tblGrid>
              <a:tr h="336550">
                <a:tc>
                  <a:txBody>
                    <a:bodyPr/>
                    <a:lstStyle/>
                    <a:p>
                      <a:pPr marL="342900" marR="0" lvl="0" indent="-342900" algn="ctr"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Element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Function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207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t>
                      </a:r>
                      <a:r>
                        <a:rPr kumimoji="0" lang="en-US" sz="1900" b="1" i="1" u="none" strike="noStrike" cap="none" normalizeH="0" baseline="0" smtClean="0">
                          <a:ln>
                            <a:noFill/>
                          </a:ln>
                          <a:solidFill>
                            <a:schemeClr val="tx1"/>
                          </a:solidFill>
                          <a:effectLst/>
                          <a:latin typeface="Courier New" pitchFamily="49" charset="0"/>
                          <a:ea typeface="Times New Roman" pitchFamily="18" charset="0"/>
                          <a:cs typeface="Courier New" pitchFamily="49" charset="0"/>
                        </a:rPr>
                        <a:t>annotation</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An annotation</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11175">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accessLevel</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Access level for the method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207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static</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Declares a class method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842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&lt;</a:t>
                      </a:r>
                      <a:r>
                        <a:rPr kumimoji="0" lang="en-US" sz="19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TypeVariables</a:t>
                      </a: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&gt;</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61913" marR="0" lvl="0" indent="-61913"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Comma-separated list of type variables.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842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abstract</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61913" marR="0" lvl="0" indent="-61913"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Indicates that the method must be implemented in concrete subclasses.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85788">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final</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Pct val="60000"/>
                        <a:buFontTx/>
                        <a:buNone/>
                        <a:tabLst>
                          <a:tab pos="0" algn="l"/>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Indicates that the method cannot be overridden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842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synchronized</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Guarantees exclusive access to this method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457200">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returnType methodName</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The method's return type and name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441325">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 </a:t>
                      </a:r>
                      <a:r>
                        <a:rPr kumimoji="0" lang="en-US" sz="1900" b="1" i="1"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paramList</a:t>
                      </a: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 )</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The list of arguments to the method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r h="519113">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Arial Unicode MS" pitchFamily="34" charset="-128"/>
                          <a:ea typeface="Times New Roman" pitchFamily="18" charset="0"/>
                          <a:cs typeface="Courier New" pitchFamily="49" charset="0"/>
                        </a:rPr>
                        <a:t>throws exceptions</a:t>
                      </a:r>
                      <a:r>
                        <a:rPr kumimoji="0" lang="en-US" sz="19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 </a:t>
                      </a:r>
                      <a:endParaRPr kumimoji="0" lang="en-US" sz="1900" b="1" i="0" u="none" strike="noStrike" cap="none" normalizeH="0" baseline="0" smtClean="0">
                        <a:ln>
                          <a:noFill/>
                        </a:ln>
                        <a:solidFill>
                          <a:schemeClr val="tx1"/>
                        </a:solidFill>
                        <a:effectLst/>
                        <a:latin typeface="Tahoma" pitchFamily="34" charset="0"/>
                        <a:ea typeface="Times New Roman" pitchFamily="18" charset="0"/>
                        <a:cs typeface="Courier New" pitchFamily="49"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1" fontAlgn="base" latinLnBrk="0" hangingPunct="1">
                        <a:lnSpc>
                          <a:spcPct val="80000"/>
                        </a:lnSpc>
                        <a:spcBef>
                          <a:spcPct val="0"/>
                        </a:spcBef>
                        <a:spcAft>
                          <a:spcPct val="0"/>
                        </a:spcAft>
                        <a:buClrTx/>
                        <a:buSzPct val="60000"/>
                        <a:buFontTx/>
                        <a:buNone/>
                        <a:tabLst/>
                      </a:pPr>
                      <a:r>
                        <a:rPr kumimoji="0" lang="en-US" sz="1900" b="1" i="0" u="none" strike="noStrike" cap="none" normalizeH="0" baseline="0" smtClean="0">
                          <a:ln>
                            <a:noFill/>
                          </a:ln>
                          <a:solidFill>
                            <a:schemeClr val="tx1"/>
                          </a:solidFill>
                          <a:effectLst/>
                          <a:latin typeface="Times New Roman" pitchFamily="18" charset="0"/>
                          <a:cs typeface="Times New Roman" pitchFamily="18" charset="0"/>
                        </a:rPr>
                        <a:t>(Optional) The exceptions thrown by the method </a:t>
                      </a:r>
                      <a:endParaRPr kumimoji="0" lang="en-US" sz="1900" b="1" i="0" u="none" strike="noStrike" cap="none" normalizeH="0" baseline="0" smtClean="0">
                        <a:ln>
                          <a:noFill/>
                        </a:ln>
                        <a:solidFill>
                          <a:schemeClr val="tx1"/>
                        </a:solidFill>
                        <a:effectLst/>
                        <a:latin typeface="Tahoma" pitchFamily="34" charset="0"/>
                      </a:endParaRPr>
                    </a:p>
                  </a:txBody>
                  <a:tcPr anchor="ctr" horzOverflow="overflow">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065851315"/>
      </p:ext>
    </p:extLst>
  </p:cSld>
  <p:clrMapOvr>
    <a:masterClrMapping/>
  </p:clrMapOvr>
  <p:transition spd="med">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ja-JP" smtClean="0"/>
              <a:t>Agenda</a:t>
            </a:r>
            <a:endParaRPr lang="en-US" smtClean="0"/>
          </a:p>
        </p:txBody>
      </p:sp>
      <p:sp>
        <p:nvSpPr>
          <p:cNvPr id="31747"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Abstraction / Modelisation</a:t>
            </a:r>
          </a:p>
          <a:p>
            <a:r>
              <a:rPr lang="en-US" smtClean="0">
                <a:latin typeface="Arial" panose="020B0604020202020204" pitchFamily="34" charset="0"/>
                <a:cs typeface="Arial" panose="020B0604020202020204" pitchFamily="34" charset="0"/>
              </a:rPr>
              <a:t>Encapsulation</a:t>
            </a:r>
            <a:endParaRPr lang="en-US" smtClean="0"/>
          </a:p>
          <a:p>
            <a:r>
              <a:rPr lang="en-US" smtClean="0"/>
              <a:t>More about class</a:t>
            </a:r>
          </a:p>
          <a:p>
            <a:r>
              <a:rPr lang="en-US" smtClean="0"/>
              <a:t>Inheritance</a:t>
            </a:r>
          </a:p>
          <a:p>
            <a:r>
              <a:rPr lang="en-US" smtClean="0"/>
              <a:t>Polymorphism</a:t>
            </a:r>
          </a:p>
          <a:p>
            <a:r>
              <a:rPr lang="en-US" smtClean="0"/>
              <a:t>Abstract class and Interface</a:t>
            </a:r>
          </a:p>
          <a:p>
            <a:r>
              <a:rPr lang="en-US" smtClean="0"/>
              <a:t>Value type/Referenced type</a:t>
            </a:r>
          </a:p>
          <a:p>
            <a:r>
              <a:rPr lang="en-US" smtClean="0">
                <a:solidFill>
                  <a:srgbClr val="C00000"/>
                </a:solidFill>
              </a:rPr>
              <a:t>String class</a:t>
            </a:r>
          </a:p>
          <a:p>
            <a:r>
              <a:rPr lang="en-US" smtClean="0">
                <a:solidFill>
                  <a:srgbClr val="C00000"/>
                </a:solidFill>
              </a:rPr>
              <a:t>Date/Time operators</a:t>
            </a:r>
          </a:p>
          <a:p>
            <a:r>
              <a:rPr lang="en-US" smtClean="0"/>
              <a:t>MVC pattern</a:t>
            </a:r>
          </a:p>
        </p:txBody>
      </p:sp>
    </p:spTree>
    <p:extLst>
      <p:ext uri="{BB962C8B-B14F-4D97-AF65-F5344CB8AC3E}">
        <p14:creationId xmlns:p14="http://schemas.microsoft.com/office/powerpoint/2010/main" val="3733454402"/>
      </p:ext>
    </p:extLst>
  </p:cSld>
  <p:clrMapOvr>
    <a:masterClrMapping/>
  </p:clrMapOvr>
  <p:transition spd="med">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38200" y="0"/>
            <a:ext cx="6923087" cy="533400"/>
          </a:xfrm>
        </p:spPr>
        <p:txBody>
          <a:bodyPr/>
          <a:lstStyle/>
          <a:p>
            <a:r>
              <a:rPr lang="en-US" smtClean="0"/>
              <a:t>Getter and Setter</a:t>
            </a:r>
          </a:p>
        </p:txBody>
      </p:sp>
      <p:sp>
        <p:nvSpPr>
          <p:cNvPr id="34819" name="Content Placeholder 2"/>
          <p:cNvSpPr>
            <a:spLocks noGrp="1"/>
          </p:cNvSpPr>
          <p:nvPr>
            <p:ph idx="1"/>
          </p:nvPr>
        </p:nvSpPr>
        <p:spPr>
          <a:xfrm>
            <a:off x="0" y="685800"/>
            <a:ext cx="8686800" cy="5562600"/>
          </a:xfrm>
        </p:spPr>
        <p:txBody>
          <a:bodyPr/>
          <a:lstStyle/>
          <a:p>
            <a:pPr>
              <a:spcBef>
                <a:spcPts val="0"/>
              </a:spcBef>
              <a:buFont typeface="Wingdings" panose="05000000000000000000" pitchFamily="2" charset="2"/>
              <a:buNone/>
            </a:pPr>
            <a:r>
              <a:rPr lang="en-US" altLang="ja-JP" sz="2000" b="1" smtClean="0">
                <a:solidFill>
                  <a:srgbClr val="800080"/>
                </a:solidFill>
                <a:latin typeface="Courier New" panose="02070309020205020404" pitchFamily="49" charset="0"/>
                <a:cs typeface="Courier New" panose="02070309020205020404" pitchFamily="49" charset="0"/>
              </a:rPr>
              <a:t>//package ?</a:t>
            </a:r>
          </a:p>
          <a:p>
            <a:pPr>
              <a:spcBef>
                <a:spcPts val="0"/>
              </a:spcBef>
              <a:buFont typeface="Wingdings" panose="05000000000000000000" pitchFamily="2" charset="2"/>
              <a:buNone/>
            </a:pPr>
            <a:r>
              <a:rPr lang="en-US" altLang="ja-JP" sz="2000" b="1" smtClean="0">
                <a:solidFill>
                  <a:srgbClr val="800080"/>
                </a:solidFill>
                <a:latin typeface="Courier New" panose="02070309020205020404" pitchFamily="49" charset="0"/>
                <a:cs typeface="Courier New" panose="02070309020205020404" pitchFamily="49" charset="0"/>
              </a:rPr>
              <a:t>public class</a:t>
            </a:r>
            <a:r>
              <a:rPr lang="en-US" altLang="ja-JP" sz="2000" b="1" smtClean="0">
                <a:latin typeface="Courier New" panose="02070309020205020404" pitchFamily="49" charset="0"/>
                <a:cs typeface="Courier New" panose="02070309020205020404" pitchFamily="49" charset="0"/>
              </a:rPr>
              <a:t> Car{</a:t>
            </a:r>
          </a:p>
          <a:p>
            <a:pPr>
              <a:spcBef>
                <a:spcPts val="0"/>
              </a:spcBef>
              <a:buFont typeface="Wingdings" panose="05000000000000000000" pitchFamily="2" charset="2"/>
              <a:buNone/>
            </a:pPr>
            <a:r>
              <a:rPr lang="en-US" altLang="ja-JP" sz="2000" b="1" smtClean="0">
                <a:solidFill>
                  <a:srgbClr val="77933C"/>
                </a:solidFill>
                <a:latin typeface="Courier New" panose="02070309020205020404" pitchFamily="49" charset="0"/>
                <a:cs typeface="Courier New" panose="02070309020205020404" pitchFamily="49" charset="0"/>
              </a:rPr>
              <a:t>   </a:t>
            </a:r>
            <a:r>
              <a:rPr lang="en-US" altLang="ja-JP" sz="2000" b="1" i="1" smtClean="0">
                <a:solidFill>
                  <a:srgbClr val="800080"/>
                </a:solidFill>
                <a:latin typeface="Courier New" panose="02070309020205020404" pitchFamily="49" charset="0"/>
                <a:cs typeface="Courier New" panose="02070309020205020404" pitchFamily="49" charset="0"/>
              </a:rPr>
              <a:t>private int</a:t>
            </a:r>
            <a:r>
              <a:rPr lang="en-US" altLang="ja-JP" sz="2000" b="1" i="1" smtClean="0">
                <a:solidFill>
                  <a:srgbClr val="77933C"/>
                </a:solidFill>
                <a:latin typeface="Courier New" panose="02070309020205020404" pitchFamily="49" charset="0"/>
                <a:cs typeface="Courier New" panose="02070309020205020404" pitchFamily="49" charset="0"/>
              </a:rPr>
              <a:t> </a:t>
            </a:r>
            <a:r>
              <a:rPr lang="en-US" altLang="ja-JP" sz="2000" b="1" i="1" smtClean="0">
                <a:latin typeface="Courier New" panose="02070309020205020404" pitchFamily="49" charset="0"/>
                <a:cs typeface="Courier New" panose="02070309020205020404" pitchFamily="49" charset="0"/>
              </a:rPr>
              <a:t>numberWheels;</a:t>
            </a:r>
          </a:p>
          <a:p>
            <a:pPr>
              <a:spcBef>
                <a:spcPts val="0"/>
              </a:spcBef>
              <a:buFont typeface="Wingdings" panose="05000000000000000000" pitchFamily="2" charset="2"/>
              <a:buNone/>
            </a:pPr>
            <a:r>
              <a:rPr lang="en-US" altLang="ja-JP" sz="2000" b="1" i="1" smtClean="0">
                <a:solidFill>
                  <a:srgbClr val="0000FF"/>
                </a:solidFill>
                <a:latin typeface="Courier New" panose="02070309020205020404" pitchFamily="49" charset="0"/>
                <a:cs typeface="Courier New" panose="02070309020205020404" pitchFamily="49" charset="0"/>
              </a:rPr>
              <a:t>   </a:t>
            </a:r>
            <a:r>
              <a:rPr lang="en-US" altLang="ja-JP" sz="2000" b="1" i="1" smtClean="0">
                <a:solidFill>
                  <a:srgbClr val="800080"/>
                </a:solidFill>
                <a:latin typeface="Courier New" panose="02070309020205020404" pitchFamily="49" charset="0"/>
                <a:cs typeface="Courier New" panose="02070309020205020404" pitchFamily="49" charset="0"/>
              </a:rPr>
              <a:t>public int </a:t>
            </a:r>
            <a:r>
              <a:rPr lang="en-US" altLang="ja-JP" sz="2000" b="1" i="1" smtClean="0">
                <a:latin typeface="Courier New" panose="02070309020205020404" pitchFamily="49" charset="0"/>
                <a:cs typeface="Courier New" panose="02070309020205020404" pitchFamily="49" charset="0"/>
              </a:rPr>
              <a:t>getNumberWheels{</a:t>
            </a:r>
            <a:r>
              <a:rPr lang="en-US" altLang="ja-JP" sz="2000" b="1" i="1" smtClean="0">
                <a:solidFill>
                  <a:schemeClr val="accent1"/>
                </a:solidFill>
                <a:latin typeface="Courier New" panose="02070309020205020404" pitchFamily="49" charset="0"/>
                <a:cs typeface="Courier New" panose="02070309020205020404" pitchFamily="49" charset="0"/>
              </a:rPr>
              <a:t> </a:t>
            </a:r>
            <a:r>
              <a:rPr lang="en-US" altLang="ja-JP" sz="2000" b="1" i="1" smtClean="0">
                <a:solidFill>
                  <a:srgbClr val="008000"/>
                </a:solidFill>
                <a:latin typeface="Courier New" panose="02070309020205020404" pitchFamily="49" charset="0"/>
                <a:cs typeface="Courier New" panose="02070309020205020404" pitchFamily="49" charset="0"/>
              </a:rPr>
              <a:t>// get + member name</a:t>
            </a:r>
          </a:p>
          <a:p>
            <a:pPr>
              <a:spcBef>
                <a:spcPts val="0"/>
              </a:spcBef>
              <a:buFont typeface="Wingdings" panose="05000000000000000000" pitchFamily="2" charset="2"/>
              <a:buNone/>
            </a:pPr>
            <a:r>
              <a:rPr lang="en-US" altLang="ja-JP" sz="2000" b="1" i="1" smtClean="0">
                <a:solidFill>
                  <a:srgbClr val="0000FF"/>
                </a:solidFill>
                <a:latin typeface="Courier New" panose="02070309020205020404" pitchFamily="49" charset="0"/>
                <a:cs typeface="Courier New" panose="02070309020205020404" pitchFamily="49" charset="0"/>
              </a:rPr>
              <a:t>      </a:t>
            </a:r>
            <a:r>
              <a:rPr lang="en-US" altLang="ja-JP" sz="2000" b="1" i="1" smtClean="0">
                <a:solidFill>
                  <a:srgbClr val="800080"/>
                </a:solidFill>
                <a:latin typeface="Courier New" panose="02070309020205020404" pitchFamily="49" charset="0"/>
                <a:cs typeface="Courier New" panose="02070309020205020404" pitchFamily="49" charset="0"/>
              </a:rPr>
              <a:t>return</a:t>
            </a:r>
            <a:r>
              <a:rPr lang="en-US" altLang="ja-JP" sz="2000" b="1" i="1" smtClean="0">
                <a:solidFill>
                  <a:srgbClr val="C00000"/>
                </a:solidFill>
                <a:latin typeface="Courier New" panose="02070309020205020404" pitchFamily="49" charset="0"/>
                <a:cs typeface="Courier New" panose="02070309020205020404" pitchFamily="49" charset="0"/>
              </a:rPr>
              <a:t> </a:t>
            </a:r>
            <a:r>
              <a:rPr lang="en-US" altLang="ja-JP" sz="2000" b="1" i="1" smtClean="0">
                <a:latin typeface="Courier New" panose="02070309020205020404" pitchFamily="49" charset="0"/>
                <a:cs typeface="Courier New" panose="02070309020205020404" pitchFamily="49" charset="0"/>
              </a:rPr>
              <a:t>numberWheels;</a:t>
            </a:r>
          </a:p>
          <a:p>
            <a:pPr>
              <a:spcBef>
                <a:spcPts val="0"/>
              </a:spcBef>
              <a:buFont typeface="Wingdings" panose="05000000000000000000" pitchFamily="2" charset="2"/>
              <a:buNone/>
            </a:pPr>
            <a:r>
              <a:rPr lang="en-US" altLang="ja-JP" sz="2000" b="1" i="1" smtClean="0">
                <a:solidFill>
                  <a:schemeClr val="accent1"/>
                </a:solidFill>
                <a:latin typeface="Courier New" panose="02070309020205020404" pitchFamily="49" charset="0"/>
                <a:cs typeface="Courier New" panose="02070309020205020404" pitchFamily="49" charset="0"/>
              </a:rPr>
              <a:t>   </a:t>
            </a:r>
            <a:r>
              <a:rPr lang="en-US" altLang="ja-JP" sz="2000" b="1" smtClean="0">
                <a:solidFill>
                  <a:schemeClr val="accent1"/>
                </a:solidFill>
                <a:latin typeface="Courier New" panose="02070309020205020404" pitchFamily="49" charset="0"/>
                <a:cs typeface="Courier New" panose="02070309020205020404" pitchFamily="49" charset="0"/>
              </a:rPr>
              <a:t>}</a:t>
            </a:r>
          </a:p>
          <a:p>
            <a:pPr>
              <a:spcBef>
                <a:spcPts val="0"/>
              </a:spcBef>
              <a:buFont typeface="Wingdings" panose="05000000000000000000" pitchFamily="2" charset="2"/>
              <a:buNone/>
            </a:pPr>
            <a:r>
              <a:rPr lang="en-US" altLang="ja-JP" sz="2000" b="1" smtClean="0">
                <a:solidFill>
                  <a:schemeClr val="accent1"/>
                </a:solidFill>
                <a:latin typeface="Courier New" panose="02070309020205020404" pitchFamily="49" charset="0"/>
                <a:cs typeface="Courier New" panose="02070309020205020404" pitchFamily="49" charset="0"/>
              </a:rPr>
              <a:t>   </a:t>
            </a:r>
            <a:r>
              <a:rPr lang="en-US" altLang="ja-JP" sz="2000" b="1" smtClean="0">
                <a:solidFill>
                  <a:srgbClr val="800080"/>
                </a:solidFill>
                <a:latin typeface="Courier New" panose="02070309020205020404" pitchFamily="49" charset="0"/>
                <a:cs typeface="Courier New" panose="02070309020205020404" pitchFamily="49" charset="0"/>
              </a:rPr>
              <a:t>public void </a:t>
            </a:r>
            <a:r>
              <a:rPr lang="en-US" altLang="ja-JP" sz="2000" b="1" smtClean="0">
                <a:latin typeface="Courier New" panose="02070309020205020404" pitchFamily="49" charset="0"/>
                <a:cs typeface="Courier New" panose="02070309020205020404" pitchFamily="49" charset="0"/>
              </a:rPr>
              <a:t>setNumberWheels(</a:t>
            </a:r>
            <a:r>
              <a:rPr lang="en-US" altLang="ja-JP" sz="2000" b="1" smtClean="0">
                <a:solidFill>
                  <a:srgbClr val="800080"/>
                </a:solidFill>
                <a:latin typeface="Courier New" panose="02070309020205020404" pitchFamily="49" charset="0"/>
                <a:cs typeface="Courier New" panose="02070309020205020404" pitchFamily="49" charset="0"/>
              </a:rPr>
              <a:t>int</a:t>
            </a:r>
            <a:r>
              <a:rPr lang="en-US" altLang="ja-JP" sz="2000" b="1" smtClean="0">
                <a:solidFill>
                  <a:schemeClr val="accent1"/>
                </a:solidFill>
                <a:latin typeface="Courier New" panose="02070309020205020404" pitchFamily="49" charset="0"/>
                <a:cs typeface="Courier New" panose="02070309020205020404" pitchFamily="49" charset="0"/>
              </a:rPr>
              <a:t> </a:t>
            </a:r>
            <a:r>
              <a:rPr lang="en-US" altLang="ja-JP" sz="2000" b="1" smtClean="0">
                <a:latin typeface="Courier New" panose="02070309020205020404" pitchFamily="49" charset="0"/>
                <a:cs typeface="Courier New" panose="02070309020205020404" pitchFamily="49" charset="0"/>
              </a:rPr>
              <a:t>value){</a:t>
            </a:r>
          </a:p>
          <a:p>
            <a:pPr>
              <a:spcBef>
                <a:spcPts val="0"/>
              </a:spcBef>
              <a:buFont typeface="Wingdings" panose="05000000000000000000" pitchFamily="2" charset="2"/>
              <a:buNone/>
            </a:pPr>
            <a:r>
              <a:rPr lang="en-US" altLang="ja-JP" sz="2000" b="1" smtClean="0">
                <a:solidFill>
                  <a:schemeClr val="accent1"/>
                </a:solidFill>
                <a:latin typeface="Courier New" panose="02070309020205020404" pitchFamily="49" charset="0"/>
                <a:cs typeface="Courier New" panose="02070309020205020404" pitchFamily="49" charset="0"/>
              </a:rPr>
              <a:t>                               </a:t>
            </a:r>
            <a:r>
              <a:rPr lang="en-US" altLang="ja-JP" sz="2000" b="1" smtClean="0">
                <a:solidFill>
                  <a:srgbClr val="008000"/>
                </a:solidFill>
                <a:latin typeface="Courier New" panose="02070309020205020404" pitchFamily="49" charset="0"/>
                <a:cs typeface="Courier New" panose="02070309020205020404" pitchFamily="49" charset="0"/>
              </a:rPr>
              <a:t>// set + member name</a:t>
            </a:r>
            <a:endParaRPr lang="en-US" altLang="ja-JP" sz="2000" b="1" smtClean="0">
              <a:solidFill>
                <a:schemeClr val="accent1"/>
              </a:solidFill>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altLang="ja-JP" sz="2000" b="1" smtClean="0">
                <a:solidFill>
                  <a:srgbClr val="0000FF"/>
                </a:solidFill>
                <a:latin typeface="Courier New" panose="02070309020205020404" pitchFamily="49" charset="0"/>
                <a:cs typeface="Courier New" panose="02070309020205020404" pitchFamily="49" charset="0"/>
              </a:rPr>
              <a:t>      </a:t>
            </a:r>
            <a:r>
              <a:rPr lang="en-US" altLang="ja-JP" sz="2000" b="1" smtClean="0">
                <a:solidFill>
                  <a:srgbClr val="800080"/>
                </a:solidFill>
                <a:latin typeface="Courier New" panose="02070309020205020404" pitchFamily="49" charset="0"/>
                <a:cs typeface="Courier New" panose="02070309020205020404" pitchFamily="49" charset="0"/>
              </a:rPr>
              <a:t>if</a:t>
            </a:r>
            <a:r>
              <a:rPr lang="en-US" altLang="ja-JP" sz="2000" b="1" smtClean="0">
                <a:solidFill>
                  <a:schemeClr val="accent1"/>
                </a:solidFill>
                <a:latin typeface="Courier New" panose="02070309020205020404" pitchFamily="49" charset="0"/>
                <a:cs typeface="Courier New" panose="02070309020205020404" pitchFamily="49" charset="0"/>
              </a:rPr>
              <a:t> </a:t>
            </a:r>
            <a:r>
              <a:rPr lang="en-US" altLang="ja-JP" sz="2000" b="1" smtClean="0">
                <a:latin typeface="Courier New" panose="02070309020205020404" pitchFamily="49" charset="0"/>
                <a:cs typeface="Courier New" panose="02070309020205020404" pitchFamily="49" charset="0"/>
              </a:rPr>
              <a:t>((value % 2 == 0) &amp;&amp; (value &gt;= 4) &amp;&amp;</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          (value &lt;= 10)){</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         numberWheels = value;</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altLang="ja-JP" sz="2000" b="1" smtClean="0">
                <a:solidFill>
                  <a:schemeClr val="accent1"/>
                </a:solidFill>
                <a:latin typeface="Courier New" panose="02070309020205020404" pitchFamily="49" charset="0"/>
                <a:cs typeface="Courier New" panose="02070309020205020404" pitchFamily="49" charset="0"/>
              </a:rPr>
              <a:t>   …</a:t>
            </a:r>
            <a:endParaRPr lang="en-US" altLang="ja-JP" sz="2000" b="1" smtClean="0">
              <a:solidFill>
                <a:srgbClr val="77933C"/>
              </a:solidFill>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//Example</a:t>
            </a:r>
          </a:p>
          <a:p>
            <a:pPr>
              <a:spcBef>
                <a:spcPts val="0"/>
              </a:spcBef>
              <a:buFont typeface="Wingdings" panose="05000000000000000000" pitchFamily="2" charset="2"/>
              <a:buNone/>
            </a:pPr>
            <a:r>
              <a:rPr lang="en-US" altLang="ja-JP" sz="2000" b="1" smtClean="0">
                <a:latin typeface="Courier New" panose="02070309020205020404" pitchFamily="49" charset="0"/>
                <a:cs typeface="Courier New" panose="02070309020205020404" pitchFamily="49" charset="0"/>
              </a:rPr>
              <a:t>Car aCar = </a:t>
            </a:r>
            <a:r>
              <a:rPr lang="en-US" altLang="ja-JP" sz="2000" b="1" smtClean="0">
                <a:solidFill>
                  <a:srgbClr val="800080"/>
                </a:solidFill>
                <a:latin typeface="Courier New" panose="02070309020205020404" pitchFamily="49" charset="0"/>
                <a:cs typeface="Courier New" panose="02070309020205020404" pitchFamily="49" charset="0"/>
              </a:rPr>
              <a:t>new</a:t>
            </a:r>
            <a:r>
              <a:rPr lang="en-US" altLang="ja-JP" sz="2000" b="1" smtClean="0">
                <a:latin typeface="Courier New" panose="02070309020205020404" pitchFamily="49" charset="0"/>
                <a:cs typeface="Courier New" panose="02070309020205020404" pitchFamily="49" charset="0"/>
              </a:rPr>
              <a:t> Car();</a:t>
            </a:r>
          </a:p>
          <a:p>
            <a:pPr>
              <a:spcBef>
                <a:spcPts val="0"/>
              </a:spcBef>
              <a:buFont typeface="Wingdings" panose="05000000000000000000" pitchFamily="2" charset="2"/>
              <a:buNone/>
            </a:pPr>
            <a:r>
              <a:rPr lang="en-US" sz="2000" b="1" smtClean="0">
                <a:latin typeface="Courier New" panose="02070309020205020404" pitchFamily="49" charset="0"/>
                <a:ea typeface="ＭＳ Ｐゴシック" panose="020B0600070205080204" pitchFamily="50" charset="-128"/>
                <a:cs typeface="Courier New" panose="02070309020205020404" pitchFamily="49" charset="0"/>
              </a:rPr>
              <a:t>aCar.set</a:t>
            </a:r>
            <a:r>
              <a:rPr lang="en-US" altLang="ja-JP" sz="2000" b="1" smtClean="0">
                <a:latin typeface="Courier New" panose="02070309020205020404" pitchFamily="49" charset="0"/>
              </a:rPr>
              <a:t>NumberWheels(6);           </a:t>
            </a:r>
            <a:r>
              <a:rPr lang="en-US" altLang="ja-JP" sz="2000" b="1" smtClean="0">
                <a:solidFill>
                  <a:srgbClr val="008000"/>
                </a:solidFill>
                <a:latin typeface="Courier New" panose="02070309020205020404" pitchFamily="49" charset="0"/>
              </a:rPr>
              <a:t>// method call </a:t>
            </a:r>
            <a:endParaRPr lang="en-US" sz="2000" b="1" smtClean="0">
              <a:solidFill>
                <a:srgbClr val="008000"/>
              </a:solidFill>
            </a:endParaRPr>
          </a:p>
        </p:txBody>
      </p:sp>
    </p:spTree>
    <p:extLst>
      <p:ext uri="{BB962C8B-B14F-4D97-AF65-F5344CB8AC3E}">
        <p14:creationId xmlns:p14="http://schemas.microsoft.com/office/powerpoint/2010/main" val="3683074731"/>
      </p:ext>
    </p:extLst>
  </p:cSld>
  <p:clrMapOvr>
    <a:masterClrMapping/>
  </p:clrMapOvr>
  <p:transition spd="med">
    <p:comb/>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762000" y="13855"/>
            <a:ext cx="6923087" cy="533400"/>
          </a:xfrm>
        </p:spPr>
        <p:txBody>
          <a:bodyPr/>
          <a:lstStyle/>
          <a:p>
            <a:r>
              <a:rPr lang="en-US" smtClean="0"/>
              <a:t>Overload</a:t>
            </a:r>
          </a:p>
        </p:txBody>
      </p:sp>
      <p:sp>
        <p:nvSpPr>
          <p:cNvPr id="35843"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Car{</a:t>
            </a:r>
          </a:p>
          <a:p>
            <a:pPr lvl="1">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ea typeface="ＭＳ Ｐ明朝" panose="02020600040205080304" pitchFamily="18" charset="-128"/>
                <a:cs typeface="Courier New" panose="02070309020205020404" pitchFamily="49" charset="0"/>
              </a:rPr>
              <a:t>…</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public void </a:t>
            </a:r>
            <a:r>
              <a:rPr lang="en-US" altLang="ja-JP" sz="2400" smtClean="0">
                <a:solidFill>
                  <a:srgbClr val="FF0000"/>
                </a:solidFill>
                <a:latin typeface="Courier New" panose="02070309020205020404" pitchFamily="49" charset="0"/>
                <a:ea typeface="ＭＳ Ｐ明朝" panose="02020600040205080304" pitchFamily="18" charset="-128"/>
                <a:cs typeface="Courier New" panose="02070309020205020404" pitchFamily="49" charset="0"/>
              </a:rPr>
              <a:t>speedUp(){</a:t>
            </a:r>
          </a:p>
          <a:p>
            <a:pPr lvl="1">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ea typeface="ＭＳ Ｐ明朝" panose="02020600040205080304" pitchFamily="18" charset="-128"/>
                <a:cs typeface="Courier New" panose="02070309020205020404" pitchFamily="49" charset="0"/>
              </a:rPr>
              <a:t>   speedUp(1.5);</a:t>
            </a:r>
          </a:p>
          <a:p>
            <a:pPr lvl="1">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ea typeface="ＭＳ Ｐ明朝" panose="02020600040205080304" pitchFamily="18"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008000"/>
                </a:solidFill>
                <a:latin typeface="Courier New" panose="02070309020205020404" pitchFamily="49" charset="0"/>
                <a:cs typeface="Courier New" panose="02070309020205020404" pitchFamily="49" charset="0"/>
              </a:rPr>
              <a:t>// overload: same return type and name,</a:t>
            </a:r>
          </a:p>
          <a:p>
            <a:pPr>
              <a:lnSpc>
                <a:spcPct val="80000"/>
              </a:lnSpc>
              <a:buFont typeface="Wingdings" panose="05000000000000000000" pitchFamily="2" charset="2"/>
              <a:buNone/>
            </a:pPr>
            <a:r>
              <a:rPr lang="en-US" altLang="ja-JP" sz="2400" smtClean="0">
                <a:solidFill>
                  <a:srgbClr val="008000"/>
                </a:solidFill>
                <a:latin typeface="Courier New" panose="02070309020205020404" pitchFamily="49" charset="0"/>
                <a:cs typeface="Courier New" panose="02070309020205020404" pitchFamily="49" charset="0"/>
              </a:rPr>
              <a:t>   //           different parameter set</a:t>
            </a:r>
            <a:endParaRPr lang="en-US" altLang="ja-JP" sz="2400" smtClean="0">
              <a:solidFill>
                <a:srgbClr val="77933C"/>
              </a:solidFill>
              <a:latin typeface="Courier New" panose="02070309020205020404" pitchFamily="49" charset="0"/>
              <a:cs typeface="Courier New" panose="02070309020205020404" pitchFamily="49" charset="0"/>
            </a:endParaRP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public void </a:t>
            </a:r>
            <a:r>
              <a:rPr lang="en-US" altLang="ja-JP" sz="2400" smtClean="0">
                <a:solidFill>
                  <a:srgbClr val="FF0000"/>
                </a:solidFill>
                <a:latin typeface="Courier New" panose="02070309020205020404" pitchFamily="49" charset="0"/>
                <a:ea typeface="ＭＳ Ｐゴシック" panose="020B0600070205080204" pitchFamily="50" charset="-128"/>
                <a:cs typeface="Courier New" panose="02070309020205020404" pitchFamily="49" charset="0"/>
              </a:rPr>
              <a:t>speedUp(float step)</a:t>
            </a:r>
            <a:r>
              <a:rPr lang="en-US" altLang="ja-JP" sz="2400" smtClean="0">
                <a:solidFill>
                  <a:srgbClr val="77933C"/>
                </a:solidFill>
                <a:latin typeface="Courier New" panose="02070309020205020404" pitchFamily="49" charset="0"/>
                <a:ea typeface="ＭＳ Ｐゴシック" panose="020B0600070205080204" pitchFamily="50" charset="-128"/>
                <a:cs typeface="Courier New" panose="02070309020205020404" pitchFamily="49" charset="0"/>
              </a:rPr>
              <a:t>{…}</a:t>
            </a:r>
          </a:p>
          <a:p>
            <a:pPr lvl="1">
              <a:lnSpc>
                <a:spcPct val="80000"/>
              </a:lnSpc>
              <a:buFont typeface="Wingdings" panose="05000000000000000000" pitchFamily="2" charset="2"/>
              <a:buNone/>
            </a:pPr>
            <a:r>
              <a:rPr lang="en-US" altLang="ja-JP" sz="2400" smtClean="0">
                <a:solidFill>
                  <a:srgbClr val="77933C"/>
                </a:solidFill>
                <a:latin typeface="Courier New" panose="02070309020205020404" pitchFamily="49" charset="0"/>
                <a:ea typeface="ＭＳ Ｐゴシック" panose="020B0600070205080204" pitchFamily="50"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rPr>
              <a:t>}</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2937210727"/>
      </p:ext>
    </p:extLst>
  </p:cSld>
  <p:clrMapOvr>
    <a:masterClrMapping/>
  </p:clrMapOvr>
  <p:transition spd="med">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Method Overriding and Overloading</a:t>
            </a:r>
          </a:p>
        </p:txBody>
      </p:sp>
      <p:sp>
        <p:nvSpPr>
          <p:cNvPr id="76803" name="Rectangle 3"/>
          <p:cNvSpPr>
            <a:spLocks noGrp="1" noChangeArrowheads="1"/>
          </p:cNvSpPr>
          <p:nvPr>
            <p:ph type="body" idx="1"/>
          </p:nvPr>
        </p:nvSpPr>
        <p:spPr/>
        <p:txBody>
          <a:bodyPr/>
          <a:lstStyle/>
          <a:p>
            <a:pPr>
              <a:lnSpc>
                <a:spcPct val="80000"/>
              </a:lnSpc>
              <a:spcBef>
                <a:spcPts val="0"/>
              </a:spcBef>
            </a:pPr>
            <a:r>
              <a:rPr lang="en-US" sz="2600" b="1"/>
              <a:t>Method Overriding</a:t>
            </a:r>
          </a:p>
          <a:p>
            <a:pPr lvl="1">
              <a:lnSpc>
                <a:spcPct val="80000"/>
              </a:lnSpc>
              <a:spcBef>
                <a:spcPts val="0"/>
              </a:spcBef>
            </a:pPr>
            <a:r>
              <a:rPr lang="en-US"/>
              <a:t>method overriding is a feature of Java that lets the programmer declare and implement a method in a subclass that has the same signature as a method in the superclass</a:t>
            </a:r>
          </a:p>
          <a:p>
            <a:pPr>
              <a:lnSpc>
                <a:spcPct val="80000"/>
              </a:lnSpc>
              <a:spcBef>
                <a:spcPts val="0"/>
              </a:spcBef>
            </a:pPr>
            <a:r>
              <a:rPr lang="en-US" sz="2600" b="1"/>
              <a:t>Rules for method overriding</a:t>
            </a:r>
          </a:p>
          <a:p>
            <a:pPr lvl="1">
              <a:lnSpc>
                <a:spcPct val="80000"/>
              </a:lnSpc>
              <a:spcBef>
                <a:spcPts val="0"/>
              </a:spcBef>
            </a:pPr>
            <a:r>
              <a:rPr lang="en-US"/>
              <a:t>You cannot override a method that has the final modifier.</a:t>
            </a:r>
          </a:p>
          <a:p>
            <a:pPr lvl="1">
              <a:lnSpc>
                <a:spcPct val="80000"/>
              </a:lnSpc>
              <a:spcBef>
                <a:spcPts val="0"/>
              </a:spcBef>
            </a:pPr>
            <a:r>
              <a:rPr lang="en-US"/>
              <a:t>You cannot override a static method to make it non-static.</a:t>
            </a:r>
          </a:p>
          <a:p>
            <a:pPr lvl="1">
              <a:lnSpc>
                <a:spcPct val="80000"/>
              </a:lnSpc>
              <a:spcBef>
                <a:spcPts val="0"/>
              </a:spcBef>
            </a:pPr>
            <a:r>
              <a:rPr lang="en-US"/>
              <a:t>The overriding method and the overridden method must have the same return type. </a:t>
            </a:r>
          </a:p>
          <a:p>
            <a:pPr lvl="1">
              <a:lnSpc>
                <a:spcPct val="80000"/>
              </a:lnSpc>
              <a:spcBef>
                <a:spcPts val="0"/>
              </a:spcBef>
            </a:pPr>
            <a:r>
              <a:rPr lang="en-US"/>
              <a:t>The number of parameters and their types in the overriding method must be same as in the overridden method and the types must appear in the same order. However, the names of the parameters may be different.</a:t>
            </a:r>
          </a:p>
          <a:p>
            <a:pPr lvl="1">
              <a:lnSpc>
                <a:spcPct val="80000"/>
              </a:lnSpc>
            </a:pPr>
            <a:endParaRPr lang="en-US" sz="2200"/>
          </a:p>
        </p:txBody>
      </p:sp>
    </p:spTree>
    <p:extLst>
      <p:ext uri="{BB962C8B-B14F-4D97-AF65-F5344CB8AC3E}">
        <p14:creationId xmlns:p14="http://schemas.microsoft.com/office/powerpoint/2010/main" val="3478827172"/>
      </p:ext>
    </p:extLst>
  </p:cSld>
  <p:clrMapOvr>
    <a:masterClrMapping/>
  </p:clrMapOvr>
  <p:transition spd="med">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Method Overriding and </a:t>
            </a:r>
            <a:r>
              <a:rPr lang="en-US" smtClean="0"/>
              <a:t>Overloading</a:t>
            </a:r>
            <a:endParaRPr lang="en-US"/>
          </a:p>
        </p:txBody>
      </p:sp>
      <p:sp>
        <p:nvSpPr>
          <p:cNvPr id="122883" name="Rectangle 3"/>
          <p:cNvSpPr>
            <a:spLocks noGrp="1" noChangeArrowheads="1"/>
          </p:cNvSpPr>
          <p:nvPr>
            <p:ph type="body" idx="1"/>
          </p:nvPr>
        </p:nvSpPr>
        <p:spPr/>
        <p:txBody>
          <a:bodyPr/>
          <a:lstStyle/>
          <a:p>
            <a:pPr>
              <a:spcBef>
                <a:spcPts val="0"/>
              </a:spcBef>
            </a:pPr>
            <a:r>
              <a:rPr lang="en-US" sz="2600" b="1"/>
              <a:t>Rules for method overriding (cont.)</a:t>
            </a:r>
          </a:p>
          <a:p>
            <a:pPr lvl="1">
              <a:spcBef>
                <a:spcPts val="0"/>
              </a:spcBef>
            </a:pPr>
            <a:r>
              <a:rPr lang="en-US"/>
              <a:t>You cannot override a method to make it less accessible. </a:t>
            </a:r>
          </a:p>
          <a:p>
            <a:pPr lvl="1">
              <a:spcBef>
                <a:spcPts val="0"/>
              </a:spcBef>
            </a:pPr>
            <a:r>
              <a:rPr lang="en-US"/>
              <a:t>If the overriding method has a throws clause in its declaration, then the following two conditions must be true:</a:t>
            </a:r>
          </a:p>
          <a:p>
            <a:pPr lvl="2">
              <a:spcBef>
                <a:spcPts val="0"/>
              </a:spcBef>
            </a:pPr>
            <a:r>
              <a:rPr lang="en-US" sz="2600"/>
              <a:t>The overridden method must have a throws clause, as well.</a:t>
            </a:r>
          </a:p>
          <a:p>
            <a:pPr lvl="2">
              <a:spcBef>
                <a:spcPts val="0"/>
              </a:spcBef>
            </a:pPr>
            <a:r>
              <a:rPr lang="en-US" sz="2600"/>
              <a:t>Each exception included in the throws clause of the overriding method must be either one of the exceptions in the throws clause of the overridden method or a subclass of it.</a:t>
            </a:r>
          </a:p>
          <a:p>
            <a:pPr lvl="1">
              <a:spcBef>
                <a:spcPts val="0"/>
              </a:spcBef>
            </a:pPr>
            <a:r>
              <a:rPr lang="en-US"/>
              <a:t>If the overridden method has a throws clause, the overriding method does not have to.</a:t>
            </a:r>
          </a:p>
          <a:p>
            <a:endParaRPr lang="en-US" sz="2600"/>
          </a:p>
        </p:txBody>
      </p:sp>
    </p:spTree>
    <p:extLst>
      <p:ext uri="{BB962C8B-B14F-4D97-AF65-F5344CB8AC3E}">
        <p14:creationId xmlns:p14="http://schemas.microsoft.com/office/powerpoint/2010/main" val="1014348464"/>
      </p:ext>
    </p:extLst>
  </p:cSld>
  <p:clrMapOvr>
    <a:masterClrMapping/>
  </p:clrMapOvr>
  <p:transition spd="med">
    <p:comb/>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Method Overriding and </a:t>
            </a:r>
            <a:r>
              <a:rPr lang="en-US" smtClean="0"/>
              <a:t>Overloading</a:t>
            </a:r>
            <a:endParaRPr lang="en-US"/>
          </a:p>
        </p:txBody>
      </p:sp>
      <p:sp>
        <p:nvSpPr>
          <p:cNvPr id="123907" name="Rectangle 3"/>
          <p:cNvSpPr>
            <a:spLocks noGrp="1" noChangeArrowheads="1"/>
          </p:cNvSpPr>
          <p:nvPr>
            <p:ph type="body" idx="1"/>
          </p:nvPr>
        </p:nvSpPr>
        <p:spPr/>
        <p:txBody>
          <a:bodyPr/>
          <a:lstStyle/>
          <a:p>
            <a:r>
              <a:rPr lang="en-US"/>
              <a:t>A covariant return type of an overriding method is a subclass of the return type of the overridden method, and is legal</a:t>
            </a:r>
          </a:p>
          <a:p>
            <a:endParaRPr lang="en-US"/>
          </a:p>
        </p:txBody>
      </p:sp>
      <p:sp>
        <p:nvSpPr>
          <p:cNvPr id="123908" name="Text Box 4"/>
          <p:cNvSpPr txBox="1">
            <a:spLocks noChangeArrowheads="1"/>
          </p:cNvSpPr>
          <p:nvPr/>
        </p:nvSpPr>
        <p:spPr bwMode="auto">
          <a:xfrm>
            <a:off x="609600" y="3352800"/>
            <a:ext cx="4724400" cy="822325"/>
          </a:xfrm>
          <a:prstGeom prst="rect">
            <a:avLst/>
          </a:prstGeom>
          <a:noFill/>
          <a:ln w="9525">
            <a:noFill/>
            <a:miter lim="800000"/>
            <a:headEnd/>
            <a:tailEnd/>
          </a:ln>
          <a:effectLst/>
        </p:spPr>
        <p:txBody>
          <a:bodyPr>
            <a:spAutoFit/>
          </a:bodyPr>
          <a:lstStyle/>
          <a:p>
            <a:r>
              <a:rPr lang="en-US" sz="2400"/>
              <a:t>public Number myMethod();</a:t>
            </a:r>
          </a:p>
          <a:p>
            <a:r>
              <a:rPr lang="en-US" sz="2400"/>
              <a:t>public Double myMethod();</a:t>
            </a:r>
          </a:p>
        </p:txBody>
      </p:sp>
      <p:sp>
        <p:nvSpPr>
          <p:cNvPr id="123909" name="Text Box 5"/>
          <p:cNvSpPr txBox="1">
            <a:spLocks noChangeArrowheads="1"/>
          </p:cNvSpPr>
          <p:nvPr/>
        </p:nvSpPr>
        <p:spPr bwMode="auto">
          <a:xfrm>
            <a:off x="609600" y="4343400"/>
            <a:ext cx="4724400" cy="822325"/>
          </a:xfrm>
          <a:prstGeom prst="rect">
            <a:avLst/>
          </a:prstGeom>
          <a:noFill/>
          <a:ln w="9525">
            <a:noFill/>
            <a:miter lim="800000"/>
            <a:headEnd/>
            <a:tailEnd/>
          </a:ln>
          <a:effectLst/>
        </p:spPr>
        <p:txBody>
          <a:bodyPr>
            <a:spAutoFit/>
          </a:bodyPr>
          <a:lstStyle/>
          <a:p>
            <a:r>
              <a:rPr lang="en-US" sz="2400"/>
              <a:t>public int myMethod();</a:t>
            </a:r>
          </a:p>
          <a:p>
            <a:r>
              <a:rPr lang="en-US" sz="2400"/>
              <a:t>public double myMethod();</a:t>
            </a:r>
          </a:p>
        </p:txBody>
      </p:sp>
      <p:sp>
        <p:nvSpPr>
          <p:cNvPr id="123910" name="Text Box 6"/>
          <p:cNvSpPr txBox="1">
            <a:spLocks noChangeArrowheads="1"/>
          </p:cNvSpPr>
          <p:nvPr/>
        </p:nvSpPr>
        <p:spPr bwMode="auto">
          <a:xfrm>
            <a:off x="4572000" y="3581400"/>
            <a:ext cx="41148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OK: Covariant return type</a:t>
            </a:r>
          </a:p>
        </p:txBody>
      </p:sp>
      <p:sp>
        <p:nvSpPr>
          <p:cNvPr id="123911" name="Text Box 7"/>
          <p:cNvSpPr txBox="1">
            <a:spLocks noChangeArrowheads="1"/>
          </p:cNvSpPr>
          <p:nvPr/>
        </p:nvSpPr>
        <p:spPr bwMode="auto">
          <a:xfrm>
            <a:off x="4419600" y="4419600"/>
            <a:ext cx="44196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Error: Difference return type</a:t>
            </a:r>
          </a:p>
        </p:txBody>
      </p:sp>
    </p:spTree>
    <p:extLst>
      <p:ext uri="{BB962C8B-B14F-4D97-AF65-F5344CB8AC3E}">
        <p14:creationId xmlns:p14="http://schemas.microsoft.com/office/powerpoint/2010/main" val="224616903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blinds(horizontal)">
                                      <p:cBhvr>
                                        <p:cTn id="7" dur="500"/>
                                        <p:tgtEl>
                                          <p:spTgt spid="1239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11"/>
                                        </p:tgtEl>
                                        <p:attrNameLst>
                                          <p:attrName>style.visibility</p:attrName>
                                        </p:attrNameLst>
                                      </p:cBhvr>
                                      <p:to>
                                        <p:strVal val="visible"/>
                                      </p:to>
                                    </p:set>
                                    <p:animEffect transition="in" filter="blinds(horizontal)">
                                      <p:cBhvr>
                                        <p:cTn id="12"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p:bldP spid="1239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Method Overriding and Overloading </a:t>
            </a:r>
          </a:p>
        </p:txBody>
      </p:sp>
      <p:sp>
        <p:nvSpPr>
          <p:cNvPr id="121859" name="Rectangle 3"/>
          <p:cNvSpPr>
            <a:spLocks noGrp="1" noChangeArrowheads="1"/>
          </p:cNvSpPr>
          <p:nvPr>
            <p:ph type="body" idx="1"/>
          </p:nvPr>
        </p:nvSpPr>
        <p:spPr/>
        <p:txBody>
          <a:bodyPr/>
          <a:lstStyle/>
          <a:p>
            <a:pPr>
              <a:lnSpc>
                <a:spcPct val="90000"/>
              </a:lnSpc>
            </a:pPr>
            <a:r>
              <a:rPr lang="en-US" sz="2600" b="1"/>
              <a:t>Method Overloading</a:t>
            </a:r>
          </a:p>
          <a:p>
            <a:pPr lvl="1">
              <a:lnSpc>
                <a:spcPct val="90000"/>
              </a:lnSpc>
            </a:pPr>
            <a:r>
              <a:rPr lang="en-US"/>
              <a:t>Method overloading is a feature of Java that facilitates defining multiple methods in a class with identical name</a:t>
            </a:r>
          </a:p>
          <a:p>
            <a:pPr lvl="1">
              <a:lnSpc>
                <a:spcPct val="90000"/>
              </a:lnSpc>
            </a:pPr>
            <a:r>
              <a:rPr lang="en-US"/>
              <a:t>Method overloading may have difference return type</a:t>
            </a:r>
          </a:p>
          <a:p>
            <a:pPr>
              <a:lnSpc>
                <a:spcPct val="90000"/>
              </a:lnSpc>
            </a:pPr>
            <a:r>
              <a:rPr lang="en-US" sz="2600" b="1"/>
              <a:t>Constructor Overloading</a:t>
            </a:r>
          </a:p>
          <a:p>
            <a:pPr lvl="1">
              <a:lnSpc>
                <a:spcPct val="90000"/>
              </a:lnSpc>
            </a:pPr>
            <a:r>
              <a:rPr lang="en-US"/>
              <a:t>A constructor of a class has the same name as the class, and has no explicit return type; it can have zero or more parameters</a:t>
            </a:r>
          </a:p>
          <a:p>
            <a:pPr lvl="1">
              <a:lnSpc>
                <a:spcPct val="90000"/>
              </a:lnSpc>
            </a:pPr>
            <a:r>
              <a:rPr lang="en-US"/>
              <a:t>A class may have more than one constructor. If the programmer defines no constructor in a class, the compiler adds the default constructor with no arguments. If one or more constructors are defined in the class, the compiler does not provide any constructor</a:t>
            </a:r>
          </a:p>
        </p:txBody>
      </p:sp>
    </p:spTree>
    <p:extLst>
      <p:ext uri="{BB962C8B-B14F-4D97-AF65-F5344CB8AC3E}">
        <p14:creationId xmlns:p14="http://schemas.microsoft.com/office/powerpoint/2010/main" val="3714038045"/>
      </p:ext>
    </p:extLst>
  </p:cSld>
  <p:clrMapOvr>
    <a:masterClrMapping/>
  </p:clrMapOvr>
  <p:transition spd="med">
    <p:comb/>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76200"/>
            <a:ext cx="8839200" cy="533400"/>
          </a:xfrm>
        </p:spPr>
        <p:txBody>
          <a:bodyPr/>
          <a:lstStyle/>
          <a:p>
            <a:r>
              <a:rPr lang="en-US" sz="2800"/>
              <a:t>Methods with a Variable Number of Parameters</a:t>
            </a:r>
          </a:p>
        </p:txBody>
      </p:sp>
      <p:sp>
        <p:nvSpPr>
          <p:cNvPr id="57347" name="Rectangle 3"/>
          <p:cNvSpPr>
            <a:spLocks noGrp="1" noChangeArrowheads="1"/>
          </p:cNvSpPr>
          <p:nvPr>
            <p:ph type="body" idx="1"/>
          </p:nvPr>
        </p:nvSpPr>
        <p:spPr/>
        <p:txBody>
          <a:bodyPr/>
          <a:lstStyle/>
          <a:p>
            <a:r>
              <a:rPr lang="en-US"/>
              <a:t>A new feature in J2SE 5.0 that lets you define methods with a variable number of parameters</a:t>
            </a:r>
          </a:p>
          <a:p>
            <a:r>
              <a:rPr lang="en-US"/>
              <a:t>You can make several method calls with a variable number of arguments</a:t>
            </a:r>
          </a:p>
          <a:p>
            <a:r>
              <a:rPr lang="en-US"/>
              <a:t>These are also called </a:t>
            </a:r>
            <a:r>
              <a:rPr lang="en-US" b="1"/>
              <a:t>variable-length argument methods</a:t>
            </a:r>
          </a:p>
          <a:p>
            <a:endParaRPr lang="en-US"/>
          </a:p>
        </p:txBody>
      </p:sp>
    </p:spTree>
    <p:extLst>
      <p:ext uri="{BB962C8B-B14F-4D97-AF65-F5344CB8AC3E}">
        <p14:creationId xmlns:p14="http://schemas.microsoft.com/office/powerpoint/2010/main" val="1378992082"/>
      </p:ext>
    </p:extLst>
  </p:cSld>
  <p:clrMapOvr>
    <a:masterClrMapping/>
  </p:clrMapOvr>
  <p:transition spd="med">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cs typeface="Arial" panose="020B0604020202020204" pitchFamily="34" charset="0"/>
              </a:rPr>
              <a:t>Undefined parameter number</a:t>
            </a:r>
          </a:p>
        </p:txBody>
      </p:sp>
      <p:sp>
        <p:nvSpPr>
          <p:cNvPr id="57347" name="Content Placeholder 2"/>
          <p:cNvSpPr>
            <a:spLocks noGrp="1"/>
          </p:cNvSpPr>
          <p:nvPr>
            <p:ph idx="1"/>
          </p:nvPr>
        </p:nvSpPr>
        <p:spPr>
          <a:xfrm>
            <a:off x="228600" y="838200"/>
            <a:ext cx="8524875" cy="5399088"/>
          </a:xfrm>
        </p:spPr>
        <p:txBody>
          <a:bodyPr/>
          <a:lstStyle/>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undefined parameter number</a:t>
            </a:r>
            <a:endParaRPr lang="en-US" sz="2400" smtClean="0">
              <a:solidFill>
                <a:srgbClr val="C00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public void </a:t>
            </a:r>
            <a:r>
              <a:rPr lang="en-US" sz="2400" smtClean="0">
                <a:latin typeface="Courier New" panose="02070309020205020404" pitchFamily="49" charset="0"/>
                <a:cs typeface="Courier New" panose="02070309020205020404" pitchFamily="49" charset="0"/>
              </a:rPr>
              <a:t>Multiply(</a:t>
            </a:r>
            <a:r>
              <a:rPr lang="en-US" sz="2400" smtClean="0">
                <a:solidFill>
                  <a:srgbClr val="C00000"/>
                </a:solidFill>
                <a:latin typeface="Courier New" panose="02070309020205020404" pitchFamily="49" charset="0"/>
                <a:cs typeface="Courier New" panose="02070309020205020404" pitchFamily="49" charset="0"/>
              </a:rPr>
              <a:t>int</a:t>
            </a:r>
            <a:r>
              <a:rPr lang="en-US" sz="2400" smtClean="0">
                <a:latin typeface="Courier New" panose="02070309020205020404" pitchFamily="49" charset="0"/>
                <a:cs typeface="Courier New" panose="02070309020205020404" pitchFamily="49" charset="0"/>
              </a:rPr>
              <a:t>… list){};</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                       </a:t>
            </a:r>
            <a:r>
              <a:rPr lang="en-US" sz="23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Multiply(1);                      </a:t>
            </a:r>
            <a:r>
              <a:rPr lang="en-US" sz="2300" smtClean="0">
                <a:solidFill>
                  <a:srgbClr val="008000"/>
                </a:solidFill>
                <a:latin typeface="Courier New" panose="02070309020205020404" pitchFamily="49" charset="0"/>
                <a:cs typeface="Courier New" panose="02070309020205020404" pitchFamily="49" charset="0"/>
              </a:rPr>
              <a:t>// OK too</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Multiply(1, 2, 3, 3, 4);          </a:t>
            </a:r>
            <a:r>
              <a:rPr lang="en-US" sz="2300" smtClean="0">
                <a:solidFill>
                  <a:srgbClr val="008000"/>
                </a:solidFill>
                <a:latin typeface="Courier New" panose="02070309020205020404" pitchFamily="49" charset="0"/>
                <a:cs typeface="Courier New" panose="02070309020205020404" pitchFamily="49" charset="0"/>
              </a:rPr>
              <a:t>// still OK</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a:t>
            </a:r>
            <a:r>
              <a:rPr lang="en-US" sz="2300" smtClean="0">
                <a:solidFill>
                  <a:srgbClr val="C00000"/>
                </a:solidFill>
                <a:latin typeface="Courier New" panose="02070309020205020404" pitchFamily="49" charset="0"/>
                <a:cs typeface="Courier New" panose="02070309020205020404" pitchFamily="49" charset="0"/>
              </a:rPr>
              <a:t>new int</a:t>
            </a:r>
            <a:r>
              <a:rPr lang="en-US" sz="2300" smtClean="0">
                <a:latin typeface="Courier New" panose="02070309020205020404" pitchFamily="49" charset="0"/>
                <a:cs typeface="Courier New" panose="02070309020205020404" pitchFamily="49" charset="0"/>
              </a:rPr>
              <a:t>[] {1, 2, 3, 3, 4}); </a:t>
            </a:r>
            <a:r>
              <a:rPr lang="en-US" sz="23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endParaRPr lang="en-US" sz="24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400" smtClean="0">
                <a:solidFill>
                  <a:srgbClr val="008000"/>
                </a:solidFill>
                <a:latin typeface="Courier New" panose="02070309020205020404" pitchFamily="49" charset="0"/>
                <a:cs typeface="Courier New" panose="02070309020205020404" pitchFamily="49" charset="0"/>
              </a:rPr>
              <a:t>// predefined parameter number</a:t>
            </a:r>
          </a:p>
          <a:p>
            <a:pPr>
              <a:buFont typeface="Wingdings" panose="05000000000000000000" pitchFamily="2" charset="2"/>
              <a:buNone/>
            </a:pPr>
            <a:r>
              <a:rPr lang="en-US" sz="2400" smtClean="0">
                <a:solidFill>
                  <a:srgbClr val="C00000"/>
                </a:solidFill>
                <a:latin typeface="Courier New" panose="02070309020205020404" pitchFamily="49" charset="0"/>
                <a:cs typeface="Courier New" panose="02070309020205020404" pitchFamily="49" charset="0"/>
              </a:rPr>
              <a:t>public void </a:t>
            </a:r>
            <a:r>
              <a:rPr lang="en-US" sz="2400" smtClean="0">
                <a:latin typeface="Courier New" panose="02070309020205020404" pitchFamily="49" charset="0"/>
                <a:cs typeface="Courier New" panose="02070309020205020404" pitchFamily="49" charset="0"/>
              </a:rPr>
              <a:t>Multiply(</a:t>
            </a:r>
            <a:r>
              <a:rPr lang="en-US" sz="2400" smtClean="0">
                <a:solidFill>
                  <a:srgbClr val="C00000"/>
                </a:solidFill>
                <a:latin typeface="Courier New" panose="02070309020205020404" pitchFamily="49" charset="0"/>
                <a:cs typeface="Courier New" panose="02070309020205020404" pitchFamily="49" charset="0"/>
              </a:rPr>
              <a:t>int</a:t>
            </a:r>
            <a:r>
              <a:rPr lang="en-US" sz="2400" smtClean="0">
                <a:latin typeface="Courier New" panose="02070309020205020404" pitchFamily="49" charset="0"/>
                <a:cs typeface="Courier New" panose="02070309020205020404" pitchFamily="49" charset="0"/>
              </a:rPr>
              <a:t>[] list){};</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                      </a:t>
            </a:r>
            <a:r>
              <a:rPr lang="en-US" sz="2300" smtClean="0">
                <a:solidFill>
                  <a:srgbClr val="008000"/>
                </a:solidFill>
                <a:latin typeface="Courier New" panose="02070309020205020404" pitchFamily="49" charset="0"/>
                <a:cs typeface="Courier New" panose="02070309020205020404" pitchFamily="49" charset="0"/>
              </a:rPr>
              <a:t>// Error</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Multiply(1);                     </a:t>
            </a:r>
            <a:r>
              <a:rPr lang="en-US" sz="2300" smtClean="0">
                <a:solidFill>
                  <a:srgbClr val="008000"/>
                </a:solidFill>
                <a:latin typeface="Courier New" panose="02070309020205020404" pitchFamily="49" charset="0"/>
                <a:cs typeface="Courier New" panose="02070309020205020404" pitchFamily="49" charset="0"/>
              </a:rPr>
              <a:t>// Error too</a:t>
            </a:r>
          </a:p>
          <a:p>
            <a:pPr>
              <a:buFont typeface="Wingdings" panose="05000000000000000000" pitchFamily="2" charset="2"/>
              <a:buNone/>
            </a:pPr>
            <a:r>
              <a:rPr lang="en-US" sz="2300" smtClean="0">
                <a:latin typeface="Courier New" panose="02070309020205020404" pitchFamily="49" charset="0"/>
                <a:cs typeface="Courier New" panose="02070309020205020404" pitchFamily="49" charset="0"/>
              </a:rPr>
              <a:t>Multiply(</a:t>
            </a:r>
            <a:r>
              <a:rPr lang="en-US" sz="2300" smtClean="0">
                <a:solidFill>
                  <a:srgbClr val="C00000"/>
                </a:solidFill>
                <a:latin typeface="Courier New" panose="02070309020205020404" pitchFamily="49" charset="0"/>
                <a:cs typeface="Courier New" panose="02070309020205020404" pitchFamily="49" charset="0"/>
              </a:rPr>
              <a:t>new int</a:t>
            </a:r>
            <a:r>
              <a:rPr lang="en-US" sz="2300" smtClean="0">
                <a:latin typeface="Courier New" panose="02070309020205020404" pitchFamily="49" charset="0"/>
                <a:cs typeface="Courier New" panose="02070309020205020404" pitchFamily="49" charset="0"/>
              </a:rPr>
              <a:t>[] {1, 2, 3, 3, 4}); </a:t>
            </a:r>
            <a:r>
              <a:rPr lang="en-US" sz="23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endParaRPr lang="en-US" smtClean="0">
              <a:cs typeface="Courier New" panose="02070309020205020404" pitchFamily="49" charset="0"/>
            </a:endParaRPr>
          </a:p>
        </p:txBody>
      </p:sp>
    </p:spTree>
    <p:extLst>
      <p:ext uri="{BB962C8B-B14F-4D97-AF65-F5344CB8AC3E}">
        <p14:creationId xmlns:p14="http://schemas.microsoft.com/office/powerpoint/2010/main" val="3998427183"/>
      </p:ext>
    </p:extLst>
  </p:cSld>
  <p:clrMapOvr>
    <a:masterClrMapping/>
  </p:clrMapOvr>
  <p:transition spd="med">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p:txBody>
          <a:bodyPr/>
          <a:lstStyle/>
          <a:p>
            <a:pPr>
              <a:lnSpc>
                <a:spcPct val="90000"/>
              </a:lnSpc>
            </a:pPr>
            <a:r>
              <a:rPr lang="en-US"/>
              <a:t>Syntax</a:t>
            </a:r>
          </a:p>
          <a:p>
            <a:pPr lvl="1">
              <a:lnSpc>
                <a:spcPct val="90000"/>
              </a:lnSpc>
            </a:pPr>
            <a:r>
              <a:rPr lang="en-US" sz="2800"/>
              <a:t>There must be </a:t>
            </a:r>
            <a:r>
              <a:rPr lang="en-US" sz="2800" smtClean="0"/>
              <a:t>ony </a:t>
            </a:r>
            <a:r>
              <a:rPr lang="en-US" sz="2800"/>
              <a:t>one variable-length parameters list</a:t>
            </a:r>
          </a:p>
          <a:p>
            <a:pPr lvl="1">
              <a:lnSpc>
                <a:spcPct val="90000"/>
              </a:lnSpc>
            </a:pPr>
            <a:r>
              <a:rPr lang="en-US" sz="2800"/>
              <a:t>If there are individual parameters in addition to the list, the variable-length parameters list must appear last inside the parentheses of the method</a:t>
            </a:r>
          </a:p>
          <a:p>
            <a:pPr lvl="1">
              <a:lnSpc>
                <a:spcPct val="90000"/>
              </a:lnSpc>
            </a:pPr>
            <a:r>
              <a:rPr lang="en-US" sz="2800"/>
              <a:t>The variable-length parameters list consists of a type followed by three dots and the name</a:t>
            </a:r>
          </a:p>
          <a:p>
            <a:pPr>
              <a:lnSpc>
                <a:spcPct val="90000"/>
              </a:lnSpc>
            </a:pPr>
            <a:r>
              <a:rPr lang="en-US" smtClean="0"/>
              <a:t>Example</a:t>
            </a:r>
          </a:p>
          <a:p>
            <a:pPr>
              <a:lnSpc>
                <a:spcPct val="90000"/>
              </a:lnSpc>
              <a:buNone/>
            </a:pPr>
            <a:r>
              <a:rPr lang="en-US" sz="2800" b="1" smtClean="0"/>
              <a:t>public </a:t>
            </a:r>
            <a:r>
              <a:rPr lang="en-US" sz="2800" b="1"/>
              <a:t>void printStuff (String greet, int... values)</a:t>
            </a:r>
          </a:p>
        </p:txBody>
      </p:sp>
      <p:sp>
        <p:nvSpPr>
          <p:cNvPr id="5" name="Rectangle 2"/>
          <p:cNvSpPr txBox="1">
            <a:spLocks noChangeArrowheads="1"/>
          </p:cNvSpPr>
          <p:nvPr/>
        </p:nvSpPr>
        <p:spPr bwMode="auto">
          <a:xfrm>
            <a:off x="304800" y="0"/>
            <a:ext cx="88392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rPr>
              <a:t>Methods with a Variable Number of Parameters</a:t>
            </a:r>
            <a:endParaRPr kumimoji="0" lang="en-US" sz="2800" b="1" i="0" u="none" strike="noStrike" kern="0" cap="none" spc="0" normalizeH="0" baseline="0" noProof="0">
              <a:ln>
                <a:noFill/>
              </a:ln>
              <a:solidFill>
                <a:srgbClr val="FFFF00"/>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p14="http://schemas.microsoft.com/office/powerpoint/2010/main" val="2619372898"/>
      </p:ext>
    </p:extLst>
  </p:cSld>
  <p:clrMapOvr>
    <a:masterClrMapping/>
  </p:clrMapOvr>
  <p:transition spd="med">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p:txBody>
          <a:bodyPr/>
          <a:lstStyle/>
          <a:p>
            <a:pPr>
              <a:lnSpc>
                <a:spcPct val="80000"/>
              </a:lnSpc>
              <a:buFont typeface="Wingdings" pitchFamily="2" charset="2"/>
              <a:buNone/>
            </a:pPr>
            <a:r>
              <a:rPr lang="en-US" sz="2400"/>
              <a:t>import java.io.*;</a:t>
            </a:r>
          </a:p>
          <a:p>
            <a:pPr>
              <a:lnSpc>
                <a:spcPct val="80000"/>
              </a:lnSpc>
              <a:buFont typeface="Wingdings" pitchFamily="2" charset="2"/>
              <a:buNone/>
            </a:pPr>
            <a:r>
              <a:rPr lang="en-US" sz="2400"/>
              <a:t>class MyClass {</a:t>
            </a:r>
          </a:p>
          <a:p>
            <a:pPr>
              <a:lnSpc>
                <a:spcPct val="80000"/>
              </a:lnSpc>
              <a:buFont typeface="Wingdings" pitchFamily="2" charset="2"/>
              <a:buNone/>
            </a:pPr>
            <a:r>
              <a:rPr lang="en-US" sz="2400"/>
              <a:t>     public void printStuff(String greet, int... values) {</a:t>
            </a:r>
          </a:p>
          <a:p>
            <a:pPr>
              <a:lnSpc>
                <a:spcPct val="80000"/>
              </a:lnSpc>
              <a:buFont typeface="Wingdings" pitchFamily="2" charset="2"/>
              <a:buNone/>
            </a:pPr>
            <a:r>
              <a:rPr lang="en-US" sz="2400"/>
              <a:t>        for (int v : values ) {</a:t>
            </a:r>
          </a:p>
          <a:p>
            <a:pPr>
              <a:lnSpc>
                <a:spcPct val="80000"/>
              </a:lnSpc>
              <a:buFont typeface="Wingdings" pitchFamily="2" charset="2"/>
              <a:buNone/>
            </a:pPr>
            <a:r>
              <a:rPr lang="en-US" sz="2400"/>
              <a:t>           System.out.println( greet + ":" + v);</a:t>
            </a:r>
          </a:p>
          <a:p>
            <a:pPr>
              <a:lnSpc>
                <a:spcPct val="80000"/>
              </a:lnSpc>
              <a:buFont typeface="Wingdings" pitchFamily="2" charset="2"/>
              <a:buNone/>
            </a:pPr>
            <a:r>
              <a:rPr lang="en-US" sz="2400"/>
              <a:t>        }</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a:p>
            <a:pPr>
              <a:lnSpc>
                <a:spcPct val="80000"/>
              </a:lnSpc>
              <a:buFont typeface="Wingdings" pitchFamily="2" charset="2"/>
              <a:buNone/>
            </a:pPr>
            <a:r>
              <a:rPr lang="en-US" sz="2400"/>
              <a:t>class VarargTest {</a:t>
            </a:r>
          </a:p>
          <a:p>
            <a:pPr>
              <a:lnSpc>
                <a:spcPct val="80000"/>
              </a:lnSpc>
              <a:buFont typeface="Wingdings" pitchFamily="2" charset="2"/>
              <a:buNone/>
            </a:pPr>
            <a:r>
              <a:rPr lang="en-US" sz="2400"/>
              <a:t>      public static void main(String[] args) {</a:t>
            </a:r>
          </a:p>
          <a:p>
            <a:pPr>
              <a:lnSpc>
                <a:spcPct val="80000"/>
              </a:lnSpc>
              <a:buFont typeface="Wingdings" pitchFamily="2" charset="2"/>
              <a:buNone/>
            </a:pPr>
            <a:r>
              <a:rPr lang="en-US" sz="2400"/>
              <a:t>         MyClass mc = new MyClass();</a:t>
            </a:r>
          </a:p>
          <a:p>
            <a:pPr>
              <a:lnSpc>
                <a:spcPct val="80000"/>
              </a:lnSpc>
              <a:buFont typeface="Wingdings" pitchFamily="2" charset="2"/>
              <a:buNone/>
            </a:pPr>
            <a:r>
              <a:rPr lang="en-US" sz="2400"/>
              <a:t>         mc.printStuff("Hello", 1);</a:t>
            </a:r>
          </a:p>
          <a:p>
            <a:pPr>
              <a:lnSpc>
                <a:spcPct val="80000"/>
              </a:lnSpc>
              <a:buFont typeface="Wingdings" pitchFamily="2" charset="2"/>
              <a:buNone/>
            </a:pPr>
            <a:r>
              <a:rPr lang="en-US" sz="2400"/>
              <a:t>         mc.printStuff("Hey", 1,2);</a:t>
            </a:r>
          </a:p>
          <a:p>
            <a:pPr>
              <a:lnSpc>
                <a:spcPct val="80000"/>
              </a:lnSpc>
              <a:buFont typeface="Wingdings" pitchFamily="2" charset="2"/>
              <a:buNone/>
            </a:pPr>
            <a:r>
              <a:rPr lang="en-US" sz="2400"/>
              <a:t>         mc.printStuff("Hey you", 1,2,3);</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
        <p:nvSpPr>
          <p:cNvPr id="5" name="Rectangle 2"/>
          <p:cNvSpPr txBox="1">
            <a:spLocks noChangeArrowheads="1"/>
          </p:cNvSpPr>
          <p:nvPr/>
        </p:nvSpPr>
        <p:spPr bwMode="auto">
          <a:xfrm>
            <a:off x="304800" y="0"/>
            <a:ext cx="88392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rPr>
              <a:t>Methods with a Variable Number of Parameters</a:t>
            </a:r>
            <a:endParaRPr kumimoji="0" lang="en-US" sz="2800" b="1" i="0" u="none" strike="noStrike" kern="0" cap="none" spc="0" normalizeH="0" baseline="0" noProof="0">
              <a:ln>
                <a:noFill/>
              </a:ln>
              <a:solidFill>
                <a:srgbClr val="FFFF00"/>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p14="http://schemas.microsoft.com/office/powerpoint/2010/main" val="3591748542"/>
      </p:ext>
    </p:extLst>
  </p:cSld>
  <p:clrMapOvr>
    <a:masterClrMapping/>
  </p:clrMapOvr>
  <p:transition spd="med">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755650" y="2997200"/>
            <a:ext cx="7772400" cy="792163"/>
          </a:xfrm>
        </p:spPr>
        <p:txBody>
          <a:bodyPr/>
          <a:lstStyle/>
          <a:p>
            <a:pPr algn="ctr"/>
            <a:r>
              <a:rPr lang="en-US" sz="3200" cap="none" smtClean="0">
                <a:solidFill>
                  <a:srgbClr val="DC0081"/>
                </a:solidFill>
                <a:cs typeface="Arial" panose="020B0604020202020204" pitchFamily="34" charset="0"/>
              </a:rPr>
              <a:t>OOP ABSTRACTION</a:t>
            </a:r>
            <a:endParaRPr lang="vi-VN" sz="3200" cap="none" smtClean="0">
              <a:solidFill>
                <a:srgbClr val="DC0081"/>
              </a:solidFill>
              <a:cs typeface="Arial" panose="020B0604020202020204" pitchFamily="34" charset="0"/>
            </a:endParaRPr>
          </a:p>
        </p:txBody>
      </p:sp>
      <p:sp>
        <p:nvSpPr>
          <p:cNvPr id="60419"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3C95AA-49BB-4B45-ADBC-D4CD11F7A98D}" type="slidenum">
              <a:rPr lang="vi-VN" sz="1200">
                <a:solidFill>
                  <a:srgbClr val="898989"/>
                </a:solidFill>
              </a:rPr>
              <a:pPr/>
              <a:t>4</a:t>
            </a:fld>
            <a:endParaRPr lang="vi-VN" sz="1200">
              <a:solidFill>
                <a:srgbClr val="898989"/>
              </a:solidFill>
            </a:endParaRPr>
          </a:p>
        </p:txBody>
      </p:sp>
    </p:spTree>
    <p:extLst>
      <p:ext uri="{BB962C8B-B14F-4D97-AF65-F5344CB8AC3E}">
        <p14:creationId xmlns:p14="http://schemas.microsoft.com/office/powerpoint/2010/main" val="249574870"/>
      </p:ext>
    </p:extLst>
  </p:cSld>
  <p:clrMapOvr>
    <a:masterClrMapping/>
  </p:clrMapOvr>
  <p:transition spd="med">
    <p:comb/>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304800" y="2057400"/>
            <a:ext cx="7086600" cy="457200"/>
          </a:xfrm>
          <a:prstGeom prst="rect">
            <a:avLst/>
          </a:prstGeom>
          <a:noFill/>
          <a:ln w="9525">
            <a:noFill/>
            <a:miter lim="800000"/>
            <a:headEnd/>
            <a:tailEnd/>
          </a:ln>
          <a:effectLst/>
        </p:spPr>
        <p:txBody>
          <a:bodyPr>
            <a:spAutoFit/>
          </a:bodyPr>
          <a:lstStyle/>
          <a:p>
            <a:pPr>
              <a:spcBef>
                <a:spcPct val="50000"/>
              </a:spcBef>
            </a:pPr>
            <a:r>
              <a:rPr lang="en-US" sz="2400"/>
              <a:t>public void printStuff (int... values, String greet)</a:t>
            </a:r>
          </a:p>
        </p:txBody>
      </p:sp>
      <p:sp>
        <p:nvSpPr>
          <p:cNvPr id="63493" name="Text Box 5"/>
          <p:cNvSpPr txBox="1">
            <a:spLocks noChangeArrowheads="1"/>
          </p:cNvSpPr>
          <p:nvPr/>
        </p:nvSpPr>
        <p:spPr bwMode="auto">
          <a:xfrm>
            <a:off x="304800" y="3962400"/>
            <a:ext cx="8839200" cy="457200"/>
          </a:xfrm>
          <a:prstGeom prst="rect">
            <a:avLst/>
          </a:prstGeom>
          <a:noFill/>
          <a:ln w="9525">
            <a:noFill/>
            <a:miter lim="800000"/>
            <a:headEnd/>
            <a:tailEnd/>
          </a:ln>
          <a:effectLst/>
        </p:spPr>
        <p:txBody>
          <a:bodyPr>
            <a:spAutoFit/>
          </a:bodyPr>
          <a:lstStyle/>
          <a:p>
            <a:pPr>
              <a:spcBef>
                <a:spcPct val="50000"/>
              </a:spcBef>
            </a:pPr>
            <a:r>
              <a:rPr lang="en-US" sz="2400"/>
              <a:t>public void printStuff (String greet, int... values, double… dnum)</a:t>
            </a:r>
          </a:p>
        </p:txBody>
      </p:sp>
      <p:sp>
        <p:nvSpPr>
          <p:cNvPr id="63494" name="Text Box 6"/>
          <p:cNvSpPr txBox="1">
            <a:spLocks noChangeArrowheads="1"/>
          </p:cNvSpPr>
          <p:nvPr/>
        </p:nvSpPr>
        <p:spPr bwMode="auto">
          <a:xfrm>
            <a:off x="304800" y="2590800"/>
            <a:ext cx="6858000" cy="830997"/>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Error: variable-length parameter must appear at the last</a:t>
            </a:r>
          </a:p>
        </p:txBody>
      </p:sp>
      <p:sp>
        <p:nvSpPr>
          <p:cNvPr id="63495" name="Text Box 7"/>
          <p:cNvSpPr txBox="1">
            <a:spLocks noChangeArrowheads="1"/>
          </p:cNvSpPr>
          <p:nvPr/>
        </p:nvSpPr>
        <p:spPr bwMode="auto">
          <a:xfrm>
            <a:off x="304800" y="4495800"/>
            <a:ext cx="82296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Method has at most one variable length parameter</a:t>
            </a:r>
          </a:p>
        </p:txBody>
      </p:sp>
      <p:sp>
        <p:nvSpPr>
          <p:cNvPr id="8" name="Rectangle 2"/>
          <p:cNvSpPr txBox="1">
            <a:spLocks noChangeArrowheads="1"/>
          </p:cNvSpPr>
          <p:nvPr/>
        </p:nvSpPr>
        <p:spPr bwMode="auto">
          <a:xfrm>
            <a:off x="304800" y="0"/>
            <a:ext cx="88392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rPr>
              <a:t>Methods with a Variable Number of Parameters</a:t>
            </a:r>
            <a:endParaRPr kumimoji="0" lang="en-US" sz="2400" b="1" i="0" u="none" strike="noStrike" kern="0" cap="none" spc="0" normalizeH="0" baseline="0" noProof="0">
              <a:ln>
                <a:noFill/>
              </a:ln>
              <a:solidFill>
                <a:srgbClr val="FFFF00"/>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p14="http://schemas.microsoft.com/office/powerpoint/2010/main" val="287125918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linds(horizontal)">
                                      <p:cBhvr>
                                        <p:cTn id="7" dur="500"/>
                                        <p:tgtEl>
                                          <p:spTgt spid="634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blinds(horizontal)">
                                      <p:cBhvr>
                                        <p:cTn id="12"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P spid="6349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Passing Arguments into Methods</a:t>
            </a:r>
          </a:p>
        </p:txBody>
      </p:sp>
      <p:sp>
        <p:nvSpPr>
          <p:cNvPr id="79875" name="Rectangle 3"/>
          <p:cNvSpPr>
            <a:spLocks noGrp="1" noChangeArrowheads="1"/>
          </p:cNvSpPr>
          <p:nvPr>
            <p:ph type="body" idx="1"/>
          </p:nvPr>
        </p:nvSpPr>
        <p:spPr/>
        <p:txBody>
          <a:bodyPr/>
          <a:lstStyle/>
          <a:p>
            <a:r>
              <a:rPr lang="en-US"/>
              <a:t>Assume you declare a variable in your method, and then you pass that variable as an argument in a method call</a:t>
            </a:r>
          </a:p>
          <a:p>
            <a:r>
              <a:rPr lang="en-US"/>
              <a:t>The question is: What kind of effect can the called method have on the variable in your method?</a:t>
            </a:r>
          </a:p>
          <a:p>
            <a:r>
              <a:rPr lang="en-US"/>
              <a:t>There are two kind:</a:t>
            </a:r>
          </a:p>
          <a:p>
            <a:pPr lvl="1"/>
            <a:r>
              <a:rPr lang="en-US" sz="2800"/>
              <a:t>pass-by-value </a:t>
            </a:r>
          </a:p>
          <a:p>
            <a:pPr lvl="1"/>
            <a:r>
              <a:rPr lang="en-US" sz="2800"/>
              <a:t>pass-by-reference</a:t>
            </a:r>
          </a:p>
        </p:txBody>
      </p:sp>
    </p:spTree>
    <p:extLst>
      <p:ext uri="{BB962C8B-B14F-4D97-AF65-F5344CB8AC3E}">
        <p14:creationId xmlns:p14="http://schemas.microsoft.com/office/powerpoint/2010/main" val="2843366317"/>
      </p:ext>
    </p:extLst>
  </p:cSld>
  <p:clrMapOvr>
    <a:masterClrMapping/>
  </p:clrMapOvr>
  <p:transition spd="med">
    <p:comb/>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Passing a Primitive Variable</a:t>
            </a:r>
          </a:p>
        </p:txBody>
      </p:sp>
      <p:sp>
        <p:nvSpPr>
          <p:cNvPr id="80899" name="Rectangle 3"/>
          <p:cNvSpPr>
            <a:spLocks noGrp="1" noChangeArrowheads="1"/>
          </p:cNvSpPr>
          <p:nvPr>
            <p:ph type="body" idx="1"/>
          </p:nvPr>
        </p:nvSpPr>
        <p:spPr/>
        <p:txBody>
          <a:bodyPr/>
          <a:lstStyle/>
          <a:p>
            <a:r>
              <a:rPr lang="en-US"/>
              <a:t>When a primitive variable is passed as an argument in a method call, only the copy of the original variable is passed</a:t>
            </a:r>
          </a:p>
          <a:p>
            <a:r>
              <a:rPr lang="en-US"/>
              <a:t>Any change to the passed variable in the called method will not affect the variable in the calling method</a:t>
            </a:r>
          </a:p>
          <a:p>
            <a:r>
              <a:rPr lang="en-US"/>
              <a:t>It is called pass-by-value</a:t>
            </a:r>
          </a:p>
        </p:txBody>
      </p:sp>
    </p:spTree>
    <p:extLst>
      <p:ext uri="{BB962C8B-B14F-4D97-AF65-F5344CB8AC3E}">
        <p14:creationId xmlns:p14="http://schemas.microsoft.com/office/powerpoint/2010/main" val="1213728967"/>
      </p:ext>
    </p:extLst>
  </p:cSld>
  <p:clrMapOvr>
    <a:masterClrMapping/>
  </p:clrMapOvr>
  <p:transition spd="med">
    <p:comb/>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Passing Primitive Variables </a:t>
            </a:r>
          </a:p>
        </p:txBody>
      </p:sp>
      <p:sp>
        <p:nvSpPr>
          <p:cNvPr id="25603" name="Rectangle 3"/>
          <p:cNvSpPr>
            <a:spLocks noGrp="1" noChangeArrowheads="1"/>
          </p:cNvSpPr>
          <p:nvPr>
            <p:ph type="body" idx="1"/>
          </p:nvPr>
        </p:nvSpPr>
        <p:spPr/>
        <p:txBody>
          <a:bodyPr/>
          <a:lstStyle/>
          <a:p>
            <a:pPr eaLnBrk="1" hangingPunct="1">
              <a:lnSpc>
                <a:spcPct val="90000"/>
              </a:lnSpc>
              <a:spcBef>
                <a:spcPct val="0"/>
              </a:spcBef>
              <a:buFont typeface="Wingdings" pitchFamily="2" charset="2"/>
              <a:buNone/>
            </a:pP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class</a:t>
            </a:r>
            <a:r>
              <a:rPr lang="en-US" sz="2400" b="1" smtClean="0">
                <a:solidFill>
                  <a:srgbClr val="000000"/>
                </a:solidFill>
                <a:latin typeface="Courier New" pitchFamily="49" charset="0"/>
              </a:rPr>
              <a:t> SwapNumber </a:t>
            </a:r>
            <a:r>
              <a:rPr lang="en-US" sz="2400" b="1" smtClean="0">
                <a:solidFill>
                  <a:srgbClr val="7F0055"/>
                </a:solidFill>
                <a:latin typeface="Courier New" pitchFamily="49" charset="0"/>
              </a:rPr>
              <a:t>extends</a:t>
            </a:r>
            <a:r>
              <a:rPr lang="en-US" sz="2400" b="1" smtClean="0">
                <a:solidFill>
                  <a:srgbClr val="000000"/>
                </a:solidFill>
                <a:latin typeface="Courier New" pitchFamily="49" charset="0"/>
              </a:rPr>
              <a:t> TestCase{</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void</a:t>
            </a:r>
            <a:r>
              <a:rPr lang="en-US" sz="2400" b="1" smtClean="0">
                <a:solidFill>
                  <a:srgbClr val="000000"/>
                </a:solidFill>
                <a:latin typeface="Courier New" pitchFamily="49" charset="0"/>
              </a:rPr>
              <a:t> swap(</a:t>
            </a:r>
            <a:r>
              <a:rPr lang="en-US" sz="2400" b="1" smtClean="0">
                <a:solidFill>
                  <a:srgbClr val="7F0055"/>
                </a:solidFill>
                <a:latin typeface="Courier New" pitchFamily="49" charset="0"/>
              </a:rPr>
              <a:t>int</a:t>
            </a:r>
            <a:r>
              <a:rPr lang="en-US" sz="2400" b="1" smtClean="0">
                <a:solidFill>
                  <a:srgbClr val="000000"/>
                </a:solidFill>
                <a:latin typeface="Courier New" pitchFamily="49" charset="0"/>
              </a:rPr>
              <a:t> a, </a:t>
            </a:r>
            <a:r>
              <a:rPr lang="en-US" sz="2400" b="1" smtClean="0">
                <a:solidFill>
                  <a:srgbClr val="7F0055"/>
                </a:solidFill>
                <a:latin typeface="Courier New" pitchFamily="49" charset="0"/>
              </a:rPr>
              <a:t>int</a:t>
            </a:r>
            <a:r>
              <a:rPr lang="en-US" sz="2400" b="1" smtClean="0">
                <a:solidFill>
                  <a:srgbClr val="000000"/>
                </a:solidFill>
                <a:latin typeface="Courier New" pitchFamily="49" charset="0"/>
              </a:rPr>
              <a:t> 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int</a:t>
            </a:r>
            <a:r>
              <a:rPr lang="en-US" sz="2400" b="1" smtClean="0">
                <a:solidFill>
                  <a:srgbClr val="000000"/>
                </a:solidFill>
                <a:latin typeface="Courier New" pitchFamily="49" charset="0"/>
              </a:rPr>
              <a:t> c = a;</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 = 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b = c;</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void</a:t>
            </a:r>
            <a:r>
              <a:rPr lang="en-US" sz="2400" b="1" smtClean="0">
                <a:solidFill>
                  <a:srgbClr val="000000"/>
                </a:solidFill>
                <a:latin typeface="Courier New" pitchFamily="49" charset="0"/>
              </a:rPr>
              <a:t> test(){</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int</a:t>
            </a:r>
            <a:r>
              <a:rPr lang="en-US" sz="2400" b="1" smtClean="0">
                <a:solidFill>
                  <a:srgbClr val="000000"/>
                </a:solidFill>
                <a:latin typeface="Courier New" pitchFamily="49" charset="0"/>
              </a:rPr>
              <a:t> a = 1, b = 2;</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System.</a:t>
            </a:r>
            <a:r>
              <a:rPr lang="en-US" sz="2400" b="1" i="1" smtClean="0">
                <a:solidFill>
                  <a:srgbClr val="0000C0"/>
                </a:solidFill>
                <a:latin typeface="Courier New" pitchFamily="49" charset="0"/>
              </a:rPr>
              <a:t>out</a:t>
            </a:r>
            <a:r>
              <a:rPr lang="en-US" sz="2400" b="1" smtClean="0">
                <a:solidFill>
                  <a:srgbClr val="000000"/>
                </a:solidFill>
                <a:latin typeface="Courier New" pitchFamily="49" charset="0"/>
              </a:rPr>
              <a:t>.println(</a:t>
            </a:r>
            <a:r>
              <a:rPr lang="en-US" sz="2400" b="1" smtClean="0">
                <a:solidFill>
                  <a:srgbClr val="2A00FF"/>
                </a:solidFill>
                <a:latin typeface="Courier New" pitchFamily="49" charset="0"/>
              </a:rPr>
              <a:t>"Before swap a: "</a:t>
            </a:r>
            <a:r>
              <a:rPr lang="en-US" sz="2400" b="1" smtClean="0">
                <a:solidFill>
                  <a:srgbClr val="000000"/>
                </a:solidFill>
                <a:latin typeface="Courier New" pitchFamily="49" charset="0"/>
              </a:rPr>
              <a:t>+ </a:t>
            </a:r>
            <a:br>
              <a:rPr lang="en-US" sz="2400" b="1" smtClean="0">
                <a:solidFill>
                  <a:srgbClr val="000000"/>
                </a:solidFill>
                <a:latin typeface="Courier New" pitchFamily="49" charset="0"/>
              </a:rPr>
            </a:br>
            <a:r>
              <a:rPr lang="en-US" sz="2400" b="1" smtClean="0">
                <a:solidFill>
                  <a:srgbClr val="000000"/>
                </a:solidFill>
                <a:latin typeface="Courier New" pitchFamily="49" charset="0"/>
              </a:rPr>
              <a:t>                        a +  </a:t>
            </a:r>
            <a:r>
              <a:rPr lang="en-US" sz="2400" b="1" smtClean="0">
                <a:solidFill>
                  <a:srgbClr val="2A00FF"/>
                </a:solidFill>
                <a:latin typeface="Courier New" pitchFamily="49" charset="0"/>
              </a:rPr>
              <a:t>" , b: "</a:t>
            </a:r>
            <a:r>
              <a:rPr lang="en-US" sz="2400" b="1" smtClean="0">
                <a:solidFill>
                  <a:srgbClr val="000000"/>
                </a:solidFill>
                <a:latin typeface="Courier New" pitchFamily="49" charset="0"/>
              </a:rPr>
              <a:t>+b);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swap(a,b);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System.</a:t>
            </a:r>
            <a:r>
              <a:rPr lang="en-US" sz="2400" b="1" i="1" smtClean="0">
                <a:solidFill>
                  <a:srgbClr val="0000C0"/>
                </a:solidFill>
                <a:latin typeface="Courier New" pitchFamily="49" charset="0"/>
              </a:rPr>
              <a:t>out</a:t>
            </a:r>
            <a:r>
              <a:rPr lang="en-US" sz="2400" b="1" smtClean="0">
                <a:solidFill>
                  <a:srgbClr val="000000"/>
                </a:solidFill>
                <a:latin typeface="Courier New" pitchFamily="49" charset="0"/>
              </a:rPr>
              <a:t>.println(</a:t>
            </a:r>
            <a:r>
              <a:rPr lang="en-US" sz="2400" b="1" smtClean="0">
                <a:solidFill>
                  <a:srgbClr val="2A00FF"/>
                </a:solidFill>
                <a:latin typeface="Courier New" pitchFamily="49" charset="0"/>
              </a:rPr>
              <a:t>"After swap a: "</a:t>
            </a:r>
            <a:r>
              <a:rPr lang="en-US" sz="2400" b="1" smtClean="0">
                <a:solidFill>
                  <a:srgbClr val="000000"/>
                </a:solidFill>
                <a:latin typeface="Courier New" pitchFamily="49" charset="0"/>
              </a:rPr>
              <a:t>+ </a:t>
            </a:r>
            <a:br>
              <a:rPr lang="en-US" sz="2400" b="1" smtClean="0">
                <a:solidFill>
                  <a:srgbClr val="000000"/>
                </a:solidFill>
                <a:latin typeface="Courier New" pitchFamily="49" charset="0"/>
              </a:rPr>
            </a:br>
            <a:r>
              <a:rPr lang="en-US" sz="2400" b="1" smtClean="0">
                <a:solidFill>
                  <a:srgbClr val="000000"/>
                </a:solidFill>
                <a:latin typeface="Courier New" pitchFamily="49" charset="0"/>
              </a:rPr>
              <a:t>                        a + </a:t>
            </a:r>
            <a:r>
              <a:rPr lang="en-US" sz="2400" b="1" smtClean="0">
                <a:solidFill>
                  <a:srgbClr val="2A00FF"/>
                </a:solidFill>
                <a:latin typeface="Courier New" pitchFamily="49" charset="0"/>
              </a:rPr>
              <a:t>" , b: "</a:t>
            </a:r>
            <a:r>
              <a:rPr lang="en-US" sz="2400" b="1" smtClean="0">
                <a:solidFill>
                  <a:srgbClr val="000000"/>
                </a:solidFill>
                <a:latin typeface="Courier New" pitchFamily="49" charset="0"/>
              </a:rPr>
              <a:t>+b);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a:t>
            </a:r>
            <a:endParaRPr lang="en-US" sz="2400" b="1" smtClean="0">
              <a:latin typeface="Courier New" pitchFamily="49" charset="0"/>
            </a:endParaRPr>
          </a:p>
          <a:p>
            <a:pPr eaLnBrk="1" hangingPunct="1">
              <a:lnSpc>
                <a:spcPct val="90000"/>
              </a:lnSpc>
            </a:pPr>
            <a:endParaRPr lang="en-US" sz="2400" b="1" smtClean="0"/>
          </a:p>
        </p:txBody>
      </p:sp>
    </p:spTree>
    <p:extLst>
      <p:ext uri="{BB962C8B-B14F-4D97-AF65-F5344CB8AC3E}">
        <p14:creationId xmlns:p14="http://schemas.microsoft.com/office/powerpoint/2010/main" val="947783209"/>
      </p:ext>
    </p:extLst>
  </p:cSld>
  <p:clrMapOvr>
    <a:masterClrMapping/>
  </p:clrMapOvr>
  <p:transition spd="med">
    <p:comb/>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Passing Primitive Variables </a:t>
            </a:r>
          </a:p>
        </p:txBody>
      </p:sp>
      <p:sp>
        <p:nvSpPr>
          <p:cNvPr id="26627" name="Rectangle 3"/>
          <p:cNvSpPr>
            <a:spLocks noGrp="1" noChangeArrowheads="1"/>
          </p:cNvSpPr>
          <p:nvPr>
            <p:ph type="body" idx="1"/>
          </p:nvPr>
        </p:nvSpPr>
        <p:spPr/>
        <p:txBody>
          <a:bodyPr/>
          <a:lstStyle/>
          <a:p>
            <a:pPr eaLnBrk="1" hangingPunct="1">
              <a:lnSpc>
                <a:spcPct val="90000"/>
              </a:lnSpc>
              <a:spcBef>
                <a:spcPct val="0"/>
              </a:spcBef>
              <a:buFont typeface="Wingdings" pitchFamily="2" charset="2"/>
              <a:buNone/>
            </a:pP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class</a:t>
            </a:r>
            <a:r>
              <a:rPr lang="en-US" sz="2400" b="1" smtClean="0">
                <a:solidFill>
                  <a:srgbClr val="000000"/>
                </a:solidFill>
                <a:latin typeface="Courier New" pitchFamily="49" charset="0"/>
              </a:rPr>
              <a:t> SwapNumber </a:t>
            </a:r>
            <a:r>
              <a:rPr lang="en-US" sz="2400" b="1" smtClean="0">
                <a:solidFill>
                  <a:srgbClr val="7F0055"/>
                </a:solidFill>
                <a:latin typeface="Courier New" pitchFamily="49" charset="0"/>
              </a:rPr>
              <a:t>extends</a:t>
            </a:r>
            <a:r>
              <a:rPr lang="en-US" sz="2400" b="1" smtClean="0">
                <a:solidFill>
                  <a:srgbClr val="000000"/>
                </a:solidFill>
                <a:latin typeface="Courier New" pitchFamily="49" charset="0"/>
              </a:rPr>
              <a:t> TestCase{</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void</a:t>
            </a:r>
            <a:r>
              <a:rPr lang="en-US" sz="2400" b="1" smtClean="0">
                <a:solidFill>
                  <a:srgbClr val="000000"/>
                </a:solidFill>
                <a:latin typeface="Courier New" pitchFamily="49" charset="0"/>
              </a:rPr>
              <a:t> swap(</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a1, </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b1){</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c = a1;</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a1 = b1;</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b1 = c;</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public</a:t>
            </a:r>
            <a:r>
              <a:rPr lang="en-US" sz="2400" b="1" smtClean="0">
                <a:solidFill>
                  <a:srgbClr val="000000"/>
                </a:solidFill>
                <a:latin typeface="Courier New" pitchFamily="49" charset="0"/>
              </a:rPr>
              <a:t> </a:t>
            </a:r>
            <a:r>
              <a:rPr lang="en-US" sz="2400" b="1" smtClean="0">
                <a:solidFill>
                  <a:srgbClr val="7F0055"/>
                </a:solidFill>
                <a:latin typeface="Courier New" pitchFamily="49" charset="0"/>
              </a:rPr>
              <a:t>void</a:t>
            </a:r>
            <a:r>
              <a:rPr lang="en-US" sz="2400" b="1" smtClean="0">
                <a:solidFill>
                  <a:srgbClr val="000000"/>
                </a:solidFill>
                <a:latin typeface="Courier New" pitchFamily="49" charset="0"/>
              </a:rPr>
              <a:t> test(){</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a = new </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(1), </a:t>
            </a: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b = new </a:t>
            </a:r>
            <a:r>
              <a:rPr lang="en-US" sz="2400" b="1" smtClean="0">
                <a:solidFill>
                  <a:srgbClr val="7F0055"/>
                </a:solidFill>
                <a:latin typeface="Courier New" pitchFamily="49" charset="0"/>
              </a:rPr>
              <a:t>Integer</a:t>
            </a:r>
            <a:r>
              <a:rPr lang="en-US" sz="2400" b="1" smtClean="0">
                <a:solidFill>
                  <a:srgbClr val="000000"/>
                </a:solidFill>
                <a:latin typeface="Courier New" pitchFamily="49" charset="0"/>
              </a:rPr>
              <a:t> (2);</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System.</a:t>
            </a:r>
            <a:r>
              <a:rPr lang="en-US" sz="2400" b="1" i="1" smtClean="0">
                <a:solidFill>
                  <a:srgbClr val="0000C0"/>
                </a:solidFill>
                <a:latin typeface="Courier New" pitchFamily="49" charset="0"/>
              </a:rPr>
              <a:t>out</a:t>
            </a:r>
            <a:r>
              <a:rPr lang="en-US" sz="2400" b="1" smtClean="0">
                <a:solidFill>
                  <a:srgbClr val="000000"/>
                </a:solidFill>
                <a:latin typeface="Courier New" pitchFamily="49" charset="0"/>
              </a:rPr>
              <a:t>.println(</a:t>
            </a:r>
            <a:r>
              <a:rPr lang="en-US" sz="2400" b="1" smtClean="0">
                <a:solidFill>
                  <a:srgbClr val="2A00FF"/>
                </a:solidFill>
                <a:latin typeface="Courier New" pitchFamily="49" charset="0"/>
              </a:rPr>
              <a:t>"Before swap a: "</a:t>
            </a:r>
            <a:r>
              <a:rPr lang="en-US" sz="2400" b="1" smtClean="0">
                <a:solidFill>
                  <a:srgbClr val="000000"/>
                </a:solidFill>
                <a:latin typeface="Courier New" pitchFamily="49" charset="0"/>
              </a:rPr>
              <a:t>+ </a:t>
            </a:r>
            <a:br>
              <a:rPr lang="en-US" sz="2400" b="1" smtClean="0">
                <a:solidFill>
                  <a:srgbClr val="000000"/>
                </a:solidFill>
                <a:latin typeface="Courier New" pitchFamily="49" charset="0"/>
              </a:rPr>
            </a:br>
            <a:r>
              <a:rPr lang="en-US" sz="2400" b="1" smtClean="0">
                <a:solidFill>
                  <a:srgbClr val="000000"/>
                </a:solidFill>
                <a:latin typeface="Courier New" pitchFamily="49" charset="0"/>
              </a:rPr>
              <a:t>                        a +  </a:t>
            </a:r>
            <a:r>
              <a:rPr lang="en-US" sz="2400" b="1" smtClean="0">
                <a:solidFill>
                  <a:srgbClr val="2A00FF"/>
                </a:solidFill>
                <a:latin typeface="Courier New" pitchFamily="49" charset="0"/>
              </a:rPr>
              <a:t>" , b: "</a:t>
            </a:r>
            <a:r>
              <a:rPr lang="en-US" sz="2400" b="1" smtClean="0">
                <a:solidFill>
                  <a:srgbClr val="000000"/>
                </a:solidFill>
                <a:latin typeface="Courier New" pitchFamily="49" charset="0"/>
              </a:rPr>
              <a:t>+b);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swap(a,b);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System.</a:t>
            </a:r>
            <a:r>
              <a:rPr lang="en-US" sz="2400" b="1" i="1" smtClean="0">
                <a:solidFill>
                  <a:srgbClr val="0000C0"/>
                </a:solidFill>
                <a:latin typeface="Courier New" pitchFamily="49" charset="0"/>
              </a:rPr>
              <a:t>out</a:t>
            </a:r>
            <a:r>
              <a:rPr lang="en-US" sz="2400" b="1" smtClean="0">
                <a:solidFill>
                  <a:srgbClr val="000000"/>
                </a:solidFill>
                <a:latin typeface="Courier New" pitchFamily="49" charset="0"/>
              </a:rPr>
              <a:t>.println(</a:t>
            </a:r>
            <a:r>
              <a:rPr lang="en-US" sz="2400" b="1" smtClean="0">
                <a:solidFill>
                  <a:srgbClr val="2A00FF"/>
                </a:solidFill>
                <a:latin typeface="Courier New" pitchFamily="49" charset="0"/>
              </a:rPr>
              <a:t>"After swap a: "</a:t>
            </a:r>
            <a:r>
              <a:rPr lang="en-US" sz="2400" b="1" smtClean="0">
                <a:solidFill>
                  <a:srgbClr val="000000"/>
                </a:solidFill>
                <a:latin typeface="Courier New" pitchFamily="49" charset="0"/>
              </a:rPr>
              <a:t>+ </a:t>
            </a:r>
            <a:br>
              <a:rPr lang="en-US" sz="2400" b="1" smtClean="0">
                <a:solidFill>
                  <a:srgbClr val="000000"/>
                </a:solidFill>
                <a:latin typeface="Courier New" pitchFamily="49" charset="0"/>
              </a:rPr>
            </a:br>
            <a:r>
              <a:rPr lang="en-US" sz="2400" b="1" smtClean="0">
                <a:solidFill>
                  <a:srgbClr val="000000"/>
                </a:solidFill>
                <a:latin typeface="Courier New" pitchFamily="49" charset="0"/>
              </a:rPr>
              <a:t>                        a + </a:t>
            </a:r>
            <a:r>
              <a:rPr lang="en-US" sz="2400" b="1" smtClean="0">
                <a:solidFill>
                  <a:srgbClr val="2A00FF"/>
                </a:solidFill>
                <a:latin typeface="Courier New" pitchFamily="49" charset="0"/>
              </a:rPr>
              <a:t>" , b: "</a:t>
            </a:r>
            <a:r>
              <a:rPr lang="en-US" sz="2400" b="1" smtClean="0">
                <a:solidFill>
                  <a:srgbClr val="000000"/>
                </a:solidFill>
                <a:latin typeface="Courier New" pitchFamily="49" charset="0"/>
              </a:rPr>
              <a:t>+b);</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	}</a:t>
            </a:r>
            <a:endParaRPr lang="en-US" sz="2400" b="1" smtClean="0">
              <a:latin typeface="Courier New" pitchFamily="49" charset="0"/>
            </a:endParaRPr>
          </a:p>
          <a:p>
            <a:pPr eaLnBrk="1" hangingPunct="1">
              <a:lnSpc>
                <a:spcPct val="90000"/>
              </a:lnSpc>
              <a:spcBef>
                <a:spcPct val="0"/>
              </a:spcBef>
              <a:buFont typeface="Wingdings" pitchFamily="2" charset="2"/>
              <a:buNone/>
            </a:pPr>
            <a:r>
              <a:rPr lang="en-US" sz="2400" b="1" smtClean="0">
                <a:solidFill>
                  <a:srgbClr val="000000"/>
                </a:solidFill>
                <a:latin typeface="Courier New" pitchFamily="49" charset="0"/>
              </a:rPr>
              <a:t>}</a:t>
            </a:r>
            <a:endParaRPr lang="en-US" sz="2400" b="1" smtClean="0">
              <a:latin typeface="Courier New" pitchFamily="49" charset="0"/>
            </a:endParaRPr>
          </a:p>
          <a:p>
            <a:pPr eaLnBrk="1" hangingPunct="1">
              <a:lnSpc>
                <a:spcPct val="90000"/>
              </a:lnSpc>
            </a:pPr>
            <a:endParaRPr lang="en-US" sz="2400" b="1" smtClean="0"/>
          </a:p>
        </p:txBody>
      </p:sp>
    </p:spTree>
    <p:extLst>
      <p:ext uri="{BB962C8B-B14F-4D97-AF65-F5344CB8AC3E}">
        <p14:creationId xmlns:p14="http://schemas.microsoft.com/office/powerpoint/2010/main" val="416263991"/>
      </p:ext>
    </p:extLst>
  </p:cSld>
  <p:clrMapOvr>
    <a:masterClrMapping/>
  </p:clrMapOvr>
  <p:transition spd="med">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Passing Object Reference Variables </a:t>
            </a:r>
          </a:p>
        </p:txBody>
      </p:sp>
      <p:sp>
        <p:nvSpPr>
          <p:cNvPr id="22531" name="Rectangle 3"/>
          <p:cNvSpPr>
            <a:spLocks noGrp="1" noChangeArrowheads="1"/>
          </p:cNvSpPr>
          <p:nvPr>
            <p:ph type="body" idx="1"/>
          </p:nvPr>
        </p:nvSpPr>
        <p:spPr/>
        <p:txBody>
          <a:bodyPr/>
          <a:lstStyle/>
          <a:p>
            <a:pPr eaLnBrk="1" hangingPunct="1">
              <a:lnSpc>
                <a:spcPct val="80000"/>
              </a:lnSpc>
              <a:spcBef>
                <a:spcPts val="500"/>
              </a:spcBef>
              <a:spcAft>
                <a:spcPts val="500"/>
              </a:spcAft>
            </a:pPr>
            <a:r>
              <a:rPr lang="en-US" sz="2400" smtClean="0">
                <a:solidFill>
                  <a:srgbClr val="0000FF"/>
                </a:solidFill>
                <a:latin typeface="Verdana" pitchFamily="34" charset="0"/>
              </a:rPr>
              <a:t>When you pass an object variable into a method, you must keep in mind that you're passing the object </a:t>
            </a:r>
            <a:r>
              <a:rPr lang="en-US" sz="2400" i="1" smtClean="0">
                <a:solidFill>
                  <a:srgbClr val="0000FF"/>
                </a:solidFill>
                <a:latin typeface="Verdana" pitchFamily="34" charset="0"/>
              </a:rPr>
              <a:t>reference,</a:t>
            </a:r>
            <a:r>
              <a:rPr lang="en-US" sz="2400" smtClean="0">
                <a:solidFill>
                  <a:srgbClr val="0000FF"/>
                </a:solidFill>
                <a:latin typeface="Verdana" pitchFamily="34" charset="0"/>
              </a:rPr>
              <a:t> and not the actual object itself</a:t>
            </a:r>
            <a:r>
              <a:rPr lang="en-US" sz="2400" smtClean="0">
                <a:latin typeface="Verdana" pitchFamily="34" charset="0"/>
              </a:rPr>
              <a:t>. </a:t>
            </a:r>
          </a:p>
          <a:p>
            <a:pPr eaLnBrk="1" hangingPunct="1">
              <a:lnSpc>
                <a:spcPct val="80000"/>
              </a:lnSpc>
              <a:spcBef>
                <a:spcPct val="10000"/>
              </a:spcBef>
              <a:buFont typeface="Wingdings" pitchFamily="2" charset="2"/>
              <a:buNone/>
            </a:pPr>
            <a:r>
              <a:rPr lang="en-US" sz="2000" smtClean="0">
                <a:latin typeface="Verdana" pitchFamily="34" charset="0"/>
              </a:rPr>
              <a:t> import java.awt.Dimension;</a:t>
            </a:r>
          </a:p>
          <a:p>
            <a:pPr eaLnBrk="1" hangingPunct="1">
              <a:lnSpc>
                <a:spcPct val="80000"/>
              </a:lnSpc>
              <a:spcBef>
                <a:spcPct val="10000"/>
              </a:spcBef>
              <a:buFont typeface="Wingdings" pitchFamily="2" charset="2"/>
              <a:buNone/>
            </a:pPr>
            <a:r>
              <a:rPr lang="en-US" sz="2000" smtClean="0">
                <a:latin typeface="Verdana" pitchFamily="34" charset="0"/>
              </a:rPr>
              <a:t> </a:t>
            </a:r>
            <a:r>
              <a:rPr lang="en-US" sz="2200" smtClean="0">
                <a:latin typeface="Verdana" pitchFamily="34" charset="0"/>
              </a:rPr>
              <a:t>class ReferenceTest {</a:t>
            </a:r>
          </a:p>
          <a:p>
            <a:pPr eaLnBrk="1" hangingPunct="1">
              <a:lnSpc>
                <a:spcPct val="80000"/>
              </a:lnSpc>
              <a:spcBef>
                <a:spcPct val="10000"/>
              </a:spcBef>
              <a:buFont typeface="Wingdings" pitchFamily="2" charset="2"/>
              <a:buNone/>
            </a:pPr>
            <a:r>
              <a:rPr lang="en-US" sz="2200" smtClean="0">
                <a:latin typeface="Verdana" pitchFamily="34" charset="0"/>
              </a:rPr>
              <a:t>   public static void main (String [] args) {</a:t>
            </a:r>
          </a:p>
          <a:p>
            <a:pPr eaLnBrk="1" hangingPunct="1">
              <a:lnSpc>
                <a:spcPct val="80000"/>
              </a:lnSpc>
              <a:spcBef>
                <a:spcPct val="10000"/>
              </a:spcBef>
              <a:buFont typeface="Wingdings" pitchFamily="2" charset="2"/>
              <a:buNone/>
            </a:pPr>
            <a:r>
              <a:rPr lang="en-US" sz="2200" smtClean="0">
                <a:latin typeface="Verdana" pitchFamily="34" charset="0"/>
              </a:rPr>
              <a:t>     </a:t>
            </a:r>
            <a:r>
              <a:rPr lang="en-US" sz="2200" smtClean="0">
                <a:solidFill>
                  <a:srgbClr val="0000FF"/>
                </a:solidFill>
                <a:latin typeface="Verdana" pitchFamily="34" charset="0"/>
              </a:rPr>
              <a:t>Dimension d = new Dimension(5,10);</a:t>
            </a:r>
          </a:p>
          <a:p>
            <a:pPr eaLnBrk="1" hangingPunct="1">
              <a:lnSpc>
                <a:spcPct val="80000"/>
              </a:lnSpc>
              <a:spcBef>
                <a:spcPct val="10000"/>
              </a:spcBef>
              <a:buFont typeface="Wingdings" pitchFamily="2" charset="2"/>
              <a:buNone/>
            </a:pPr>
            <a:r>
              <a:rPr lang="en-US" sz="2200" smtClean="0">
                <a:solidFill>
                  <a:srgbClr val="0000FF"/>
                </a:solidFill>
                <a:latin typeface="Verdana" pitchFamily="34" charset="0"/>
              </a:rPr>
              <a:t>     ReferenceTest rt = new ReferenceTest();</a:t>
            </a:r>
          </a:p>
          <a:p>
            <a:pPr eaLnBrk="1" hangingPunct="1">
              <a:lnSpc>
                <a:spcPct val="80000"/>
              </a:lnSpc>
              <a:spcBef>
                <a:spcPct val="10000"/>
              </a:spcBef>
              <a:buFont typeface="Wingdings" pitchFamily="2" charset="2"/>
              <a:buNone/>
            </a:pPr>
            <a:r>
              <a:rPr lang="en-US" sz="2200" smtClean="0">
                <a:latin typeface="Verdana" pitchFamily="34" charset="0"/>
              </a:rPr>
              <a:t>     System.out.println("Before modify() d.height = "+ 									d.height);</a:t>
            </a:r>
          </a:p>
          <a:p>
            <a:pPr eaLnBrk="1" hangingPunct="1">
              <a:lnSpc>
                <a:spcPct val="80000"/>
              </a:lnSpc>
              <a:spcBef>
                <a:spcPct val="10000"/>
              </a:spcBef>
              <a:buFont typeface="Wingdings" pitchFamily="2" charset="2"/>
              <a:buNone/>
            </a:pPr>
            <a:r>
              <a:rPr lang="en-US" sz="2200" smtClean="0">
                <a:latin typeface="Verdana" pitchFamily="34" charset="0"/>
              </a:rPr>
              <a:t>     </a:t>
            </a:r>
            <a:r>
              <a:rPr lang="en-US" sz="2200" smtClean="0">
                <a:solidFill>
                  <a:srgbClr val="0000FF"/>
                </a:solidFill>
                <a:latin typeface="Verdana" pitchFamily="34" charset="0"/>
              </a:rPr>
              <a:t>rt.modify(d);</a:t>
            </a:r>
          </a:p>
          <a:p>
            <a:pPr eaLnBrk="1" hangingPunct="1">
              <a:lnSpc>
                <a:spcPct val="80000"/>
              </a:lnSpc>
              <a:spcBef>
                <a:spcPct val="10000"/>
              </a:spcBef>
              <a:buFont typeface="Wingdings" pitchFamily="2" charset="2"/>
              <a:buNone/>
            </a:pPr>
            <a:r>
              <a:rPr lang="en-US" sz="2200" smtClean="0">
                <a:latin typeface="Verdana" pitchFamily="34" charset="0"/>
              </a:rPr>
              <a:t>     System.out.println("After modify() d.height = "+ d.height);</a:t>
            </a:r>
          </a:p>
          <a:p>
            <a:pPr eaLnBrk="1" hangingPunct="1">
              <a:lnSpc>
                <a:spcPct val="80000"/>
              </a:lnSpc>
              <a:spcBef>
                <a:spcPct val="10000"/>
              </a:spcBef>
              <a:buFont typeface="Wingdings" pitchFamily="2" charset="2"/>
              <a:buNone/>
            </a:pPr>
            <a:r>
              <a:rPr lang="en-US" sz="2200" smtClean="0">
                <a:latin typeface="Verdana" pitchFamily="34" charset="0"/>
              </a:rPr>
              <a:t>   }</a:t>
            </a:r>
          </a:p>
          <a:p>
            <a:pPr eaLnBrk="1" hangingPunct="1">
              <a:lnSpc>
                <a:spcPct val="80000"/>
              </a:lnSpc>
              <a:spcBef>
                <a:spcPct val="10000"/>
              </a:spcBef>
              <a:buFont typeface="Wingdings" pitchFamily="2" charset="2"/>
              <a:buNone/>
            </a:pPr>
            <a:r>
              <a:rPr lang="en-US" sz="2200" smtClean="0">
                <a:latin typeface="Verdana" pitchFamily="34" charset="0"/>
              </a:rPr>
              <a:t>   </a:t>
            </a:r>
            <a:r>
              <a:rPr lang="en-US" sz="2200" smtClean="0">
                <a:solidFill>
                  <a:srgbClr val="0000FF"/>
                </a:solidFill>
                <a:latin typeface="Verdana" pitchFamily="34" charset="0"/>
              </a:rPr>
              <a:t>void modify(Dimension dim) {</a:t>
            </a:r>
          </a:p>
          <a:p>
            <a:pPr eaLnBrk="1" hangingPunct="1">
              <a:lnSpc>
                <a:spcPct val="80000"/>
              </a:lnSpc>
              <a:spcBef>
                <a:spcPct val="10000"/>
              </a:spcBef>
              <a:buFont typeface="Wingdings" pitchFamily="2" charset="2"/>
              <a:buNone/>
            </a:pPr>
            <a:r>
              <a:rPr lang="en-US" sz="2200" smtClean="0">
                <a:solidFill>
                  <a:srgbClr val="0000FF"/>
                </a:solidFill>
                <a:latin typeface="Verdana" pitchFamily="34" charset="0"/>
              </a:rPr>
              <a:t>     dim.height = dim.height + 1;</a:t>
            </a:r>
          </a:p>
          <a:p>
            <a:pPr eaLnBrk="1" hangingPunct="1">
              <a:lnSpc>
                <a:spcPct val="80000"/>
              </a:lnSpc>
              <a:spcBef>
                <a:spcPct val="10000"/>
              </a:spcBef>
              <a:buFont typeface="Wingdings" pitchFamily="2" charset="2"/>
              <a:buNone/>
            </a:pPr>
            <a:r>
              <a:rPr lang="en-US" sz="2200" smtClean="0">
                <a:solidFill>
                  <a:srgbClr val="0000FF"/>
                </a:solidFill>
                <a:latin typeface="Verdana" pitchFamily="34" charset="0"/>
              </a:rPr>
              <a:t>     System.out.println("dim = " + dim.height);</a:t>
            </a:r>
          </a:p>
          <a:p>
            <a:pPr eaLnBrk="1" hangingPunct="1">
              <a:lnSpc>
                <a:spcPct val="80000"/>
              </a:lnSpc>
              <a:spcBef>
                <a:spcPct val="10000"/>
              </a:spcBef>
              <a:buFont typeface="Wingdings" pitchFamily="2" charset="2"/>
              <a:buNone/>
            </a:pPr>
            <a:r>
              <a:rPr lang="en-US" sz="2200" smtClean="0">
                <a:solidFill>
                  <a:srgbClr val="0000FF"/>
                </a:solidFill>
                <a:latin typeface="Verdana" pitchFamily="34" charset="0"/>
              </a:rPr>
              <a:t>   }</a:t>
            </a:r>
          </a:p>
          <a:p>
            <a:pPr eaLnBrk="1" hangingPunct="1">
              <a:lnSpc>
                <a:spcPct val="80000"/>
              </a:lnSpc>
              <a:spcBef>
                <a:spcPct val="10000"/>
              </a:spcBef>
              <a:buFont typeface="Wingdings" pitchFamily="2" charset="2"/>
              <a:buNone/>
            </a:pPr>
            <a:r>
              <a:rPr lang="en-US" sz="2200" smtClean="0">
                <a:latin typeface="Verdana" pitchFamily="34" charset="0"/>
              </a:rPr>
              <a:t> }</a:t>
            </a:r>
          </a:p>
        </p:txBody>
      </p:sp>
    </p:spTree>
    <p:extLst>
      <p:ext uri="{BB962C8B-B14F-4D97-AF65-F5344CB8AC3E}">
        <p14:creationId xmlns:p14="http://schemas.microsoft.com/office/powerpoint/2010/main" val="563459963"/>
      </p:ext>
    </p:extLst>
  </p:cSld>
  <p:clrMapOvr>
    <a:masterClrMapping/>
  </p:clrMapOvr>
  <p:transition spd="med">
    <p:comb/>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Passing Object Reference Variables</a:t>
            </a:r>
          </a:p>
        </p:txBody>
      </p:sp>
      <p:sp>
        <p:nvSpPr>
          <p:cNvPr id="23555" name="Rectangle 3"/>
          <p:cNvSpPr>
            <a:spLocks noGrp="1" noChangeArrowheads="1"/>
          </p:cNvSpPr>
          <p:nvPr>
            <p:ph type="body" idx="1"/>
          </p:nvPr>
        </p:nvSpPr>
        <p:spPr>
          <a:xfrm>
            <a:off x="0" y="2438400"/>
            <a:ext cx="9144000" cy="3962400"/>
          </a:xfrm>
        </p:spPr>
        <p:txBody>
          <a:bodyPr/>
          <a:lstStyle/>
          <a:p>
            <a:pPr eaLnBrk="1" hangingPunct="1">
              <a:buFont typeface="Wingdings" pitchFamily="2" charset="2"/>
              <a:buNone/>
            </a:pPr>
            <a:r>
              <a:rPr lang="en-US" b="1" smtClean="0">
                <a:latin typeface="Courier New" pitchFamily="49" charset="0"/>
              </a:rPr>
              <a:t>Before modify()  </a:t>
            </a:r>
            <a:r>
              <a:rPr lang="en-US" b="1" smtClean="0">
                <a:solidFill>
                  <a:schemeClr val="hlink"/>
                </a:solidFill>
                <a:latin typeface="Courier New" pitchFamily="49" charset="0"/>
              </a:rPr>
              <a:t>d.height = 10</a:t>
            </a:r>
          </a:p>
          <a:p>
            <a:pPr eaLnBrk="1" hangingPunct="1">
              <a:buFont typeface="Wingdings" pitchFamily="2" charset="2"/>
              <a:buNone/>
            </a:pPr>
            <a:r>
              <a:rPr lang="en-US" b="1" smtClean="0">
                <a:latin typeface="Courier New" pitchFamily="49" charset="0"/>
              </a:rPr>
              <a:t>dim = 11</a:t>
            </a:r>
          </a:p>
          <a:p>
            <a:pPr eaLnBrk="1" hangingPunct="1">
              <a:buFont typeface="Wingdings" pitchFamily="2" charset="2"/>
              <a:buNone/>
            </a:pPr>
            <a:r>
              <a:rPr lang="en-US" b="1" smtClean="0">
                <a:latin typeface="Courier New" pitchFamily="49" charset="0"/>
              </a:rPr>
              <a:t>After modify()  </a:t>
            </a:r>
            <a:r>
              <a:rPr lang="en-US" b="1" smtClean="0">
                <a:solidFill>
                  <a:schemeClr val="hlink"/>
                </a:solidFill>
                <a:latin typeface="Courier New" pitchFamily="49" charset="0"/>
              </a:rPr>
              <a:t>d.height = 11</a:t>
            </a:r>
          </a:p>
          <a:p>
            <a:pPr eaLnBrk="1" hangingPunct="1">
              <a:buFont typeface="Wingdings" pitchFamily="2" charset="2"/>
              <a:buNone/>
            </a:pPr>
            <a:endParaRPr lang="en-US" b="1" smtClean="0"/>
          </a:p>
        </p:txBody>
      </p:sp>
    </p:spTree>
    <p:extLst>
      <p:ext uri="{BB962C8B-B14F-4D97-AF65-F5344CB8AC3E}">
        <p14:creationId xmlns:p14="http://schemas.microsoft.com/office/powerpoint/2010/main" val="391983050"/>
      </p:ext>
    </p:extLst>
  </p:cSld>
  <p:clrMapOvr>
    <a:masterClrMapping/>
  </p:clrMapOvr>
  <p:transition spd="med">
    <p:comb/>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t>Passing Object Reference Variables</a:t>
            </a:r>
          </a:p>
        </p:txBody>
      </p:sp>
      <p:sp>
        <p:nvSpPr>
          <p:cNvPr id="54275" name="Rectangle 3"/>
          <p:cNvSpPr>
            <a:spLocks noGrp="1" noChangeArrowheads="1"/>
          </p:cNvSpPr>
          <p:nvPr>
            <p:ph type="body" idx="1"/>
          </p:nvPr>
        </p:nvSpPr>
        <p:spPr>
          <a:xfrm>
            <a:off x="0" y="685800"/>
            <a:ext cx="9144000" cy="4757738"/>
          </a:xfrm>
        </p:spPr>
        <p:txBody>
          <a:bodyPr/>
          <a:lstStyle/>
          <a:p>
            <a:pPr eaLnBrk="1" hangingPunct="1">
              <a:lnSpc>
                <a:spcPct val="90000"/>
              </a:lnSpc>
              <a:spcBef>
                <a:spcPct val="10000"/>
              </a:spcBef>
              <a:buFont typeface="Wingdings" pitchFamily="2" charset="2"/>
              <a:buNone/>
            </a:pPr>
            <a:r>
              <a:rPr lang="en-US" sz="2400" smtClean="0">
                <a:solidFill>
                  <a:srgbClr val="7F0055"/>
                </a:solidFill>
                <a:latin typeface="Verdana" pitchFamily="34" charset="0"/>
              </a:rPr>
              <a:t>public</a:t>
            </a:r>
            <a:r>
              <a:rPr lang="en-US" sz="2400" smtClean="0">
                <a:solidFill>
                  <a:srgbClr val="000000"/>
                </a:solidFill>
                <a:latin typeface="Verdana" pitchFamily="34" charset="0"/>
              </a:rPr>
              <a:t> </a:t>
            </a:r>
            <a:r>
              <a:rPr lang="en-US" sz="2400" smtClean="0">
                <a:solidFill>
                  <a:srgbClr val="7F0055"/>
                </a:solidFill>
                <a:latin typeface="Verdana" pitchFamily="34" charset="0"/>
              </a:rPr>
              <a:t>class</a:t>
            </a:r>
            <a:r>
              <a:rPr lang="en-US" sz="2400" smtClean="0">
                <a:solidFill>
                  <a:srgbClr val="000000"/>
                </a:solidFill>
                <a:latin typeface="Verdana" pitchFamily="34" charset="0"/>
              </a:rPr>
              <a:t> PassingVar </a:t>
            </a:r>
            <a:r>
              <a:rPr lang="en-US" sz="2400" smtClean="0">
                <a:solidFill>
                  <a:srgbClr val="7F0055"/>
                </a:solidFill>
                <a:latin typeface="Verdana" pitchFamily="34" charset="0"/>
              </a:rPr>
              <a:t>extends</a:t>
            </a:r>
            <a:r>
              <a:rPr lang="en-US" sz="2400" smtClean="0">
                <a:solidFill>
                  <a:srgbClr val="000000"/>
                </a:solidFill>
                <a:latin typeface="Verdana" pitchFamily="34" charset="0"/>
              </a:rPr>
              <a:t> TestCase{</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a:t>
            </a:r>
            <a:r>
              <a:rPr lang="en-US" sz="2400" smtClean="0">
                <a:solidFill>
                  <a:srgbClr val="7F0055"/>
                </a:solidFill>
                <a:latin typeface="Verdana" pitchFamily="34" charset="0"/>
              </a:rPr>
              <a:t>public</a:t>
            </a:r>
            <a:r>
              <a:rPr lang="en-US" sz="2400" smtClean="0">
                <a:solidFill>
                  <a:srgbClr val="000000"/>
                </a:solidFill>
                <a:latin typeface="Verdana" pitchFamily="34" charset="0"/>
              </a:rPr>
              <a:t> </a:t>
            </a:r>
            <a:r>
              <a:rPr lang="en-US" sz="2400" smtClean="0">
                <a:solidFill>
                  <a:srgbClr val="7F0055"/>
                </a:solidFill>
                <a:latin typeface="Verdana" pitchFamily="34" charset="0"/>
              </a:rPr>
              <a:t>void</a:t>
            </a:r>
            <a:r>
              <a:rPr lang="en-US" sz="2400" smtClean="0">
                <a:solidFill>
                  <a:srgbClr val="000000"/>
                </a:solidFill>
                <a:latin typeface="Verdana" pitchFamily="34" charset="0"/>
              </a:rPr>
              <a:t> modify(Student st){</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st.setName(</a:t>
            </a:r>
            <a:r>
              <a:rPr lang="en-US" sz="2400" smtClean="0">
                <a:solidFill>
                  <a:srgbClr val="2A00FF"/>
                </a:solidFill>
                <a:latin typeface="Verdana" pitchFamily="34" charset="0"/>
              </a:rPr>
              <a:t>"Tran Thi B"</a:t>
            </a:r>
            <a:r>
              <a:rPr lang="en-US" sz="2400" smtClean="0">
                <a:solidFill>
                  <a:srgbClr val="000000"/>
                </a:solidFill>
                <a:latin typeface="Verdana" pitchFamily="34" charset="0"/>
              </a:rPr>
              <a:t>);</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st = </a:t>
            </a:r>
            <a:r>
              <a:rPr lang="en-US" sz="2400" smtClean="0">
                <a:solidFill>
                  <a:srgbClr val="7F0055"/>
                </a:solidFill>
                <a:latin typeface="Verdana" pitchFamily="34" charset="0"/>
              </a:rPr>
              <a:t>new</a:t>
            </a:r>
            <a:r>
              <a:rPr lang="en-US" sz="2400" smtClean="0">
                <a:solidFill>
                  <a:srgbClr val="000000"/>
                </a:solidFill>
                <a:latin typeface="Verdana" pitchFamily="34" charset="0"/>
              </a:rPr>
              <a:t> Student(</a:t>
            </a:r>
            <a:r>
              <a:rPr lang="en-US" sz="2400" smtClean="0">
                <a:solidFill>
                  <a:srgbClr val="2A00FF"/>
                </a:solidFill>
                <a:latin typeface="Verdana" pitchFamily="34" charset="0"/>
              </a:rPr>
              <a:t>"Le Van C"</a:t>
            </a:r>
            <a:r>
              <a:rPr lang="en-US" sz="2400" smtClean="0">
                <a:solidFill>
                  <a:srgbClr val="000000"/>
                </a:solidFill>
                <a:latin typeface="Verdana" pitchFamily="34" charset="0"/>
              </a:rPr>
              <a:t>);</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a:t>
            </a:r>
            <a:r>
              <a:rPr lang="en-US" sz="2400" smtClean="0">
                <a:solidFill>
                  <a:srgbClr val="7F0055"/>
                </a:solidFill>
                <a:latin typeface="Verdana" pitchFamily="34" charset="0"/>
              </a:rPr>
              <a:t>public</a:t>
            </a:r>
            <a:r>
              <a:rPr lang="en-US" sz="2400" smtClean="0">
                <a:solidFill>
                  <a:srgbClr val="000000"/>
                </a:solidFill>
                <a:latin typeface="Verdana" pitchFamily="34" charset="0"/>
              </a:rPr>
              <a:t>  </a:t>
            </a:r>
            <a:r>
              <a:rPr lang="en-US" sz="2400" smtClean="0">
                <a:solidFill>
                  <a:srgbClr val="7F0055"/>
                </a:solidFill>
                <a:latin typeface="Verdana" pitchFamily="34" charset="0"/>
              </a:rPr>
              <a:t>void</a:t>
            </a:r>
            <a:r>
              <a:rPr lang="en-US" sz="2400" smtClean="0">
                <a:solidFill>
                  <a:srgbClr val="000000"/>
                </a:solidFill>
                <a:latin typeface="Verdana" pitchFamily="34" charset="0"/>
              </a:rPr>
              <a:t> test() {</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Student sv1 = </a:t>
            </a:r>
            <a:r>
              <a:rPr lang="en-US" sz="2400" smtClean="0">
                <a:solidFill>
                  <a:srgbClr val="7F0055"/>
                </a:solidFill>
                <a:latin typeface="Verdana" pitchFamily="34" charset="0"/>
              </a:rPr>
              <a:t>new</a:t>
            </a:r>
            <a:r>
              <a:rPr lang="en-US" sz="2400" smtClean="0">
                <a:solidFill>
                  <a:srgbClr val="000000"/>
                </a:solidFill>
                <a:latin typeface="Verdana" pitchFamily="34" charset="0"/>
              </a:rPr>
              <a:t> Student(</a:t>
            </a:r>
            <a:r>
              <a:rPr lang="en-US" sz="2400" smtClean="0">
                <a:solidFill>
                  <a:srgbClr val="2A00FF"/>
                </a:solidFill>
                <a:latin typeface="Verdana" pitchFamily="34" charset="0"/>
              </a:rPr>
              <a:t>"Nguyen Van A"</a:t>
            </a:r>
            <a:r>
              <a:rPr lang="en-US" sz="2400" smtClean="0">
                <a:solidFill>
                  <a:srgbClr val="000000"/>
                </a:solidFill>
                <a:latin typeface="Verdana" pitchFamily="34" charset="0"/>
              </a:rPr>
              <a:t>);</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System.</a:t>
            </a:r>
            <a:r>
              <a:rPr lang="en-US" sz="2400" i="1" smtClean="0">
                <a:solidFill>
                  <a:srgbClr val="0000C0"/>
                </a:solidFill>
                <a:latin typeface="Verdana" pitchFamily="34" charset="0"/>
              </a:rPr>
              <a:t>out</a:t>
            </a:r>
            <a:r>
              <a:rPr lang="en-US" sz="2400" smtClean="0">
                <a:solidFill>
                  <a:srgbClr val="000000"/>
                </a:solidFill>
                <a:latin typeface="Verdana" pitchFamily="34" charset="0"/>
              </a:rPr>
              <a:t>.println(</a:t>
            </a:r>
            <a:r>
              <a:rPr lang="en-US" sz="2400" smtClean="0">
                <a:solidFill>
                  <a:srgbClr val="2A00FF"/>
                </a:solidFill>
                <a:latin typeface="Verdana" pitchFamily="34" charset="0"/>
              </a:rPr>
              <a:t>"Before modify():"</a:t>
            </a:r>
            <a:r>
              <a:rPr lang="en-US" sz="2400" smtClean="0">
                <a:solidFill>
                  <a:srgbClr val="000000"/>
                </a:solidFill>
                <a:latin typeface="Verdana" pitchFamily="34" charset="0"/>
              </a:rPr>
              <a:t>+sv1);</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modify(sv1);</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System.</a:t>
            </a:r>
            <a:r>
              <a:rPr lang="en-US" sz="2400" i="1" smtClean="0">
                <a:solidFill>
                  <a:srgbClr val="0000C0"/>
                </a:solidFill>
                <a:latin typeface="Verdana" pitchFamily="34" charset="0"/>
              </a:rPr>
              <a:t>out</a:t>
            </a:r>
            <a:r>
              <a:rPr lang="en-US" sz="2400" smtClean="0">
                <a:solidFill>
                  <a:srgbClr val="000000"/>
                </a:solidFill>
                <a:latin typeface="Verdana" pitchFamily="34" charset="0"/>
              </a:rPr>
              <a:t>.println(</a:t>
            </a:r>
            <a:r>
              <a:rPr lang="en-US" sz="2400" smtClean="0">
                <a:solidFill>
                  <a:srgbClr val="2A00FF"/>
                </a:solidFill>
                <a:latin typeface="Verdana" pitchFamily="34" charset="0"/>
              </a:rPr>
              <a:t>"After modify():"</a:t>
            </a:r>
            <a:r>
              <a:rPr lang="en-US" sz="2400" smtClean="0">
                <a:solidFill>
                  <a:srgbClr val="000000"/>
                </a:solidFill>
                <a:latin typeface="Verdana" pitchFamily="34" charset="0"/>
              </a:rPr>
              <a:t>+sv1);</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	}</a:t>
            </a:r>
            <a:endParaRPr lang="en-US" sz="2400" smtClean="0">
              <a:latin typeface="Verdana" pitchFamily="34" charset="0"/>
            </a:endParaRPr>
          </a:p>
          <a:p>
            <a:pPr eaLnBrk="1" hangingPunct="1">
              <a:lnSpc>
                <a:spcPct val="90000"/>
              </a:lnSpc>
              <a:spcBef>
                <a:spcPct val="10000"/>
              </a:spcBef>
              <a:buFont typeface="Wingdings" pitchFamily="2" charset="2"/>
              <a:buNone/>
            </a:pPr>
            <a:r>
              <a:rPr lang="en-US" sz="2400" smtClean="0">
                <a:solidFill>
                  <a:srgbClr val="000000"/>
                </a:solidFill>
                <a:latin typeface="Verdana" pitchFamily="34" charset="0"/>
              </a:rPr>
              <a:t>}</a:t>
            </a:r>
            <a:endParaRPr lang="en-US" sz="2400" smtClean="0">
              <a:latin typeface="Verdana" pitchFamily="34" charset="0"/>
            </a:endParaRPr>
          </a:p>
        </p:txBody>
      </p:sp>
      <p:sp>
        <p:nvSpPr>
          <p:cNvPr id="54276" name="Text Box 4"/>
          <p:cNvSpPr txBox="1">
            <a:spLocks noChangeArrowheads="1"/>
          </p:cNvSpPr>
          <p:nvPr/>
        </p:nvSpPr>
        <p:spPr bwMode="auto">
          <a:xfrm>
            <a:off x="228600" y="5486400"/>
            <a:ext cx="8763000" cy="946150"/>
          </a:xfrm>
          <a:prstGeom prst="rect">
            <a:avLst/>
          </a:prstGeom>
          <a:noFill/>
          <a:ln w="9525">
            <a:noFill/>
            <a:miter lim="800000"/>
            <a:headEnd type="none" w="sm" len="sm"/>
            <a:tailEnd type="none" w="sm" len="sm"/>
          </a:ln>
        </p:spPr>
        <p:txBody>
          <a:bodyPr>
            <a:spAutoFit/>
          </a:bodyPr>
          <a:lstStyle/>
          <a:p>
            <a:pPr>
              <a:buClr>
                <a:srgbClr val="6699FF"/>
              </a:buClr>
            </a:pPr>
            <a:r>
              <a:rPr lang="en-US" sz="2800" b="1">
                <a:solidFill>
                  <a:schemeClr val="tx2"/>
                </a:solidFill>
                <a:latin typeface="Courier New" pitchFamily="49" charset="0"/>
              </a:rPr>
              <a:t>Before modify():Nguyen Van A</a:t>
            </a:r>
          </a:p>
          <a:p>
            <a:pPr>
              <a:buClr>
                <a:srgbClr val="6699FF"/>
              </a:buClr>
            </a:pPr>
            <a:r>
              <a:rPr lang="en-US" sz="2800" b="1">
                <a:solidFill>
                  <a:schemeClr val="tx2"/>
                </a:solidFill>
                <a:latin typeface="Courier New" pitchFamily="49" charset="0"/>
              </a:rPr>
              <a:t>After modify():Tran Thi B</a:t>
            </a:r>
          </a:p>
        </p:txBody>
      </p:sp>
    </p:spTree>
    <p:extLst>
      <p:ext uri="{BB962C8B-B14F-4D97-AF65-F5344CB8AC3E}">
        <p14:creationId xmlns:p14="http://schemas.microsoft.com/office/powerpoint/2010/main" val="28306828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fade">
                                      <p:cBhvr>
                                        <p:cTn id="10" dur="2000"/>
                                        <p:tgtEl>
                                          <p:spTgt spid="5427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4276"/>
                                        </p:tgtEl>
                                        <p:attrNameLst>
                                          <p:attrName>style.visibility</p:attrName>
                                        </p:attrNameLst>
                                      </p:cBhvr>
                                      <p:to>
                                        <p:strVal val="visible"/>
                                      </p:to>
                                    </p:set>
                                    <p:anim calcmode="lin" valueType="num">
                                      <p:cBhvr additive="base">
                                        <p:cTn id="15" dur="500" fill="hold"/>
                                        <p:tgtEl>
                                          <p:spTgt spid="54276"/>
                                        </p:tgtEl>
                                        <p:attrNameLst>
                                          <p:attrName>ppt_x</p:attrName>
                                        </p:attrNameLst>
                                      </p:cBhvr>
                                      <p:tavLst>
                                        <p:tav tm="0">
                                          <p:val>
                                            <p:strVal val="#ppt_x"/>
                                          </p:val>
                                        </p:tav>
                                        <p:tav tm="100000">
                                          <p:val>
                                            <p:strVal val="#ppt_x"/>
                                          </p:val>
                                        </p:tav>
                                      </p:tavLst>
                                    </p:anim>
                                    <p:anim calcmode="lin" valueType="num">
                                      <p:cBhvr additive="base">
                                        <p:cTn id="16"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Passing a Reference Variable</a:t>
            </a:r>
          </a:p>
        </p:txBody>
      </p:sp>
      <p:sp>
        <p:nvSpPr>
          <p:cNvPr id="82947" name="Rectangle 3"/>
          <p:cNvSpPr>
            <a:spLocks noGrp="1" noChangeArrowheads="1"/>
          </p:cNvSpPr>
          <p:nvPr>
            <p:ph type="body" idx="1"/>
          </p:nvPr>
        </p:nvSpPr>
        <p:spPr>
          <a:xfrm>
            <a:off x="0" y="762000"/>
            <a:ext cx="9144000" cy="5715000"/>
          </a:xfrm>
        </p:spPr>
        <p:txBody>
          <a:bodyPr/>
          <a:lstStyle/>
          <a:p>
            <a:pPr>
              <a:lnSpc>
                <a:spcPct val="90000"/>
              </a:lnSpc>
            </a:pPr>
            <a:r>
              <a:rPr lang="en-US"/>
              <a:t>When you pass a reference variable in a method, you pass a copy of it and not the original reference variable</a:t>
            </a:r>
          </a:p>
          <a:p>
            <a:pPr>
              <a:lnSpc>
                <a:spcPct val="90000"/>
              </a:lnSpc>
            </a:pPr>
            <a:r>
              <a:rPr lang="en-US"/>
              <a:t>The called method can change the object properties by using the passed reference</a:t>
            </a:r>
          </a:p>
          <a:p>
            <a:pPr>
              <a:lnSpc>
                <a:spcPct val="90000"/>
              </a:lnSpc>
            </a:pPr>
            <a:r>
              <a:rPr lang="en-US"/>
              <a:t>Changing the object and the reference to the object are two different things, so note the following:</a:t>
            </a:r>
          </a:p>
          <a:p>
            <a:pPr lvl="1">
              <a:lnSpc>
                <a:spcPct val="90000"/>
              </a:lnSpc>
            </a:pPr>
            <a:r>
              <a:rPr lang="en-US" sz="2800"/>
              <a:t>The original object can be changed in the called method by using the passed reference to the object</a:t>
            </a:r>
          </a:p>
          <a:p>
            <a:pPr lvl="1">
              <a:lnSpc>
                <a:spcPct val="90000"/>
              </a:lnSpc>
            </a:pPr>
            <a:r>
              <a:rPr lang="en-US" sz="2800"/>
              <a:t>However, if the passed reference itself is changed in the called method, for example, </a:t>
            </a:r>
            <a:r>
              <a:rPr lang="en-US" sz="2800">
                <a:solidFill>
                  <a:schemeClr val="tx2"/>
                </a:solidFill>
              </a:rPr>
              <a:t>set to null or reassigned to another object</a:t>
            </a:r>
            <a:r>
              <a:rPr lang="en-US" sz="2800"/>
              <a:t>, it has no effect on the original reference variable in the calling method</a:t>
            </a:r>
          </a:p>
        </p:txBody>
      </p:sp>
    </p:spTree>
    <p:extLst>
      <p:ext uri="{BB962C8B-B14F-4D97-AF65-F5344CB8AC3E}">
        <p14:creationId xmlns:p14="http://schemas.microsoft.com/office/powerpoint/2010/main" val="1814089601"/>
      </p:ext>
    </p:extLst>
  </p:cSld>
  <p:clrMapOvr>
    <a:masterClrMapping/>
  </p:clrMapOvr>
  <p:transition spd="med">
    <p:comb/>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Using Modifiers</a:t>
            </a:r>
          </a:p>
        </p:txBody>
      </p:sp>
      <p:sp>
        <p:nvSpPr>
          <p:cNvPr id="214019" name="Rectangle 3"/>
          <p:cNvSpPr>
            <a:spLocks noGrp="1" noChangeArrowheads="1"/>
          </p:cNvSpPr>
          <p:nvPr>
            <p:ph type="body" idx="1"/>
          </p:nvPr>
        </p:nvSpPr>
        <p:spPr>
          <a:xfrm>
            <a:off x="457200" y="914401"/>
            <a:ext cx="8229600" cy="5029200"/>
          </a:xfrm>
        </p:spPr>
        <p:txBody>
          <a:bodyPr/>
          <a:lstStyle/>
          <a:p>
            <a:r>
              <a:rPr lang="en-US"/>
              <a:t>You cannot specify any modifier for the variables inside a method</a:t>
            </a:r>
          </a:p>
          <a:p>
            <a:r>
              <a:rPr lang="en-US"/>
              <a:t>You cannot specify the protected modifier for a top-level class</a:t>
            </a:r>
          </a:p>
          <a:p>
            <a:r>
              <a:rPr lang="en-US"/>
              <a:t>A method cannot be overridden to be less public.</a:t>
            </a:r>
          </a:p>
          <a:p>
            <a:endParaRPr lang="en-US"/>
          </a:p>
        </p:txBody>
      </p:sp>
      <p:pic>
        <p:nvPicPr>
          <p:cNvPr id="214020" name="Picture 4"/>
          <p:cNvPicPr>
            <a:picLocks noChangeAspect="1" noChangeArrowheads="1"/>
          </p:cNvPicPr>
          <p:nvPr/>
        </p:nvPicPr>
        <p:blipFill>
          <a:blip r:embed="rId3" cstate="print"/>
          <a:srcRect/>
          <a:stretch>
            <a:fillRect/>
          </a:stretch>
        </p:blipFill>
        <p:spPr bwMode="auto">
          <a:xfrm>
            <a:off x="609600" y="3962400"/>
            <a:ext cx="7547610" cy="2133600"/>
          </a:xfrm>
          <a:prstGeom prst="rect">
            <a:avLst/>
          </a:prstGeom>
          <a:noFill/>
          <a:ln w="9525">
            <a:noFill/>
            <a:miter lim="800000"/>
            <a:headEnd/>
            <a:tailEnd/>
          </a:ln>
          <a:effectLst/>
        </p:spPr>
      </p:pic>
    </p:spTree>
    <p:extLst>
      <p:ext uri="{BB962C8B-B14F-4D97-AF65-F5344CB8AC3E}">
        <p14:creationId xmlns:p14="http://schemas.microsoft.com/office/powerpoint/2010/main" val="2478680153"/>
      </p:ext>
    </p:extLst>
  </p:cSld>
  <p:clrMapOvr>
    <a:masterClrMapping/>
  </p:clrMapOvr>
  <p:transition spd="med">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838200" y="76200"/>
            <a:ext cx="8001000" cy="533400"/>
          </a:xfrm>
        </p:spPr>
        <p:txBody>
          <a:bodyPr/>
          <a:lstStyle/>
          <a:p>
            <a:r>
              <a:rPr lang="en-US" smtClean="0">
                <a:cs typeface="Arial" panose="020B0604020202020204" pitchFamily="34" charset="0"/>
              </a:rPr>
              <a:t>Real life Object, Data and Action</a:t>
            </a:r>
          </a:p>
        </p:txBody>
      </p:sp>
      <p:sp>
        <p:nvSpPr>
          <p:cNvPr id="61443" name="Content Placeholder 2"/>
          <p:cNvSpPr>
            <a:spLocks noGrp="1"/>
          </p:cNvSpPr>
          <p:nvPr>
            <p:ph idx="1"/>
          </p:nvPr>
        </p:nvSpPr>
        <p:spPr>
          <a:xfrm>
            <a:off x="0" y="1115291"/>
            <a:ext cx="9144000" cy="5715000"/>
          </a:xfrm>
        </p:spPr>
        <p:txBody>
          <a:bodyPr/>
          <a:lstStyle/>
          <a:p>
            <a:r>
              <a:rPr lang="en-US" smtClean="0">
                <a:latin typeface="Arial" panose="020B0604020202020204" pitchFamily="34" charset="0"/>
                <a:cs typeface="Arial" panose="020B0604020202020204" pitchFamily="34" charset="0"/>
              </a:rPr>
              <a:t>IT treats life’s "object"</a:t>
            </a:r>
          </a:p>
          <a:p>
            <a:r>
              <a:rPr lang="en-US" smtClean="0">
                <a:latin typeface="Arial" panose="020B0604020202020204" pitchFamily="34" charset="0"/>
                <a:cs typeface="Arial" panose="020B0604020202020204" pitchFamily="34" charset="0"/>
              </a:rPr>
              <a:t>Object has information – "data"</a:t>
            </a:r>
          </a:p>
          <a:p>
            <a:r>
              <a:rPr lang="en-US" smtClean="0">
                <a:latin typeface="Arial" panose="020B0604020202020204" pitchFamily="34" charset="0"/>
                <a:cs typeface="Arial" panose="020B0604020202020204" pitchFamily="34" charset="0"/>
              </a:rPr>
              <a:t>"data" needs some "action" on its (treatments)</a:t>
            </a:r>
          </a:p>
        </p:txBody>
      </p:sp>
    </p:spTree>
    <p:extLst>
      <p:ext uri="{BB962C8B-B14F-4D97-AF65-F5344CB8AC3E}">
        <p14:creationId xmlns:p14="http://schemas.microsoft.com/office/powerpoint/2010/main" val="1277186472"/>
      </p:ext>
    </p:extLst>
  </p:cSld>
  <p:clrMapOvr>
    <a:masterClrMapping/>
  </p:clrMapOvr>
  <p:transition spd="med">
    <p:comb/>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Understanding Using Modifiers</a:t>
            </a:r>
          </a:p>
        </p:txBody>
      </p:sp>
      <p:sp>
        <p:nvSpPr>
          <p:cNvPr id="216067" name="Rectangle 3"/>
          <p:cNvSpPr>
            <a:spLocks noGrp="1" noChangeArrowheads="1"/>
          </p:cNvSpPr>
          <p:nvPr>
            <p:ph type="body" idx="1"/>
          </p:nvPr>
        </p:nvSpPr>
        <p:spPr>
          <a:xfrm>
            <a:off x="457200" y="838200"/>
            <a:ext cx="8229600" cy="5292725"/>
          </a:xfrm>
        </p:spPr>
        <p:txBody>
          <a:bodyPr/>
          <a:lstStyle/>
          <a:p>
            <a:r>
              <a:rPr lang="en-US"/>
              <a:t>The </a:t>
            </a:r>
            <a:r>
              <a:rPr lang="en-US" b="1"/>
              <a:t>final</a:t>
            </a:r>
            <a:r>
              <a:rPr lang="en-US"/>
              <a:t> Modifier</a:t>
            </a:r>
          </a:p>
          <a:p>
            <a:pPr lvl="1"/>
            <a:r>
              <a:rPr lang="en-US" sz="2800"/>
              <a:t>The final modifier may be applied to a class, a method, or a variable. It means, in general, that the element is final</a:t>
            </a:r>
          </a:p>
          <a:p>
            <a:pPr lvl="1"/>
            <a:r>
              <a:rPr lang="en-US" sz="2800"/>
              <a:t>If the element declared final is a variable, that means the value of the variable is constant, and cannot be changed</a:t>
            </a:r>
          </a:p>
          <a:p>
            <a:pPr lvl="1"/>
            <a:r>
              <a:rPr lang="en-US" sz="2800"/>
              <a:t>If a class is declared final, it means the class cannot be extended</a:t>
            </a:r>
          </a:p>
          <a:p>
            <a:pPr lvl="1"/>
            <a:r>
              <a:rPr lang="en-US" sz="2800"/>
              <a:t>If a final method cannot be overridden</a:t>
            </a:r>
          </a:p>
        </p:txBody>
      </p:sp>
    </p:spTree>
    <p:extLst>
      <p:ext uri="{BB962C8B-B14F-4D97-AF65-F5344CB8AC3E}">
        <p14:creationId xmlns:p14="http://schemas.microsoft.com/office/powerpoint/2010/main" val="1094334563"/>
      </p:ext>
    </p:extLst>
  </p:cSld>
  <p:clrMapOvr>
    <a:masterClrMapping/>
  </p:clrMapOvr>
  <p:transition spd="med">
    <p:comb/>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z="3800"/>
              <a:t>Understanding Using Modifiers </a:t>
            </a:r>
          </a:p>
        </p:txBody>
      </p:sp>
      <p:sp>
        <p:nvSpPr>
          <p:cNvPr id="218115" name="Rectangle 3"/>
          <p:cNvSpPr>
            <a:spLocks noGrp="1" noChangeArrowheads="1"/>
          </p:cNvSpPr>
          <p:nvPr>
            <p:ph type="body" idx="1"/>
          </p:nvPr>
        </p:nvSpPr>
        <p:spPr/>
        <p:txBody>
          <a:bodyPr/>
          <a:lstStyle/>
          <a:p>
            <a:pPr>
              <a:lnSpc>
                <a:spcPct val="80000"/>
              </a:lnSpc>
              <a:buFont typeface="Wingdings" pitchFamily="2" charset="2"/>
              <a:buNone/>
            </a:pPr>
            <a:r>
              <a:rPr lang="en-US" sz="2400"/>
              <a:t>class Calculator {</a:t>
            </a:r>
          </a:p>
          <a:p>
            <a:pPr>
              <a:lnSpc>
                <a:spcPct val="80000"/>
              </a:lnSpc>
              <a:buFont typeface="Wingdings" pitchFamily="2" charset="2"/>
              <a:buNone/>
            </a:pPr>
            <a:r>
              <a:rPr lang="en-US" sz="2400"/>
              <a:t>  </a:t>
            </a:r>
            <a:r>
              <a:rPr lang="en-US" sz="2400" b="1">
                <a:solidFill>
                  <a:srgbClr val="FF0000"/>
                </a:solidFill>
              </a:rPr>
              <a:t>final</a:t>
            </a:r>
            <a:r>
              <a:rPr lang="en-US" sz="2400"/>
              <a:t> int </a:t>
            </a:r>
            <a:r>
              <a:rPr lang="en-US" sz="2400" b="1">
                <a:solidFill>
                  <a:srgbClr val="FF0000"/>
                </a:solidFill>
              </a:rPr>
              <a:t>dime</a:t>
            </a:r>
            <a:r>
              <a:rPr lang="en-US" sz="2400"/>
              <a:t> = 10;</a:t>
            </a:r>
          </a:p>
          <a:p>
            <a:pPr>
              <a:lnSpc>
                <a:spcPct val="80000"/>
              </a:lnSpc>
              <a:buFont typeface="Wingdings" pitchFamily="2" charset="2"/>
              <a:buNone/>
            </a:pPr>
            <a:r>
              <a:rPr lang="en-US" sz="2400"/>
              <a:t>  int count = 0;</a:t>
            </a:r>
          </a:p>
          <a:p>
            <a:pPr>
              <a:lnSpc>
                <a:spcPct val="80000"/>
              </a:lnSpc>
              <a:buFont typeface="Wingdings" pitchFamily="2" charset="2"/>
              <a:buNone/>
            </a:pPr>
            <a:r>
              <a:rPr lang="en-US" sz="2400"/>
              <a:t>  Calculator (int i) {</a:t>
            </a:r>
          </a:p>
          <a:p>
            <a:pPr>
              <a:lnSpc>
                <a:spcPct val="80000"/>
              </a:lnSpc>
              <a:buFont typeface="Wingdings" pitchFamily="2" charset="2"/>
              <a:buNone/>
            </a:pPr>
            <a:r>
              <a:rPr lang="en-US" sz="2400"/>
              <a:t>     count = i;</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a:p>
            <a:pPr>
              <a:lnSpc>
                <a:spcPct val="80000"/>
              </a:lnSpc>
              <a:buFont typeface="Wingdings" pitchFamily="2" charset="2"/>
              <a:buNone/>
            </a:pPr>
            <a:r>
              <a:rPr lang="en-US" sz="2400"/>
              <a:t>class RunCalculator {</a:t>
            </a:r>
          </a:p>
          <a:p>
            <a:pPr>
              <a:lnSpc>
                <a:spcPct val="80000"/>
              </a:lnSpc>
              <a:buFont typeface="Wingdings" pitchFamily="2" charset="2"/>
              <a:buNone/>
            </a:pPr>
            <a:r>
              <a:rPr lang="en-US" sz="2400"/>
              <a:t>    public static void main(String[] args) {</a:t>
            </a:r>
          </a:p>
          <a:p>
            <a:pPr>
              <a:lnSpc>
                <a:spcPct val="80000"/>
              </a:lnSpc>
              <a:buFont typeface="Wingdings" pitchFamily="2" charset="2"/>
              <a:buNone/>
            </a:pPr>
            <a:r>
              <a:rPr lang="en-US" sz="2400" b="1">
                <a:solidFill>
                  <a:srgbClr val="FF0000"/>
                </a:solidFill>
              </a:rPr>
              <a:t>        final </a:t>
            </a:r>
            <a:r>
              <a:rPr lang="en-US" sz="2400"/>
              <a:t>Calculator </a:t>
            </a:r>
            <a:r>
              <a:rPr lang="en-US" sz="2400" b="1">
                <a:solidFill>
                  <a:srgbClr val="FF0000"/>
                </a:solidFill>
              </a:rPr>
              <a:t>calc</a:t>
            </a:r>
            <a:r>
              <a:rPr lang="en-US" sz="2400"/>
              <a:t> = new Calculator(1);</a:t>
            </a:r>
          </a:p>
          <a:p>
            <a:pPr>
              <a:lnSpc>
                <a:spcPct val="80000"/>
              </a:lnSpc>
              <a:buFont typeface="Wingdings" pitchFamily="2" charset="2"/>
              <a:buNone/>
            </a:pPr>
            <a:r>
              <a:rPr lang="en-US" sz="2400"/>
              <a:t>        </a:t>
            </a:r>
            <a:r>
              <a:rPr lang="en-US" sz="2400" b="1"/>
              <a:t>calc = new Calculator(2);</a:t>
            </a:r>
          </a:p>
          <a:p>
            <a:pPr>
              <a:lnSpc>
                <a:spcPct val="80000"/>
              </a:lnSpc>
              <a:buFont typeface="Wingdings" pitchFamily="2" charset="2"/>
              <a:buNone/>
            </a:pPr>
            <a:r>
              <a:rPr lang="en-US" sz="2400" b="1"/>
              <a:t>        calc.count = 2;  </a:t>
            </a:r>
          </a:p>
          <a:p>
            <a:pPr>
              <a:lnSpc>
                <a:spcPct val="80000"/>
              </a:lnSpc>
              <a:buFont typeface="Wingdings" pitchFamily="2" charset="2"/>
              <a:buNone/>
            </a:pPr>
            <a:r>
              <a:rPr lang="en-US" sz="2400" b="1"/>
              <a:t>        calc.dime  = 11;</a:t>
            </a:r>
          </a:p>
          <a:p>
            <a:pPr>
              <a:lnSpc>
                <a:spcPct val="80000"/>
              </a:lnSpc>
              <a:buFont typeface="Wingdings" pitchFamily="2" charset="2"/>
              <a:buNone/>
            </a:pPr>
            <a:r>
              <a:rPr lang="en-US" sz="2400"/>
              <a:t>       System.out.println("dime: " + calc.dime);</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
        <p:nvSpPr>
          <p:cNvPr id="218116" name="Text Box 4"/>
          <p:cNvSpPr txBox="1">
            <a:spLocks noChangeArrowheads="1"/>
          </p:cNvSpPr>
          <p:nvPr/>
        </p:nvSpPr>
        <p:spPr bwMode="auto">
          <a:xfrm>
            <a:off x="5791200" y="2819400"/>
            <a:ext cx="3048000" cy="457200"/>
          </a:xfrm>
          <a:prstGeom prst="rect">
            <a:avLst/>
          </a:prstGeom>
          <a:noFill/>
          <a:ln w="9525">
            <a:noFill/>
            <a:miter lim="800000"/>
            <a:headEnd/>
            <a:tailEnd/>
          </a:ln>
          <a:effectLst/>
        </p:spPr>
        <p:txBody>
          <a:bodyPr wrap="square">
            <a:spAutoFit/>
          </a:bodyPr>
          <a:lstStyle/>
          <a:p>
            <a:r>
              <a:rPr lang="en-US" sz="2400" b="1">
                <a:solidFill>
                  <a:schemeClr val="tx2"/>
                </a:solidFill>
              </a:rPr>
              <a:t>Error: calc is final</a:t>
            </a:r>
          </a:p>
        </p:txBody>
      </p:sp>
      <p:sp>
        <p:nvSpPr>
          <p:cNvPr id="218117" name="Text Box 5"/>
          <p:cNvSpPr txBox="1">
            <a:spLocks noChangeArrowheads="1"/>
          </p:cNvSpPr>
          <p:nvPr/>
        </p:nvSpPr>
        <p:spPr bwMode="auto">
          <a:xfrm>
            <a:off x="5486400" y="5029200"/>
            <a:ext cx="3505200" cy="457200"/>
          </a:xfrm>
          <a:prstGeom prst="rect">
            <a:avLst/>
          </a:prstGeom>
          <a:noFill/>
          <a:ln w="9525">
            <a:noFill/>
            <a:miter lim="800000"/>
            <a:headEnd/>
            <a:tailEnd/>
          </a:ln>
          <a:effectLst/>
        </p:spPr>
        <p:txBody>
          <a:bodyPr wrap="square">
            <a:spAutoFit/>
          </a:bodyPr>
          <a:lstStyle/>
          <a:p>
            <a:pPr>
              <a:spcBef>
                <a:spcPct val="50000"/>
              </a:spcBef>
            </a:pPr>
            <a:r>
              <a:rPr lang="en-US" sz="2400" b="1">
                <a:solidFill>
                  <a:schemeClr val="tx2"/>
                </a:solidFill>
              </a:rPr>
              <a:t>Error: dime is final </a:t>
            </a:r>
          </a:p>
        </p:txBody>
      </p:sp>
      <p:sp>
        <p:nvSpPr>
          <p:cNvPr id="218118" name="Text Box 6"/>
          <p:cNvSpPr txBox="1">
            <a:spLocks noChangeArrowheads="1"/>
          </p:cNvSpPr>
          <p:nvPr/>
        </p:nvSpPr>
        <p:spPr bwMode="auto">
          <a:xfrm>
            <a:off x="5715000" y="4419600"/>
            <a:ext cx="30480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OK: default access</a:t>
            </a:r>
          </a:p>
        </p:txBody>
      </p:sp>
      <p:sp>
        <p:nvSpPr>
          <p:cNvPr id="218119" name="Line 7"/>
          <p:cNvSpPr>
            <a:spLocks noChangeShapeType="1"/>
          </p:cNvSpPr>
          <p:nvPr/>
        </p:nvSpPr>
        <p:spPr bwMode="auto">
          <a:xfrm flipV="1">
            <a:off x="4876800" y="3276600"/>
            <a:ext cx="1524000" cy="1219200"/>
          </a:xfrm>
          <a:prstGeom prst="line">
            <a:avLst/>
          </a:prstGeom>
          <a:noFill/>
          <a:ln w="9525">
            <a:solidFill>
              <a:schemeClr val="tx1"/>
            </a:solidFill>
            <a:round/>
            <a:headEnd/>
            <a:tailEnd type="triangle" w="med" len="med"/>
          </a:ln>
          <a:effectLst/>
        </p:spPr>
        <p:txBody>
          <a:bodyPr/>
          <a:lstStyle/>
          <a:p>
            <a:endParaRPr lang="en-US"/>
          </a:p>
        </p:txBody>
      </p:sp>
      <p:sp>
        <p:nvSpPr>
          <p:cNvPr id="218120" name="Line 8"/>
          <p:cNvSpPr>
            <a:spLocks noChangeShapeType="1"/>
          </p:cNvSpPr>
          <p:nvPr/>
        </p:nvSpPr>
        <p:spPr bwMode="auto">
          <a:xfrm flipV="1">
            <a:off x="3200400" y="4724400"/>
            <a:ext cx="2514600" cy="152400"/>
          </a:xfrm>
          <a:prstGeom prst="line">
            <a:avLst/>
          </a:prstGeom>
          <a:noFill/>
          <a:ln w="9525">
            <a:solidFill>
              <a:schemeClr val="tx1"/>
            </a:solidFill>
            <a:round/>
            <a:headEnd/>
            <a:tailEnd type="triangle" w="med" len="med"/>
          </a:ln>
          <a:effectLst/>
        </p:spPr>
        <p:txBody>
          <a:bodyPr/>
          <a:lstStyle/>
          <a:p>
            <a:endParaRPr lang="en-US"/>
          </a:p>
        </p:txBody>
      </p:sp>
      <p:sp>
        <p:nvSpPr>
          <p:cNvPr id="218121" name="Line 9"/>
          <p:cNvSpPr>
            <a:spLocks noChangeShapeType="1"/>
          </p:cNvSpPr>
          <p:nvPr/>
        </p:nvSpPr>
        <p:spPr bwMode="auto">
          <a:xfrm flipV="1">
            <a:off x="3429000" y="5257800"/>
            <a:ext cx="19812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70294995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9"/>
                                        </p:tgtEl>
                                        <p:attrNameLst>
                                          <p:attrName>style.visibility</p:attrName>
                                        </p:attrNameLst>
                                      </p:cBhvr>
                                      <p:to>
                                        <p:strVal val="visible"/>
                                      </p:to>
                                    </p:set>
                                    <p:animEffect transition="in" filter="blinds(horizontal)">
                                      <p:cBhvr>
                                        <p:cTn id="7" dur="500"/>
                                        <p:tgtEl>
                                          <p:spTgt spid="2181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8116"/>
                                        </p:tgtEl>
                                        <p:attrNameLst>
                                          <p:attrName>style.visibility</p:attrName>
                                        </p:attrNameLst>
                                      </p:cBhvr>
                                      <p:to>
                                        <p:strVal val="visible"/>
                                      </p:to>
                                    </p:set>
                                    <p:animEffect transition="in" filter="blinds(horizontal)">
                                      <p:cBhvr>
                                        <p:cTn id="10" dur="500"/>
                                        <p:tgtEl>
                                          <p:spTgt spid="2181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8120"/>
                                        </p:tgtEl>
                                        <p:attrNameLst>
                                          <p:attrName>style.visibility</p:attrName>
                                        </p:attrNameLst>
                                      </p:cBhvr>
                                      <p:to>
                                        <p:strVal val="visible"/>
                                      </p:to>
                                    </p:set>
                                    <p:animEffect transition="in" filter="blinds(horizontal)">
                                      <p:cBhvr>
                                        <p:cTn id="15" dur="500"/>
                                        <p:tgtEl>
                                          <p:spTgt spid="2181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118"/>
                                        </p:tgtEl>
                                        <p:attrNameLst>
                                          <p:attrName>style.visibility</p:attrName>
                                        </p:attrNameLst>
                                      </p:cBhvr>
                                      <p:to>
                                        <p:strVal val="visible"/>
                                      </p:to>
                                    </p:set>
                                    <p:animEffect transition="in" filter="blinds(horizontal)">
                                      <p:cBhvr>
                                        <p:cTn id="18" dur="500"/>
                                        <p:tgtEl>
                                          <p:spTgt spid="2181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8121"/>
                                        </p:tgtEl>
                                        <p:attrNameLst>
                                          <p:attrName>style.visibility</p:attrName>
                                        </p:attrNameLst>
                                      </p:cBhvr>
                                      <p:to>
                                        <p:strVal val="visible"/>
                                      </p:to>
                                    </p:set>
                                    <p:animEffect transition="in" filter="blinds(horizontal)">
                                      <p:cBhvr>
                                        <p:cTn id="23" dur="500"/>
                                        <p:tgtEl>
                                          <p:spTgt spid="21812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8117"/>
                                        </p:tgtEl>
                                        <p:attrNameLst>
                                          <p:attrName>style.visibility</p:attrName>
                                        </p:attrNameLst>
                                      </p:cBhvr>
                                      <p:to>
                                        <p:strVal val="visible"/>
                                      </p:to>
                                    </p:set>
                                    <p:animEffect transition="in" filter="blinds(horizontal)">
                                      <p:cBhvr>
                                        <p:cTn id="26"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p:bldP spid="218117" grpId="0"/>
      <p:bldP spid="218118" grpId="0"/>
      <p:bldP spid="218119" grpId="0" animBg="1"/>
      <p:bldP spid="218120" grpId="0" animBg="1"/>
      <p:bldP spid="2181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Understanding Using Modifiers </a:t>
            </a:r>
          </a:p>
        </p:txBody>
      </p:sp>
      <p:sp>
        <p:nvSpPr>
          <p:cNvPr id="220163" name="Rectangle 3"/>
          <p:cNvSpPr>
            <a:spLocks noGrp="1" noChangeArrowheads="1"/>
          </p:cNvSpPr>
          <p:nvPr>
            <p:ph type="body" idx="1"/>
          </p:nvPr>
        </p:nvSpPr>
        <p:spPr>
          <a:xfrm>
            <a:off x="152400" y="914400"/>
            <a:ext cx="8763000" cy="5257800"/>
          </a:xfrm>
        </p:spPr>
        <p:txBody>
          <a:bodyPr/>
          <a:lstStyle/>
          <a:p>
            <a:pPr>
              <a:lnSpc>
                <a:spcPct val="90000"/>
              </a:lnSpc>
            </a:pPr>
            <a:r>
              <a:rPr lang="en-US"/>
              <a:t>The </a:t>
            </a:r>
            <a:r>
              <a:rPr lang="en-US" b="1"/>
              <a:t>native</a:t>
            </a:r>
            <a:r>
              <a:rPr lang="en-US"/>
              <a:t> Modifier</a:t>
            </a:r>
          </a:p>
          <a:p>
            <a:pPr lvl="1">
              <a:lnSpc>
                <a:spcPct val="90000"/>
              </a:lnSpc>
            </a:pPr>
            <a:r>
              <a:rPr lang="en-US" sz="2800"/>
              <a:t>In your applications, sometimes you will want to use a method that exists outside of the JVM</a:t>
            </a:r>
          </a:p>
          <a:p>
            <a:pPr lvl="1">
              <a:lnSpc>
                <a:spcPct val="90000"/>
              </a:lnSpc>
            </a:pPr>
            <a:r>
              <a:rPr lang="en-US" sz="2800"/>
              <a:t>The native modifier can only apply to a method</a:t>
            </a:r>
          </a:p>
          <a:p>
            <a:pPr lvl="1">
              <a:lnSpc>
                <a:spcPct val="90000"/>
              </a:lnSpc>
            </a:pPr>
            <a:r>
              <a:rPr lang="en-US" sz="2800"/>
              <a:t>The native method is usually implemented in a non-Java language such as C or C++</a:t>
            </a:r>
          </a:p>
          <a:p>
            <a:pPr lvl="1">
              <a:lnSpc>
                <a:spcPct val="90000"/>
              </a:lnSpc>
            </a:pPr>
            <a:r>
              <a:rPr lang="en-US" sz="2800"/>
              <a:t>Before a native method can be invoked, a library that contains the method must be loaded. The library is loaded by making the following system call:</a:t>
            </a:r>
          </a:p>
          <a:p>
            <a:pPr lvl="2">
              <a:lnSpc>
                <a:spcPct val="90000"/>
              </a:lnSpc>
              <a:buFont typeface="Wingdings" pitchFamily="2" charset="2"/>
              <a:buNone/>
            </a:pPr>
            <a:r>
              <a:rPr lang="en-US" sz="2800" b="1"/>
              <a:t>           System.loadLibrary("&lt;libraryName&gt;");</a:t>
            </a:r>
          </a:p>
        </p:txBody>
      </p:sp>
    </p:spTree>
    <p:extLst>
      <p:ext uri="{BB962C8B-B14F-4D97-AF65-F5344CB8AC3E}">
        <p14:creationId xmlns:p14="http://schemas.microsoft.com/office/powerpoint/2010/main" val="1477888535"/>
      </p:ext>
    </p:extLst>
  </p:cSld>
  <p:clrMapOvr>
    <a:masterClrMapping/>
  </p:clrMapOvr>
  <p:transition spd="med">
    <p:comb/>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Understanding Using Modifiers </a:t>
            </a:r>
          </a:p>
        </p:txBody>
      </p:sp>
      <p:sp>
        <p:nvSpPr>
          <p:cNvPr id="222211" name="Rectangle 3"/>
          <p:cNvSpPr>
            <a:spLocks noGrp="1" noChangeArrowheads="1"/>
          </p:cNvSpPr>
          <p:nvPr>
            <p:ph type="body" idx="1"/>
          </p:nvPr>
        </p:nvSpPr>
        <p:spPr/>
        <p:txBody>
          <a:bodyPr/>
          <a:lstStyle/>
          <a:p>
            <a:pPr>
              <a:buFont typeface="Wingdings" pitchFamily="2" charset="2"/>
              <a:buNone/>
            </a:pPr>
            <a:r>
              <a:rPr lang="en-US"/>
              <a:t>class MyNativeExample {</a:t>
            </a:r>
          </a:p>
          <a:p>
            <a:pPr>
              <a:buFont typeface="Wingdings" pitchFamily="2" charset="2"/>
              <a:buNone/>
            </a:pPr>
            <a:r>
              <a:rPr lang="en-US"/>
              <a:t>    native void myNativeMethod();</a:t>
            </a:r>
          </a:p>
          <a:p>
            <a:pPr>
              <a:buFont typeface="Wingdings" pitchFamily="2" charset="2"/>
              <a:buNone/>
            </a:pPr>
            <a:r>
              <a:rPr lang="en-US"/>
              <a:t>    static {</a:t>
            </a:r>
          </a:p>
          <a:p>
            <a:pPr>
              <a:buFont typeface="Wingdings" pitchFamily="2" charset="2"/>
              <a:buNone/>
            </a:pPr>
            <a:r>
              <a:rPr lang="en-US"/>
              <a:t>        System.loadLibrary("NativeMethodLib");</a:t>
            </a:r>
          </a:p>
          <a:p>
            <a:pPr>
              <a:buFont typeface="Wingdings" pitchFamily="2" charset="2"/>
              <a:buNone/>
            </a:pPr>
            <a:r>
              <a:rPr lang="en-US"/>
              <a:t>    }</a:t>
            </a:r>
          </a:p>
          <a:p>
            <a:pPr>
              <a:buFont typeface="Wingdings" pitchFamily="2" charset="2"/>
              <a:buNone/>
            </a:pPr>
            <a:r>
              <a:rPr lang="en-US"/>
              <a:t>}</a:t>
            </a:r>
          </a:p>
        </p:txBody>
      </p:sp>
    </p:spTree>
    <p:extLst>
      <p:ext uri="{BB962C8B-B14F-4D97-AF65-F5344CB8AC3E}">
        <p14:creationId xmlns:p14="http://schemas.microsoft.com/office/powerpoint/2010/main" val="87952484"/>
      </p:ext>
    </p:extLst>
  </p:cSld>
  <p:clrMapOvr>
    <a:masterClrMapping/>
  </p:clrMapOvr>
  <p:transition spd="med">
    <p:comb/>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Understanding Using </a:t>
            </a:r>
            <a:r>
              <a:rPr lang="en-US" smtClean="0"/>
              <a:t>Modifiers</a:t>
            </a:r>
            <a:endParaRPr lang="en-US"/>
          </a:p>
        </p:txBody>
      </p:sp>
      <p:sp>
        <p:nvSpPr>
          <p:cNvPr id="224259" name="Rectangle 3"/>
          <p:cNvSpPr>
            <a:spLocks noGrp="1" noChangeArrowheads="1"/>
          </p:cNvSpPr>
          <p:nvPr>
            <p:ph type="body" idx="1"/>
          </p:nvPr>
        </p:nvSpPr>
        <p:spPr>
          <a:xfrm>
            <a:off x="0" y="990600"/>
            <a:ext cx="8686800" cy="5334000"/>
          </a:xfrm>
        </p:spPr>
        <p:txBody>
          <a:bodyPr/>
          <a:lstStyle/>
          <a:p>
            <a:pPr>
              <a:lnSpc>
                <a:spcPct val="90000"/>
              </a:lnSpc>
            </a:pPr>
            <a:r>
              <a:rPr lang="en-US"/>
              <a:t>The </a:t>
            </a:r>
            <a:r>
              <a:rPr lang="en-US" b="1"/>
              <a:t>transient</a:t>
            </a:r>
            <a:r>
              <a:rPr lang="en-US"/>
              <a:t> Modifier </a:t>
            </a:r>
          </a:p>
          <a:p>
            <a:pPr lvl="1">
              <a:lnSpc>
                <a:spcPct val="90000"/>
              </a:lnSpc>
            </a:pPr>
            <a:r>
              <a:rPr lang="en-US"/>
              <a:t>an object may be stored in persistent storage (say disk) outside of the JVM, for later use by the same application, or by a different application</a:t>
            </a:r>
          </a:p>
          <a:p>
            <a:pPr lvl="1">
              <a:lnSpc>
                <a:spcPct val="90000"/>
              </a:lnSpc>
            </a:pPr>
            <a:r>
              <a:rPr lang="en-US"/>
              <a:t>The process of storing an object is called serialization</a:t>
            </a:r>
          </a:p>
          <a:p>
            <a:pPr lvl="1">
              <a:lnSpc>
                <a:spcPct val="90000"/>
              </a:lnSpc>
            </a:pPr>
            <a:r>
              <a:rPr lang="en-US"/>
              <a:t>For an object to be serializable.The corresponding class must implement the interface Serializable, or Externalizable</a:t>
            </a:r>
          </a:p>
          <a:p>
            <a:pPr lvl="1">
              <a:lnSpc>
                <a:spcPct val="90000"/>
              </a:lnSpc>
            </a:pPr>
            <a:r>
              <a:rPr lang="en-US"/>
              <a:t>A variable declared transient is not stored</a:t>
            </a:r>
          </a:p>
          <a:p>
            <a:pPr lvl="1">
              <a:lnSpc>
                <a:spcPct val="90000"/>
              </a:lnSpc>
            </a:pPr>
            <a:r>
              <a:rPr lang="en-US"/>
              <a:t>The transient modifier can only be applied to instance variables</a:t>
            </a:r>
          </a:p>
        </p:txBody>
      </p:sp>
    </p:spTree>
    <p:extLst>
      <p:ext uri="{BB962C8B-B14F-4D97-AF65-F5344CB8AC3E}">
        <p14:creationId xmlns:p14="http://schemas.microsoft.com/office/powerpoint/2010/main" val="719421402"/>
      </p:ext>
    </p:extLst>
  </p:cSld>
  <p:clrMapOvr>
    <a:masterClrMapping/>
  </p:clrMapOvr>
  <p:transition spd="med">
    <p:comb/>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14400" y="152400"/>
            <a:ext cx="6923087" cy="533400"/>
          </a:xfrm>
        </p:spPr>
        <p:txBody>
          <a:bodyPr/>
          <a:lstStyle/>
          <a:p>
            <a:r>
              <a:rPr lang="en-US" smtClean="0"/>
              <a:t>Constant with final keyword</a:t>
            </a:r>
          </a:p>
        </p:txBody>
      </p:sp>
      <p:sp>
        <p:nvSpPr>
          <p:cNvPr id="36867"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 </a:t>
            </a:r>
            <a:r>
              <a:rPr lang="en-US" altLang="ja-JP" sz="2400" smtClean="0">
                <a:solidFill>
                  <a:srgbClr val="31859C"/>
                </a:solidFill>
                <a:latin typeface="Courier New" panose="02070309020205020404" pitchFamily="49" charset="0"/>
                <a:cs typeface="Courier New" panose="02070309020205020404" pitchFamily="49" charset="0"/>
              </a:rPr>
              <a:t>A</a:t>
            </a: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final int </a:t>
            </a:r>
            <a:r>
              <a:rPr lang="en-US" altLang="ja-JP" sz="2400" smtClean="0">
                <a:latin typeface="Courier New" panose="02070309020205020404" pitchFamily="49" charset="0"/>
                <a:cs typeface="Courier New" panose="02070309020205020404" pitchFamily="49" charset="0"/>
              </a:rPr>
              <a:t>a = 1;         </a:t>
            </a:r>
            <a:r>
              <a:rPr lang="en-US" altLang="ja-JP" sz="2400" smtClean="0">
                <a:solidFill>
                  <a:srgbClr val="008000"/>
                </a:solidFill>
                <a:latin typeface="Courier New" panose="02070309020205020404" pitchFamily="49" charset="0"/>
                <a:cs typeface="Courier New" panose="02070309020205020404" pitchFamily="49" charset="0"/>
              </a:rPr>
              <a:t>// a constant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void</a:t>
            </a:r>
            <a:r>
              <a:rPr lang="en-US" altLang="ja-JP" sz="2400" smtClean="0">
                <a:solidFill>
                  <a:srgbClr val="C00000"/>
                </a:solidFill>
                <a:latin typeface="Courier New" panose="02070309020205020404" pitchFamily="49" charset="0"/>
                <a:cs typeface="Courier New" panose="02070309020205020404" pitchFamily="49" charset="0"/>
              </a:rPr>
              <a:t> </a:t>
            </a:r>
            <a:r>
              <a:rPr lang="en-US" altLang="ja-JP" sz="2400" smtClean="0">
                <a:latin typeface="Courier New" panose="02070309020205020404" pitchFamily="49" charset="0"/>
                <a:cs typeface="Courier New" panose="02070309020205020404" pitchFamily="49" charset="0"/>
              </a:rPr>
              <a:t>increase(){ a++;}   </a:t>
            </a:r>
            <a:r>
              <a:rPr lang="en-US" altLang="ja-JP" sz="2400" smtClean="0">
                <a:solidFill>
                  <a:srgbClr val="008000"/>
                </a:solidFill>
                <a:latin typeface="Courier New" panose="02070309020205020404" pitchFamily="49" charset="0"/>
                <a:cs typeface="Courier New" panose="02070309020205020404" pitchFamily="49" charset="0"/>
              </a:rPr>
              <a:t>// error</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en-US" smtClean="0">
              <a:ea typeface="ＭＳ Ｐゴシック" panose="020B0600070205080204" pitchFamily="50" charset="-128"/>
              <a:cs typeface="Courier New" panose="02070309020205020404" pitchFamily="49" charset="0"/>
            </a:endParaRPr>
          </a:p>
        </p:txBody>
      </p:sp>
    </p:spTree>
    <p:extLst>
      <p:ext uri="{BB962C8B-B14F-4D97-AF65-F5344CB8AC3E}">
        <p14:creationId xmlns:p14="http://schemas.microsoft.com/office/powerpoint/2010/main" val="2505174484"/>
      </p:ext>
    </p:extLst>
  </p:cSld>
  <p:clrMapOvr>
    <a:masterClrMapping/>
  </p:clrMapOvr>
  <p:transition spd="med">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62000" y="0"/>
            <a:ext cx="6923087" cy="533400"/>
          </a:xfrm>
        </p:spPr>
        <p:txBody>
          <a:bodyPr/>
          <a:lstStyle/>
          <a:p>
            <a:r>
              <a:rPr lang="en-US" smtClean="0"/>
              <a:t>Static keyword</a:t>
            </a:r>
          </a:p>
        </p:txBody>
      </p:sp>
      <p:sp>
        <p:nvSpPr>
          <p:cNvPr id="37891"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class </a:t>
            </a:r>
            <a:r>
              <a:rPr lang="en-US" altLang="ja-JP" sz="2000" smtClean="0">
                <a:latin typeface="Courier New" panose="02070309020205020404" pitchFamily="49" charset="0"/>
                <a:cs typeface="Courier New" panose="02070309020205020404" pitchFamily="49" charset="0"/>
              </a:rPr>
              <a:t>A{</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private static int</a:t>
            </a:r>
            <a:r>
              <a:rPr lang="en-US" altLang="ja-JP" sz="2000" smtClean="0">
                <a:latin typeface="Courier New" panose="02070309020205020404" pitchFamily="49" charset="0"/>
                <a:cs typeface="Courier New" panose="02070309020205020404" pitchFamily="49" charset="0"/>
              </a:rPr>
              <a:t> counter = 0;</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public static int </a:t>
            </a:r>
            <a:r>
              <a:rPr lang="en-US" altLang="ja-JP" sz="2000" smtClean="0">
                <a:latin typeface="Courier New" panose="02070309020205020404" pitchFamily="49" charset="0"/>
                <a:cs typeface="Courier New" panose="02070309020205020404" pitchFamily="49" charset="0"/>
              </a:rPr>
              <a:t>increase(){</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r>
              <a:rPr lang="en-US" altLang="ja-JP" sz="2000" smtClean="0">
                <a:solidFill>
                  <a:srgbClr val="800080"/>
                </a:solidFill>
                <a:latin typeface="Courier New" panose="02070309020205020404" pitchFamily="49" charset="0"/>
                <a:cs typeface="Courier New" panose="02070309020205020404" pitchFamily="49" charset="0"/>
              </a:rPr>
              <a:t>return</a:t>
            </a:r>
            <a:r>
              <a:rPr lang="en-US" altLang="ja-JP" sz="2000" smtClean="0">
                <a:latin typeface="Courier New" panose="02070309020205020404" pitchFamily="49" charset="0"/>
                <a:cs typeface="Courier New" panose="02070309020205020404" pitchFamily="49" charset="0"/>
              </a:rPr>
              <a:t> ++counter;</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   }</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int</a:t>
            </a:r>
            <a:r>
              <a:rPr lang="en-US" altLang="ja-JP" sz="2000" smtClean="0">
                <a:latin typeface="Courier New" panose="02070309020205020404" pitchFamily="49" charset="0"/>
                <a:cs typeface="Courier New" panose="02070309020205020404" pitchFamily="49" charset="0"/>
              </a:rPr>
              <a:t> i = A.increase(); </a:t>
            </a:r>
            <a:r>
              <a:rPr lang="en-US" altLang="ja-JP" sz="2000" smtClean="0">
                <a:solidFill>
                  <a:srgbClr val="008000"/>
                </a:solidFill>
                <a:latin typeface="Courier New" panose="02070309020205020404" pitchFamily="49" charset="0"/>
                <a:cs typeface="Courier New" panose="02070309020205020404" pitchFamily="49" charset="0"/>
              </a:rPr>
              <a:t>// i = 1</a:t>
            </a:r>
          </a:p>
          <a:p>
            <a:pPr>
              <a:lnSpc>
                <a:spcPct val="80000"/>
              </a:lnSpc>
              <a:buFont typeface="Wingdings" panose="05000000000000000000" pitchFamily="2" charset="2"/>
              <a:buNone/>
            </a:pPr>
            <a:r>
              <a:rPr lang="en-US" altLang="ja-JP" sz="2000" smtClean="0">
                <a:latin typeface="Courier New" panose="02070309020205020404" pitchFamily="49" charset="0"/>
                <a:cs typeface="Courier New" panose="02070309020205020404" pitchFamily="49" charset="0"/>
              </a:rPr>
              <a:t>A</a:t>
            </a:r>
            <a:r>
              <a:rPr lang="en-US" sz="2000" smtClean="0">
                <a:latin typeface="Courier New" panose="02070309020205020404" pitchFamily="49" charset="0"/>
                <a:ea typeface="ＭＳ Ｐゴシック" panose="020B0600070205080204" pitchFamily="50" charset="-128"/>
                <a:cs typeface="Courier New" panose="02070309020205020404" pitchFamily="49" charset="0"/>
              </a:rPr>
              <a:t> a = </a:t>
            </a:r>
            <a:r>
              <a:rPr lang="en-US" sz="20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new</a:t>
            </a:r>
            <a:r>
              <a:rPr lang="en-US" sz="2000" smtClean="0">
                <a:latin typeface="Courier New" panose="02070309020205020404" pitchFamily="49" charset="0"/>
                <a:ea typeface="ＭＳ Ｐゴシック" panose="020B0600070205080204" pitchFamily="50" charset="-128"/>
                <a:cs typeface="Courier New" panose="02070309020205020404" pitchFamily="49" charset="0"/>
              </a:rPr>
              <a:t> A();</a:t>
            </a:r>
          </a:p>
          <a:p>
            <a:pPr>
              <a:lnSpc>
                <a:spcPct val="80000"/>
              </a:lnSpc>
              <a:buFont typeface="Wingdings" panose="05000000000000000000" pitchFamily="2" charset="2"/>
              <a:buNone/>
            </a:pPr>
            <a:r>
              <a:rPr lang="en-US" altLang="ja-JP" sz="2000" smtClean="0">
                <a:solidFill>
                  <a:srgbClr val="800080"/>
                </a:solidFill>
                <a:latin typeface="Courier New" panose="02070309020205020404" pitchFamily="49" charset="0"/>
                <a:cs typeface="Courier New" panose="02070309020205020404" pitchFamily="49" charset="0"/>
              </a:rPr>
              <a:t>int</a:t>
            </a:r>
            <a:r>
              <a:rPr lang="en-US" altLang="ja-JP" sz="2000" smtClean="0">
                <a:latin typeface="Courier New" panose="02070309020205020404" pitchFamily="49" charset="0"/>
                <a:cs typeface="Courier New" panose="02070309020205020404" pitchFamily="49" charset="0"/>
              </a:rPr>
              <a:t> j = a.increase(); </a:t>
            </a:r>
            <a:r>
              <a:rPr lang="en-US" altLang="ja-JP" sz="2000" smtClean="0">
                <a:solidFill>
                  <a:srgbClr val="008000"/>
                </a:solidFill>
                <a:latin typeface="Courier New" panose="02070309020205020404" pitchFamily="49" charset="0"/>
                <a:cs typeface="Courier New" panose="02070309020205020404" pitchFamily="49" charset="0"/>
              </a:rPr>
              <a:t>// error: no static method</a:t>
            </a:r>
          </a:p>
          <a:p>
            <a:pPr>
              <a:lnSpc>
                <a:spcPct val="80000"/>
              </a:lnSpc>
              <a:buFont typeface="Wingdings" panose="05000000000000000000" pitchFamily="2" charset="2"/>
              <a:buNone/>
            </a:pPr>
            <a:r>
              <a:rPr lang="en-US" altLang="ja-JP" sz="2000" smtClean="0">
                <a:solidFill>
                  <a:srgbClr val="008000"/>
                </a:solidFill>
                <a:latin typeface="Courier New" panose="02070309020205020404" pitchFamily="49" charset="0"/>
                <a:cs typeface="Courier New" panose="02070309020205020404" pitchFamily="49" charset="0"/>
              </a:rPr>
              <a:t>                      // call from object</a:t>
            </a:r>
          </a:p>
          <a:p>
            <a:pPr>
              <a:lnSpc>
                <a:spcPct val="80000"/>
              </a:lnSpc>
              <a:buFont typeface="Wingdings" panose="05000000000000000000" pitchFamily="2" charset="2"/>
              <a:buNone/>
            </a:pPr>
            <a:r>
              <a:rPr lang="en-US" sz="20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int</a:t>
            </a:r>
            <a:r>
              <a:rPr lang="en-US" sz="2000" smtClean="0">
                <a:latin typeface="Courier New" panose="02070309020205020404" pitchFamily="49" charset="0"/>
                <a:ea typeface="ＭＳ Ｐゴシック" panose="020B0600070205080204" pitchFamily="50" charset="-128"/>
                <a:cs typeface="Courier New" panose="02070309020205020404" pitchFamily="49" charset="0"/>
              </a:rPr>
              <a:t> k = </a:t>
            </a:r>
            <a:r>
              <a:rPr lang="en-US" altLang="ja-JP" sz="2000" smtClean="0">
                <a:latin typeface="Courier New" panose="02070309020205020404" pitchFamily="49" charset="0"/>
                <a:cs typeface="Courier New" panose="02070309020205020404" pitchFamily="49" charset="0"/>
              </a:rPr>
              <a:t>A.increase(); </a:t>
            </a:r>
            <a:r>
              <a:rPr lang="en-US" altLang="ja-JP" sz="2000" smtClean="0">
                <a:solidFill>
                  <a:srgbClr val="008000"/>
                </a:solidFill>
                <a:latin typeface="Courier New" panose="02070309020205020404" pitchFamily="49" charset="0"/>
                <a:cs typeface="Courier New" panose="02070309020205020404" pitchFamily="49" charset="0"/>
              </a:rPr>
              <a:t>// k = 2</a:t>
            </a:r>
            <a:endParaRPr lang="en-US" sz="2000" smtClean="0">
              <a:solidFill>
                <a:srgbClr val="008000"/>
              </a:solidFill>
              <a:latin typeface="Courier New" panose="02070309020205020404" pitchFamily="49" charset="0"/>
              <a:ea typeface="ＭＳ Ｐゴシック" panose="020B0600070205080204" pitchFamily="50" charset="-128"/>
              <a:cs typeface="Courier New" panose="02070309020205020404" pitchFamily="49" charset="0"/>
            </a:endParaRPr>
          </a:p>
          <a:p>
            <a:pPr>
              <a:buFont typeface="Wingdings" panose="05000000000000000000" pitchFamily="2" charset="2"/>
              <a:buNone/>
            </a:pPr>
            <a:r>
              <a:rPr lang="en-US" altLang="ja-JP"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ja-JP" sz="2000" smtClean="0">
                <a:solidFill>
                  <a:srgbClr val="C00000"/>
                </a:solidFill>
                <a:latin typeface="Courier New" panose="02070309020205020404" pitchFamily="49" charset="0"/>
                <a:cs typeface="Courier New" panose="02070309020205020404" pitchFamily="49" charset="0"/>
              </a:rPr>
              <a:t>static</a:t>
            </a:r>
            <a:r>
              <a:rPr lang="en-US" sz="2000" smtClean="0">
                <a:solidFill>
                  <a:srgbClr val="C00000"/>
                </a:solidFill>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000" smtClean="0">
                <a:solidFill>
                  <a:srgbClr val="C00000"/>
                </a:solidFill>
                <a:latin typeface="Courier New" panose="02070309020205020404" pitchFamily="49" charset="0"/>
                <a:cs typeface="Courier New" panose="02070309020205020404" pitchFamily="49" charset="0"/>
              </a:rPr>
              <a:t>class</a:t>
            </a:r>
            <a:r>
              <a:rPr lang="en-US" sz="2000" smtClean="0">
                <a:solidFill>
                  <a:srgbClr val="C00000"/>
                </a:solidFill>
                <a:latin typeface="Courier New" panose="02070309020205020404" pitchFamily="49" charset="0"/>
                <a:ea typeface="ＭＳ Ｐゴシック" panose="020B0600070205080204" pitchFamily="50" charset="-128"/>
                <a:cs typeface="Courier New" panose="02070309020205020404" pitchFamily="49" charset="0"/>
              </a:rPr>
              <a:t> B{} </a:t>
            </a:r>
            <a:r>
              <a:rPr lang="en-US" sz="2000" smtClean="0">
                <a:solidFill>
                  <a:srgbClr val="008000"/>
                </a:solidFill>
                <a:latin typeface="Courier New" panose="02070309020205020404" pitchFamily="49" charset="0"/>
                <a:ea typeface="ＭＳ Ｐゴシック" panose="020B0600070205080204" pitchFamily="50" charset="-128"/>
                <a:cs typeface="Courier New" panose="02070309020205020404" pitchFamily="49" charset="0"/>
              </a:rPr>
              <a:t>// Error: no static class in Java</a:t>
            </a:r>
          </a:p>
          <a:p>
            <a:pPr>
              <a:buFont typeface="Wingdings" panose="05000000000000000000" pitchFamily="2" charset="2"/>
              <a:buNone/>
            </a:pPr>
            <a:endParaRPr lang="en-US" smtClean="0">
              <a:ea typeface="ＭＳ Ｐゴシック" panose="020B0600070205080204" pitchFamily="50" charset="-128"/>
              <a:cs typeface="Courier New" panose="02070309020205020404" pitchFamily="49" charset="0"/>
            </a:endParaRPr>
          </a:p>
        </p:txBody>
      </p:sp>
    </p:spTree>
    <p:extLst>
      <p:ext uri="{BB962C8B-B14F-4D97-AF65-F5344CB8AC3E}">
        <p14:creationId xmlns:p14="http://schemas.microsoft.com/office/powerpoint/2010/main" val="2749878339"/>
      </p:ext>
    </p:extLst>
  </p:cSld>
  <p:clrMapOvr>
    <a:masterClrMapping/>
  </p:clrMapOvr>
  <p:transition spd="med">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eaLnBrk="1" hangingPunct="1">
              <a:defRPr/>
            </a:pPr>
            <a:r>
              <a:rPr lang="en-US" smtClean="0">
                <a:solidFill>
                  <a:srgbClr val="FF0000"/>
                </a:solidFill>
              </a:rPr>
              <a:t>INNER CLASSES</a:t>
            </a:r>
            <a:endParaRPr lang="en-US" dirty="0" smtClean="0"/>
          </a:p>
        </p:txBody>
      </p:sp>
      <p:sp>
        <p:nvSpPr>
          <p:cNvPr id="13315"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213149832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Outline</a:t>
            </a:r>
          </a:p>
        </p:txBody>
      </p:sp>
      <p:sp>
        <p:nvSpPr>
          <p:cNvPr id="36867" name="Rectangle 3"/>
          <p:cNvSpPr>
            <a:spLocks noGrp="1" noChangeArrowheads="1"/>
          </p:cNvSpPr>
          <p:nvPr>
            <p:ph type="body" idx="1"/>
          </p:nvPr>
        </p:nvSpPr>
        <p:spPr/>
        <p:txBody>
          <a:bodyPr/>
          <a:lstStyle/>
          <a:p>
            <a:r>
              <a:rPr lang="en-US" sz="3200"/>
              <a:t>Introduction</a:t>
            </a:r>
          </a:p>
          <a:p>
            <a:r>
              <a:rPr lang="en-US" sz="3200"/>
              <a:t>Inner Class</a:t>
            </a:r>
          </a:p>
          <a:p>
            <a:pPr lvl="1"/>
            <a:r>
              <a:rPr lang="en-US" sz="3200"/>
              <a:t>Regular Inner Class</a:t>
            </a:r>
          </a:p>
          <a:p>
            <a:pPr lvl="1"/>
            <a:r>
              <a:rPr lang="en-US" sz="3200"/>
              <a:t>Instantiating a Regular Inner Class</a:t>
            </a:r>
          </a:p>
          <a:p>
            <a:pPr lvl="1"/>
            <a:r>
              <a:rPr lang="en-US" sz="3200"/>
              <a:t>Method-Local Inner Classes</a:t>
            </a:r>
          </a:p>
          <a:p>
            <a:pPr lvl="1"/>
            <a:r>
              <a:rPr lang="en-US" sz="3200"/>
              <a:t>Anonymous Inner Classes</a:t>
            </a:r>
          </a:p>
          <a:p>
            <a:pPr lvl="1"/>
            <a:r>
              <a:rPr lang="en-US" sz="3200"/>
              <a:t>Static Nested Classes</a:t>
            </a:r>
          </a:p>
        </p:txBody>
      </p:sp>
    </p:spTree>
    <p:extLst>
      <p:ext uri="{BB962C8B-B14F-4D97-AF65-F5344CB8AC3E}">
        <p14:creationId xmlns:p14="http://schemas.microsoft.com/office/powerpoint/2010/main" val="690538272"/>
      </p:ext>
    </p:extLst>
  </p:cSld>
  <p:clrMapOvr>
    <a:masterClrMapping/>
  </p:clrMapOvr>
  <p:transition spd="med">
    <p:comb/>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Introduction</a:t>
            </a:r>
          </a:p>
        </p:txBody>
      </p:sp>
      <p:sp>
        <p:nvSpPr>
          <p:cNvPr id="41987" name="Rectangle 3"/>
          <p:cNvSpPr>
            <a:spLocks noGrp="1" noChangeArrowheads="1"/>
          </p:cNvSpPr>
          <p:nvPr>
            <p:ph type="body" idx="1"/>
          </p:nvPr>
        </p:nvSpPr>
        <p:spPr/>
        <p:txBody>
          <a:bodyPr/>
          <a:lstStyle/>
          <a:p>
            <a:r>
              <a:rPr lang="en-US" sz="3200"/>
              <a:t>Inner classes let you define one class within another</a:t>
            </a:r>
          </a:p>
          <a:p>
            <a:r>
              <a:rPr lang="en-US" sz="3200"/>
              <a:t>They provide a type of scoping for your classes since you can make one class a member of another class</a:t>
            </a:r>
          </a:p>
          <a:p>
            <a:r>
              <a:rPr lang="en-US" sz="3200"/>
              <a:t>Just as classes have member variables and methods, a class can also have member classes</a:t>
            </a:r>
          </a:p>
        </p:txBody>
      </p:sp>
    </p:spTree>
    <p:extLst>
      <p:ext uri="{BB962C8B-B14F-4D97-AF65-F5344CB8AC3E}">
        <p14:creationId xmlns:p14="http://schemas.microsoft.com/office/powerpoint/2010/main" val="3479188997"/>
      </p:ext>
    </p:extLst>
  </p:cSld>
  <p:clrMapOvr>
    <a:masterClrMapping/>
  </p:clrMapOvr>
  <p:transition spd="med">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cs typeface="Arial" panose="020B0604020202020204" pitchFamily="34" charset="0"/>
              </a:rPr>
              <a:t>Modelisation</a:t>
            </a:r>
          </a:p>
        </p:txBody>
      </p:sp>
      <p:sp>
        <p:nvSpPr>
          <p:cNvPr id="62467" name="Content Placeholder 2"/>
          <p:cNvSpPr>
            <a:spLocks noGrp="1"/>
          </p:cNvSpPr>
          <p:nvPr>
            <p:ph idx="1"/>
          </p:nvPr>
        </p:nvSpPr>
        <p:spPr>
          <a:xfrm>
            <a:off x="0" y="762000"/>
            <a:ext cx="8936038" cy="5486400"/>
          </a:xfrm>
        </p:spPr>
        <p:txBody>
          <a:bodyPr/>
          <a:lstStyle/>
          <a:p>
            <a:pPr>
              <a:lnSpc>
                <a:spcPct val="80000"/>
              </a:lnSpc>
            </a:pPr>
            <a:r>
              <a:rPr lang="en-US" altLang="ja-JP" smtClean="0">
                <a:latin typeface="Arial" panose="020B0604020202020204" pitchFamily="34" charset="0"/>
                <a:cs typeface="Arial" panose="020B0604020202020204" pitchFamily="34" charset="0"/>
              </a:rPr>
              <a:t>Modelisation: Object from real life to IT</a:t>
            </a:r>
          </a:p>
          <a:p>
            <a:pPr lvl="1">
              <a:lnSpc>
                <a:spcPct val="80000"/>
              </a:lnSpc>
            </a:pPr>
            <a:r>
              <a:rPr lang="en-US" altLang="ja-JP" smtClean="0">
                <a:latin typeface="Arial" panose="020B0604020202020204" pitchFamily="34" charset="0"/>
                <a:cs typeface="Arial" panose="020B0604020202020204" pitchFamily="34" charset="0"/>
              </a:rPr>
              <a:t>Information</a:t>
            </a:r>
          </a:p>
          <a:p>
            <a:pPr lvl="2">
              <a:lnSpc>
                <a:spcPct val="80000"/>
              </a:lnSpc>
            </a:pPr>
            <a:r>
              <a:rPr lang="en-US" altLang="ja-JP" smtClean="0">
                <a:latin typeface="Arial" panose="020B0604020202020204" pitchFamily="34" charset="0"/>
                <a:cs typeface="Arial" panose="020B0604020202020204" pitchFamily="34" charset="0"/>
              </a:rPr>
              <a:t>Wheel: 4 wheels</a:t>
            </a:r>
          </a:p>
          <a:p>
            <a:pPr lvl="2">
              <a:lnSpc>
                <a:spcPct val="80000"/>
              </a:lnSpc>
            </a:pPr>
            <a:r>
              <a:rPr lang="en-US" altLang="ja-JP" smtClean="0">
                <a:latin typeface="Arial" panose="020B0604020202020204" pitchFamily="34" charset="0"/>
                <a:cs typeface="Arial" panose="020B0604020202020204" pitchFamily="34" charset="0"/>
              </a:rPr>
              <a:t>Main color: Orange</a:t>
            </a:r>
          </a:p>
          <a:p>
            <a:pPr lvl="2">
              <a:lnSpc>
                <a:spcPct val="80000"/>
              </a:lnSpc>
            </a:pPr>
            <a:r>
              <a:rPr lang="en-US" altLang="ja-JP" smtClean="0">
                <a:latin typeface="Arial" panose="020B0604020202020204" pitchFamily="34" charset="0"/>
                <a:cs typeface="Arial" panose="020B0604020202020204" pitchFamily="34" charset="0"/>
              </a:rPr>
              <a:t>Rear port: 2 ports</a:t>
            </a:r>
          </a:p>
          <a:p>
            <a:pPr lvl="2">
              <a:lnSpc>
                <a:spcPct val="80000"/>
              </a:lnSpc>
            </a:pPr>
            <a:r>
              <a:rPr lang="en-US" altLang="ja-JP" smtClean="0">
                <a:latin typeface="Arial" panose="020B0604020202020204" pitchFamily="34" charset="0"/>
                <a:cs typeface="Arial" panose="020B0604020202020204" pitchFamily="34" charset="0"/>
              </a:rPr>
              <a:t>With upper window: Yes</a:t>
            </a:r>
          </a:p>
          <a:p>
            <a:pPr lvl="2">
              <a:lnSpc>
                <a:spcPct val="80000"/>
              </a:lnSpc>
            </a:pPr>
            <a:r>
              <a:rPr lang="en-US" altLang="ja-JP" smtClean="0">
                <a:latin typeface="Arial" panose="020B0604020202020204" pitchFamily="34" charset="0"/>
                <a:cs typeface="Arial" panose="020B0604020202020204" pitchFamily="34" charset="0"/>
              </a:rPr>
              <a:t>Seat: 2 seats</a:t>
            </a:r>
          </a:p>
          <a:p>
            <a:pPr lvl="2">
              <a:lnSpc>
                <a:spcPct val="80000"/>
              </a:lnSpc>
            </a:pPr>
            <a:r>
              <a:rPr lang="en-US" altLang="ja-JP" smtClean="0">
                <a:latin typeface="Arial" panose="020B0604020202020204" pitchFamily="34" charset="0"/>
                <a:cs typeface="Arial" panose="020B0604020202020204" pitchFamily="34" charset="0"/>
              </a:rPr>
              <a:t>Cylinder volume:2.1L</a:t>
            </a:r>
          </a:p>
          <a:p>
            <a:pPr lvl="1">
              <a:lnSpc>
                <a:spcPct val="80000"/>
              </a:lnSpc>
            </a:pPr>
            <a:r>
              <a:rPr lang="en-US" altLang="ja-JP" smtClean="0">
                <a:latin typeface="Arial" panose="020B0604020202020204" pitchFamily="34" charset="0"/>
                <a:cs typeface="Arial" panose="020B0604020202020204" pitchFamily="34" charset="0"/>
              </a:rPr>
              <a:t>Action</a:t>
            </a:r>
          </a:p>
          <a:p>
            <a:pPr lvl="2">
              <a:lnSpc>
                <a:spcPct val="80000"/>
              </a:lnSpc>
            </a:pPr>
            <a:r>
              <a:rPr lang="en-US" altLang="ja-JP" smtClean="0">
                <a:latin typeface="Arial" panose="020B0604020202020204" pitchFamily="34" charset="0"/>
                <a:cs typeface="Arial" panose="020B0604020202020204" pitchFamily="34" charset="0"/>
              </a:rPr>
              <a:t>Engine start</a:t>
            </a:r>
          </a:p>
          <a:p>
            <a:pPr lvl="2">
              <a:lnSpc>
                <a:spcPct val="80000"/>
              </a:lnSpc>
            </a:pPr>
            <a:r>
              <a:rPr lang="en-US" altLang="ja-JP" smtClean="0">
                <a:latin typeface="Arial" panose="020B0604020202020204" pitchFamily="34" charset="0"/>
                <a:cs typeface="Arial" panose="020B0604020202020204" pitchFamily="34" charset="0"/>
              </a:rPr>
              <a:t>Speed up, Slow down</a:t>
            </a:r>
          </a:p>
          <a:p>
            <a:pPr lvl="2">
              <a:lnSpc>
                <a:spcPct val="80000"/>
              </a:lnSpc>
            </a:pPr>
            <a:r>
              <a:rPr lang="en-US" altLang="ja-JP" smtClean="0">
                <a:latin typeface="Arial" panose="020B0604020202020204" pitchFamily="34" charset="0"/>
                <a:cs typeface="Arial" panose="020B0604020202020204" pitchFamily="34" charset="0"/>
              </a:rPr>
              <a:t>Turn left, turn right</a:t>
            </a:r>
          </a:p>
          <a:p>
            <a:pPr lvl="2">
              <a:lnSpc>
                <a:spcPct val="80000"/>
              </a:lnSpc>
            </a:pPr>
            <a:r>
              <a:rPr lang="en-US" altLang="ja-JP" smtClean="0">
                <a:latin typeface="Arial" panose="020B0604020202020204" pitchFamily="34" charset="0"/>
                <a:cs typeface="Arial" panose="020B0604020202020204" pitchFamily="34" charset="0"/>
              </a:rPr>
              <a:t>Stop</a:t>
            </a:r>
          </a:p>
          <a:p>
            <a:pPr>
              <a:lnSpc>
                <a:spcPct val="80000"/>
              </a:lnSpc>
              <a:buFont typeface="Wingdings" panose="05000000000000000000" pitchFamily="2" charset="2"/>
              <a:buNone/>
            </a:pPr>
            <a:r>
              <a:rPr lang="en-US" altLang="ja-JP" smtClean="0">
                <a:ea typeface="ＭＳ Ｐゴシック" panose="020B0600070205080204" pitchFamily="50" charset="-128"/>
              </a:rPr>
              <a:t> </a:t>
            </a:r>
          </a:p>
        </p:txBody>
      </p:sp>
      <p:pic>
        <p:nvPicPr>
          <p:cNvPr id="62468" name="Picture 3" descr="images.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76400"/>
            <a:ext cx="36639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494064"/>
      </p:ext>
    </p:extLst>
  </p:cSld>
  <p:clrMapOvr>
    <a:masterClrMapping/>
  </p:clrMapOvr>
  <p:transition spd="med">
    <p:comb/>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Inner Class</a:t>
            </a:r>
          </a:p>
        </p:txBody>
      </p:sp>
      <p:sp>
        <p:nvSpPr>
          <p:cNvPr id="47107" name="Rectangle 3"/>
          <p:cNvSpPr>
            <a:spLocks noGrp="1" noChangeArrowheads="1"/>
          </p:cNvSpPr>
          <p:nvPr>
            <p:ph type="body" idx="1"/>
          </p:nvPr>
        </p:nvSpPr>
        <p:spPr/>
        <p:txBody>
          <a:bodyPr/>
          <a:lstStyle/>
          <a:p>
            <a:pPr>
              <a:lnSpc>
                <a:spcPct val="90000"/>
              </a:lnSpc>
            </a:pPr>
            <a:r>
              <a:rPr lang="en-US" sz="3200"/>
              <a:t>Sometimes, though, you find yourself designing a class where you discover you need behavior that belongs in a separate, specialized class, but also needs to be intimately tied to the class you’re designing</a:t>
            </a:r>
          </a:p>
          <a:p>
            <a:pPr>
              <a:lnSpc>
                <a:spcPct val="90000"/>
              </a:lnSpc>
            </a:pPr>
            <a:r>
              <a:rPr lang="en-US" sz="3200"/>
              <a:t>Event handlers are perhaps the best example of this</a:t>
            </a:r>
          </a:p>
          <a:p>
            <a:pPr lvl="1">
              <a:lnSpc>
                <a:spcPct val="90000"/>
              </a:lnSpc>
            </a:pPr>
            <a:r>
              <a:rPr lang="en-US" sz="3200"/>
              <a:t>A Chat client specific methods in the ChatClient class, and put the event-handling code in a separate event-handling class</a:t>
            </a:r>
          </a:p>
        </p:txBody>
      </p:sp>
    </p:spTree>
    <p:extLst>
      <p:ext uri="{BB962C8B-B14F-4D97-AF65-F5344CB8AC3E}">
        <p14:creationId xmlns:p14="http://schemas.microsoft.com/office/powerpoint/2010/main" val="453349891"/>
      </p:ext>
    </p:extLst>
  </p:cSld>
  <p:clrMapOvr>
    <a:masterClrMapping/>
  </p:clrMapOvr>
  <p:transition spd="med">
    <p:comb/>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Inner Class (cont.)</a:t>
            </a:r>
          </a:p>
        </p:txBody>
      </p:sp>
      <p:sp>
        <p:nvSpPr>
          <p:cNvPr id="48131" name="Rectangle 3"/>
          <p:cNvSpPr>
            <a:spLocks noGrp="1" noChangeArrowheads="1"/>
          </p:cNvSpPr>
          <p:nvPr>
            <p:ph type="body" idx="1"/>
          </p:nvPr>
        </p:nvSpPr>
        <p:spPr>
          <a:xfrm>
            <a:off x="228600" y="838200"/>
            <a:ext cx="8458200" cy="5486400"/>
          </a:xfrm>
        </p:spPr>
        <p:txBody>
          <a:bodyPr/>
          <a:lstStyle/>
          <a:p>
            <a:pPr>
              <a:lnSpc>
                <a:spcPct val="90000"/>
              </a:lnSpc>
            </a:pPr>
            <a:r>
              <a:rPr lang="en-US"/>
              <a:t>One of the key benefits of an inner class is the “special relationship” an inner class instance shares with an instance of the outer class</a:t>
            </a:r>
          </a:p>
          <a:p>
            <a:pPr>
              <a:lnSpc>
                <a:spcPct val="90000"/>
              </a:lnSpc>
            </a:pPr>
            <a:r>
              <a:rPr lang="en-US"/>
              <a:t>That “special relationship” gives code in the inner class access to members of the enclosing (outer) class, as if the inner class were part of the outer class</a:t>
            </a:r>
          </a:p>
          <a:p>
            <a:pPr lvl="1">
              <a:lnSpc>
                <a:spcPct val="90000"/>
              </a:lnSpc>
            </a:pPr>
            <a:r>
              <a:rPr lang="en-US"/>
              <a:t>An inner class instance has access to all members of the outer class, even those marked private</a:t>
            </a:r>
          </a:p>
        </p:txBody>
      </p:sp>
    </p:spTree>
    <p:extLst>
      <p:ext uri="{BB962C8B-B14F-4D97-AF65-F5344CB8AC3E}">
        <p14:creationId xmlns:p14="http://schemas.microsoft.com/office/powerpoint/2010/main" val="1098918014"/>
      </p:ext>
    </p:extLst>
  </p:cSld>
  <p:clrMapOvr>
    <a:masterClrMapping/>
  </p:clrMapOvr>
  <p:transition spd="med">
    <p:comb/>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Regular Inner Class </a:t>
            </a:r>
          </a:p>
        </p:txBody>
      </p:sp>
      <p:sp>
        <p:nvSpPr>
          <p:cNvPr id="49155" name="Rectangle 3"/>
          <p:cNvSpPr>
            <a:spLocks noGrp="1" noChangeArrowheads="1"/>
          </p:cNvSpPr>
          <p:nvPr>
            <p:ph type="body" idx="1"/>
          </p:nvPr>
        </p:nvSpPr>
        <p:spPr>
          <a:xfrm>
            <a:off x="228600" y="762000"/>
            <a:ext cx="8610600" cy="5368925"/>
          </a:xfrm>
        </p:spPr>
        <p:txBody>
          <a:bodyPr/>
          <a:lstStyle/>
          <a:p>
            <a:pPr>
              <a:lnSpc>
                <a:spcPct val="90000"/>
              </a:lnSpc>
            </a:pPr>
            <a:r>
              <a:rPr lang="en-US" sz="2600"/>
              <a:t>A regular inner class can’t have static declarations of any kind </a:t>
            </a:r>
          </a:p>
          <a:p>
            <a:pPr>
              <a:lnSpc>
                <a:spcPct val="90000"/>
              </a:lnSpc>
            </a:pPr>
            <a:r>
              <a:rPr lang="en-US" sz="2600"/>
              <a:t>The only way you can access the inner class is through a live instance of the outer class</a:t>
            </a:r>
          </a:p>
          <a:p>
            <a:pPr>
              <a:lnSpc>
                <a:spcPct val="90000"/>
              </a:lnSpc>
            </a:pPr>
            <a:r>
              <a:rPr lang="en-US" sz="2600"/>
              <a:t>Declare inner class</a:t>
            </a:r>
          </a:p>
          <a:p>
            <a:pPr>
              <a:lnSpc>
                <a:spcPct val="90000"/>
              </a:lnSpc>
              <a:buFont typeface="Wingdings" pitchFamily="2" charset="2"/>
              <a:buNone/>
            </a:pPr>
            <a:r>
              <a:rPr lang="en-US" sz="2600" b="1"/>
              <a:t>class MyOuter {</a:t>
            </a:r>
          </a:p>
          <a:p>
            <a:pPr>
              <a:lnSpc>
                <a:spcPct val="90000"/>
              </a:lnSpc>
              <a:buFont typeface="Wingdings" pitchFamily="2" charset="2"/>
              <a:buNone/>
            </a:pPr>
            <a:r>
              <a:rPr lang="en-US" sz="2600" b="1"/>
              <a:t>     class MyInner { }</a:t>
            </a:r>
          </a:p>
          <a:p>
            <a:pPr>
              <a:lnSpc>
                <a:spcPct val="90000"/>
              </a:lnSpc>
              <a:buFont typeface="Wingdings" pitchFamily="2" charset="2"/>
              <a:buNone/>
            </a:pPr>
            <a:r>
              <a:rPr lang="en-US" sz="2600" b="1"/>
              <a:t>}</a:t>
            </a:r>
          </a:p>
          <a:p>
            <a:pPr>
              <a:lnSpc>
                <a:spcPct val="90000"/>
              </a:lnSpc>
            </a:pPr>
            <a:r>
              <a:rPr lang="en-US" sz="2600"/>
              <a:t>When compile MyOuter, It creates two classes MyOuter.class and MyOuter$MyInner.class</a:t>
            </a:r>
          </a:p>
          <a:p>
            <a:pPr>
              <a:lnSpc>
                <a:spcPct val="90000"/>
              </a:lnSpc>
            </a:pPr>
            <a:endParaRPr lang="en-US" sz="2600"/>
          </a:p>
        </p:txBody>
      </p:sp>
    </p:spTree>
    <p:extLst>
      <p:ext uri="{BB962C8B-B14F-4D97-AF65-F5344CB8AC3E}">
        <p14:creationId xmlns:p14="http://schemas.microsoft.com/office/powerpoint/2010/main" val="1118668556"/>
      </p:ext>
    </p:extLst>
  </p:cSld>
  <p:clrMapOvr>
    <a:masterClrMapping/>
  </p:clrMapOvr>
  <p:transition spd="med">
    <p:comb/>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Regular inner class</a:t>
            </a:r>
          </a:p>
        </p:txBody>
      </p:sp>
      <p:sp>
        <p:nvSpPr>
          <p:cNvPr id="99331" name="Rectangle 3"/>
          <p:cNvSpPr>
            <a:spLocks noGrp="1" noChangeArrowheads="1"/>
          </p:cNvSpPr>
          <p:nvPr>
            <p:ph type="body" idx="1"/>
          </p:nvPr>
        </p:nvSpPr>
        <p:spPr/>
        <p:txBody>
          <a:bodyPr/>
          <a:lstStyle/>
          <a:p>
            <a:pPr>
              <a:buFont typeface="Wingdings" pitchFamily="2" charset="2"/>
              <a:buNone/>
            </a:pPr>
            <a:r>
              <a:rPr lang="en-US">
                <a:solidFill>
                  <a:srgbClr val="7F0055"/>
                </a:solidFill>
              </a:rPr>
              <a:t>Public</a:t>
            </a:r>
            <a:r>
              <a:rPr lang="en-US"/>
              <a:t> </a:t>
            </a:r>
            <a:r>
              <a:rPr lang="en-US">
                <a:solidFill>
                  <a:srgbClr val="7F0055"/>
                </a:solidFill>
              </a:rPr>
              <a:t>class</a:t>
            </a:r>
            <a:r>
              <a:rPr lang="en-US"/>
              <a:t> MyOuter { </a:t>
            </a:r>
          </a:p>
          <a:p>
            <a:pPr>
              <a:buFont typeface="Wingdings" pitchFamily="2" charset="2"/>
              <a:buNone/>
            </a:pPr>
            <a:r>
              <a:rPr lang="en-US"/>
              <a:t>	</a:t>
            </a:r>
            <a:r>
              <a:rPr lang="en-US">
                <a:solidFill>
                  <a:srgbClr val="7F0055"/>
                </a:solidFill>
              </a:rPr>
              <a:t>class</a:t>
            </a:r>
            <a:r>
              <a:rPr lang="en-US"/>
              <a:t> MyInner {</a:t>
            </a:r>
          </a:p>
          <a:p>
            <a:pPr>
              <a:buFont typeface="Wingdings" pitchFamily="2" charset="2"/>
              <a:buNone/>
            </a:pPr>
            <a:r>
              <a:rPr lang="en-US"/>
              <a:t>	 } </a:t>
            </a:r>
          </a:p>
          <a:p>
            <a:pPr>
              <a:buFont typeface="Wingdings" pitchFamily="2" charset="2"/>
              <a:buNone/>
            </a:pPr>
            <a:r>
              <a:rPr lang="en-US"/>
              <a:t>} </a:t>
            </a:r>
          </a:p>
          <a:p>
            <a:pPr>
              <a:buFont typeface="Wingdings" pitchFamily="2" charset="2"/>
              <a:buNone/>
            </a:pPr>
            <a:r>
              <a:rPr lang="en-US"/>
              <a:t>If you compile it:</a:t>
            </a:r>
          </a:p>
          <a:p>
            <a:pPr>
              <a:buFont typeface="Wingdings" pitchFamily="2" charset="2"/>
              <a:buNone/>
            </a:pPr>
            <a:r>
              <a:rPr lang="en-US"/>
              <a:t>	%javac MyOuter.java </a:t>
            </a:r>
          </a:p>
          <a:p>
            <a:pPr>
              <a:buFont typeface="Wingdings" pitchFamily="2" charset="2"/>
              <a:buNone/>
            </a:pPr>
            <a:r>
              <a:rPr lang="en-US"/>
              <a:t>you'll end up with </a:t>
            </a:r>
            <a:r>
              <a:rPr lang="en-US" i="1"/>
              <a:t>two</a:t>
            </a:r>
            <a:r>
              <a:rPr lang="en-US"/>
              <a:t> class files:</a:t>
            </a:r>
          </a:p>
          <a:p>
            <a:pPr lvl="1">
              <a:buFont typeface="Wingdings" pitchFamily="2" charset="2"/>
              <a:buNone/>
            </a:pPr>
            <a:r>
              <a:rPr lang="en-US"/>
              <a:t>MyOuter.class</a:t>
            </a:r>
          </a:p>
          <a:p>
            <a:pPr lvl="1">
              <a:buFont typeface="Wingdings" pitchFamily="2" charset="2"/>
              <a:buNone/>
            </a:pPr>
            <a:r>
              <a:rPr lang="en-US"/>
              <a:t>MyOuter$</a:t>
            </a:r>
            <a:r>
              <a:rPr lang="en-US">
                <a:solidFill>
                  <a:srgbClr val="7F0055"/>
                </a:solidFill>
              </a:rPr>
              <a:t>MyInner.class</a:t>
            </a:r>
          </a:p>
        </p:txBody>
      </p:sp>
    </p:spTree>
    <p:extLst>
      <p:ext uri="{BB962C8B-B14F-4D97-AF65-F5344CB8AC3E}">
        <p14:creationId xmlns:p14="http://schemas.microsoft.com/office/powerpoint/2010/main" val="3021533620"/>
      </p:ext>
    </p:extLst>
  </p:cSld>
  <p:clrMapOvr>
    <a:masterClrMapping/>
  </p:clrMapOvr>
  <p:transition spd="med">
    <p:comb/>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Inner nested class</a:t>
            </a:r>
          </a:p>
        </p:txBody>
      </p:sp>
      <p:sp>
        <p:nvSpPr>
          <p:cNvPr id="38915" name="Content Placeholder 2"/>
          <p:cNvSpPr>
            <a:spLocks noGrp="1"/>
          </p:cNvSpPr>
          <p:nvPr>
            <p:ph idx="1"/>
          </p:nvPr>
        </p:nvSpPr>
        <p:spPr/>
        <p:txBody>
          <a:bodyPr/>
          <a:lstStyle/>
          <a:p>
            <a:pPr>
              <a:spcBef>
                <a:spcPts val="0"/>
              </a:spcBef>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OuterClass{</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private int</a:t>
            </a:r>
            <a:r>
              <a:rPr lang="en-US" sz="2000" smtClean="0">
                <a:latin typeface="Courier New" panose="02070309020205020404" pitchFamily="49" charset="0"/>
                <a:cs typeface="Courier New" panose="02070309020205020404" pitchFamily="49" charset="0"/>
              </a:rPr>
              <a:t> i;</a:t>
            </a:r>
          </a:p>
          <a:p>
            <a:pPr>
              <a:spcBef>
                <a:spcPts val="0"/>
              </a:spcBef>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class</a:t>
            </a:r>
            <a:r>
              <a:rPr lang="en-US" sz="2000" smtClean="0">
                <a:latin typeface="Courier New" panose="02070309020205020404" pitchFamily="49" charset="0"/>
                <a:cs typeface="Courier New" panose="02070309020205020404" pitchFamily="49" charset="0"/>
              </a:rPr>
              <a:t> InnerClass{     </a:t>
            </a:r>
            <a:r>
              <a:rPr lang="en-US" sz="2000" smtClean="0">
                <a:solidFill>
                  <a:srgbClr val="008000"/>
                </a:solidFill>
                <a:latin typeface="Courier New" panose="02070309020205020404" pitchFamily="49" charset="0"/>
                <a:cs typeface="Courier New" panose="02070309020205020404" pitchFamily="49" charset="0"/>
              </a:rPr>
              <a:t>// an inner member class</a:t>
            </a:r>
            <a:endParaRPr lang="en-US" sz="20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methodA(){</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i = 5;          </a:t>
            </a:r>
            <a:r>
              <a:rPr lang="en-US" sz="2000" smtClean="0">
                <a:solidFill>
                  <a:srgbClr val="008000"/>
                </a:solidFill>
                <a:latin typeface="Courier New" panose="02070309020205020404" pitchFamily="49" charset="0"/>
                <a:cs typeface="Courier New" panose="02070309020205020404" pitchFamily="49" charset="0"/>
              </a:rPr>
              <a:t>// OK, event i is private </a:t>
            </a:r>
            <a:endParaRPr lang="en-US" sz="20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methodB(){</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int</a:t>
            </a:r>
            <a:r>
              <a:rPr lang="en-US" sz="2000" smtClean="0">
                <a:latin typeface="Courier New" panose="02070309020205020404" pitchFamily="49" charset="0"/>
                <a:cs typeface="Courier New" panose="02070309020205020404" pitchFamily="49" charset="0"/>
              </a:rPr>
              <a:t> i = 3;    </a:t>
            </a:r>
            <a:r>
              <a:rPr lang="en-US" sz="2000" smtClean="0">
                <a:solidFill>
                  <a:srgbClr val="008000"/>
                </a:solidFill>
                <a:latin typeface="Courier New" panose="02070309020205020404" pitchFamily="49" charset="0"/>
                <a:cs typeface="Courier New" panose="02070309020205020404" pitchFamily="49" charset="0"/>
              </a:rPr>
              <a:t>// hide/shadowing the outer i</a:t>
            </a:r>
          </a:p>
          <a:p>
            <a:pPr>
              <a:spcBef>
                <a:spcPts val="0"/>
              </a:spcBef>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 the outer i member is unchanged</a:t>
            </a:r>
            <a:endParaRPr lang="en-US" sz="20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endParaRPr lang="en-US" sz="2000" smtClean="0">
              <a:solidFill>
                <a:srgbClr val="008000"/>
              </a:solidFill>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methodA(){InnerClass oIC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InnerClass();}</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OuterClass oOC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OuterClass();</a:t>
            </a:r>
          </a:p>
          <a:p>
            <a:pPr>
              <a:spcBef>
                <a:spcPts val="0"/>
              </a:spcBef>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Inner class is public by default</a:t>
            </a:r>
            <a:endParaRPr lang="en-US" sz="20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OuterClass.InnerClass oIC = oOC.</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InnerClass(); </a:t>
            </a:r>
          </a:p>
          <a:p>
            <a:pPr>
              <a:buFont typeface="Wingdings" panose="05000000000000000000" pitchFamily="2" charset="2"/>
              <a:buNone/>
            </a:pPr>
            <a:endParaRPr lang="en-US" sz="16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7840217"/>
      </p:ext>
    </p:extLst>
  </p:cSld>
  <p:clrMapOvr>
    <a:masterClrMapping/>
  </p:clrMapOvr>
  <p:transition spd="med">
    <p:comb/>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Regular Inner Class (cont.)</a:t>
            </a:r>
          </a:p>
        </p:txBody>
      </p:sp>
      <p:sp>
        <p:nvSpPr>
          <p:cNvPr id="50179" name="Rectangle 3"/>
          <p:cNvSpPr>
            <a:spLocks noGrp="1" noChangeArrowheads="1"/>
          </p:cNvSpPr>
          <p:nvPr>
            <p:ph type="body" idx="1"/>
          </p:nvPr>
        </p:nvSpPr>
        <p:spPr/>
        <p:txBody>
          <a:bodyPr/>
          <a:lstStyle/>
          <a:p>
            <a:pPr>
              <a:lnSpc>
                <a:spcPct val="90000"/>
              </a:lnSpc>
              <a:buFont typeface="Wingdings" pitchFamily="2" charset="2"/>
              <a:buNone/>
            </a:pPr>
            <a:r>
              <a:rPr lang="en-US"/>
              <a:t>class MyOuter {</a:t>
            </a:r>
          </a:p>
          <a:p>
            <a:pPr>
              <a:lnSpc>
                <a:spcPct val="90000"/>
              </a:lnSpc>
              <a:buFont typeface="Wingdings" pitchFamily="2" charset="2"/>
              <a:buNone/>
            </a:pPr>
            <a:r>
              <a:rPr lang="en-US"/>
              <a:t>   private int x = 7;</a:t>
            </a:r>
          </a:p>
          <a:p>
            <a:pPr>
              <a:lnSpc>
                <a:spcPct val="90000"/>
              </a:lnSpc>
              <a:buFont typeface="Wingdings" pitchFamily="2" charset="2"/>
              <a:buNone/>
            </a:pPr>
            <a:r>
              <a:rPr lang="en-US"/>
              <a:t>   // inner class definition</a:t>
            </a:r>
          </a:p>
          <a:p>
            <a:pPr>
              <a:lnSpc>
                <a:spcPct val="90000"/>
              </a:lnSpc>
              <a:buFont typeface="Wingdings" pitchFamily="2" charset="2"/>
              <a:buNone/>
            </a:pPr>
            <a:r>
              <a:rPr lang="en-US"/>
              <a:t>   class MyInner {</a:t>
            </a:r>
          </a:p>
          <a:p>
            <a:pPr>
              <a:lnSpc>
                <a:spcPct val="90000"/>
              </a:lnSpc>
              <a:buFont typeface="Wingdings" pitchFamily="2" charset="2"/>
              <a:buNone/>
            </a:pPr>
            <a:r>
              <a:rPr lang="en-US"/>
              <a:t>       public void seeOuter() {</a:t>
            </a:r>
          </a:p>
          <a:p>
            <a:pPr>
              <a:lnSpc>
                <a:spcPct val="90000"/>
              </a:lnSpc>
              <a:buFont typeface="Wingdings" pitchFamily="2" charset="2"/>
              <a:buNone/>
            </a:pPr>
            <a:r>
              <a:rPr lang="en-US"/>
              <a:t>          System.out.println("Outer x is " + x);</a:t>
            </a:r>
          </a:p>
          <a:p>
            <a:pPr>
              <a:lnSpc>
                <a:spcPct val="90000"/>
              </a:lnSpc>
              <a:buFont typeface="Wingdings" pitchFamily="2" charset="2"/>
              <a:buNone/>
            </a:pPr>
            <a:r>
              <a:rPr lang="en-US"/>
              <a:t>       }</a:t>
            </a:r>
          </a:p>
          <a:p>
            <a:pPr>
              <a:lnSpc>
                <a:spcPct val="90000"/>
              </a:lnSpc>
              <a:buFont typeface="Wingdings" pitchFamily="2" charset="2"/>
              <a:buNone/>
            </a:pPr>
            <a:r>
              <a:rPr lang="en-US"/>
              <a:t>   } // close inner class definition</a:t>
            </a:r>
          </a:p>
          <a:p>
            <a:pPr>
              <a:lnSpc>
                <a:spcPct val="90000"/>
              </a:lnSpc>
              <a:buFont typeface="Wingdings" pitchFamily="2" charset="2"/>
              <a:buNone/>
            </a:pPr>
            <a:r>
              <a:rPr lang="en-US"/>
              <a:t>} // close outer class</a:t>
            </a:r>
          </a:p>
        </p:txBody>
      </p:sp>
    </p:spTree>
    <p:extLst>
      <p:ext uri="{BB962C8B-B14F-4D97-AF65-F5344CB8AC3E}">
        <p14:creationId xmlns:p14="http://schemas.microsoft.com/office/powerpoint/2010/main" val="720319369"/>
      </p:ext>
    </p:extLst>
  </p:cSld>
  <p:clrMapOvr>
    <a:masterClrMapping/>
  </p:clrMapOvr>
  <p:transition spd="med">
    <p:comb/>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Instantiating a Regular Inner Class</a:t>
            </a:r>
          </a:p>
        </p:txBody>
      </p:sp>
      <p:sp>
        <p:nvSpPr>
          <p:cNvPr id="43011" name="Rectangle 3"/>
          <p:cNvSpPr>
            <a:spLocks noGrp="1" noChangeArrowheads="1"/>
          </p:cNvSpPr>
          <p:nvPr>
            <p:ph type="body" idx="1"/>
          </p:nvPr>
        </p:nvSpPr>
        <p:spPr>
          <a:xfrm>
            <a:off x="228600" y="685800"/>
            <a:ext cx="8763000" cy="5638800"/>
          </a:xfrm>
        </p:spPr>
        <p:txBody>
          <a:bodyPr/>
          <a:lstStyle/>
          <a:p>
            <a:pPr>
              <a:lnSpc>
                <a:spcPct val="80000"/>
              </a:lnSpc>
            </a:pPr>
            <a:r>
              <a:rPr lang="en-US" sz="2400" b="1">
                <a:solidFill>
                  <a:schemeClr val="tx2"/>
                </a:solidFill>
              </a:rPr>
              <a:t>The rule: </a:t>
            </a:r>
            <a:r>
              <a:rPr lang="en-US" sz="2400" b="1"/>
              <a:t>must have an instance of the outer class to tie to the inner class</a:t>
            </a:r>
          </a:p>
          <a:p>
            <a:pPr>
              <a:lnSpc>
                <a:spcPct val="80000"/>
              </a:lnSpc>
            </a:pPr>
            <a:r>
              <a:rPr lang="en-US" sz="2400"/>
              <a:t>Instantiating an Inner Class from Within Code in the Outer Class</a:t>
            </a:r>
          </a:p>
          <a:p>
            <a:pPr>
              <a:lnSpc>
                <a:spcPct val="80000"/>
              </a:lnSpc>
              <a:buFont typeface="Wingdings" pitchFamily="2" charset="2"/>
              <a:buNone/>
            </a:pPr>
            <a:r>
              <a:rPr lang="en-US" sz="2400"/>
              <a:t>class MyOuter {</a:t>
            </a:r>
          </a:p>
          <a:p>
            <a:pPr>
              <a:lnSpc>
                <a:spcPct val="80000"/>
              </a:lnSpc>
              <a:buFont typeface="Wingdings" pitchFamily="2" charset="2"/>
              <a:buNone/>
            </a:pPr>
            <a:r>
              <a:rPr lang="en-US" sz="2400"/>
              <a:t>    private int x = 7;</a:t>
            </a:r>
          </a:p>
          <a:p>
            <a:pPr>
              <a:lnSpc>
                <a:spcPct val="80000"/>
              </a:lnSpc>
              <a:buFont typeface="Wingdings" pitchFamily="2" charset="2"/>
              <a:buNone/>
            </a:pPr>
            <a:r>
              <a:rPr lang="en-US" sz="2400"/>
              <a:t>    public void makeInner() {</a:t>
            </a:r>
          </a:p>
          <a:p>
            <a:pPr>
              <a:lnSpc>
                <a:spcPct val="80000"/>
              </a:lnSpc>
              <a:buFont typeface="Wingdings" pitchFamily="2" charset="2"/>
              <a:buNone/>
            </a:pPr>
            <a:r>
              <a:rPr lang="en-US" sz="2400"/>
              <a:t>        MyInner in = new MyInner();</a:t>
            </a:r>
          </a:p>
          <a:p>
            <a:pPr>
              <a:lnSpc>
                <a:spcPct val="80000"/>
              </a:lnSpc>
              <a:buFont typeface="Wingdings" pitchFamily="2" charset="2"/>
              <a:buNone/>
            </a:pPr>
            <a:r>
              <a:rPr lang="en-US" sz="2400"/>
              <a:t>        in.seeOuter();</a:t>
            </a:r>
          </a:p>
          <a:p>
            <a:pPr>
              <a:lnSpc>
                <a:spcPct val="80000"/>
              </a:lnSpc>
              <a:buFont typeface="Wingdings" pitchFamily="2" charset="2"/>
              <a:buNone/>
            </a:pPr>
            <a:r>
              <a:rPr lang="en-US" sz="2400"/>
              <a:t>    }</a:t>
            </a:r>
          </a:p>
          <a:p>
            <a:pPr>
              <a:lnSpc>
                <a:spcPct val="80000"/>
              </a:lnSpc>
              <a:buFont typeface="Wingdings" pitchFamily="2" charset="2"/>
              <a:buNone/>
            </a:pPr>
            <a:r>
              <a:rPr lang="en-US" sz="2400"/>
              <a:t>    class MyInner {</a:t>
            </a:r>
          </a:p>
          <a:p>
            <a:pPr>
              <a:lnSpc>
                <a:spcPct val="80000"/>
              </a:lnSpc>
              <a:buFont typeface="Wingdings" pitchFamily="2" charset="2"/>
              <a:buNone/>
            </a:pPr>
            <a:r>
              <a:rPr lang="en-US" sz="2400"/>
              <a:t>        public void seeOuter() {</a:t>
            </a:r>
          </a:p>
          <a:p>
            <a:pPr>
              <a:lnSpc>
                <a:spcPct val="80000"/>
              </a:lnSpc>
              <a:buFont typeface="Wingdings" pitchFamily="2" charset="2"/>
              <a:buNone/>
            </a:pPr>
            <a:r>
              <a:rPr lang="en-US" sz="2400"/>
              <a:t>             System.out.println("Outer x is " + x);</a:t>
            </a:r>
          </a:p>
          <a:p>
            <a:pPr>
              <a:lnSpc>
                <a:spcPct val="80000"/>
              </a:lnSpc>
              <a:buFont typeface="Wingdings" pitchFamily="2" charset="2"/>
              <a:buNone/>
            </a:pPr>
            <a:r>
              <a:rPr lang="en-US" sz="2400"/>
              <a:t>        }</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2766379113"/>
      </p:ext>
    </p:extLst>
  </p:cSld>
  <p:clrMapOvr>
    <a:masterClrMapping/>
  </p:clrMapOvr>
  <p:transition spd="med">
    <p:comb/>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Instantiating a Regular Inner </a:t>
            </a:r>
            <a:r>
              <a:rPr lang="en-US" smtClean="0"/>
              <a:t>Class</a:t>
            </a:r>
            <a:endParaRPr lang="en-US"/>
          </a:p>
        </p:txBody>
      </p:sp>
      <p:sp>
        <p:nvSpPr>
          <p:cNvPr id="51203" name="Rectangle 3"/>
          <p:cNvSpPr>
            <a:spLocks noGrp="1" noChangeArrowheads="1"/>
          </p:cNvSpPr>
          <p:nvPr>
            <p:ph type="body" idx="1"/>
          </p:nvPr>
        </p:nvSpPr>
        <p:spPr/>
        <p:txBody>
          <a:bodyPr/>
          <a:lstStyle/>
          <a:p>
            <a:r>
              <a:rPr lang="en-US"/>
              <a:t>Creating an Inner Class Object from Outside the Outer Class Instance Code</a:t>
            </a:r>
          </a:p>
          <a:p>
            <a:pPr>
              <a:buFont typeface="Wingdings" pitchFamily="2" charset="2"/>
              <a:buNone/>
            </a:pPr>
            <a:endParaRPr lang="en-US"/>
          </a:p>
          <a:p>
            <a:pPr>
              <a:buFont typeface="Wingdings" pitchFamily="2" charset="2"/>
              <a:buNone/>
            </a:pPr>
            <a:r>
              <a:rPr lang="en-US"/>
              <a:t>public static void main (String[] args) {</a:t>
            </a:r>
          </a:p>
          <a:p>
            <a:pPr>
              <a:buFont typeface="Wingdings" pitchFamily="2" charset="2"/>
              <a:buNone/>
            </a:pPr>
            <a:r>
              <a:rPr lang="en-US"/>
              <a:t>    MyOuter mo = new MyOuter();</a:t>
            </a:r>
          </a:p>
          <a:p>
            <a:pPr>
              <a:buFont typeface="Wingdings" pitchFamily="2" charset="2"/>
              <a:buNone/>
            </a:pPr>
            <a:r>
              <a:rPr lang="en-US"/>
              <a:t>    MyOuter.MyInner inner = mo.new MyInner();</a:t>
            </a:r>
          </a:p>
          <a:p>
            <a:pPr>
              <a:buFont typeface="Wingdings" pitchFamily="2" charset="2"/>
              <a:buNone/>
            </a:pPr>
            <a:r>
              <a:rPr lang="en-US"/>
              <a:t>     inner.seeOuter();</a:t>
            </a:r>
          </a:p>
          <a:p>
            <a:pPr>
              <a:buFont typeface="Wingdings" pitchFamily="2" charset="2"/>
              <a:buNone/>
            </a:pPr>
            <a:r>
              <a:rPr lang="en-US"/>
              <a:t>}</a:t>
            </a:r>
          </a:p>
        </p:txBody>
      </p:sp>
    </p:spTree>
    <p:extLst>
      <p:ext uri="{BB962C8B-B14F-4D97-AF65-F5344CB8AC3E}">
        <p14:creationId xmlns:p14="http://schemas.microsoft.com/office/powerpoint/2010/main" val="2687349588"/>
      </p:ext>
    </p:extLst>
  </p:cSld>
  <p:clrMapOvr>
    <a:masterClrMapping/>
  </p:clrMapOvr>
  <p:transition spd="med">
    <p:comb/>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
            <a:ext cx="8686800" cy="609600"/>
          </a:xfrm>
        </p:spPr>
        <p:txBody>
          <a:bodyPr/>
          <a:lstStyle/>
          <a:p>
            <a:r>
              <a:rPr lang="en-US"/>
              <a:t>Referencing the Inner or Outer Instance</a:t>
            </a:r>
          </a:p>
        </p:txBody>
      </p:sp>
      <p:sp>
        <p:nvSpPr>
          <p:cNvPr id="52227" name="Rectangle 3"/>
          <p:cNvSpPr>
            <a:spLocks noGrp="1" noChangeArrowheads="1"/>
          </p:cNvSpPr>
          <p:nvPr>
            <p:ph type="body" idx="1"/>
          </p:nvPr>
        </p:nvSpPr>
        <p:spPr>
          <a:xfrm>
            <a:off x="457200" y="685800"/>
            <a:ext cx="8686800" cy="5791200"/>
          </a:xfrm>
        </p:spPr>
        <p:txBody>
          <a:bodyPr/>
          <a:lstStyle/>
          <a:p>
            <a:pPr>
              <a:lnSpc>
                <a:spcPct val="80000"/>
              </a:lnSpc>
              <a:buFont typeface="Wingdings" pitchFamily="2" charset="2"/>
              <a:buNone/>
            </a:pPr>
            <a:r>
              <a:rPr lang="en-US" sz="2000"/>
              <a:t>class MyOuter {</a:t>
            </a:r>
          </a:p>
          <a:p>
            <a:pPr>
              <a:lnSpc>
                <a:spcPct val="80000"/>
              </a:lnSpc>
              <a:buFont typeface="Wingdings" pitchFamily="2" charset="2"/>
              <a:buNone/>
            </a:pPr>
            <a:r>
              <a:rPr lang="en-US" sz="2000"/>
              <a:t>   private int x = 7;</a:t>
            </a:r>
          </a:p>
          <a:p>
            <a:pPr>
              <a:lnSpc>
                <a:spcPct val="80000"/>
              </a:lnSpc>
              <a:buFont typeface="Wingdings" pitchFamily="2" charset="2"/>
              <a:buNone/>
            </a:pPr>
            <a:r>
              <a:rPr lang="en-US" sz="2000"/>
              <a:t>   public void makeInner() {</a:t>
            </a:r>
          </a:p>
          <a:p>
            <a:pPr>
              <a:lnSpc>
                <a:spcPct val="80000"/>
              </a:lnSpc>
              <a:buFont typeface="Wingdings" pitchFamily="2" charset="2"/>
              <a:buNone/>
            </a:pPr>
            <a:r>
              <a:rPr lang="en-US" sz="2000"/>
              <a:t>       MyInner in = new MyInner();</a:t>
            </a:r>
          </a:p>
          <a:p>
            <a:pPr>
              <a:lnSpc>
                <a:spcPct val="80000"/>
              </a:lnSpc>
              <a:buFont typeface="Wingdings" pitchFamily="2" charset="2"/>
              <a:buNone/>
            </a:pPr>
            <a:r>
              <a:rPr lang="en-US" sz="2000"/>
              <a:t>       in.seeOuter();</a:t>
            </a:r>
          </a:p>
          <a:p>
            <a:pPr>
              <a:lnSpc>
                <a:spcPct val="80000"/>
              </a:lnSpc>
              <a:buFont typeface="Wingdings" pitchFamily="2" charset="2"/>
              <a:buNone/>
            </a:pPr>
            <a:r>
              <a:rPr lang="en-US" sz="2000"/>
              <a:t>   }</a:t>
            </a:r>
          </a:p>
          <a:p>
            <a:pPr>
              <a:lnSpc>
                <a:spcPct val="80000"/>
              </a:lnSpc>
              <a:buFont typeface="Wingdings" pitchFamily="2" charset="2"/>
              <a:buNone/>
            </a:pPr>
            <a:r>
              <a:rPr lang="en-US" sz="2000"/>
              <a:t>   class MyInner {</a:t>
            </a:r>
          </a:p>
          <a:p>
            <a:pPr>
              <a:lnSpc>
                <a:spcPct val="80000"/>
              </a:lnSpc>
              <a:buFont typeface="Wingdings" pitchFamily="2" charset="2"/>
              <a:buNone/>
            </a:pPr>
            <a:r>
              <a:rPr lang="en-US" sz="2000"/>
              <a:t>       public void seeOuter() {</a:t>
            </a:r>
          </a:p>
          <a:p>
            <a:pPr>
              <a:lnSpc>
                <a:spcPct val="80000"/>
              </a:lnSpc>
              <a:buFont typeface="Wingdings" pitchFamily="2" charset="2"/>
              <a:buNone/>
            </a:pPr>
            <a:r>
              <a:rPr lang="en-US" sz="2000"/>
              <a:t>          System.out.println("Outer x is " + x);</a:t>
            </a:r>
          </a:p>
          <a:p>
            <a:pPr>
              <a:lnSpc>
                <a:spcPct val="80000"/>
              </a:lnSpc>
              <a:buFont typeface="Wingdings" pitchFamily="2" charset="2"/>
              <a:buNone/>
            </a:pPr>
            <a:r>
              <a:rPr lang="en-US" sz="2000"/>
              <a:t>          </a:t>
            </a:r>
            <a:r>
              <a:rPr lang="en-US" sz="2000" b="1">
                <a:solidFill>
                  <a:schemeClr val="tx2"/>
                </a:solidFill>
              </a:rPr>
              <a:t>System.out.println("class ref is " + this);</a:t>
            </a:r>
          </a:p>
          <a:p>
            <a:pPr>
              <a:lnSpc>
                <a:spcPct val="80000"/>
              </a:lnSpc>
              <a:buFont typeface="Wingdings" pitchFamily="2" charset="2"/>
              <a:buNone/>
            </a:pPr>
            <a:r>
              <a:rPr lang="en-US" sz="2000"/>
              <a:t>          </a:t>
            </a:r>
            <a:r>
              <a:rPr lang="en-US" sz="2000" b="1">
                <a:solidFill>
                  <a:schemeClr val="tx2"/>
                </a:solidFill>
              </a:rPr>
              <a:t>System.out.println("class ref is " + MyOuter.this);</a:t>
            </a:r>
          </a:p>
          <a:p>
            <a:pPr>
              <a:lnSpc>
                <a:spcPct val="80000"/>
              </a:lnSpc>
              <a:buFont typeface="Wingdings" pitchFamily="2" charset="2"/>
              <a:buNone/>
            </a:pPr>
            <a:r>
              <a:rPr lang="en-US" sz="2000"/>
              <a:t>       }</a:t>
            </a:r>
          </a:p>
          <a:p>
            <a:pPr>
              <a:lnSpc>
                <a:spcPct val="80000"/>
              </a:lnSpc>
              <a:buFont typeface="Wingdings" pitchFamily="2" charset="2"/>
              <a:buNone/>
            </a:pPr>
            <a:r>
              <a:rPr lang="en-US" sz="2000"/>
              <a:t>   }</a:t>
            </a:r>
          </a:p>
          <a:p>
            <a:pPr>
              <a:lnSpc>
                <a:spcPct val="80000"/>
              </a:lnSpc>
              <a:buFont typeface="Wingdings" pitchFamily="2" charset="2"/>
              <a:buNone/>
            </a:pPr>
            <a:r>
              <a:rPr lang="en-US" sz="2000"/>
              <a:t>   public static void main (String[] args) {</a:t>
            </a:r>
          </a:p>
          <a:p>
            <a:pPr>
              <a:lnSpc>
                <a:spcPct val="80000"/>
              </a:lnSpc>
              <a:buFont typeface="Wingdings" pitchFamily="2" charset="2"/>
              <a:buNone/>
            </a:pPr>
            <a:r>
              <a:rPr lang="en-US" sz="2000"/>
              <a:t>       MyOuter.MyInner inner = new MyOuter().new MyInner();</a:t>
            </a:r>
          </a:p>
          <a:p>
            <a:pPr>
              <a:lnSpc>
                <a:spcPct val="80000"/>
              </a:lnSpc>
              <a:buFont typeface="Wingdings" pitchFamily="2" charset="2"/>
              <a:buNone/>
            </a:pPr>
            <a:r>
              <a:rPr lang="en-US" sz="2000"/>
              <a:t>       inner.seeOuter();</a:t>
            </a:r>
          </a:p>
          <a:p>
            <a:pPr>
              <a:lnSpc>
                <a:spcPct val="80000"/>
              </a:lnSpc>
              <a:buFont typeface="Wingdings" pitchFamily="2" charset="2"/>
              <a:buNone/>
            </a:pPr>
            <a:r>
              <a:rPr lang="en-US" sz="2000"/>
              <a:t>   }</a:t>
            </a:r>
          </a:p>
          <a:p>
            <a:pPr>
              <a:lnSpc>
                <a:spcPct val="80000"/>
              </a:lnSpc>
              <a:buFont typeface="Wingdings" pitchFamily="2" charset="2"/>
              <a:buNone/>
            </a:pPr>
            <a:r>
              <a:rPr lang="en-US" sz="2000"/>
              <a:t>}</a:t>
            </a:r>
          </a:p>
        </p:txBody>
      </p:sp>
    </p:spTree>
    <p:extLst>
      <p:ext uri="{BB962C8B-B14F-4D97-AF65-F5344CB8AC3E}">
        <p14:creationId xmlns:p14="http://schemas.microsoft.com/office/powerpoint/2010/main" val="2784529006"/>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0" end="10"/>
                                            </p:txEl>
                                          </p:spTgt>
                                        </p:tgtEl>
                                        <p:attrNameLst>
                                          <p:attrName>style.visibility</p:attrName>
                                        </p:attrNameLst>
                                      </p:cBhvr>
                                      <p:to>
                                        <p:strVal val="visible"/>
                                      </p:to>
                                    </p:set>
                                    <p:animEffect transition="in" filter="blinds(horizontal)">
                                      <p:cBhvr>
                                        <p:cTn id="7" dur="500"/>
                                        <p:tgtEl>
                                          <p:spTgt spid="52227">
                                            <p:txEl>
                                              <p:pRg st="10" end="10"/>
                                            </p:txEl>
                                          </p:spTgt>
                                        </p:tgtEl>
                                      </p:cBhvr>
                                    </p:animEffect>
                                  </p:childTnLst>
                                </p:cTn>
                              </p:par>
                              <p:par>
                                <p:cTn id="8" presetID="5" presetClass="emph" presetSubtype="0" nodeType="withEffect">
                                  <p:stCondLst>
                                    <p:cond delay="0"/>
                                  </p:stCondLst>
                                  <p:childTnLst>
                                    <p:set>
                                      <p:cBhvr override="childStyle">
                                        <p:cTn id="9" dur="indefinite"/>
                                        <p:tgtEl>
                                          <p:spTgt spid="52227">
                                            <p:txEl>
                                              <p:pRg st="9" end="9"/>
                                            </p:txEl>
                                          </p:spTgt>
                                        </p:tgtEl>
                                        <p:attrNameLst>
                                          <p:attrName>style.fontStyle</p:attrName>
                                        </p:attrNameLst>
                                      </p:cBhvr>
                                      <p:to>
                                        <p:strVal val="normal"/>
                                      </p:to>
                                    </p:set>
                                    <p:set>
                                      <p:cBhvr override="childStyle">
                                        <p:cTn id="10" dur="indefinite"/>
                                        <p:tgtEl>
                                          <p:spTgt spid="52227">
                                            <p:txEl>
                                              <p:pRg st="9" end="9"/>
                                            </p:txEl>
                                          </p:spTgt>
                                        </p:tgtEl>
                                        <p:attrNameLst>
                                          <p:attrName>style.fontWeight</p:attrName>
                                        </p:attrNameLst>
                                      </p:cBhvr>
                                      <p:to>
                                        <p:strVal val="normal"/>
                                      </p:to>
                                    </p:set>
                                    <p:set>
                                      <p:cBhvr override="childStyle">
                                        <p:cTn id="11" dur="indefinite"/>
                                        <p:tgtEl>
                                          <p:spTgt spid="52227">
                                            <p:txEl>
                                              <p:pRg st="9" end="9"/>
                                            </p:txEl>
                                          </p:spTgt>
                                        </p:tgtEl>
                                        <p:attrNameLst>
                                          <p:attrName>style.textDecorationUnderline</p:attrName>
                                        </p:attrNameLst>
                                      </p:cBhvr>
                                      <p:to>
                                        <p:strVal val="false"/>
                                      </p:to>
                                    </p:set>
                                  </p:childTnLst>
                                </p:cTn>
                              </p:par>
                              <p:par>
                                <p:cTn id="12" presetID="3" presetClass="emph" presetSubtype="2" fill="hold" nodeType="withEffect">
                                  <p:stCondLst>
                                    <p:cond delay="0"/>
                                  </p:stCondLst>
                                  <p:childTnLst>
                                    <p:animClr clrSpc="rgb" dir="cw">
                                      <p:cBhvr override="childStyle">
                                        <p:cTn id="13" dur="2000" fill="hold"/>
                                        <p:tgtEl>
                                          <p:spTgt spid="52227">
                                            <p:txEl>
                                              <p:pRg st="9" end="9"/>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Apply Modifiers to Inner Classes</a:t>
            </a:r>
          </a:p>
        </p:txBody>
      </p:sp>
      <p:sp>
        <p:nvSpPr>
          <p:cNvPr id="53251" name="Rectangle 3"/>
          <p:cNvSpPr>
            <a:spLocks noGrp="1" noChangeArrowheads="1"/>
          </p:cNvSpPr>
          <p:nvPr>
            <p:ph type="body" idx="1"/>
          </p:nvPr>
        </p:nvSpPr>
        <p:spPr/>
        <p:txBody>
          <a:bodyPr/>
          <a:lstStyle/>
          <a:p>
            <a:r>
              <a:rPr lang="en-US"/>
              <a:t>A regular inner class is a member of the outer class just as instance variables and methods are</a:t>
            </a:r>
          </a:p>
          <a:p>
            <a:r>
              <a:rPr lang="en-US"/>
              <a:t>So the following modifiers can be applied to an inner class:</a:t>
            </a:r>
          </a:p>
          <a:p>
            <a:pPr lvl="1"/>
            <a:r>
              <a:rPr lang="en-US" sz="2800" b="1">
                <a:solidFill>
                  <a:schemeClr val="tx2"/>
                </a:solidFill>
              </a:rPr>
              <a:t>final</a:t>
            </a:r>
          </a:p>
          <a:p>
            <a:pPr lvl="1"/>
            <a:r>
              <a:rPr lang="en-US" sz="2800" b="1">
                <a:solidFill>
                  <a:schemeClr val="tx2"/>
                </a:solidFill>
              </a:rPr>
              <a:t>abstract</a:t>
            </a:r>
          </a:p>
          <a:p>
            <a:pPr lvl="1"/>
            <a:r>
              <a:rPr lang="en-US" sz="2800" b="1">
                <a:solidFill>
                  <a:schemeClr val="tx2"/>
                </a:solidFill>
              </a:rPr>
              <a:t>public</a:t>
            </a:r>
          </a:p>
          <a:p>
            <a:pPr lvl="1"/>
            <a:r>
              <a:rPr lang="en-US" sz="2800" b="1">
                <a:solidFill>
                  <a:schemeClr val="tx2"/>
                </a:solidFill>
              </a:rPr>
              <a:t>private</a:t>
            </a:r>
          </a:p>
          <a:p>
            <a:pPr lvl="1"/>
            <a:r>
              <a:rPr lang="en-US" sz="2800" b="1">
                <a:solidFill>
                  <a:schemeClr val="tx2"/>
                </a:solidFill>
              </a:rPr>
              <a:t>protected</a:t>
            </a:r>
          </a:p>
          <a:p>
            <a:pPr lvl="1"/>
            <a:r>
              <a:rPr lang="en-US" sz="2800" b="1">
                <a:solidFill>
                  <a:schemeClr val="tx2"/>
                </a:solidFill>
              </a:rPr>
              <a:t>static - turns it into a top-level nested class rather than an inner class</a:t>
            </a:r>
          </a:p>
        </p:txBody>
      </p:sp>
    </p:spTree>
    <p:extLst>
      <p:ext uri="{BB962C8B-B14F-4D97-AF65-F5344CB8AC3E}">
        <p14:creationId xmlns:p14="http://schemas.microsoft.com/office/powerpoint/2010/main" val="1745337444"/>
      </p:ext>
    </p:extLst>
  </p:cSld>
  <p:clrMapOvr>
    <a:masterClrMapping/>
  </p:clrMapOvr>
  <p:transition spd="med">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cs typeface="Arial" panose="020B0604020202020204" pitchFamily="34" charset="0"/>
              </a:rPr>
              <a:t>Abstraction/Modelisation</a:t>
            </a:r>
          </a:p>
        </p:txBody>
      </p:sp>
      <p:sp>
        <p:nvSpPr>
          <p:cNvPr id="3" name="Content Placeholder 2"/>
          <p:cNvSpPr>
            <a:spLocks noGrp="1"/>
          </p:cNvSpPr>
          <p:nvPr>
            <p:ph idx="1"/>
          </p:nvPr>
        </p:nvSpPr>
        <p:spPr>
          <a:xfrm>
            <a:off x="0" y="835602"/>
            <a:ext cx="4781550" cy="5337175"/>
          </a:xfrm>
        </p:spPr>
        <p:txBody>
          <a:bodyPr/>
          <a:lstStyle/>
          <a:p>
            <a:pPr>
              <a:lnSpc>
                <a:spcPct val="80000"/>
              </a:lnSpc>
              <a:defRPr/>
            </a:pPr>
            <a:r>
              <a:rPr lang="en-US" altLang="ja-JP" dirty="0" smtClean="0">
                <a:latin typeface="Arial" pitchFamily="34" charset="0"/>
                <a:cs typeface="Arial" pitchFamily="34" charset="0"/>
              </a:rPr>
              <a:t>Car is described by:</a:t>
            </a:r>
          </a:p>
          <a:p>
            <a:pPr lvl="1">
              <a:lnSpc>
                <a:spcPct val="80000"/>
              </a:lnSpc>
              <a:defRPr/>
            </a:pPr>
            <a:r>
              <a:rPr lang="en-US" altLang="ja-JP" sz="2400" dirty="0" smtClean="0">
                <a:solidFill>
                  <a:srgbClr val="0033CC"/>
                </a:solidFill>
                <a:latin typeface="Arial" pitchFamily="34" charset="0"/>
                <a:cs typeface="Arial" pitchFamily="34" charset="0"/>
              </a:rPr>
              <a:t>Number of wheels</a:t>
            </a:r>
          </a:p>
          <a:p>
            <a:pPr lvl="1">
              <a:lnSpc>
                <a:spcPct val="80000"/>
              </a:lnSpc>
              <a:defRPr/>
            </a:pPr>
            <a:r>
              <a:rPr lang="en-US" altLang="ja-JP" sz="2400" dirty="0" smtClean="0">
                <a:solidFill>
                  <a:srgbClr val="0033CC"/>
                </a:solidFill>
                <a:latin typeface="Arial" pitchFamily="34" charset="0"/>
                <a:cs typeface="Arial" pitchFamily="34" charset="0"/>
              </a:rPr>
              <a:t>Main color</a:t>
            </a:r>
          </a:p>
          <a:p>
            <a:pPr lvl="1">
              <a:lnSpc>
                <a:spcPct val="80000"/>
              </a:lnSpc>
              <a:defRPr/>
            </a:pPr>
            <a:r>
              <a:rPr lang="en-US" altLang="ja-JP" sz="2400" dirty="0" smtClean="0">
                <a:solidFill>
                  <a:srgbClr val="0033CC"/>
                </a:solidFill>
                <a:latin typeface="Arial" pitchFamily="34" charset="0"/>
                <a:cs typeface="Arial" pitchFamily="34" charset="0"/>
              </a:rPr>
              <a:t>Number of rear port</a:t>
            </a:r>
          </a:p>
          <a:p>
            <a:pPr lvl="1">
              <a:lnSpc>
                <a:spcPct val="80000"/>
              </a:lnSpc>
              <a:defRPr/>
            </a:pPr>
            <a:r>
              <a:rPr lang="en-US" altLang="ja-JP" sz="2400" dirty="0" smtClean="0">
                <a:solidFill>
                  <a:srgbClr val="0033CC"/>
                </a:solidFill>
                <a:latin typeface="Arial" pitchFamily="34" charset="0"/>
                <a:cs typeface="Arial" pitchFamily="34" charset="0"/>
              </a:rPr>
              <a:t>With upper window or not</a:t>
            </a:r>
          </a:p>
          <a:p>
            <a:pPr lvl="1">
              <a:lnSpc>
                <a:spcPct val="80000"/>
              </a:lnSpc>
              <a:defRPr/>
            </a:pPr>
            <a:r>
              <a:rPr lang="en-US" altLang="ja-JP" sz="2400" dirty="0" smtClean="0">
                <a:solidFill>
                  <a:srgbClr val="0033CC"/>
                </a:solidFill>
                <a:latin typeface="Arial" pitchFamily="34" charset="0"/>
                <a:cs typeface="Arial" pitchFamily="34" charset="0"/>
              </a:rPr>
              <a:t>Number of seats</a:t>
            </a:r>
          </a:p>
          <a:p>
            <a:pPr lvl="1">
              <a:lnSpc>
                <a:spcPct val="80000"/>
              </a:lnSpc>
              <a:defRPr/>
            </a:pPr>
            <a:r>
              <a:rPr lang="en-US" altLang="ja-JP" sz="2400" dirty="0" smtClean="0">
                <a:solidFill>
                  <a:srgbClr val="0033CC"/>
                </a:solidFill>
                <a:latin typeface="Arial" pitchFamily="34" charset="0"/>
                <a:cs typeface="Arial" pitchFamily="34" charset="0"/>
              </a:rPr>
              <a:t>Cylinder volume</a:t>
            </a:r>
          </a:p>
          <a:p>
            <a:pPr lvl="1">
              <a:lnSpc>
                <a:spcPct val="80000"/>
              </a:lnSpc>
              <a:defRPr/>
            </a:pPr>
            <a:r>
              <a:rPr lang="en-US" altLang="ja-JP" sz="2400" dirty="0" smtClean="0">
                <a:latin typeface="Arial" pitchFamily="34" charset="0"/>
                <a:cs typeface="Arial" pitchFamily="34" charset="0"/>
              </a:rPr>
              <a:t>Engine start action</a:t>
            </a:r>
          </a:p>
          <a:p>
            <a:pPr lvl="1">
              <a:lnSpc>
                <a:spcPct val="80000"/>
              </a:lnSpc>
              <a:defRPr/>
            </a:pPr>
            <a:r>
              <a:rPr lang="en-US" altLang="ja-JP" sz="2400" dirty="0" smtClean="0">
                <a:latin typeface="Arial" pitchFamily="34" charset="0"/>
                <a:cs typeface="Arial" pitchFamily="34" charset="0"/>
              </a:rPr>
              <a:t>Speed up action</a:t>
            </a:r>
          </a:p>
          <a:p>
            <a:pPr lvl="1">
              <a:lnSpc>
                <a:spcPct val="80000"/>
              </a:lnSpc>
              <a:defRPr/>
            </a:pPr>
            <a:r>
              <a:rPr lang="en-US" altLang="ja-JP" sz="2400" dirty="0" smtClean="0">
                <a:latin typeface="Arial" pitchFamily="34" charset="0"/>
                <a:cs typeface="Arial" pitchFamily="34" charset="0"/>
              </a:rPr>
              <a:t>Slow down action</a:t>
            </a:r>
          </a:p>
          <a:p>
            <a:pPr lvl="1">
              <a:lnSpc>
                <a:spcPct val="80000"/>
              </a:lnSpc>
              <a:defRPr/>
            </a:pPr>
            <a:r>
              <a:rPr lang="en-US" altLang="ja-JP" sz="2400" dirty="0" smtClean="0">
                <a:latin typeface="Arial" pitchFamily="34" charset="0"/>
                <a:cs typeface="Arial" pitchFamily="34" charset="0"/>
              </a:rPr>
              <a:t>Turn left action</a:t>
            </a:r>
          </a:p>
          <a:p>
            <a:pPr lvl="1">
              <a:lnSpc>
                <a:spcPct val="80000"/>
              </a:lnSpc>
              <a:defRPr/>
            </a:pPr>
            <a:r>
              <a:rPr lang="en-US" altLang="ja-JP" sz="2400" dirty="0" smtClean="0">
                <a:latin typeface="Arial" pitchFamily="34" charset="0"/>
                <a:cs typeface="Arial" pitchFamily="34" charset="0"/>
              </a:rPr>
              <a:t>Turn right action</a:t>
            </a:r>
          </a:p>
          <a:p>
            <a:pPr lvl="1">
              <a:lnSpc>
                <a:spcPct val="80000"/>
              </a:lnSpc>
              <a:defRPr/>
            </a:pPr>
            <a:r>
              <a:rPr lang="en-US" altLang="ja-JP" sz="2400" dirty="0" smtClean="0">
                <a:latin typeface="Arial" pitchFamily="34" charset="0"/>
                <a:cs typeface="Arial" pitchFamily="34" charset="0"/>
              </a:rPr>
              <a:t>Stop action</a:t>
            </a:r>
          </a:p>
        </p:txBody>
      </p:sp>
      <p:pic>
        <p:nvPicPr>
          <p:cNvPr id="63492" name="Picture 3" descr="images car 02.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71600"/>
            <a:ext cx="38655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Arrow 5"/>
          <p:cNvSpPr/>
          <p:nvPr/>
        </p:nvSpPr>
        <p:spPr>
          <a:xfrm>
            <a:off x="4187825" y="4581525"/>
            <a:ext cx="4537075" cy="15843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solidFill>
                <a:srgbClr val="FFFFFF"/>
              </a:solidFill>
              <a:latin typeface="Times New Roman" panose="02020603050405020304" pitchFamily="18" charset="0"/>
            </a:endParaRPr>
          </a:p>
        </p:txBody>
      </p:sp>
      <p:sp>
        <p:nvSpPr>
          <p:cNvPr id="63494" name="TextBox 6"/>
          <p:cNvSpPr txBox="1">
            <a:spLocks noChangeArrowheads="1"/>
          </p:cNvSpPr>
          <p:nvPr/>
        </p:nvSpPr>
        <p:spPr bwMode="auto">
          <a:xfrm>
            <a:off x="4284663" y="4957763"/>
            <a:ext cx="46847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b="1">
                <a:solidFill>
                  <a:srgbClr val="FFFF00"/>
                </a:solidFill>
              </a:rPr>
              <a:t>Each car has its out data </a:t>
            </a:r>
            <a:r>
              <a:rPr lang="en-US" sz="2400" b="1" smtClean="0">
                <a:solidFill>
                  <a:srgbClr val="FFFF00"/>
                </a:solidFill>
              </a:rPr>
              <a:t/>
            </a:r>
            <a:br>
              <a:rPr lang="en-US" sz="2400" b="1" smtClean="0">
                <a:solidFill>
                  <a:srgbClr val="FFFF00"/>
                </a:solidFill>
              </a:rPr>
            </a:br>
            <a:r>
              <a:rPr lang="en-US" sz="2400" b="1" smtClean="0">
                <a:solidFill>
                  <a:srgbClr val="FFFF00"/>
                </a:solidFill>
              </a:rPr>
              <a:t>and </a:t>
            </a:r>
            <a:r>
              <a:rPr lang="en-US" sz="2400" b="1">
                <a:solidFill>
                  <a:srgbClr val="FFFF00"/>
                </a:solidFill>
              </a:rPr>
              <a:t>actions</a:t>
            </a:r>
          </a:p>
        </p:txBody>
      </p:sp>
    </p:spTree>
    <p:extLst>
      <p:ext uri="{BB962C8B-B14F-4D97-AF65-F5344CB8AC3E}">
        <p14:creationId xmlns:p14="http://schemas.microsoft.com/office/powerpoint/2010/main" val="2299914775"/>
      </p:ext>
    </p:extLst>
  </p:cSld>
  <p:clrMapOvr>
    <a:masterClrMapping/>
  </p:clrMapOvr>
  <p:transition spd="med">
    <p:comb/>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Method-Local Inner Classes</a:t>
            </a:r>
          </a:p>
        </p:txBody>
      </p:sp>
      <p:sp>
        <p:nvSpPr>
          <p:cNvPr id="44035" name="Rectangle 3"/>
          <p:cNvSpPr>
            <a:spLocks noGrp="1" noChangeArrowheads="1"/>
          </p:cNvSpPr>
          <p:nvPr>
            <p:ph type="body" idx="1"/>
          </p:nvPr>
        </p:nvSpPr>
        <p:spPr/>
        <p:txBody>
          <a:bodyPr/>
          <a:lstStyle/>
          <a:p>
            <a:pPr>
              <a:lnSpc>
                <a:spcPct val="80000"/>
              </a:lnSpc>
            </a:pPr>
            <a:r>
              <a:rPr lang="en-US"/>
              <a:t>An inner class within a method is called Method-Local Inner Classes</a:t>
            </a:r>
          </a:p>
          <a:p>
            <a:pPr>
              <a:lnSpc>
                <a:spcPct val="80000"/>
              </a:lnSpc>
            </a:pPr>
            <a:r>
              <a:rPr lang="en-US"/>
              <a:t>A method-local inner class can be instantiated only within the method where the inner class is defined </a:t>
            </a:r>
          </a:p>
          <a:p>
            <a:pPr>
              <a:lnSpc>
                <a:spcPct val="80000"/>
              </a:lnSpc>
            </a:pPr>
            <a:r>
              <a:rPr lang="en-US"/>
              <a:t>The method-local inner class object shares a special relationship with the enclosing (outer) class object, and can access its private (or any other) members. </a:t>
            </a:r>
          </a:p>
          <a:p>
            <a:pPr>
              <a:lnSpc>
                <a:spcPct val="80000"/>
              </a:lnSpc>
            </a:pPr>
            <a:r>
              <a:rPr lang="en-US"/>
              <a:t>However, the inner class object cannot use the local variables of the method the inner class is in</a:t>
            </a:r>
          </a:p>
          <a:p>
            <a:pPr lvl="1">
              <a:lnSpc>
                <a:spcPct val="80000"/>
              </a:lnSpc>
            </a:pPr>
            <a:r>
              <a:rPr lang="en-US" sz="2800" b="1">
                <a:solidFill>
                  <a:schemeClr val="tx2"/>
                </a:solidFill>
              </a:rPr>
              <a:t>Unless the local variables are marked final</a:t>
            </a:r>
          </a:p>
          <a:p>
            <a:pPr>
              <a:lnSpc>
                <a:spcPct val="80000"/>
              </a:lnSpc>
            </a:pPr>
            <a:r>
              <a:rPr lang="en-US"/>
              <a:t>The only modifiers can apply to a method-local inner class are </a:t>
            </a:r>
            <a:r>
              <a:rPr lang="en-US" b="1">
                <a:solidFill>
                  <a:schemeClr val="tx2"/>
                </a:solidFill>
              </a:rPr>
              <a:t>abstract</a:t>
            </a:r>
            <a:r>
              <a:rPr lang="en-US"/>
              <a:t> and </a:t>
            </a:r>
            <a:r>
              <a:rPr lang="en-US" b="1">
                <a:solidFill>
                  <a:schemeClr val="tx2"/>
                </a:solidFill>
              </a:rPr>
              <a:t>final</a:t>
            </a:r>
          </a:p>
        </p:txBody>
      </p:sp>
    </p:spTree>
    <p:extLst>
      <p:ext uri="{BB962C8B-B14F-4D97-AF65-F5344CB8AC3E}">
        <p14:creationId xmlns:p14="http://schemas.microsoft.com/office/powerpoint/2010/main" val="3848178252"/>
      </p:ext>
    </p:extLst>
  </p:cSld>
  <p:clrMapOvr>
    <a:masterClrMapping/>
  </p:clrMapOvr>
  <p:transition spd="med">
    <p:comb/>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Method-Local Inner Classes (cont.)</a:t>
            </a:r>
          </a:p>
        </p:txBody>
      </p:sp>
      <p:sp>
        <p:nvSpPr>
          <p:cNvPr id="54275" name="Rectangle 3"/>
          <p:cNvSpPr>
            <a:spLocks noGrp="1" noChangeArrowheads="1"/>
          </p:cNvSpPr>
          <p:nvPr>
            <p:ph type="body" idx="1"/>
          </p:nvPr>
        </p:nvSpPr>
        <p:spPr/>
        <p:txBody>
          <a:bodyPr/>
          <a:lstStyle/>
          <a:p>
            <a:pPr>
              <a:lnSpc>
                <a:spcPct val="90000"/>
              </a:lnSpc>
              <a:buFont typeface="Wingdings" pitchFamily="2" charset="2"/>
              <a:buNone/>
            </a:pPr>
            <a:r>
              <a:rPr lang="en-US" sz="2100"/>
              <a:t>class MyOuter2 {</a:t>
            </a:r>
          </a:p>
          <a:p>
            <a:pPr>
              <a:lnSpc>
                <a:spcPct val="90000"/>
              </a:lnSpc>
              <a:buFont typeface="Wingdings" pitchFamily="2" charset="2"/>
              <a:buNone/>
            </a:pPr>
            <a:r>
              <a:rPr lang="en-US" sz="2100"/>
              <a:t>    private String x = "Outer2";</a:t>
            </a:r>
          </a:p>
          <a:p>
            <a:pPr>
              <a:lnSpc>
                <a:spcPct val="90000"/>
              </a:lnSpc>
              <a:buFont typeface="Wingdings" pitchFamily="2" charset="2"/>
              <a:buNone/>
            </a:pPr>
            <a:r>
              <a:rPr lang="en-US" sz="2100"/>
              <a:t>    void doStuff() {</a:t>
            </a:r>
          </a:p>
          <a:p>
            <a:pPr>
              <a:lnSpc>
                <a:spcPct val="90000"/>
              </a:lnSpc>
              <a:buFont typeface="Wingdings" pitchFamily="2" charset="2"/>
              <a:buNone/>
            </a:pPr>
            <a:r>
              <a:rPr lang="en-US" sz="2100"/>
              <a:t>       String z = "local variable";</a:t>
            </a:r>
          </a:p>
          <a:p>
            <a:pPr>
              <a:lnSpc>
                <a:spcPct val="90000"/>
              </a:lnSpc>
              <a:buFont typeface="Wingdings" pitchFamily="2" charset="2"/>
              <a:buNone/>
            </a:pPr>
            <a:r>
              <a:rPr lang="en-US" sz="2100"/>
              <a:t>       class MyInner {</a:t>
            </a:r>
          </a:p>
          <a:p>
            <a:pPr>
              <a:lnSpc>
                <a:spcPct val="90000"/>
              </a:lnSpc>
              <a:buFont typeface="Wingdings" pitchFamily="2" charset="2"/>
              <a:buNone/>
            </a:pPr>
            <a:r>
              <a:rPr lang="en-US" sz="2100"/>
              <a:t>          public void seeOuter() {</a:t>
            </a:r>
          </a:p>
          <a:p>
            <a:pPr>
              <a:lnSpc>
                <a:spcPct val="90000"/>
              </a:lnSpc>
              <a:buFont typeface="Wingdings" pitchFamily="2" charset="2"/>
              <a:buNone/>
            </a:pPr>
            <a:r>
              <a:rPr lang="en-US" sz="2100"/>
              <a:t>              System.out.println("Outer x is " + x);</a:t>
            </a:r>
          </a:p>
          <a:p>
            <a:pPr>
              <a:lnSpc>
                <a:spcPct val="90000"/>
              </a:lnSpc>
              <a:buFont typeface="Wingdings" pitchFamily="2" charset="2"/>
              <a:buNone/>
            </a:pPr>
            <a:r>
              <a:rPr lang="en-US" sz="2100"/>
              <a:t>              System.out.println("Local variable z is " + z);</a:t>
            </a:r>
          </a:p>
          <a:p>
            <a:pPr>
              <a:lnSpc>
                <a:spcPct val="90000"/>
              </a:lnSpc>
              <a:buFont typeface="Wingdings" pitchFamily="2" charset="2"/>
              <a:buNone/>
            </a:pPr>
            <a:r>
              <a:rPr lang="en-US" sz="2100"/>
              <a:t>          } // close inner class method</a:t>
            </a:r>
          </a:p>
          <a:p>
            <a:pPr>
              <a:lnSpc>
                <a:spcPct val="90000"/>
              </a:lnSpc>
              <a:buFont typeface="Wingdings" pitchFamily="2" charset="2"/>
              <a:buNone/>
            </a:pPr>
            <a:r>
              <a:rPr lang="en-US" sz="2100"/>
              <a:t>       } // close inner class definition</a:t>
            </a:r>
          </a:p>
          <a:p>
            <a:pPr>
              <a:lnSpc>
                <a:spcPct val="90000"/>
              </a:lnSpc>
              <a:buFont typeface="Wingdings" pitchFamily="2" charset="2"/>
              <a:buNone/>
            </a:pPr>
            <a:r>
              <a:rPr lang="en-US" sz="2100"/>
              <a:t>    } // close outer class method doStuff()</a:t>
            </a:r>
          </a:p>
          <a:p>
            <a:pPr>
              <a:lnSpc>
                <a:spcPct val="90000"/>
              </a:lnSpc>
              <a:buFont typeface="Wingdings" pitchFamily="2" charset="2"/>
              <a:buNone/>
            </a:pPr>
            <a:r>
              <a:rPr lang="en-US" sz="2100"/>
              <a:t>} // close outer class</a:t>
            </a:r>
          </a:p>
        </p:txBody>
      </p:sp>
      <p:sp>
        <p:nvSpPr>
          <p:cNvPr id="54276" name="Text Box 4"/>
          <p:cNvSpPr txBox="1">
            <a:spLocks noChangeArrowheads="1"/>
          </p:cNvSpPr>
          <p:nvPr/>
        </p:nvSpPr>
        <p:spPr bwMode="auto">
          <a:xfrm>
            <a:off x="4495800" y="1981200"/>
            <a:ext cx="4191000" cy="1066800"/>
          </a:xfrm>
          <a:prstGeom prst="rect">
            <a:avLst/>
          </a:prstGeom>
          <a:noFill/>
          <a:ln w="9525">
            <a:noFill/>
            <a:miter lim="800000"/>
            <a:headEnd/>
            <a:tailEnd/>
          </a:ln>
          <a:effectLst/>
        </p:spPr>
        <p:txBody>
          <a:bodyPr>
            <a:spAutoFit/>
          </a:bodyPr>
          <a:lstStyle/>
          <a:p>
            <a:r>
              <a:rPr lang="en-US" sz="3200" b="1">
                <a:solidFill>
                  <a:schemeClr val="tx2"/>
                </a:solidFill>
              </a:rPr>
              <a:t>Error: Can’t  Access Local Variable</a:t>
            </a:r>
          </a:p>
        </p:txBody>
      </p:sp>
    </p:spTree>
    <p:extLst>
      <p:ext uri="{BB962C8B-B14F-4D97-AF65-F5344CB8AC3E}">
        <p14:creationId xmlns:p14="http://schemas.microsoft.com/office/powerpoint/2010/main" val="3051078929"/>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Local class</a:t>
            </a:r>
          </a:p>
        </p:txBody>
      </p:sp>
      <p:sp>
        <p:nvSpPr>
          <p:cNvPr id="40963" name="Content Placeholder 2"/>
          <p:cNvSpPr>
            <a:spLocks noGrp="1"/>
          </p:cNvSpPr>
          <p:nvPr>
            <p:ph idx="1"/>
          </p:nvPr>
        </p:nvSpPr>
        <p:spPr>
          <a:xfrm>
            <a:off x="0" y="762000"/>
            <a:ext cx="9144000" cy="5486400"/>
          </a:xfrm>
        </p:spPr>
        <p:txBody>
          <a:bodyPr/>
          <a:lstStyle/>
          <a:p>
            <a:pPr>
              <a:spcBef>
                <a:spcPts val="0"/>
              </a:spcBef>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class</a:t>
            </a:r>
            <a:r>
              <a:rPr lang="en-US" sz="1800" smtClean="0">
                <a:latin typeface="Courier New" panose="02070309020205020404" pitchFamily="49" charset="0"/>
                <a:cs typeface="Courier New" panose="02070309020205020404" pitchFamily="49" charset="0"/>
              </a:rPr>
              <a:t> OuterClass{</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private int</a:t>
            </a:r>
            <a:r>
              <a:rPr lang="en-US" sz="1800" smtClean="0">
                <a:latin typeface="Courier New" panose="02070309020205020404" pitchFamily="49" charset="0"/>
                <a:cs typeface="Courier New" panose="02070309020205020404" pitchFamily="49" charset="0"/>
              </a:rPr>
              <a:t> i;</a:t>
            </a:r>
          </a:p>
          <a:p>
            <a:pPr>
              <a:spcBef>
                <a:spcPts val="0"/>
              </a:spcBef>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void</a:t>
            </a:r>
            <a:r>
              <a:rPr lang="en-US" sz="1800" smtClean="0">
                <a:latin typeface="Courier New" panose="02070309020205020404" pitchFamily="49" charset="0"/>
                <a:cs typeface="Courier New" panose="02070309020205020404" pitchFamily="49" charset="0"/>
              </a:rPr>
              <a:t> methodA(){</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private</a:t>
            </a: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class</a:t>
            </a:r>
            <a:r>
              <a:rPr lang="en-US" sz="1800" smtClean="0">
                <a:latin typeface="Courier New" panose="02070309020205020404" pitchFamily="49" charset="0"/>
                <a:cs typeface="Courier New" panose="02070309020205020404" pitchFamily="49" charset="0"/>
              </a:rPr>
              <a:t> LocalClassA{} </a:t>
            </a:r>
          </a:p>
          <a:p>
            <a:pPr>
              <a:spcBef>
                <a:spcPts val="0"/>
              </a:spcBef>
              <a:buFont typeface="Wingdings" panose="05000000000000000000" pitchFamily="2" charset="2"/>
              <a:buNone/>
            </a:pPr>
            <a:r>
              <a:rPr lang="en-US" sz="1800" smtClean="0">
                <a:solidFill>
                  <a:srgbClr val="008000"/>
                </a:solidFill>
                <a:latin typeface="Courier New" panose="02070309020205020404" pitchFamily="49" charset="0"/>
                <a:cs typeface="Courier New" panose="02070309020205020404" pitchFamily="49" charset="0"/>
              </a:rPr>
              <a:t>   // Error, only empty, abstract or final are accepted</a:t>
            </a:r>
          </a:p>
          <a:p>
            <a:pPr>
              <a:spcBef>
                <a:spcPts val="0"/>
              </a:spcBef>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class</a:t>
            </a:r>
            <a:r>
              <a:rPr lang="en-US" sz="1800" smtClean="0">
                <a:latin typeface="Courier New" panose="02070309020205020404" pitchFamily="49" charset="0"/>
                <a:cs typeface="Courier New" panose="02070309020205020404" pitchFamily="49" charset="0"/>
              </a:rPr>
              <a:t> LocalClass{          </a:t>
            </a:r>
            <a:r>
              <a:rPr lang="en-US" sz="1800" smtClean="0">
                <a:solidFill>
                  <a:srgbClr val="008000"/>
                </a:solidFill>
                <a:latin typeface="Courier New" panose="02070309020205020404" pitchFamily="49" charset="0"/>
                <a:cs typeface="Courier New" panose="02070309020205020404" pitchFamily="49" charset="0"/>
              </a:rPr>
              <a:t>// a local class</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private</a:t>
            </a: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void</a:t>
            </a:r>
            <a:r>
              <a:rPr lang="en-US" sz="1800" smtClean="0">
                <a:latin typeface="Courier New" panose="02070309020205020404" pitchFamily="49" charset="0"/>
                <a:cs typeface="Courier New" panose="02070309020205020404" pitchFamily="49" charset="0"/>
              </a:rPr>
              <a:t> methodB(){                </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i = 5;                </a:t>
            </a:r>
            <a:r>
              <a:rPr lang="en-US" sz="1800" smtClean="0">
                <a:solidFill>
                  <a:srgbClr val="008000"/>
                </a:solidFill>
                <a:latin typeface="Courier New" panose="02070309020205020404" pitchFamily="49" charset="0"/>
                <a:cs typeface="Courier New" panose="02070309020205020404" pitchFamily="49" charset="0"/>
              </a:rPr>
              <a:t>// OK, event i is private </a:t>
            </a:r>
            <a:endParaRPr lang="en-US" sz="18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void</a:t>
            </a:r>
            <a:r>
              <a:rPr lang="en-US" sz="1800" smtClean="0">
                <a:latin typeface="Courier New" panose="02070309020205020404" pitchFamily="49" charset="0"/>
                <a:cs typeface="Courier New" panose="02070309020205020404" pitchFamily="49" charset="0"/>
              </a:rPr>
              <a:t> methodC(){</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i = 5;            </a:t>
            </a:r>
            <a:r>
              <a:rPr lang="en-US" sz="1800" smtClean="0">
                <a:solidFill>
                  <a:srgbClr val="008000"/>
                </a:solidFill>
                <a:latin typeface="Courier New" panose="02070309020205020404" pitchFamily="49" charset="0"/>
                <a:cs typeface="Courier New" panose="02070309020205020404" pitchFamily="49" charset="0"/>
              </a:rPr>
              <a:t>// hide/shadowing the outer i</a:t>
            </a:r>
          </a:p>
          <a:p>
            <a:pPr>
              <a:spcBef>
                <a:spcPts val="0"/>
              </a:spcBef>
              <a:buFont typeface="Wingdings" panose="05000000000000000000" pitchFamily="2" charset="2"/>
              <a:buNone/>
            </a:pPr>
            <a:r>
              <a:rPr lang="en-US" sz="1800" smtClean="0">
                <a:solidFill>
                  <a:srgbClr val="008000"/>
                </a:solidFill>
                <a:latin typeface="Courier New" panose="02070309020205020404" pitchFamily="49" charset="0"/>
                <a:cs typeface="Courier New" panose="02070309020205020404" pitchFamily="49" charset="0"/>
              </a:rPr>
              <a:t>                              // the outer i member is unchanged</a:t>
            </a:r>
            <a:endParaRPr lang="en-US" sz="1800" smtClean="0">
              <a:latin typeface="Courier New" panose="02070309020205020404" pitchFamily="49" charset="0"/>
              <a:cs typeface="Courier New" panose="02070309020205020404" pitchFamily="49" charset="0"/>
            </a:endParaRP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LocalClass oLC = </a:t>
            </a:r>
            <a:r>
              <a:rPr lang="en-US" sz="1800" smtClean="0">
                <a:solidFill>
                  <a:srgbClr val="800080"/>
                </a:solidFill>
                <a:latin typeface="Courier New" panose="02070309020205020404" pitchFamily="49" charset="0"/>
                <a:cs typeface="Courier New" panose="02070309020205020404" pitchFamily="49" charset="0"/>
              </a:rPr>
              <a:t>new</a:t>
            </a:r>
            <a:r>
              <a:rPr lang="en-US" sz="1800" smtClean="0">
                <a:latin typeface="Courier New" panose="02070309020205020404" pitchFamily="49" charset="0"/>
                <a:cs typeface="Courier New" panose="02070309020205020404" pitchFamily="49" charset="0"/>
              </a:rPr>
              <a:t> LocalClass();</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oLC.methodB();             </a:t>
            </a:r>
            <a:r>
              <a:rPr lang="en-US" sz="1800" smtClean="0">
                <a:solidFill>
                  <a:srgbClr val="008000"/>
                </a:solidFill>
                <a:latin typeface="Courier New" panose="02070309020205020404" pitchFamily="49" charset="0"/>
                <a:cs typeface="Courier New" panose="02070309020205020404" pitchFamily="49" charset="0"/>
              </a:rPr>
              <a:t>// OK, event method is private</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void</a:t>
            </a:r>
            <a:r>
              <a:rPr lang="en-US" sz="1800" smtClean="0">
                <a:latin typeface="Courier New" panose="02070309020205020404" pitchFamily="49" charset="0"/>
                <a:cs typeface="Courier New" panose="02070309020205020404" pitchFamily="49" charset="0"/>
              </a:rPr>
              <a:t> methodD(){</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LocalClass oLC = </a:t>
            </a:r>
            <a:r>
              <a:rPr lang="en-US" sz="1800" smtClean="0">
                <a:solidFill>
                  <a:srgbClr val="800080"/>
                </a:solidFill>
                <a:latin typeface="Courier New" panose="02070309020205020404" pitchFamily="49" charset="0"/>
                <a:cs typeface="Courier New" panose="02070309020205020404" pitchFamily="49" charset="0"/>
              </a:rPr>
              <a:t>new</a:t>
            </a:r>
            <a:r>
              <a:rPr lang="en-US" sz="1800" smtClean="0">
                <a:latin typeface="Courier New" panose="02070309020205020404" pitchFamily="49" charset="0"/>
                <a:cs typeface="Courier New" panose="02070309020205020404" pitchFamily="49" charset="0"/>
              </a:rPr>
              <a:t> LocalClass();  </a:t>
            </a:r>
            <a:r>
              <a:rPr lang="en-US" sz="1800" smtClean="0">
                <a:solidFill>
                  <a:srgbClr val="008000"/>
                </a:solidFill>
                <a:latin typeface="Courier New" panose="02070309020205020404" pitchFamily="49" charset="0"/>
                <a:cs typeface="Courier New" panose="02070309020205020404" pitchFamily="49" charset="0"/>
              </a:rPr>
              <a:t>// Error, out of scope</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spcBef>
                <a:spcPts val="0"/>
              </a:spcBef>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0770675"/>
      </p:ext>
    </p:extLst>
  </p:cSld>
  <p:clrMapOvr>
    <a:masterClrMapping/>
  </p:clrMapOvr>
  <p:transition spd="med">
    <p:comb/>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Anonymous Inner Classes</a:t>
            </a:r>
          </a:p>
        </p:txBody>
      </p:sp>
      <p:sp>
        <p:nvSpPr>
          <p:cNvPr id="45059" name="Rectangle 3"/>
          <p:cNvSpPr>
            <a:spLocks noGrp="1" noChangeArrowheads="1"/>
          </p:cNvSpPr>
          <p:nvPr>
            <p:ph type="body" idx="1"/>
          </p:nvPr>
        </p:nvSpPr>
        <p:spPr/>
        <p:txBody>
          <a:bodyPr/>
          <a:lstStyle/>
          <a:p>
            <a:r>
              <a:rPr lang="en-US"/>
              <a:t>Inner classes declared without any class name are called anonymous</a:t>
            </a:r>
          </a:p>
          <a:p>
            <a:r>
              <a:rPr lang="en-US"/>
              <a:t>You can even define anonymous classes within an argument to a method</a:t>
            </a:r>
          </a:p>
        </p:txBody>
      </p:sp>
    </p:spTree>
    <p:extLst>
      <p:ext uri="{BB962C8B-B14F-4D97-AF65-F5344CB8AC3E}">
        <p14:creationId xmlns:p14="http://schemas.microsoft.com/office/powerpoint/2010/main" val="2528250726"/>
      </p:ext>
    </p:extLst>
  </p:cSld>
  <p:clrMapOvr>
    <a:masterClrMapping/>
  </p:clrMapOvr>
  <p:transition spd="med">
    <p:comb/>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457200" y="457200"/>
            <a:ext cx="8229600" cy="5867400"/>
          </a:xfrm>
        </p:spPr>
        <p:txBody>
          <a:bodyPr/>
          <a:lstStyle/>
          <a:p>
            <a:pPr>
              <a:buFont typeface="Wingdings" pitchFamily="2" charset="2"/>
              <a:buNone/>
            </a:pPr>
            <a:r>
              <a:rPr lang="en-US" sz="2600"/>
              <a:t>class Popcorn {</a:t>
            </a:r>
          </a:p>
          <a:p>
            <a:pPr>
              <a:buFont typeface="Wingdings" pitchFamily="2" charset="2"/>
              <a:buNone/>
            </a:pPr>
            <a:r>
              <a:rPr lang="en-US" sz="2600"/>
              <a:t>    public void pop() {</a:t>
            </a:r>
          </a:p>
          <a:p>
            <a:pPr>
              <a:buFont typeface="Wingdings" pitchFamily="2" charset="2"/>
              <a:buNone/>
            </a:pPr>
            <a:r>
              <a:rPr lang="en-US" sz="2600"/>
              <a:t>       System.out.println("popcorn");</a:t>
            </a:r>
          </a:p>
          <a:p>
            <a:pPr>
              <a:buFont typeface="Wingdings" pitchFamily="2" charset="2"/>
              <a:buNone/>
            </a:pPr>
            <a:r>
              <a:rPr lang="en-US" sz="2600"/>
              <a:t>    }</a:t>
            </a:r>
          </a:p>
          <a:p>
            <a:pPr>
              <a:buFont typeface="Wingdings" pitchFamily="2" charset="2"/>
              <a:buNone/>
            </a:pPr>
            <a:r>
              <a:rPr lang="en-US" sz="2600"/>
              <a:t>}</a:t>
            </a:r>
          </a:p>
          <a:p>
            <a:pPr>
              <a:buFont typeface="Wingdings" pitchFamily="2" charset="2"/>
              <a:buNone/>
            </a:pPr>
            <a:r>
              <a:rPr lang="en-US" sz="2600"/>
              <a:t>class Food {</a:t>
            </a:r>
          </a:p>
          <a:p>
            <a:pPr>
              <a:buFont typeface="Wingdings" pitchFamily="2" charset="2"/>
              <a:buNone/>
            </a:pPr>
            <a:r>
              <a:rPr lang="en-US" sz="2600"/>
              <a:t>    Popcorn p = new Popcorn() {</a:t>
            </a:r>
          </a:p>
          <a:p>
            <a:pPr>
              <a:buFont typeface="Wingdings" pitchFamily="2" charset="2"/>
              <a:buNone/>
            </a:pPr>
            <a:r>
              <a:rPr lang="en-US" sz="2600"/>
              <a:t>        public void pop() {</a:t>
            </a:r>
          </a:p>
          <a:p>
            <a:pPr>
              <a:buFont typeface="Wingdings" pitchFamily="2" charset="2"/>
              <a:buNone/>
            </a:pPr>
            <a:r>
              <a:rPr lang="en-US" sz="2600"/>
              <a:t>             System.out.println("anonymous popcorn");</a:t>
            </a:r>
          </a:p>
          <a:p>
            <a:pPr>
              <a:buFont typeface="Wingdings" pitchFamily="2" charset="2"/>
              <a:buNone/>
            </a:pPr>
            <a:r>
              <a:rPr lang="en-US" sz="2600"/>
              <a:t>        }</a:t>
            </a:r>
          </a:p>
          <a:p>
            <a:pPr>
              <a:buFont typeface="Wingdings" pitchFamily="2" charset="2"/>
              <a:buNone/>
            </a:pPr>
            <a:r>
              <a:rPr lang="en-US" sz="2600"/>
              <a:t>    };</a:t>
            </a:r>
          </a:p>
          <a:p>
            <a:pPr>
              <a:buFont typeface="Wingdings" pitchFamily="2" charset="2"/>
              <a:buNone/>
            </a:pPr>
            <a:r>
              <a:rPr lang="en-US" sz="2600"/>
              <a:t>}</a:t>
            </a:r>
          </a:p>
        </p:txBody>
      </p:sp>
      <p:sp>
        <p:nvSpPr>
          <p:cNvPr id="55301" name="Text Box 5"/>
          <p:cNvSpPr txBox="1">
            <a:spLocks noChangeArrowheads="1"/>
          </p:cNvSpPr>
          <p:nvPr/>
        </p:nvSpPr>
        <p:spPr bwMode="auto">
          <a:xfrm>
            <a:off x="4648200" y="2286000"/>
            <a:ext cx="4191000" cy="915988"/>
          </a:xfrm>
          <a:prstGeom prst="rect">
            <a:avLst/>
          </a:prstGeom>
          <a:noFill/>
          <a:ln w="9525">
            <a:noFill/>
            <a:miter lim="800000"/>
            <a:headEnd/>
            <a:tailEnd/>
          </a:ln>
          <a:effectLst/>
        </p:spPr>
        <p:txBody>
          <a:bodyPr>
            <a:spAutoFit/>
          </a:bodyPr>
          <a:lstStyle/>
          <a:p>
            <a:r>
              <a:rPr lang="en-US" b="1">
                <a:solidFill>
                  <a:schemeClr val="tx2"/>
                </a:solidFill>
              </a:rPr>
              <a:t>declare a new class which has no name, but which is a subclass of Popcorn</a:t>
            </a:r>
          </a:p>
        </p:txBody>
      </p:sp>
      <p:sp>
        <p:nvSpPr>
          <p:cNvPr id="55302" name="Text Box 6"/>
          <p:cNvSpPr txBox="1">
            <a:spLocks noChangeArrowheads="1"/>
          </p:cNvSpPr>
          <p:nvPr/>
        </p:nvSpPr>
        <p:spPr bwMode="auto">
          <a:xfrm>
            <a:off x="4419600" y="3810000"/>
            <a:ext cx="3429000" cy="366713"/>
          </a:xfrm>
          <a:prstGeom prst="rect">
            <a:avLst/>
          </a:prstGeom>
          <a:noFill/>
          <a:ln w="9525">
            <a:noFill/>
            <a:miter lim="800000"/>
            <a:headEnd/>
            <a:tailEnd/>
          </a:ln>
          <a:effectLst/>
        </p:spPr>
        <p:txBody>
          <a:bodyPr>
            <a:spAutoFit/>
          </a:bodyPr>
          <a:lstStyle/>
          <a:p>
            <a:r>
              <a:rPr lang="en-US" b="1">
                <a:solidFill>
                  <a:schemeClr val="tx2"/>
                </a:solidFill>
              </a:rPr>
              <a:t>Overriding the pop() method </a:t>
            </a:r>
          </a:p>
        </p:txBody>
      </p:sp>
      <p:sp>
        <p:nvSpPr>
          <p:cNvPr id="55303" name="Text Box 7"/>
          <p:cNvSpPr txBox="1">
            <a:spLocks noChangeArrowheads="1"/>
          </p:cNvSpPr>
          <p:nvPr/>
        </p:nvSpPr>
        <p:spPr bwMode="auto">
          <a:xfrm>
            <a:off x="2057400" y="5334000"/>
            <a:ext cx="5410200" cy="366713"/>
          </a:xfrm>
          <a:prstGeom prst="rect">
            <a:avLst/>
          </a:prstGeom>
          <a:noFill/>
          <a:ln w="9525">
            <a:noFill/>
            <a:miter lim="800000"/>
            <a:headEnd/>
            <a:tailEnd/>
          </a:ln>
          <a:effectLst/>
        </p:spPr>
        <p:txBody>
          <a:bodyPr>
            <a:spAutoFit/>
          </a:bodyPr>
          <a:lstStyle/>
          <a:p>
            <a:r>
              <a:rPr lang="en-US" b="1">
                <a:solidFill>
                  <a:schemeClr val="tx2"/>
                </a:solidFill>
              </a:rPr>
              <a:t>End of the anonymous class definition</a:t>
            </a:r>
          </a:p>
        </p:txBody>
      </p:sp>
      <p:sp>
        <p:nvSpPr>
          <p:cNvPr id="55304" name="Line 8"/>
          <p:cNvSpPr>
            <a:spLocks noChangeShapeType="1"/>
          </p:cNvSpPr>
          <p:nvPr/>
        </p:nvSpPr>
        <p:spPr bwMode="auto">
          <a:xfrm flipV="1">
            <a:off x="3810000" y="2971800"/>
            <a:ext cx="838200" cy="457200"/>
          </a:xfrm>
          <a:prstGeom prst="line">
            <a:avLst/>
          </a:prstGeom>
          <a:noFill/>
          <a:ln w="9525">
            <a:solidFill>
              <a:schemeClr val="tx1"/>
            </a:solidFill>
            <a:round/>
            <a:headEnd/>
            <a:tailEnd type="triangle" w="med" len="med"/>
          </a:ln>
          <a:effectLst/>
        </p:spPr>
        <p:txBody>
          <a:bodyPr/>
          <a:lstStyle/>
          <a:p>
            <a:endParaRPr lang="en-US"/>
          </a:p>
        </p:txBody>
      </p:sp>
      <p:sp>
        <p:nvSpPr>
          <p:cNvPr id="55305" name="Line 9"/>
          <p:cNvSpPr>
            <a:spLocks noChangeShapeType="1"/>
          </p:cNvSpPr>
          <p:nvPr/>
        </p:nvSpPr>
        <p:spPr bwMode="auto">
          <a:xfrm>
            <a:off x="4038600" y="4038600"/>
            <a:ext cx="381000" cy="0"/>
          </a:xfrm>
          <a:prstGeom prst="line">
            <a:avLst/>
          </a:prstGeom>
          <a:noFill/>
          <a:ln w="9525">
            <a:solidFill>
              <a:schemeClr val="tx1"/>
            </a:solidFill>
            <a:round/>
            <a:headEnd/>
            <a:tailEnd type="triangle" w="med" len="med"/>
          </a:ln>
          <a:effectLst/>
        </p:spPr>
        <p:txBody>
          <a:bodyPr/>
          <a:lstStyle/>
          <a:p>
            <a:endParaRPr lang="en-US"/>
          </a:p>
        </p:txBody>
      </p:sp>
      <p:sp>
        <p:nvSpPr>
          <p:cNvPr id="55307" name="Line 11"/>
          <p:cNvSpPr>
            <a:spLocks noChangeShapeType="1"/>
          </p:cNvSpPr>
          <p:nvPr/>
        </p:nvSpPr>
        <p:spPr bwMode="auto">
          <a:xfrm>
            <a:off x="1143000" y="5486400"/>
            <a:ext cx="990600" cy="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392226633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blinds(horizontal)">
                                      <p:cBhvr>
                                        <p:cTn id="7" dur="500"/>
                                        <p:tgtEl>
                                          <p:spTgt spid="553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1"/>
                                        </p:tgtEl>
                                        <p:attrNameLst>
                                          <p:attrName>style.visibility</p:attrName>
                                        </p:attrNameLst>
                                      </p:cBhvr>
                                      <p:to>
                                        <p:strVal val="visible"/>
                                      </p:to>
                                    </p:set>
                                    <p:animEffect transition="in" filter="blinds(horizontal)">
                                      <p:cBhvr>
                                        <p:cTn id="10" dur="500"/>
                                        <p:tgtEl>
                                          <p:spTgt spid="553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5305"/>
                                        </p:tgtEl>
                                        <p:attrNameLst>
                                          <p:attrName>style.visibility</p:attrName>
                                        </p:attrNameLst>
                                      </p:cBhvr>
                                      <p:to>
                                        <p:strVal val="visible"/>
                                      </p:to>
                                    </p:set>
                                    <p:animEffect transition="in" filter="blinds(horizontal)">
                                      <p:cBhvr>
                                        <p:cTn id="15" dur="500"/>
                                        <p:tgtEl>
                                          <p:spTgt spid="553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5302"/>
                                        </p:tgtEl>
                                        <p:attrNameLst>
                                          <p:attrName>style.visibility</p:attrName>
                                        </p:attrNameLst>
                                      </p:cBhvr>
                                      <p:to>
                                        <p:strVal val="visible"/>
                                      </p:to>
                                    </p:set>
                                    <p:animEffect transition="in" filter="blinds(horizontal)">
                                      <p:cBhvr>
                                        <p:cTn id="18" dur="500"/>
                                        <p:tgtEl>
                                          <p:spTgt spid="5530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5307"/>
                                        </p:tgtEl>
                                        <p:attrNameLst>
                                          <p:attrName>style.visibility</p:attrName>
                                        </p:attrNameLst>
                                      </p:cBhvr>
                                      <p:to>
                                        <p:strVal val="visible"/>
                                      </p:to>
                                    </p:set>
                                    <p:animEffect transition="in" filter="blinds(horizontal)">
                                      <p:cBhvr>
                                        <p:cTn id="23" dur="500"/>
                                        <p:tgtEl>
                                          <p:spTgt spid="5530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5303"/>
                                        </p:tgtEl>
                                        <p:attrNameLst>
                                          <p:attrName>style.visibility</p:attrName>
                                        </p:attrNameLst>
                                      </p:cBhvr>
                                      <p:to>
                                        <p:strVal val="visible"/>
                                      </p:to>
                                    </p:set>
                                    <p:animEffect transition="in" filter="blinds(horizontal)">
                                      <p:cBhvr>
                                        <p:cTn id="26"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2" grpId="0"/>
      <p:bldP spid="55303" grpId="0"/>
      <p:bldP spid="55304" grpId="0" animBg="1"/>
      <p:bldP spid="55305" grpId="0" animBg="1"/>
      <p:bldP spid="5530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609600"/>
            <a:ext cx="8229600" cy="5791200"/>
          </a:xfrm>
        </p:spPr>
        <p:txBody>
          <a:bodyPr/>
          <a:lstStyle/>
          <a:p>
            <a:pPr>
              <a:lnSpc>
                <a:spcPct val="80000"/>
              </a:lnSpc>
              <a:buFont typeface="Wingdings" pitchFamily="2" charset="2"/>
              <a:buNone/>
            </a:pPr>
            <a:r>
              <a:rPr lang="en-US" sz="1900"/>
              <a:t>class Popcorn {</a:t>
            </a:r>
          </a:p>
          <a:p>
            <a:pPr>
              <a:lnSpc>
                <a:spcPct val="80000"/>
              </a:lnSpc>
              <a:buFont typeface="Wingdings" pitchFamily="2" charset="2"/>
              <a:buNone/>
            </a:pPr>
            <a:r>
              <a:rPr lang="en-US" sz="1900"/>
              <a:t>    public void pop() {</a:t>
            </a:r>
          </a:p>
          <a:p>
            <a:pPr>
              <a:lnSpc>
                <a:spcPct val="80000"/>
              </a:lnSpc>
              <a:buFont typeface="Wingdings" pitchFamily="2" charset="2"/>
              <a:buNone/>
            </a:pPr>
            <a:r>
              <a:rPr lang="en-US" sz="1900"/>
              <a:t>       System.out.println("popcorn");</a:t>
            </a:r>
          </a:p>
          <a:p>
            <a:pPr>
              <a:lnSpc>
                <a:spcPct val="80000"/>
              </a:lnSpc>
              <a:buFont typeface="Wingdings" pitchFamily="2" charset="2"/>
              <a:buNone/>
            </a:pPr>
            <a:r>
              <a:rPr lang="en-US" sz="1900"/>
              <a:t>    }</a:t>
            </a:r>
          </a:p>
          <a:p>
            <a:pPr>
              <a:lnSpc>
                <a:spcPct val="80000"/>
              </a:lnSpc>
              <a:buFont typeface="Wingdings" pitchFamily="2" charset="2"/>
              <a:buNone/>
            </a:pPr>
            <a:r>
              <a:rPr lang="en-US" sz="1900"/>
              <a:t>}</a:t>
            </a:r>
          </a:p>
          <a:p>
            <a:pPr>
              <a:lnSpc>
                <a:spcPct val="80000"/>
              </a:lnSpc>
              <a:buFont typeface="Wingdings" pitchFamily="2" charset="2"/>
              <a:buNone/>
            </a:pPr>
            <a:r>
              <a:rPr lang="en-US" sz="1900"/>
              <a:t>class Food {</a:t>
            </a:r>
          </a:p>
          <a:p>
            <a:pPr>
              <a:lnSpc>
                <a:spcPct val="80000"/>
              </a:lnSpc>
              <a:buFont typeface="Wingdings" pitchFamily="2" charset="2"/>
              <a:buNone/>
            </a:pPr>
            <a:r>
              <a:rPr lang="en-US" sz="1900"/>
              <a:t>    Popcorn p = new Popcorn() {</a:t>
            </a:r>
          </a:p>
          <a:p>
            <a:pPr>
              <a:lnSpc>
                <a:spcPct val="80000"/>
              </a:lnSpc>
              <a:buFont typeface="Wingdings" pitchFamily="2" charset="2"/>
              <a:buNone/>
            </a:pPr>
            <a:r>
              <a:rPr lang="en-US" sz="1900"/>
              <a:t>        public void sizzle() {</a:t>
            </a:r>
          </a:p>
          <a:p>
            <a:pPr>
              <a:lnSpc>
                <a:spcPct val="80000"/>
              </a:lnSpc>
              <a:buFont typeface="Wingdings" pitchFamily="2" charset="2"/>
              <a:buNone/>
            </a:pPr>
            <a:r>
              <a:rPr lang="en-US" sz="1900"/>
              <a:t>             System.out.println("anonymous sizzling popcorn");</a:t>
            </a:r>
          </a:p>
          <a:p>
            <a:pPr>
              <a:lnSpc>
                <a:spcPct val="80000"/>
              </a:lnSpc>
              <a:buFont typeface="Wingdings" pitchFamily="2" charset="2"/>
              <a:buNone/>
            </a:pPr>
            <a:r>
              <a:rPr lang="en-US" sz="1900"/>
              <a:t>        }</a:t>
            </a:r>
          </a:p>
          <a:p>
            <a:pPr>
              <a:lnSpc>
                <a:spcPct val="80000"/>
              </a:lnSpc>
              <a:buFont typeface="Wingdings" pitchFamily="2" charset="2"/>
              <a:buNone/>
            </a:pPr>
            <a:r>
              <a:rPr lang="en-US" sz="1900"/>
              <a:t>        public void pop() {</a:t>
            </a:r>
          </a:p>
          <a:p>
            <a:pPr>
              <a:lnSpc>
                <a:spcPct val="80000"/>
              </a:lnSpc>
              <a:buFont typeface="Wingdings" pitchFamily="2" charset="2"/>
              <a:buNone/>
            </a:pPr>
            <a:r>
              <a:rPr lang="en-US" sz="1900"/>
              <a:t>             System.out.println("anonymous popcorn");</a:t>
            </a:r>
          </a:p>
          <a:p>
            <a:pPr>
              <a:lnSpc>
                <a:spcPct val="80000"/>
              </a:lnSpc>
              <a:buFont typeface="Wingdings" pitchFamily="2" charset="2"/>
              <a:buNone/>
            </a:pPr>
            <a:r>
              <a:rPr lang="en-US" sz="1900"/>
              <a:t>        }</a:t>
            </a:r>
          </a:p>
          <a:p>
            <a:pPr>
              <a:lnSpc>
                <a:spcPct val="80000"/>
              </a:lnSpc>
              <a:buFont typeface="Wingdings" pitchFamily="2" charset="2"/>
              <a:buNone/>
            </a:pPr>
            <a:r>
              <a:rPr lang="en-US" sz="1900"/>
              <a:t>    };</a:t>
            </a:r>
          </a:p>
          <a:p>
            <a:pPr>
              <a:lnSpc>
                <a:spcPct val="80000"/>
              </a:lnSpc>
              <a:buFont typeface="Wingdings" pitchFamily="2" charset="2"/>
              <a:buNone/>
            </a:pPr>
            <a:r>
              <a:rPr lang="en-US" sz="1900"/>
              <a:t>    public void popIt() {</a:t>
            </a:r>
          </a:p>
          <a:p>
            <a:pPr>
              <a:lnSpc>
                <a:spcPct val="80000"/>
              </a:lnSpc>
              <a:buFont typeface="Wingdings" pitchFamily="2" charset="2"/>
              <a:buNone/>
            </a:pPr>
            <a:r>
              <a:rPr lang="en-US" sz="1900"/>
              <a:t>        p.pop(); </a:t>
            </a:r>
          </a:p>
          <a:p>
            <a:pPr>
              <a:lnSpc>
                <a:spcPct val="80000"/>
              </a:lnSpc>
              <a:buFont typeface="Wingdings" pitchFamily="2" charset="2"/>
              <a:buNone/>
            </a:pPr>
            <a:r>
              <a:rPr lang="en-US" sz="1900"/>
              <a:t>        p.sizzle();  </a:t>
            </a:r>
          </a:p>
          <a:p>
            <a:pPr>
              <a:lnSpc>
                <a:spcPct val="80000"/>
              </a:lnSpc>
              <a:buFont typeface="Wingdings" pitchFamily="2" charset="2"/>
              <a:buNone/>
            </a:pPr>
            <a:r>
              <a:rPr lang="en-US" sz="1900"/>
              <a:t>    }</a:t>
            </a:r>
          </a:p>
          <a:p>
            <a:pPr>
              <a:lnSpc>
                <a:spcPct val="80000"/>
              </a:lnSpc>
              <a:buFont typeface="Wingdings" pitchFamily="2" charset="2"/>
              <a:buNone/>
            </a:pPr>
            <a:r>
              <a:rPr lang="en-US" sz="1900"/>
              <a:t>}</a:t>
            </a:r>
          </a:p>
        </p:txBody>
      </p:sp>
      <p:sp>
        <p:nvSpPr>
          <p:cNvPr id="56324" name="Text Box 4"/>
          <p:cNvSpPr txBox="1">
            <a:spLocks noChangeArrowheads="1"/>
          </p:cNvSpPr>
          <p:nvPr/>
        </p:nvSpPr>
        <p:spPr bwMode="auto">
          <a:xfrm>
            <a:off x="3352800" y="4343400"/>
            <a:ext cx="4572000" cy="946150"/>
          </a:xfrm>
          <a:prstGeom prst="rect">
            <a:avLst/>
          </a:prstGeom>
          <a:noFill/>
          <a:ln w="9525">
            <a:noFill/>
            <a:miter lim="800000"/>
            <a:headEnd/>
            <a:tailEnd/>
          </a:ln>
          <a:effectLst/>
        </p:spPr>
        <p:txBody>
          <a:bodyPr>
            <a:spAutoFit/>
          </a:bodyPr>
          <a:lstStyle/>
          <a:p>
            <a:pPr>
              <a:spcBef>
                <a:spcPct val="50000"/>
              </a:spcBef>
            </a:pPr>
            <a:r>
              <a:rPr lang="en-US" sz="2800" b="1">
                <a:solidFill>
                  <a:schemeClr val="tx2"/>
                </a:solidFill>
              </a:rPr>
              <a:t>Error: Popcorn does not have sizzle()</a:t>
            </a:r>
          </a:p>
        </p:txBody>
      </p:sp>
    </p:spTree>
    <p:extLst>
      <p:ext uri="{BB962C8B-B14F-4D97-AF65-F5344CB8AC3E}">
        <p14:creationId xmlns:p14="http://schemas.microsoft.com/office/powerpoint/2010/main" val="2009532262"/>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linds(horizontal)">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457200" y="609600"/>
            <a:ext cx="8229600" cy="5562600"/>
          </a:xfrm>
        </p:spPr>
        <p:txBody>
          <a:bodyPr/>
          <a:lstStyle/>
          <a:p>
            <a:pPr>
              <a:lnSpc>
                <a:spcPct val="90000"/>
              </a:lnSpc>
              <a:buFont typeface="Wingdings" pitchFamily="2" charset="2"/>
              <a:buNone/>
            </a:pPr>
            <a:r>
              <a:rPr lang="en-US"/>
              <a:t>interface Cookable {</a:t>
            </a:r>
          </a:p>
          <a:p>
            <a:pPr>
              <a:lnSpc>
                <a:spcPct val="90000"/>
              </a:lnSpc>
              <a:buFont typeface="Wingdings" pitchFamily="2" charset="2"/>
              <a:buNone/>
            </a:pPr>
            <a:r>
              <a:rPr lang="en-US"/>
              <a:t>    public void cook();</a:t>
            </a:r>
          </a:p>
          <a:p>
            <a:pPr>
              <a:lnSpc>
                <a:spcPct val="90000"/>
              </a:lnSpc>
              <a:buFont typeface="Wingdings" pitchFamily="2" charset="2"/>
              <a:buNone/>
            </a:pPr>
            <a:r>
              <a:rPr lang="en-US"/>
              <a:t>}</a:t>
            </a:r>
          </a:p>
          <a:p>
            <a:pPr>
              <a:lnSpc>
                <a:spcPct val="90000"/>
              </a:lnSpc>
              <a:buFont typeface="Wingdings" pitchFamily="2" charset="2"/>
              <a:buNone/>
            </a:pPr>
            <a:r>
              <a:rPr lang="en-US"/>
              <a:t>class Food {</a:t>
            </a:r>
          </a:p>
          <a:p>
            <a:pPr>
              <a:lnSpc>
                <a:spcPct val="90000"/>
              </a:lnSpc>
              <a:buFont typeface="Wingdings" pitchFamily="2" charset="2"/>
              <a:buNone/>
            </a:pPr>
            <a:r>
              <a:rPr lang="en-US"/>
              <a:t>     Cookable c = new Cookable() {</a:t>
            </a:r>
          </a:p>
          <a:p>
            <a:pPr>
              <a:lnSpc>
                <a:spcPct val="90000"/>
              </a:lnSpc>
              <a:buFont typeface="Wingdings" pitchFamily="2" charset="2"/>
              <a:buNone/>
            </a:pPr>
            <a:r>
              <a:rPr lang="en-US"/>
              <a:t>         public void cook() {</a:t>
            </a:r>
          </a:p>
          <a:p>
            <a:pPr>
              <a:lnSpc>
                <a:spcPct val="90000"/>
              </a:lnSpc>
              <a:buFont typeface="Wingdings" pitchFamily="2" charset="2"/>
              <a:buNone/>
            </a:pPr>
            <a:r>
              <a:rPr lang="en-US"/>
              <a:t>              System.out.println("anonymous cookable implementer");</a:t>
            </a:r>
          </a:p>
          <a:p>
            <a:pPr>
              <a:lnSpc>
                <a:spcPct val="90000"/>
              </a:lnSpc>
              <a:buFont typeface="Wingdings" pitchFamily="2" charset="2"/>
              <a:buNone/>
            </a:pPr>
            <a:r>
              <a:rPr lang="en-US"/>
              <a:t>         }</a:t>
            </a:r>
          </a:p>
          <a:p>
            <a:pPr>
              <a:lnSpc>
                <a:spcPct val="90000"/>
              </a:lnSpc>
              <a:buFont typeface="Wingdings" pitchFamily="2" charset="2"/>
              <a:buNone/>
            </a:pPr>
            <a:r>
              <a:rPr lang="en-US"/>
              <a:t>     };</a:t>
            </a:r>
          </a:p>
          <a:p>
            <a:pPr>
              <a:lnSpc>
                <a:spcPct val="90000"/>
              </a:lnSpc>
              <a:buFont typeface="Wingdings" pitchFamily="2" charset="2"/>
              <a:buNone/>
            </a:pPr>
            <a:r>
              <a:rPr lang="en-US"/>
              <a:t>}</a:t>
            </a:r>
          </a:p>
        </p:txBody>
      </p:sp>
      <p:sp>
        <p:nvSpPr>
          <p:cNvPr id="57348" name="Text Box 4"/>
          <p:cNvSpPr txBox="1">
            <a:spLocks noChangeArrowheads="1"/>
          </p:cNvSpPr>
          <p:nvPr/>
        </p:nvSpPr>
        <p:spPr bwMode="auto">
          <a:xfrm>
            <a:off x="4572000" y="762000"/>
            <a:ext cx="4191000" cy="946150"/>
          </a:xfrm>
          <a:prstGeom prst="rect">
            <a:avLst/>
          </a:prstGeom>
          <a:noFill/>
          <a:ln w="9525">
            <a:noFill/>
            <a:miter lim="800000"/>
            <a:headEnd/>
            <a:tailEnd/>
          </a:ln>
          <a:effectLst/>
        </p:spPr>
        <p:txBody>
          <a:bodyPr>
            <a:spAutoFit/>
          </a:bodyPr>
          <a:lstStyle/>
          <a:p>
            <a:pPr>
              <a:spcBef>
                <a:spcPct val="50000"/>
              </a:spcBef>
            </a:pPr>
            <a:r>
              <a:rPr lang="en-US" sz="2800" b="1">
                <a:solidFill>
                  <a:schemeClr val="tx2"/>
                </a:solidFill>
              </a:rPr>
              <a:t>Anonymous Inner Classes with Interface</a:t>
            </a:r>
          </a:p>
        </p:txBody>
      </p:sp>
    </p:spTree>
    <p:extLst>
      <p:ext uri="{BB962C8B-B14F-4D97-AF65-F5344CB8AC3E}">
        <p14:creationId xmlns:p14="http://schemas.microsoft.com/office/powerpoint/2010/main" val="3312331837"/>
      </p:ext>
    </p:extLst>
  </p:cSld>
  <p:clrMapOvr>
    <a:masterClrMapping/>
  </p:clrMapOvr>
  <p:transition spd="med">
    <p:comb/>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609600"/>
            <a:ext cx="8229600" cy="5791200"/>
          </a:xfrm>
        </p:spPr>
        <p:txBody>
          <a:bodyPr/>
          <a:lstStyle/>
          <a:p>
            <a:pPr>
              <a:lnSpc>
                <a:spcPct val="80000"/>
              </a:lnSpc>
              <a:buFont typeface="Wingdings" pitchFamily="2" charset="2"/>
              <a:buNone/>
            </a:pPr>
            <a:r>
              <a:rPr lang="en-US" sz="2100"/>
              <a:t>class MyWonderfulClass {</a:t>
            </a:r>
          </a:p>
          <a:p>
            <a:pPr>
              <a:lnSpc>
                <a:spcPct val="80000"/>
              </a:lnSpc>
              <a:buFont typeface="Wingdings" pitchFamily="2" charset="2"/>
              <a:buNone/>
            </a:pPr>
            <a:r>
              <a:rPr lang="en-US" sz="2100"/>
              <a:t>   void go() {</a:t>
            </a:r>
          </a:p>
          <a:p>
            <a:pPr>
              <a:lnSpc>
                <a:spcPct val="80000"/>
              </a:lnSpc>
              <a:buFont typeface="Wingdings" pitchFamily="2" charset="2"/>
              <a:buNone/>
            </a:pPr>
            <a:r>
              <a:rPr lang="en-US" sz="2100"/>
              <a:t>      Bar b = new Bar();</a:t>
            </a:r>
          </a:p>
          <a:p>
            <a:pPr>
              <a:lnSpc>
                <a:spcPct val="80000"/>
              </a:lnSpc>
              <a:buFont typeface="Wingdings" pitchFamily="2" charset="2"/>
              <a:buNone/>
            </a:pPr>
            <a:r>
              <a:rPr lang="en-US" sz="2100"/>
              <a:t>      b.doStuff(new Foo() {</a:t>
            </a:r>
          </a:p>
          <a:p>
            <a:pPr>
              <a:lnSpc>
                <a:spcPct val="80000"/>
              </a:lnSpc>
              <a:buFont typeface="Wingdings" pitchFamily="2" charset="2"/>
              <a:buNone/>
            </a:pPr>
            <a:r>
              <a:rPr lang="en-US" sz="2100"/>
              <a:t>         public void foof() {</a:t>
            </a:r>
          </a:p>
          <a:p>
            <a:pPr>
              <a:lnSpc>
                <a:spcPct val="80000"/>
              </a:lnSpc>
              <a:buFont typeface="Wingdings" pitchFamily="2" charset="2"/>
              <a:buNone/>
            </a:pPr>
            <a:r>
              <a:rPr lang="en-US" sz="2100"/>
              <a:t>             System.out.println("foofy");</a:t>
            </a:r>
          </a:p>
          <a:p>
            <a:pPr>
              <a:lnSpc>
                <a:spcPct val="80000"/>
              </a:lnSpc>
              <a:buFont typeface="Wingdings" pitchFamily="2" charset="2"/>
              <a:buNone/>
            </a:pPr>
            <a:r>
              <a:rPr lang="en-US" sz="2100"/>
              <a:t>         } // end foof method</a:t>
            </a:r>
          </a:p>
          <a:p>
            <a:pPr>
              <a:lnSpc>
                <a:spcPct val="80000"/>
              </a:lnSpc>
              <a:buFont typeface="Wingdings" pitchFamily="2" charset="2"/>
              <a:buNone/>
            </a:pPr>
            <a:r>
              <a:rPr lang="en-US" sz="2100"/>
              <a:t>      }); // end inner class def, arg, and end statement</a:t>
            </a:r>
          </a:p>
          <a:p>
            <a:pPr>
              <a:lnSpc>
                <a:spcPct val="80000"/>
              </a:lnSpc>
              <a:buFont typeface="Wingdings" pitchFamily="2" charset="2"/>
              <a:buNone/>
            </a:pPr>
            <a:r>
              <a:rPr lang="en-US" sz="2100"/>
              <a:t>   } // end go()</a:t>
            </a:r>
          </a:p>
          <a:p>
            <a:pPr>
              <a:lnSpc>
                <a:spcPct val="80000"/>
              </a:lnSpc>
              <a:buFont typeface="Wingdings" pitchFamily="2" charset="2"/>
              <a:buNone/>
            </a:pPr>
            <a:r>
              <a:rPr lang="en-US" sz="2100"/>
              <a:t>} // end class</a:t>
            </a:r>
          </a:p>
          <a:p>
            <a:pPr>
              <a:lnSpc>
                <a:spcPct val="80000"/>
              </a:lnSpc>
              <a:buFont typeface="Wingdings" pitchFamily="2" charset="2"/>
              <a:buNone/>
            </a:pPr>
            <a:endParaRPr lang="en-US" sz="2100"/>
          </a:p>
          <a:p>
            <a:pPr>
              <a:lnSpc>
                <a:spcPct val="80000"/>
              </a:lnSpc>
              <a:buFont typeface="Wingdings" pitchFamily="2" charset="2"/>
              <a:buNone/>
            </a:pPr>
            <a:r>
              <a:rPr lang="en-US" sz="2100"/>
              <a:t>interface Foo {</a:t>
            </a:r>
          </a:p>
          <a:p>
            <a:pPr>
              <a:lnSpc>
                <a:spcPct val="80000"/>
              </a:lnSpc>
              <a:buFont typeface="Wingdings" pitchFamily="2" charset="2"/>
              <a:buNone/>
            </a:pPr>
            <a:r>
              <a:rPr lang="en-US" sz="2100"/>
              <a:t>   void foof();</a:t>
            </a:r>
          </a:p>
          <a:p>
            <a:pPr>
              <a:lnSpc>
                <a:spcPct val="80000"/>
              </a:lnSpc>
              <a:buFont typeface="Wingdings" pitchFamily="2" charset="2"/>
              <a:buNone/>
            </a:pPr>
            <a:r>
              <a:rPr lang="en-US" sz="2100"/>
              <a:t>}</a:t>
            </a:r>
          </a:p>
          <a:p>
            <a:pPr>
              <a:lnSpc>
                <a:spcPct val="80000"/>
              </a:lnSpc>
              <a:buFont typeface="Wingdings" pitchFamily="2" charset="2"/>
              <a:buNone/>
            </a:pPr>
            <a:r>
              <a:rPr lang="en-US" sz="2100"/>
              <a:t>class Bar {</a:t>
            </a:r>
          </a:p>
          <a:p>
            <a:pPr>
              <a:lnSpc>
                <a:spcPct val="80000"/>
              </a:lnSpc>
              <a:buFont typeface="Wingdings" pitchFamily="2" charset="2"/>
              <a:buNone/>
            </a:pPr>
            <a:r>
              <a:rPr lang="en-US" sz="2100"/>
              <a:t>   void doStuff(Foo f) { }</a:t>
            </a:r>
          </a:p>
          <a:p>
            <a:pPr>
              <a:lnSpc>
                <a:spcPct val="80000"/>
              </a:lnSpc>
              <a:buFont typeface="Wingdings" pitchFamily="2" charset="2"/>
              <a:buNone/>
            </a:pPr>
            <a:r>
              <a:rPr lang="en-US" sz="2100"/>
              <a:t>}</a:t>
            </a:r>
          </a:p>
        </p:txBody>
      </p:sp>
      <p:sp>
        <p:nvSpPr>
          <p:cNvPr id="58373" name="Text Box 5"/>
          <p:cNvSpPr txBox="1">
            <a:spLocks noChangeArrowheads="1"/>
          </p:cNvSpPr>
          <p:nvPr/>
        </p:nvSpPr>
        <p:spPr bwMode="auto">
          <a:xfrm>
            <a:off x="4572000" y="762000"/>
            <a:ext cx="4191000" cy="946150"/>
          </a:xfrm>
          <a:prstGeom prst="rect">
            <a:avLst/>
          </a:prstGeom>
          <a:noFill/>
          <a:ln w="9525">
            <a:noFill/>
            <a:miter lim="800000"/>
            <a:headEnd/>
            <a:tailEnd/>
          </a:ln>
          <a:effectLst/>
        </p:spPr>
        <p:txBody>
          <a:bodyPr>
            <a:spAutoFit/>
          </a:bodyPr>
          <a:lstStyle/>
          <a:p>
            <a:pPr>
              <a:spcBef>
                <a:spcPct val="50000"/>
              </a:spcBef>
            </a:pPr>
            <a:r>
              <a:rPr lang="en-US" sz="2800" b="1">
                <a:solidFill>
                  <a:schemeClr val="tx2"/>
                </a:solidFill>
              </a:rPr>
              <a:t>Anonymous Inner Classes as Arguments</a:t>
            </a:r>
          </a:p>
        </p:txBody>
      </p:sp>
    </p:spTree>
    <p:extLst>
      <p:ext uri="{BB962C8B-B14F-4D97-AF65-F5344CB8AC3E}">
        <p14:creationId xmlns:p14="http://schemas.microsoft.com/office/powerpoint/2010/main" val="266090551"/>
      </p:ext>
    </p:extLst>
  </p:cSld>
  <p:clrMapOvr>
    <a:masterClrMapping/>
  </p:clrMapOvr>
  <p:transition spd="med">
    <p:comb/>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Static Nested Classes</a:t>
            </a:r>
          </a:p>
        </p:txBody>
      </p:sp>
      <p:sp>
        <p:nvSpPr>
          <p:cNvPr id="46083" name="Rectangle 3"/>
          <p:cNvSpPr>
            <a:spLocks noGrp="1" noChangeArrowheads="1"/>
          </p:cNvSpPr>
          <p:nvPr>
            <p:ph type="body" idx="1"/>
          </p:nvPr>
        </p:nvSpPr>
        <p:spPr/>
        <p:txBody>
          <a:bodyPr/>
          <a:lstStyle/>
          <a:p>
            <a:pPr>
              <a:lnSpc>
                <a:spcPct val="90000"/>
              </a:lnSpc>
            </a:pPr>
            <a:r>
              <a:rPr lang="en-US"/>
              <a:t>Static nested classes referred to as </a:t>
            </a:r>
            <a:r>
              <a:rPr lang="en-US" b="1"/>
              <a:t>top-level</a:t>
            </a:r>
            <a:r>
              <a:rPr lang="en-US"/>
              <a:t> </a:t>
            </a:r>
            <a:r>
              <a:rPr lang="en-US" b="1"/>
              <a:t>nested classes</a:t>
            </a:r>
            <a:r>
              <a:rPr lang="en-US"/>
              <a:t>, or </a:t>
            </a:r>
            <a:r>
              <a:rPr lang="en-US" b="1"/>
              <a:t>static inner classes</a:t>
            </a:r>
          </a:p>
          <a:p>
            <a:pPr>
              <a:lnSpc>
                <a:spcPct val="90000"/>
              </a:lnSpc>
            </a:pPr>
            <a:r>
              <a:rPr lang="en-US"/>
              <a:t>The static modifier in this case says that the nested class is a static member of the outer class</a:t>
            </a:r>
          </a:p>
          <a:p>
            <a:pPr>
              <a:lnSpc>
                <a:spcPct val="90000"/>
              </a:lnSpc>
              <a:buFont typeface="Wingdings" pitchFamily="2" charset="2"/>
              <a:buNone/>
            </a:pPr>
            <a:r>
              <a:rPr lang="en-US"/>
              <a:t>class BigOuter {</a:t>
            </a:r>
          </a:p>
          <a:p>
            <a:pPr>
              <a:lnSpc>
                <a:spcPct val="90000"/>
              </a:lnSpc>
              <a:buFont typeface="Wingdings" pitchFamily="2" charset="2"/>
              <a:buNone/>
            </a:pPr>
            <a:r>
              <a:rPr lang="en-US"/>
              <a:t>     static class Nested { }</a:t>
            </a:r>
          </a:p>
          <a:p>
            <a:pPr>
              <a:lnSpc>
                <a:spcPct val="90000"/>
              </a:lnSpc>
              <a:buFont typeface="Wingdings" pitchFamily="2" charset="2"/>
              <a:buNone/>
            </a:pPr>
            <a:r>
              <a:rPr lang="en-US"/>
              <a:t>}</a:t>
            </a:r>
          </a:p>
          <a:p>
            <a:pPr>
              <a:lnSpc>
                <a:spcPct val="90000"/>
              </a:lnSpc>
              <a:buFont typeface="Wingdings" pitchFamily="2" charset="2"/>
              <a:buNone/>
            </a:pPr>
            <a:r>
              <a:rPr lang="en-US"/>
              <a:t>class Broom {</a:t>
            </a:r>
          </a:p>
          <a:p>
            <a:pPr>
              <a:lnSpc>
                <a:spcPct val="90000"/>
              </a:lnSpc>
              <a:buFont typeface="Wingdings" pitchFamily="2" charset="2"/>
              <a:buNone/>
            </a:pPr>
            <a:r>
              <a:rPr lang="en-US"/>
              <a:t>     public static void main (String [] args) {</a:t>
            </a:r>
          </a:p>
          <a:p>
            <a:pPr>
              <a:lnSpc>
                <a:spcPct val="90000"/>
              </a:lnSpc>
              <a:buFont typeface="Wingdings" pitchFamily="2" charset="2"/>
              <a:buNone/>
            </a:pPr>
            <a:r>
              <a:rPr lang="en-US"/>
              <a:t>         BigOuter.Nested n = new BigOuter.Nested();</a:t>
            </a:r>
          </a:p>
          <a:p>
            <a:pPr>
              <a:lnSpc>
                <a:spcPct val="90000"/>
              </a:lnSpc>
              <a:buFont typeface="Wingdings" pitchFamily="2" charset="2"/>
              <a:buNone/>
            </a:pPr>
            <a:r>
              <a:rPr lang="en-US"/>
              <a:t>     }</a:t>
            </a:r>
          </a:p>
          <a:p>
            <a:pPr>
              <a:lnSpc>
                <a:spcPct val="90000"/>
              </a:lnSpc>
              <a:buFont typeface="Wingdings" pitchFamily="2" charset="2"/>
              <a:buNone/>
            </a:pPr>
            <a:r>
              <a:rPr lang="en-US"/>
              <a:t>}</a:t>
            </a:r>
          </a:p>
        </p:txBody>
      </p:sp>
    </p:spTree>
    <p:extLst>
      <p:ext uri="{BB962C8B-B14F-4D97-AF65-F5344CB8AC3E}">
        <p14:creationId xmlns:p14="http://schemas.microsoft.com/office/powerpoint/2010/main" val="1726975128"/>
      </p:ext>
    </p:extLst>
  </p:cSld>
  <p:clrMapOvr>
    <a:masterClrMapping/>
  </p:clrMapOvr>
  <p:transition spd="med">
    <p:comb/>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Method-Local Inner Classes </a:t>
            </a:r>
          </a:p>
        </p:txBody>
      </p:sp>
      <p:sp>
        <p:nvSpPr>
          <p:cNvPr id="100355" name="Rectangle 3"/>
          <p:cNvSpPr>
            <a:spLocks noGrp="1" noChangeArrowheads="1"/>
          </p:cNvSpPr>
          <p:nvPr>
            <p:ph type="body" idx="1"/>
          </p:nvPr>
        </p:nvSpPr>
        <p:spPr/>
        <p:txBody>
          <a:bodyPr/>
          <a:lstStyle/>
          <a:p>
            <a:pPr>
              <a:lnSpc>
                <a:spcPct val="90000"/>
              </a:lnSpc>
              <a:buFont typeface="Wingdings" pitchFamily="2" charset="2"/>
              <a:buNone/>
            </a:pPr>
            <a:r>
              <a:rPr lang="en-US" sz="2600">
                <a:solidFill>
                  <a:srgbClr val="7F0055"/>
                </a:solidFill>
              </a:rPr>
              <a:t>public</a:t>
            </a:r>
            <a:r>
              <a:rPr lang="en-US" sz="2600">
                <a:solidFill>
                  <a:srgbClr val="000000"/>
                </a:solidFill>
              </a:rPr>
              <a:t> </a:t>
            </a:r>
            <a:r>
              <a:rPr lang="en-US" sz="2600">
                <a:solidFill>
                  <a:srgbClr val="7F0055"/>
                </a:solidFill>
              </a:rPr>
              <a:t>class</a:t>
            </a:r>
            <a:r>
              <a:rPr lang="en-US" sz="2600">
                <a:solidFill>
                  <a:srgbClr val="000000"/>
                </a:solidFill>
              </a:rPr>
              <a:t> Outer {</a:t>
            </a:r>
            <a:endParaRPr lang="en-US" sz="2600"/>
          </a:p>
          <a:p>
            <a:pPr>
              <a:lnSpc>
                <a:spcPct val="90000"/>
              </a:lnSpc>
              <a:buFont typeface="Wingdings" pitchFamily="2" charset="2"/>
              <a:buNone/>
            </a:pPr>
            <a:r>
              <a:rPr lang="en-US" sz="2600">
                <a:solidFill>
                  <a:srgbClr val="7F0055"/>
                </a:solidFill>
              </a:rPr>
              <a:t>	private</a:t>
            </a:r>
            <a:r>
              <a:rPr lang="en-US" sz="2600">
                <a:solidFill>
                  <a:srgbClr val="000000"/>
                </a:solidFill>
              </a:rPr>
              <a:t> String </a:t>
            </a:r>
            <a:r>
              <a:rPr lang="en-US" sz="2600">
                <a:solidFill>
                  <a:srgbClr val="0000C0"/>
                </a:solidFill>
              </a:rPr>
              <a:t>x</a:t>
            </a:r>
            <a:r>
              <a:rPr lang="en-US" sz="2600">
                <a:solidFill>
                  <a:srgbClr val="000000"/>
                </a:solidFill>
              </a:rPr>
              <a:t> = </a:t>
            </a:r>
            <a:r>
              <a:rPr lang="en-US" sz="2600">
                <a:solidFill>
                  <a:srgbClr val="2A00FF"/>
                </a:solidFill>
              </a:rPr>
              <a:t>"Outer2"</a:t>
            </a:r>
            <a:r>
              <a:rPr lang="en-US" sz="2600">
                <a:solidFill>
                  <a:srgbClr val="000000"/>
                </a:solidFill>
              </a:rPr>
              <a:t>;</a:t>
            </a:r>
            <a:endParaRPr lang="en-US" sz="2600"/>
          </a:p>
          <a:p>
            <a:pPr>
              <a:lnSpc>
                <a:spcPct val="90000"/>
              </a:lnSpc>
              <a:buFont typeface="Wingdings" pitchFamily="2" charset="2"/>
              <a:buNone/>
            </a:pPr>
            <a:r>
              <a:rPr lang="en-US" sz="2600">
                <a:solidFill>
                  <a:srgbClr val="7F0055"/>
                </a:solidFill>
              </a:rPr>
              <a:t>	void</a:t>
            </a:r>
            <a:r>
              <a:rPr lang="en-US" sz="2600">
                <a:solidFill>
                  <a:srgbClr val="000000"/>
                </a:solidFill>
              </a:rPr>
              <a:t> doStuff() {</a:t>
            </a:r>
            <a:endParaRPr lang="en-US" sz="2600"/>
          </a:p>
          <a:p>
            <a:pPr>
              <a:lnSpc>
                <a:spcPct val="90000"/>
              </a:lnSpc>
              <a:buFont typeface="Wingdings" pitchFamily="2" charset="2"/>
              <a:buNone/>
            </a:pPr>
            <a:r>
              <a:rPr lang="en-US" sz="2600">
                <a:solidFill>
                  <a:srgbClr val="7F0055"/>
                </a:solidFill>
              </a:rPr>
              <a:t>		class</a:t>
            </a:r>
            <a:r>
              <a:rPr lang="en-US" sz="2600">
                <a:solidFill>
                  <a:srgbClr val="000000"/>
                </a:solidFill>
              </a:rPr>
              <a:t> MyInner {</a:t>
            </a:r>
            <a:endParaRPr lang="en-US" sz="2600"/>
          </a:p>
          <a:p>
            <a:pPr>
              <a:lnSpc>
                <a:spcPct val="90000"/>
              </a:lnSpc>
              <a:buFont typeface="Wingdings" pitchFamily="2" charset="2"/>
              <a:buNone/>
            </a:pPr>
            <a:r>
              <a:rPr lang="en-US" sz="2600">
                <a:solidFill>
                  <a:srgbClr val="7F0055"/>
                </a:solidFill>
              </a:rPr>
              <a:t>			public</a:t>
            </a:r>
            <a:r>
              <a:rPr lang="en-US" sz="2600">
                <a:solidFill>
                  <a:srgbClr val="000000"/>
                </a:solidFill>
              </a:rPr>
              <a:t> </a:t>
            </a:r>
            <a:r>
              <a:rPr lang="en-US" sz="2600">
                <a:solidFill>
                  <a:srgbClr val="7F0055"/>
                </a:solidFill>
              </a:rPr>
              <a:t>void</a:t>
            </a:r>
            <a:r>
              <a:rPr lang="en-US" sz="2600">
                <a:solidFill>
                  <a:srgbClr val="000000"/>
                </a:solidFill>
              </a:rPr>
              <a:t> seeOuter() {</a:t>
            </a:r>
            <a:endParaRPr lang="en-US" sz="2600"/>
          </a:p>
          <a:p>
            <a:pPr>
              <a:lnSpc>
                <a:spcPct val="90000"/>
              </a:lnSpc>
              <a:buFont typeface="Wingdings" pitchFamily="2" charset="2"/>
              <a:buNone/>
            </a:pPr>
            <a:r>
              <a:rPr lang="en-US" sz="2600">
                <a:solidFill>
                  <a:srgbClr val="000000"/>
                </a:solidFill>
              </a:rPr>
              <a:t>				System.</a:t>
            </a:r>
            <a:r>
              <a:rPr lang="en-US" sz="2600" i="1">
                <a:solidFill>
                  <a:srgbClr val="0000C0"/>
                </a:solidFill>
              </a:rPr>
              <a:t>out</a:t>
            </a:r>
            <a:r>
              <a:rPr lang="en-US" sz="2600">
                <a:solidFill>
                  <a:srgbClr val="000000"/>
                </a:solidFill>
              </a:rPr>
              <a:t>.println(</a:t>
            </a:r>
            <a:r>
              <a:rPr lang="en-US" sz="2600">
                <a:solidFill>
                  <a:srgbClr val="2A00FF"/>
                </a:solidFill>
              </a:rPr>
              <a:t>"Outer x is "</a:t>
            </a:r>
            <a:r>
              <a:rPr lang="en-US" sz="2600">
                <a:solidFill>
                  <a:srgbClr val="000000"/>
                </a:solidFill>
              </a:rPr>
              <a:t> + </a:t>
            </a:r>
            <a:r>
              <a:rPr lang="en-US" sz="2600">
                <a:solidFill>
                  <a:srgbClr val="0000C0"/>
                </a:solidFill>
              </a:rPr>
              <a:t>x</a:t>
            </a:r>
            <a:r>
              <a:rPr lang="en-US" sz="2600">
                <a:solidFill>
                  <a:srgbClr val="000000"/>
                </a:solidFill>
              </a:rPr>
              <a:t>);</a:t>
            </a:r>
            <a:endParaRPr lang="en-US" sz="2600"/>
          </a:p>
          <a:p>
            <a:pPr>
              <a:lnSpc>
                <a:spcPct val="90000"/>
              </a:lnSpc>
              <a:buFont typeface="Wingdings" pitchFamily="2" charset="2"/>
              <a:buNone/>
            </a:pPr>
            <a:r>
              <a:rPr lang="en-US" sz="2600">
                <a:solidFill>
                  <a:srgbClr val="000000"/>
                </a:solidFill>
              </a:rPr>
              <a:t>			} </a:t>
            </a:r>
            <a:r>
              <a:rPr lang="en-US" sz="2600">
                <a:solidFill>
                  <a:srgbClr val="3F7F5F"/>
                </a:solidFill>
              </a:rPr>
              <a:t>// close inner class method</a:t>
            </a:r>
            <a:endParaRPr lang="en-US" sz="2600"/>
          </a:p>
          <a:p>
            <a:pPr>
              <a:lnSpc>
                <a:spcPct val="90000"/>
              </a:lnSpc>
              <a:buFont typeface="Wingdings" pitchFamily="2" charset="2"/>
              <a:buNone/>
            </a:pPr>
            <a:r>
              <a:rPr lang="en-US" sz="2600">
                <a:solidFill>
                  <a:srgbClr val="000000"/>
                </a:solidFill>
              </a:rPr>
              <a:t>		} </a:t>
            </a:r>
            <a:r>
              <a:rPr lang="en-US" sz="2600">
                <a:solidFill>
                  <a:srgbClr val="3F7F5F"/>
                </a:solidFill>
              </a:rPr>
              <a:t>// close inner class definition</a:t>
            </a:r>
            <a:endParaRPr lang="en-US" sz="2600"/>
          </a:p>
          <a:p>
            <a:pPr>
              <a:lnSpc>
                <a:spcPct val="90000"/>
              </a:lnSpc>
              <a:buFont typeface="Wingdings" pitchFamily="2" charset="2"/>
              <a:buNone/>
            </a:pPr>
            <a:r>
              <a:rPr lang="en-US" sz="2600">
                <a:solidFill>
                  <a:srgbClr val="000000"/>
                </a:solidFill>
              </a:rPr>
              <a:t>		MyInner mi = </a:t>
            </a:r>
            <a:r>
              <a:rPr lang="en-US" sz="2600">
                <a:solidFill>
                  <a:srgbClr val="7F0055"/>
                </a:solidFill>
              </a:rPr>
              <a:t>new</a:t>
            </a:r>
            <a:r>
              <a:rPr lang="en-US" sz="2600">
                <a:solidFill>
                  <a:srgbClr val="000000"/>
                </a:solidFill>
              </a:rPr>
              <a:t> MyInner(); </a:t>
            </a:r>
            <a:endParaRPr lang="en-US" sz="2600"/>
          </a:p>
          <a:p>
            <a:pPr>
              <a:lnSpc>
                <a:spcPct val="90000"/>
              </a:lnSpc>
              <a:buFont typeface="Wingdings" pitchFamily="2" charset="2"/>
              <a:buNone/>
            </a:pPr>
            <a:r>
              <a:rPr lang="en-US" sz="2600">
                <a:solidFill>
                  <a:srgbClr val="000000"/>
                </a:solidFill>
              </a:rPr>
              <a:t>		mi.seeOuter();</a:t>
            </a:r>
            <a:endParaRPr lang="en-US" sz="2600"/>
          </a:p>
          <a:p>
            <a:pPr>
              <a:lnSpc>
                <a:spcPct val="90000"/>
              </a:lnSpc>
              <a:buFont typeface="Wingdings" pitchFamily="2" charset="2"/>
              <a:buNone/>
            </a:pPr>
            <a:r>
              <a:rPr lang="en-US" sz="2600">
                <a:solidFill>
                  <a:srgbClr val="000000"/>
                </a:solidFill>
              </a:rPr>
              <a:t>	} </a:t>
            </a:r>
            <a:r>
              <a:rPr lang="en-US" sz="2600">
                <a:solidFill>
                  <a:srgbClr val="3F7F5F"/>
                </a:solidFill>
              </a:rPr>
              <a:t>// close outer class method doStuff()</a:t>
            </a:r>
            <a:endParaRPr lang="en-US" sz="2600"/>
          </a:p>
          <a:p>
            <a:pPr>
              <a:lnSpc>
                <a:spcPct val="90000"/>
              </a:lnSpc>
              <a:buFont typeface="Wingdings" pitchFamily="2" charset="2"/>
              <a:buNone/>
            </a:pPr>
            <a:r>
              <a:rPr lang="en-US" sz="2600">
                <a:solidFill>
                  <a:srgbClr val="000000"/>
                </a:solidFill>
              </a:rPr>
              <a:t>} </a:t>
            </a:r>
            <a:r>
              <a:rPr lang="en-US" sz="2600">
                <a:solidFill>
                  <a:srgbClr val="3F7F5F"/>
                </a:solidFill>
              </a:rPr>
              <a:t>// close outer class</a:t>
            </a:r>
          </a:p>
        </p:txBody>
      </p:sp>
    </p:spTree>
    <p:extLst>
      <p:ext uri="{BB962C8B-B14F-4D97-AF65-F5344CB8AC3E}">
        <p14:creationId xmlns:p14="http://schemas.microsoft.com/office/powerpoint/2010/main" val="3324207388"/>
      </p:ext>
    </p:extLst>
  </p:cSld>
  <p:clrMapOvr>
    <a:masterClrMapping/>
  </p:clrMapOvr>
  <p:transition spd="med">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755650" y="2997200"/>
            <a:ext cx="7772400" cy="792163"/>
          </a:xfrm>
        </p:spPr>
        <p:txBody>
          <a:bodyPr/>
          <a:lstStyle/>
          <a:p>
            <a:pPr algn="ctr"/>
            <a:r>
              <a:rPr lang="en-US" sz="3200" cap="none" smtClean="0">
                <a:solidFill>
                  <a:srgbClr val="DC0081"/>
                </a:solidFill>
                <a:cs typeface="Arial" panose="020B0604020202020204" pitchFamily="34" charset="0"/>
              </a:rPr>
              <a:t>OOP ENCAPSULATION WITH JAVA</a:t>
            </a:r>
            <a:endParaRPr lang="vi-VN" sz="3200" cap="none" smtClean="0">
              <a:solidFill>
                <a:srgbClr val="DC0081"/>
              </a:solidFill>
              <a:cs typeface="Arial" panose="020B0604020202020204" pitchFamily="34" charset="0"/>
            </a:endParaRPr>
          </a:p>
        </p:txBody>
      </p:sp>
      <p:sp>
        <p:nvSpPr>
          <p:cNvPr id="64515"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51E774-F831-4C5A-8091-2BA275A421F4}" type="slidenum">
              <a:rPr lang="vi-VN" sz="1200">
                <a:solidFill>
                  <a:srgbClr val="898989"/>
                </a:solidFill>
              </a:rPr>
              <a:pPr/>
              <a:t>8</a:t>
            </a:fld>
            <a:endParaRPr lang="vi-VN" sz="1200">
              <a:solidFill>
                <a:srgbClr val="898989"/>
              </a:solidFill>
            </a:endParaRPr>
          </a:p>
        </p:txBody>
      </p:sp>
    </p:spTree>
    <p:extLst>
      <p:ext uri="{BB962C8B-B14F-4D97-AF65-F5344CB8AC3E}">
        <p14:creationId xmlns:p14="http://schemas.microsoft.com/office/powerpoint/2010/main" val="1777528355"/>
      </p:ext>
    </p:extLst>
  </p:cSld>
  <p:clrMapOvr>
    <a:masterClrMapping/>
  </p:clrMapOvr>
  <p:transition spd="med">
    <p:comb/>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Anonymous Inner Classes </a:t>
            </a:r>
          </a:p>
        </p:txBody>
      </p:sp>
      <p:sp>
        <p:nvSpPr>
          <p:cNvPr id="101379" name="Rectangle 3"/>
          <p:cNvSpPr>
            <a:spLocks noGrp="1" noChangeArrowheads="1"/>
          </p:cNvSpPr>
          <p:nvPr>
            <p:ph type="body" idx="1"/>
          </p:nvPr>
        </p:nvSpPr>
        <p:spPr/>
        <p:txBody>
          <a:bodyPr/>
          <a:lstStyle/>
          <a:p>
            <a:pPr>
              <a:lnSpc>
                <a:spcPct val="80000"/>
              </a:lnSpc>
              <a:buFont typeface="Wingdings" pitchFamily="2" charset="2"/>
              <a:buNone/>
            </a:pPr>
            <a:r>
              <a:rPr lang="en-US" sz="2400"/>
              <a:t>1. </a:t>
            </a:r>
            <a:r>
              <a:rPr lang="en-US" sz="2400">
                <a:solidFill>
                  <a:srgbClr val="7F0055"/>
                </a:solidFill>
              </a:rPr>
              <a:t>class</a:t>
            </a:r>
            <a:r>
              <a:rPr lang="en-US" sz="2400"/>
              <a:t> MyWonderfulClass {</a:t>
            </a:r>
          </a:p>
          <a:p>
            <a:pPr>
              <a:lnSpc>
                <a:spcPct val="80000"/>
              </a:lnSpc>
              <a:buFont typeface="Wingdings" pitchFamily="2" charset="2"/>
              <a:buNone/>
            </a:pPr>
            <a:r>
              <a:rPr lang="en-US" sz="2400"/>
              <a:t> 2.   void go() {</a:t>
            </a:r>
          </a:p>
          <a:p>
            <a:pPr>
              <a:lnSpc>
                <a:spcPct val="80000"/>
              </a:lnSpc>
              <a:buFont typeface="Wingdings" pitchFamily="2" charset="2"/>
              <a:buNone/>
            </a:pPr>
            <a:r>
              <a:rPr lang="en-US" sz="2400"/>
              <a:t> 3.     Bar b = new Bar();</a:t>
            </a:r>
          </a:p>
          <a:p>
            <a:pPr>
              <a:lnSpc>
                <a:spcPct val="80000"/>
              </a:lnSpc>
              <a:buFont typeface="Wingdings" pitchFamily="2" charset="2"/>
              <a:buNone/>
            </a:pPr>
            <a:r>
              <a:rPr lang="en-US" sz="2400"/>
              <a:t> 4.     b.doStuff( </a:t>
            </a:r>
            <a:r>
              <a:rPr lang="en-US" sz="2400">
                <a:solidFill>
                  <a:srgbClr val="FF0000"/>
                </a:solidFill>
              </a:rPr>
              <a:t>new Foo() {</a:t>
            </a:r>
          </a:p>
          <a:p>
            <a:pPr>
              <a:lnSpc>
                <a:spcPct val="80000"/>
              </a:lnSpc>
              <a:buFont typeface="Wingdings" pitchFamily="2" charset="2"/>
              <a:buNone/>
            </a:pPr>
            <a:r>
              <a:rPr lang="en-US" sz="2400">
                <a:solidFill>
                  <a:srgbClr val="FF0000"/>
                </a:solidFill>
              </a:rPr>
              <a:t> 5.       public void foof() {</a:t>
            </a:r>
          </a:p>
          <a:p>
            <a:pPr>
              <a:lnSpc>
                <a:spcPct val="80000"/>
              </a:lnSpc>
              <a:buFont typeface="Wingdings" pitchFamily="2" charset="2"/>
              <a:buNone/>
            </a:pPr>
            <a:r>
              <a:rPr lang="en-US" sz="2400">
                <a:solidFill>
                  <a:srgbClr val="FF0000"/>
                </a:solidFill>
              </a:rPr>
              <a:t> 6.          System.out.println("foofy");</a:t>
            </a:r>
          </a:p>
          <a:p>
            <a:pPr>
              <a:lnSpc>
                <a:spcPct val="80000"/>
              </a:lnSpc>
              <a:buFont typeface="Wingdings" pitchFamily="2" charset="2"/>
              <a:buNone/>
            </a:pPr>
            <a:r>
              <a:rPr lang="en-US" sz="2400">
                <a:solidFill>
                  <a:srgbClr val="FF0000"/>
                </a:solidFill>
              </a:rPr>
              <a:t> 7.       } // end foof method</a:t>
            </a:r>
          </a:p>
          <a:p>
            <a:pPr>
              <a:lnSpc>
                <a:spcPct val="80000"/>
              </a:lnSpc>
              <a:buFont typeface="Wingdings" pitchFamily="2" charset="2"/>
              <a:buNone/>
            </a:pPr>
            <a:r>
              <a:rPr lang="en-US" sz="2400"/>
              <a:t> 8.     }); // end inner class def, arg, and b.doStuff stmt.</a:t>
            </a:r>
          </a:p>
          <a:p>
            <a:pPr>
              <a:lnSpc>
                <a:spcPct val="80000"/>
              </a:lnSpc>
              <a:buFont typeface="Wingdings" pitchFamily="2" charset="2"/>
              <a:buNone/>
            </a:pPr>
            <a:r>
              <a:rPr lang="en-US" sz="2400"/>
              <a:t> 9.   } // end go()</a:t>
            </a:r>
          </a:p>
          <a:p>
            <a:pPr>
              <a:lnSpc>
                <a:spcPct val="80000"/>
              </a:lnSpc>
              <a:buFont typeface="Wingdings" pitchFamily="2" charset="2"/>
              <a:buNone/>
            </a:pPr>
            <a:r>
              <a:rPr lang="en-US" sz="2400"/>
              <a:t>10. } // end class</a:t>
            </a:r>
          </a:p>
          <a:p>
            <a:pPr>
              <a:lnSpc>
                <a:spcPct val="80000"/>
              </a:lnSpc>
              <a:buFont typeface="Wingdings" pitchFamily="2" charset="2"/>
              <a:buNone/>
            </a:pPr>
            <a:r>
              <a:rPr lang="en-US" sz="2400"/>
              <a:t>11.</a:t>
            </a:r>
          </a:p>
          <a:p>
            <a:pPr>
              <a:lnSpc>
                <a:spcPct val="80000"/>
              </a:lnSpc>
              <a:buFont typeface="Wingdings" pitchFamily="2" charset="2"/>
              <a:buNone/>
            </a:pPr>
            <a:r>
              <a:rPr lang="en-US" sz="2400"/>
              <a:t>12. </a:t>
            </a:r>
            <a:r>
              <a:rPr lang="en-US" sz="2400">
                <a:solidFill>
                  <a:srgbClr val="7F0055"/>
                </a:solidFill>
              </a:rPr>
              <a:t>interface</a:t>
            </a:r>
            <a:r>
              <a:rPr lang="en-US" sz="2400"/>
              <a:t> Foo {</a:t>
            </a:r>
          </a:p>
          <a:p>
            <a:pPr>
              <a:lnSpc>
                <a:spcPct val="80000"/>
              </a:lnSpc>
              <a:buFont typeface="Wingdings" pitchFamily="2" charset="2"/>
              <a:buNone/>
            </a:pPr>
            <a:r>
              <a:rPr lang="en-US" sz="2400"/>
              <a:t>13.   void foof();</a:t>
            </a:r>
          </a:p>
          <a:p>
            <a:pPr>
              <a:lnSpc>
                <a:spcPct val="80000"/>
              </a:lnSpc>
              <a:buFont typeface="Wingdings" pitchFamily="2" charset="2"/>
              <a:buNone/>
            </a:pPr>
            <a:r>
              <a:rPr lang="en-US" sz="2400"/>
              <a:t>14. }</a:t>
            </a:r>
          </a:p>
          <a:p>
            <a:pPr>
              <a:lnSpc>
                <a:spcPct val="80000"/>
              </a:lnSpc>
              <a:buFont typeface="Wingdings" pitchFamily="2" charset="2"/>
              <a:buNone/>
            </a:pPr>
            <a:r>
              <a:rPr lang="en-US" sz="2400"/>
              <a:t>15. </a:t>
            </a:r>
            <a:r>
              <a:rPr lang="en-US" sz="2400">
                <a:solidFill>
                  <a:srgbClr val="7F0055"/>
                </a:solidFill>
              </a:rPr>
              <a:t>class</a:t>
            </a:r>
            <a:r>
              <a:rPr lang="en-US" sz="2400"/>
              <a:t> Bar {</a:t>
            </a:r>
          </a:p>
          <a:p>
            <a:pPr>
              <a:lnSpc>
                <a:spcPct val="80000"/>
              </a:lnSpc>
              <a:buFont typeface="Wingdings" pitchFamily="2" charset="2"/>
              <a:buNone/>
            </a:pPr>
            <a:r>
              <a:rPr lang="en-US" sz="2400"/>
              <a:t>16.   void doStuff(Foo f) {}</a:t>
            </a:r>
          </a:p>
          <a:p>
            <a:pPr>
              <a:lnSpc>
                <a:spcPct val="80000"/>
              </a:lnSpc>
              <a:buFont typeface="Wingdings" pitchFamily="2" charset="2"/>
              <a:buNone/>
            </a:pPr>
            <a:r>
              <a:rPr lang="en-US" sz="2400"/>
              <a:t>17. }</a:t>
            </a:r>
          </a:p>
        </p:txBody>
      </p:sp>
    </p:spTree>
    <p:extLst>
      <p:ext uri="{BB962C8B-B14F-4D97-AF65-F5344CB8AC3E}">
        <p14:creationId xmlns:p14="http://schemas.microsoft.com/office/powerpoint/2010/main" val="3988634874"/>
      </p:ext>
    </p:extLst>
  </p:cSld>
  <p:clrMapOvr>
    <a:masterClrMapping/>
  </p:clrMapOvr>
  <p:transition spd="med">
    <p:comb/>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Anonymous class</a:t>
            </a:r>
          </a:p>
        </p:txBody>
      </p:sp>
      <p:sp>
        <p:nvSpPr>
          <p:cNvPr id="41987" name="Content Placeholder 2"/>
          <p:cNvSpPr>
            <a:spLocks noGrp="1"/>
          </p:cNvSpPr>
          <p:nvPr>
            <p:ph idx="1"/>
          </p:nvPr>
        </p:nvSpPr>
        <p:spPr/>
        <p:txBody>
          <a:bodyPr/>
          <a:lstStyle/>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class</a:t>
            </a:r>
            <a:r>
              <a:rPr lang="en-US" sz="1800" smtClean="0">
                <a:latin typeface="Courier New" panose="02070309020205020404" pitchFamily="49" charset="0"/>
                <a:cs typeface="Courier New" panose="02070309020205020404" pitchFamily="49" charset="0"/>
              </a:rPr>
              <a:t> OuterClass{</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interface </a:t>
            </a:r>
            <a:r>
              <a:rPr lang="en-US" sz="1800" smtClean="0">
                <a:latin typeface="Courier New" panose="02070309020205020404" pitchFamily="49" charset="0"/>
                <a:cs typeface="Courier New" panose="02070309020205020404" pitchFamily="49" charset="0"/>
              </a:rPr>
              <a:t>IInterface</a:t>
            </a:r>
            <a:r>
              <a:rPr lang="en-US" sz="1800" smtClean="0">
                <a:solidFill>
                  <a:srgbClr val="80008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void </a:t>
            </a:r>
            <a:r>
              <a:rPr lang="en-US" sz="1800" smtClean="0">
                <a:latin typeface="Courier New" panose="02070309020205020404" pitchFamily="49" charset="0"/>
                <a:cs typeface="Courier New" panose="02070309020205020404" pitchFamily="49" charset="0"/>
              </a:rPr>
              <a:t>methodA();</a:t>
            </a:r>
          </a:p>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void </a:t>
            </a:r>
            <a:r>
              <a:rPr lang="en-US" sz="1800" smtClean="0">
                <a:latin typeface="Courier New" panose="02070309020205020404" pitchFamily="49" charset="0"/>
                <a:cs typeface="Courier New" panose="02070309020205020404" pitchFamily="49" charset="0"/>
              </a:rPr>
              <a:t>methodB();</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void</a:t>
            </a:r>
            <a:r>
              <a:rPr lang="en-US" sz="1800" smtClean="0">
                <a:latin typeface="Courier New" panose="02070309020205020404" pitchFamily="49" charset="0"/>
                <a:cs typeface="Courier New" panose="02070309020205020404" pitchFamily="49" charset="0"/>
              </a:rPr>
              <a:t> methodC(){</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IInterface obj = new IInterface(){</a:t>
            </a:r>
          </a:p>
          <a:p>
            <a:pPr>
              <a:buFont typeface="Wingdings" panose="05000000000000000000" pitchFamily="2" charset="2"/>
              <a:buNone/>
            </a:pPr>
            <a:r>
              <a:rPr lang="en-US" sz="1800" smtClean="0">
                <a:solidFill>
                  <a:srgbClr val="008000"/>
                </a:solidFill>
                <a:latin typeface="Courier New" panose="02070309020205020404" pitchFamily="49" charset="0"/>
                <a:cs typeface="Courier New" panose="02070309020205020404" pitchFamily="49" charset="0"/>
              </a:rPr>
              <a:t>                                  // Starting an anonymous class</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r>
              <a:rPr lang="en-US" sz="1800" smtClean="0">
                <a:solidFill>
                  <a:srgbClr val="800080"/>
                </a:solidFill>
                <a:latin typeface="Courier New" panose="02070309020205020404" pitchFamily="49" charset="0"/>
                <a:cs typeface="Courier New" panose="02070309020205020404" pitchFamily="49" charset="0"/>
              </a:rPr>
              <a:t>int</a:t>
            </a:r>
            <a:r>
              <a:rPr lang="en-US" sz="1800" smtClean="0">
                <a:latin typeface="Courier New" panose="02070309020205020404" pitchFamily="49" charset="0"/>
                <a:cs typeface="Courier New" panose="02070309020205020404" pitchFamily="49" charset="0"/>
              </a:rPr>
              <a:t> i = 0;</a:t>
            </a:r>
          </a:p>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public void </a:t>
            </a:r>
            <a:r>
              <a:rPr lang="en-US" sz="1800" smtClean="0">
                <a:latin typeface="Courier New" panose="02070309020205020404" pitchFamily="49" charset="0"/>
                <a:cs typeface="Courier New" panose="02070309020205020404" pitchFamily="49" charset="0"/>
              </a:rPr>
              <a:t>methodA(){}  </a:t>
            </a:r>
            <a:r>
              <a:rPr lang="en-US" sz="1800" smtClean="0">
                <a:solidFill>
                  <a:srgbClr val="008000"/>
                </a:solidFill>
                <a:latin typeface="Courier New" panose="02070309020205020404" pitchFamily="49" charset="0"/>
                <a:cs typeface="Courier New" panose="02070309020205020404" pitchFamily="49" charset="0"/>
              </a:rPr>
              <a:t>// must be public</a:t>
            </a:r>
          </a:p>
          <a:p>
            <a:pPr>
              <a:buFont typeface="Wingdings" panose="05000000000000000000" pitchFamily="2" charset="2"/>
              <a:buNone/>
            </a:pPr>
            <a:r>
              <a:rPr lang="en-US" sz="1800" smtClean="0">
                <a:solidFill>
                  <a:srgbClr val="800080"/>
                </a:solidFill>
                <a:latin typeface="Courier New" panose="02070309020205020404" pitchFamily="49" charset="0"/>
                <a:cs typeface="Courier New" panose="02070309020205020404" pitchFamily="49" charset="0"/>
              </a:rPr>
              <a:t>         public void </a:t>
            </a:r>
            <a:r>
              <a:rPr lang="en-US" sz="1800" smtClean="0">
                <a:latin typeface="Courier New" panose="02070309020205020404" pitchFamily="49" charset="0"/>
                <a:cs typeface="Courier New" panose="02070309020205020404" pitchFamily="49" charset="0"/>
              </a:rPr>
              <a:t>methodB(){}</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                          </a:t>
            </a:r>
            <a:r>
              <a:rPr lang="en-US" sz="1800" smtClean="0">
                <a:solidFill>
                  <a:srgbClr val="008000"/>
                </a:solidFill>
                <a:latin typeface="Courier New" panose="02070309020205020404" pitchFamily="49" charset="0"/>
                <a:cs typeface="Courier New" panose="02070309020205020404" pitchFamily="49" charset="0"/>
              </a:rPr>
              <a:t>// with a semi-comma at the end</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obj.methodA();</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sz="18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4050519"/>
      </p:ext>
    </p:extLst>
  </p:cSld>
  <p:clrMapOvr>
    <a:masterClrMapping/>
  </p:clrMapOvr>
  <p:transition spd="med">
    <p:comb/>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Static Nested Classes </a:t>
            </a:r>
          </a:p>
        </p:txBody>
      </p:sp>
      <p:sp>
        <p:nvSpPr>
          <p:cNvPr id="102403" name="Rectangle 3"/>
          <p:cNvSpPr>
            <a:spLocks noGrp="1" noChangeArrowheads="1"/>
          </p:cNvSpPr>
          <p:nvPr>
            <p:ph type="body" idx="1"/>
          </p:nvPr>
        </p:nvSpPr>
        <p:spPr/>
        <p:txBody>
          <a:bodyPr/>
          <a:lstStyle/>
          <a:p>
            <a:pPr>
              <a:lnSpc>
                <a:spcPct val="80000"/>
              </a:lnSpc>
              <a:buFont typeface="Wingdings" pitchFamily="2" charset="2"/>
              <a:buNone/>
            </a:pPr>
            <a:r>
              <a:rPr lang="en-US" sz="2400">
                <a:solidFill>
                  <a:srgbClr val="7F0055"/>
                </a:solidFill>
              </a:rPr>
              <a:t>class</a:t>
            </a:r>
            <a:r>
              <a:rPr lang="en-US" sz="2400"/>
              <a:t> BigOuter {</a:t>
            </a:r>
          </a:p>
          <a:p>
            <a:pPr>
              <a:lnSpc>
                <a:spcPct val="80000"/>
              </a:lnSpc>
              <a:buFont typeface="Wingdings" pitchFamily="2" charset="2"/>
              <a:buNone/>
            </a:pPr>
            <a:r>
              <a:rPr lang="en-US" sz="2400"/>
              <a:t>  </a:t>
            </a:r>
            <a:r>
              <a:rPr lang="en-US" sz="2400">
                <a:solidFill>
                  <a:srgbClr val="FF0000"/>
                </a:solidFill>
              </a:rPr>
              <a:t>static</a:t>
            </a:r>
            <a:r>
              <a:rPr lang="en-US" sz="2400"/>
              <a:t> </a:t>
            </a:r>
            <a:r>
              <a:rPr lang="en-US" sz="2400">
                <a:solidFill>
                  <a:srgbClr val="7F0055"/>
                </a:solidFill>
              </a:rPr>
              <a:t>class</a:t>
            </a:r>
            <a:r>
              <a:rPr lang="en-US" sz="2400"/>
              <a:t> Nest {void go() ( System.out.println("hi"); } }</a:t>
            </a:r>
          </a:p>
          <a:p>
            <a:pPr>
              <a:lnSpc>
                <a:spcPct val="80000"/>
              </a:lnSpc>
              <a:buFont typeface="Wingdings" pitchFamily="2" charset="2"/>
              <a:buNone/>
            </a:pPr>
            <a:r>
              <a:rPr lang="en-US" sz="2400"/>
              <a:t>}</a:t>
            </a:r>
          </a:p>
          <a:p>
            <a:pPr>
              <a:lnSpc>
                <a:spcPct val="80000"/>
              </a:lnSpc>
              <a:buFont typeface="Wingdings" pitchFamily="2" charset="2"/>
              <a:buNone/>
            </a:pPr>
            <a:r>
              <a:rPr lang="en-US" sz="2400">
                <a:solidFill>
                  <a:srgbClr val="7F0055"/>
                </a:solidFill>
              </a:rPr>
              <a:t>class</a:t>
            </a:r>
            <a:r>
              <a:rPr lang="en-US" sz="2400"/>
              <a:t> Broom {</a:t>
            </a:r>
          </a:p>
          <a:p>
            <a:pPr>
              <a:lnSpc>
                <a:spcPct val="80000"/>
              </a:lnSpc>
              <a:buFont typeface="Wingdings" pitchFamily="2" charset="2"/>
              <a:buNone/>
            </a:pPr>
            <a:r>
              <a:rPr lang="en-US" sz="2400"/>
              <a:t>  </a:t>
            </a:r>
            <a:r>
              <a:rPr lang="en-US" sz="2400">
                <a:solidFill>
                  <a:srgbClr val="FF0000"/>
                </a:solidFill>
              </a:rPr>
              <a:t>static</a:t>
            </a:r>
            <a:r>
              <a:rPr lang="en-US" sz="2400"/>
              <a:t> </a:t>
            </a:r>
            <a:r>
              <a:rPr lang="en-US" sz="2400">
                <a:solidFill>
                  <a:srgbClr val="7F0055"/>
                </a:solidFill>
              </a:rPr>
              <a:t>class</a:t>
            </a:r>
            <a:r>
              <a:rPr lang="en-US" sz="2400"/>
              <a:t> B2 {void goB2() { System.out.println("hi 2"); } }</a:t>
            </a:r>
          </a:p>
          <a:p>
            <a:pPr>
              <a:lnSpc>
                <a:spcPct val="80000"/>
              </a:lnSpc>
              <a:buFont typeface="Wingdings" pitchFamily="2" charset="2"/>
              <a:buNone/>
            </a:pPr>
            <a:r>
              <a:rPr lang="en-US" sz="2400"/>
              <a:t>  </a:t>
            </a:r>
            <a:r>
              <a:rPr lang="en-US" sz="2400">
                <a:solidFill>
                  <a:srgbClr val="7F0055"/>
                </a:solidFill>
              </a:rPr>
              <a:t>public</a:t>
            </a:r>
            <a:r>
              <a:rPr lang="en-US" sz="2400"/>
              <a:t> </a:t>
            </a:r>
            <a:r>
              <a:rPr lang="en-US" sz="2400">
                <a:solidFill>
                  <a:srgbClr val="7F0055"/>
                </a:solidFill>
              </a:rPr>
              <a:t>static</a:t>
            </a:r>
            <a:r>
              <a:rPr lang="en-US" sz="2400"/>
              <a:t> </a:t>
            </a:r>
            <a:r>
              <a:rPr lang="en-US" sz="2400">
                <a:solidFill>
                  <a:srgbClr val="7F0055"/>
                </a:solidFill>
              </a:rPr>
              <a:t>void</a:t>
            </a:r>
            <a:r>
              <a:rPr lang="en-US" sz="2400"/>
              <a:t> main(String[] args) {</a:t>
            </a:r>
          </a:p>
          <a:p>
            <a:pPr>
              <a:lnSpc>
                <a:spcPct val="80000"/>
              </a:lnSpc>
              <a:buFont typeface="Wingdings" pitchFamily="2" charset="2"/>
              <a:buNone/>
            </a:pPr>
            <a:r>
              <a:rPr lang="en-US" sz="2400"/>
              <a:t>    </a:t>
            </a:r>
            <a:r>
              <a:rPr lang="en-US" sz="2400">
                <a:solidFill>
                  <a:srgbClr val="FF0000"/>
                </a:solidFill>
              </a:rPr>
              <a:t>BigOuter.Nest</a:t>
            </a:r>
            <a:r>
              <a:rPr lang="en-US" sz="2400"/>
              <a:t> n = </a:t>
            </a:r>
            <a:r>
              <a:rPr lang="en-US" sz="2400">
                <a:solidFill>
                  <a:srgbClr val="FF0000"/>
                </a:solidFill>
              </a:rPr>
              <a:t>new BigOuter.Nest();</a:t>
            </a:r>
            <a:r>
              <a:rPr lang="en-US" sz="2400"/>
              <a:t> </a:t>
            </a:r>
          </a:p>
          <a:p>
            <a:pPr>
              <a:lnSpc>
                <a:spcPct val="80000"/>
              </a:lnSpc>
              <a:buFont typeface="Wingdings" pitchFamily="2" charset="2"/>
              <a:buNone/>
            </a:pPr>
            <a:r>
              <a:rPr lang="en-US" sz="2400"/>
              <a:t>    n.go();</a:t>
            </a:r>
          </a:p>
          <a:p>
            <a:pPr>
              <a:lnSpc>
                <a:spcPct val="80000"/>
              </a:lnSpc>
              <a:buFont typeface="Wingdings" pitchFamily="2" charset="2"/>
              <a:buNone/>
            </a:pPr>
            <a:r>
              <a:rPr lang="en-US" sz="2400"/>
              <a:t>    B2 b2 = new B2();     // access the enclosed class</a:t>
            </a:r>
          </a:p>
          <a:p>
            <a:pPr>
              <a:lnSpc>
                <a:spcPct val="80000"/>
              </a:lnSpc>
              <a:buFont typeface="Wingdings" pitchFamily="2" charset="2"/>
              <a:buNone/>
            </a:pPr>
            <a:r>
              <a:rPr lang="en-US" sz="2400"/>
              <a:t>    b2.goB2();</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a:p>
            <a:pPr>
              <a:lnSpc>
                <a:spcPct val="80000"/>
              </a:lnSpc>
              <a:buFont typeface="Wingdings" pitchFamily="2" charset="2"/>
              <a:buNone/>
            </a:pPr>
            <a:r>
              <a:rPr lang="en-US" sz="2400">
                <a:solidFill>
                  <a:srgbClr val="FF0000"/>
                </a:solidFill>
              </a:rPr>
              <a:t>Which produces:</a:t>
            </a:r>
          </a:p>
          <a:p>
            <a:pPr>
              <a:lnSpc>
                <a:spcPct val="80000"/>
              </a:lnSpc>
              <a:buFont typeface="Wingdings" pitchFamily="2" charset="2"/>
              <a:buNone/>
            </a:pPr>
            <a:r>
              <a:rPr lang="en-US" sz="2400"/>
              <a:t>hi</a:t>
            </a:r>
          </a:p>
          <a:p>
            <a:pPr>
              <a:lnSpc>
                <a:spcPct val="80000"/>
              </a:lnSpc>
              <a:buFont typeface="Wingdings" pitchFamily="2" charset="2"/>
              <a:buNone/>
            </a:pPr>
            <a:r>
              <a:rPr lang="en-US" sz="2400"/>
              <a:t>hi 2</a:t>
            </a:r>
          </a:p>
        </p:txBody>
      </p:sp>
    </p:spTree>
    <p:extLst>
      <p:ext uri="{BB962C8B-B14F-4D97-AF65-F5344CB8AC3E}">
        <p14:creationId xmlns:p14="http://schemas.microsoft.com/office/powerpoint/2010/main" val="2511607843"/>
      </p:ext>
    </p:extLst>
  </p:cSld>
  <p:clrMapOvr>
    <a:masterClrMapping/>
  </p:clrMapOvr>
  <p:transition spd="med">
    <p:comb/>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Static nested class</a:t>
            </a:r>
          </a:p>
        </p:txBody>
      </p:sp>
      <p:sp>
        <p:nvSpPr>
          <p:cNvPr id="39939" name="Content Placeholder 2"/>
          <p:cNvSpPr>
            <a:spLocks noGrp="1"/>
          </p:cNvSpPr>
          <p:nvPr>
            <p:ph idx="1"/>
          </p:nvPr>
        </p:nvSpPr>
        <p:spPr/>
        <p:txBody>
          <a:bodyPr/>
          <a:lstStyle/>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OuterClass{</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private int</a:t>
            </a:r>
            <a:r>
              <a:rPr lang="en-US" sz="2000" smtClean="0">
                <a:latin typeface="Courier New" panose="02070309020205020404" pitchFamily="49" charset="0"/>
                <a:cs typeface="Courier New" panose="02070309020205020404" pitchFamily="49" charset="0"/>
              </a:rPr>
              <a:t> i;</a:t>
            </a:r>
          </a:p>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   static class</a:t>
            </a:r>
            <a:r>
              <a:rPr lang="en-US" sz="2000" smtClean="0">
                <a:latin typeface="Courier New" panose="02070309020205020404" pitchFamily="49" charset="0"/>
                <a:cs typeface="Courier New" panose="02070309020205020404" pitchFamily="49" charset="0"/>
              </a:rPr>
              <a:t> StaticNested{  </a:t>
            </a:r>
            <a:r>
              <a:rPr lang="en-US" sz="2000" smtClean="0">
                <a:solidFill>
                  <a:srgbClr val="008000"/>
                </a:solidFill>
                <a:latin typeface="Courier New" panose="02070309020205020404" pitchFamily="49" charset="0"/>
                <a:cs typeface="Courier New" panose="02070309020205020404" pitchFamily="49" charset="0"/>
              </a:rPr>
              <a:t>// a static nested class</a:t>
            </a:r>
            <a:endParaRPr lang="en-US"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methodA(){</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i = 5;           //</a:t>
            </a:r>
            <a:r>
              <a:rPr lang="en-US" sz="2000" smtClean="0">
                <a:solidFill>
                  <a:srgbClr val="008000"/>
                </a:solidFill>
                <a:latin typeface="Courier New" panose="02070309020205020404" pitchFamily="49" charset="0"/>
                <a:cs typeface="Courier New" panose="02070309020205020404" pitchFamily="49" charset="0"/>
              </a:rPr>
              <a:t> Error, cannot access to</a:t>
            </a:r>
          </a:p>
          <a:p>
            <a:pPr>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 instance feature of OuterClass</a:t>
            </a:r>
            <a:endParaRPr lang="en-US" sz="2000" smtClean="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endParaRPr lang="en-US" sz="2000" smtClean="0">
              <a:solidFill>
                <a:srgbClr val="008000"/>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   </a:t>
            </a:r>
            <a:r>
              <a:rPr lang="en-US" sz="2000" smtClean="0">
                <a:solidFill>
                  <a:srgbClr val="800080"/>
                </a:solidFill>
                <a:latin typeface="Courier New" panose="02070309020205020404" pitchFamily="49" charset="0"/>
                <a:cs typeface="Courier New" panose="02070309020205020404" pitchFamily="49" charset="0"/>
              </a:rPr>
              <a:t>void</a:t>
            </a:r>
            <a:r>
              <a:rPr lang="en-US" sz="2000" smtClean="0">
                <a:latin typeface="Courier New" panose="02070309020205020404" pitchFamily="49" charset="0"/>
                <a:cs typeface="Courier New" panose="02070309020205020404" pitchFamily="49" charset="0"/>
              </a:rPr>
              <a:t> methodB(){StaticNested oSN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StaticNested();}</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OuterClass.StaticNested oSN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OuterClass.StaticNested();</a:t>
            </a:r>
          </a:p>
        </p:txBody>
      </p:sp>
    </p:spTree>
    <p:extLst>
      <p:ext uri="{BB962C8B-B14F-4D97-AF65-F5344CB8AC3E}">
        <p14:creationId xmlns:p14="http://schemas.microsoft.com/office/powerpoint/2010/main" val="478479631"/>
      </p:ext>
    </p:extLst>
  </p:cSld>
  <p:clrMapOvr>
    <a:masterClrMapping/>
  </p:clrMapOvr>
  <p:transition spd="med">
    <p:comb/>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85800" y="27709"/>
            <a:ext cx="6923087" cy="533400"/>
          </a:xfrm>
        </p:spPr>
        <p:txBody>
          <a:bodyPr/>
          <a:lstStyle/>
          <a:p>
            <a:r>
              <a:rPr lang="en-US" smtClean="0"/>
              <a:t>Summary</a:t>
            </a:r>
          </a:p>
        </p:txBody>
      </p:sp>
      <p:sp>
        <p:nvSpPr>
          <p:cNvPr id="43011" name="Content Placeholder 2"/>
          <p:cNvSpPr>
            <a:spLocks noGrp="1"/>
          </p:cNvSpPr>
          <p:nvPr>
            <p:ph idx="1"/>
          </p:nvPr>
        </p:nvSpPr>
        <p:spPr/>
        <p:txBody>
          <a:bodyPr/>
          <a:lstStyle/>
          <a:p>
            <a:r>
              <a:rPr lang="en-US" smtClean="0"/>
              <a:t>Property: method with getter and setter</a:t>
            </a:r>
          </a:p>
          <a:p>
            <a:r>
              <a:rPr lang="en-US" smtClean="0"/>
              <a:t>Method overload: methods have the same return type and name, different parameter list</a:t>
            </a:r>
          </a:p>
          <a:p>
            <a:r>
              <a:rPr lang="en-US" smtClean="0"/>
              <a:t>Constant member: with final keyword</a:t>
            </a:r>
          </a:p>
          <a:p>
            <a:r>
              <a:rPr lang="en-US" smtClean="0"/>
              <a:t>Static features: Class feature, not object’s one</a:t>
            </a:r>
          </a:p>
          <a:p>
            <a:r>
              <a:rPr lang="en-US" smtClean="0"/>
              <a:t>Inner class: class inside another class</a:t>
            </a:r>
          </a:p>
          <a:p>
            <a:r>
              <a:rPr lang="en-US" smtClean="0"/>
              <a:t>Anonymous class: class used once</a:t>
            </a:r>
          </a:p>
        </p:txBody>
      </p:sp>
    </p:spTree>
    <p:extLst>
      <p:ext uri="{BB962C8B-B14F-4D97-AF65-F5344CB8AC3E}">
        <p14:creationId xmlns:p14="http://schemas.microsoft.com/office/powerpoint/2010/main" val="1774227986"/>
      </p:ext>
    </p:extLst>
  </p:cSld>
  <p:clrMapOvr>
    <a:masterClrMapping/>
  </p:clrMapOvr>
  <p:transition spd="med">
    <p:comb/>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INHERITANCE</a:t>
            </a:r>
            <a:endParaRPr lang="vi-VN" sz="3200" cap="none" smtClean="0">
              <a:solidFill>
                <a:srgbClr val="DC0081"/>
              </a:solidFill>
            </a:endParaRPr>
          </a:p>
        </p:txBody>
      </p:sp>
      <p:sp>
        <p:nvSpPr>
          <p:cNvPr id="44035"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FFABEE-6AB5-4EAA-9B17-AF6198E24F6B}" type="slidenum">
              <a:rPr lang="vi-VN">
                <a:solidFill>
                  <a:srgbClr val="898989"/>
                </a:solidFill>
              </a:rPr>
              <a:pPr/>
              <a:t>85</a:t>
            </a:fld>
            <a:endParaRPr lang="vi-VN">
              <a:solidFill>
                <a:srgbClr val="898989"/>
              </a:solidFill>
            </a:endParaRPr>
          </a:p>
        </p:txBody>
      </p:sp>
    </p:spTree>
    <p:extLst>
      <p:ext uri="{BB962C8B-B14F-4D97-AF65-F5344CB8AC3E}">
        <p14:creationId xmlns:p14="http://schemas.microsoft.com/office/powerpoint/2010/main" val="1731569623"/>
      </p:ext>
    </p:extLst>
  </p:cSld>
  <p:clrMapOvr>
    <a:masterClrMapping/>
  </p:clrMapOvr>
  <p:transition spd="med">
    <p:comb/>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990601" y="0"/>
            <a:ext cx="7696200" cy="609600"/>
          </a:xfrm>
        </p:spPr>
        <p:txBody>
          <a:bodyPr/>
          <a:lstStyle/>
          <a:p>
            <a:r>
              <a:rPr lang="en-US" smtClean="0"/>
              <a:t>Content</a:t>
            </a:r>
          </a:p>
        </p:txBody>
      </p:sp>
      <p:sp>
        <p:nvSpPr>
          <p:cNvPr id="45059" name="Content Placeholder 2"/>
          <p:cNvSpPr>
            <a:spLocks noGrp="1"/>
          </p:cNvSpPr>
          <p:nvPr>
            <p:ph idx="1"/>
          </p:nvPr>
        </p:nvSpPr>
        <p:spPr/>
        <p:txBody>
          <a:bodyPr/>
          <a:lstStyle/>
          <a:p>
            <a:r>
              <a:rPr lang="en-US" smtClean="0"/>
              <a:t>Hierarchy</a:t>
            </a:r>
          </a:p>
          <a:p>
            <a:r>
              <a:rPr lang="en-US" smtClean="0"/>
              <a:t>Base/super class</a:t>
            </a:r>
          </a:p>
          <a:p>
            <a:r>
              <a:rPr lang="en-US" smtClean="0"/>
              <a:t>Derived/sub class</a:t>
            </a:r>
          </a:p>
          <a:p>
            <a:r>
              <a:rPr lang="en-US" smtClean="0"/>
              <a:t>Protected access modifier</a:t>
            </a:r>
          </a:p>
          <a:p>
            <a:r>
              <a:rPr lang="en-US" smtClean="0"/>
              <a:t>Final declaration</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2605784627"/>
      </p:ext>
    </p:extLst>
  </p:cSld>
  <p:clrMapOvr>
    <a:masterClrMapping/>
  </p:clrMapOvr>
  <p:transition spd="med">
    <p:comb/>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Inheritance</a:t>
            </a:r>
          </a:p>
        </p:txBody>
      </p:sp>
      <p:sp>
        <p:nvSpPr>
          <p:cNvPr id="68611" name="Rectangle 3"/>
          <p:cNvSpPr>
            <a:spLocks noGrp="1" noChangeArrowheads="1"/>
          </p:cNvSpPr>
          <p:nvPr>
            <p:ph type="body" idx="1"/>
          </p:nvPr>
        </p:nvSpPr>
        <p:spPr/>
        <p:txBody>
          <a:bodyPr/>
          <a:lstStyle/>
          <a:p>
            <a:r>
              <a:rPr lang="en-US"/>
              <a:t>Inheritance is a fundamental feature of object-oriented programming</a:t>
            </a:r>
          </a:p>
          <a:p>
            <a:r>
              <a:rPr lang="en-US"/>
              <a:t>It enables the programmer to write a class based on an already existing class</a:t>
            </a:r>
          </a:p>
          <a:p>
            <a:pPr lvl="1"/>
            <a:r>
              <a:rPr lang="en-US" sz="2800"/>
              <a:t>The already existing class is called the </a:t>
            </a:r>
            <a:r>
              <a:rPr lang="en-US" sz="2800" b="1"/>
              <a:t>parent class, </a:t>
            </a:r>
            <a:r>
              <a:rPr lang="en-US" sz="2800"/>
              <a:t>or</a:t>
            </a:r>
            <a:r>
              <a:rPr lang="en-US" sz="2800" b="1"/>
              <a:t> superclass</a:t>
            </a:r>
          </a:p>
          <a:p>
            <a:pPr lvl="1"/>
            <a:r>
              <a:rPr lang="en-US" sz="2800"/>
              <a:t>The new class is called the </a:t>
            </a:r>
            <a:r>
              <a:rPr lang="en-US" sz="2800" b="1"/>
              <a:t>subclass</a:t>
            </a:r>
            <a:r>
              <a:rPr lang="en-US" sz="2800"/>
              <a:t>, or </a:t>
            </a:r>
            <a:r>
              <a:rPr lang="en-US" sz="2800" b="1"/>
              <a:t>derived class</a:t>
            </a:r>
          </a:p>
          <a:p>
            <a:r>
              <a:rPr lang="en-US"/>
              <a:t>The subclass inherits (reuses) the nonprivate members (methods and variables) of the superclass, and may define its own members as well</a:t>
            </a:r>
          </a:p>
        </p:txBody>
      </p:sp>
    </p:spTree>
    <p:extLst>
      <p:ext uri="{BB962C8B-B14F-4D97-AF65-F5344CB8AC3E}">
        <p14:creationId xmlns:p14="http://schemas.microsoft.com/office/powerpoint/2010/main" val="4223103970"/>
      </p:ext>
    </p:extLst>
  </p:cSld>
  <p:clrMapOvr>
    <a:masterClrMapping/>
  </p:clrMapOvr>
  <p:transition spd="med">
    <p:comb/>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Inheritance (cont.)</a:t>
            </a:r>
          </a:p>
        </p:txBody>
      </p:sp>
      <p:sp>
        <p:nvSpPr>
          <p:cNvPr id="77827" name="Rectangle 3"/>
          <p:cNvSpPr>
            <a:spLocks noGrp="1" noChangeArrowheads="1"/>
          </p:cNvSpPr>
          <p:nvPr>
            <p:ph type="body" idx="1"/>
          </p:nvPr>
        </p:nvSpPr>
        <p:spPr/>
        <p:txBody>
          <a:bodyPr/>
          <a:lstStyle/>
          <a:p>
            <a:r>
              <a:rPr lang="en-US"/>
              <a:t>Inheritance facilitates the reuse of code and helps to adapt programming to real-world situations</a:t>
            </a:r>
          </a:p>
          <a:p>
            <a:r>
              <a:rPr lang="en-US"/>
              <a:t>The keyword to derive a class from another class is </a:t>
            </a:r>
            <a:r>
              <a:rPr lang="en-US" b="1"/>
              <a:t>extends</a:t>
            </a:r>
          </a:p>
          <a:p>
            <a:pPr>
              <a:buFont typeface="Wingdings" pitchFamily="2" charset="2"/>
              <a:buNone/>
            </a:pPr>
            <a:r>
              <a:rPr lang="en-US" b="1"/>
              <a:t> class ComputerLab extends ClassRoom { }</a:t>
            </a:r>
          </a:p>
          <a:p>
            <a:r>
              <a:rPr lang="en-US"/>
              <a:t>All java classes derive from built-in java class</a:t>
            </a:r>
            <a:r>
              <a:rPr lang="en-US" b="1"/>
              <a:t> Object</a:t>
            </a:r>
          </a:p>
          <a:p>
            <a:r>
              <a:rPr lang="en-US"/>
              <a:t>A class can inherit only from one other class and no more. This is called </a:t>
            </a:r>
            <a:r>
              <a:rPr lang="en-US" b="1"/>
              <a:t>single inheritance</a:t>
            </a:r>
          </a:p>
          <a:p>
            <a:r>
              <a:rPr lang="en-US"/>
              <a:t>Special keyword </a:t>
            </a:r>
            <a:r>
              <a:rPr lang="en-US" b="1"/>
              <a:t>super </a:t>
            </a:r>
            <a:r>
              <a:rPr lang="en-US"/>
              <a:t>refer to superclass</a:t>
            </a:r>
            <a:endParaRPr lang="en-US" b="1"/>
          </a:p>
        </p:txBody>
      </p:sp>
    </p:spTree>
    <p:extLst>
      <p:ext uri="{BB962C8B-B14F-4D97-AF65-F5344CB8AC3E}">
        <p14:creationId xmlns:p14="http://schemas.microsoft.com/office/powerpoint/2010/main" val="1102003990"/>
      </p:ext>
    </p:extLst>
  </p:cSld>
  <p:clrMapOvr>
    <a:masterClrMapping/>
  </p:clrMapOvr>
  <p:transition spd="med">
    <p:comb/>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Inheritance (cont.)</a:t>
            </a:r>
          </a:p>
        </p:txBody>
      </p:sp>
      <p:sp>
        <p:nvSpPr>
          <p:cNvPr id="78851" name="Rectangle 3"/>
          <p:cNvSpPr>
            <a:spLocks noGrp="1" noChangeArrowheads="1"/>
          </p:cNvSpPr>
          <p:nvPr>
            <p:ph type="body" idx="1"/>
          </p:nvPr>
        </p:nvSpPr>
        <p:spPr/>
        <p:txBody>
          <a:bodyPr/>
          <a:lstStyle/>
          <a:p>
            <a:pPr>
              <a:lnSpc>
                <a:spcPct val="80000"/>
              </a:lnSpc>
              <a:buFont typeface="Wingdings" pitchFamily="2" charset="2"/>
              <a:buNone/>
            </a:pPr>
            <a:r>
              <a:rPr lang="en-US" sz="2400"/>
              <a:t>class ComputerLab extends ClassRoom {</a:t>
            </a:r>
          </a:p>
          <a:p>
            <a:pPr>
              <a:lnSpc>
                <a:spcPct val="80000"/>
              </a:lnSpc>
              <a:buFont typeface="Wingdings" pitchFamily="2" charset="2"/>
              <a:buNone/>
            </a:pPr>
            <a:r>
              <a:rPr lang="en-US" sz="2400"/>
              <a:t>    int  totalComputers = 30;</a:t>
            </a:r>
          </a:p>
          <a:p>
            <a:pPr>
              <a:lnSpc>
                <a:spcPct val="80000"/>
              </a:lnSpc>
              <a:buFont typeface="Wingdings" pitchFamily="2" charset="2"/>
              <a:buNone/>
            </a:pPr>
            <a:r>
              <a:rPr lang="en-US" sz="2400"/>
              <a:t>    String labAssistant="TBA";</a:t>
            </a:r>
          </a:p>
          <a:p>
            <a:pPr>
              <a:lnSpc>
                <a:spcPct val="80000"/>
              </a:lnSpc>
              <a:buFont typeface="Wingdings" pitchFamily="2" charset="2"/>
              <a:buNone/>
            </a:pPr>
            <a:r>
              <a:rPr lang="en-US" sz="2400"/>
              <a:t>    void printSeatInfo() {</a:t>
            </a:r>
          </a:p>
          <a:p>
            <a:pPr>
              <a:lnSpc>
                <a:spcPct val="80000"/>
              </a:lnSpc>
              <a:buFont typeface="Wingdings" pitchFamily="2" charset="2"/>
              <a:buNone/>
            </a:pPr>
            <a:r>
              <a:rPr lang="en-US" sz="2400"/>
              <a:t>       System.out.println("There are " + getTotalSeats() + " seats, </a:t>
            </a:r>
            <a:r>
              <a:rPr lang="en-US" sz="2400" smtClean="0"/>
              <a:t>				and “+ </a:t>
            </a:r>
            <a:r>
              <a:rPr lang="en-US" sz="2400"/>
              <a:t>totalComputers + </a:t>
            </a:r>
            <a:r>
              <a:rPr lang="en-US" sz="2400" smtClean="0"/>
              <a:t/>
            </a:r>
            <a:br>
              <a:rPr lang="en-US" sz="2400" smtClean="0"/>
            </a:br>
            <a:r>
              <a:rPr lang="en-US" sz="2400" smtClean="0"/>
              <a:t>				"  </a:t>
            </a:r>
            <a:r>
              <a:rPr lang="en-US" sz="2400"/>
              <a:t>computers in this computer lab.");</a:t>
            </a:r>
          </a:p>
          <a:p>
            <a:pPr>
              <a:lnSpc>
                <a:spcPct val="80000"/>
              </a:lnSpc>
              <a:buFont typeface="Wingdings" pitchFamily="2" charset="2"/>
              <a:buNone/>
            </a:pPr>
            <a:r>
              <a:rPr lang="en-US" sz="2400"/>
              <a:t>    }</a:t>
            </a:r>
          </a:p>
          <a:p>
            <a:pPr>
              <a:lnSpc>
                <a:spcPct val="80000"/>
              </a:lnSpc>
              <a:buFont typeface="Wingdings" pitchFamily="2" charset="2"/>
              <a:buNone/>
            </a:pPr>
            <a:r>
              <a:rPr lang="en-US" sz="2400"/>
              <a:t>   String getLabAssistant(){</a:t>
            </a:r>
          </a:p>
          <a:p>
            <a:pPr>
              <a:lnSpc>
                <a:spcPct val="80000"/>
              </a:lnSpc>
              <a:buFont typeface="Wingdings" pitchFamily="2" charset="2"/>
              <a:buNone/>
            </a:pPr>
            <a:r>
              <a:rPr lang="en-US" sz="2400"/>
              <a:t>      return labAssistant;</a:t>
            </a:r>
          </a:p>
          <a:p>
            <a:pPr>
              <a:lnSpc>
                <a:spcPct val="80000"/>
              </a:lnSpc>
              <a:buFont typeface="Wingdings" pitchFamily="2" charset="2"/>
              <a:buNone/>
            </a:pPr>
            <a:r>
              <a:rPr lang="en-US" sz="2400"/>
              <a:t>   }</a:t>
            </a:r>
          </a:p>
          <a:p>
            <a:pPr>
              <a:lnSpc>
                <a:spcPct val="80000"/>
              </a:lnSpc>
              <a:buFont typeface="Wingdings" pitchFamily="2" charset="2"/>
              <a:buNone/>
            </a:pPr>
            <a:r>
              <a:rPr lang="en-US" sz="2400"/>
              <a:t>   void setLabAssistant(String assistant){</a:t>
            </a:r>
          </a:p>
          <a:p>
            <a:pPr>
              <a:lnSpc>
                <a:spcPct val="80000"/>
              </a:lnSpc>
              <a:buFont typeface="Wingdings" pitchFamily="2" charset="2"/>
              <a:buNone/>
            </a:pPr>
            <a:r>
              <a:rPr lang="en-US" sz="2400"/>
              <a:t>      this.labAssistant = assistant;</a:t>
            </a:r>
          </a:p>
          <a:p>
            <a:pPr>
              <a:lnSpc>
                <a:spcPct val="80000"/>
              </a:lnSpc>
              <a:buFont typeface="Wingdings" pitchFamily="2" charset="2"/>
              <a:buNone/>
            </a:pP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1777813244"/>
      </p:ext>
    </p:extLst>
  </p:cSld>
  <p:clrMapOvr>
    <a:masterClrMapping/>
  </p:clrMapOvr>
  <p:transition spd="med">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cs typeface="Arial" panose="020B0604020202020204" pitchFamily="34" charset="0"/>
              </a:rPr>
              <a:t>Agenda</a:t>
            </a:r>
          </a:p>
        </p:txBody>
      </p:sp>
      <p:sp>
        <p:nvSpPr>
          <p:cNvPr id="65539"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Class</a:t>
            </a:r>
          </a:p>
          <a:p>
            <a:r>
              <a:rPr lang="en-US" smtClean="0">
                <a:latin typeface="Arial" panose="020B0604020202020204" pitchFamily="34" charset="0"/>
                <a:cs typeface="Arial" panose="020B0604020202020204" pitchFamily="34" charset="0"/>
              </a:rPr>
              <a:t>Member</a:t>
            </a:r>
          </a:p>
          <a:p>
            <a:r>
              <a:rPr lang="en-US" smtClean="0">
                <a:latin typeface="Arial" panose="020B0604020202020204" pitchFamily="34" charset="0"/>
                <a:cs typeface="Arial" panose="020B0604020202020204" pitchFamily="34" charset="0"/>
              </a:rPr>
              <a:t>Constructor</a:t>
            </a:r>
          </a:p>
          <a:p>
            <a:r>
              <a:rPr lang="en-US" smtClean="0">
                <a:latin typeface="Arial" panose="020B0604020202020204" pitchFamily="34" charset="0"/>
                <a:cs typeface="Arial" panose="020B0604020202020204" pitchFamily="34" charset="0"/>
              </a:rPr>
              <a:t>Access modifier</a:t>
            </a:r>
          </a:p>
          <a:p>
            <a:r>
              <a:rPr lang="en-US" smtClean="0">
                <a:latin typeface="Arial" panose="020B0604020202020204" pitchFamily="34" charset="0"/>
                <a:cs typeface="Arial" panose="020B0604020202020204" pitchFamily="34" charset="0"/>
              </a:rPr>
              <a:t>Property</a:t>
            </a:r>
          </a:p>
          <a:p>
            <a:r>
              <a:rPr lang="en-US" smtClean="0">
                <a:latin typeface="Arial" panose="020B0604020202020204" pitchFamily="34" charset="0"/>
                <a:cs typeface="Arial" panose="020B0604020202020204" pitchFamily="34" charset="0"/>
              </a:rPr>
              <a:t>Method overload</a:t>
            </a:r>
          </a:p>
          <a:p>
            <a:r>
              <a:rPr lang="en-US" smtClean="0">
                <a:latin typeface="Arial" panose="020B0604020202020204" pitchFamily="34" charset="0"/>
                <a:cs typeface="Arial" panose="020B0604020202020204" pitchFamily="34" charset="0"/>
              </a:rPr>
              <a:t>Static class and static class features</a:t>
            </a:r>
          </a:p>
          <a:p>
            <a:r>
              <a:rPr lang="en-US" smtClean="0">
                <a:latin typeface="Arial" panose="020B0604020202020204" pitchFamily="34" charset="0"/>
                <a:cs typeface="Arial" panose="020B0604020202020204" pitchFamily="34" charset="0"/>
              </a:rPr>
              <a:t>Static features: Class feature, not object’s one</a:t>
            </a:r>
          </a:p>
        </p:txBody>
      </p:sp>
    </p:spTree>
    <p:extLst>
      <p:ext uri="{BB962C8B-B14F-4D97-AF65-F5344CB8AC3E}">
        <p14:creationId xmlns:p14="http://schemas.microsoft.com/office/powerpoint/2010/main" val="839000162"/>
      </p:ext>
    </p:extLst>
  </p:cSld>
  <p:clrMapOvr>
    <a:masterClrMapping/>
  </p:clrMapOvr>
  <p:transition spd="med">
    <p:comb/>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Inheritance – Extension</a:t>
            </a:r>
          </a:p>
        </p:txBody>
      </p:sp>
      <p:sp>
        <p:nvSpPr>
          <p:cNvPr id="46083" name="Content Placeholder 2"/>
          <p:cNvSpPr>
            <a:spLocks noGrp="1"/>
          </p:cNvSpPr>
          <p:nvPr>
            <p:ph idx="1"/>
          </p:nvPr>
        </p:nvSpPr>
        <p:spPr>
          <a:xfrm>
            <a:off x="2667000" y="2209800"/>
            <a:ext cx="6019800" cy="4343400"/>
          </a:xfrm>
        </p:spPr>
        <p:txBody>
          <a:bodyPr/>
          <a:lstStyle/>
          <a:p>
            <a:pPr>
              <a:buFont typeface="Wingdings" panose="05000000000000000000" pitchFamily="2" charset="2"/>
              <a:buNone/>
            </a:pPr>
            <a:r>
              <a:rPr lang="en-US" sz="2000" smtClean="0">
                <a:solidFill>
                  <a:srgbClr val="800080"/>
                </a:solidFill>
                <a:latin typeface="Courier New" panose="02070309020205020404" pitchFamily="49" charset="0"/>
                <a:cs typeface="Courier New" panose="02070309020205020404" pitchFamily="49" charset="0"/>
              </a:rPr>
              <a:t>class</a:t>
            </a:r>
            <a:r>
              <a:rPr lang="en-US" sz="2000" smtClean="0">
                <a:latin typeface="Courier New" panose="02070309020205020404" pitchFamily="49" charset="0"/>
                <a:cs typeface="Courier New" panose="02070309020205020404" pitchFamily="49" charset="0"/>
              </a:rPr>
              <a:t> Car </a:t>
            </a:r>
            <a:r>
              <a:rPr lang="en-US" sz="2000" smtClean="0">
                <a:solidFill>
                  <a:srgbClr val="800080"/>
                </a:solidFill>
                <a:latin typeface="Courier New" panose="02070309020205020404" pitchFamily="49" charset="0"/>
                <a:cs typeface="Courier New" panose="02070309020205020404" pitchFamily="49" charset="0"/>
              </a:rPr>
              <a:t>extends</a:t>
            </a:r>
            <a:r>
              <a:rPr lang="en-US" sz="2000" smtClean="0">
                <a:latin typeface="Courier New" panose="02070309020205020404" pitchFamily="49" charset="0"/>
                <a:cs typeface="Courier New" panose="02070309020205020404" pitchFamily="49" charset="0"/>
              </a:rPr>
              <a:t> Vehicle {…}</a:t>
            </a:r>
          </a:p>
          <a:p>
            <a:pPr>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Car is a kind of Vehicle</a:t>
            </a:r>
          </a:p>
          <a:p>
            <a:pPr>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Car: derived/sub class</a:t>
            </a:r>
          </a:p>
          <a:p>
            <a:pPr>
              <a:buFont typeface="Wingdings" panose="05000000000000000000" pitchFamily="2" charset="2"/>
              <a:buNone/>
            </a:pPr>
            <a:r>
              <a:rPr lang="en-US" sz="2000" smtClean="0">
                <a:solidFill>
                  <a:srgbClr val="008000"/>
                </a:solidFill>
                <a:latin typeface="Courier New" panose="02070309020205020404" pitchFamily="49" charset="0"/>
                <a:cs typeface="Courier New" panose="02070309020205020404" pitchFamily="49" charset="0"/>
              </a:rPr>
              <a:t>// Vehicle: base/super class</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Vehicle v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Car();       </a:t>
            </a:r>
            <a:r>
              <a:rPr lang="en-US" sz="20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Vehicle v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Plan();      </a:t>
            </a:r>
            <a:r>
              <a:rPr lang="en-US" sz="2000" smtClean="0">
                <a:solidFill>
                  <a:srgbClr val="008000"/>
                </a:solidFill>
                <a:latin typeface="Courier New" panose="02070309020205020404" pitchFamily="49" charset="0"/>
                <a:cs typeface="Courier New" panose="02070309020205020404" pitchFamily="49" charset="0"/>
              </a:rPr>
              <a:t>// OK too</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Vehicle v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CombatPlan(); </a:t>
            </a:r>
            <a:r>
              <a:rPr lang="en-US" sz="20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Plan p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CombatPlan();   </a:t>
            </a:r>
            <a:r>
              <a:rPr lang="en-US" sz="2000" smtClean="0">
                <a:solidFill>
                  <a:srgbClr val="008000"/>
                </a:solidFill>
                <a:latin typeface="Courier New" panose="02070309020205020404" pitchFamily="49" charset="0"/>
                <a:cs typeface="Courier New" panose="02070309020205020404" pitchFamily="49" charset="0"/>
              </a:rPr>
              <a:t>// OK</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Car c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Vehicle();       </a:t>
            </a:r>
            <a:r>
              <a:rPr lang="en-US" sz="2000" smtClean="0">
                <a:solidFill>
                  <a:srgbClr val="008000"/>
                </a:solidFill>
                <a:latin typeface="Courier New" panose="02070309020205020404" pitchFamily="49" charset="0"/>
                <a:cs typeface="Courier New" panose="02070309020205020404" pitchFamily="49" charset="0"/>
              </a:rPr>
              <a:t>// error</a:t>
            </a:r>
          </a:p>
          <a:p>
            <a:pPr>
              <a:buFont typeface="Wingdings" panose="05000000000000000000" pitchFamily="2" charset="2"/>
              <a:buNone/>
            </a:pPr>
            <a:r>
              <a:rPr lang="en-US" sz="2000" smtClean="0">
                <a:latin typeface="Courier New" panose="02070309020205020404" pitchFamily="49" charset="0"/>
                <a:cs typeface="Courier New" panose="02070309020205020404" pitchFamily="49" charset="0"/>
              </a:rPr>
              <a:t>Car c = </a:t>
            </a:r>
            <a:r>
              <a:rPr lang="en-US" sz="2000" smtClean="0">
                <a:solidFill>
                  <a:srgbClr val="800080"/>
                </a:solidFill>
                <a:latin typeface="Courier New" panose="02070309020205020404" pitchFamily="49" charset="0"/>
                <a:cs typeface="Courier New" panose="02070309020205020404" pitchFamily="49" charset="0"/>
              </a:rPr>
              <a:t>new</a:t>
            </a:r>
            <a:r>
              <a:rPr lang="en-US" sz="2000" smtClean="0">
                <a:latin typeface="Courier New" panose="02070309020205020404" pitchFamily="49" charset="0"/>
                <a:cs typeface="Courier New" panose="02070309020205020404" pitchFamily="49" charset="0"/>
              </a:rPr>
              <a:t> Plan();          </a:t>
            </a:r>
            <a:r>
              <a:rPr lang="en-US" sz="2000" smtClean="0">
                <a:solidFill>
                  <a:srgbClr val="008000"/>
                </a:solidFill>
                <a:latin typeface="Courier New" panose="02070309020205020404" pitchFamily="49" charset="0"/>
                <a:cs typeface="Courier New" panose="02070309020205020404" pitchFamily="49" charset="0"/>
              </a:rPr>
              <a:t>// error</a:t>
            </a:r>
          </a:p>
        </p:txBody>
      </p:sp>
      <p:sp>
        <p:nvSpPr>
          <p:cNvPr id="46084" name="TextBox 3"/>
          <p:cNvSpPr txBox="1">
            <a:spLocks noChangeArrowheads="1"/>
          </p:cNvSpPr>
          <p:nvPr/>
        </p:nvSpPr>
        <p:spPr bwMode="auto">
          <a:xfrm>
            <a:off x="473075" y="1208088"/>
            <a:ext cx="1812925" cy="1754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Vehicle</a:t>
            </a:r>
          </a:p>
          <a:p>
            <a:pPr eaLnBrk="1" hangingPunct="1"/>
            <a:endParaRPr lang="en-US"/>
          </a:p>
          <a:p>
            <a:pPr eaLnBrk="1" hangingPunct="1"/>
            <a:r>
              <a:rPr lang="en-US"/>
              <a:t>EngineStart()</a:t>
            </a:r>
          </a:p>
          <a:p>
            <a:pPr eaLnBrk="1" hangingPunct="1"/>
            <a:r>
              <a:rPr lang="en-US"/>
              <a:t>SpeedChange()</a:t>
            </a:r>
          </a:p>
          <a:p>
            <a:pPr eaLnBrk="1" hangingPunct="1"/>
            <a:r>
              <a:rPr lang="en-US"/>
              <a:t>Turn()</a:t>
            </a:r>
          </a:p>
          <a:p>
            <a:pPr eaLnBrk="1" hangingPunct="1"/>
            <a:r>
              <a:rPr lang="en-US"/>
              <a:t>Stop()</a:t>
            </a:r>
          </a:p>
        </p:txBody>
      </p:sp>
      <p:cxnSp>
        <p:nvCxnSpPr>
          <p:cNvPr id="6" name="Straight Connector 5"/>
          <p:cNvCxnSpPr/>
          <p:nvPr/>
        </p:nvCxnSpPr>
        <p:spPr>
          <a:xfrm>
            <a:off x="457200" y="171608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6086" name="TextBox 6"/>
          <p:cNvSpPr txBox="1">
            <a:spLocks noChangeArrowheads="1"/>
          </p:cNvSpPr>
          <p:nvPr/>
        </p:nvSpPr>
        <p:spPr bwMode="auto">
          <a:xfrm>
            <a:off x="2895600" y="1371600"/>
            <a:ext cx="18288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Car</a:t>
            </a:r>
          </a:p>
          <a:p>
            <a:pPr eaLnBrk="1" hangingPunct="1"/>
            <a:endParaRPr lang="en-US"/>
          </a:p>
        </p:txBody>
      </p:sp>
      <p:cxnSp>
        <p:nvCxnSpPr>
          <p:cNvPr id="9" name="Straight Connector 8"/>
          <p:cNvCxnSpPr/>
          <p:nvPr/>
        </p:nvCxnSpPr>
        <p:spPr>
          <a:xfrm>
            <a:off x="2514600" y="17526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6084" idx="2"/>
          </p:cNvCxnSpPr>
          <p:nvPr/>
        </p:nvCxnSpPr>
        <p:spPr>
          <a:xfrm>
            <a:off x="1379538" y="2962275"/>
            <a:ext cx="220662" cy="201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35063" y="3189288"/>
            <a:ext cx="4651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6084" idx="2"/>
          </p:cNvCxnSpPr>
          <p:nvPr/>
        </p:nvCxnSpPr>
        <p:spPr>
          <a:xfrm flipV="1">
            <a:off x="1158875" y="2962275"/>
            <a:ext cx="220663" cy="227013"/>
          </a:xfrm>
          <a:prstGeom prst="line">
            <a:avLst/>
          </a:prstGeom>
        </p:spPr>
        <p:style>
          <a:lnRef idx="1">
            <a:schemeClr val="accent1"/>
          </a:lnRef>
          <a:fillRef idx="0">
            <a:schemeClr val="accent1"/>
          </a:fillRef>
          <a:effectRef idx="0">
            <a:schemeClr val="accent1"/>
          </a:effectRef>
          <a:fontRef idx="minor">
            <a:schemeClr val="tx1"/>
          </a:fontRef>
        </p:style>
      </p:cxnSp>
      <p:sp>
        <p:nvSpPr>
          <p:cNvPr id="46091" name="TextBox 22"/>
          <p:cNvSpPr txBox="1">
            <a:spLocks noChangeArrowheads="1"/>
          </p:cNvSpPr>
          <p:nvPr/>
        </p:nvSpPr>
        <p:spPr bwMode="auto">
          <a:xfrm>
            <a:off x="473075" y="3438525"/>
            <a:ext cx="18288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Plan</a:t>
            </a:r>
          </a:p>
          <a:p>
            <a:pPr eaLnBrk="1" hangingPunct="1"/>
            <a:endParaRPr lang="en-US"/>
          </a:p>
          <a:p>
            <a:pPr eaLnBrk="1" hangingPunct="1"/>
            <a:r>
              <a:rPr lang="en-US"/>
              <a:t>HighUp()</a:t>
            </a:r>
          </a:p>
          <a:p>
            <a:pPr eaLnBrk="1" hangingPunct="1"/>
            <a:r>
              <a:rPr lang="en-US"/>
              <a:t>Down()</a:t>
            </a:r>
          </a:p>
          <a:p>
            <a:pPr eaLnBrk="1" hangingPunct="1"/>
            <a:endParaRPr lang="en-US"/>
          </a:p>
        </p:txBody>
      </p:sp>
      <p:cxnSp>
        <p:nvCxnSpPr>
          <p:cNvPr id="24" name="Straight Connector 23"/>
          <p:cNvCxnSpPr/>
          <p:nvPr/>
        </p:nvCxnSpPr>
        <p:spPr>
          <a:xfrm>
            <a:off x="473075" y="38100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46093" name="TextBox 24"/>
          <p:cNvSpPr txBox="1">
            <a:spLocks noChangeArrowheads="1"/>
          </p:cNvSpPr>
          <p:nvPr/>
        </p:nvSpPr>
        <p:spPr bwMode="auto">
          <a:xfrm>
            <a:off x="427038" y="5364163"/>
            <a:ext cx="18288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CombatPlan</a:t>
            </a:r>
          </a:p>
          <a:p>
            <a:pPr eaLnBrk="1" hangingPunct="1"/>
            <a:endParaRPr lang="en-US"/>
          </a:p>
          <a:p>
            <a:pPr eaLnBrk="1" hangingPunct="1"/>
            <a:r>
              <a:rPr lang="en-US"/>
              <a:t>Rotate()</a:t>
            </a:r>
          </a:p>
        </p:txBody>
      </p:sp>
      <p:cxnSp>
        <p:nvCxnSpPr>
          <p:cNvPr id="26" name="Straight Connector 25"/>
          <p:cNvCxnSpPr/>
          <p:nvPr/>
        </p:nvCxnSpPr>
        <p:spPr>
          <a:xfrm>
            <a:off x="457200" y="57912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86000" y="17526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14600" y="1524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86000" y="1524000"/>
            <a:ext cx="220663" cy="227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385888" y="3163888"/>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371600" y="49530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143000" y="5181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133475" y="4916488"/>
            <a:ext cx="220663" cy="227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371600" y="5181600"/>
            <a:ext cx="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978808"/>
      </p:ext>
    </p:extLst>
  </p:cSld>
  <p:clrMapOvr>
    <a:masterClrMapping/>
  </p:clrMapOvr>
  <p:transition spd="med">
    <p:comb/>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Accessibility modifier: protected</a:t>
            </a:r>
          </a:p>
        </p:txBody>
      </p:sp>
      <p:sp>
        <p:nvSpPr>
          <p:cNvPr id="47107"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Car{</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int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NumberWheels;</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a:t>
            </a:r>
            <a:r>
              <a:rPr lang="en-US" altLang="ja-JP" sz="2400" smtClean="0">
                <a:solidFill>
                  <a:srgbClr val="C00000"/>
                </a:solidFill>
                <a:latin typeface="Courier New" panose="02070309020205020404" pitchFamily="49" charset="0"/>
                <a:ea typeface="ＭＳ Ｐ明朝" panose="02020600040205080304" pitchFamily="18" charset="-128"/>
                <a:cs typeface="Courier New" panose="02070309020205020404" pitchFamily="49" charset="0"/>
              </a:rPr>
              <a:t>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String MainColor;</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int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NumberRearPorts;</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bool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isWithUpperWindow;</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int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NumberSeats;</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float </a:t>
            </a: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CylinderVolume;</a:t>
            </a:r>
          </a:p>
          <a:p>
            <a:pPr lvl="1">
              <a:lnSpc>
                <a:spcPct val="80000"/>
              </a:lnSpc>
              <a:buFont typeface="Wingdings" panose="05000000000000000000" pitchFamily="2" charset="2"/>
              <a:buNone/>
            </a:pPr>
            <a:r>
              <a:rPr lang="en-US" altLang="ja-JP" sz="2400" smtClean="0">
                <a:solidFill>
                  <a:schemeClr val="accent1"/>
                </a:solidFill>
                <a:latin typeface="Courier New" panose="02070309020205020404" pitchFamily="49" charset="0"/>
                <a:ea typeface="ＭＳ Ｐ明朝" panose="02020600040205080304" pitchFamily="18"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endParaRPr lang="en-US" smtClean="0">
              <a:ea typeface="ＭＳ Ｐゴシック" panose="020B0600070205080204" pitchFamily="50" charset="-128"/>
              <a:cs typeface="Courier New" panose="02070309020205020404" pitchFamily="49" charset="0"/>
            </a:endParaRPr>
          </a:p>
        </p:txBody>
      </p:sp>
    </p:spTree>
    <p:extLst>
      <p:ext uri="{BB962C8B-B14F-4D97-AF65-F5344CB8AC3E}">
        <p14:creationId xmlns:p14="http://schemas.microsoft.com/office/powerpoint/2010/main" val="619436003"/>
      </p:ext>
    </p:extLst>
  </p:cSld>
  <p:clrMapOvr>
    <a:masterClrMapping/>
  </p:clrMapOvr>
  <p:transition spd="med">
    <p:comb/>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this and super</a:t>
            </a:r>
          </a:p>
        </p:txBody>
      </p:sp>
      <p:sp>
        <p:nvSpPr>
          <p:cNvPr id="48131"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int</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 i;</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protected int </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aMethod(</a:t>
            </a: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int</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 i){</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   this</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.i = i;</a:t>
            </a:r>
            <a:endPar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endParaRP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明朝" panose="02020600040205080304" pitchFamily="18" charset="-128"/>
                <a:cs typeface="Courier New" panose="02070309020205020404" pitchFamily="49" charset="0"/>
              </a:rPr>
              <a:t>   return</a:t>
            </a: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 i;</a:t>
            </a:r>
          </a:p>
          <a:p>
            <a:pPr lvl="1">
              <a:lnSpc>
                <a:spcPct val="80000"/>
              </a:lnSpc>
              <a:buFont typeface="Wingdings" panose="05000000000000000000" pitchFamily="2" charset="2"/>
              <a:buNone/>
            </a:pPr>
            <a:r>
              <a:rPr lang="en-US" altLang="ja-JP" sz="2400" smtClean="0">
                <a:latin typeface="Courier New" panose="02070309020205020404" pitchFamily="49" charset="0"/>
                <a:ea typeface="ＭＳ Ｐ明朝" panose="02020600040205080304" pitchFamily="18"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B </a:t>
            </a:r>
            <a:r>
              <a:rPr lang="en-US" altLang="ja-JP" sz="2400" smtClean="0">
                <a:solidFill>
                  <a:srgbClr val="800080"/>
                </a:solidFill>
                <a:latin typeface="Courier New" panose="02070309020205020404" pitchFamily="49" charset="0"/>
                <a:cs typeface="Courier New" panose="02070309020205020404" pitchFamily="49" charset="0"/>
              </a:rPr>
              <a:t>extends</a:t>
            </a:r>
            <a:r>
              <a:rPr lang="en-US" altLang="ja-JP" sz="2400" smtClean="0">
                <a:latin typeface="Courier New" panose="02070309020205020404" pitchFamily="49" charset="0"/>
                <a:cs typeface="Courier New" panose="02070309020205020404" pitchFamily="49" charset="0"/>
              </a:rPr>
              <a:t> A{</a:t>
            </a:r>
          </a:p>
          <a:p>
            <a:pPr lvl="1">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public int </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aMethod(</a:t>
            </a: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int</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 i){</a:t>
            </a:r>
          </a:p>
          <a:p>
            <a:pPr lvl="1">
              <a:lnSpc>
                <a:spcPct val="80000"/>
              </a:lnSpc>
              <a:buFont typeface="Wingdings" panose="05000000000000000000" pitchFamily="2" charset="2"/>
              <a:buNone/>
            </a:pP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return</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2400" smtClean="0">
                <a:solidFill>
                  <a:srgbClr val="800080"/>
                </a:solidFill>
                <a:latin typeface="Courier New" panose="02070309020205020404" pitchFamily="49" charset="0"/>
                <a:ea typeface="ＭＳ Ｐゴシック" panose="020B0600070205080204" pitchFamily="50" charset="-128"/>
                <a:cs typeface="Courier New" panose="02070309020205020404" pitchFamily="49" charset="0"/>
              </a:rPr>
              <a:t>super</a:t>
            </a: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.aMethod(i);</a:t>
            </a:r>
          </a:p>
          <a:p>
            <a:pPr lvl="1">
              <a:lnSpc>
                <a:spcPct val="80000"/>
              </a:lnSpc>
              <a:buFont typeface="Wingdings" panose="05000000000000000000" pitchFamily="2" charset="2"/>
              <a:buNone/>
            </a:pPr>
            <a:r>
              <a:rPr lang="en-US" altLang="ja-JP" sz="2400" smtClean="0">
                <a:latin typeface="Courier New" panose="02070309020205020404" pitchFamily="49" charset="0"/>
                <a:ea typeface="ＭＳ Ｐゴシック" panose="020B0600070205080204" pitchFamily="50" charset="-128"/>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rPr>
              <a:t>}</a:t>
            </a:r>
          </a:p>
        </p:txBody>
      </p:sp>
    </p:spTree>
    <p:extLst>
      <p:ext uri="{BB962C8B-B14F-4D97-AF65-F5344CB8AC3E}">
        <p14:creationId xmlns:p14="http://schemas.microsoft.com/office/powerpoint/2010/main" val="334710104"/>
      </p:ext>
    </p:extLst>
  </p:cSld>
  <p:clrMapOvr>
    <a:masterClrMapping/>
  </p:clrMapOvr>
  <p:transition spd="med">
    <p:comb/>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Final: redefinition forbidden</a:t>
            </a:r>
          </a:p>
        </p:txBody>
      </p:sp>
      <p:sp>
        <p:nvSpPr>
          <p:cNvPr id="49155" name="Content Placeholder 2"/>
          <p:cNvSpPr>
            <a:spLocks noGrp="1"/>
          </p:cNvSpPr>
          <p:nvPr>
            <p:ph idx="1"/>
          </p:nvPr>
        </p:nvSpPr>
        <p:spPr/>
        <p:txBody>
          <a:bodyPr/>
          <a:lstStyle/>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final class </a:t>
            </a:r>
            <a:r>
              <a:rPr lang="en-US" altLang="ja-JP" sz="2400" smtClean="0">
                <a:solidFill>
                  <a:srgbClr val="31859C"/>
                </a:solidFill>
                <a:latin typeface="Courier New" panose="02070309020205020404" pitchFamily="49" charset="0"/>
                <a:cs typeface="Courier New" panose="02070309020205020404" pitchFamily="49" charset="0"/>
              </a:rPr>
              <a:t>A</a:t>
            </a: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B</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extends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A          </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008000"/>
                </a:solidFill>
                <a:latin typeface="Courier New" panose="02070309020205020404" pitchFamily="49" charset="0"/>
                <a:cs typeface="Courier New" panose="02070309020205020404" pitchFamily="49" charset="0"/>
              </a:rPr>
              <a:t>// error</a:t>
            </a:r>
          </a:p>
          <a:p>
            <a:pPr>
              <a:lnSpc>
                <a:spcPct val="80000"/>
              </a:lnSpc>
              <a:buFont typeface="Wingdings" panose="05000000000000000000" pitchFamily="2" charset="2"/>
              <a:buNone/>
            </a:pPr>
            <a:endParaRPr lang="en-US" altLang="ja-JP" sz="24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D</a:t>
            </a: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final int </a:t>
            </a:r>
            <a:r>
              <a:rPr lang="en-US" altLang="ja-JP" sz="2400" smtClean="0">
                <a:latin typeface="Courier New" panose="02070309020205020404" pitchFamily="49" charset="0"/>
                <a:cs typeface="Courier New" panose="02070309020205020404" pitchFamily="49" charset="0"/>
              </a:rPr>
              <a:t>a(){</a:t>
            </a:r>
            <a:r>
              <a:rPr lang="en-US" altLang="ja-JP" sz="2400" smtClean="0">
                <a:solidFill>
                  <a:srgbClr val="800080"/>
                </a:solidFill>
                <a:latin typeface="Courier New" panose="02070309020205020404" pitchFamily="49" charset="0"/>
                <a:cs typeface="Courier New" panose="02070309020205020404" pitchFamily="49" charset="0"/>
              </a:rPr>
              <a:t>return</a:t>
            </a:r>
            <a:r>
              <a:rPr lang="en-US" altLang="ja-JP" sz="2400" smtClean="0">
                <a:latin typeface="Courier New" panose="02070309020205020404" pitchFamily="49" charset="0"/>
                <a:cs typeface="Courier New" panose="02070309020205020404" pitchFamily="49" charset="0"/>
              </a:rPr>
              <a:t> 1;}</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solidFill>
                  <a:srgbClr val="800080"/>
                </a:solidFill>
                <a:latin typeface="Courier New" panose="02070309020205020404" pitchFamily="49" charset="0"/>
                <a:cs typeface="Courier New" panose="02070309020205020404" pitchFamily="49" charset="0"/>
              </a:rPr>
              <a:t>class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E</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extends</a:t>
            </a: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31859C"/>
                </a:solidFill>
                <a:latin typeface="Courier New" panose="02070309020205020404" pitchFamily="49" charset="0"/>
                <a:cs typeface="Courier New" panose="02070309020205020404" pitchFamily="49" charset="0"/>
              </a:rPr>
              <a:t>D</a:t>
            </a: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   </a:t>
            </a:r>
            <a:r>
              <a:rPr lang="en-US" altLang="ja-JP" sz="2400" smtClean="0">
                <a:solidFill>
                  <a:srgbClr val="800080"/>
                </a:solidFill>
                <a:latin typeface="Courier New" panose="02070309020205020404" pitchFamily="49" charset="0"/>
                <a:cs typeface="Courier New" panose="02070309020205020404" pitchFamily="49" charset="0"/>
              </a:rPr>
              <a:t>final int </a:t>
            </a:r>
            <a:r>
              <a:rPr lang="en-US" altLang="ja-JP" sz="2400" smtClean="0">
                <a:latin typeface="Courier New" panose="02070309020205020404" pitchFamily="49" charset="0"/>
                <a:cs typeface="Courier New" panose="02070309020205020404" pitchFamily="49" charset="0"/>
              </a:rPr>
              <a:t>a(){</a:t>
            </a:r>
            <a:r>
              <a:rPr lang="en-US" altLang="ja-JP" sz="2400" smtClean="0">
                <a:solidFill>
                  <a:srgbClr val="800080"/>
                </a:solidFill>
                <a:latin typeface="Courier New" panose="02070309020205020404" pitchFamily="49" charset="0"/>
                <a:cs typeface="Courier New" panose="02070309020205020404" pitchFamily="49" charset="0"/>
              </a:rPr>
              <a:t>return</a:t>
            </a:r>
            <a:r>
              <a:rPr lang="en-US" altLang="ja-JP" sz="2400" smtClean="0">
                <a:latin typeface="Courier New" panose="02070309020205020404" pitchFamily="49" charset="0"/>
                <a:cs typeface="Courier New" panose="02070309020205020404" pitchFamily="49" charset="0"/>
              </a:rPr>
              <a:t> 2;} </a:t>
            </a:r>
            <a:r>
              <a:rPr lang="en-US" altLang="ja-JP" sz="2400" smtClean="0">
                <a:solidFill>
                  <a:srgbClr val="008000"/>
                </a:solidFill>
                <a:latin typeface="Courier New" panose="02070309020205020404" pitchFamily="49" charset="0"/>
                <a:cs typeface="Courier New" panose="02070309020205020404" pitchFamily="49" charset="0"/>
              </a:rPr>
              <a:t>// error</a:t>
            </a:r>
          </a:p>
          <a:p>
            <a:pPr>
              <a:lnSpc>
                <a:spcPct val="80000"/>
              </a:lnSpc>
              <a:buFont typeface="Wingdings" panose="05000000000000000000" pitchFamily="2" charset="2"/>
              <a:buNone/>
            </a:pPr>
            <a:r>
              <a:rPr lang="en-US" altLang="ja-JP" sz="2400" smtClean="0">
                <a:latin typeface="Courier New" panose="02070309020205020404" pitchFamily="49" charset="0"/>
                <a:cs typeface="Courier New" panose="02070309020205020404" pitchFamily="49" charset="0"/>
              </a:rPr>
              <a:t>}</a:t>
            </a:r>
          </a:p>
          <a:p>
            <a:pPr>
              <a:lnSpc>
                <a:spcPct val="80000"/>
              </a:lnSpc>
              <a:buFont typeface="Wingdings" panose="05000000000000000000" pitchFamily="2" charset="2"/>
              <a:buNone/>
            </a:pPr>
            <a:endParaRPr lang="en-US" altLang="ja-JP" sz="1800" smtClean="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endParaRPr lang="en-US" sz="2400" smtClean="0">
              <a:latin typeface="Courier New" panose="02070309020205020404" pitchFamily="49" charset="0"/>
              <a:ea typeface="ＭＳ Ｐゴシック" panose="020B0600070205080204" pitchFamily="50" charset="-128"/>
              <a:cs typeface="Courier New" panose="02070309020205020404" pitchFamily="49" charset="0"/>
            </a:endParaRPr>
          </a:p>
          <a:p>
            <a:pPr>
              <a:lnSpc>
                <a:spcPct val="80000"/>
              </a:lnSpc>
              <a:buFont typeface="Wingdings" panose="05000000000000000000" pitchFamily="2" charset="2"/>
              <a:buNone/>
            </a:pPr>
            <a:endParaRPr lang="en-US" smtClean="0">
              <a:ea typeface="ＭＳ Ｐゴシック" panose="020B0600070205080204" pitchFamily="50" charset="-128"/>
              <a:cs typeface="Courier New" panose="02070309020205020404" pitchFamily="49" charset="0"/>
            </a:endParaRPr>
          </a:p>
        </p:txBody>
      </p:sp>
    </p:spTree>
    <p:extLst>
      <p:ext uri="{BB962C8B-B14F-4D97-AF65-F5344CB8AC3E}">
        <p14:creationId xmlns:p14="http://schemas.microsoft.com/office/powerpoint/2010/main" val="1225074587"/>
      </p:ext>
    </p:extLst>
  </p:cSld>
  <p:clrMapOvr>
    <a:masterClrMapping/>
  </p:clrMapOvr>
  <p:transition spd="med">
    <p:comb/>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762000" y="0"/>
            <a:ext cx="6923087" cy="533400"/>
          </a:xfrm>
        </p:spPr>
        <p:txBody>
          <a:bodyPr/>
          <a:lstStyle/>
          <a:p>
            <a:r>
              <a:rPr lang="en-US" smtClean="0"/>
              <a:t>Summary</a:t>
            </a:r>
          </a:p>
        </p:txBody>
      </p:sp>
      <p:sp>
        <p:nvSpPr>
          <p:cNvPr id="50179" name="Content Placeholder 2"/>
          <p:cNvSpPr>
            <a:spLocks noGrp="1"/>
          </p:cNvSpPr>
          <p:nvPr>
            <p:ph idx="1"/>
          </p:nvPr>
        </p:nvSpPr>
        <p:spPr/>
        <p:txBody>
          <a:bodyPr/>
          <a:lstStyle/>
          <a:p>
            <a:r>
              <a:rPr lang="en-US" smtClean="0"/>
              <a:t>Hierarchie: Inheritance structure</a:t>
            </a:r>
          </a:p>
          <a:p>
            <a:r>
              <a:rPr lang="en-US" smtClean="0"/>
              <a:t>Base/super class: ascendant in inheritance</a:t>
            </a:r>
          </a:p>
          <a:p>
            <a:r>
              <a:rPr lang="en-US" smtClean="0"/>
              <a:t>Derived/sub class: descendant in inheritance</a:t>
            </a:r>
          </a:p>
          <a:p>
            <a:r>
              <a:rPr lang="en-US" smtClean="0"/>
              <a:t>Protected access modifier: for descendent access</a:t>
            </a:r>
          </a:p>
          <a:p>
            <a:r>
              <a:rPr lang="en-US" smtClean="0"/>
              <a:t>Final declaration: no redefinition allowed</a:t>
            </a:r>
          </a:p>
          <a:p>
            <a:endParaRPr lang="en-US" smtClean="0"/>
          </a:p>
        </p:txBody>
      </p:sp>
    </p:spTree>
    <p:extLst>
      <p:ext uri="{BB962C8B-B14F-4D97-AF65-F5344CB8AC3E}">
        <p14:creationId xmlns:p14="http://schemas.microsoft.com/office/powerpoint/2010/main" val="241177430"/>
      </p:ext>
    </p:extLst>
  </p:cSld>
  <p:clrMapOvr>
    <a:masterClrMapping/>
  </p:clrMapOvr>
  <p:transition spd="med">
    <p:comb/>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55650" y="2997200"/>
            <a:ext cx="7772400" cy="792163"/>
          </a:xfrm>
        </p:spPr>
        <p:txBody>
          <a:bodyPr/>
          <a:lstStyle/>
          <a:p>
            <a:pPr algn="ctr"/>
            <a:r>
              <a:rPr lang="en-US" sz="3200" cap="none" smtClean="0">
                <a:solidFill>
                  <a:srgbClr val="DC0081"/>
                </a:solidFill>
              </a:rPr>
              <a:t>POLYMORPHISM</a:t>
            </a:r>
            <a:endParaRPr lang="vi-VN" sz="3200" cap="none" smtClean="0">
              <a:solidFill>
                <a:srgbClr val="DC0081"/>
              </a:solidFill>
            </a:endParaRPr>
          </a:p>
        </p:txBody>
      </p:sp>
      <p:sp>
        <p:nvSpPr>
          <p:cNvPr id="51203" name="Slide Number Placeholder 3"/>
          <p:cNvSpPr>
            <a:spLocks noGrp="1"/>
          </p:cNvSpPr>
          <p:nvPr>
            <p:ph type="sldNum" sz="quarter" idx="4294967295"/>
          </p:nvPr>
        </p:nvSpPr>
        <p:spPr bwMode="auto">
          <a:xfrm>
            <a:off x="7010400" y="6553200"/>
            <a:ext cx="2133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50240-C18B-4E33-AC11-1437D49F5681}" type="slidenum">
              <a:rPr lang="vi-VN">
                <a:solidFill>
                  <a:srgbClr val="898989"/>
                </a:solidFill>
              </a:rPr>
              <a:pPr/>
              <a:t>95</a:t>
            </a:fld>
            <a:endParaRPr lang="vi-VN">
              <a:solidFill>
                <a:srgbClr val="898989"/>
              </a:solidFill>
            </a:endParaRPr>
          </a:p>
        </p:txBody>
      </p:sp>
    </p:spTree>
    <p:extLst>
      <p:ext uri="{BB962C8B-B14F-4D97-AF65-F5344CB8AC3E}">
        <p14:creationId xmlns:p14="http://schemas.microsoft.com/office/powerpoint/2010/main" val="4187992398"/>
      </p:ext>
    </p:extLst>
  </p:cSld>
  <p:clrMapOvr>
    <a:masterClrMapping/>
  </p:clrMapOvr>
  <p:transition spd="med">
    <p:comb/>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066801" y="0"/>
            <a:ext cx="7620000" cy="533400"/>
          </a:xfrm>
        </p:spPr>
        <p:txBody>
          <a:bodyPr/>
          <a:lstStyle/>
          <a:p>
            <a:r>
              <a:rPr lang="en-US" smtClean="0"/>
              <a:t>Content</a:t>
            </a:r>
          </a:p>
        </p:txBody>
      </p:sp>
      <p:sp>
        <p:nvSpPr>
          <p:cNvPr id="52227" name="Content Placeholder 2"/>
          <p:cNvSpPr>
            <a:spLocks noGrp="1"/>
          </p:cNvSpPr>
          <p:nvPr>
            <p:ph idx="1"/>
          </p:nvPr>
        </p:nvSpPr>
        <p:spPr/>
        <p:txBody>
          <a:bodyPr/>
          <a:lstStyle/>
          <a:p>
            <a:r>
              <a:rPr lang="en-US" smtClean="0"/>
              <a:t>Feature hiding</a:t>
            </a:r>
          </a:p>
          <a:p>
            <a:r>
              <a:rPr lang="en-US" smtClean="0"/>
              <a:t>Feature overriding</a:t>
            </a:r>
          </a:p>
          <a:p>
            <a:r>
              <a:rPr lang="en-US" smtClean="0"/>
              <a:t>Virtual method</a:t>
            </a:r>
          </a:p>
          <a:p>
            <a:endParaRPr lang="en-US" smtClean="0"/>
          </a:p>
        </p:txBody>
      </p:sp>
    </p:spTree>
    <p:extLst>
      <p:ext uri="{BB962C8B-B14F-4D97-AF65-F5344CB8AC3E}">
        <p14:creationId xmlns:p14="http://schemas.microsoft.com/office/powerpoint/2010/main" val="1995349577"/>
      </p:ext>
    </p:extLst>
  </p:cSld>
  <p:clrMapOvr>
    <a:masterClrMapping/>
  </p:clrMapOvr>
  <p:transition spd="med">
    <p:comb/>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Object-Oriented Relationships</a:t>
            </a:r>
          </a:p>
        </p:txBody>
      </p:sp>
      <p:sp>
        <p:nvSpPr>
          <p:cNvPr id="71683" name="Rectangle 3"/>
          <p:cNvSpPr>
            <a:spLocks noGrp="1" noChangeArrowheads="1"/>
          </p:cNvSpPr>
          <p:nvPr>
            <p:ph type="body" idx="1"/>
          </p:nvPr>
        </p:nvSpPr>
        <p:spPr/>
        <p:txBody>
          <a:bodyPr/>
          <a:lstStyle/>
          <a:p>
            <a:r>
              <a:rPr lang="en-US"/>
              <a:t>In an application, the classes and class members are related to each other</a:t>
            </a:r>
          </a:p>
          <a:p>
            <a:pPr lvl="1"/>
            <a:r>
              <a:rPr lang="en-US" sz="2800"/>
              <a:t>A class has a data variable defined in it</a:t>
            </a:r>
          </a:p>
          <a:p>
            <a:r>
              <a:rPr lang="en-US"/>
              <a:t>The classes themselves are related to each other</a:t>
            </a:r>
          </a:p>
          <a:p>
            <a:pPr lvl="1"/>
            <a:r>
              <a:rPr lang="en-US" sz="2800"/>
              <a:t>A class is derived from another class</a:t>
            </a:r>
          </a:p>
          <a:p>
            <a:r>
              <a:rPr lang="en-US"/>
              <a:t>There are two kinds of relationships that the classes inside an application may have, and these kinds correspond to the two properties of classes:</a:t>
            </a:r>
          </a:p>
          <a:p>
            <a:pPr lvl="1"/>
            <a:r>
              <a:rPr lang="en-US" sz="2800"/>
              <a:t>Inheritance (is-a relationship)</a:t>
            </a:r>
          </a:p>
          <a:p>
            <a:pPr lvl="1"/>
            <a:r>
              <a:rPr lang="en-US" sz="2800"/>
              <a:t>Data abstraction (has-a relationship)</a:t>
            </a:r>
          </a:p>
        </p:txBody>
      </p:sp>
    </p:spTree>
    <p:extLst>
      <p:ext uri="{BB962C8B-B14F-4D97-AF65-F5344CB8AC3E}">
        <p14:creationId xmlns:p14="http://schemas.microsoft.com/office/powerpoint/2010/main" val="1143428107"/>
      </p:ext>
    </p:extLst>
  </p:cSld>
  <p:clrMapOvr>
    <a:masterClrMapping/>
  </p:clrMapOvr>
  <p:transition spd="med">
    <p:comb/>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The is-a Relationship</a:t>
            </a:r>
          </a:p>
        </p:txBody>
      </p:sp>
      <p:sp>
        <p:nvSpPr>
          <p:cNvPr id="72707" name="Rectangle 3"/>
          <p:cNvSpPr>
            <a:spLocks noGrp="1" noChangeArrowheads="1"/>
          </p:cNvSpPr>
          <p:nvPr>
            <p:ph type="body" idx="1"/>
          </p:nvPr>
        </p:nvSpPr>
        <p:spPr>
          <a:xfrm>
            <a:off x="381000" y="914400"/>
            <a:ext cx="8229600" cy="2895600"/>
          </a:xfrm>
        </p:spPr>
        <p:txBody>
          <a:bodyPr/>
          <a:lstStyle/>
          <a:p>
            <a:pPr>
              <a:buFont typeface="Wingdings" pitchFamily="2" charset="2"/>
              <a:buNone/>
            </a:pPr>
            <a:r>
              <a:rPr lang="en-US"/>
              <a:t>class Stereo {</a:t>
            </a:r>
          </a:p>
          <a:p>
            <a:pPr>
              <a:buFont typeface="Wingdings" pitchFamily="2" charset="2"/>
              <a:buNone/>
            </a:pPr>
            <a:r>
              <a:rPr lang="en-US"/>
              <a:t>}</a:t>
            </a:r>
          </a:p>
          <a:p>
            <a:pPr>
              <a:buFont typeface="Wingdings" pitchFamily="2" charset="2"/>
              <a:buNone/>
            </a:pPr>
            <a:endParaRPr lang="en-US"/>
          </a:p>
          <a:p>
            <a:pPr>
              <a:buFont typeface="Wingdings" pitchFamily="2" charset="2"/>
              <a:buNone/>
            </a:pPr>
            <a:r>
              <a:rPr lang="en-US"/>
              <a:t>class Boombox extends Stereo {</a:t>
            </a:r>
          </a:p>
          <a:p>
            <a:pPr>
              <a:buFont typeface="Wingdings" pitchFamily="2" charset="2"/>
              <a:buNone/>
            </a:pPr>
            <a:r>
              <a:rPr lang="en-US"/>
              <a:t>}</a:t>
            </a:r>
          </a:p>
        </p:txBody>
      </p:sp>
      <p:sp>
        <p:nvSpPr>
          <p:cNvPr id="72708" name="Text Box 4"/>
          <p:cNvSpPr txBox="1">
            <a:spLocks noChangeArrowheads="1"/>
          </p:cNvSpPr>
          <p:nvPr/>
        </p:nvSpPr>
        <p:spPr bwMode="auto">
          <a:xfrm>
            <a:off x="2743200" y="1905000"/>
            <a:ext cx="4191000" cy="457200"/>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a boombox is a stereo</a:t>
            </a:r>
          </a:p>
        </p:txBody>
      </p:sp>
      <p:sp>
        <p:nvSpPr>
          <p:cNvPr id="72709" name="Text Box 5"/>
          <p:cNvSpPr txBox="1">
            <a:spLocks noChangeArrowheads="1"/>
          </p:cNvSpPr>
          <p:nvPr/>
        </p:nvSpPr>
        <p:spPr bwMode="auto">
          <a:xfrm>
            <a:off x="381000" y="3810000"/>
            <a:ext cx="8229600" cy="1384995"/>
          </a:xfrm>
          <a:prstGeom prst="rect">
            <a:avLst/>
          </a:prstGeom>
          <a:noFill/>
          <a:ln w="9525">
            <a:noFill/>
            <a:miter lim="800000"/>
            <a:headEnd/>
            <a:tailEnd/>
          </a:ln>
          <a:effectLst/>
        </p:spPr>
        <p:txBody>
          <a:bodyPr wrap="square">
            <a:spAutoFit/>
          </a:bodyPr>
          <a:lstStyle/>
          <a:p>
            <a:r>
              <a:rPr lang="en-US" sz="2800"/>
              <a:t>A rule of thumb to recognize an is-a relationship is that every object of the subclass is also an object of the superclass and not vice versa</a:t>
            </a:r>
          </a:p>
        </p:txBody>
      </p:sp>
    </p:spTree>
    <p:extLst>
      <p:ext uri="{BB962C8B-B14F-4D97-AF65-F5344CB8AC3E}">
        <p14:creationId xmlns:p14="http://schemas.microsoft.com/office/powerpoint/2010/main" val="3853180159"/>
      </p:ext>
    </p:extLst>
  </p:cSld>
  <p:clrMapOvr>
    <a:masterClrMapping/>
  </p:clrMapOvr>
  <p:transition spd="med">
    <p:comb/>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The has-a Relationship</a:t>
            </a:r>
          </a:p>
        </p:txBody>
      </p:sp>
      <p:sp>
        <p:nvSpPr>
          <p:cNvPr id="73731" name="Rectangle 3"/>
          <p:cNvSpPr>
            <a:spLocks noGrp="1" noChangeArrowheads="1"/>
          </p:cNvSpPr>
          <p:nvPr>
            <p:ph type="body" idx="1"/>
          </p:nvPr>
        </p:nvSpPr>
        <p:spPr>
          <a:xfrm>
            <a:off x="381000" y="1143000"/>
            <a:ext cx="8229600" cy="2362200"/>
          </a:xfrm>
        </p:spPr>
        <p:txBody>
          <a:bodyPr/>
          <a:lstStyle/>
          <a:p>
            <a:pPr>
              <a:lnSpc>
                <a:spcPct val="90000"/>
              </a:lnSpc>
            </a:pPr>
            <a:r>
              <a:rPr lang="en-US"/>
              <a:t>The has-a relationship corresponds to an object-oriented characteristic called encapsulation, which means the data and the methods are combined into a structure called a class</a:t>
            </a:r>
          </a:p>
        </p:txBody>
      </p:sp>
      <p:sp>
        <p:nvSpPr>
          <p:cNvPr id="73732" name="Text Box 4"/>
          <p:cNvSpPr txBox="1">
            <a:spLocks noChangeArrowheads="1"/>
          </p:cNvSpPr>
          <p:nvPr/>
        </p:nvSpPr>
        <p:spPr bwMode="auto">
          <a:xfrm>
            <a:off x="533400" y="3352800"/>
            <a:ext cx="6096000" cy="2647950"/>
          </a:xfrm>
          <a:prstGeom prst="rect">
            <a:avLst/>
          </a:prstGeom>
          <a:noFill/>
          <a:ln w="9525">
            <a:noFill/>
            <a:miter lim="800000"/>
            <a:headEnd/>
            <a:tailEnd/>
          </a:ln>
          <a:effectLst/>
        </p:spPr>
        <p:txBody>
          <a:bodyPr>
            <a:spAutoFit/>
          </a:bodyPr>
          <a:lstStyle/>
          <a:p>
            <a:r>
              <a:rPr lang="en-US" sz="2400"/>
              <a:t>class Stereo {</a:t>
            </a:r>
          </a:p>
          <a:p>
            <a:r>
              <a:rPr lang="en-US" sz="2400"/>
              <a:t>}</a:t>
            </a:r>
          </a:p>
          <a:p>
            <a:r>
              <a:rPr lang="en-US" sz="2400"/>
              <a:t>class Boombox extends Stereo {</a:t>
            </a:r>
          </a:p>
          <a:p>
            <a:r>
              <a:rPr lang="en-US" sz="2400"/>
              <a:t>     CDPlayer cdPlayer = new CDPlayer();</a:t>
            </a:r>
          </a:p>
          <a:p>
            <a:r>
              <a:rPr lang="en-US" sz="2400"/>
              <a:t>}</a:t>
            </a:r>
          </a:p>
          <a:p>
            <a:r>
              <a:rPr lang="en-US" sz="2400"/>
              <a:t>class CDPlayer {</a:t>
            </a:r>
          </a:p>
          <a:p>
            <a:r>
              <a:rPr lang="en-US" sz="2400"/>
              <a:t>}</a:t>
            </a:r>
          </a:p>
        </p:txBody>
      </p:sp>
      <p:sp>
        <p:nvSpPr>
          <p:cNvPr id="73733" name="Text Box 5"/>
          <p:cNvSpPr txBox="1">
            <a:spLocks noChangeArrowheads="1"/>
          </p:cNvSpPr>
          <p:nvPr/>
        </p:nvSpPr>
        <p:spPr bwMode="auto">
          <a:xfrm>
            <a:off x="3733800" y="5029200"/>
            <a:ext cx="4495800" cy="822325"/>
          </a:xfrm>
          <a:prstGeom prst="rect">
            <a:avLst/>
          </a:prstGeom>
          <a:noFill/>
          <a:ln w="9525">
            <a:noFill/>
            <a:miter lim="800000"/>
            <a:headEnd/>
            <a:tailEnd/>
          </a:ln>
          <a:effectLst/>
        </p:spPr>
        <p:txBody>
          <a:bodyPr>
            <a:spAutoFit/>
          </a:bodyPr>
          <a:lstStyle/>
          <a:p>
            <a:pPr>
              <a:spcBef>
                <a:spcPct val="50000"/>
              </a:spcBef>
            </a:pPr>
            <a:r>
              <a:rPr lang="en-US" sz="2400" b="1">
                <a:solidFill>
                  <a:schemeClr val="tx2"/>
                </a:solidFill>
              </a:rPr>
              <a:t>the boombox is-a stereo and it has-a CD player</a:t>
            </a:r>
          </a:p>
        </p:txBody>
      </p:sp>
    </p:spTree>
    <p:extLst>
      <p:ext uri="{BB962C8B-B14F-4D97-AF65-F5344CB8AC3E}">
        <p14:creationId xmlns:p14="http://schemas.microsoft.com/office/powerpoint/2010/main" val="2748495683"/>
      </p:ext>
    </p:extLst>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IOStreams</Template>
  <TotalTime>2774</TotalTime>
  <Words>21106</Words>
  <Application>Microsoft Office PowerPoint</Application>
  <PresentationFormat>On-screen Show (4:3)</PresentationFormat>
  <Paragraphs>3684</Paragraphs>
  <Slides>271</Slides>
  <Notes>139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271</vt:i4>
      </vt:variant>
    </vt:vector>
  </HeadingPairs>
  <TitlesOfParts>
    <vt:vector size="286" baseType="lpstr">
      <vt:lpstr>Arial Unicode MS</vt:lpstr>
      <vt:lpstr>ＭＳ Ｐゴシック</vt:lpstr>
      <vt:lpstr>Arial</vt:lpstr>
      <vt:lpstr>Calibri</vt:lpstr>
      <vt:lpstr>Courier New</vt:lpstr>
      <vt:lpstr>Helvetica</vt:lpstr>
      <vt:lpstr>Lucida Console</vt:lpstr>
      <vt:lpstr>ＭＳ Ｐ明朝</vt:lpstr>
      <vt:lpstr>Symbol</vt:lpstr>
      <vt:lpstr>Tahoma</vt:lpstr>
      <vt:lpstr>Times New Roman</vt:lpstr>
      <vt:lpstr>Verdana</vt:lpstr>
      <vt:lpstr>Wingdings</vt:lpstr>
      <vt:lpstr>Blends</vt:lpstr>
      <vt:lpstr>Document</vt:lpstr>
      <vt:lpstr>JAVA OBJECT  ORIENTED PROGRAMMING</vt:lpstr>
      <vt:lpstr>BASIC JAVA OOP</vt:lpstr>
      <vt:lpstr>Agenda</vt:lpstr>
      <vt:lpstr>OOP ABSTRACTION</vt:lpstr>
      <vt:lpstr>Real life Object, Data and Action</vt:lpstr>
      <vt:lpstr>Modelisation</vt:lpstr>
      <vt:lpstr>Abstraction/Modelisation</vt:lpstr>
      <vt:lpstr>OOP ENCAPSULATION WITH JAVA</vt:lpstr>
      <vt:lpstr>Agenda</vt:lpstr>
      <vt:lpstr>Encapsulation: Class, Member and Method</vt:lpstr>
      <vt:lpstr>Working with Classes</vt:lpstr>
      <vt:lpstr>Working with Classes (cont.)</vt:lpstr>
      <vt:lpstr>The Elements of a class </vt:lpstr>
      <vt:lpstr>Defining Classes</vt:lpstr>
      <vt:lpstr>Declaring Classes </vt:lpstr>
      <vt:lpstr>Declaring Member Variables </vt:lpstr>
      <vt:lpstr>Instantiate – Constructor</vt:lpstr>
      <vt:lpstr>Writing and Invoking Constructors</vt:lpstr>
      <vt:lpstr>Writing and Invoking Constructors </vt:lpstr>
      <vt:lpstr>Writing and Invoking Constructors</vt:lpstr>
      <vt:lpstr>Accessibility modifier</vt:lpstr>
      <vt:lpstr>Accessibility modifier: public/private</vt:lpstr>
      <vt:lpstr>METHOD</vt:lpstr>
      <vt:lpstr>Using Methods</vt:lpstr>
      <vt:lpstr>Defining a Method</vt:lpstr>
      <vt:lpstr>Defining a Method (cont.)</vt:lpstr>
      <vt:lpstr>Defining a Method (cont.)</vt:lpstr>
      <vt:lpstr>Defining Methods</vt:lpstr>
      <vt:lpstr>Defining Methods </vt:lpstr>
      <vt:lpstr>Getter and Setter</vt:lpstr>
      <vt:lpstr>Overload</vt:lpstr>
      <vt:lpstr>Method Overriding and Overloading</vt:lpstr>
      <vt:lpstr>Method Overriding and Overloading</vt:lpstr>
      <vt:lpstr>Method Overriding and Overloading</vt:lpstr>
      <vt:lpstr>Method Overriding and Overloading </vt:lpstr>
      <vt:lpstr>Methods with a Variable Number of Parameters</vt:lpstr>
      <vt:lpstr>Undefined parameter number</vt:lpstr>
      <vt:lpstr>PowerPoint Presentation</vt:lpstr>
      <vt:lpstr>PowerPoint Presentation</vt:lpstr>
      <vt:lpstr>PowerPoint Presentation</vt:lpstr>
      <vt:lpstr>Passing Arguments into Methods</vt:lpstr>
      <vt:lpstr>Passing a Primitive Variable</vt:lpstr>
      <vt:lpstr>Passing Primitive Variables </vt:lpstr>
      <vt:lpstr>Passing Primitive Variables </vt:lpstr>
      <vt:lpstr>Passing Object Reference Variables </vt:lpstr>
      <vt:lpstr>Passing Object Reference Variables</vt:lpstr>
      <vt:lpstr>Passing Object Reference Variables</vt:lpstr>
      <vt:lpstr>Passing a Reference Variable</vt:lpstr>
      <vt:lpstr>Using Modifiers</vt:lpstr>
      <vt:lpstr>Understanding Using Modifiers</vt:lpstr>
      <vt:lpstr>Understanding Using Modifiers </vt:lpstr>
      <vt:lpstr>Understanding Using Modifiers </vt:lpstr>
      <vt:lpstr>Understanding Using Modifiers </vt:lpstr>
      <vt:lpstr>Understanding Using Modifiers</vt:lpstr>
      <vt:lpstr>Constant with final keyword</vt:lpstr>
      <vt:lpstr>Static keyword</vt:lpstr>
      <vt:lpstr>INNER CLASSES</vt:lpstr>
      <vt:lpstr>Outline</vt:lpstr>
      <vt:lpstr>Introduction</vt:lpstr>
      <vt:lpstr>Inner Class</vt:lpstr>
      <vt:lpstr>Inner Class (cont.)</vt:lpstr>
      <vt:lpstr>Regular Inner Class </vt:lpstr>
      <vt:lpstr>Regular inner class</vt:lpstr>
      <vt:lpstr>Inner nested class</vt:lpstr>
      <vt:lpstr>Regular Inner Class (cont.)</vt:lpstr>
      <vt:lpstr>Instantiating a Regular Inner Class</vt:lpstr>
      <vt:lpstr>Instantiating a Regular Inner Class</vt:lpstr>
      <vt:lpstr>Referencing the Inner or Outer Instance</vt:lpstr>
      <vt:lpstr>Apply Modifiers to Inner Classes</vt:lpstr>
      <vt:lpstr>Method-Local Inner Classes</vt:lpstr>
      <vt:lpstr>Method-Local Inner Classes (cont.)</vt:lpstr>
      <vt:lpstr>Local class</vt:lpstr>
      <vt:lpstr>Anonymous Inner Classes</vt:lpstr>
      <vt:lpstr>PowerPoint Presentation</vt:lpstr>
      <vt:lpstr>PowerPoint Presentation</vt:lpstr>
      <vt:lpstr>PowerPoint Presentation</vt:lpstr>
      <vt:lpstr>PowerPoint Presentation</vt:lpstr>
      <vt:lpstr>Static Nested Classes</vt:lpstr>
      <vt:lpstr>Method-Local Inner Classes </vt:lpstr>
      <vt:lpstr>Anonymous Inner Classes </vt:lpstr>
      <vt:lpstr>Anonymous class</vt:lpstr>
      <vt:lpstr>Static Nested Classes </vt:lpstr>
      <vt:lpstr>Static nested class</vt:lpstr>
      <vt:lpstr>Summary</vt:lpstr>
      <vt:lpstr>INHERITANCE</vt:lpstr>
      <vt:lpstr>Content</vt:lpstr>
      <vt:lpstr>Inheritance</vt:lpstr>
      <vt:lpstr>Inheritance (cont.)</vt:lpstr>
      <vt:lpstr>Inheritance (cont.)</vt:lpstr>
      <vt:lpstr>Inheritance – Extension</vt:lpstr>
      <vt:lpstr>Accessibility modifier: protected</vt:lpstr>
      <vt:lpstr>this and super</vt:lpstr>
      <vt:lpstr>Final: redefinition forbidden</vt:lpstr>
      <vt:lpstr>Summary</vt:lpstr>
      <vt:lpstr>POLYMORPHISM</vt:lpstr>
      <vt:lpstr>Content</vt:lpstr>
      <vt:lpstr>Object-Oriented Relationships</vt:lpstr>
      <vt:lpstr>The is-a Relationship</vt:lpstr>
      <vt:lpstr>The has-a Relationship</vt:lpstr>
      <vt:lpstr>Polymorphism</vt:lpstr>
      <vt:lpstr>Polymorphism (cont.)</vt:lpstr>
      <vt:lpstr>Polymorphism (cont.)</vt:lpstr>
      <vt:lpstr>Polymorphism (cont.)</vt:lpstr>
      <vt:lpstr>Polymorphism (cont.)</vt:lpstr>
      <vt:lpstr>Feature hiding</vt:lpstr>
      <vt:lpstr>Feature override</vt:lpstr>
      <vt:lpstr>Summary</vt:lpstr>
      <vt:lpstr>ABSTRACT CLASS AND INTERFACE</vt:lpstr>
      <vt:lpstr>Content</vt:lpstr>
      <vt:lpstr>Abstract</vt:lpstr>
      <vt:lpstr>Abstract Classes</vt:lpstr>
      <vt:lpstr>Abstract Classes (cont.)</vt:lpstr>
      <vt:lpstr>Abstract Classes (cont.)</vt:lpstr>
      <vt:lpstr>Abstract Classes (cont.)</vt:lpstr>
      <vt:lpstr>Interface</vt:lpstr>
      <vt:lpstr>"Multi inheritance"</vt:lpstr>
      <vt:lpstr>Writing and Using Interfaces</vt:lpstr>
      <vt:lpstr>What is an Interface</vt:lpstr>
      <vt:lpstr>What is an Interface</vt:lpstr>
      <vt:lpstr>Interface Characteristics</vt:lpstr>
      <vt:lpstr>Declaring Interface Constants</vt:lpstr>
      <vt:lpstr>Declaring Interface Constants</vt:lpstr>
      <vt:lpstr>Steps in using a Interface</vt:lpstr>
      <vt:lpstr>Implementing an Interface </vt:lpstr>
      <vt:lpstr>Writing and Using Interfaces (cont.)</vt:lpstr>
      <vt:lpstr>Writing and Using Interfaces (cont.)</vt:lpstr>
      <vt:lpstr>Writing and Using Interfaces (cont.)</vt:lpstr>
      <vt:lpstr>Abstract class vs Interface</vt:lpstr>
      <vt:lpstr>Summary</vt:lpstr>
      <vt:lpstr>VALUE TYPE AND REFERENCE TYPE</vt:lpstr>
      <vt:lpstr>Value type vs reference type</vt:lpstr>
      <vt:lpstr>Pass by value/by “reference”</vt:lpstr>
      <vt:lpstr>String literal/interning</vt:lpstr>
      <vt:lpstr>Summary</vt:lpstr>
      <vt:lpstr>STRING CLASS</vt:lpstr>
      <vt:lpstr>String class (1/3)</vt:lpstr>
      <vt:lpstr>String class (2/3)</vt:lpstr>
      <vt:lpstr>String class (3/3)</vt:lpstr>
      <vt:lpstr>String Classes</vt:lpstr>
      <vt:lpstr>Creating Strings</vt:lpstr>
      <vt:lpstr>Creating Strings</vt:lpstr>
      <vt:lpstr>Creating StringBuilder</vt:lpstr>
      <vt:lpstr>Getting the Length</vt:lpstr>
      <vt:lpstr>Getting Characters by Index </vt:lpstr>
      <vt:lpstr>Getting Characters by Index</vt:lpstr>
      <vt:lpstr>Searching for a Character or a Substring within a String (String class)</vt:lpstr>
      <vt:lpstr>FilenameDemo</vt:lpstr>
      <vt:lpstr>FileName</vt:lpstr>
      <vt:lpstr>FileName</vt:lpstr>
      <vt:lpstr>Comparing Strings and Portions of Strings </vt:lpstr>
      <vt:lpstr>Comparing Strings and Portions of Strings</vt:lpstr>
      <vt:lpstr>Modifying String Buffers and String Builders </vt:lpstr>
      <vt:lpstr>Modifying String Buffers and String Builders</vt:lpstr>
      <vt:lpstr>DATE TIME OPERATOR</vt:lpstr>
      <vt:lpstr>Date operators (1/2)</vt:lpstr>
      <vt:lpstr>Date operators (2/2)</vt:lpstr>
      <vt:lpstr>MVC PATTERN</vt:lpstr>
      <vt:lpstr>MVC Pattern</vt:lpstr>
      <vt:lpstr>MVC Pattern Example</vt:lpstr>
      <vt:lpstr>MVC Pattern Example class diagram</vt:lpstr>
      <vt:lpstr>Lesson summary</vt:lpstr>
      <vt:lpstr>PowerPoint Presentation</vt:lpstr>
      <vt:lpstr>Advanced OOP with Java</vt:lpstr>
      <vt:lpstr>Agenda</vt:lpstr>
      <vt:lpstr>Learning Approach</vt:lpstr>
      <vt:lpstr>Inheritance</vt:lpstr>
      <vt:lpstr>Inheritance</vt:lpstr>
      <vt:lpstr>Inheritance</vt:lpstr>
      <vt:lpstr>Inheritance</vt:lpstr>
      <vt:lpstr>Superclasses and Subclasses</vt:lpstr>
      <vt:lpstr>Final class</vt:lpstr>
      <vt:lpstr>Superclasses and Subclasses (Cont.)</vt:lpstr>
      <vt:lpstr>Inheritance hierarchy</vt:lpstr>
      <vt:lpstr>protected  Members</vt:lpstr>
      <vt:lpstr>Superclasses - Subclasses relationship</vt:lpstr>
      <vt:lpstr>Point.java</vt:lpstr>
      <vt:lpstr>Point.java</vt:lpstr>
      <vt:lpstr>PointTest.java</vt:lpstr>
      <vt:lpstr>Circle.java</vt:lpstr>
      <vt:lpstr>Circle.java</vt:lpstr>
      <vt:lpstr>Circle.java</vt:lpstr>
      <vt:lpstr>CircleTest.java</vt:lpstr>
      <vt:lpstr>CircleTest.java</vt:lpstr>
      <vt:lpstr>Circle2.java</vt:lpstr>
      <vt:lpstr>Circle2.java </vt:lpstr>
      <vt:lpstr>Circle2.java output</vt:lpstr>
      <vt:lpstr>Point2.java</vt:lpstr>
      <vt:lpstr>Point2.java</vt:lpstr>
      <vt:lpstr>Circle3.java </vt:lpstr>
      <vt:lpstr>Circle3.java</vt:lpstr>
      <vt:lpstr>CircleTest3.java</vt:lpstr>
      <vt:lpstr>CircleTest3.java</vt:lpstr>
      <vt:lpstr>Relationship between Superclasses and Subclasses (Cont.)</vt:lpstr>
      <vt:lpstr>Point3.java</vt:lpstr>
      <vt:lpstr>Point3.java </vt:lpstr>
      <vt:lpstr>Circle4.java</vt:lpstr>
      <vt:lpstr>Circle4.java</vt:lpstr>
      <vt:lpstr>Circletest4.java</vt:lpstr>
      <vt:lpstr>Circletest4.java</vt:lpstr>
      <vt:lpstr>Constructors and Finalizers in Subclasses</vt:lpstr>
      <vt:lpstr>Constructors and Destructors in Derived Classes</vt:lpstr>
      <vt:lpstr>Point.java</vt:lpstr>
      <vt:lpstr>Point.java</vt:lpstr>
      <vt:lpstr>Circle.java</vt:lpstr>
      <vt:lpstr>Circle.java</vt:lpstr>
      <vt:lpstr>Circle.java</vt:lpstr>
      <vt:lpstr>ConstructorFinalizerTest.java</vt:lpstr>
      <vt:lpstr>ConstructorFinalizerTest.java </vt:lpstr>
      <vt:lpstr>Summary </vt:lpstr>
      <vt:lpstr>polymorphism</vt:lpstr>
      <vt:lpstr>Polymorphism</vt:lpstr>
      <vt:lpstr>Relationships Among Objects in an Inheritance Hierarchy</vt:lpstr>
      <vt:lpstr>Invoking Superclass Methods from Subclass Objects</vt:lpstr>
      <vt:lpstr>HierarchyRelationshipTest1.java</vt:lpstr>
      <vt:lpstr>HierarchyRelationshipTest1.java</vt:lpstr>
      <vt:lpstr>Using Superclass References with Subclass-Type Variables</vt:lpstr>
      <vt:lpstr>HierarchyRelationshipTest2.java</vt:lpstr>
      <vt:lpstr>HierarchyRelationshipTest21.java</vt:lpstr>
      <vt:lpstr>HierarchyRelationshipTest22.java</vt:lpstr>
      <vt:lpstr>Subclass Method Calls via Superclass-Type variables</vt:lpstr>
      <vt:lpstr>HierarchyRelationshipTest3.java</vt:lpstr>
      <vt:lpstr>HierarchyRelationshipTest3.java </vt:lpstr>
      <vt:lpstr>HierarchyRelationshipTest3.java</vt:lpstr>
      <vt:lpstr>Abstract Class</vt:lpstr>
      <vt:lpstr>Abstract Method</vt:lpstr>
      <vt:lpstr>Example</vt:lpstr>
      <vt:lpstr>Shape.java</vt:lpstr>
      <vt:lpstr>Point.java</vt:lpstr>
      <vt:lpstr>Point.java</vt:lpstr>
      <vt:lpstr>Circle.java</vt:lpstr>
      <vt:lpstr>Circle.java</vt:lpstr>
      <vt:lpstr>Circle.java</vt:lpstr>
      <vt:lpstr>Cylinder.java</vt:lpstr>
      <vt:lpstr>Cylinder.java</vt:lpstr>
      <vt:lpstr>Cylinder.java</vt:lpstr>
      <vt:lpstr>AbstractInheritanceTest.java</vt:lpstr>
      <vt:lpstr>AbstractInheritanceTest.java </vt:lpstr>
      <vt:lpstr>Output</vt:lpstr>
      <vt:lpstr>Interfaces</vt:lpstr>
      <vt:lpstr>When to use interface</vt:lpstr>
      <vt:lpstr>When to use interface</vt:lpstr>
      <vt:lpstr>Creating and Using Interfaces</vt:lpstr>
      <vt:lpstr>Shape.java</vt:lpstr>
      <vt:lpstr>Point.java</vt:lpstr>
      <vt:lpstr>Point.java</vt:lpstr>
      <vt:lpstr>Point.java</vt:lpstr>
      <vt:lpstr>InterfaceTest.java</vt:lpstr>
      <vt:lpstr>InterfaceTest.java</vt:lpstr>
      <vt:lpstr>Output</vt:lpstr>
      <vt:lpstr>Overriding</vt:lpstr>
      <vt:lpstr>Overriding</vt:lpstr>
      <vt:lpstr>Hiding method</vt:lpstr>
      <vt:lpstr>Overriding and Hiding Example</vt:lpstr>
      <vt:lpstr>Overriding and Hiding Example</vt:lpstr>
      <vt:lpstr>Overloading</vt:lpstr>
      <vt:lpstr>Overloading</vt:lpstr>
      <vt:lpstr>Summary </vt:lpstr>
      <vt:lpstr>Cleaning Up Unused Objects </vt:lpstr>
      <vt:lpstr>Understanding Garbage Collection</vt:lpstr>
      <vt:lpstr>Understanding Garbage Collection </vt:lpstr>
      <vt:lpstr>Understanding Garbage Collection </vt:lpstr>
      <vt:lpstr>Understanding Garbage Collection</vt:lpstr>
      <vt:lpstr>Cleaning Up: Nulling a Reference </vt:lpstr>
      <vt:lpstr>Cleaning Up: Reassigning a Reference Variable </vt:lpstr>
      <vt:lpstr>Cleaning Up:Reassigning a Reference Variable</vt:lpstr>
      <vt:lpstr>Cleaning Up: Isolating a Reference </vt:lpstr>
      <vt:lpstr>Cleaning Up: Forcing Garbage Collection </vt:lpstr>
      <vt:lpstr>finalize() Method</vt:lpstr>
      <vt:lpstr>finalize() Method (cont.)</vt:lpstr>
      <vt:lpstr>Some important points about finalizers:</vt:lpstr>
      <vt:lpstr>PowerPoint Presentation</vt:lpstr>
    </vt:vector>
  </TitlesOfParts>
  <Company>NLU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 LANGUAGE BASICS</dc:title>
  <dc:creator>tinh</dc:creator>
  <cp:lastModifiedBy>pvtinhnlu@gmail.com</cp:lastModifiedBy>
  <cp:revision>171</cp:revision>
  <dcterms:created xsi:type="dcterms:W3CDTF">2006-10-07T14:18:25Z</dcterms:created>
  <dcterms:modified xsi:type="dcterms:W3CDTF">2016-10-10T03:11:32Z</dcterms:modified>
</cp:coreProperties>
</file>