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2"/>
  </p:notesMasterIdLst>
  <p:sldIdLst>
    <p:sldId id="256" r:id="rId2"/>
    <p:sldId id="258" r:id="rId3"/>
    <p:sldId id="259" r:id="rId4"/>
    <p:sldId id="260" r:id="rId5"/>
    <p:sldId id="261" r:id="rId6"/>
    <p:sldId id="262" r:id="rId7"/>
    <p:sldId id="263" r:id="rId8"/>
    <p:sldId id="296" r:id="rId9"/>
    <p:sldId id="297" r:id="rId10"/>
    <p:sldId id="298" r:id="rId11"/>
    <p:sldId id="266" r:id="rId12"/>
    <p:sldId id="267" r:id="rId13"/>
    <p:sldId id="268" r:id="rId14"/>
    <p:sldId id="269" r:id="rId15"/>
    <p:sldId id="299" r:id="rId16"/>
    <p:sldId id="300" r:id="rId17"/>
    <p:sldId id="301" r:id="rId18"/>
    <p:sldId id="302" r:id="rId19"/>
    <p:sldId id="303" r:id="rId20"/>
    <p:sldId id="304" r:id="rId21"/>
    <p:sldId id="306" r:id="rId22"/>
    <p:sldId id="307" r:id="rId23"/>
    <p:sldId id="308" r:id="rId24"/>
    <p:sldId id="310"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87" y="5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B140D-5D10-47AB-A4B1-10B015C89C99}" type="datetimeFigureOut">
              <a:rPr lang="vi-VN" smtClean="0"/>
              <a:t>10/10/2016</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BF653-B714-4180-B7B0-3B27186ADF31}" type="slidenum">
              <a:rPr lang="vi-VN" smtClean="0"/>
              <a:t>‹#›</a:t>
            </a:fld>
            <a:endParaRPr lang="vi-VN"/>
          </a:p>
        </p:txBody>
      </p:sp>
    </p:spTree>
    <p:extLst>
      <p:ext uri="{BB962C8B-B14F-4D97-AF65-F5344CB8AC3E}">
        <p14:creationId xmlns:p14="http://schemas.microsoft.com/office/powerpoint/2010/main" val="20680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download.oracle.com/javase/6/docs/api/java/util/ArrayList.html" TargetMode="External"/><Relationship Id="rId3" Type="http://schemas.openxmlformats.org/officeDocument/2006/relationships/hyperlink" Target="http://download.oracle.com/javase/6/docs/api/java/util/HashSet.html" TargetMode="External"/><Relationship Id="rId7" Type="http://schemas.openxmlformats.org/officeDocument/2006/relationships/hyperlink" Target="http://download.oracle.com/javase/6/docs/api/java/util/TreeSet.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download.oracle.com/javase/6/docs/api/java/util/Comparator.html" TargetMode="External"/><Relationship Id="rId5" Type="http://schemas.openxmlformats.org/officeDocument/2006/relationships/hyperlink" Target="http://download.oracle.com/javase/6/docs/api/java/util/SortedSet.html" TargetMode="External"/><Relationship Id="rId10" Type="http://schemas.openxmlformats.org/officeDocument/2006/relationships/hyperlink" Target="http://download.oracle.com/javase/6/docs/api/java/util/LinkedList.html" TargetMode="External"/><Relationship Id="rId4" Type="http://schemas.openxmlformats.org/officeDocument/2006/relationships/hyperlink" Target="http://download.oracle.com/javase/6/docs/api/java/util/LinkedHashSet.html" TargetMode="External"/><Relationship Id="rId9" Type="http://schemas.openxmlformats.org/officeDocument/2006/relationships/hyperlink" Target="http://download.oracle.com/javase/6/docs/api/java/util/Vector.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wnload.oracle.com/javase/6/docs/api/java/util/HashMap.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download.oracle.com/javase/6/docs/api/java/util/TreeMap.html" TargetMode="External"/><Relationship Id="rId5" Type="http://schemas.openxmlformats.org/officeDocument/2006/relationships/hyperlink" Target="http://download.oracle.com/javase/6/docs/api/java/util/LinkedHashMap.html" TargetMode="External"/><Relationship Id="rId4" Type="http://schemas.openxmlformats.org/officeDocument/2006/relationships/hyperlink" Target="http://download.oracle.com/javase/6/docs/api/java/util/Hashtabl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none" strike="noStrike" kern="1200" smtClean="0">
                <a:solidFill>
                  <a:schemeClr val="tx1"/>
                </a:solidFill>
                <a:effectLst/>
                <a:latin typeface="+mn-lt"/>
                <a:ea typeface="+mn-ea"/>
                <a:cs typeface="+mn-cs"/>
                <a:hlinkClick r:id="rId3" tooltip="HashSet API"/>
              </a:rPr>
              <a:t>HashSet </a:t>
            </a:r>
            <a:r>
              <a:rPr lang="en-US" sz="1200" b="1" i="0" kern="1200" smtClean="0">
                <a:solidFill>
                  <a:schemeClr val="tx1"/>
                </a:solidFill>
                <a:effectLst/>
                <a:latin typeface="+mn-lt"/>
                <a:ea typeface="+mn-ea"/>
                <a:cs typeface="+mn-cs"/>
              </a:rPr>
              <a:t>:</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This class implements the Set interface, backed by a hash table (actually a HashMap instance). It makes</a:t>
            </a:r>
            <a:r>
              <a:rPr lang="en-US" sz="1200" b="0" i="0" u="sng" kern="1200" smtClean="0">
                <a:solidFill>
                  <a:schemeClr val="tx1"/>
                </a:solidFill>
                <a:effectLst/>
                <a:latin typeface="+mn-lt"/>
                <a:ea typeface="+mn-ea"/>
                <a:cs typeface="+mn-cs"/>
              </a:rPr>
              <a:t>no guarantees as to the iteration order </a:t>
            </a:r>
            <a:r>
              <a:rPr lang="en-US" sz="1200" b="0" i="0" kern="1200" smtClean="0">
                <a:solidFill>
                  <a:schemeClr val="tx1"/>
                </a:solidFill>
                <a:effectLst/>
                <a:latin typeface="+mn-lt"/>
                <a:ea typeface="+mn-ea"/>
                <a:cs typeface="+mn-cs"/>
              </a:rPr>
              <a:t>of the set; in particular, it does not guarantee that the order will remain constant over time. This class </a:t>
            </a:r>
            <a:r>
              <a:rPr lang="en-US" sz="1200" b="0" i="1" kern="1200" smtClean="0">
                <a:solidFill>
                  <a:schemeClr val="tx1"/>
                </a:solidFill>
                <a:effectLst/>
                <a:latin typeface="+mn-lt"/>
                <a:ea typeface="+mn-ea"/>
                <a:cs typeface="+mn-cs"/>
              </a:rPr>
              <a:t>permits the null </a:t>
            </a:r>
            <a:r>
              <a:rPr lang="en-US" sz="1200" b="0" i="0" kern="1200" smtClean="0">
                <a:solidFill>
                  <a:schemeClr val="tx1"/>
                </a:solidFill>
                <a:effectLst/>
                <a:latin typeface="+mn-lt"/>
                <a:ea typeface="+mn-ea"/>
                <a:cs typeface="+mn-cs"/>
              </a:rPr>
              <a:t>element.</a:t>
            </a:r>
          </a:p>
          <a:p>
            <a:pPr fontAlgn="base"/>
            <a:r>
              <a:rPr lang="en-US" sz="1200" b="1" i="0" u="none" strike="noStrike" kern="1200" smtClean="0">
                <a:solidFill>
                  <a:schemeClr val="tx1"/>
                </a:solidFill>
                <a:effectLst/>
                <a:latin typeface="+mn-lt"/>
                <a:ea typeface="+mn-ea"/>
                <a:cs typeface="+mn-cs"/>
                <a:hlinkClick r:id="rId4" tooltip="LinkedHashSet API"/>
              </a:rPr>
              <a:t>LinkedHashSet :</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Hash table and linked list implementation of the Set interface,</a:t>
            </a:r>
            <a:r>
              <a:rPr lang="en-US" sz="1200" b="0" i="0" u="sng" kern="1200" smtClean="0">
                <a:solidFill>
                  <a:schemeClr val="tx1"/>
                </a:solidFill>
                <a:effectLst/>
                <a:latin typeface="+mn-lt"/>
                <a:ea typeface="+mn-ea"/>
                <a:cs typeface="+mn-cs"/>
              </a:rPr>
              <a:t> with predictable iteration order</a:t>
            </a:r>
            <a:r>
              <a:rPr lang="en-US" sz="1200" b="0" i="0" kern="1200" smtClean="0">
                <a:solidFill>
                  <a:schemeClr val="tx1"/>
                </a:solidFill>
                <a:effectLst/>
                <a:latin typeface="+mn-lt"/>
                <a:ea typeface="+mn-ea"/>
                <a:cs typeface="+mn-cs"/>
              </a:rPr>
              <a:t>. This implementation differs from HashSet in that it maintains a doubly-linked list running through all of its entries. This linked list defines the iteration ordering, which is the order in which elements were inserted into the set (insertion-order). Note that insertion order is not affected if an element is re-inserted into the set. (An element e is reinserted into a set s if s.add(e) is invoked when s.contains(e) would return true immediately prior to the invocation).</a:t>
            </a:r>
          </a:p>
          <a:p>
            <a:pPr fontAlgn="base"/>
            <a:r>
              <a:rPr lang="en-US" sz="1200" b="1" i="0" kern="1200" smtClean="0">
                <a:solidFill>
                  <a:schemeClr val="tx1"/>
                </a:solidFill>
                <a:effectLst/>
                <a:latin typeface="+mn-lt"/>
                <a:ea typeface="+mn-ea"/>
                <a:cs typeface="+mn-cs"/>
              </a:rPr>
              <a:t>Interface </a:t>
            </a:r>
            <a:r>
              <a:rPr lang="en-US" sz="1200" b="1" i="0" u="none" strike="noStrike" kern="1200" smtClean="0">
                <a:solidFill>
                  <a:schemeClr val="tx1"/>
                </a:solidFill>
                <a:effectLst/>
                <a:latin typeface="+mn-lt"/>
                <a:ea typeface="+mn-ea"/>
                <a:cs typeface="+mn-cs"/>
                <a:hlinkClick r:id="rId5" tooltip="Interface SortedSet API"/>
              </a:rPr>
              <a:t>SortedSet</a:t>
            </a:r>
            <a:r>
              <a:rPr lang="en-US" sz="1200" b="1" i="0" kern="1200" smtClean="0">
                <a:solidFill>
                  <a:schemeClr val="tx1"/>
                </a:solidFill>
                <a:effectLst/>
                <a:latin typeface="+mn-lt"/>
                <a:ea typeface="+mn-ea"/>
                <a:cs typeface="+mn-cs"/>
              </a:rPr>
              <a:t>:</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A set that further guarantees that its iterator </a:t>
            </a:r>
            <a:r>
              <a:rPr lang="en-US" sz="1200" b="0" i="0" u="sng" kern="1200" smtClean="0">
                <a:solidFill>
                  <a:schemeClr val="tx1"/>
                </a:solidFill>
                <a:effectLst/>
                <a:latin typeface="+mn-lt"/>
                <a:ea typeface="+mn-ea"/>
                <a:cs typeface="+mn-cs"/>
              </a:rPr>
              <a:t>will traverse the set in ascending element order</a:t>
            </a:r>
            <a:r>
              <a:rPr lang="en-US" sz="1200" b="0" i="0" kern="1200" smtClean="0">
                <a:solidFill>
                  <a:schemeClr val="tx1"/>
                </a:solidFill>
                <a:effectLst/>
                <a:latin typeface="+mn-lt"/>
                <a:ea typeface="+mn-ea"/>
                <a:cs typeface="+mn-cs"/>
              </a:rPr>
              <a:t>, sorted according to the natural ordering of its elements (see Comparable), or by a </a:t>
            </a:r>
            <a:r>
              <a:rPr lang="en-US" sz="1200" b="0" i="0" u="none" strike="noStrike" kern="1200" smtClean="0">
                <a:solidFill>
                  <a:schemeClr val="tx1"/>
                </a:solidFill>
                <a:effectLst/>
                <a:latin typeface="+mn-lt"/>
                <a:ea typeface="+mn-ea"/>
                <a:cs typeface="+mn-cs"/>
                <a:hlinkClick r:id="rId6" tooltip="Comparator API"/>
              </a:rPr>
              <a:t>Comparator </a:t>
            </a:r>
            <a:r>
              <a:rPr lang="en-US" sz="1200" b="0" i="0" kern="1200" smtClean="0">
                <a:solidFill>
                  <a:schemeClr val="tx1"/>
                </a:solidFill>
                <a:effectLst/>
                <a:latin typeface="+mn-lt"/>
                <a:ea typeface="+mn-ea"/>
                <a:cs typeface="+mn-cs"/>
              </a:rPr>
              <a:t>provided at sorted set creation time. Several additional operations are provided to take advantage of the ordering. (This interface is the set analogue of SortedMap).</a:t>
            </a:r>
          </a:p>
          <a:p>
            <a:pPr fontAlgn="base"/>
            <a:r>
              <a:rPr lang="en-US" sz="1200" b="1" i="0" u="none" strike="noStrike" kern="1200" smtClean="0">
                <a:solidFill>
                  <a:schemeClr val="tx1"/>
                </a:solidFill>
                <a:effectLst/>
                <a:latin typeface="+mn-lt"/>
                <a:ea typeface="+mn-ea"/>
                <a:cs typeface="+mn-cs"/>
                <a:hlinkClick r:id="rId7" tooltip="TreeSet API"/>
              </a:rPr>
              <a:t>TreeSet:</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This class implements the Set interface, backed by a TreeMap instance. This class </a:t>
            </a:r>
            <a:r>
              <a:rPr lang="en-US" sz="1200" b="0" i="1" u="sng" kern="1200" smtClean="0">
                <a:solidFill>
                  <a:schemeClr val="tx1"/>
                </a:solidFill>
                <a:effectLst/>
                <a:latin typeface="+mn-lt"/>
                <a:ea typeface="+mn-ea"/>
                <a:cs typeface="+mn-cs"/>
              </a:rPr>
              <a:t>guarantees that the sorted set will be in ascending element order, </a:t>
            </a:r>
            <a:r>
              <a:rPr lang="en-US" sz="1200" b="0" i="0" kern="1200" smtClean="0">
                <a:solidFill>
                  <a:schemeClr val="tx1"/>
                </a:solidFill>
                <a:effectLst/>
                <a:latin typeface="+mn-lt"/>
                <a:ea typeface="+mn-ea"/>
                <a:cs typeface="+mn-cs"/>
              </a:rPr>
              <a:t>sorted according to the natural order of the elements (seeComparable), or by the comparator provided at set creation time, depending on which constructor is used.</a:t>
            </a:r>
          </a:p>
          <a:p>
            <a:pPr fontAlgn="base"/>
            <a:r>
              <a:rPr lang="en-US" sz="1200" b="1" i="0" u="none" strike="noStrike" kern="1200" smtClean="0">
                <a:solidFill>
                  <a:schemeClr val="tx1"/>
                </a:solidFill>
                <a:effectLst/>
                <a:latin typeface="+mn-lt"/>
                <a:ea typeface="+mn-ea"/>
                <a:cs typeface="+mn-cs"/>
                <a:hlinkClick r:id="rId8" tooltip="ArrayList API"/>
              </a:rPr>
              <a:t>ArrayList:</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Resizable-array implementation of the List interface. Implements all optional list operations, and permits all elements, including null. In addition to implementing the List interface, this class provides methods to manipulate the size of the array that is used internally to store the list.</a:t>
            </a:r>
          </a:p>
          <a:p>
            <a:pPr fontAlgn="base"/>
            <a:r>
              <a:rPr lang="en-US" sz="1200" b="1" i="0" u="none" strike="noStrike" kern="1200" smtClean="0">
                <a:solidFill>
                  <a:schemeClr val="tx1"/>
                </a:solidFill>
                <a:effectLst/>
                <a:latin typeface="+mn-lt"/>
                <a:ea typeface="+mn-ea"/>
                <a:cs typeface="+mn-cs"/>
                <a:hlinkClick r:id="rId9" tooltip="Vector API"/>
              </a:rPr>
              <a:t>Vector:</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This class is roughly equivalent to ArrayList except it is Synchronized.</a:t>
            </a:r>
          </a:p>
          <a:p>
            <a:pPr fontAlgn="base"/>
            <a:r>
              <a:rPr lang="en-US" sz="1200" b="1" i="0" u="none" strike="noStrike" kern="1200" smtClean="0">
                <a:solidFill>
                  <a:schemeClr val="tx1"/>
                </a:solidFill>
                <a:effectLst/>
                <a:latin typeface="+mn-lt"/>
                <a:ea typeface="+mn-ea"/>
                <a:cs typeface="+mn-cs"/>
                <a:hlinkClick r:id="rId10" tooltip="LinkedList API"/>
              </a:rPr>
              <a:t>LinkedList:</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Linked list implementation of the List and Queue interfaces. Implements all optional operations, and permits all elements (including null).</a:t>
            </a:r>
          </a:p>
          <a:p>
            <a:endParaRPr lang="en-US"/>
          </a:p>
        </p:txBody>
      </p:sp>
      <p:sp>
        <p:nvSpPr>
          <p:cNvPr id="4" name="Slide Number Placeholder 3"/>
          <p:cNvSpPr>
            <a:spLocks noGrp="1"/>
          </p:cNvSpPr>
          <p:nvPr>
            <p:ph type="sldNum" sz="quarter" idx="10"/>
          </p:nvPr>
        </p:nvSpPr>
        <p:spPr/>
        <p:txBody>
          <a:bodyPr/>
          <a:lstStyle/>
          <a:p>
            <a:fld id="{5EFFCAB1-E03A-4F1D-AD74-3C109811ACC7}" type="slidenum">
              <a:rPr lang="en-US" smtClean="0"/>
              <a:t>8</a:t>
            </a:fld>
            <a:endParaRPr lang="en-US"/>
          </a:p>
        </p:txBody>
      </p:sp>
    </p:spTree>
    <p:extLst>
      <p:ext uri="{BB962C8B-B14F-4D97-AF65-F5344CB8AC3E}">
        <p14:creationId xmlns:p14="http://schemas.microsoft.com/office/powerpoint/2010/main" val="30208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none" strike="noStrike" kern="1200" smtClean="0">
                <a:solidFill>
                  <a:schemeClr val="tx1"/>
                </a:solidFill>
                <a:effectLst/>
                <a:latin typeface="+mn-lt"/>
                <a:ea typeface="+mn-ea"/>
                <a:cs typeface="+mn-cs"/>
                <a:hlinkClick r:id="rId3" tooltip="HashMap API"/>
              </a:rPr>
              <a:t>HashMap:</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The HashMap class is roughly equivalent toHashtable, except that it is </a:t>
            </a:r>
            <a:r>
              <a:rPr lang="en-US" sz="1200" b="0" i="1" u="sng" kern="1200" smtClean="0">
                <a:solidFill>
                  <a:schemeClr val="tx1"/>
                </a:solidFill>
                <a:effectLst/>
                <a:latin typeface="+mn-lt"/>
                <a:ea typeface="+mn-ea"/>
                <a:cs typeface="+mn-cs"/>
              </a:rPr>
              <a:t>unsynchronized and permits nulls</a:t>
            </a:r>
            <a:r>
              <a:rPr lang="en-US" sz="1200" b="0" i="0" kern="1200" smtClean="0">
                <a:solidFill>
                  <a:schemeClr val="tx1"/>
                </a:solidFill>
                <a:effectLst/>
                <a:latin typeface="+mn-lt"/>
                <a:ea typeface="+mn-ea"/>
                <a:cs typeface="+mn-cs"/>
              </a:rPr>
              <a:t>.</a:t>
            </a:r>
          </a:p>
          <a:p>
            <a:pPr fontAlgn="base"/>
            <a:r>
              <a:rPr lang="en-US" sz="1200" b="1" i="0" u="none" strike="noStrike" kern="1200" smtClean="0">
                <a:solidFill>
                  <a:schemeClr val="tx1"/>
                </a:solidFill>
                <a:effectLst/>
                <a:latin typeface="+mn-lt"/>
                <a:ea typeface="+mn-ea"/>
                <a:cs typeface="+mn-cs"/>
                <a:hlinkClick r:id="rId4" tooltip="HashTable API"/>
              </a:rPr>
              <a:t>HashTable:</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Hash table based implementation of the Map interface. This implementation provides all of the optional map operations, and permits null values and the null key. This class makes </a:t>
            </a:r>
            <a:r>
              <a:rPr lang="en-US" sz="1200" b="0" i="1" kern="1200" smtClean="0">
                <a:solidFill>
                  <a:schemeClr val="tx1"/>
                </a:solidFill>
                <a:effectLst/>
                <a:latin typeface="+mn-lt"/>
                <a:ea typeface="+mn-ea"/>
                <a:cs typeface="+mn-cs"/>
              </a:rPr>
              <a:t>no guarantees as to the order of the map</a:t>
            </a:r>
            <a:r>
              <a:rPr lang="en-US" sz="1200" b="0" i="0" kern="1200" smtClean="0">
                <a:solidFill>
                  <a:schemeClr val="tx1"/>
                </a:solidFill>
                <a:effectLst/>
                <a:latin typeface="+mn-lt"/>
                <a:ea typeface="+mn-ea"/>
                <a:cs typeface="+mn-cs"/>
              </a:rPr>
              <a:t>; in particular, it does not guarantee that the order will remain constant over time.</a:t>
            </a:r>
          </a:p>
          <a:p>
            <a:pPr fontAlgn="base"/>
            <a:r>
              <a:rPr lang="en-US" sz="1200" b="1" i="0" u="none" strike="noStrike" kern="1200" smtClean="0">
                <a:solidFill>
                  <a:schemeClr val="tx1"/>
                </a:solidFill>
                <a:effectLst/>
                <a:latin typeface="+mn-lt"/>
                <a:ea typeface="+mn-ea"/>
                <a:cs typeface="+mn-cs"/>
                <a:hlinkClick r:id="rId5" tooltip="LinkedHashMap API"/>
              </a:rPr>
              <a:t>LinkedHashMap:</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Hash table and linked list implementation of the Map interface,</a:t>
            </a:r>
            <a:r>
              <a:rPr lang="en-US" sz="1200" b="0" i="1" u="sng" kern="1200" smtClean="0">
                <a:solidFill>
                  <a:schemeClr val="tx1"/>
                </a:solidFill>
                <a:effectLst/>
                <a:latin typeface="+mn-lt"/>
                <a:ea typeface="+mn-ea"/>
                <a:cs typeface="+mn-cs"/>
              </a:rPr>
              <a:t> with predictable iteration order</a:t>
            </a:r>
            <a:r>
              <a:rPr lang="en-US" sz="1200" b="0" i="0" kern="1200" smtClean="0">
                <a:solidFill>
                  <a:schemeClr val="tx1"/>
                </a:solidFill>
                <a:effectLst/>
                <a:latin typeface="+mn-lt"/>
                <a:ea typeface="+mn-ea"/>
                <a:cs typeface="+mn-cs"/>
              </a:rPr>
              <a:t>. This implementation differs from HashMap in that it maintains a doubly-linked list running through all of its entries. This linked list defines the iteration ordering, which is normally the order in which keys were inserted into the map (insertion-order). Note that insertion order is not affected if a key is re-inserted into the map.</a:t>
            </a:r>
          </a:p>
          <a:p>
            <a:pPr fontAlgn="base"/>
            <a:r>
              <a:rPr lang="en-US" sz="1200" b="1" i="0" u="none" strike="noStrike" kern="1200" smtClean="0">
                <a:solidFill>
                  <a:schemeClr val="tx1"/>
                </a:solidFill>
                <a:effectLst/>
                <a:latin typeface="+mn-lt"/>
                <a:ea typeface="+mn-ea"/>
                <a:cs typeface="+mn-cs"/>
                <a:hlinkClick r:id="rId6" tooltip="TreeMap API"/>
              </a:rPr>
              <a:t>TreeMap:</a:t>
            </a:r>
            <a:r>
              <a:rPr lang="en-US" sz="1200" b="0" i="0" kern="1200" smtClean="0">
                <a:solidFill>
                  <a:schemeClr val="tx1"/>
                </a:solidFill>
                <a:effectLst/>
                <a:latin typeface="+mn-lt"/>
                <a:ea typeface="+mn-ea"/>
                <a:cs typeface="+mn-cs"/>
              </a:rPr>
              <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This class guarantees that the map will be in </a:t>
            </a:r>
            <a:r>
              <a:rPr lang="en-US" sz="1200" b="0" i="1" u="sng" kern="1200" smtClean="0">
                <a:solidFill>
                  <a:schemeClr val="tx1"/>
                </a:solidFill>
                <a:effectLst/>
                <a:latin typeface="+mn-lt"/>
                <a:ea typeface="+mn-ea"/>
                <a:cs typeface="+mn-cs"/>
              </a:rPr>
              <a:t>ascending key order, sorted according</a:t>
            </a:r>
            <a:r>
              <a:rPr lang="en-US" sz="1200" b="0" i="0" kern="1200" smtClean="0">
                <a:solidFill>
                  <a:schemeClr val="tx1"/>
                </a:solidFill>
                <a:effectLst/>
                <a:latin typeface="+mn-lt"/>
                <a:ea typeface="+mn-ea"/>
                <a:cs typeface="+mn-cs"/>
              </a:rPr>
              <a:t> to the natural order for the key’s class (seeComparable), or by the comparator provided at creation time, depending on which constructor is used.</a:t>
            </a:r>
          </a:p>
          <a:p>
            <a:endParaRPr lang="en-US"/>
          </a:p>
        </p:txBody>
      </p:sp>
      <p:sp>
        <p:nvSpPr>
          <p:cNvPr id="4" name="Slide Number Placeholder 3"/>
          <p:cNvSpPr>
            <a:spLocks noGrp="1"/>
          </p:cNvSpPr>
          <p:nvPr>
            <p:ph type="sldNum" sz="quarter" idx="10"/>
          </p:nvPr>
        </p:nvSpPr>
        <p:spPr/>
        <p:txBody>
          <a:bodyPr/>
          <a:lstStyle/>
          <a:p>
            <a:fld id="{5EFFCAB1-E03A-4F1D-AD74-3C109811ACC7}" type="slidenum">
              <a:rPr lang="en-US" smtClean="0"/>
              <a:t>9</a:t>
            </a:fld>
            <a:endParaRPr lang="en-US"/>
          </a:p>
        </p:txBody>
      </p:sp>
    </p:spTree>
    <p:extLst>
      <p:ext uri="{BB962C8B-B14F-4D97-AF65-F5344CB8AC3E}">
        <p14:creationId xmlns:p14="http://schemas.microsoft.com/office/powerpoint/2010/main" val="412829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2016</a:t>
            </a:r>
            <a:endParaRPr lang="en-US"/>
          </a:p>
        </p:txBody>
      </p:sp>
      <p:sp>
        <p:nvSpPr>
          <p:cNvPr id="58380"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/50</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JAVA COLLECTION FRAMEWORK</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2052" name="Rectangle 4"/>
          <p:cNvSpPr>
            <a:spLocks noChangeArrowheads="1"/>
          </p:cNvSpPr>
          <p:nvPr/>
        </p:nvSpPr>
        <p:spPr bwMode="auto">
          <a:xfrm>
            <a:off x="1357745" y="457200"/>
            <a:ext cx="6248400" cy="685800"/>
          </a:xfrm>
          <a:prstGeom prst="rect">
            <a:avLst/>
          </a:prstGeom>
          <a:noFill/>
          <a:ln w="9525">
            <a:noFill/>
            <a:miter lim="800000"/>
            <a:headEnd/>
            <a:tailEnd/>
          </a:ln>
          <a:effectLst/>
        </p:spPr>
        <p:txBody>
          <a:bodyPr anchor="ctr"/>
          <a:lstStyle/>
          <a:p>
            <a:pPr algn="ctr" eaLnBrk="1" hangingPunct="1">
              <a:defRPr/>
            </a:pPr>
            <a:r>
              <a:rPr lang="en-US" sz="3200" b="1">
                <a:solidFill>
                  <a:srgbClr val="FF0000"/>
                </a:solidFill>
                <a:effectLst>
                  <a:outerShdw blurRad="38100" dist="38100" dir="2700000" algn="tl">
                    <a:srgbClr val="C0C0C0"/>
                  </a:outerShdw>
                </a:effectLst>
                <a:latin typeface="+mj-lt"/>
                <a:ea typeface="+mj-ea"/>
                <a:cs typeface="+mj-cs"/>
              </a:rPr>
              <a:t>SPECIAL JAVA SUBJECT</a:t>
            </a:r>
            <a:br>
              <a:rPr lang="en-US" sz="3200" b="1">
                <a:solidFill>
                  <a:srgbClr val="FF0000"/>
                </a:solidFill>
                <a:effectLst>
                  <a:outerShdw blurRad="38100" dist="38100" dir="2700000" algn="tl">
                    <a:srgbClr val="C0C0C0"/>
                  </a:outerShdw>
                </a:effectLst>
                <a:latin typeface="+mj-lt"/>
                <a:ea typeface="+mj-ea"/>
                <a:cs typeface="+mj-cs"/>
              </a:rPr>
            </a:br>
            <a:endParaRPr lang="en-US" sz="3200" b="1" dirty="0">
              <a:solidFill>
                <a:srgbClr val="FF0000"/>
              </a:solidFill>
              <a:effectLst>
                <a:outerShdw blurRad="38100" dist="38100" dir="2700000" algn="tl">
                  <a:srgbClr val="C0C0C0"/>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Collections Comparision</a:t>
            </a:r>
            <a:endParaRPr lang="en-US"/>
          </a:p>
        </p:txBody>
      </p:sp>
      <p:pic>
        <p:nvPicPr>
          <p:cNvPr id="5122" name="Picture 2" descr="http://shivasoft.in/blog/wp-content/uploads/2011/04/Collection-Summary-Char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76400"/>
            <a:ext cx="926877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686870"/>
      </p:ext>
    </p:extLst>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Iterators </a:t>
            </a:r>
          </a:p>
        </p:txBody>
      </p:sp>
      <p:sp>
        <p:nvSpPr>
          <p:cNvPr id="272387" name="Rectangle 3"/>
          <p:cNvSpPr>
            <a:spLocks noGrp="1" noChangeArrowheads="1"/>
          </p:cNvSpPr>
          <p:nvPr>
            <p:ph type="body" idx="1"/>
          </p:nvPr>
        </p:nvSpPr>
        <p:spPr>
          <a:xfrm>
            <a:off x="0" y="609600"/>
            <a:ext cx="9144000" cy="5791200"/>
          </a:xfrm>
        </p:spPr>
        <p:txBody>
          <a:bodyPr/>
          <a:lstStyle/>
          <a:p>
            <a:pPr>
              <a:spcBef>
                <a:spcPts val="0"/>
              </a:spcBef>
            </a:pPr>
            <a:r>
              <a:rPr lang="en-US" sz="2600" b="1"/>
              <a:t>iterator</a:t>
            </a:r>
            <a:r>
              <a:rPr lang="en-US" sz="2600"/>
              <a:t>: An object that allows a client to traverse the elements of any collection, regardless of its implementation.</a:t>
            </a:r>
          </a:p>
          <a:p>
            <a:pPr lvl="1">
              <a:spcBef>
                <a:spcPts val="0"/>
              </a:spcBef>
            </a:pPr>
            <a:r>
              <a:rPr lang="en-US" sz="2400"/>
              <a:t>Remembers a position within a collection, and allows you to:</a:t>
            </a:r>
          </a:p>
          <a:p>
            <a:pPr lvl="2">
              <a:spcBef>
                <a:spcPts val="0"/>
              </a:spcBef>
            </a:pPr>
            <a:r>
              <a:rPr lang="en-US"/>
              <a:t>get the element at that position</a:t>
            </a:r>
          </a:p>
          <a:p>
            <a:pPr lvl="2">
              <a:spcBef>
                <a:spcPts val="0"/>
              </a:spcBef>
            </a:pPr>
            <a:r>
              <a:rPr lang="en-US"/>
              <a:t>advance to the next position</a:t>
            </a:r>
          </a:p>
          <a:p>
            <a:pPr lvl="2">
              <a:spcBef>
                <a:spcPts val="0"/>
              </a:spcBef>
            </a:pPr>
            <a:r>
              <a:rPr lang="en-US"/>
              <a:t>(possibly) remove or change the element at that position</a:t>
            </a:r>
          </a:p>
          <a:p>
            <a:pPr lvl="1">
              <a:spcBef>
                <a:spcPts val="0"/>
              </a:spcBef>
            </a:pPr>
            <a:r>
              <a:rPr lang="en-US" sz="2400" smtClean="0"/>
              <a:t>Benefit</a:t>
            </a:r>
            <a:r>
              <a:rPr lang="en-US" sz="2400"/>
              <a:t>: A common way to examine </a:t>
            </a:r>
            <a:r>
              <a:rPr lang="en-US" sz="2400" i="1"/>
              <a:t>any </a:t>
            </a:r>
            <a:r>
              <a:rPr lang="en-US" sz="2400"/>
              <a:t>collection's elements</a:t>
            </a:r>
            <a:r>
              <a:rPr lang="en-US" sz="2400" smtClean="0"/>
              <a:t>.</a:t>
            </a:r>
            <a:endParaRPr lang="en-US"/>
          </a:p>
          <a:p>
            <a:endParaRPr lang="en-US"/>
          </a:p>
        </p:txBody>
      </p:sp>
      <p:graphicFrame>
        <p:nvGraphicFramePr>
          <p:cNvPr id="272449" name="Group 65"/>
          <p:cNvGraphicFramePr>
            <a:graphicFrameLocks noGrp="1"/>
          </p:cNvGraphicFramePr>
          <p:nvPr>
            <p:extLst/>
          </p:nvPr>
        </p:nvGraphicFramePr>
        <p:xfrm>
          <a:off x="771525" y="4191000"/>
          <a:ext cx="4557713" cy="1188720"/>
        </p:xfrm>
        <a:graphic>
          <a:graphicData uri="http://schemas.openxmlformats.org/drawingml/2006/table">
            <a:tbl>
              <a:tblPr/>
              <a:tblGrid>
                <a:gridCol w="782638"/>
                <a:gridCol w="366712"/>
                <a:gridCol w="368300"/>
                <a:gridCol w="368300"/>
                <a:gridCol w="366713"/>
                <a:gridCol w="369887"/>
                <a:gridCol w="460375"/>
                <a:gridCol w="368300"/>
                <a:gridCol w="369888"/>
                <a:gridCol w="368300"/>
                <a:gridCol w="368300"/>
              </a:tblGrid>
              <a:tr h="3048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index</a:t>
                      </a:r>
                    </a:p>
                  </a:txBody>
                  <a:tcPr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0</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1</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2</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3</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4</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5</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6</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7</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8</a:t>
                      </a: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rgbClr val="B2B2B2"/>
                          </a:solidFill>
                          <a:effectLst/>
                          <a:latin typeface="Tahoma" panose="020B0604030504040204" pitchFamily="34" charset="0"/>
                        </a:rPr>
                        <a:t>9</a:t>
                      </a:r>
                    </a:p>
                  </a:txBody>
                  <a:tcPr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B2B2B2"/>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B2B2B2"/>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B2B2B2"/>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B2B2B2"/>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ahoma" panose="020B0604030504040204" pitchFamily="34" charset="0"/>
                        </a:rPr>
                        <a:t>size</a:t>
                      </a:r>
                    </a:p>
                  </a:txBody>
                  <a:tcPr horzOverflow="overflow">
                    <a:lnL w="28575"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rPr>
                        <a:t>6</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a:noFill/>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72438" name="Text Box 54"/>
          <p:cNvSpPr txBox="1">
            <a:spLocks noChangeArrowheads="1"/>
          </p:cNvSpPr>
          <p:nvPr/>
        </p:nvSpPr>
        <p:spPr bwMode="auto">
          <a:xfrm>
            <a:off x="228600" y="4114800"/>
            <a:ext cx="5373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Tahoma" panose="020B0604030504040204" pitchFamily="34" charset="0"/>
              </a:rPr>
              <a:t>list</a:t>
            </a:r>
          </a:p>
        </p:txBody>
      </p:sp>
      <p:grpSp>
        <p:nvGrpSpPr>
          <p:cNvPr id="272445" name="Group 61"/>
          <p:cNvGrpSpPr>
            <a:grpSpLocks/>
          </p:cNvGrpSpPr>
          <p:nvPr/>
        </p:nvGrpSpPr>
        <p:grpSpPr bwMode="auto">
          <a:xfrm>
            <a:off x="385763" y="5029200"/>
            <a:ext cx="3205162" cy="1295400"/>
            <a:chOff x="1533" y="3408"/>
            <a:chExt cx="2019" cy="816"/>
          </a:xfrm>
        </p:grpSpPr>
        <p:sp>
          <p:nvSpPr>
            <p:cNvPr id="272439" name="Rectangle 55"/>
            <p:cNvSpPr>
              <a:spLocks noChangeArrowheads="1"/>
            </p:cNvSpPr>
            <p:nvPr/>
          </p:nvSpPr>
          <p:spPr bwMode="auto">
            <a:xfrm>
              <a:off x="2160" y="3792"/>
              <a:ext cx="1392" cy="43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atin typeface="Tahoma" panose="020B0604030504040204" pitchFamily="34" charset="0"/>
                </a:rPr>
                <a:t>current element:	9</a:t>
              </a:r>
            </a:p>
            <a:p>
              <a:pPr algn="l"/>
              <a:r>
                <a:rPr lang="en-US"/>
                <a:t>current index:	2</a:t>
              </a:r>
              <a:endParaRPr lang="en-US">
                <a:latin typeface="Tahoma" panose="020B0604030504040204" pitchFamily="34" charset="0"/>
              </a:endParaRPr>
            </a:p>
          </p:txBody>
        </p:sp>
        <p:sp>
          <p:nvSpPr>
            <p:cNvPr id="272441" name="Line 57"/>
            <p:cNvSpPr>
              <a:spLocks noChangeShapeType="1"/>
            </p:cNvSpPr>
            <p:nvPr/>
          </p:nvSpPr>
          <p:spPr bwMode="auto">
            <a:xfrm flipV="1">
              <a:off x="2832" y="340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443" name="Text Box 59"/>
            <p:cNvSpPr txBox="1">
              <a:spLocks noChangeArrowheads="1"/>
            </p:cNvSpPr>
            <p:nvPr/>
          </p:nvSpPr>
          <p:spPr bwMode="auto">
            <a:xfrm>
              <a:off x="1533" y="3897"/>
              <a:ext cx="5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rPr>
                <a:t>iterator</a:t>
              </a:r>
            </a:p>
          </p:txBody>
        </p:sp>
      </p:grpSp>
      <p:grpSp>
        <p:nvGrpSpPr>
          <p:cNvPr id="2" name="Group 1"/>
          <p:cNvGrpSpPr/>
          <p:nvPr/>
        </p:nvGrpSpPr>
        <p:grpSpPr>
          <a:xfrm>
            <a:off x="5024438" y="4086225"/>
            <a:ext cx="3662362" cy="2238375"/>
            <a:chOff x="5024438" y="4391025"/>
            <a:chExt cx="3662362" cy="2238375"/>
          </a:xfrm>
        </p:grpSpPr>
        <p:sp>
          <p:nvSpPr>
            <p:cNvPr id="272464" name="Text Box 80"/>
            <p:cNvSpPr txBox="1">
              <a:spLocks noChangeArrowheads="1"/>
            </p:cNvSpPr>
            <p:nvPr/>
          </p:nvSpPr>
          <p:spPr bwMode="auto">
            <a:xfrm>
              <a:off x="6223000" y="4814888"/>
              <a:ext cx="5373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Tahoma" panose="020B0604030504040204" pitchFamily="34" charset="0"/>
                </a:rPr>
                <a:t>set</a:t>
              </a:r>
            </a:p>
          </p:txBody>
        </p:sp>
        <p:grpSp>
          <p:nvGrpSpPr>
            <p:cNvPr id="272470" name="Group 86"/>
            <p:cNvGrpSpPr>
              <a:grpSpLocks/>
            </p:cNvGrpSpPr>
            <p:nvPr/>
          </p:nvGrpSpPr>
          <p:grpSpPr bwMode="auto">
            <a:xfrm>
              <a:off x="6786563" y="4391025"/>
              <a:ext cx="1366837" cy="1447800"/>
              <a:chOff x="4275" y="2736"/>
              <a:chExt cx="861" cy="912"/>
            </a:xfrm>
          </p:grpSpPr>
          <p:sp>
            <p:nvSpPr>
              <p:cNvPr id="272451" name="Oval 67"/>
              <p:cNvSpPr>
                <a:spLocks noChangeArrowheads="1"/>
              </p:cNvSpPr>
              <p:nvPr/>
            </p:nvSpPr>
            <p:spPr bwMode="auto">
              <a:xfrm>
                <a:off x="4275" y="2736"/>
                <a:ext cx="861" cy="9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452" name="Text Box 68"/>
              <p:cNvSpPr txBox="1">
                <a:spLocks noChangeArrowheads="1"/>
              </p:cNvSpPr>
              <p:nvPr/>
            </p:nvSpPr>
            <p:spPr bwMode="auto">
              <a:xfrm>
                <a:off x="4506" y="283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rPr>
                  <a:t>"the"</a:t>
                </a:r>
              </a:p>
            </p:txBody>
          </p:sp>
          <p:sp>
            <p:nvSpPr>
              <p:cNvPr id="272453" name="Text Box 69"/>
              <p:cNvSpPr txBox="1">
                <a:spLocks noChangeArrowheads="1"/>
              </p:cNvSpPr>
              <p:nvPr/>
            </p:nvSpPr>
            <p:spPr bwMode="auto">
              <a:xfrm>
                <a:off x="4298" y="3072"/>
                <a:ext cx="3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rPr>
                  <a:t>"to"</a:t>
                </a:r>
              </a:p>
            </p:txBody>
          </p:sp>
          <p:sp>
            <p:nvSpPr>
              <p:cNvPr id="272454" name="Text Box 70"/>
              <p:cNvSpPr txBox="1">
                <a:spLocks noChangeArrowheads="1"/>
              </p:cNvSpPr>
              <p:nvPr/>
            </p:nvSpPr>
            <p:spPr bwMode="auto">
              <a:xfrm>
                <a:off x="4367" y="3321"/>
                <a:ext cx="5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rPr>
                  <a:t>"from"</a:t>
                </a:r>
              </a:p>
            </p:txBody>
          </p:sp>
          <p:sp>
            <p:nvSpPr>
              <p:cNvPr id="272465" name="Text Box 81"/>
              <p:cNvSpPr txBox="1">
                <a:spLocks noChangeArrowheads="1"/>
              </p:cNvSpPr>
              <p:nvPr/>
            </p:nvSpPr>
            <p:spPr bwMode="auto">
              <a:xfrm>
                <a:off x="4673" y="3081"/>
                <a:ext cx="4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rPr>
                  <a:t>"we"</a:t>
                </a:r>
              </a:p>
            </p:txBody>
          </p:sp>
        </p:grpSp>
        <p:grpSp>
          <p:nvGrpSpPr>
            <p:cNvPr id="272471" name="Group 87"/>
            <p:cNvGrpSpPr>
              <a:grpSpLocks/>
            </p:cNvGrpSpPr>
            <p:nvPr/>
          </p:nvGrpSpPr>
          <p:grpSpPr bwMode="auto">
            <a:xfrm>
              <a:off x="5024438" y="5638800"/>
              <a:ext cx="3662362" cy="990600"/>
              <a:chOff x="3165" y="3552"/>
              <a:chExt cx="2307" cy="624"/>
            </a:xfrm>
          </p:grpSpPr>
          <p:sp>
            <p:nvSpPr>
              <p:cNvPr id="272467" name="Rectangle 83"/>
              <p:cNvSpPr>
                <a:spLocks noChangeArrowheads="1"/>
              </p:cNvSpPr>
              <p:nvPr/>
            </p:nvSpPr>
            <p:spPr bwMode="auto">
              <a:xfrm>
                <a:off x="3792" y="3744"/>
                <a:ext cx="1680" cy="43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atin typeface="Tahoma" panose="020B0604030504040204" pitchFamily="34" charset="0"/>
                  </a:rPr>
                  <a:t>current element:	"from"</a:t>
                </a:r>
              </a:p>
              <a:p>
                <a:pPr algn="l"/>
                <a:r>
                  <a:rPr lang="en-US">
                    <a:latin typeface="Tahoma" panose="020B0604030504040204" pitchFamily="34" charset="0"/>
                  </a:rPr>
                  <a:t>next element:	"the"</a:t>
                </a:r>
              </a:p>
            </p:txBody>
          </p:sp>
          <p:sp>
            <p:nvSpPr>
              <p:cNvPr id="272468" name="Line 84"/>
              <p:cNvSpPr>
                <a:spLocks noChangeShapeType="1"/>
              </p:cNvSpPr>
              <p:nvPr/>
            </p:nvSpPr>
            <p:spPr bwMode="auto">
              <a:xfrm flipV="1">
                <a:off x="4608" y="355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469" name="Text Box 85"/>
              <p:cNvSpPr txBox="1">
                <a:spLocks noChangeArrowheads="1"/>
              </p:cNvSpPr>
              <p:nvPr/>
            </p:nvSpPr>
            <p:spPr bwMode="auto">
              <a:xfrm>
                <a:off x="3165" y="3849"/>
                <a:ext cx="5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rPr>
                  <a:t>iterator</a:t>
                </a:r>
              </a:p>
            </p:txBody>
          </p:sp>
        </p:grpSp>
      </p:grpSp>
    </p:spTree>
    <p:extLst>
      <p:ext uri="{BB962C8B-B14F-4D97-AF65-F5344CB8AC3E}">
        <p14:creationId xmlns:p14="http://schemas.microsoft.com/office/powerpoint/2010/main" val="2537109391"/>
      </p:ext>
    </p:extLst>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atin typeface="Courier New" panose="02070309020205020404" pitchFamily="49" charset="0"/>
              </a:rPr>
              <a:t>Iterator</a:t>
            </a:r>
            <a:r>
              <a:rPr lang="en-US"/>
              <a:t> methods</a:t>
            </a:r>
          </a:p>
        </p:txBody>
      </p:sp>
      <p:sp>
        <p:nvSpPr>
          <p:cNvPr id="259075" name="Rectangle 3"/>
          <p:cNvSpPr>
            <a:spLocks noGrp="1" noChangeArrowheads="1"/>
          </p:cNvSpPr>
          <p:nvPr>
            <p:ph type="body" idx="1"/>
          </p:nvPr>
        </p:nvSpPr>
        <p:spPr/>
        <p:txBody>
          <a:bodyPr/>
          <a:lstStyle/>
          <a:p>
            <a:endParaRPr lang="en-US">
              <a:latin typeface="Courier New" panose="02070309020205020404" pitchFamily="49" charset="0"/>
            </a:endParaRPr>
          </a:p>
          <a:p>
            <a:pPr lvl="1"/>
            <a:endParaRPr lang="en-US">
              <a:latin typeface="Courier New" panose="02070309020205020404" pitchFamily="49" charset="0"/>
            </a:endParaRPr>
          </a:p>
          <a:p>
            <a:pPr lvl="1"/>
            <a:endParaRPr lang="en-US">
              <a:latin typeface="Courier New" panose="02070309020205020404" pitchFamily="49" charset="0"/>
            </a:endParaRPr>
          </a:p>
          <a:p>
            <a:pPr lvl="1"/>
            <a:endParaRPr lang="en-US">
              <a:latin typeface="Courier New" panose="02070309020205020404" pitchFamily="49" charset="0"/>
            </a:endParaRPr>
          </a:p>
          <a:p>
            <a:pPr lvl="1"/>
            <a:endParaRPr lang="en-US">
              <a:latin typeface="Courier New" panose="02070309020205020404" pitchFamily="49" charset="0"/>
            </a:endParaRPr>
          </a:p>
          <a:p>
            <a:pPr lvl="1"/>
            <a:endParaRPr lang="en-US">
              <a:latin typeface="Courier New" panose="02070309020205020404" pitchFamily="49" charset="0"/>
            </a:endParaRPr>
          </a:p>
          <a:p>
            <a:r>
              <a:rPr lang="en-US">
                <a:latin typeface="Courier New" panose="02070309020205020404" pitchFamily="49" charset="0"/>
              </a:rPr>
              <a:t>Iterator</a:t>
            </a:r>
            <a:r>
              <a:rPr lang="en-US"/>
              <a:t> interface in </a:t>
            </a:r>
            <a:r>
              <a:rPr lang="en-US">
                <a:latin typeface="Courier New" panose="02070309020205020404" pitchFamily="49" charset="0"/>
              </a:rPr>
              <a:t>java.util</a:t>
            </a:r>
          </a:p>
          <a:p>
            <a:pPr lvl="1"/>
            <a:r>
              <a:rPr lang="en-US"/>
              <a:t>every collection has an </a:t>
            </a:r>
            <a:r>
              <a:rPr lang="en-US">
                <a:latin typeface="Courier New" panose="02070309020205020404" pitchFamily="49" charset="0"/>
              </a:rPr>
              <a:t>iterator()</a:t>
            </a:r>
            <a:r>
              <a:rPr lang="en-US"/>
              <a:t> method that returns an iterator over its elements</a:t>
            </a:r>
          </a:p>
          <a:p>
            <a:pPr lvl="1">
              <a:buFontTx/>
              <a:buNone/>
            </a:pPr>
            <a:endParaRPr lang="en-US" sz="800"/>
          </a:p>
          <a:p>
            <a:pPr lvl="1">
              <a:buFontTx/>
              <a:buNone/>
            </a:pPr>
            <a:endParaRPr lang="en-US" sz="800"/>
          </a:p>
          <a:p>
            <a:pPr lvl="1">
              <a:lnSpc>
                <a:spcPct val="80000"/>
              </a:lnSpc>
              <a:buFontTx/>
              <a:buNone/>
            </a:pPr>
            <a:r>
              <a:rPr lang="en-US">
                <a:latin typeface="Courier New" panose="02070309020205020404" pitchFamily="49" charset="0"/>
              </a:rPr>
              <a:t>	Set&lt;String&gt; set = new HashSet&lt;String&gt;();</a:t>
            </a:r>
          </a:p>
          <a:p>
            <a:pPr lvl="1">
              <a:lnSpc>
                <a:spcPct val="50000"/>
              </a:lnSpc>
              <a:buFontTx/>
              <a:buNone/>
            </a:pPr>
            <a:r>
              <a:rPr lang="en-US">
                <a:latin typeface="Courier New" panose="02070309020205020404" pitchFamily="49" charset="0"/>
              </a:rPr>
              <a:t>	</a:t>
            </a:r>
            <a:r>
              <a:rPr lang="en-US"/>
              <a:t>...</a:t>
            </a:r>
          </a:p>
          <a:p>
            <a:pPr lvl="1">
              <a:lnSpc>
                <a:spcPct val="80000"/>
              </a:lnSpc>
              <a:buFontTx/>
              <a:buNone/>
            </a:pPr>
            <a:r>
              <a:rPr lang="en-US" b="1">
                <a:solidFill>
                  <a:schemeClr val="accent2"/>
                </a:solidFill>
                <a:latin typeface="Courier New" panose="02070309020205020404" pitchFamily="49" charset="0"/>
              </a:rPr>
              <a:t>	</a:t>
            </a:r>
            <a:r>
              <a:rPr lang="en-US" b="1">
                <a:latin typeface="Courier New" panose="02070309020205020404" pitchFamily="49" charset="0"/>
              </a:rPr>
              <a:t>Iterator&lt;String&gt; itr = set.iterator();</a:t>
            </a:r>
          </a:p>
          <a:p>
            <a:pPr lvl="1">
              <a:lnSpc>
                <a:spcPct val="70000"/>
              </a:lnSpc>
              <a:buFontTx/>
              <a:buNone/>
            </a:pPr>
            <a:r>
              <a:rPr lang="en-US" b="1">
                <a:solidFill>
                  <a:schemeClr val="accent2"/>
                </a:solidFill>
                <a:latin typeface="Courier New" panose="02070309020205020404" pitchFamily="49" charset="0"/>
              </a:rPr>
              <a:t>	</a:t>
            </a:r>
            <a:r>
              <a:rPr lang="en-US">
                <a:solidFill>
                  <a:schemeClr val="accent2"/>
                </a:solidFill>
              </a:rPr>
              <a:t>...</a:t>
            </a:r>
          </a:p>
        </p:txBody>
      </p:sp>
      <p:graphicFrame>
        <p:nvGraphicFramePr>
          <p:cNvPr id="259128" name="Group 56"/>
          <p:cNvGraphicFramePr>
            <a:graphicFrameLocks noGrp="1"/>
          </p:cNvGraphicFramePr>
          <p:nvPr>
            <p:extLst/>
          </p:nvPr>
        </p:nvGraphicFramePr>
        <p:xfrm>
          <a:off x="437008" y="1143000"/>
          <a:ext cx="8582024" cy="2407920"/>
        </p:xfrm>
        <a:graphic>
          <a:graphicData uri="http://schemas.openxmlformats.org/drawingml/2006/table">
            <a:tbl>
              <a:tblPr/>
              <a:tblGrid>
                <a:gridCol w="1796892"/>
                <a:gridCol w="6785132"/>
              </a:tblGrid>
              <a:tr h="3016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hasNext()</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t>
                      </a: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true</a:t>
                      </a: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if there are more elements to examine</a:t>
                      </a: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713">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next()</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the next element from the collection (throws a </a:t>
                      </a: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NoSuchElementException</a:t>
                      </a: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if there are none left to examine)</a:t>
                      </a:r>
                      <a:endParaRPr kumimoji="0" lang="en-US" sz="20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51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remove()</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removes from the collection the last value returned by </a:t>
                      </a: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next()</a:t>
                      </a: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(throws </a:t>
                      </a: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IllegalStateException</a:t>
                      </a: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if you have not called </a:t>
                      </a:r>
                      <a:r>
                        <a:rPr kumimoji="0" lang="en-US"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next()</a:t>
                      </a:r>
                      <a:r>
                        <a:rPr kumimoji="0" lang="en-US" sz="20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yet)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8969579"/>
      </p:ext>
    </p:extLst>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atin typeface="Courier New" panose="02070309020205020404" pitchFamily="49" charset="0"/>
              </a:rPr>
              <a:t>Iterator</a:t>
            </a:r>
            <a:r>
              <a:rPr lang="en-US"/>
              <a:t> example</a:t>
            </a:r>
          </a:p>
        </p:txBody>
      </p:sp>
      <p:sp>
        <p:nvSpPr>
          <p:cNvPr id="273411" name="Rectangle 3"/>
          <p:cNvSpPr>
            <a:spLocks noGrp="1" noChangeArrowheads="1"/>
          </p:cNvSpPr>
          <p:nvPr>
            <p:ph type="body" idx="1"/>
          </p:nvPr>
        </p:nvSpPr>
        <p:spPr/>
        <p:txBody>
          <a:bodyPr/>
          <a:lstStyle/>
          <a:p>
            <a:pPr>
              <a:lnSpc>
                <a:spcPct val="65000"/>
              </a:lnSpc>
              <a:buFontTx/>
              <a:buNone/>
            </a:pPr>
            <a:r>
              <a:rPr lang="en-US" sz="2000">
                <a:latin typeface="Courier New" panose="02070309020205020404" pitchFamily="49" charset="0"/>
              </a:rPr>
              <a:t>	Set&lt;Integer&gt; scores = new HashSet&lt;Integer&gt;();</a:t>
            </a:r>
          </a:p>
          <a:p>
            <a:pPr>
              <a:lnSpc>
                <a:spcPct val="65000"/>
              </a:lnSpc>
              <a:buFontTx/>
              <a:buNone/>
            </a:pPr>
            <a:r>
              <a:rPr lang="en-US" sz="2000">
                <a:latin typeface="Courier New" panose="02070309020205020404" pitchFamily="49" charset="0"/>
              </a:rPr>
              <a:t>	scores.add(38);</a:t>
            </a:r>
          </a:p>
          <a:p>
            <a:pPr>
              <a:lnSpc>
                <a:spcPct val="65000"/>
              </a:lnSpc>
              <a:buFontTx/>
              <a:buNone/>
            </a:pPr>
            <a:r>
              <a:rPr lang="en-US" sz="2000">
                <a:latin typeface="Courier New" panose="02070309020205020404" pitchFamily="49" charset="0"/>
              </a:rPr>
              <a:t>	scores.add(94);</a:t>
            </a:r>
          </a:p>
          <a:p>
            <a:pPr>
              <a:lnSpc>
                <a:spcPct val="65000"/>
              </a:lnSpc>
              <a:buFontTx/>
              <a:buNone/>
            </a:pPr>
            <a:r>
              <a:rPr lang="en-US" sz="2000">
                <a:latin typeface="Courier New" panose="02070309020205020404" pitchFamily="49" charset="0"/>
              </a:rPr>
              <a:t>	scores.add(87);</a:t>
            </a:r>
          </a:p>
          <a:p>
            <a:pPr>
              <a:lnSpc>
                <a:spcPct val="65000"/>
              </a:lnSpc>
              <a:buFontTx/>
              <a:buNone/>
            </a:pPr>
            <a:r>
              <a:rPr lang="en-US" sz="2000">
                <a:latin typeface="Courier New" panose="02070309020205020404" pitchFamily="49" charset="0"/>
              </a:rPr>
              <a:t>	scores.add(43);</a:t>
            </a:r>
          </a:p>
          <a:p>
            <a:pPr>
              <a:lnSpc>
                <a:spcPct val="65000"/>
              </a:lnSpc>
              <a:buFontTx/>
              <a:buNone/>
            </a:pPr>
            <a:r>
              <a:rPr lang="en-US" sz="2000">
                <a:latin typeface="Courier New" panose="02070309020205020404" pitchFamily="49" charset="0"/>
              </a:rPr>
              <a:t>	scores.add(62);</a:t>
            </a:r>
          </a:p>
          <a:p>
            <a:pPr>
              <a:lnSpc>
                <a:spcPct val="65000"/>
              </a:lnSpc>
              <a:buFontTx/>
              <a:buNone/>
            </a:pPr>
            <a:r>
              <a:rPr lang="en-US" sz="2000">
                <a:latin typeface="Courier New" panose="02070309020205020404" pitchFamily="49" charset="0"/>
              </a:rPr>
              <a:t>	</a:t>
            </a:r>
            <a:r>
              <a:rPr lang="en-US" sz="2000"/>
              <a:t>...</a:t>
            </a:r>
          </a:p>
          <a:p>
            <a:pPr>
              <a:lnSpc>
                <a:spcPct val="65000"/>
              </a:lnSpc>
              <a:buFontTx/>
              <a:buNone/>
            </a:pPr>
            <a:endParaRPr lang="en-US" sz="2000"/>
          </a:p>
          <a:p>
            <a:pPr>
              <a:lnSpc>
                <a:spcPct val="65000"/>
              </a:lnSpc>
              <a:buFontTx/>
              <a:buNone/>
            </a:pPr>
            <a:r>
              <a:rPr lang="en-US" sz="2000" b="1">
                <a:latin typeface="Courier New" panose="02070309020205020404" pitchFamily="49" charset="0"/>
              </a:rPr>
              <a:t>	Iterator&lt;Integer&gt; itr = scores.iterator();</a:t>
            </a:r>
          </a:p>
          <a:p>
            <a:pPr>
              <a:lnSpc>
                <a:spcPct val="65000"/>
              </a:lnSpc>
              <a:buFontTx/>
              <a:buNone/>
            </a:pPr>
            <a:r>
              <a:rPr lang="en-US" sz="2000">
                <a:latin typeface="Courier New" panose="02070309020205020404" pitchFamily="49" charset="0"/>
              </a:rPr>
              <a:t>	while (</a:t>
            </a:r>
            <a:r>
              <a:rPr lang="en-US" sz="2000" b="1">
                <a:latin typeface="Courier New" panose="02070309020205020404" pitchFamily="49" charset="0"/>
              </a:rPr>
              <a:t>itr.hasNext()</a:t>
            </a:r>
            <a:r>
              <a:rPr lang="en-US" sz="2000">
                <a:latin typeface="Courier New" panose="02070309020205020404" pitchFamily="49" charset="0"/>
              </a:rPr>
              <a:t>) {</a:t>
            </a:r>
          </a:p>
          <a:p>
            <a:pPr>
              <a:lnSpc>
                <a:spcPct val="65000"/>
              </a:lnSpc>
              <a:buFontTx/>
              <a:buNone/>
            </a:pPr>
            <a:r>
              <a:rPr lang="en-US" sz="2000">
                <a:latin typeface="Courier New" panose="02070309020205020404" pitchFamily="49" charset="0"/>
              </a:rPr>
              <a:t>	    int score = </a:t>
            </a:r>
            <a:r>
              <a:rPr lang="en-US" sz="2000" b="1">
                <a:latin typeface="Courier New" panose="02070309020205020404" pitchFamily="49" charset="0"/>
              </a:rPr>
              <a:t>itr.next()</a:t>
            </a:r>
            <a:r>
              <a:rPr lang="en-US" sz="2000">
                <a:latin typeface="Courier New" panose="02070309020205020404" pitchFamily="49" charset="0"/>
              </a:rPr>
              <a:t>;</a:t>
            </a:r>
          </a:p>
          <a:p>
            <a:pPr>
              <a:lnSpc>
                <a:spcPct val="65000"/>
              </a:lnSpc>
              <a:buFontTx/>
              <a:buNone/>
            </a:pPr>
            <a:endParaRPr lang="en-US" sz="2000">
              <a:latin typeface="Courier New" panose="02070309020205020404" pitchFamily="49" charset="0"/>
            </a:endParaRPr>
          </a:p>
          <a:p>
            <a:pPr>
              <a:lnSpc>
                <a:spcPct val="65000"/>
              </a:lnSpc>
              <a:buFontTx/>
              <a:buNone/>
            </a:pPr>
            <a:r>
              <a:rPr lang="en-US" sz="2000">
                <a:latin typeface="Courier New" panose="02070309020205020404" pitchFamily="49" charset="0"/>
              </a:rPr>
              <a:t>	    System.out.println("The score is " + score);</a:t>
            </a:r>
          </a:p>
          <a:p>
            <a:pPr>
              <a:lnSpc>
                <a:spcPct val="65000"/>
              </a:lnSpc>
              <a:buFontTx/>
              <a:buNone/>
            </a:pPr>
            <a:endParaRPr lang="en-US" sz="2000">
              <a:latin typeface="Courier New" panose="02070309020205020404" pitchFamily="49" charset="0"/>
            </a:endParaRPr>
          </a:p>
          <a:p>
            <a:pPr>
              <a:lnSpc>
                <a:spcPct val="65000"/>
              </a:lnSpc>
              <a:buFontTx/>
              <a:buNone/>
            </a:pPr>
            <a:r>
              <a:rPr lang="en-US" sz="2000" b="1">
                <a:solidFill>
                  <a:srgbClr val="008000"/>
                </a:solidFill>
                <a:latin typeface="Courier New" panose="02070309020205020404" pitchFamily="49" charset="0"/>
              </a:rPr>
              <a:t>	    // eliminate any failing grades</a:t>
            </a:r>
          </a:p>
          <a:p>
            <a:pPr>
              <a:lnSpc>
                <a:spcPct val="65000"/>
              </a:lnSpc>
              <a:buFontTx/>
              <a:buNone/>
            </a:pPr>
            <a:r>
              <a:rPr lang="en-US" sz="2000">
                <a:latin typeface="Courier New" panose="02070309020205020404" pitchFamily="49" charset="0"/>
              </a:rPr>
              <a:t>	    if (score &lt; 60) {</a:t>
            </a:r>
          </a:p>
          <a:p>
            <a:pPr>
              <a:lnSpc>
                <a:spcPct val="65000"/>
              </a:lnSpc>
              <a:buFontTx/>
              <a:buNone/>
            </a:pPr>
            <a:r>
              <a:rPr lang="en-US" sz="2000">
                <a:latin typeface="Courier New" panose="02070309020205020404" pitchFamily="49" charset="0"/>
              </a:rPr>
              <a:t>	        </a:t>
            </a:r>
            <a:r>
              <a:rPr lang="en-US" sz="2000" b="1">
                <a:latin typeface="Courier New" panose="02070309020205020404" pitchFamily="49" charset="0"/>
              </a:rPr>
              <a:t>itr.remove()</a:t>
            </a:r>
            <a:r>
              <a:rPr lang="en-US" sz="2000">
                <a:latin typeface="Courier New" panose="02070309020205020404" pitchFamily="49" charset="0"/>
              </a:rPr>
              <a:t>;</a:t>
            </a:r>
          </a:p>
          <a:p>
            <a:pPr>
              <a:lnSpc>
                <a:spcPct val="65000"/>
              </a:lnSpc>
              <a:buFontTx/>
              <a:buNone/>
            </a:pPr>
            <a:r>
              <a:rPr lang="en-US" sz="2000">
                <a:latin typeface="Courier New" panose="02070309020205020404" pitchFamily="49" charset="0"/>
              </a:rPr>
              <a:t>	    }</a:t>
            </a:r>
          </a:p>
          <a:p>
            <a:pPr>
              <a:lnSpc>
                <a:spcPct val="65000"/>
              </a:lnSpc>
              <a:buFontTx/>
              <a:buNone/>
            </a:pPr>
            <a:r>
              <a:rPr lang="en-US" sz="2000">
                <a:latin typeface="Courier New" panose="02070309020205020404" pitchFamily="49" charset="0"/>
              </a:rPr>
              <a:t>	}</a:t>
            </a:r>
          </a:p>
          <a:p>
            <a:pPr>
              <a:lnSpc>
                <a:spcPct val="65000"/>
              </a:lnSpc>
              <a:buFontTx/>
              <a:buNone/>
            </a:pPr>
            <a:r>
              <a:rPr lang="en-US" sz="2000">
                <a:latin typeface="Courier New" panose="02070309020205020404" pitchFamily="49" charset="0"/>
              </a:rPr>
              <a:t>	System.out.println(scores);</a:t>
            </a:r>
            <a:r>
              <a:rPr lang="en-US" sz="2000" b="1">
                <a:solidFill>
                  <a:srgbClr val="008000"/>
                </a:solidFill>
                <a:latin typeface="Courier New" panose="02070309020205020404" pitchFamily="49" charset="0"/>
              </a:rPr>
              <a:t>  // [62, 94, 87]</a:t>
            </a:r>
          </a:p>
        </p:txBody>
      </p:sp>
    </p:spTree>
    <p:extLst>
      <p:ext uri="{BB962C8B-B14F-4D97-AF65-F5344CB8AC3E}">
        <p14:creationId xmlns:p14="http://schemas.microsoft.com/office/powerpoint/2010/main" val="2185503759"/>
      </p:ext>
    </p:extLst>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latin typeface="Courier New" panose="02070309020205020404" pitchFamily="49" charset="0"/>
              </a:rPr>
              <a:t>Iterator</a:t>
            </a:r>
            <a:r>
              <a:rPr lang="en-US"/>
              <a:t> example 2</a:t>
            </a:r>
          </a:p>
        </p:txBody>
      </p:sp>
      <p:sp>
        <p:nvSpPr>
          <p:cNvPr id="274435" name="Rectangle 3"/>
          <p:cNvSpPr>
            <a:spLocks noGrp="1" noChangeArrowheads="1"/>
          </p:cNvSpPr>
          <p:nvPr>
            <p:ph type="body" idx="1"/>
          </p:nvPr>
        </p:nvSpPr>
        <p:spPr/>
        <p:txBody>
          <a:bodyPr/>
          <a:lstStyle/>
          <a:p>
            <a:pPr>
              <a:lnSpc>
                <a:spcPct val="65000"/>
              </a:lnSpc>
              <a:buFontTx/>
              <a:buNone/>
            </a:pPr>
            <a:r>
              <a:rPr lang="en-US" sz="1800">
                <a:latin typeface="Courier New" panose="02070309020205020404" pitchFamily="49" charset="0"/>
              </a:rPr>
              <a:t>	Map&lt;String, Integer&gt; scores = new HashMap&lt;String, Integer&gt;();</a:t>
            </a:r>
          </a:p>
          <a:p>
            <a:pPr>
              <a:lnSpc>
                <a:spcPct val="65000"/>
              </a:lnSpc>
              <a:buFontTx/>
              <a:buNone/>
            </a:pPr>
            <a:r>
              <a:rPr lang="en-US" sz="2000">
                <a:latin typeface="Courier New" panose="02070309020205020404" pitchFamily="49" charset="0"/>
              </a:rPr>
              <a:t>	scores.put("Kim", 38);</a:t>
            </a:r>
          </a:p>
          <a:p>
            <a:pPr>
              <a:lnSpc>
                <a:spcPct val="65000"/>
              </a:lnSpc>
              <a:buFontTx/>
              <a:buNone/>
            </a:pPr>
            <a:r>
              <a:rPr lang="en-US" sz="2000">
                <a:latin typeface="Courier New" panose="02070309020205020404" pitchFamily="49" charset="0"/>
              </a:rPr>
              <a:t>	scores.put("Lisa", 94);</a:t>
            </a:r>
          </a:p>
          <a:p>
            <a:pPr>
              <a:lnSpc>
                <a:spcPct val="65000"/>
              </a:lnSpc>
              <a:buFontTx/>
              <a:buNone/>
            </a:pPr>
            <a:r>
              <a:rPr lang="en-US" sz="2000">
                <a:latin typeface="Courier New" panose="02070309020205020404" pitchFamily="49" charset="0"/>
              </a:rPr>
              <a:t>	scores.put("Ryan", 87);</a:t>
            </a:r>
          </a:p>
          <a:p>
            <a:pPr>
              <a:lnSpc>
                <a:spcPct val="65000"/>
              </a:lnSpc>
              <a:buFontTx/>
              <a:buNone/>
            </a:pPr>
            <a:r>
              <a:rPr lang="en-US" sz="2000">
                <a:latin typeface="Courier New" panose="02070309020205020404" pitchFamily="49" charset="0"/>
              </a:rPr>
              <a:t>	scores.put("Morgan", 43);</a:t>
            </a:r>
          </a:p>
          <a:p>
            <a:pPr>
              <a:lnSpc>
                <a:spcPct val="65000"/>
              </a:lnSpc>
              <a:buFontTx/>
              <a:buNone/>
            </a:pPr>
            <a:r>
              <a:rPr lang="en-US" sz="2000">
                <a:latin typeface="Courier New" panose="02070309020205020404" pitchFamily="49" charset="0"/>
              </a:rPr>
              <a:t>	scores.put("Marisa", 62);</a:t>
            </a:r>
          </a:p>
          <a:p>
            <a:pPr>
              <a:lnSpc>
                <a:spcPct val="65000"/>
              </a:lnSpc>
              <a:buFontTx/>
              <a:buNone/>
            </a:pPr>
            <a:r>
              <a:rPr lang="en-US" sz="2000">
                <a:latin typeface="Courier New" panose="02070309020205020404" pitchFamily="49" charset="0"/>
              </a:rPr>
              <a:t>	</a:t>
            </a:r>
            <a:r>
              <a:rPr lang="en-US" sz="2000"/>
              <a:t>...</a:t>
            </a:r>
          </a:p>
          <a:p>
            <a:pPr>
              <a:lnSpc>
                <a:spcPct val="65000"/>
              </a:lnSpc>
              <a:buFontTx/>
              <a:buNone/>
            </a:pPr>
            <a:endParaRPr lang="en-US" sz="2000"/>
          </a:p>
          <a:p>
            <a:pPr>
              <a:lnSpc>
                <a:spcPct val="65000"/>
              </a:lnSpc>
              <a:buFontTx/>
              <a:buNone/>
            </a:pPr>
            <a:r>
              <a:rPr lang="en-US" sz="2000" b="1">
                <a:solidFill>
                  <a:schemeClr val="accent2"/>
                </a:solidFill>
                <a:latin typeface="Courier New" panose="02070309020205020404" pitchFamily="49" charset="0"/>
              </a:rPr>
              <a:t>	</a:t>
            </a:r>
            <a:r>
              <a:rPr lang="en-US" sz="2000" b="1">
                <a:latin typeface="Courier New" panose="02070309020205020404" pitchFamily="49" charset="0"/>
              </a:rPr>
              <a:t>Iterator&lt;String&gt; itr = scores.keySet().iterator();</a:t>
            </a:r>
          </a:p>
          <a:p>
            <a:pPr>
              <a:lnSpc>
                <a:spcPct val="65000"/>
              </a:lnSpc>
              <a:buFontTx/>
              <a:buNone/>
            </a:pPr>
            <a:r>
              <a:rPr lang="en-US" sz="2000">
                <a:latin typeface="Courier New" panose="02070309020205020404" pitchFamily="49" charset="0"/>
              </a:rPr>
              <a:t>	while (</a:t>
            </a:r>
            <a:r>
              <a:rPr lang="en-US" sz="2000" b="1">
                <a:latin typeface="Courier New" panose="02070309020205020404" pitchFamily="49" charset="0"/>
              </a:rPr>
              <a:t>itr.hasNext()</a:t>
            </a:r>
            <a:r>
              <a:rPr lang="en-US" sz="2000">
                <a:latin typeface="Courier New" panose="02070309020205020404" pitchFamily="49" charset="0"/>
              </a:rPr>
              <a:t>) {</a:t>
            </a:r>
          </a:p>
          <a:p>
            <a:pPr>
              <a:lnSpc>
                <a:spcPct val="65000"/>
              </a:lnSpc>
              <a:buFontTx/>
              <a:buNone/>
            </a:pPr>
            <a:r>
              <a:rPr lang="en-US" sz="2000">
                <a:latin typeface="Courier New" panose="02070309020205020404" pitchFamily="49" charset="0"/>
              </a:rPr>
              <a:t>	    String name = </a:t>
            </a:r>
            <a:r>
              <a:rPr lang="en-US" sz="2000" b="1">
                <a:latin typeface="Courier New" panose="02070309020205020404" pitchFamily="49" charset="0"/>
              </a:rPr>
              <a:t>itr.next()</a:t>
            </a:r>
            <a:r>
              <a:rPr lang="en-US" sz="2000">
                <a:latin typeface="Courier New" panose="02070309020205020404" pitchFamily="49" charset="0"/>
              </a:rPr>
              <a:t>;</a:t>
            </a:r>
          </a:p>
          <a:p>
            <a:pPr>
              <a:lnSpc>
                <a:spcPct val="65000"/>
              </a:lnSpc>
              <a:buFontTx/>
              <a:buNone/>
            </a:pPr>
            <a:r>
              <a:rPr lang="en-US" sz="2000">
                <a:latin typeface="Courier New" panose="02070309020205020404" pitchFamily="49" charset="0"/>
              </a:rPr>
              <a:t>	    int score = scores.get(name);</a:t>
            </a:r>
          </a:p>
          <a:p>
            <a:pPr>
              <a:lnSpc>
                <a:spcPct val="65000"/>
              </a:lnSpc>
              <a:buFontTx/>
              <a:buNone/>
            </a:pPr>
            <a:r>
              <a:rPr lang="en-US" sz="2000">
                <a:latin typeface="Courier New" panose="02070309020205020404" pitchFamily="49" charset="0"/>
              </a:rPr>
              <a:t>	    System.out.println(name + " got " + score);</a:t>
            </a:r>
          </a:p>
          <a:p>
            <a:pPr>
              <a:lnSpc>
                <a:spcPct val="65000"/>
              </a:lnSpc>
              <a:buFontTx/>
              <a:buNone/>
            </a:pPr>
            <a:endParaRPr lang="en-US" sz="2000">
              <a:latin typeface="Courier New" panose="02070309020205020404" pitchFamily="49" charset="0"/>
            </a:endParaRPr>
          </a:p>
          <a:p>
            <a:pPr>
              <a:lnSpc>
                <a:spcPct val="65000"/>
              </a:lnSpc>
              <a:buFontTx/>
              <a:buNone/>
            </a:pPr>
            <a:r>
              <a:rPr lang="en-US" sz="2000" b="1">
                <a:solidFill>
                  <a:srgbClr val="008000"/>
                </a:solidFill>
                <a:latin typeface="Courier New" panose="02070309020205020404" pitchFamily="49" charset="0"/>
              </a:rPr>
              <a:t>	    // eliminate any failing students</a:t>
            </a:r>
          </a:p>
          <a:p>
            <a:pPr>
              <a:lnSpc>
                <a:spcPct val="65000"/>
              </a:lnSpc>
              <a:buFontTx/>
              <a:buNone/>
            </a:pPr>
            <a:r>
              <a:rPr lang="en-US" sz="2000">
                <a:latin typeface="Courier New" panose="02070309020205020404" pitchFamily="49" charset="0"/>
              </a:rPr>
              <a:t>	    if (score &lt; 60) {</a:t>
            </a:r>
          </a:p>
          <a:p>
            <a:pPr>
              <a:lnSpc>
                <a:spcPct val="65000"/>
              </a:lnSpc>
              <a:buFontTx/>
              <a:buNone/>
            </a:pPr>
            <a:r>
              <a:rPr lang="en-US" sz="2000">
                <a:latin typeface="Courier New" panose="02070309020205020404" pitchFamily="49" charset="0"/>
              </a:rPr>
              <a:t>	        </a:t>
            </a:r>
            <a:r>
              <a:rPr lang="en-US" sz="2000" b="1">
                <a:latin typeface="Courier New" panose="02070309020205020404" pitchFamily="49" charset="0"/>
              </a:rPr>
              <a:t>itr.remove()</a:t>
            </a:r>
            <a:r>
              <a:rPr lang="en-US" sz="2000">
                <a:latin typeface="Courier New" panose="02070309020205020404" pitchFamily="49" charset="0"/>
              </a:rPr>
              <a:t>; </a:t>
            </a:r>
            <a:r>
              <a:rPr lang="en-US" sz="2000" b="1" smtClean="0">
                <a:solidFill>
                  <a:srgbClr val="008000"/>
                </a:solidFill>
                <a:latin typeface="Courier New" panose="02070309020205020404" pitchFamily="49" charset="0"/>
              </a:rPr>
              <a:t>// </a:t>
            </a:r>
            <a:r>
              <a:rPr lang="en-US" sz="2000" b="1">
                <a:solidFill>
                  <a:srgbClr val="008000"/>
                </a:solidFill>
                <a:latin typeface="Courier New" panose="02070309020205020404" pitchFamily="49" charset="0"/>
              </a:rPr>
              <a:t>removes name and score</a:t>
            </a:r>
          </a:p>
          <a:p>
            <a:pPr>
              <a:lnSpc>
                <a:spcPct val="65000"/>
              </a:lnSpc>
              <a:buFontTx/>
              <a:buNone/>
            </a:pPr>
            <a:r>
              <a:rPr lang="en-US" sz="2000">
                <a:latin typeface="Courier New" panose="02070309020205020404" pitchFamily="49" charset="0"/>
              </a:rPr>
              <a:t>	    }</a:t>
            </a:r>
          </a:p>
          <a:p>
            <a:pPr>
              <a:lnSpc>
                <a:spcPct val="65000"/>
              </a:lnSpc>
              <a:buFontTx/>
              <a:buNone/>
            </a:pPr>
            <a:r>
              <a:rPr lang="en-US" sz="2000">
                <a:latin typeface="Courier New" panose="02070309020205020404" pitchFamily="49" charset="0"/>
              </a:rPr>
              <a:t>	}</a:t>
            </a:r>
          </a:p>
          <a:p>
            <a:pPr>
              <a:lnSpc>
                <a:spcPct val="65000"/>
              </a:lnSpc>
              <a:buFontTx/>
              <a:buNone/>
            </a:pPr>
            <a:r>
              <a:rPr lang="en-US" sz="1800">
                <a:latin typeface="Courier New" panose="02070309020205020404" pitchFamily="49" charset="0"/>
              </a:rPr>
              <a:t>	System.out.println(scores</a:t>
            </a:r>
            <a:r>
              <a:rPr lang="en-US" sz="1800" smtClean="0">
                <a:latin typeface="Courier New" panose="02070309020205020404" pitchFamily="49" charset="0"/>
              </a:rPr>
              <a:t>);</a:t>
            </a:r>
            <a:r>
              <a:rPr lang="en-US" sz="1800" b="1" smtClean="0">
                <a:solidFill>
                  <a:srgbClr val="008000"/>
                </a:solidFill>
                <a:latin typeface="Courier New" panose="02070309020205020404" pitchFamily="49" charset="0"/>
              </a:rPr>
              <a:t>// </a:t>
            </a:r>
            <a:r>
              <a:rPr lang="en-US" sz="1800" b="1">
                <a:solidFill>
                  <a:srgbClr val="008000"/>
                </a:solidFill>
                <a:latin typeface="Courier New" panose="02070309020205020404" pitchFamily="49" charset="0"/>
              </a:rPr>
              <a:t>{Marisa=62, Lisa=94, Ryan=87}</a:t>
            </a:r>
          </a:p>
        </p:txBody>
      </p:sp>
    </p:spTree>
    <p:extLst>
      <p:ext uri="{BB962C8B-B14F-4D97-AF65-F5344CB8AC3E}">
        <p14:creationId xmlns:p14="http://schemas.microsoft.com/office/powerpoint/2010/main" val="1576454170"/>
      </p:ext>
    </p:extLst>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Collection Interface:Traversing Collections</a:t>
            </a:r>
            <a:endParaRPr lang="en-US" sz="2800"/>
          </a:p>
        </p:txBody>
      </p:sp>
      <p:sp>
        <p:nvSpPr>
          <p:cNvPr id="3" name="Content Placeholder 2"/>
          <p:cNvSpPr>
            <a:spLocks noGrp="1"/>
          </p:cNvSpPr>
          <p:nvPr>
            <p:ph idx="1"/>
          </p:nvPr>
        </p:nvSpPr>
        <p:spPr/>
        <p:txBody>
          <a:bodyPr/>
          <a:lstStyle/>
          <a:p>
            <a:r>
              <a:rPr lang="en-US"/>
              <a:t>There are two ways to traverse collections: </a:t>
            </a:r>
            <a:endParaRPr lang="en-US" smtClean="0"/>
          </a:p>
          <a:p>
            <a:pPr lvl="1"/>
            <a:r>
              <a:rPr lang="en-US" smtClean="0"/>
              <a:t>(</a:t>
            </a:r>
            <a:r>
              <a:rPr lang="en-US"/>
              <a:t>1) with the for-each </a:t>
            </a:r>
            <a:r>
              <a:rPr lang="en-US" smtClean="0"/>
              <a:t>construct</a:t>
            </a:r>
          </a:p>
          <a:p>
            <a:pPr marL="0" marR="0" indent="0">
              <a:lnSpc>
                <a:spcPct val="107000"/>
              </a:lnSpc>
              <a:spcBef>
                <a:spcPts val="0"/>
              </a:spcBef>
              <a:spcAft>
                <a:spcPts val="0"/>
              </a:spcAft>
              <a:buNone/>
            </a:pPr>
            <a:r>
              <a:rPr lang="en-US" b="1" smtClean="0">
                <a:solidFill>
                  <a:srgbClr val="7F0055"/>
                </a:solidFill>
                <a:latin typeface="Consolas" panose="020B0609020204030204" pitchFamily="49" charset="0"/>
                <a:ea typeface="MS Mincho" panose="02020609040205080304" pitchFamily="49" charset="-128"/>
              </a:rPr>
              <a:t>	for</a:t>
            </a:r>
            <a:r>
              <a:rPr lang="en-US" smtClean="0">
                <a:solidFill>
                  <a:srgbClr val="000000"/>
                </a:solidFill>
                <a:latin typeface="Consolas" panose="020B0609020204030204" pitchFamily="49" charset="0"/>
                <a:ea typeface="MS Mincho" panose="02020609040205080304" pitchFamily="49" charset="-128"/>
              </a:rPr>
              <a:t> </a:t>
            </a:r>
            <a:r>
              <a:rPr lang="en-US">
                <a:solidFill>
                  <a:srgbClr val="000000"/>
                </a:solidFill>
                <a:latin typeface="Consolas" panose="020B0609020204030204" pitchFamily="49" charset="0"/>
                <a:ea typeface="MS Mincho" panose="02020609040205080304" pitchFamily="49" charset="-128"/>
              </a:rPr>
              <a:t>(Object o : collection)</a:t>
            </a:r>
            <a:endParaRPr lang="en-US" sz="3200">
              <a:latin typeface="Calibri" panose="020F0502020204030204" pitchFamily="34" charset="0"/>
              <a:ea typeface="MS Mincho" panose="02020609040205080304" pitchFamily="49" charset="-128"/>
            </a:endParaRPr>
          </a:p>
          <a:p>
            <a:pPr marL="0" marR="0" indent="0">
              <a:lnSpc>
                <a:spcPct val="107000"/>
              </a:lnSpc>
              <a:spcBef>
                <a:spcPts val="0"/>
              </a:spcBef>
              <a:spcAft>
                <a:spcPts val="800"/>
              </a:spcAft>
              <a:buNone/>
            </a:pPr>
            <a:r>
              <a:rPr lang="en-US">
                <a:solidFill>
                  <a:srgbClr val="000000"/>
                </a:solidFill>
                <a:latin typeface="Consolas" panose="020B0609020204030204" pitchFamily="49" charset="0"/>
                <a:ea typeface="MS Mincho" panose="02020609040205080304" pitchFamily="49" charset="-128"/>
              </a:rPr>
              <a:t>	</a:t>
            </a:r>
            <a:r>
              <a:rPr lang="en-US" smtClean="0">
                <a:solidFill>
                  <a:srgbClr val="000000"/>
                </a:solidFill>
                <a:latin typeface="Consolas" panose="020B0609020204030204" pitchFamily="49" charset="0"/>
                <a:ea typeface="MS Mincho" panose="02020609040205080304" pitchFamily="49" charset="-128"/>
              </a:rPr>
              <a:t>  System.</a:t>
            </a:r>
            <a:r>
              <a:rPr lang="en-US" i="1" smtClean="0">
                <a:solidFill>
                  <a:srgbClr val="0000C0"/>
                </a:solidFill>
                <a:latin typeface="Consolas" panose="020B0609020204030204" pitchFamily="49" charset="0"/>
                <a:ea typeface="MS Mincho" panose="02020609040205080304" pitchFamily="49" charset="-128"/>
              </a:rPr>
              <a:t>out</a:t>
            </a:r>
            <a:r>
              <a:rPr lang="en-US" smtClean="0">
                <a:solidFill>
                  <a:srgbClr val="000000"/>
                </a:solidFill>
                <a:latin typeface="Consolas" panose="020B0609020204030204" pitchFamily="49" charset="0"/>
                <a:ea typeface="MS Mincho" panose="02020609040205080304" pitchFamily="49" charset="-128"/>
              </a:rPr>
              <a:t>.println(o</a:t>
            </a:r>
            <a:r>
              <a:rPr lang="en-US">
                <a:solidFill>
                  <a:srgbClr val="000000"/>
                </a:solidFill>
                <a:latin typeface="Consolas" panose="020B0609020204030204" pitchFamily="49" charset="0"/>
                <a:ea typeface="MS Mincho" panose="02020609040205080304" pitchFamily="49" charset="-128"/>
              </a:rPr>
              <a:t>);</a:t>
            </a:r>
            <a:endParaRPr lang="en-US" sz="3200">
              <a:latin typeface="Calibri" panose="020F0502020204030204" pitchFamily="34" charset="0"/>
              <a:ea typeface="MS Mincho" panose="02020609040205080304" pitchFamily="49" charset="-128"/>
            </a:endParaRPr>
          </a:p>
          <a:p>
            <a:pPr lvl="1"/>
            <a:endParaRPr lang="en-US" smtClean="0"/>
          </a:p>
          <a:p>
            <a:pPr lvl="1"/>
            <a:r>
              <a:rPr lang="en-US" smtClean="0"/>
              <a:t>(2</a:t>
            </a:r>
            <a:r>
              <a:rPr lang="en-US"/>
              <a:t>) by using </a:t>
            </a:r>
            <a:r>
              <a:rPr lang="en-US" smtClean="0"/>
              <a:t>Iterators.</a:t>
            </a:r>
          </a:p>
          <a:p>
            <a:pPr marL="0" marR="0" indent="0">
              <a:lnSpc>
                <a:spcPct val="107000"/>
              </a:lnSpc>
              <a:spcBef>
                <a:spcPts val="0"/>
              </a:spcBef>
              <a:spcAft>
                <a:spcPts val="0"/>
              </a:spcAft>
              <a:buNone/>
            </a:pPr>
            <a:r>
              <a:rPr lang="en-US" smtClean="0">
                <a:solidFill>
                  <a:srgbClr val="000000"/>
                </a:solidFill>
                <a:latin typeface="Consolas" panose="020B0609020204030204" pitchFamily="49" charset="0"/>
                <a:ea typeface="MS Mincho" panose="02020609040205080304" pitchFamily="49" charset="-128"/>
              </a:rPr>
              <a:t>	Iterator&lt;T</a:t>
            </a:r>
            <a:r>
              <a:rPr lang="en-US">
                <a:solidFill>
                  <a:srgbClr val="000000"/>
                </a:solidFill>
                <a:latin typeface="Consolas" panose="020B0609020204030204" pitchFamily="49" charset="0"/>
                <a:ea typeface="MS Mincho" panose="02020609040205080304" pitchFamily="49" charset="-128"/>
              </a:rPr>
              <a:t>&gt; iterator = collection.iterator();</a:t>
            </a:r>
            <a:endParaRPr lang="en-US" sz="3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mtClean="0">
                <a:solidFill>
                  <a:srgbClr val="000000"/>
                </a:solidFill>
                <a:latin typeface="Consolas" panose="020B0609020204030204" pitchFamily="49" charset="0"/>
                <a:ea typeface="MS Mincho" panose="02020609040205080304" pitchFamily="49" charset="-128"/>
              </a:rPr>
              <a:t>	</a:t>
            </a:r>
            <a:r>
              <a:rPr lang="en-US" b="1" smtClean="0">
                <a:solidFill>
                  <a:srgbClr val="7F0055"/>
                </a:solidFill>
                <a:latin typeface="Consolas" panose="020B0609020204030204" pitchFamily="49" charset="0"/>
                <a:ea typeface="MS Mincho" panose="02020609040205080304" pitchFamily="49" charset="-128"/>
              </a:rPr>
              <a:t>while</a:t>
            </a:r>
            <a:r>
              <a:rPr lang="en-US" smtClean="0">
                <a:solidFill>
                  <a:srgbClr val="000000"/>
                </a:solidFill>
                <a:latin typeface="Consolas" panose="020B0609020204030204" pitchFamily="49" charset="0"/>
                <a:ea typeface="MS Mincho" panose="02020609040205080304" pitchFamily="49" charset="-128"/>
              </a:rPr>
              <a:t>(iterator.hasNext</a:t>
            </a:r>
            <a:r>
              <a:rPr lang="en-US">
                <a:solidFill>
                  <a:srgbClr val="000000"/>
                </a:solidFill>
                <a:latin typeface="Consolas" panose="020B0609020204030204" pitchFamily="49" charset="0"/>
                <a:ea typeface="MS Mincho" panose="02020609040205080304" pitchFamily="49" charset="-128"/>
              </a:rPr>
              <a:t>()) {</a:t>
            </a:r>
            <a:endParaRPr lang="en-US" sz="3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mtClean="0">
                <a:solidFill>
                  <a:srgbClr val="000000"/>
                </a:solidFill>
                <a:latin typeface="Consolas" panose="020B0609020204030204" pitchFamily="49" charset="0"/>
                <a:ea typeface="MS Mincho" panose="02020609040205080304" pitchFamily="49" charset="-128"/>
              </a:rPr>
              <a:t>	  System.</a:t>
            </a:r>
            <a:r>
              <a:rPr lang="en-US" i="1" smtClean="0">
                <a:solidFill>
                  <a:srgbClr val="0000C0"/>
                </a:solidFill>
                <a:latin typeface="Consolas" panose="020B0609020204030204" pitchFamily="49" charset="0"/>
                <a:ea typeface="MS Mincho" panose="02020609040205080304" pitchFamily="49" charset="-128"/>
              </a:rPr>
              <a:t>out</a:t>
            </a:r>
            <a:r>
              <a:rPr lang="en-US" smtClean="0">
                <a:solidFill>
                  <a:srgbClr val="000000"/>
                </a:solidFill>
                <a:latin typeface="Consolas" panose="020B0609020204030204" pitchFamily="49" charset="0"/>
                <a:ea typeface="MS Mincho" panose="02020609040205080304" pitchFamily="49" charset="-128"/>
              </a:rPr>
              <a:t>.println(iterator.next</a:t>
            </a:r>
            <a:r>
              <a:rPr lang="en-US">
                <a:solidFill>
                  <a:srgbClr val="000000"/>
                </a:solidFill>
                <a:latin typeface="Consolas" panose="020B0609020204030204" pitchFamily="49" charset="0"/>
                <a:ea typeface="MS Mincho" panose="02020609040205080304" pitchFamily="49" charset="-128"/>
              </a:rPr>
              <a:t>());</a:t>
            </a:r>
            <a:endParaRPr lang="en-US" sz="3200">
              <a:latin typeface="Calibri" panose="020F0502020204030204" pitchFamily="34" charset="0"/>
              <a:ea typeface="MS Mincho" panose="02020609040205080304" pitchFamily="49" charset="-128"/>
            </a:endParaRPr>
          </a:p>
          <a:p>
            <a:pPr marL="0" marR="0" indent="0">
              <a:lnSpc>
                <a:spcPct val="107000"/>
              </a:lnSpc>
              <a:spcBef>
                <a:spcPts val="0"/>
              </a:spcBef>
              <a:spcAft>
                <a:spcPts val="800"/>
              </a:spcAft>
              <a:buNone/>
            </a:pPr>
            <a:r>
              <a:rPr lang="en-US" smtClean="0">
                <a:solidFill>
                  <a:srgbClr val="000000"/>
                </a:solidFill>
                <a:latin typeface="Consolas" panose="020B0609020204030204" pitchFamily="49" charset="0"/>
                <a:ea typeface="MS Mincho" panose="02020609040205080304" pitchFamily="49" charset="-128"/>
              </a:rPr>
              <a:t>	}</a:t>
            </a:r>
            <a:endParaRPr lang="en-US" sz="3200">
              <a:latin typeface="Calibri" panose="020F0502020204030204" pitchFamily="34" charset="0"/>
              <a:ea typeface="MS Mincho" panose="02020609040205080304" pitchFamily="49" charset="-128"/>
            </a:endParaRPr>
          </a:p>
          <a:p>
            <a:pPr lvl="1"/>
            <a:endParaRPr lang="en-US"/>
          </a:p>
        </p:txBody>
      </p:sp>
    </p:spTree>
    <p:extLst>
      <p:ext uri="{BB962C8B-B14F-4D97-AF65-F5344CB8AC3E}">
        <p14:creationId xmlns:p14="http://schemas.microsoft.com/office/powerpoint/2010/main" val="3809603087"/>
      </p:ext>
    </p:extLst>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Collection Interface: Bulk Operations</a:t>
            </a:r>
            <a:endParaRPr lang="en-US"/>
          </a:p>
        </p:txBody>
      </p:sp>
      <p:sp>
        <p:nvSpPr>
          <p:cNvPr id="3" name="Content Placeholder 2"/>
          <p:cNvSpPr>
            <a:spLocks noGrp="1"/>
          </p:cNvSpPr>
          <p:nvPr>
            <p:ph idx="1"/>
          </p:nvPr>
        </p:nvSpPr>
        <p:spPr/>
        <p:txBody>
          <a:bodyPr/>
          <a:lstStyle/>
          <a:p>
            <a:r>
              <a:rPr lang="en-US" b="1" smtClean="0"/>
              <a:t>containsAll</a:t>
            </a:r>
            <a:r>
              <a:rPr lang="en-US" smtClean="0"/>
              <a:t> </a:t>
            </a:r>
            <a:r>
              <a:rPr lang="en-US"/>
              <a:t>— returns true if the target Collection contains all of the elements in the specified Collection.</a:t>
            </a:r>
          </a:p>
          <a:p>
            <a:r>
              <a:rPr lang="en-US" b="1" smtClean="0"/>
              <a:t>addAll</a:t>
            </a:r>
            <a:r>
              <a:rPr lang="en-US" smtClean="0"/>
              <a:t> </a:t>
            </a:r>
            <a:r>
              <a:rPr lang="en-US"/>
              <a:t>— adds all of the elements in the specified Collection to the target Collection.</a:t>
            </a:r>
          </a:p>
          <a:p>
            <a:r>
              <a:rPr lang="en-US" b="1"/>
              <a:t>removeAll</a:t>
            </a:r>
            <a:r>
              <a:rPr lang="en-US"/>
              <a:t> — removes from the target Collection all of its elements that are also contained in the specified Collection.</a:t>
            </a:r>
          </a:p>
          <a:p>
            <a:r>
              <a:rPr lang="en-US" b="1"/>
              <a:t>retainAll</a:t>
            </a:r>
            <a:r>
              <a:rPr lang="en-US"/>
              <a:t> — removes from the target Collection all its elements that are not also contained in the specified Collection. That is, it retains only those elements in the target Collection that are also contained in the specified Collection.</a:t>
            </a:r>
          </a:p>
          <a:p>
            <a:r>
              <a:rPr lang="en-US" b="1"/>
              <a:t>clear</a:t>
            </a:r>
            <a:r>
              <a:rPr lang="en-US"/>
              <a:t> — removes all elements from the Collection.</a:t>
            </a:r>
          </a:p>
        </p:txBody>
      </p:sp>
    </p:spTree>
    <p:extLst>
      <p:ext uri="{BB962C8B-B14F-4D97-AF65-F5344CB8AC3E}">
        <p14:creationId xmlns:p14="http://schemas.microsoft.com/office/powerpoint/2010/main" val="1000569647"/>
      </p:ext>
    </p:extLst>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Collection Interface: </a:t>
            </a:r>
            <a:r>
              <a:rPr lang="en-US"/>
              <a:t>Array </a:t>
            </a:r>
            <a:r>
              <a:rPr lang="en-US" smtClean="0"/>
              <a:t>Operations</a:t>
            </a:r>
            <a:endParaRPr lang="en-US"/>
          </a:p>
        </p:txBody>
      </p:sp>
      <p:sp>
        <p:nvSpPr>
          <p:cNvPr id="3" name="Content Placeholder 2"/>
          <p:cNvSpPr>
            <a:spLocks noGrp="1"/>
          </p:cNvSpPr>
          <p:nvPr>
            <p:ph idx="1"/>
          </p:nvPr>
        </p:nvSpPr>
        <p:spPr/>
        <p:txBody>
          <a:bodyPr/>
          <a:lstStyle/>
          <a:p>
            <a:r>
              <a:rPr lang="en-US"/>
              <a:t>The toArray methods are provided as a bridge between collections and older APIs that expect arrays on input</a:t>
            </a:r>
            <a:r>
              <a:rPr lang="en-US" smtClean="0"/>
              <a:t>.</a:t>
            </a:r>
          </a:p>
          <a:p>
            <a:r>
              <a:rPr lang="en-US" smtClean="0"/>
              <a:t>For example, suppose that c is a Collection:</a:t>
            </a:r>
          </a:p>
          <a:p>
            <a:pPr marL="0" indent="0">
              <a:lnSpc>
                <a:spcPct val="107000"/>
              </a:lnSpc>
              <a:spcBef>
                <a:spcPts val="0"/>
              </a:spcBef>
              <a:spcAft>
                <a:spcPts val="800"/>
              </a:spcAft>
              <a:buNone/>
            </a:pPr>
            <a:r>
              <a:rPr lang="en-US" smtClean="0">
                <a:solidFill>
                  <a:srgbClr val="000000"/>
                </a:solidFill>
                <a:latin typeface="Consolas" panose="020B0609020204030204" pitchFamily="49" charset="0"/>
                <a:ea typeface="MS Mincho" panose="02020609040205080304" pitchFamily="49" charset="-128"/>
              </a:rPr>
              <a:t>	Object</a:t>
            </a:r>
            <a:r>
              <a:rPr lang="en-US">
                <a:solidFill>
                  <a:srgbClr val="000000"/>
                </a:solidFill>
                <a:latin typeface="Consolas" panose="020B0609020204030204" pitchFamily="49" charset="0"/>
                <a:ea typeface="MS Mincho" panose="02020609040205080304" pitchFamily="49" charset="-128"/>
              </a:rPr>
              <a:t>[] a = c.toArray</a:t>
            </a:r>
            <a:r>
              <a:rPr lang="en-US" smtClean="0">
                <a:solidFill>
                  <a:srgbClr val="000000"/>
                </a:solidFill>
                <a:latin typeface="Consolas" panose="020B0609020204030204" pitchFamily="49" charset="0"/>
                <a:ea typeface="MS Mincho" panose="02020609040205080304" pitchFamily="49" charset="-128"/>
              </a:rPr>
              <a:t>();</a:t>
            </a:r>
          </a:p>
          <a:p>
            <a:pPr marL="0" marR="0" indent="0">
              <a:lnSpc>
                <a:spcPct val="107000"/>
              </a:lnSpc>
              <a:spcBef>
                <a:spcPts val="0"/>
              </a:spcBef>
              <a:spcAft>
                <a:spcPts val="800"/>
              </a:spcAft>
              <a:buNone/>
            </a:pPr>
            <a:r>
              <a:rPr lang="en-US" smtClean="0">
                <a:solidFill>
                  <a:srgbClr val="000000"/>
                </a:solidFill>
                <a:latin typeface="Consolas" panose="020B0609020204030204" pitchFamily="49" charset="0"/>
                <a:ea typeface="MS Mincho" panose="02020609040205080304" pitchFamily="49" charset="-128"/>
              </a:rPr>
              <a:t>	String</a:t>
            </a:r>
            <a:r>
              <a:rPr lang="en-US">
                <a:solidFill>
                  <a:srgbClr val="000000"/>
                </a:solidFill>
                <a:latin typeface="Consolas" panose="020B0609020204030204" pitchFamily="49" charset="0"/>
                <a:ea typeface="MS Mincho" panose="02020609040205080304" pitchFamily="49" charset="-128"/>
              </a:rPr>
              <a:t>[] a = c.toArray(</a:t>
            </a:r>
            <a:r>
              <a:rPr lang="en-US" b="1">
                <a:solidFill>
                  <a:srgbClr val="7F0055"/>
                </a:solidFill>
                <a:latin typeface="Consolas" panose="020B0609020204030204" pitchFamily="49" charset="0"/>
                <a:ea typeface="MS Mincho" panose="02020609040205080304" pitchFamily="49" charset="-128"/>
              </a:rPr>
              <a:t>new</a:t>
            </a:r>
            <a:r>
              <a:rPr lang="en-US">
                <a:solidFill>
                  <a:srgbClr val="000000"/>
                </a:solidFill>
                <a:latin typeface="Consolas" panose="020B0609020204030204" pitchFamily="49" charset="0"/>
                <a:ea typeface="MS Mincho" panose="02020609040205080304" pitchFamily="49" charset="-128"/>
              </a:rPr>
              <a:t> String[0]);</a:t>
            </a:r>
            <a:endParaRPr lang="en-US">
              <a:latin typeface="Calibri" panose="020F0502020204030204" pitchFamily="34" charset="0"/>
              <a:ea typeface="MS Mincho" panose="02020609040205080304" pitchFamily="49" charset="-128"/>
            </a:endParaRPr>
          </a:p>
          <a:p>
            <a:pPr marL="0" marR="0" indent="0">
              <a:lnSpc>
                <a:spcPct val="107000"/>
              </a:lnSpc>
              <a:spcBef>
                <a:spcPts val="0"/>
              </a:spcBef>
              <a:spcAft>
                <a:spcPts val="800"/>
              </a:spcAft>
              <a:buNone/>
            </a:pPr>
            <a:endParaRPr lang="en-US" smtClean="0">
              <a:latin typeface="Calibri" panose="020F0502020204030204" pitchFamily="34" charset="0"/>
              <a:ea typeface="MS Mincho" panose="02020609040205080304" pitchFamily="49" charset="-128"/>
            </a:endParaRPr>
          </a:p>
          <a:p>
            <a:endParaRPr lang="en-US" smtClean="0"/>
          </a:p>
        </p:txBody>
      </p:sp>
    </p:spTree>
    <p:extLst>
      <p:ext uri="{BB962C8B-B14F-4D97-AF65-F5344CB8AC3E}">
        <p14:creationId xmlns:p14="http://schemas.microsoft.com/office/powerpoint/2010/main" val="619970083"/>
      </p:ext>
    </p:extLst>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Interface</a:t>
            </a:r>
            <a:endParaRPr lang="en-US"/>
          </a:p>
        </p:txBody>
      </p:sp>
      <p:sp>
        <p:nvSpPr>
          <p:cNvPr id="3" name="Content Placeholder 2"/>
          <p:cNvSpPr>
            <a:spLocks noGrp="1"/>
          </p:cNvSpPr>
          <p:nvPr>
            <p:ph idx="1"/>
          </p:nvPr>
        </p:nvSpPr>
        <p:spPr/>
        <p:txBody>
          <a:bodyPr>
            <a:noAutofit/>
          </a:bodyPr>
          <a:lstStyle/>
          <a:p>
            <a:pPr marL="0" marR="0" indent="0">
              <a:lnSpc>
                <a:spcPct val="107000"/>
              </a:lnSpc>
              <a:spcBef>
                <a:spcPts val="0"/>
              </a:spcBef>
              <a:spcAft>
                <a:spcPts val="0"/>
              </a:spcAft>
              <a:buNone/>
            </a:pPr>
            <a:r>
              <a:rPr lang="en-US" sz="1800" b="1">
                <a:solidFill>
                  <a:srgbClr val="7F0055"/>
                </a:solidFill>
                <a:latin typeface="Consolas" panose="020B0609020204030204" pitchFamily="49" charset="0"/>
                <a:ea typeface="MS Mincho" panose="02020609040205080304" pitchFamily="49" charset="-128"/>
              </a:rPr>
              <a:t>public</a:t>
            </a: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interface</a:t>
            </a:r>
            <a:r>
              <a:rPr lang="en-US" sz="1800">
                <a:solidFill>
                  <a:srgbClr val="000000"/>
                </a:solidFill>
                <a:latin typeface="Consolas" panose="020B0609020204030204" pitchFamily="49" charset="0"/>
                <a:ea typeface="MS Mincho" panose="02020609040205080304" pitchFamily="49" charset="-128"/>
              </a:rPr>
              <a:t> Set&lt;E&gt; </a:t>
            </a:r>
            <a:r>
              <a:rPr lang="en-US" sz="1800" b="1">
                <a:solidFill>
                  <a:srgbClr val="7F0055"/>
                </a:solidFill>
                <a:latin typeface="Consolas" panose="020B0609020204030204" pitchFamily="49" charset="0"/>
                <a:ea typeface="MS Mincho" panose="02020609040205080304" pitchFamily="49" charset="-128"/>
              </a:rPr>
              <a:t>extends</a:t>
            </a:r>
            <a:r>
              <a:rPr lang="en-US" sz="1800">
                <a:solidFill>
                  <a:srgbClr val="000000"/>
                </a:solidFill>
                <a:latin typeface="Consolas" panose="020B0609020204030204" pitchFamily="49" charset="0"/>
                <a:ea typeface="MS Mincho" panose="02020609040205080304" pitchFamily="49" charset="-128"/>
              </a:rPr>
              <a:t> Collection&lt;E&gt; {</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Basic operations</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int</a:t>
            </a:r>
            <a:r>
              <a:rPr lang="en-US" sz="1800">
                <a:solidFill>
                  <a:srgbClr val="000000"/>
                </a:solidFill>
                <a:latin typeface="Consolas" panose="020B0609020204030204" pitchFamily="49" charset="0"/>
                <a:ea typeface="MS Mincho" panose="02020609040205080304" pitchFamily="49" charset="-128"/>
              </a:rPr>
              <a:t> size();</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isEmpty();</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contains(Object element);</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optional</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add(E element);</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smtClean="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remove(Object element);</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Iterator&lt;E&gt; iterator</a:t>
            </a: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Bulk operations</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containsAll(Collection&lt;?&gt; c);</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optional</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addAll(Collection&lt;? </a:t>
            </a:r>
            <a:r>
              <a:rPr lang="en-US" sz="1800" b="1">
                <a:solidFill>
                  <a:srgbClr val="7F0055"/>
                </a:solidFill>
                <a:latin typeface="Consolas" panose="020B0609020204030204" pitchFamily="49" charset="0"/>
                <a:ea typeface="MS Mincho" panose="02020609040205080304" pitchFamily="49" charset="-128"/>
              </a:rPr>
              <a:t>extends</a:t>
            </a:r>
            <a:r>
              <a:rPr lang="en-US" sz="1800">
                <a:solidFill>
                  <a:srgbClr val="000000"/>
                </a:solidFill>
                <a:latin typeface="Consolas" panose="020B0609020204030204" pitchFamily="49" charset="0"/>
                <a:ea typeface="MS Mincho" panose="02020609040205080304" pitchFamily="49" charset="-128"/>
              </a:rPr>
              <a:t> E&gt; c);</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smtClean="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removeAll(Collection&lt;?&gt; c);</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smtClean="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retainAll(Collection&lt;?&gt; c);</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smtClean="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void</a:t>
            </a:r>
            <a:r>
              <a:rPr lang="en-US" sz="1800">
                <a:solidFill>
                  <a:srgbClr val="000000"/>
                </a:solidFill>
                <a:latin typeface="Consolas" panose="020B0609020204030204" pitchFamily="49" charset="0"/>
                <a:ea typeface="MS Mincho" panose="02020609040205080304" pitchFamily="49" charset="-128"/>
              </a:rPr>
              <a:t> clear</a:t>
            </a: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Array Operations</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Object[] toArray();</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fr-FR" sz="1800">
                <a:solidFill>
                  <a:srgbClr val="000000"/>
                </a:solidFill>
                <a:latin typeface="Consolas" panose="020B0609020204030204" pitchFamily="49" charset="0"/>
                <a:ea typeface="MS Mincho" panose="02020609040205080304" pitchFamily="49" charset="-128"/>
              </a:rPr>
              <a:t>&lt;T&gt; T[] toArray(T[] a);</a:t>
            </a:r>
            <a:endParaRPr lang="en-US" sz="1800">
              <a:latin typeface="Calibri" panose="020F0502020204030204" pitchFamily="34" charset="0"/>
              <a:ea typeface="MS Mincho" panose="02020609040205080304" pitchFamily="49" charset="-128"/>
            </a:endParaRPr>
          </a:p>
          <a:p>
            <a:pPr marL="0" marR="0" indent="0">
              <a:lnSpc>
                <a:spcPct val="107000"/>
              </a:lnSpc>
              <a:spcBef>
                <a:spcPts val="0"/>
              </a:spcBef>
              <a:spcAft>
                <a:spcPts val="800"/>
              </a:spcAft>
              <a:buNone/>
            </a:pP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p:txBody>
      </p:sp>
    </p:spTree>
    <p:extLst>
      <p:ext uri="{BB962C8B-B14F-4D97-AF65-F5344CB8AC3E}">
        <p14:creationId xmlns:p14="http://schemas.microsoft.com/office/powerpoint/2010/main" val="2439249302"/>
      </p:ext>
    </p:extLst>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Interface: Basic Operations</a:t>
            </a:r>
            <a:endParaRPr lang="en-US"/>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2200" b="1">
                <a:solidFill>
                  <a:srgbClr val="7F0055"/>
                </a:solidFill>
                <a:latin typeface="Consolas" panose="020B0609020204030204" pitchFamily="49" charset="0"/>
                <a:ea typeface="MS Mincho" panose="02020609040205080304" pitchFamily="49" charset="-128"/>
              </a:rPr>
              <a:t>public</a:t>
            </a:r>
            <a:r>
              <a:rPr lang="en-US" sz="2200">
                <a:solidFill>
                  <a:srgbClr val="000000"/>
                </a:solidFill>
                <a:latin typeface="Consolas" panose="020B0609020204030204" pitchFamily="49" charset="0"/>
                <a:ea typeface="MS Mincho" panose="02020609040205080304" pitchFamily="49" charset="-128"/>
              </a:rPr>
              <a:t> </a:t>
            </a:r>
            <a:r>
              <a:rPr lang="en-US" sz="2200" b="1">
                <a:solidFill>
                  <a:srgbClr val="7F0055"/>
                </a:solidFill>
                <a:latin typeface="Consolas" panose="020B0609020204030204" pitchFamily="49" charset="0"/>
                <a:ea typeface="MS Mincho" panose="02020609040205080304" pitchFamily="49" charset="-128"/>
              </a:rPr>
              <a:t>class</a:t>
            </a:r>
            <a:r>
              <a:rPr lang="en-US" sz="2200">
                <a:solidFill>
                  <a:srgbClr val="000000"/>
                </a:solidFill>
                <a:latin typeface="Consolas" panose="020B0609020204030204" pitchFamily="49" charset="0"/>
                <a:ea typeface="MS Mincho" panose="02020609040205080304" pitchFamily="49" charset="-128"/>
              </a:rPr>
              <a:t> FindDups {</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200" smtClean="0">
                <a:solidFill>
                  <a:srgbClr val="000000"/>
                </a:solidFill>
                <a:latin typeface="Consolas" panose="020B0609020204030204" pitchFamily="49" charset="0"/>
                <a:ea typeface="MS Mincho" panose="02020609040205080304" pitchFamily="49" charset="-128"/>
              </a:rPr>
              <a:t>  </a:t>
            </a:r>
            <a:r>
              <a:rPr lang="en-US" sz="2200" b="1" smtClean="0">
                <a:solidFill>
                  <a:srgbClr val="7F0055"/>
                </a:solidFill>
                <a:latin typeface="Consolas" panose="020B0609020204030204" pitchFamily="49" charset="0"/>
                <a:ea typeface="MS Mincho" panose="02020609040205080304" pitchFamily="49" charset="-128"/>
              </a:rPr>
              <a:t>public</a:t>
            </a:r>
            <a:r>
              <a:rPr lang="en-US" sz="2200" smtClean="0">
                <a:solidFill>
                  <a:srgbClr val="000000"/>
                </a:solidFill>
                <a:latin typeface="Consolas" panose="020B0609020204030204" pitchFamily="49" charset="0"/>
                <a:ea typeface="MS Mincho" panose="02020609040205080304" pitchFamily="49" charset="-128"/>
              </a:rPr>
              <a:t> </a:t>
            </a:r>
            <a:r>
              <a:rPr lang="en-US" sz="2200" b="1">
                <a:solidFill>
                  <a:srgbClr val="7F0055"/>
                </a:solidFill>
                <a:latin typeface="Consolas" panose="020B0609020204030204" pitchFamily="49" charset="0"/>
                <a:ea typeface="MS Mincho" panose="02020609040205080304" pitchFamily="49" charset="-128"/>
              </a:rPr>
              <a:t>static</a:t>
            </a:r>
            <a:r>
              <a:rPr lang="en-US" sz="2200">
                <a:solidFill>
                  <a:srgbClr val="000000"/>
                </a:solidFill>
                <a:latin typeface="Consolas" panose="020B0609020204030204" pitchFamily="49" charset="0"/>
                <a:ea typeface="MS Mincho" panose="02020609040205080304" pitchFamily="49" charset="-128"/>
              </a:rPr>
              <a:t> </a:t>
            </a:r>
            <a:r>
              <a:rPr lang="en-US" sz="2200" b="1">
                <a:solidFill>
                  <a:srgbClr val="7F0055"/>
                </a:solidFill>
                <a:latin typeface="Consolas" panose="020B0609020204030204" pitchFamily="49" charset="0"/>
                <a:ea typeface="MS Mincho" panose="02020609040205080304" pitchFamily="49" charset="-128"/>
              </a:rPr>
              <a:t>void</a:t>
            </a:r>
            <a:r>
              <a:rPr lang="en-US" sz="2200">
                <a:solidFill>
                  <a:srgbClr val="000000"/>
                </a:solidFill>
                <a:latin typeface="Consolas" panose="020B0609020204030204" pitchFamily="49" charset="0"/>
                <a:ea typeface="MS Mincho" panose="02020609040205080304" pitchFamily="49" charset="-128"/>
              </a:rPr>
              <a:t> main(String[] args) {</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200" smtClean="0">
                <a:solidFill>
                  <a:srgbClr val="000000"/>
                </a:solidFill>
                <a:latin typeface="Consolas" panose="020B0609020204030204" pitchFamily="49" charset="0"/>
                <a:ea typeface="MS Mincho" panose="02020609040205080304" pitchFamily="49" charset="-128"/>
              </a:rPr>
              <a:t>    Set&lt;String</a:t>
            </a:r>
            <a:r>
              <a:rPr lang="en-US" sz="2200">
                <a:solidFill>
                  <a:srgbClr val="000000"/>
                </a:solidFill>
                <a:latin typeface="Consolas" panose="020B0609020204030204" pitchFamily="49" charset="0"/>
                <a:ea typeface="MS Mincho" panose="02020609040205080304" pitchFamily="49" charset="-128"/>
              </a:rPr>
              <a:t>&gt; s = </a:t>
            </a:r>
            <a:r>
              <a:rPr lang="en-US" sz="2200" b="1">
                <a:solidFill>
                  <a:srgbClr val="7F0055"/>
                </a:solidFill>
                <a:latin typeface="Consolas" panose="020B0609020204030204" pitchFamily="49" charset="0"/>
                <a:ea typeface="MS Mincho" panose="02020609040205080304" pitchFamily="49" charset="-128"/>
              </a:rPr>
              <a:t>new</a:t>
            </a:r>
            <a:r>
              <a:rPr lang="en-US" sz="2200">
                <a:solidFill>
                  <a:srgbClr val="000000"/>
                </a:solidFill>
                <a:latin typeface="Consolas" panose="020B0609020204030204" pitchFamily="49" charset="0"/>
                <a:ea typeface="MS Mincho" panose="02020609040205080304" pitchFamily="49" charset="-128"/>
              </a:rPr>
              <a:t> HashSet&lt;String&gt;();</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200" b="1" smtClean="0">
                <a:solidFill>
                  <a:srgbClr val="7F0055"/>
                </a:solidFill>
                <a:latin typeface="Consolas" panose="020B0609020204030204" pitchFamily="49" charset="0"/>
                <a:ea typeface="MS Mincho" panose="02020609040205080304" pitchFamily="49" charset="-128"/>
              </a:rPr>
              <a:t>    for</a:t>
            </a:r>
            <a:r>
              <a:rPr lang="en-US" sz="2200" smtClean="0">
                <a:solidFill>
                  <a:srgbClr val="000000"/>
                </a:solidFill>
                <a:latin typeface="Consolas" panose="020B0609020204030204" pitchFamily="49" charset="0"/>
                <a:ea typeface="MS Mincho" panose="02020609040205080304" pitchFamily="49" charset="-128"/>
              </a:rPr>
              <a:t> </a:t>
            </a:r>
            <a:r>
              <a:rPr lang="en-US" sz="2200">
                <a:solidFill>
                  <a:srgbClr val="000000"/>
                </a:solidFill>
                <a:latin typeface="Consolas" panose="020B0609020204030204" pitchFamily="49" charset="0"/>
                <a:ea typeface="MS Mincho" panose="02020609040205080304" pitchFamily="49" charset="-128"/>
              </a:rPr>
              <a:t>(String a : args)</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200" b="1" smtClean="0">
                <a:solidFill>
                  <a:srgbClr val="7F0055"/>
                </a:solidFill>
                <a:latin typeface="Consolas" panose="020B0609020204030204" pitchFamily="49" charset="0"/>
                <a:ea typeface="MS Mincho" panose="02020609040205080304" pitchFamily="49" charset="-128"/>
              </a:rPr>
              <a:t>      if</a:t>
            </a:r>
            <a:r>
              <a:rPr lang="en-US" sz="2200" smtClean="0">
                <a:solidFill>
                  <a:srgbClr val="000000"/>
                </a:solidFill>
                <a:latin typeface="Consolas" panose="020B0609020204030204" pitchFamily="49" charset="0"/>
                <a:ea typeface="MS Mincho" panose="02020609040205080304" pitchFamily="49" charset="-128"/>
              </a:rPr>
              <a:t> </a:t>
            </a:r>
            <a:r>
              <a:rPr lang="en-US" sz="2200">
                <a:solidFill>
                  <a:srgbClr val="000000"/>
                </a:solidFill>
                <a:latin typeface="Consolas" panose="020B0609020204030204" pitchFamily="49" charset="0"/>
                <a:ea typeface="MS Mincho" panose="02020609040205080304" pitchFamily="49" charset="-128"/>
              </a:rPr>
              <a:t>(!s.add(a))</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200" smtClean="0">
                <a:solidFill>
                  <a:srgbClr val="000000"/>
                </a:solidFill>
                <a:latin typeface="Consolas" panose="020B0609020204030204" pitchFamily="49" charset="0"/>
                <a:ea typeface="MS Mincho" panose="02020609040205080304" pitchFamily="49" charset="-128"/>
              </a:rPr>
              <a:t>        ...println</a:t>
            </a:r>
            <a:r>
              <a:rPr lang="en-US" sz="2200">
                <a:solidFill>
                  <a:srgbClr val="000000"/>
                </a:solidFill>
                <a:latin typeface="Consolas" panose="020B0609020204030204" pitchFamily="49" charset="0"/>
                <a:ea typeface="MS Mincho" panose="02020609040205080304" pitchFamily="49" charset="-128"/>
              </a:rPr>
              <a:t>(</a:t>
            </a:r>
            <a:r>
              <a:rPr lang="en-US" sz="2200">
                <a:solidFill>
                  <a:srgbClr val="2A00FF"/>
                </a:solidFill>
                <a:latin typeface="Consolas" panose="020B0609020204030204" pitchFamily="49" charset="0"/>
                <a:ea typeface="MS Mincho" panose="02020609040205080304" pitchFamily="49" charset="-128"/>
              </a:rPr>
              <a:t>"Duplicate detected: "</a:t>
            </a:r>
            <a:r>
              <a:rPr lang="en-US" sz="2200">
                <a:solidFill>
                  <a:srgbClr val="000000"/>
                </a:solidFill>
                <a:latin typeface="Consolas" panose="020B0609020204030204" pitchFamily="49" charset="0"/>
                <a:ea typeface="MS Mincho" panose="02020609040205080304" pitchFamily="49" charset="-128"/>
              </a:rPr>
              <a:t> + a</a:t>
            </a:r>
            <a:r>
              <a:rPr lang="en-US" sz="2200" smtClean="0">
                <a:solidFill>
                  <a:srgbClr val="000000"/>
                </a:solidFill>
                <a:latin typeface="Consolas" panose="020B0609020204030204" pitchFamily="49" charset="0"/>
                <a:ea typeface="MS Mincho" panose="02020609040205080304" pitchFamily="49" charset="-128"/>
              </a:rPr>
              <a:t>);</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200">
                <a:solidFill>
                  <a:srgbClr val="000000"/>
                </a:solidFill>
                <a:latin typeface="Consolas" panose="020B0609020204030204" pitchFamily="49" charset="0"/>
                <a:ea typeface="MS Mincho" panose="02020609040205080304" pitchFamily="49" charset="-128"/>
              </a:rPr>
              <a:t>    </a:t>
            </a:r>
            <a:r>
              <a:rPr lang="en-US" sz="2200" smtClean="0">
                <a:solidFill>
                  <a:srgbClr val="000000"/>
                </a:solidFill>
                <a:latin typeface="Consolas" panose="020B0609020204030204" pitchFamily="49" charset="0"/>
                <a:ea typeface="MS Mincho" panose="02020609040205080304" pitchFamily="49" charset="-128"/>
              </a:rPr>
              <a:t>    ...println(s.size</a:t>
            </a:r>
            <a:r>
              <a:rPr lang="en-US" sz="2200">
                <a:solidFill>
                  <a:srgbClr val="000000"/>
                </a:solidFill>
                <a:latin typeface="Consolas" panose="020B0609020204030204" pitchFamily="49" charset="0"/>
                <a:ea typeface="MS Mincho" panose="02020609040205080304" pitchFamily="49" charset="-128"/>
              </a:rPr>
              <a:t>() + </a:t>
            </a:r>
            <a:r>
              <a:rPr lang="en-US" sz="2200">
                <a:solidFill>
                  <a:srgbClr val="2A00FF"/>
                </a:solidFill>
                <a:latin typeface="Consolas" panose="020B0609020204030204" pitchFamily="49" charset="0"/>
                <a:ea typeface="MS Mincho" panose="02020609040205080304" pitchFamily="49" charset="-128"/>
              </a:rPr>
              <a:t>" distinct words: "</a:t>
            </a:r>
            <a:r>
              <a:rPr lang="en-US" sz="2200">
                <a:solidFill>
                  <a:srgbClr val="000000"/>
                </a:solidFill>
                <a:latin typeface="Consolas" panose="020B0609020204030204" pitchFamily="49" charset="0"/>
                <a:ea typeface="MS Mincho" panose="02020609040205080304" pitchFamily="49" charset="-128"/>
              </a:rPr>
              <a:t> + s);</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200">
                <a:solidFill>
                  <a:srgbClr val="000000"/>
                </a:solidFill>
                <a:latin typeface="Consolas" panose="020B0609020204030204" pitchFamily="49" charset="0"/>
                <a:ea typeface="MS Mincho" panose="02020609040205080304" pitchFamily="49" charset="-128"/>
              </a:rPr>
              <a:t>  </a:t>
            </a:r>
            <a:r>
              <a:rPr lang="en-US" sz="2200" smtClean="0">
                <a:solidFill>
                  <a:srgbClr val="000000"/>
                </a:solidFill>
                <a:latin typeface="Consolas" panose="020B0609020204030204" pitchFamily="49" charset="0"/>
                <a:ea typeface="MS Mincho" panose="02020609040205080304" pitchFamily="49" charset="-128"/>
              </a:rPr>
              <a:t>}</a:t>
            </a:r>
            <a:endParaRPr lang="en-US" sz="2200">
              <a:latin typeface="Calibri" panose="020F0502020204030204" pitchFamily="34" charset="0"/>
              <a:ea typeface="MS Mincho" panose="02020609040205080304" pitchFamily="49" charset="-128"/>
            </a:endParaRPr>
          </a:p>
          <a:p>
            <a:pPr marL="0" marR="0" indent="0">
              <a:lnSpc>
                <a:spcPct val="107000"/>
              </a:lnSpc>
              <a:spcBef>
                <a:spcPts val="0"/>
              </a:spcBef>
              <a:spcAft>
                <a:spcPts val="800"/>
              </a:spcAft>
              <a:buNone/>
            </a:pPr>
            <a:r>
              <a:rPr lang="en-US" sz="2200" smtClean="0">
                <a:solidFill>
                  <a:srgbClr val="000000"/>
                </a:solidFill>
                <a:latin typeface="Consolas" panose="020B0609020204030204" pitchFamily="49" charset="0"/>
                <a:ea typeface="MS Mincho" panose="02020609040205080304" pitchFamily="49" charset="-128"/>
              </a:rPr>
              <a:t>}</a:t>
            </a:r>
            <a:endParaRPr lang="en-US" sz="2200">
              <a:latin typeface="Calibri" panose="020F0502020204030204" pitchFamily="34" charset="0"/>
              <a:ea typeface="MS Mincho" panose="02020609040205080304" pitchFamily="49" charset="-128"/>
            </a:endParaRPr>
          </a:p>
        </p:txBody>
      </p:sp>
    </p:spTree>
    <p:extLst>
      <p:ext uri="{BB962C8B-B14F-4D97-AF65-F5344CB8AC3E}">
        <p14:creationId xmlns:p14="http://schemas.microsoft.com/office/powerpoint/2010/main" val="3367566464"/>
      </p:ext>
    </p:extLst>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Introduction</a:t>
            </a:r>
          </a:p>
        </p:txBody>
      </p:sp>
      <p:sp>
        <p:nvSpPr>
          <p:cNvPr id="41987" name="Rectangle 3"/>
          <p:cNvSpPr>
            <a:spLocks noGrp="1" noChangeArrowheads="1"/>
          </p:cNvSpPr>
          <p:nvPr>
            <p:ph idx="1"/>
          </p:nvPr>
        </p:nvSpPr>
        <p:spPr/>
        <p:txBody>
          <a:bodyPr/>
          <a:lstStyle/>
          <a:p>
            <a:pPr>
              <a:lnSpc>
                <a:spcPct val="90000"/>
              </a:lnSpc>
            </a:pPr>
            <a:r>
              <a:rPr lang="en-US" smtClean="0"/>
              <a:t>An </a:t>
            </a:r>
            <a:r>
              <a:rPr lang="en-US"/>
              <a:t>application that is solving a real-world problem will generally deal with a group of data items that can be represented in Java by collections</a:t>
            </a:r>
          </a:p>
          <a:p>
            <a:pPr>
              <a:lnSpc>
                <a:spcPct val="90000"/>
              </a:lnSpc>
            </a:pPr>
            <a:r>
              <a:rPr lang="en-US"/>
              <a:t>A collection — sometimes called a container — is simply an object that groups multiple elements into a single unit.</a:t>
            </a:r>
          </a:p>
          <a:p>
            <a:pPr>
              <a:lnSpc>
                <a:spcPct val="90000"/>
              </a:lnSpc>
            </a:pPr>
            <a:r>
              <a:rPr lang="en-US"/>
              <a:t>Collections are used to store, retrieve, manipulate, and communicate aggregate data</a:t>
            </a:r>
            <a:r>
              <a:rPr lang="en-US" smtClean="0"/>
              <a:t>.</a:t>
            </a:r>
          </a:p>
          <a:p>
            <a:pPr>
              <a:lnSpc>
                <a:spcPct val="90000"/>
              </a:lnSpc>
            </a:pPr>
            <a:r>
              <a:rPr lang="en-US" smtClean="0"/>
              <a:t>The </a:t>
            </a:r>
            <a:r>
              <a:rPr lang="en-US"/>
              <a:t>collections in Java are supported by two super interfaces, </a:t>
            </a:r>
            <a:r>
              <a:rPr lang="en-US" b="1"/>
              <a:t>Collection</a:t>
            </a:r>
            <a:r>
              <a:rPr lang="en-US"/>
              <a:t> and </a:t>
            </a:r>
            <a:r>
              <a:rPr lang="en-US" b="1"/>
              <a:t>Map</a:t>
            </a:r>
          </a:p>
          <a:p>
            <a:pPr>
              <a:lnSpc>
                <a:spcPct val="90000"/>
              </a:lnSpc>
            </a:pPr>
            <a:r>
              <a:rPr lang="en-US"/>
              <a:t>Java also presents some implementations of the collections interfaces that can be used as data structures to store and manipulate groups of data items, that is, objects</a:t>
            </a:r>
          </a:p>
        </p:txBody>
      </p:sp>
    </p:spTree>
    <p:extLst>
      <p:ext uri="{BB962C8B-B14F-4D97-AF65-F5344CB8AC3E}">
        <p14:creationId xmlns:p14="http://schemas.microsoft.com/office/powerpoint/2010/main" val="4206988084"/>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Interface: </a:t>
            </a:r>
            <a:r>
              <a:rPr lang="en-US"/>
              <a:t>Bulk </a:t>
            </a:r>
            <a:r>
              <a:rPr lang="en-US" smtClean="0"/>
              <a:t>Operations</a:t>
            </a:r>
            <a:endParaRPr lang="en-US"/>
          </a:p>
        </p:txBody>
      </p:sp>
      <p:sp>
        <p:nvSpPr>
          <p:cNvPr id="3" name="Content Placeholder 2"/>
          <p:cNvSpPr>
            <a:spLocks noGrp="1"/>
          </p:cNvSpPr>
          <p:nvPr>
            <p:ph idx="1"/>
          </p:nvPr>
        </p:nvSpPr>
        <p:spPr/>
        <p:txBody>
          <a:bodyPr/>
          <a:lstStyle/>
          <a:p>
            <a:r>
              <a:rPr lang="en-US" sz="2600" b="1" smtClean="0"/>
              <a:t>s1.containsAll(s2) </a:t>
            </a:r>
            <a:r>
              <a:rPr lang="en-US" sz="2600" smtClean="0"/>
              <a:t>— </a:t>
            </a:r>
            <a:r>
              <a:rPr lang="en-US" sz="2600"/>
              <a:t>returns true if s2 is a subset of s1. (s2 is a subset of s1 if set s1 contains all of the elements in s2.)</a:t>
            </a:r>
          </a:p>
          <a:p>
            <a:r>
              <a:rPr lang="en-US" sz="2600" b="1"/>
              <a:t>s1.addAll(s2) </a:t>
            </a:r>
            <a:r>
              <a:rPr lang="en-US" sz="2600"/>
              <a:t>— transforms s1 into the union of s1 and s2. (The union of two sets is the set containing all of the elements contained in either set.)</a:t>
            </a:r>
          </a:p>
          <a:p>
            <a:r>
              <a:rPr lang="en-US" sz="2600" b="1"/>
              <a:t>s1.retainAll(s2) </a:t>
            </a:r>
            <a:r>
              <a:rPr lang="en-US" sz="2600"/>
              <a:t>— transforms s1 into the intersection of s1 and s2. (The intersection of two sets is the set containing only the elements common to both sets.)</a:t>
            </a:r>
          </a:p>
          <a:p>
            <a:r>
              <a:rPr lang="en-US" sz="2600" b="1"/>
              <a:t>s1.removeAll(s2) </a:t>
            </a:r>
            <a:r>
              <a:rPr lang="en-US" sz="2600"/>
              <a:t>— transforms s1 into the (asymmetric) set difference of s1 and s2. (For example, the set difference of s1 minus s2 is the set containing all of the elements found in s1 but not in s2.)</a:t>
            </a:r>
          </a:p>
        </p:txBody>
      </p:sp>
    </p:spTree>
    <p:extLst>
      <p:ext uri="{BB962C8B-B14F-4D97-AF65-F5344CB8AC3E}">
        <p14:creationId xmlns:p14="http://schemas.microsoft.com/office/powerpoint/2010/main" val="1412162886"/>
      </p:ext>
    </p:extLst>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a:t>
            </a:r>
            <a:r>
              <a:rPr lang="en-US" smtClean="0"/>
              <a:t>Interface</a:t>
            </a:r>
            <a:endParaRPr lang="en-US"/>
          </a:p>
        </p:txBody>
      </p:sp>
      <p:sp>
        <p:nvSpPr>
          <p:cNvPr id="3" name="Content Placeholder 2"/>
          <p:cNvSpPr>
            <a:spLocks noGrp="1"/>
          </p:cNvSpPr>
          <p:nvPr>
            <p:ph idx="1"/>
          </p:nvPr>
        </p:nvSpPr>
        <p:spPr/>
        <p:txBody>
          <a:bodyPr/>
          <a:lstStyle/>
          <a:p>
            <a:r>
              <a:rPr lang="en-US"/>
              <a:t>A List is an ordered Collection (sometimes called a sequence). Lists may contain duplicate elements. In addition to the operations inherited from Collection, the List interface includes operations for the following</a:t>
            </a:r>
            <a:r>
              <a:rPr lang="en-US" smtClean="0"/>
              <a:t>:</a:t>
            </a:r>
          </a:p>
          <a:p>
            <a:pPr lvl="1"/>
            <a:r>
              <a:rPr lang="en-US"/>
              <a:t>Positional access — manipulates elements based on their numerical position in the list</a:t>
            </a:r>
          </a:p>
          <a:p>
            <a:pPr lvl="1"/>
            <a:r>
              <a:rPr lang="en-US"/>
              <a:t>Search — searches for a specified object in the list and returns its numerical position</a:t>
            </a:r>
          </a:p>
          <a:p>
            <a:pPr lvl="1"/>
            <a:r>
              <a:rPr lang="en-US"/>
              <a:t>Iteration — extends Iterator semantics to take advantage of the list's sequential nature</a:t>
            </a:r>
          </a:p>
          <a:p>
            <a:pPr lvl="1"/>
            <a:r>
              <a:rPr lang="en-US"/>
              <a:t>Range-view — performs arbitrary range operations on the list.</a:t>
            </a:r>
          </a:p>
        </p:txBody>
      </p:sp>
    </p:spTree>
    <p:extLst>
      <p:ext uri="{BB962C8B-B14F-4D97-AF65-F5344CB8AC3E}">
        <p14:creationId xmlns:p14="http://schemas.microsoft.com/office/powerpoint/2010/main" val="671419417"/>
      </p:ext>
    </p:extLst>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Interface</a:t>
            </a:r>
            <a:endParaRPr lang="en-US"/>
          </a:p>
        </p:txBody>
      </p:sp>
      <p:sp>
        <p:nvSpPr>
          <p:cNvPr id="3" name="Content Placeholder 2"/>
          <p:cNvSpPr>
            <a:spLocks noGrp="1"/>
          </p:cNvSpPr>
          <p:nvPr>
            <p:ph idx="1"/>
          </p:nvPr>
        </p:nvSpPr>
        <p:spPr/>
        <p:txBody>
          <a:bodyPr>
            <a:noAutofit/>
          </a:bodyPr>
          <a:lstStyle/>
          <a:p>
            <a:pPr marL="0" marR="0" indent="0">
              <a:lnSpc>
                <a:spcPct val="107000"/>
              </a:lnSpc>
              <a:spcBef>
                <a:spcPts val="0"/>
              </a:spcBef>
              <a:spcAft>
                <a:spcPts val="0"/>
              </a:spcAft>
              <a:buNone/>
            </a:pPr>
            <a:r>
              <a:rPr lang="en-US" sz="2000" b="1">
                <a:solidFill>
                  <a:srgbClr val="7F0055"/>
                </a:solidFill>
                <a:latin typeface="Consolas" panose="020B0609020204030204" pitchFamily="49" charset="0"/>
                <a:ea typeface="MS Mincho" panose="02020609040205080304" pitchFamily="49" charset="-128"/>
              </a:rPr>
              <a:t>public</a:t>
            </a:r>
            <a:r>
              <a:rPr lang="en-US" sz="2000">
                <a:solidFill>
                  <a:srgbClr val="000000"/>
                </a:solidFill>
                <a:latin typeface="Consolas" panose="020B0609020204030204" pitchFamily="49" charset="0"/>
                <a:ea typeface="MS Mincho" panose="02020609040205080304" pitchFamily="49" charset="-128"/>
              </a:rPr>
              <a:t> </a:t>
            </a:r>
            <a:r>
              <a:rPr lang="en-US" sz="2000" b="1">
                <a:solidFill>
                  <a:srgbClr val="7F0055"/>
                </a:solidFill>
                <a:latin typeface="Consolas" panose="020B0609020204030204" pitchFamily="49" charset="0"/>
                <a:ea typeface="MS Mincho" panose="02020609040205080304" pitchFamily="49" charset="-128"/>
              </a:rPr>
              <a:t>interface</a:t>
            </a:r>
            <a:r>
              <a:rPr lang="en-US" sz="2000">
                <a:solidFill>
                  <a:srgbClr val="000000"/>
                </a:solidFill>
                <a:latin typeface="Consolas" panose="020B0609020204030204" pitchFamily="49" charset="0"/>
                <a:ea typeface="MS Mincho" panose="02020609040205080304" pitchFamily="49" charset="-128"/>
              </a:rPr>
              <a:t> List&lt;E&gt; </a:t>
            </a:r>
            <a:r>
              <a:rPr lang="en-US" sz="2000" b="1">
                <a:solidFill>
                  <a:srgbClr val="7F0055"/>
                </a:solidFill>
                <a:latin typeface="Consolas" panose="020B0609020204030204" pitchFamily="49" charset="0"/>
                <a:ea typeface="MS Mincho" panose="02020609040205080304" pitchFamily="49" charset="-128"/>
              </a:rPr>
              <a:t>extends</a:t>
            </a:r>
            <a:r>
              <a:rPr lang="en-US" sz="2000">
                <a:solidFill>
                  <a:srgbClr val="000000"/>
                </a:solidFill>
                <a:latin typeface="Consolas" panose="020B0609020204030204" pitchFamily="49" charset="0"/>
                <a:ea typeface="MS Mincho" panose="02020609040205080304" pitchFamily="49" charset="-128"/>
              </a:rPr>
              <a:t> Collection&lt;E&gt; {</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a:t>
            </a:r>
            <a:r>
              <a:rPr lang="en-US" sz="2000">
                <a:solidFill>
                  <a:srgbClr val="3F7F5F"/>
                </a:solidFill>
                <a:latin typeface="Consolas" panose="020B0609020204030204" pitchFamily="49" charset="0"/>
                <a:ea typeface="MS Mincho" panose="02020609040205080304" pitchFamily="49" charset="-128"/>
              </a:rPr>
              <a:t>// Positional access</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E get(</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index);</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a:t>
            </a:r>
            <a:r>
              <a:rPr lang="en-US" sz="2000">
                <a:solidFill>
                  <a:srgbClr val="3F7F5F"/>
                </a:solidFill>
                <a:latin typeface="Consolas" panose="020B0609020204030204" pitchFamily="49" charset="0"/>
                <a:ea typeface="MS Mincho" panose="02020609040205080304" pitchFamily="49" charset="-128"/>
              </a:rPr>
              <a:t>// optional</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E set(</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index, E element);</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smtClean="0">
                <a:solidFill>
                  <a:srgbClr val="000000"/>
                </a:solidFill>
                <a:latin typeface="Consolas" panose="020B0609020204030204" pitchFamily="49" charset="0"/>
                <a:ea typeface="MS Mincho" panose="02020609040205080304" pitchFamily="49" charset="-128"/>
              </a:rPr>
              <a:t>    </a:t>
            </a:r>
            <a:r>
              <a:rPr lang="en-US" sz="2000" b="1">
                <a:solidFill>
                  <a:srgbClr val="7F0055"/>
                </a:solidFill>
                <a:latin typeface="Consolas" panose="020B0609020204030204" pitchFamily="49" charset="0"/>
                <a:ea typeface="MS Mincho" panose="02020609040205080304" pitchFamily="49" charset="-128"/>
              </a:rPr>
              <a:t>boolean</a:t>
            </a:r>
            <a:r>
              <a:rPr lang="en-US" sz="2000">
                <a:solidFill>
                  <a:srgbClr val="000000"/>
                </a:solidFill>
                <a:latin typeface="Consolas" panose="020B0609020204030204" pitchFamily="49" charset="0"/>
                <a:ea typeface="MS Mincho" panose="02020609040205080304" pitchFamily="49" charset="-128"/>
              </a:rPr>
              <a:t> add(E element); </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smtClean="0">
                <a:solidFill>
                  <a:srgbClr val="000000"/>
                </a:solidFill>
                <a:latin typeface="Consolas" panose="020B0609020204030204" pitchFamily="49" charset="0"/>
                <a:ea typeface="MS Mincho" panose="02020609040205080304" pitchFamily="49" charset="-128"/>
              </a:rPr>
              <a:t>    </a:t>
            </a:r>
            <a:r>
              <a:rPr lang="en-US" sz="2000" b="1">
                <a:solidFill>
                  <a:srgbClr val="7F0055"/>
                </a:solidFill>
                <a:latin typeface="Consolas" panose="020B0609020204030204" pitchFamily="49" charset="0"/>
                <a:ea typeface="MS Mincho" panose="02020609040205080304" pitchFamily="49" charset="-128"/>
              </a:rPr>
              <a:t>void</a:t>
            </a:r>
            <a:r>
              <a:rPr lang="en-US" sz="2000">
                <a:solidFill>
                  <a:srgbClr val="000000"/>
                </a:solidFill>
                <a:latin typeface="Consolas" panose="020B0609020204030204" pitchFamily="49" charset="0"/>
                <a:ea typeface="MS Mincho" panose="02020609040205080304" pitchFamily="49" charset="-128"/>
              </a:rPr>
              <a:t> add(</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index, E element);</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smtClean="0">
                <a:solidFill>
                  <a:srgbClr val="000000"/>
                </a:solidFill>
                <a:latin typeface="Consolas" panose="020B0609020204030204" pitchFamily="49" charset="0"/>
                <a:ea typeface="MS Mincho" panose="02020609040205080304" pitchFamily="49" charset="-128"/>
              </a:rPr>
              <a:t>    </a:t>
            </a:r>
            <a:r>
              <a:rPr lang="en-US" sz="2000">
                <a:solidFill>
                  <a:srgbClr val="000000"/>
                </a:solidFill>
                <a:latin typeface="Consolas" panose="020B0609020204030204" pitchFamily="49" charset="0"/>
                <a:ea typeface="MS Mincho" panose="02020609040205080304" pitchFamily="49" charset="-128"/>
              </a:rPr>
              <a:t>E remove(</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index);</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smtClean="0">
                <a:solidFill>
                  <a:srgbClr val="000000"/>
                </a:solidFill>
                <a:latin typeface="Consolas" panose="020B0609020204030204" pitchFamily="49" charset="0"/>
                <a:ea typeface="MS Mincho" panose="02020609040205080304" pitchFamily="49" charset="-128"/>
              </a:rPr>
              <a:t>    </a:t>
            </a:r>
            <a:r>
              <a:rPr lang="en-US" sz="2000" b="1">
                <a:solidFill>
                  <a:srgbClr val="7F0055"/>
                </a:solidFill>
                <a:latin typeface="Consolas" panose="020B0609020204030204" pitchFamily="49" charset="0"/>
                <a:ea typeface="MS Mincho" panose="02020609040205080304" pitchFamily="49" charset="-128"/>
              </a:rPr>
              <a:t>boolean</a:t>
            </a:r>
            <a:r>
              <a:rPr lang="en-US" sz="2000">
                <a:solidFill>
                  <a:srgbClr val="000000"/>
                </a:solidFill>
                <a:latin typeface="Consolas" panose="020B0609020204030204" pitchFamily="49" charset="0"/>
                <a:ea typeface="MS Mincho" panose="02020609040205080304" pitchFamily="49" charset="-128"/>
              </a:rPr>
              <a:t> addAll(</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index, Collection&lt;? </a:t>
            </a:r>
            <a:r>
              <a:rPr lang="en-US" sz="2000" b="1">
                <a:solidFill>
                  <a:srgbClr val="7F0055"/>
                </a:solidFill>
                <a:latin typeface="Consolas" panose="020B0609020204030204" pitchFamily="49" charset="0"/>
                <a:ea typeface="MS Mincho" panose="02020609040205080304" pitchFamily="49" charset="-128"/>
              </a:rPr>
              <a:t>extends</a:t>
            </a:r>
            <a:r>
              <a:rPr lang="en-US" sz="2000">
                <a:solidFill>
                  <a:srgbClr val="000000"/>
                </a:solidFill>
                <a:latin typeface="Consolas" panose="020B0609020204030204" pitchFamily="49" charset="0"/>
                <a:ea typeface="MS Mincho" panose="02020609040205080304" pitchFamily="49" charset="-128"/>
              </a:rPr>
              <a:t> E&gt; c</a:t>
            </a:r>
            <a:r>
              <a:rPr lang="en-US" sz="2000" smtClean="0">
                <a:solidFill>
                  <a:srgbClr val="000000"/>
                </a:solidFill>
                <a:latin typeface="Consolas" panose="020B0609020204030204" pitchFamily="49" charset="0"/>
                <a:ea typeface="MS Mincho" panose="02020609040205080304" pitchFamily="49" charset="-128"/>
              </a:rPr>
              <a:t>);</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a:t>
            </a:r>
            <a:r>
              <a:rPr lang="en-US" sz="2000">
                <a:solidFill>
                  <a:srgbClr val="3F7F5F"/>
                </a:solidFill>
                <a:latin typeface="Consolas" panose="020B0609020204030204" pitchFamily="49" charset="0"/>
                <a:ea typeface="MS Mincho" panose="02020609040205080304" pitchFamily="49" charset="-128"/>
              </a:rPr>
              <a:t>// Search</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indexOf(Object o);</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lastIndexOf(Object o</a:t>
            </a:r>
            <a:r>
              <a:rPr lang="en-US" sz="2000" smtClean="0">
                <a:solidFill>
                  <a:srgbClr val="000000"/>
                </a:solidFill>
                <a:latin typeface="Consolas" panose="020B0609020204030204" pitchFamily="49" charset="0"/>
                <a:ea typeface="MS Mincho" panose="02020609040205080304" pitchFamily="49" charset="-128"/>
              </a:rPr>
              <a:t>);</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a:t>
            </a:r>
            <a:r>
              <a:rPr lang="en-US" sz="2000">
                <a:solidFill>
                  <a:srgbClr val="3F7F5F"/>
                </a:solidFill>
                <a:latin typeface="Consolas" panose="020B0609020204030204" pitchFamily="49" charset="0"/>
                <a:ea typeface="MS Mincho" panose="02020609040205080304" pitchFamily="49" charset="-128"/>
              </a:rPr>
              <a:t>// Iteration</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ListIterator&lt;E&gt; listIterator();</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ListIterator&lt;E&gt; listIterator(</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index</a:t>
            </a:r>
            <a:r>
              <a:rPr lang="en-US" sz="2000" smtClean="0">
                <a:solidFill>
                  <a:srgbClr val="000000"/>
                </a:solidFill>
                <a:latin typeface="Consolas" panose="020B0609020204030204" pitchFamily="49" charset="0"/>
                <a:ea typeface="MS Mincho" panose="02020609040205080304" pitchFamily="49" charset="-128"/>
              </a:rPr>
              <a:t>);</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a:t>
            </a:r>
            <a:r>
              <a:rPr lang="en-US" sz="2000">
                <a:solidFill>
                  <a:srgbClr val="3F7F5F"/>
                </a:solidFill>
                <a:latin typeface="Consolas" panose="020B0609020204030204" pitchFamily="49" charset="0"/>
                <a:ea typeface="MS Mincho" panose="02020609040205080304" pitchFamily="49" charset="-128"/>
              </a:rPr>
              <a:t>// Range-view</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000">
                <a:solidFill>
                  <a:srgbClr val="000000"/>
                </a:solidFill>
                <a:latin typeface="Consolas" panose="020B0609020204030204" pitchFamily="49" charset="0"/>
                <a:ea typeface="MS Mincho" panose="02020609040205080304" pitchFamily="49" charset="-128"/>
              </a:rPr>
              <a:t>    List&lt;E&gt; subList(</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from, </a:t>
            </a:r>
            <a:r>
              <a:rPr lang="en-US" sz="2000" b="1">
                <a:solidFill>
                  <a:srgbClr val="7F0055"/>
                </a:solidFill>
                <a:latin typeface="Consolas" panose="020B0609020204030204" pitchFamily="49" charset="0"/>
                <a:ea typeface="MS Mincho" panose="02020609040205080304" pitchFamily="49" charset="-128"/>
              </a:rPr>
              <a:t>int</a:t>
            </a:r>
            <a:r>
              <a:rPr lang="en-US" sz="2000">
                <a:solidFill>
                  <a:srgbClr val="000000"/>
                </a:solidFill>
                <a:latin typeface="Consolas" panose="020B0609020204030204" pitchFamily="49" charset="0"/>
                <a:ea typeface="MS Mincho" panose="02020609040205080304" pitchFamily="49" charset="-128"/>
              </a:rPr>
              <a:t> to);</a:t>
            </a:r>
            <a:endParaRPr lang="en-US" sz="2000">
              <a:latin typeface="Calibri" panose="020F0502020204030204" pitchFamily="34" charset="0"/>
              <a:ea typeface="MS Mincho" panose="02020609040205080304" pitchFamily="49" charset="-128"/>
            </a:endParaRPr>
          </a:p>
          <a:p>
            <a:pPr marL="0" marR="0" indent="0">
              <a:lnSpc>
                <a:spcPct val="107000"/>
              </a:lnSpc>
              <a:spcBef>
                <a:spcPts val="0"/>
              </a:spcBef>
              <a:spcAft>
                <a:spcPts val="800"/>
              </a:spcAft>
              <a:buNone/>
            </a:pPr>
            <a:r>
              <a:rPr lang="en-US" sz="2000" smtClean="0">
                <a:solidFill>
                  <a:srgbClr val="000000"/>
                </a:solidFill>
                <a:latin typeface="Consolas" panose="020B0609020204030204" pitchFamily="49" charset="0"/>
                <a:ea typeface="MS Mincho" panose="02020609040205080304" pitchFamily="49" charset="-128"/>
              </a:rPr>
              <a:t>}</a:t>
            </a:r>
            <a:endParaRPr lang="en-US" sz="2000">
              <a:latin typeface="Calibri" panose="020F0502020204030204" pitchFamily="34" charset="0"/>
              <a:ea typeface="MS Mincho" panose="02020609040205080304" pitchFamily="49" charset="-128"/>
            </a:endParaRPr>
          </a:p>
        </p:txBody>
      </p:sp>
    </p:spTree>
    <p:extLst>
      <p:ext uri="{BB962C8B-B14F-4D97-AF65-F5344CB8AC3E}">
        <p14:creationId xmlns:p14="http://schemas.microsoft.com/office/powerpoint/2010/main" val="131503990"/>
      </p:ext>
    </p:extLst>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Interface: Interators</a:t>
            </a:r>
            <a:endParaRPr lang="en-US"/>
          </a:p>
        </p:txBody>
      </p:sp>
      <p:sp>
        <p:nvSpPr>
          <p:cNvPr id="3" name="Content Placeholder 2"/>
          <p:cNvSpPr>
            <a:spLocks noGrp="1"/>
          </p:cNvSpPr>
          <p:nvPr>
            <p:ph idx="1"/>
          </p:nvPr>
        </p:nvSpPr>
        <p:spPr>
          <a:xfrm>
            <a:off x="0" y="762000"/>
            <a:ext cx="9144000" cy="5715000"/>
          </a:xfrm>
        </p:spPr>
        <p:txBody>
          <a:bodyPr/>
          <a:lstStyle/>
          <a:p>
            <a:pPr marL="0" marR="0" indent="0">
              <a:lnSpc>
                <a:spcPct val="107000"/>
              </a:lnSpc>
              <a:spcBef>
                <a:spcPts val="0"/>
              </a:spcBef>
              <a:spcAft>
                <a:spcPts val="0"/>
              </a:spcAft>
              <a:buNone/>
            </a:pPr>
            <a:r>
              <a:rPr lang="en-US" sz="2400" b="1">
                <a:solidFill>
                  <a:srgbClr val="7F0055"/>
                </a:solidFill>
                <a:latin typeface="Consolas" panose="020B0609020204030204" pitchFamily="49" charset="0"/>
                <a:ea typeface="MS Mincho" panose="02020609040205080304" pitchFamily="49" charset="-128"/>
              </a:rPr>
              <a:t>public</a:t>
            </a: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interface</a:t>
            </a:r>
            <a:r>
              <a:rPr lang="en-US" sz="2400">
                <a:solidFill>
                  <a:srgbClr val="000000"/>
                </a:solidFill>
                <a:latin typeface="Consolas" panose="020B0609020204030204" pitchFamily="49" charset="0"/>
                <a:ea typeface="MS Mincho" panose="02020609040205080304" pitchFamily="49" charset="-128"/>
              </a:rPr>
              <a:t> ListIterator&lt;E&gt; </a:t>
            </a:r>
            <a:r>
              <a:rPr lang="en-US" sz="2400" b="1">
                <a:solidFill>
                  <a:srgbClr val="7F0055"/>
                </a:solidFill>
                <a:latin typeface="Consolas" panose="020B0609020204030204" pitchFamily="49" charset="0"/>
                <a:ea typeface="MS Mincho" panose="02020609040205080304" pitchFamily="49" charset="-128"/>
              </a:rPr>
              <a:t>extends</a:t>
            </a:r>
            <a:r>
              <a:rPr lang="en-US" sz="2400">
                <a:solidFill>
                  <a:srgbClr val="000000"/>
                </a:solidFill>
                <a:latin typeface="Consolas" panose="020B0609020204030204" pitchFamily="49" charset="0"/>
                <a:ea typeface="MS Mincho" panose="02020609040205080304" pitchFamily="49" charset="-128"/>
              </a:rPr>
              <a:t> Iterator&lt;E&gt; {</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boolean</a:t>
            </a:r>
            <a:r>
              <a:rPr lang="en-US" sz="2400">
                <a:solidFill>
                  <a:srgbClr val="000000"/>
                </a:solidFill>
                <a:latin typeface="Consolas" panose="020B0609020204030204" pitchFamily="49" charset="0"/>
                <a:ea typeface="MS Mincho" panose="02020609040205080304" pitchFamily="49" charset="-128"/>
              </a:rPr>
              <a:t> hasNext();</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E next();</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boolean</a:t>
            </a:r>
            <a:r>
              <a:rPr lang="en-US" sz="2400">
                <a:solidFill>
                  <a:srgbClr val="000000"/>
                </a:solidFill>
                <a:latin typeface="Consolas" panose="020B0609020204030204" pitchFamily="49" charset="0"/>
                <a:ea typeface="MS Mincho" panose="02020609040205080304" pitchFamily="49" charset="-128"/>
              </a:rPr>
              <a:t> hasPrevious();</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E previous();</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int</a:t>
            </a:r>
            <a:r>
              <a:rPr lang="en-US" sz="2400">
                <a:solidFill>
                  <a:srgbClr val="000000"/>
                </a:solidFill>
                <a:latin typeface="Consolas" panose="020B0609020204030204" pitchFamily="49" charset="0"/>
                <a:ea typeface="MS Mincho" panose="02020609040205080304" pitchFamily="49" charset="-128"/>
              </a:rPr>
              <a:t> nextIndex();</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int</a:t>
            </a:r>
            <a:r>
              <a:rPr lang="en-US" sz="2400">
                <a:solidFill>
                  <a:srgbClr val="000000"/>
                </a:solidFill>
                <a:latin typeface="Consolas" panose="020B0609020204030204" pitchFamily="49" charset="0"/>
                <a:ea typeface="MS Mincho" panose="02020609040205080304" pitchFamily="49" charset="-128"/>
              </a:rPr>
              <a:t> previousIndex();</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void</a:t>
            </a:r>
            <a:r>
              <a:rPr lang="en-US" sz="2400">
                <a:solidFill>
                  <a:srgbClr val="000000"/>
                </a:solidFill>
                <a:latin typeface="Consolas" panose="020B0609020204030204" pitchFamily="49" charset="0"/>
                <a:ea typeface="MS Mincho" panose="02020609040205080304" pitchFamily="49" charset="-128"/>
              </a:rPr>
              <a:t> remove(); </a:t>
            </a:r>
            <a:r>
              <a:rPr lang="en-US" sz="2400">
                <a:solidFill>
                  <a:srgbClr val="3F7F5F"/>
                </a:solidFill>
                <a:latin typeface="Consolas" panose="020B0609020204030204" pitchFamily="49" charset="0"/>
                <a:ea typeface="MS Mincho" panose="02020609040205080304" pitchFamily="49" charset="-128"/>
              </a:rPr>
              <a:t>//optional</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void</a:t>
            </a:r>
            <a:r>
              <a:rPr lang="en-US" sz="2400">
                <a:solidFill>
                  <a:srgbClr val="000000"/>
                </a:solidFill>
                <a:latin typeface="Consolas" panose="020B0609020204030204" pitchFamily="49" charset="0"/>
                <a:ea typeface="MS Mincho" panose="02020609040205080304" pitchFamily="49" charset="-128"/>
              </a:rPr>
              <a:t> set(E e); </a:t>
            </a:r>
            <a:r>
              <a:rPr lang="en-US" sz="2400">
                <a:solidFill>
                  <a:srgbClr val="3F7F5F"/>
                </a:solidFill>
                <a:latin typeface="Consolas" panose="020B0609020204030204" pitchFamily="49" charset="0"/>
                <a:ea typeface="MS Mincho" panose="02020609040205080304" pitchFamily="49" charset="-128"/>
              </a:rPr>
              <a:t>//optional</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0"/>
              </a:spcAft>
              <a:buNone/>
            </a:pPr>
            <a:r>
              <a:rPr lang="en-US" sz="2400">
                <a:solidFill>
                  <a:srgbClr val="000000"/>
                </a:solidFill>
                <a:latin typeface="Consolas" panose="020B0609020204030204" pitchFamily="49" charset="0"/>
                <a:ea typeface="MS Mincho" panose="02020609040205080304" pitchFamily="49" charset="-128"/>
              </a:rPr>
              <a:t>    </a:t>
            </a:r>
            <a:r>
              <a:rPr lang="en-US" sz="2400" b="1">
                <a:solidFill>
                  <a:srgbClr val="7F0055"/>
                </a:solidFill>
                <a:latin typeface="Consolas" panose="020B0609020204030204" pitchFamily="49" charset="0"/>
                <a:ea typeface="MS Mincho" panose="02020609040205080304" pitchFamily="49" charset="-128"/>
              </a:rPr>
              <a:t>void</a:t>
            </a:r>
            <a:r>
              <a:rPr lang="en-US" sz="2400">
                <a:solidFill>
                  <a:srgbClr val="000000"/>
                </a:solidFill>
                <a:latin typeface="Consolas" panose="020B0609020204030204" pitchFamily="49" charset="0"/>
                <a:ea typeface="MS Mincho" panose="02020609040205080304" pitchFamily="49" charset="-128"/>
              </a:rPr>
              <a:t> add(E e); </a:t>
            </a:r>
            <a:r>
              <a:rPr lang="en-US" sz="2400">
                <a:solidFill>
                  <a:srgbClr val="3F7F5F"/>
                </a:solidFill>
                <a:latin typeface="Consolas" panose="020B0609020204030204" pitchFamily="49" charset="0"/>
                <a:ea typeface="MS Mincho" panose="02020609040205080304" pitchFamily="49" charset="-128"/>
              </a:rPr>
              <a:t>//optional</a:t>
            </a:r>
            <a:endParaRPr lang="en-US" sz="2400">
              <a:latin typeface="Calibri" panose="020F0502020204030204" pitchFamily="34" charset="0"/>
              <a:ea typeface="MS Mincho" panose="02020609040205080304" pitchFamily="49" charset="-128"/>
            </a:endParaRPr>
          </a:p>
          <a:p>
            <a:pPr marL="0" marR="0" indent="0">
              <a:lnSpc>
                <a:spcPct val="107000"/>
              </a:lnSpc>
              <a:spcBef>
                <a:spcPts val="0"/>
              </a:spcBef>
              <a:spcAft>
                <a:spcPts val="800"/>
              </a:spcAft>
              <a:buNone/>
            </a:pPr>
            <a:r>
              <a:rPr lang="en-US" sz="2400">
                <a:solidFill>
                  <a:srgbClr val="000000"/>
                </a:solidFill>
                <a:latin typeface="Consolas" panose="020B0609020204030204" pitchFamily="49" charset="0"/>
                <a:ea typeface="MS Mincho" panose="02020609040205080304" pitchFamily="49" charset="-128"/>
              </a:rPr>
              <a:t>}</a:t>
            </a:r>
            <a:endParaRPr lang="en-US" sz="2400">
              <a:latin typeface="Calibri" panose="020F0502020204030204" pitchFamily="34" charset="0"/>
              <a:ea typeface="MS Mincho" panose="02020609040205080304" pitchFamily="49" charset="-128"/>
            </a:endParaRPr>
          </a:p>
          <a:p>
            <a:pPr marL="0" indent="0">
              <a:buNone/>
            </a:pPr>
            <a:endParaRPr lang="en-US"/>
          </a:p>
        </p:txBody>
      </p:sp>
    </p:spTree>
    <p:extLst>
      <p:ext uri="{BB962C8B-B14F-4D97-AF65-F5344CB8AC3E}">
        <p14:creationId xmlns:p14="http://schemas.microsoft.com/office/powerpoint/2010/main" val="3592309919"/>
      </p:ext>
    </p:extLst>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 Interface</a:t>
            </a:r>
            <a:endParaRPr lang="en-US"/>
          </a:p>
        </p:txBody>
      </p:sp>
      <p:sp>
        <p:nvSpPr>
          <p:cNvPr id="3" name="Content Placeholder 2"/>
          <p:cNvSpPr>
            <a:spLocks noGrp="1"/>
          </p:cNvSpPr>
          <p:nvPr>
            <p:ph idx="1"/>
          </p:nvPr>
        </p:nvSpPr>
        <p:spPr/>
        <p:txBody>
          <a:bodyPr>
            <a:noAutofit/>
          </a:bodyPr>
          <a:lstStyle/>
          <a:p>
            <a:pPr marL="0" marR="0" indent="0">
              <a:spcBef>
                <a:spcPts val="0"/>
              </a:spcBef>
              <a:spcAft>
                <a:spcPts val="0"/>
              </a:spcAft>
              <a:buNone/>
            </a:pPr>
            <a:r>
              <a:rPr lang="en-US" sz="1800" b="1">
                <a:solidFill>
                  <a:srgbClr val="7F0055"/>
                </a:solidFill>
                <a:latin typeface="Consolas" panose="020B0609020204030204" pitchFamily="49" charset="0"/>
                <a:ea typeface="MS Mincho" panose="02020609040205080304" pitchFamily="49" charset="-128"/>
              </a:rPr>
              <a:t>public</a:t>
            </a: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interface</a:t>
            </a:r>
            <a:r>
              <a:rPr lang="en-US" sz="1800">
                <a:solidFill>
                  <a:srgbClr val="000000"/>
                </a:solidFill>
                <a:latin typeface="Consolas" panose="020B0609020204030204" pitchFamily="49" charset="0"/>
                <a:ea typeface="MS Mincho" panose="02020609040205080304" pitchFamily="49" charset="-128"/>
              </a:rPr>
              <a:t> Map&lt;K,V&gt; </a:t>
            </a: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Basic operations</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V put(K key, V value);</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V get(Object key);</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V remove(Object key);</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containsKey(Object key);</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containsValue(Object value);</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int</a:t>
            </a:r>
            <a:r>
              <a:rPr lang="en-US" sz="1800">
                <a:solidFill>
                  <a:srgbClr val="000000"/>
                </a:solidFill>
                <a:latin typeface="Consolas" panose="020B0609020204030204" pitchFamily="49" charset="0"/>
                <a:ea typeface="MS Mincho" panose="02020609040205080304" pitchFamily="49" charset="-128"/>
              </a:rPr>
              <a:t> size();</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boolean</a:t>
            </a:r>
            <a:r>
              <a:rPr lang="en-US" sz="1800">
                <a:solidFill>
                  <a:srgbClr val="000000"/>
                </a:solidFill>
                <a:latin typeface="Consolas" panose="020B0609020204030204" pitchFamily="49" charset="0"/>
                <a:ea typeface="MS Mincho" panose="02020609040205080304" pitchFamily="49" charset="-128"/>
              </a:rPr>
              <a:t> isEmpty</a:t>
            </a: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Bulk operations</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void</a:t>
            </a:r>
            <a:r>
              <a:rPr lang="en-US" sz="1800">
                <a:solidFill>
                  <a:srgbClr val="000000"/>
                </a:solidFill>
                <a:latin typeface="Consolas" panose="020B0609020204030204" pitchFamily="49" charset="0"/>
                <a:ea typeface="MS Mincho" panose="02020609040205080304" pitchFamily="49" charset="-128"/>
              </a:rPr>
              <a:t> putAll(Map&lt;? </a:t>
            </a:r>
            <a:r>
              <a:rPr lang="en-US" sz="1800" b="1">
                <a:solidFill>
                  <a:srgbClr val="7F0055"/>
                </a:solidFill>
                <a:latin typeface="Consolas" panose="020B0609020204030204" pitchFamily="49" charset="0"/>
                <a:ea typeface="MS Mincho" panose="02020609040205080304" pitchFamily="49" charset="-128"/>
              </a:rPr>
              <a:t>extends</a:t>
            </a:r>
            <a:r>
              <a:rPr lang="en-US" sz="1800">
                <a:solidFill>
                  <a:srgbClr val="000000"/>
                </a:solidFill>
                <a:latin typeface="Consolas" panose="020B0609020204030204" pitchFamily="49" charset="0"/>
                <a:ea typeface="MS Mincho" panose="02020609040205080304" pitchFamily="49" charset="-128"/>
              </a:rPr>
              <a:t> K, ? </a:t>
            </a:r>
            <a:r>
              <a:rPr lang="en-US" sz="1800" b="1">
                <a:solidFill>
                  <a:srgbClr val="7F0055"/>
                </a:solidFill>
                <a:latin typeface="Consolas" panose="020B0609020204030204" pitchFamily="49" charset="0"/>
                <a:ea typeface="MS Mincho" panose="02020609040205080304" pitchFamily="49" charset="-128"/>
              </a:rPr>
              <a:t>extends</a:t>
            </a:r>
            <a:r>
              <a:rPr lang="en-US" sz="1800">
                <a:solidFill>
                  <a:srgbClr val="000000"/>
                </a:solidFill>
                <a:latin typeface="Consolas" panose="020B0609020204030204" pitchFamily="49" charset="0"/>
                <a:ea typeface="MS Mincho" panose="02020609040205080304" pitchFamily="49" charset="-128"/>
              </a:rPr>
              <a:t> V&gt; m);</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void</a:t>
            </a:r>
            <a:r>
              <a:rPr lang="en-US" sz="1800">
                <a:solidFill>
                  <a:srgbClr val="000000"/>
                </a:solidFill>
                <a:latin typeface="Consolas" panose="020B0609020204030204" pitchFamily="49" charset="0"/>
                <a:ea typeface="MS Mincho" panose="02020609040205080304" pitchFamily="49" charset="-128"/>
              </a:rPr>
              <a:t> clear</a:t>
            </a: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Collection Views</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public</a:t>
            </a:r>
            <a:r>
              <a:rPr lang="en-US" sz="1800">
                <a:solidFill>
                  <a:srgbClr val="000000"/>
                </a:solidFill>
                <a:latin typeface="Consolas" panose="020B0609020204030204" pitchFamily="49" charset="0"/>
                <a:ea typeface="MS Mincho" panose="02020609040205080304" pitchFamily="49" charset="-128"/>
              </a:rPr>
              <a:t> Set&lt;K&gt; keySet();</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public</a:t>
            </a:r>
            <a:r>
              <a:rPr lang="en-US" sz="1800">
                <a:solidFill>
                  <a:srgbClr val="000000"/>
                </a:solidFill>
                <a:latin typeface="Consolas" panose="020B0609020204030204" pitchFamily="49" charset="0"/>
                <a:ea typeface="MS Mincho" panose="02020609040205080304" pitchFamily="49" charset="-128"/>
              </a:rPr>
              <a:t> Collection&lt;V&gt; values();</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public</a:t>
            </a:r>
            <a:r>
              <a:rPr lang="en-US" sz="1800">
                <a:solidFill>
                  <a:srgbClr val="000000"/>
                </a:solidFill>
                <a:latin typeface="Consolas" panose="020B0609020204030204" pitchFamily="49" charset="0"/>
                <a:ea typeface="MS Mincho" panose="02020609040205080304" pitchFamily="49" charset="-128"/>
              </a:rPr>
              <a:t> Set&lt;Map.Entry&lt;K,V&gt;&gt; entrySet</a:t>
            </a: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a:solidFill>
                  <a:srgbClr val="3F7F5F"/>
                </a:solidFill>
                <a:latin typeface="Consolas" panose="020B0609020204030204" pitchFamily="49" charset="0"/>
                <a:ea typeface="MS Mincho" panose="02020609040205080304" pitchFamily="49" charset="-128"/>
              </a:rPr>
              <a:t>// Interface for entrySet elements</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public</a:t>
            </a:r>
            <a:r>
              <a:rPr lang="en-US" sz="1800">
                <a:solidFill>
                  <a:srgbClr val="000000"/>
                </a:solidFill>
                <a:latin typeface="Consolas" panose="020B0609020204030204" pitchFamily="49" charset="0"/>
                <a:ea typeface="MS Mincho" panose="02020609040205080304" pitchFamily="49" charset="-128"/>
              </a:rPr>
              <a:t> </a:t>
            </a:r>
            <a:r>
              <a:rPr lang="en-US" sz="1800" b="1">
                <a:solidFill>
                  <a:srgbClr val="7F0055"/>
                </a:solidFill>
                <a:latin typeface="Consolas" panose="020B0609020204030204" pitchFamily="49" charset="0"/>
                <a:ea typeface="MS Mincho" panose="02020609040205080304" pitchFamily="49" charset="-128"/>
              </a:rPr>
              <a:t>interface</a:t>
            </a:r>
            <a:r>
              <a:rPr lang="en-US" sz="1800">
                <a:solidFill>
                  <a:srgbClr val="000000"/>
                </a:solidFill>
                <a:latin typeface="Consolas" panose="020B0609020204030204" pitchFamily="49" charset="0"/>
                <a:ea typeface="MS Mincho" panose="02020609040205080304" pitchFamily="49" charset="-128"/>
              </a:rPr>
              <a:t> Entry {</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K getKey();</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V getValue();</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a:solidFill>
                  <a:srgbClr val="000000"/>
                </a:solidFill>
                <a:latin typeface="Consolas" panose="020B0609020204030204" pitchFamily="49" charset="0"/>
                <a:ea typeface="MS Mincho" panose="02020609040205080304" pitchFamily="49" charset="-128"/>
              </a:rPr>
              <a:t>        V setValue(V value);</a:t>
            </a:r>
            <a:endParaRPr lang="en-US" sz="1800">
              <a:latin typeface="Calibri" panose="020F0502020204030204" pitchFamily="34" charset="0"/>
              <a:ea typeface="MS Mincho" panose="02020609040205080304" pitchFamily="49" charset="-128"/>
            </a:endParaRPr>
          </a:p>
          <a:p>
            <a:pPr marL="0" marR="0" indent="0">
              <a:spcBef>
                <a:spcPts val="0"/>
              </a:spcBef>
              <a:spcAft>
                <a:spcPts val="0"/>
              </a:spcAft>
              <a:buNone/>
            </a:pPr>
            <a:r>
              <a:rPr lang="en-US" sz="1800" smtClean="0">
                <a:solidFill>
                  <a:srgbClr val="000000"/>
                </a:solidFill>
                <a:latin typeface="Consolas" panose="020B0609020204030204" pitchFamily="49" charset="0"/>
                <a:ea typeface="MS Mincho" panose="02020609040205080304" pitchFamily="49" charset="-128"/>
              </a:rPr>
              <a:t>}}</a:t>
            </a:r>
            <a:endParaRPr lang="en-US" sz="1800">
              <a:latin typeface="Calibri" panose="020F0502020204030204" pitchFamily="34" charset="0"/>
              <a:ea typeface="MS Mincho" panose="02020609040205080304" pitchFamily="49" charset="-128"/>
            </a:endParaRPr>
          </a:p>
          <a:p>
            <a:pPr marL="0" indent="0">
              <a:buNone/>
            </a:pPr>
            <a:endParaRPr lang="en-US" sz="1800"/>
          </a:p>
        </p:txBody>
      </p:sp>
    </p:spTree>
    <p:extLst>
      <p:ext uri="{BB962C8B-B14F-4D97-AF65-F5344CB8AC3E}">
        <p14:creationId xmlns:p14="http://schemas.microsoft.com/office/powerpoint/2010/main" val="47940951"/>
      </p:ext>
    </p:extLst>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Features of the Implementation</a:t>
            </a:r>
          </a:p>
        </p:txBody>
      </p:sp>
      <p:sp>
        <p:nvSpPr>
          <p:cNvPr id="56323" name="Rectangle 3"/>
          <p:cNvSpPr>
            <a:spLocks noGrp="1" noChangeArrowheads="1"/>
          </p:cNvSpPr>
          <p:nvPr>
            <p:ph idx="1"/>
          </p:nvPr>
        </p:nvSpPr>
        <p:spPr/>
        <p:txBody>
          <a:bodyPr/>
          <a:lstStyle/>
          <a:p>
            <a:pPr>
              <a:lnSpc>
                <a:spcPct val="90000"/>
              </a:lnSpc>
            </a:pPr>
            <a:r>
              <a:rPr lang="en-US" b="1"/>
              <a:t>Performance</a:t>
            </a:r>
            <a:r>
              <a:rPr lang="en-US"/>
              <a:t>: the time taken by a specific operation on the data such as searching, sorting</a:t>
            </a:r>
          </a:p>
          <a:p>
            <a:pPr>
              <a:lnSpc>
                <a:spcPct val="90000"/>
              </a:lnSpc>
            </a:pPr>
            <a:r>
              <a:rPr lang="en-US" b="1"/>
              <a:t>Ordered/sorted</a:t>
            </a:r>
            <a:r>
              <a:rPr lang="en-US"/>
              <a:t>: the data items are in some order</a:t>
            </a:r>
          </a:p>
          <a:p>
            <a:pPr>
              <a:lnSpc>
                <a:spcPct val="90000"/>
              </a:lnSpc>
            </a:pPr>
            <a:r>
              <a:rPr lang="en-US" b="1"/>
              <a:t>Uniqueness of items</a:t>
            </a:r>
            <a:r>
              <a:rPr lang="en-US"/>
              <a:t>: each data item in the structure must be uniquely identifiable, or on the contrary</a:t>
            </a:r>
          </a:p>
          <a:p>
            <a:pPr>
              <a:lnSpc>
                <a:spcPct val="90000"/>
              </a:lnSpc>
            </a:pPr>
            <a:r>
              <a:rPr lang="en-US" b="1"/>
              <a:t>Synchronized</a:t>
            </a:r>
            <a:r>
              <a:rPr lang="en-US"/>
              <a:t>: the implementation offer support for thread safety</a:t>
            </a:r>
          </a:p>
        </p:txBody>
      </p:sp>
    </p:spTree>
    <p:extLst>
      <p:ext uri="{BB962C8B-B14F-4D97-AF65-F5344CB8AC3E}">
        <p14:creationId xmlns:p14="http://schemas.microsoft.com/office/powerpoint/2010/main" val="2352322375"/>
      </p:ext>
    </p:extLst>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Implementing the List Interface</a:t>
            </a:r>
          </a:p>
        </p:txBody>
      </p:sp>
      <p:sp>
        <p:nvSpPr>
          <p:cNvPr id="57347" name="Rectangle 3"/>
          <p:cNvSpPr>
            <a:spLocks noGrp="1" noChangeArrowheads="1"/>
          </p:cNvSpPr>
          <p:nvPr>
            <p:ph idx="1"/>
          </p:nvPr>
        </p:nvSpPr>
        <p:spPr/>
        <p:txBody>
          <a:bodyPr/>
          <a:lstStyle/>
          <a:p>
            <a:pPr>
              <a:lnSpc>
                <a:spcPct val="80000"/>
              </a:lnSpc>
            </a:pPr>
            <a:r>
              <a:rPr lang="en-US"/>
              <a:t>ArrayList</a:t>
            </a:r>
          </a:p>
          <a:p>
            <a:pPr lvl="1">
              <a:lnSpc>
                <a:spcPct val="80000"/>
              </a:lnSpc>
            </a:pPr>
            <a:r>
              <a:rPr lang="en-US" sz="2800"/>
              <a:t>Can grow in number of elements</a:t>
            </a:r>
          </a:p>
          <a:p>
            <a:pPr lvl="1">
              <a:lnSpc>
                <a:spcPct val="80000"/>
              </a:lnSpc>
            </a:pPr>
            <a:r>
              <a:rPr lang="en-US" sz="2800"/>
              <a:t>Provide constant-time access to a specific element in the list</a:t>
            </a:r>
          </a:p>
          <a:p>
            <a:pPr>
              <a:lnSpc>
                <a:spcPct val="80000"/>
              </a:lnSpc>
            </a:pPr>
            <a:r>
              <a:rPr lang="en-US"/>
              <a:t>LinkedList</a:t>
            </a:r>
          </a:p>
          <a:p>
            <a:pPr lvl="1">
              <a:lnSpc>
                <a:spcPct val="80000"/>
              </a:lnSpc>
            </a:pPr>
            <a:r>
              <a:rPr lang="en-US" sz="2800"/>
              <a:t>Insertions and Deletions are constant in time</a:t>
            </a:r>
          </a:p>
          <a:p>
            <a:pPr lvl="1">
              <a:lnSpc>
                <a:spcPct val="80000"/>
              </a:lnSpc>
            </a:pPr>
            <a:r>
              <a:rPr lang="en-US" sz="2800"/>
              <a:t>Random access in LinkedListis linear in time</a:t>
            </a:r>
          </a:p>
          <a:p>
            <a:pPr>
              <a:lnSpc>
                <a:spcPct val="80000"/>
              </a:lnSpc>
            </a:pPr>
            <a:r>
              <a:rPr lang="en-US"/>
              <a:t>Vector</a:t>
            </a:r>
          </a:p>
          <a:p>
            <a:pPr lvl="1">
              <a:lnSpc>
                <a:spcPct val="80000"/>
              </a:lnSpc>
            </a:pPr>
            <a:r>
              <a:rPr lang="en-US" sz="2800"/>
              <a:t>Much like ArrayList but it provides support for synchronization for thread safety</a:t>
            </a:r>
          </a:p>
          <a:p>
            <a:pPr lvl="1">
              <a:lnSpc>
                <a:spcPct val="80000"/>
              </a:lnSpc>
            </a:pPr>
            <a:r>
              <a:rPr lang="en-US" sz="2800"/>
              <a:t>If you are not programming for a multithreaded environment (that is, you don’t need thread safety), use ArrayList instead of Vector</a:t>
            </a:r>
          </a:p>
        </p:txBody>
      </p:sp>
    </p:spTree>
    <p:extLst>
      <p:ext uri="{BB962C8B-B14F-4D97-AF65-F5344CB8AC3E}">
        <p14:creationId xmlns:p14="http://schemas.microsoft.com/office/powerpoint/2010/main" val="2733821897"/>
      </p:ext>
    </p:extLst>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Implementing the Set Interface</a:t>
            </a:r>
          </a:p>
        </p:txBody>
      </p:sp>
      <p:sp>
        <p:nvSpPr>
          <p:cNvPr id="59395" name="Rectangle 3"/>
          <p:cNvSpPr>
            <a:spLocks noGrp="1" noChangeArrowheads="1"/>
          </p:cNvSpPr>
          <p:nvPr>
            <p:ph idx="1"/>
          </p:nvPr>
        </p:nvSpPr>
        <p:spPr/>
        <p:txBody>
          <a:bodyPr/>
          <a:lstStyle/>
          <a:p>
            <a:pPr>
              <a:lnSpc>
                <a:spcPct val="80000"/>
              </a:lnSpc>
            </a:pPr>
            <a:r>
              <a:rPr lang="en-US"/>
              <a:t>HashSet</a:t>
            </a:r>
          </a:p>
          <a:p>
            <a:pPr lvl="1">
              <a:lnSpc>
                <a:spcPct val="80000"/>
              </a:lnSpc>
            </a:pPr>
            <a:r>
              <a:rPr lang="en-US" sz="2800"/>
              <a:t>Provide the faster access to a data item as compared to TreeSet</a:t>
            </a:r>
          </a:p>
          <a:p>
            <a:pPr lvl="1">
              <a:lnSpc>
                <a:spcPct val="80000"/>
              </a:lnSpc>
            </a:pPr>
            <a:r>
              <a:rPr lang="en-US" sz="2800"/>
              <a:t>No guarantee that the items will be ordered</a:t>
            </a:r>
          </a:p>
          <a:p>
            <a:pPr>
              <a:lnSpc>
                <a:spcPct val="80000"/>
              </a:lnSpc>
            </a:pPr>
            <a:r>
              <a:rPr lang="en-US"/>
              <a:t>TreeSet </a:t>
            </a:r>
          </a:p>
          <a:p>
            <a:pPr lvl="1">
              <a:lnSpc>
                <a:spcPct val="80000"/>
              </a:lnSpc>
            </a:pPr>
            <a:r>
              <a:rPr lang="en-US" sz="2800"/>
              <a:t>This presents sorted data items, but the access performance is not as good as HashSet</a:t>
            </a:r>
          </a:p>
          <a:p>
            <a:pPr>
              <a:lnSpc>
                <a:spcPct val="80000"/>
              </a:lnSpc>
            </a:pPr>
            <a:r>
              <a:rPr lang="en-US"/>
              <a:t>LinkedHashSet</a:t>
            </a:r>
          </a:p>
          <a:p>
            <a:pPr lvl="1">
              <a:lnSpc>
                <a:spcPct val="80000"/>
              </a:lnSpc>
            </a:pPr>
            <a:r>
              <a:rPr lang="en-US" sz="2800"/>
              <a:t>Like a HashSet that maintains a doubly linked list that runs through all the data items</a:t>
            </a:r>
          </a:p>
          <a:p>
            <a:pPr lvl="1">
              <a:lnSpc>
                <a:spcPct val="80000"/>
              </a:lnSpc>
            </a:pPr>
            <a:r>
              <a:rPr lang="en-US" sz="2800"/>
              <a:t>It is an ordered collection, ordered by insertion, but not sorted</a:t>
            </a:r>
          </a:p>
          <a:p>
            <a:pPr>
              <a:lnSpc>
                <a:spcPct val="80000"/>
              </a:lnSpc>
            </a:pPr>
            <a:r>
              <a:rPr lang="en-US"/>
              <a:t>All of those does not offer synchronization</a:t>
            </a:r>
          </a:p>
        </p:txBody>
      </p:sp>
    </p:spTree>
    <p:extLst>
      <p:ext uri="{BB962C8B-B14F-4D97-AF65-F5344CB8AC3E}">
        <p14:creationId xmlns:p14="http://schemas.microsoft.com/office/powerpoint/2010/main" val="802636049"/>
      </p:ext>
    </p:extLst>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Implementing the Map Interface</a:t>
            </a:r>
          </a:p>
        </p:txBody>
      </p:sp>
      <p:sp>
        <p:nvSpPr>
          <p:cNvPr id="58371" name="Rectangle 3"/>
          <p:cNvSpPr>
            <a:spLocks noGrp="1" noChangeArrowheads="1"/>
          </p:cNvSpPr>
          <p:nvPr>
            <p:ph idx="1"/>
          </p:nvPr>
        </p:nvSpPr>
        <p:spPr/>
        <p:txBody>
          <a:bodyPr/>
          <a:lstStyle/>
          <a:p>
            <a:pPr>
              <a:lnSpc>
                <a:spcPct val="90000"/>
              </a:lnSpc>
            </a:pPr>
            <a:r>
              <a:rPr lang="en-US"/>
              <a:t>HashTable</a:t>
            </a:r>
          </a:p>
          <a:p>
            <a:pPr lvl="1">
              <a:lnSpc>
                <a:spcPct val="90000"/>
              </a:lnSpc>
            </a:pPr>
            <a:r>
              <a:rPr lang="en-US" sz="2800"/>
              <a:t>Base on the hashtable data structure</a:t>
            </a:r>
          </a:p>
          <a:p>
            <a:pPr lvl="1">
              <a:lnSpc>
                <a:spcPct val="90000"/>
              </a:lnSpc>
            </a:pPr>
            <a:r>
              <a:rPr lang="en-US" sz="2800"/>
              <a:t>Can use any non-null object as a key or a value</a:t>
            </a:r>
          </a:p>
          <a:p>
            <a:pPr lvl="1">
              <a:lnSpc>
                <a:spcPct val="90000"/>
              </a:lnSpc>
            </a:pPr>
            <a:r>
              <a:rPr lang="en-US" sz="2800"/>
              <a:t>The objects used as keys must implement the hashCode() method and the equals(…) method in order to successfully store and retrieve objects</a:t>
            </a:r>
          </a:p>
          <a:p>
            <a:pPr>
              <a:lnSpc>
                <a:spcPct val="90000"/>
              </a:lnSpc>
            </a:pPr>
            <a:r>
              <a:rPr lang="en-US"/>
              <a:t>HashMap</a:t>
            </a:r>
          </a:p>
          <a:p>
            <a:pPr lvl="1">
              <a:lnSpc>
                <a:spcPct val="90000"/>
              </a:lnSpc>
            </a:pPr>
            <a:r>
              <a:rPr lang="en-US" sz="2800"/>
              <a:t>Base on the hashtable data structure</a:t>
            </a:r>
          </a:p>
          <a:p>
            <a:pPr lvl="1">
              <a:lnSpc>
                <a:spcPct val="90000"/>
              </a:lnSpc>
            </a:pPr>
            <a:r>
              <a:rPr lang="en-US" sz="2800"/>
              <a:t>Like the HashTable implementation, but it allows null and is </a:t>
            </a:r>
            <a:r>
              <a:rPr lang="en-US" sz="2800" smtClean="0"/>
              <a:t>unsynchronized</a:t>
            </a:r>
          </a:p>
          <a:p>
            <a:pPr lvl="1">
              <a:lnSpc>
                <a:spcPct val="90000"/>
              </a:lnSpc>
            </a:pPr>
            <a:r>
              <a:rPr lang="en-US" sz="2800"/>
              <a:t>Hashmap is much faster and uses less memory than </a:t>
            </a:r>
            <a:r>
              <a:rPr lang="en-US" sz="2800" smtClean="0"/>
              <a:t>Hashtable</a:t>
            </a:r>
            <a:endParaRPr lang="en-US" sz="2800"/>
          </a:p>
        </p:txBody>
      </p:sp>
    </p:spTree>
    <p:extLst>
      <p:ext uri="{BB962C8B-B14F-4D97-AF65-F5344CB8AC3E}">
        <p14:creationId xmlns:p14="http://schemas.microsoft.com/office/powerpoint/2010/main" val="119053516"/>
      </p:ext>
    </p:extLst>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3800"/>
              <a:t>Implementing the Map Interface </a:t>
            </a:r>
          </a:p>
        </p:txBody>
      </p:sp>
      <p:sp>
        <p:nvSpPr>
          <p:cNvPr id="60419" name="Rectangle 3"/>
          <p:cNvSpPr>
            <a:spLocks noGrp="1" noChangeArrowheads="1"/>
          </p:cNvSpPr>
          <p:nvPr>
            <p:ph idx="1"/>
          </p:nvPr>
        </p:nvSpPr>
        <p:spPr/>
        <p:txBody>
          <a:bodyPr/>
          <a:lstStyle/>
          <a:p>
            <a:r>
              <a:rPr lang="en-US"/>
              <a:t>LinkedHashMap</a:t>
            </a:r>
          </a:p>
          <a:p>
            <a:pPr lvl="1"/>
            <a:r>
              <a:rPr lang="en-US"/>
              <a:t>Define the iteration order, which is usually the order in which the keys are inserted into the map</a:t>
            </a:r>
          </a:p>
          <a:p>
            <a:r>
              <a:rPr lang="en-US"/>
              <a:t>TreeMap</a:t>
            </a:r>
          </a:p>
          <a:p>
            <a:pPr lvl="1"/>
            <a:r>
              <a:rPr lang="en-US"/>
              <a:t>Implement the SortedMap interface</a:t>
            </a:r>
          </a:p>
          <a:p>
            <a:pPr lvl="1"/>
            <a:r>
              <a:rPr lang="en-US"/>
              <a:t>Guarantees that the map will be in the ascending key order (that is, sorted)</a:t>
            </a:r>
          </a:p>
          <a:p>
            <a:pPr lvl="1"/>
            <a:r>
              <a:rPr lang="en-US"/>
              <a:t>This implementation is unsynchronized</a:t>
            </a:r>
          </a:p>
        </p:txBody>
      </p:sp>
    </p:spTree>
    <p:extLst>
      <p:ext uri="{BB962C8B-B14F-4D97-AF65-F5344CB8AC3E}">
        <p14:creationId xmlns:p14="http://schemas.microsoft.com/office/powerpoint/2010/main" val="3509226794"/>
      </p:ext>
    </p:extLst>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Collections</a:t>
            </a:r>
          </a:p>
        </p:txBody>
      </p:sp>
      <p:sp>
        <p:nvSpPr>
          <p:cNvPr id="51203" name="Rectangle 3"/>
          <p:cNvSpPr>
            <a:spLocks noGrp="1" noChangeArrowheads="1"/>
          </p:cNvSpPr>
          <p:nvPr>
            <p:ph idx="1"/>
          </p:nvPr>
        </p:nvSpPr>
        <p:spPr>
          <a:xfrm>
            <a:off x="0" y="762000"/>
            <a:ext cx="8991600" cy="5715000"/>
          </a:xfrm>
        </p:spPr>
        <p:txBody>
          <a:bodyPr/>
          <a:lstStyle/>
          <a:p>
            <a:pPr>
              <a:lnSpc>
                <a:spcPct val="90000"/>
              </a:lnSpc>
            </a:pPr>
            <a:r>
              <a:rPr lang="en-US"/>
              <a:t>A collection is an object that organizes multiple data items into a single group</a:t>
            </a:r>
          </a:p>
          <a:p>
            <a:pPr>
              <a:lnSpc>
                <a:spcPct val="90000"/>
              </a:lnSpc>
            </a:pPr>
            <a:r>
              <a:rPr lang="en-US"/>
              <a:t>Java presents a unified architecture called the </a:t>
            </a:r>
            <a:r>
              <a:rPr lang="en-US" b="1"/>
              <a:t>collections framework</a:t>
            </a:r>
            <a:r>
              <a:rPr lang="en-US"/>
              <a:t> </a:t>
            </a:r>
          </a:p>
          <a:p>
            <a:pPr>
              <a:lnSpc>
                <a:spcPct val="90000"/>
              </a:lnSpc>
            </a:pPr>
            <a:r>
              <a:rPr lang="en-US"/>
              <a:t>The collections framework consists of three elements:</a:t>
            </a:r>
          </a:p>
          <a:p>
            <a:pPr lvl="1">
              <a:lnSpc>
                <a:spcPct val="90000"/>
              </a:lnSpc>
            </a:pPr>
            <a:r>
              <a:rPr lang="en-US" sz="2800" b="1"/>
              <a:t>Interfaces</a:t>
            </a:r>
            <a:r>
              <a:rPr lang="en-US" sz="2800"/>
              <a:t>: allow you to manipulate collections independently of the implementation details</a:t>
            </a:r>
          </a:p>
          <a:p>
            <a:pPr lvl="1">
              <a:lnSpc>
                <a:spcPct val="90000"/>
              </a:lnSpc>
            </a:pPr>
            <a:r>
              <a:rPr lang="en-US" sz="2800" b="1"/>
              <a:t>Implementations</a:t>
            </a:r>
            <a:r>
              <a:rPr lang="en-US" sz="2800"/>
              <a:t>: The concrete implementations of the collections interfaces</a:t>
            </a:r>
          </a:p>
          <a:p>
            <a:pPr lvl="1">
              <a:lnSpc>
                <a:spcPct val="90000"/>
              </a:lnSpc>
            </a:pPr>
            <a:r>
              <a:rPr lang="en-US" sz="2800" b="1"/>
              <a:t>Algorithms</a:t>
            </a:r>
            <a:r>
              <a:rPr lang="en-US" sz="2800"/>
              <a:t>: The methods that perform operations such as search and sorting on the objects in the data structures.</a:t>
            </a:r>
          </a:p>
        </p:txBody>
      </p:sp>
    </p:spTree>
    <p:extLst>
      <p:ext uri="{BB962C8B-B14F-4D97-AF65-F5344CB8AC3E}">
        <p14:creationId xmlns:p14="http://schemas.microsoft.com/office/powerpoint/2010/main" val="1011928318"/>
      </p:ext>
    </p:extLst>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Performing a Search on Collections</a:t>
            </a:r>
          </a:p>
        </p:txBody>
      </p:sp>
      <p:sp>
        <p:nvSpPr>
          <p:cNvPr id="61443" name="Rectangle 3"/>
          <p:cNvSpPr>
            <a:spLocks noGrp="1" noChangeArrowheads="1"/>
          </p:cNvSpPr>
          <p:nvPr>
            <p:ph idx="1"/>
          </p:nvPr>
        </p:nvSpPr>
        <p:spPr/>
        <p:txBody>
          <a:bodyPr/>
          <a:lstStyle/>
          <a:p>
            <a:r>
              <a:rPr lang="en-US"/>
              <a:t>You can search for a specified element in a collection or array by using the binarySearch() method</a:t>
            </a:r>
          </a:p>
          <a:p>
            <a:pPr lvl="1"/>
            <a:r>
              <a:rPr lang="en-US" sz="2800"/>
              <a:t>Return the integer index of the searched element if the search is successful</a:t>
            </a:r>
          </a:p>
          <a:p>
            <a:r>
              <a:rPr lang="en-US"/>
              <a:t>You must sort the collection (or array) before conducting a search on it</a:t>
            </a:r>
          </a:p>
        </p:txBody>
      </p:sp>
    </p:spTree>
    <p:extLst>
      <p:ext uri="{BB962C8B-B14F-4D97-AF65-F5344CB8AC3E}">
        <p14:creationId xmlns:p14="http://schemas.microsoft.com/office/powerpoint/2010/main" val="539692927"/>
      </p:ext>
    </p:extLst>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57200" y="762000"/>
            <a:ext cx="8229600" cy="5715000"/>
          </a:xfrm>
        </p:spPr>
        <p:txBody>
          <a:bodyPr/>
          <a:lstStyle/>
          <a:p>
            <a:pPr>
              <a:lnSpc>
                <a:spcPct val="80000"/>
              </a:lnSpc>
              <a:buFont typeface="Wingdings" pitchFamily="2" charset="2"/>
              <a:buNone/>
            </a:pPr>
            <a:r>
              <a:rPr lang="en-US" sz="1500"/>
              <a:t>import java.util.*;</a:t>
            </a:r>
          </a:p>
          <a:p>
            <a:pPr>
              <a:lnSpc>
                <a:spcPct val="80000"/>
              </a:lnSpc>
              <a:buFont typeface="Wingdings" pitchFamily="2" charset="2"/>
              <a:buNone/>
            </a:pPr>
            <a:r>
              <a:rPr lang="en-US" sz="1500"/>
              <a:t>class SearchCollectionTest {</a:t>
            </a:r>
          </a:p>
          <a:p>
            <a:pPr>
              <a:lnSpc>
                <a:spcPct val="80000"/>
              </a:lnSpc>
              <a:buFont typeface="Wingdings" pitchFamily="2" charset="2"/>
              <a:buNone/>
            </a:pPr>
            <a:r>
              <a:rPr lang="en-US" sz="1500"/>
              <a:t>   public static void main(String[] args) {</a:t>
            </a:r>
          </a:p>
          <a:p>
            <a:pPr>
              <a:lnSpc>
                <a:spcPct val="80000"/>
              </a:lnSpc>
              <a:buFont typeface="Wingdings" pitchFamily="2" charset="2"/>
              <a:buNone/>
            </a:pPr>
            <a:r>
              <a:rPr lang="en-US" sz="1500"/>
              <a:t>       String [] str = {"Mark", "Ready", "Set", "Go"}; </a:t>
            </a:r>
          </a:p>
          <a:p>
            <a:pPr>
              <a:lnSpc>
                <a:spcPct val="80000"/>
              </a:lnSpc>
              <a:buFont typeface="Wingdings" pitchFamily="2" charset="2"/>
              <a:buNone/>
            </a:pPr>
            <a:r>
              <a:rPr lang="en-US" sz="1500"/>
              <a:t>       System.out.println("Unsorted:");</a:t>
            </a:r>
          </a:p>
          <a:p>
            <a:pPr>
              <a:lnSpc>
                <a:spcPct val="80000"/>
              </a:lnSpc>
              <a:buFont typeface="Wingdings" pitchFamily="2" charset="2"/>
              <a:buNone/>
            </a:pPr>
            <a:r>
              <a:rPr lang="en-US" sz="1500"/>
              <a:t>       for (String s : str) System.out.print(s + " ");</a:t>
            </a:r>
          </a:p>
          <a:p>
            <a:pPr>
              <a:lnSpc>
                <a:spcPct val="80000"/>
              </a:lnSpc>
              <a:buFont typeface="Wingdings" pitchFamily="2" charset="2"/>
              <a:buNone/>
            </a:pPr>
            <a:r>
              <a:rPr lang="en-US" sz="1500"/>
              <a:t>       System.out.println("\nGo = " + Arrays.binarySearch(str, "Go"));</a:t>
            </a:r>
          </a:p>
          <a:p>
            <a:pPr>
              <a:lnSpc>
                <a:spcPct val="80000"/>
              </a:lnSpc>
              <a:buFont typeface="Wingdings" pitchFamily="2" charset="2"/>
              <a:buNone/>
            </a:pPr>
            <a:r>
              <a:rPr lang="en-US" sz="1500"/>
              <a:t>       Arrays.sort(str);</a:t>
            </a:r>
          </a:p>
          <a:p>
            <a:pPr>
              <a:lnSpc>
                <a:spcPct val="80000"/>
              </a:lnSpc>
              <a:buFont typeface="Wingdings" pitchFamily="2" charset="2"/>
              <a:buNone/>
            </a:pPr>
            <a:r>
              <a:rPr lang="en-US" sz="1500"/>
              <a:t>       System.out.println("Sorted in natural order:");</a:t>
            </a:r>
          </a:p>
          <a:p>
            <a:pPr>
              <a:lnSpc>
                <a:spcPct val="80000"/>
              </a:lnSpc>
              <a:buFont typeface="Wingdings" pitchFamily="2" charset="2"/>
              <a:buNone/>
            </a:pPr>
            <a:r>
              <a:rPr lang="en-US" sz="1500"/>
              <a:t>       for (String s : str) System.out.print(s + " ");</a:t>
            </a:r>
          </a:p>
          <a:p>
            <a:pPr>
              <a:lnSpc>
                <a:spcPct val="80000"/>
              </a:lnSpc>
              <a:buFont typeface="Wingdings" pitchFamily="2" charset="2"/>
              <a:buNone/>
            </a:pPr>
            <a:r>
              <a:rPr lang="en-US" sz="1500"/>
              <a:t>       System.out.println("\nGo = " + Arrays.binarySearch(str, "Go"));</a:t>
            </a:r>
          </a:p>
          <a:p>
            <a:pPr>
              <a:lnSpc>
                <a:spcPct val="80000"/>
              </a:lnSpc>
              <a:buFont typeface="Wingdings" pitchFamily="2" charset="2"/>
              <a:buNone/>
            </a:pPr>
            <a:r>
              <a:rPr lang="en-US" sz="1500"/>
              <a:t>       System.out.println("Sorted in reverse order using a Comparator:");</a:t>
            </a:r>
          </a:p>
          <a:p>
            <a:pPr>
              <a:lnSpc>
                <a:spcPct val="80000"/>
              </a:lnSpc>
              <a:buFont typeface="Wingdings" pitchFamily="2" charset="2"/>
              <a:buNone/>
            </a:pPr>
            <a:r>
              <a:rPr lang="en-US" sz="1500"/>
              <a:t>       MyReverseSorter ms = new MyReverseSorter();</a:t>
            </a:r>
          </a:p>
          <a:p>
            <a:pPr>
              <a:lnSpc>
                <a:spcPct val="80000"/>
              </a:lnSpc>
              <a:buFont typeface="Wingdings" pitchFamily="2" charset="2"/>
              <a:buNone/>
            </a:pPr>
            <a:r>
              <a:rPr lang="en-US" sz="1500"/>
              <a:t>       Arrays.sort(str, ms);</a:t>
            </a:r>
          </a:p>
          <a:p>
            <a:pPr>
              <a:lnSpc>
                <a:spcPct val="80000"/>
              </a:lnSpc>
              <a:buFont typeface="Wingdings" pitchFamily="2" charset="2"/>
              <a:buNone/>
            </a:pPr>
            <a:r>
              <a:rPr lang="en-US" sz="1500"/>
              <a:t>       for (String s : str) System.out.print(s + " ");</a:t>
            </a:r>
          </a:p>
          <a:p>
            <a:pPr>
              <a:lnSpc>
                <a:spcPct val="80000"/>
              </a:lnSpc>
              <a:buFont typeface="Wingdings" pitchFamily="2" charset="2"/>
              <a:buNone/>
            </a:pPr>
            <a:r>
              <a:rPr lang="en-US" sz="1500"/>
              <a:t>       System.out.println("\nGo = " + Arrays.binarySearch(str, "Go"));</a:t>
            </a:r>
          </a:p>
          <a:p>
            <a:pPr>
              <a:lnSpc>
                <a:spcPct val="80000"/>
              </a:lnSpc>
              <a:buFont typeface="Wingdings" pitchFamily="2" charset="2"/>
              <a:buNone/>
            </a:pPr>
            <a:r>
              <a:rPr lang="en-US" sz="1500"/>
              <a:t>       System.out.println("Go = " + Arrays.binarySearch(str, "Go", ms));</a:t>
            </a:r>
          </a:p>
          <a:p>
            <a:pPr>
              <a:lnSpc>
                <a:spcPct val="80000"/>
              </a:lnSpc>
              <a:buFont typeface="Wingdings" pitchFamily="2" charset="2"/>
              <a:buNone/>
            </a:pPr>
            <a:r>
              <a:rPr lang="en-US" sz="1500"/>
              <a:t>    }</a:t>
            </a:r>
          </a:p>
          <a:p>
            <a:pPr>
              <a:lnSpc>
                <a:spcPct val="80000"/>
              </a:lnSpc>
              <a:buFont typeface="Wingdings" pitchFamily="2" charset="2"/>
              <a:buNone/>
            </a:pPr>
            <a:r>
              <a:rPr lang="en-US" sz="1500"/>
              <a:t>}</a:t>
            </a:r>
          </a:p>
          <a:p>
            <a:pPr>
              <a:lnSpc>
                <a:spcPct val="80000"/>
              </a:lnSpc>
              <a:buFont typeface="Wingdings" pitchFamily="2" charset="2"/>
              <a:buNone/>
            </a:pPr>
            <a:r>
              <a:rPr lang="en-US" sz="1500"/>
              <a:t>class MyReverseSorter implements Comparator&lt;String&gt; {</a:t>
            </a:r>
          </a:p>
          <a:p>
            <a:pPr>
              <a:lnSpc>
                <a:spcPct val="80000"/>
              </a:lnSpc>
              <a:buFont typeface="Wingdings" pitchFamily="2" charset="2"/>
              <a:buNone/>
            </a:pPr>
            <a:r>
              <a:rPr lang="en-US" sz="1500"/>
              <a:t>    public int compare(String s1, String s2) {</a:t>
            </a:r>
          </a:p>
          <a:p>
            <a:pPr>
              <a:lnSpc>
                <a:spcPct val="80000"/>
              </a:lnSpc>
              <a:buFont typeface="Wingdings" pitchFamily="2" charset="2"/>
              <a:buNone/>
            </a:pPr>
            <a:r>
              <a:rPr lang="en-US" sz="1500"/>
              <a:t>       return s2.compareTo(s1);</a:t>
            </a:r>
          </a:p>
          <a:p>
            <a:pPr>
              <a:lnSpc>
                <a:spcPct val="80000"/>
              </a:lnSpc>
              <a:buFont typeface="Wingdings" pitchFamily="2" charset="2"/>
              <a:buNone/>
            </a:pPr>
            <a:r>
              <a:rPr lang="en-US" sz="1500"/>
              <a:t>   }</a:t>
            </a:r>
          </a:p>
          <a:p>
            <a:pPr>
              <a:lnSpc>
                <a:spcPct val="80000"/>
              </a:lnSpc>
              <a:buFont typeface="Wingdings" pitchFamily="2" charset="2"/>
              <a:buNone/>
            </a:pPr>
            <a:r>
              <a:rPr lang="en-US" sz="1500"/>
              <a:t>}</a:t>
            </a:r>
          </a:p>
        </p:txBody>
      </p:sp>
    </p:spTree>
    <p:extLst>
      <p:ext uri="{BB962C8B-B14F-4D97-AF65-F5344CB8AC3E}">
        <p14:creationId xmlns:p14="http://schemas.microsoft.com/office/powerpoint/2010/main" val="1980998799"/>
      </p:ext>
    </p:extLst>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Generics - Introduction </a:t>
            </a:r>
            <a:endParaRPr lang="en-US"/>
          </a:p>
        </p:txBody>
      </p:sp>
      <p:sp>
        <p:nvSpPr>
          <p:cNvPr id="43011" name="Rectangle 3"/>
          <p:cNvSpPr>
            <a:spLocks noGrp="1" noChangeArrowheads="1"/>
          </p:cNvSpPr>
          <p:nvPr>
            <p:ph idx="1"/>
          </p:nvPr>
        </p:nvSpPr>
        <p:spPr/>
        <p:txBody>
          <a:bodyPr/>
          <a:lstStyle/>
          <a:p>
            <a:pPr>
              <a:lnSpc>
                <a:spcPct val="90000"/>
              </a:lnSpc>
            </a:pPr>
            <a:r>
              <a:rPr lang="en-US"/>
              <a:t>When you take an element out of a Collection, you must cast it to the type of element that is stored in the collection</a:t>
            </a:r>
          </a:p>
          <a:p>
            <a:pPr lvl="1">
              <a:lnSpc>
                <a:spcPct val="90000"/>
              </a:lnSpc>
            </a:pPr>
            <a:r>
              <a:rPr lang="en-US" sz="2800"/>
              <a:t>This is unsafe. The compiler does not check that your cast is the same as the collection's type, so the cast can fail at run time</a:t>
            </a:r>
          </a:p>
          <a:p>
            <a:pPr>
              <a:lnSpc>
                <a:spcPct val="90000"/>
              </a:lnSpc>
            </a:pPr>
            <a:r>
              <a:rPr lang="en-US"/>
              <a:t>Generics provides a way for you to communicate the type of a collection to the compiler</a:t>
            </a:r>
          </a:p>
          <a:p>
            <a:pPr lvl="1">
              <a:lnSpc>
                <a:spcPct val="90000"/>
              </a:lnSpc>
            </a:pPr>
            <a:r>
              <a:rPr lang="en-US" sz="2800"/>
              <a:t>So that it can be checked</a:t>
            </a:r>
          </a:p>
          <a:p>
            <a:pPr lvl="1">
              <a:lnSpc>
                <a:spcPct val="90000"/>
              </a:lnSpc>
            </a:pPr>
            <a:r>
              <a:rPr lang="en-US" sz="2800"/>
              <a:t>The compiler can check that you have used the collection consistently and can insert the correct casts on values being taken out of the collection</a:t>
            </a:r>
          </a:p>
        </p:txBody>
      </p:sp>
    </p:spTree>
    <p:extLst>
      <p:ext uri="{BB962C8B-B14F-4D97-AF65-F5344CB8AC3E}">
        <p14:creationId xmlns:p14="http://schemas.microsoft.com/office/powerpoint/2010/main" val="1026412636"/>
      </p:ext>
    </p:extLst>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Object Class</a:t>
            </a:r>
          </a:p>
        </p:txBody>
      </p:sp>
      <p:sp>
        <p:nvSpPr>
          <p:cNvPr id="44035" name="Rectangle 3"/>
          <p:cNvSpPr>
            <a:spLocks noGrp="1" noChangeArrowheads="1"/>
          </p:cNvSpPr>
          <p:nvPr>
            <p:ph idx="1"/>
          </p:nvPr>
        </p:nvSpPr>
        <p:spPr/>
        <p:txBody>
          <a:bodyPr/>
          <a:lstStyle/>
          <a:p>
            <a:r>
              <a:rPr lang="en-US"/>
              <a:t>The Java language offers a class called Object from which all the other classes are explicitly or implicitly derived</a:t>
            </a:r>
          </a:p>
          <a:p>
            <a:r>
              <a:rPr lang="en-US"/>
              <a:t>The Object class is the root of the class hierarchy tree</a:t>
            </a:r>
          </a:p>
          <a:p>
            <a:r>
              <a:rPr lang="en-US"/>
              <a:t>Every class that you write automatically inherit the methods of the Object class even if you don’t extend Object explicitly in your class declaration</a:t>
            </a:r>
          </a:p>
          <a:p>
            <a:r>
              <a:rPr lang="en-US"/>
              <a:t>Object Class’ Constructor:</a:t>
            </a:r>
          </a:p>
          <a:p>
            <a:pPr lvl="1"/>
            <a:r>
              <a:rPr lang="en-US" sz="2800"/>
              <a:t>public Object()</a:t>
            </a:r>
          </a:p>
        </p:txBody>
      </p:sp>
    </p:spTree>
    <p:extLst>
      <p:ext uri="{BB962C8B-B14F-4D97-AF65-F5344CB8AC3E}">
        <p14:creationId xmlns:p14="http://schemas.microsoft.com/office/powerpoint/2010/main" val="2849521330"/>
      </p:ext>
    </p:extLst>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Object Class Methods</a:t>
            </a:r>
          </a:p>
        </p:txBody>
      </p:sp>
      <p:pic>
        <p:nvPicPr>
          <p:cNvPr id="45059" name="Picture 3"/>
          <p:cNvPicPr>
            <a:picLocks noGrp="1" noChangeAspect="1" noChangeArrowheads="1"/>
          </p:cNvPicPr>
          <p:nvPr>
            <p:ph idx="1"/>
          </p:nvPr>
        </p:nvPicPr>
        <p:blipFill>
          <a:blip r:embed="rId2" cstate="print"/>
          <a:stretch>
            <a:fillRect/>
          </a:stretch>
        </p:blipFill>
        <p:spPr>
          <a:xfrm>
            <a:off x="95126" y="762000"/>
            <a:ext cx="8862110" cy="4724400"/>
          </a:xfrm>
        </p:spPr>
      </p:pic>
    </p:spTree>
    <p:extLst>
      <p:ext uri="{BB962C8B-B14F-4D97-AF65-F5344CB8AC3E}">
        <p14:creationId xmlns:p14="http://schemas.microsoft.com/office/powerpoint/2010/main" val="3055882886"/>
      </p:ext>
    </p:extLst>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The equals() Method</a:t>
            </a:r>
          </a:p>
        </p:txBody>
      </p:sp>
      <p:sp>
        <p:nvSpPr>
          <p:cNvPr id="46083" name="Rectangle 3"/>
          <p:cNvSpPr>
            <a:spLocks noGrp="1" noChangeArrowheads="1"/>
          </p:cNvSpPr>
          <p:nvPr>
            <p:ph idx="1"/>
          </p:nvPr>
        </p:nvSpPr>
        <p:spPr/>
        <p:txBody>
          <a:bodyPr/>
          <a:lstStyle/>
          <a:p>
            <a:pPr>
              <a:lnSpc>
                <a:spcPct val="80000"/>
              </a:lnSpc>
              <a:spcBef>
                <a:spcPts val="0"/>
              </a:spcBef>
            </a:pPr>
            <a:r>
              <a:rPr lang="en-US" sz="2300"/>
              <a:t>The default implementation of the equals(…) method in the Object class is just uses the == operator for comparison</a:t>
            </a:r>
          </a:p>
          <a:p>
            <a:pPr>
              <a:lnSpc>
                <a:spcPct val="80000"/>
              </a:lnSpc>
              <a:spcBef>
                <a:spcPts val="0"/>
              </a:spcBef>
            </a:pPr>
            <a:r>
              <a:rPr lang="en-US" sz="2300"/>
              <a:t>you can override this method in the class that you write and give it a deeper meaning</a:t>
            </a:r>
          </a:p>
          <a:p>
            <a:pPr>
              <a:lnSpc>
                <a:spcPct val="80000"/>
              </a:lnSpc>
              <a:spcBef>
                <a:spcPts val="0"/>
              </a:spcBef>
            </a:pPr>
            <a:r>
              <a:rPr lang="en-US" sz="2300" b="1" smtClean="0"/>
              <a:t>The equals() Contract</a:t>
            </a:r>
            <a:r>
              <a:rPr lang="en-US" sz="2300" smtClean="0"/>
              <a:t>:</a:t>
            </a:r>
            <a:endParaRPr lang="en-US" sz="2300"/>
          </a:p>
          <a:p>
            <a:pPr>
              <a:spcBef>
                <a:spcPts val="0"/>
              </a:spcBef>
            </a:pPr>
            <a:r>
              <a:rPr lang="en-US" sz="2300" smtClean="0"/>
              <a:t>It is </a:t>
            </a:r>
            <a:r>
              <a:rPr lang="en-US" sz="2300" b="1" smtClean="0"/>
              <a:t>reflexive</a:t>
            </a:r>
            <a:r>
              <a:rPr lang="en-US" sz="2300" smtClean="0"/>
              <a:t>. For any reference value x, x.equals(x) should return true.</a:t>
            </a:r>
          </a:p>
          <a:p>
            <a:pPr>
              <a:spcBef>
                <a:spcPts val="0"/>
              </a:spcBef>
            </a:pPr>
            <a:r>
              <a:rPr lang="en-US" sz="2300" smtClean="0"/>
              <a:t>It is </a:t>
            </a:r>
            <a:r>
              <a:rPr lang="en-US" sz="2300" b="1" smtClean="0"/>
              <a:t>symmetric. </a:t>
            </a:r>
            <a:r>
              <a:rPr lang="en-US" sz="2300" smtClean="0"/>
              <a:t>For any reference values x and y, x.equals(y) should return true if and only if y.equals(x) returns true.</a:t>
            </a:r>
          </a:p>
          <a:p>
            <a:pPr>
              <a:spcBef>
                <a:spcPts val="0"/>
              </a:spcBef>
            </a:pPr>
            <a:r>
              <a:rPr lang="en-US" sz="2300" smtClean="0"/>
              <a:t>It is </a:t>
            </a:r>
            <a:r>
              <a:rPr lang="en-US" sz="2300" b="1" smtClean="0"/>
              <a:t>transitive. </a:t>
            </a:r>
            <a:r>
              <a:rPr lang="en-US" sz="2300" smtClean="0"/>
              <a:t>For any reference values x, y, and z, if x.equals(y) returns true and y.equals(z) returns true, then x.equals(z) must return true.</a:t>
            </a:r>
          </a:p>
          <a:p>
            <a:pPr>
              <a:spcBef>
                <a:spcPts val="0"/>
              </a:spcBef>
            </a:pPr>
            <a:r>
              <a:rPr lang="en-US" sz="2300" smtClean="0"/>
              <a:t>It is </a:t>
            </a:r>
            <a:r>
              <a:rPr lang="en-US" sz="2300" b="1" smtClean="0"/>
              <a:t>consistent</a:t>
            </a:r>
            <a:r>
              <a:rPr lang="en-US" sz="2300" smtClean="0"/>
              <a:t>. For any reference values x and y, multiple invocations of x.equals(y) consistently return true or consistently return false, provided no information used in equals comparisons on the object is modified.</a:t>
            </a:r>
          </a:p>
          <a:p>
            <a:pPr>
              <a:spcBef>
                <a:spcPts val="0"/>
              </a:spcBef>
            </a:pPr>
            <a:r>
              <a:rPr lang="en-US" sz="2300" smtClean="0"/>
              <a:t>For any non-null reference value x, x.equals(null) should return false.</a:t>
            </a:r>
            <a:endParaRPr lang="en-US" sz="2300"/>
          </a:p>
        </p:txBody>
      </p:sp>
    </p:spTree>
    <p:extLst>
      <p:ext uri="{BB962C8B-B14F-4D97-AF65-F5344CB8AC3E}">
        <p14:creationId xmlns:p14="http://schemas.microsoft.com/office/powerpoint/2010/main" val="2218194614"/>
      </p:ext>
    </p:extLst>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57200" y="685800"/>
            <a:ext cx="8229600" cy="5791200"/>
          </a:xfrm>
        </p:spPr>
        <p:txBody>
          <a:bodyPr/>
          <a:lstStyle/>
          <a:p>
            <a:pPr>
              <a:lnSpc>
                <a:spcPct val="80000"/>
              </a:lnSpc>
              <a:buFont typeface="Wingdings" pitchFamily="2" charset="2"/>
              <a:buNone/>
            </a:pPr>
            <a:r>
              <a:rPr lang="en-US" sz="2600"/>
              <a:t>class ObjectOne {</a:t>
            </a:r>
          </a:p>
          <a:p>
            <a:pPr>
              <a:lnSpc>
                <a:spcPct val="80000"/>
              </a:lnSpc>
              <a:buFont typeface="Wingdings" pitchFamily="2" charset="2"/>
              <a:buNone/>
            </a:pPr>
            <a:r>
              <a:rPr lang="en-US" sz="2600"/>
              <a:t>      private int  x = 0;</a:t>
            </a:r>
          </a:p>
          <a:p>
            <a:pPr>
              <a:lnSpc>
                <a:spcPct val="80000"/>
              </a:lnSpc>
              <a:buFont typeface="Wingdings" pitchFamily="2" charset="2"/>
              <a:buNone/>
            </a:pPr>
            <a:r>
              <a:rPr lang="en-US" sz="2600"/>
              <a:t>      private int  y = 0;</a:t>
            </a:r>
          </a:p>
          <a:p>
            <a:pPr>
              <a:lnSpc>
                <a:spcPct val="80000"/>
              </a:lnSpc>
              <a:buFont typeface="Wingdings" pitchFamily="2" charset="2"/>
              <a:buNone/>
            </a:pPr>
            <a:r>
              <a:rPr lang="en-US" sz="2600"/>
              <a:t>      ObjectOne(int x, int y) {</a:t>
            </a:r>
          </a:p>
          <a:p>
            <a:pPr>
              <a:lnSpc>
                <a:spcPct val="80000"/>
              </a:lnSpc>
              <a:buFont typeface="Wingdings" pitchFamily="2" charset="2"/>
              <a:buNone/>
            </a:pPr>
            <a:r>
              <a:rPr lang="en-US" sz="2600"/>
              <a:t>           this.x = x;</a:t>
            </a:r>
          </a:p>
          <a:p>
            <a:pPr>
              <a:lnSpc>
                <a:spcPct val="80000"/>
              </a:lnSpc>
              <a:buFont typeface="Wingdings" pitchFamily="2" charset="2"/>
              <a:buNone/>
            </a:pPr>
            <a:r>
              <a:rPr lang="en-US" sz="2600"/>
              <a:t>           this.y = y;</a:t>
            </a:r>
          </a:p>
          <a:p>
            <a:pPr>
              <a:lnSpc>
                <a:spcPct val="80000"/>
              </a:lnSpc>
              <a:buFont typeface="Wingdings" pitchFamily="2" charset="2"/>
              <a:buNone/>
            </a:pPr>
            <a:r>
              <a:rPr lang="en-US" sz="2600"/>
              <a:t>      }</a:t>
            </a:r>
          </a:p>
          <a:p>
            <a:pPr>
              <a:lnSpc>
                <a:spcPct val="80000"/>
              </a:lnSpc>
              <a:buFont typeface="Wingdings" pitchFamily="2" charset="2"/>
              <a:buNone/>
            </a:pPr>
            <a:r>
              <a:rPr lang="en-US" sz="2600"/>
              <a:t>      public int getX() {</a:t>
            </a:r>
          </a:p>
          <a:p>
            <a:pPr>
              <a:lnSpc>
                <a:spcPct val="80000"/>
              </a:lnSpc>
              <a:buFont typeface="Wingdings" pitchFamily="2" charset="2"/>
              <a:buNone/>
            </a:pPr>
            <a:r>
              <a:rPr lang="en-US" sz="2600"/>
              <a:t>           return x;</a:t>
            </a:r>
          </a:p>
          <a:p>
            <a:pPr>
              <a:lnSpc>
                <a:spcPct val="80000"/>
              </a:lnSpc>
              <a:buFont typeface="Wingdings" pitchFamily="2" charset="2"/>
              <a:buNone/>
            </a:pPr>
            <a:r>
              <a:rPr lang="en-US" sz="2600"/>
              <a:t>      }</a:t>
            </a:r>
          </a:p>
          <a:p>
            <a:pPr>
              <a:lnSpc>
                <a:spcPct val="80000"/>
              </a:lnSpc>
              <a:buFont typeface="Wingdings" pitchFamily="2" charset="2"/>
              <a:buNone/>
            </a:pPr>
            <a:r>
              <a:rPr lang="en-US" sz="2600"/>
              <a:t>      public int getY() {</a:t>
            </a:r>
          </a:p>
          <a:p>
            <a:pPr>
              <a:lnSpc>
                <a:spcPct val="80000"/>
              </a:lnSpc>
              <a:buFont typeface="Wingdings" pitchFamily="2" charset="2"/>
              <a:buNone/>
            </a:pPr>
            <a:r>
              <a:rPr lang="en-US" sz="2600"/>
              <a:t>       .   return y;</a:t>
            </a:r>
          </a:p>
          <a:p>
            <a:pPr>
              <a:lnSpc>
                <a:spcPct val="80000"/>
              </a:lnSpc>
              <a:buFont typeface="Wingdings" pitchFamily="2" charset="2"/>
              <a:buNone/>
            </a:pPr>
            <a:r>
              <a:rPr lang="en-US" sz="2600"/>
              <a:t>      }</a:t>
            </a:r>
          </a:p>
          <a:p>
            <a:pPr>
              <a:lnSpc>
                <a:spcPct val="80000"/>
              </a:lnSpc>
              <a:buFont typeface="Wingdings" pitchFamily="2" charset="2"/>
              <a:buNone/>
            </a:pPr>
            <a:r>
              <a:rPr lang="en-US" sz="2600"/>
              <a:t>}</a:t>
            </a:r>
          </a:p>
        </p:txBody>
      </p:sp>
    </p:spTree>
    <p:extLst>
      <p:ext uri="{BB962C8B-B14F-4D97-AF65-F5344CB8AC3E}">
        <p14:creationId xmlns:p14="http://schemas.microsoft.com/office/powerpoint/2010/main" val="1957345734"/>
      </p:ext>
    </p:extLst>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457200"/>
            <a:ext cx="8229600" cy="5867400"/>
          </a:xfrm>
        </p:spPr>
        <p:txBody>
          <a:bodyPr/>
          <a:lstStyle/>
          <a:p>
            <a:pPr>
              <a:buFont typeface="Wingdings" pitchFamily="2" charset="2"/>
              <a:buNone/>
            </a:pPr>
            <a:r>
              <a:rPr lang="en-US" sz="2600"/>
              <a:t>class ObjectTwo {</a:t>
            </a:r>
          </a:p>
          <a:p>
            <a:pPr>
              <a:buFont typeface="Wingdings" pitchFamily="2" charset="2"/>
              <a:buNone/>
            </a:pPr>
            <a:r>
              <a:rPr lang="en-US" sz="2600"/>
              <a:t>      private int x  = 1;</a:t>
            </a:r>
          </a:p>
          <a:p>
            <a:pPr>
              <a:buFont typeface="Wingdings" pitchFamily="2" charset="2"/>
              <a:buNone/>
            </a:pPr>
            <a:r>
              <a:rPr lang="en-US" sz="2600"/>
              <a:t>      private int y  = 2;</a:t>
            </a:r>
          </a:p>
          <a:p>
            <a:pPr>
              <a:buFont typeface="Wingdings" pitchFamily="2" charset="2"/>
              <a:buNone/>
            </a:pPr>
            <a:r>
              <a:rPr lang="en-US" sz="2600"/>
              <a:t>      public boolean equals(Object object) {</a:t>
            </a:r>
          </a:p>
          <a:p>
            <a:pPr>
              <a:buFont typeface="Wingdings" pitchFamily="2" charset="2"/>
              <a:buNone/>
            </a:pPr>
            <a:r>
              <a:rPr lang="en-US" sz="2600"/>
              <a:t>            ObjectOne obj = (ObjectOne) object;</a:t>
            </a:r>
          </a:p>
          <a:p>
            <a:pPr>
              <a:buFont typeface="Wingdings" pitchFamily="2" charset="2"/>
              <a:buNone/>
            </a:pPr>
            <a:r>
              <a:rPr lang="en-US" sz="2600"/>
              <a:t>            if ((obj.getX() ==  x) &amp;&amp; (obj.getY() == y)) {</a:t>
            </a:r>
          </a:p>
          <a:p>
            <a:pPr>
              <a:buFont typeface="Wingdings" pitchFamily="2" charset="2"/>
              <a:buNone/>
            </a:pPr>
            <a:r>
              <a:rPr lang="en-US" sz="2600"/>
              <a:t>                 return true;</a:t>
            </a:r>
          </a:p>
          <a:p>
            <a:pPr>
              <a:buFont typeface="Wingdings" pitchFamily="2" charset="2"/>
              <a:buNone/>
            </a:pPr>
            <a:r>
              <a:rPr lang="en-US" sz="2600"/>
              <a:t>            } else {</a:t>
            </a:r>
          </a:p>
          <a:p>
            <a:pPr>
              <a:buFont typeface="Wingdings" pitchFamily="2" charset="2"/>
              <a:buNone/>
            </a:pPr>
            <a:r>
              <a:rPr lang="en-US" sz="2600"/>
              <a:t>                 return false;</a:t>
            </a:r>
          </a:p>
          <a:p>
            <a:pPr>
              <a:buFont typeface="Wingdings" pitchFamily="2" charset="2"/>
              <a:buNone/>
            </a:pPr>
            <a:r>
              <a:rPr lang="en-US" sz="2600"/>
              <a:t>            }</a:t>
            </a:r>
          </a:p>
          <a:p>
            <a:pPr>
              <a:buFont typeface="Wingdings" pitchFamily="2" charset="2"/>
              <a:buNone/>
            </a:pPr>
            <a:r>
              <a:rPr lang="en-US" sz="2600"/>
              <a:t>      }  </a:t>
            </a:r>
          </a:p>
          <a:p>
            <a:pPr>
              <a:buFont typeface="Wingdings" pitchFamily="2" charset="2"/>
              <a:buNone/>
            </a:pPr>
            <a:r>
              <a:rPr lang="en-US" sz="2600"/>
              <a:t>}</a:t>
            </a:r>
          </a:p>
          <a:p>
            <a:endParaRPr lang="en-US" sz="2600"/>
          </a:p>
        </p:txBody>
      </p:sp>
    </p:spTree>
    <p:extLst>
      <p:ext uri="{BB962C8B-B14F-4D97-AF65-F5344CB8AC3E}">
        <p14:creationId xmlns:p14="http://schemas.microsoft.com/office/powerpoint/2010/main" val="3260718382"/>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879475"/>
            <a:ext cx="8229600" cy="5597525"/>
          </a:xfrm>
        </p:spPr>
        <p:txBody>
          <a:bodyPr/>
          <a:lstStyle/>
          <a:p>
            <a:pPr>
              <a:lnSpc>
                <a:spcPct val="80000"/>
              </a:lnSpc>
              <a:buFont typeface="Wingdings" pitchFamily="2" charset="2"/>
              <a:buNone/>
            </a:pPr>
            <a:r>
              <a:rPr lang="en-US" sz="2100"/>
              <a:t>public class ObjectTest {</a:t>
            </a:r>
          </a:p>
          <a:p>
            <a:pPr>
              <a:lnSpc>
                <a:spcPct val="80000"/>
              </a:lnSpc>
              <a:buFont typeface="Wingdings" pitchFamily="2" charset="2"/>
              <a:buNone/>
            </a:pPr>
            <a:r>
              <a:rPr lang="en-US" sz="2100"/>
              <a:t>    public static void main(String[] args) {</a:t>
            </a:r>
          </a:p>
          <a:p>
            <a:pPr>
              <a:lnSpc>
                <a:spcPct val="80000"/>
              </a:lnSpc>
              <a:buFont typeface="Wingdings" pitchFamily="2" charset="2"/>
              <a:buNone/>
            </a:pPr>
            <a:r>
              <a:rPr lang="en-US" sz="2100"/>
              <a:t>         ObjectOne obj1a = new ObjectOne(1,2);</a:t>
            </a:r>
          </a:p>
          <a:p>
            <a:pPr>
              <a:lnSpc>
                <a:spcPct val="80000"/>
              </a:lnSpc>
              <a:buFont typeface="Wingdings" pitchFamily="2" charset="2"/>
              <a:buNone/>
            </a:pPr>
            <a:r>
              <a:rPr lang="en-US" sz="2100"/>
              <a:t>         ObjectOne obj1b = new ObjectOne(1,2);</a:t>
            </a:r>
          </a:p>
          <a:p>
            <a:pPr>
              <a:lnSpc>
                <a:spcPct val="80000"/>
              </a:lnSpc>
              <a:buFont typeface="Wingdings" pitchFamily="2" charset="2"/>
              <a:buNone/>
            </a:pPr>
            <a:r>
              <a:rPr lang="en-US" sz="2100"/>
              <a:t>         ObjectTwo obj2 = new ObjectTwo();</a:t>
            </a:r>
          </a:p>
          <a:p>
            <a:pPr>
              <a:lnSpc>
                <a:spcPct val="80000"/>
              </a:lnSpc>
              <a:buFont typeface="Wingdings" pitchFamily="2" charset="2"/>
              <a:buNone/>
            </a:pPr>
            <a:r>
              <a:rPr lang="en-US" sz="2100"/>
              <a:t>          if  (obj1a.equals(obj1b)) {</a:t>
            </a:r>
          </a:p>
          <a:p>
            <a:pPr>
              <a:lnSpc>
                <a:spcPct val="80000"/>
              </a:lnSpc>
              <a:buFont typeface="Wingdings" pitchFamily="2" charset="2"/>
              <a:buNone/>
            </a:pPr>
            <a:r>
              <a:rPr lang="en-US" sz="2100"/>
              <a:t>                System.out.println("obj1a is equal to obj1b");</a:t>
            </a:r>
          </a:p>
          <a:p>
            <a:pPr>
              <a:lnSpc>
                <a:spcPct val="80000"/>
              </a:lnSpc>
              <a:buFont typeface="Wingdings" pitchFamily="2" charset="2"/>
              <a:buNone/>
            </a:pPr>
            <a:r>
              <a:rPr lang="en-US" sz="2100"/>
              <a:t>          }else {</a:t>
            </a:r>
          </a:p>
          <a:p>
            <a:pPr>
              <a:lnSpc>
                <a:spcPct val="80000"/>
              </a:lnSpc>
              <a:buFont typeface="Wingdings" pitchFamily="2" charset="2"/>
              <a:buNone/>
            </a:pPr>
            <a:r>
              <a:rPr lang="en-US" sz="2100"/>
              <a:t>                System.out.println("obj1a is not equal to obj1b");</a:t>
            </a:r>
          </a:p>
          <a:p>
            <a:pPr>
              <a:lnSpc>
                <a:spcPct val="80000"/>
              </a:lnSpc>
              <a:buFont typeface="Wingdings" pitchFamily="2" charset="2"/>
              <a:buNone/>
            </a:pPr>
            <a:r>
              <a:rPr lang="en-US" sz="2100"/>
              <a:t>          }</a:t>
            </a:r>
          </a:p>
          <a:p>
            <a:pPr>
              <a:lnSpc>
                <a:spcPct val="80000"/>
              </a:lnSpc>
              <a:buFont typeface="Wingdings" pitchFamily="2" charset="2"/>
              <a:buNone/>
            </a:pPr>
            <a:r>
              <a:rPr lang="en-US" sz="2100"/>
              <a:t>          if(obj2.equals(obj1a)){</a:t>
            </a:r>
          </a:p>
          <a:p>
            <a:pPr>
              <a:lnSpc>
                <a:spcPct val="80000"/>
              </a:lnSpc>
              <a:buFont typeface="Wingdings" pitchFamily="2" charset="2"/>
              <a:buNone/>
            </a:pPr>
            <a:r>
              <a:rPr lang="en-US" sz="2100"/>
              <a:t>                System.out.println("obj1a is equal to obj2");</a:t>
            </a:r>
          </a:p>
          <a:p>
            <a:pPr>
              <a:lnSpc>
                <a:spcPct val="80000"/>
              </a:lnSpc>
              <a:buFont typeface="Wingdings" pitchFamily="2" charset="2"/>
              <a:buNone/>
            </a:pPr>
            <a:r>
              <a:rPr lang="en-US" sz="2100"/>
              <a:t>          }else {</a:t>
            </a:r>
          </a:p>
          <a:p>
            <a:pPr>
              <a:lnSpc>
                <a:spcPct val="80000"/>
              </a:lnSpc>
              <a:buFont typeface="Wingdings" pitchFamily="2" charset="2"/>
              <a:buNone/>
            </a:pPr>
            <a:r>
              <a:rPr lang="en-US" sz="2100"/>
              <a:t>      .         System.out.println("obj1a is not equal to obj2");</a:t>
            </a:r>
          </a:p>
          <a:p>
            <a:pPr>
              <a:lnSpc>
                <a:spcPct val="80000"/>
              </a:lnSpc>
              <a:buFont typeface="Wingdings" pitchFamily="2" charset="2"/>
              <a:buNone/>
            </a:pPr>
            <a:r>
              <a:rPr lang="en-US" sz="2100"/>
              <a:t>          }</a:t>
            </a:r>
          </a:p>
          <a:p>
            <a:pPr>
              <a:lnSpc>
                <a:spcPct val="80000"/>
              </a:lnSpc>
              <a:buFont typeface="Wingdings" pitchFamily="2" charset="2"/>
              <a:buNone/>
            </a:pPr>
            <a:r>
              <a:rPr lang="en-US" sz="2100"/>
              <a:t>    }</a:t>
            </a:r>
          </a:p>
          <a:p>
            <a:pPr>
              <a:lnSpc>
                <a:spcPct val="80000"/>
              </a:lnSpc>
              <a:buFont typeface="Wingdings" pitchFamily="2" charset="2"/>
              <a:buNone/>
            </a:pPr>
            <a:r>
              <a:rPr lang="en-US" sz="2100"/>
              <a:t>}</a:t>
            </a:r>
          </a:p>
        </p:txBody>
      </p:sp>
    </p:spTree>
    <p:extLst>
      <p:ext uri="{BB962C8B-B14F-4D97-AF65-F5344CB8AC3E}">
        <p14:creationId xmlns:p14="http://schemas.microsoft.com/office/powerpoint/2010/main" val="981905101"/>
      </p:ext>
    </p:extLst>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The toString() Method</a:t>
            </a:r>
          </a:p>
        </p:txBody>
      </p:sp>
      <p:sp>
        <p:nvSpPr>
          <p:cNvPr id="50179" name="Rectangle 3"/>
          <p:cNvSpPr>
            <a:spLocks noGrp="1" noChangeArrowheads="1"/>
          </p:cNvSpPr>
          <p:nvPr>
            <p:ph idx="1"/>
          </p:nvPr>
        </p:nvSpPr>
        <p:spPr/>
        <p:txBody>
          <a:bodyPr/>
          <a:lstStyle/>
          <a:p>
            <a:r>
              <a:rPr lang="en-US"/>
              <a:t>This method invoked on an object returns a string representation of the object</a:t>
            </a:r>
          </a:p>
          <a:p>
            <a:r>
              <a:rPr lang="en-US"/>
              <a:t>The default implementation returns the object’s class name, followed by the at sign (@) character, followed by the hashcode of the object in hexadecimal representation</a:t>
            </a:r>
          </a:p>
          <a:p>
            <a:pPr algn="ctr">
              <a:buFont typeface="Wingdings" pitchFamily="2" charset="2"/>
              <a:buNone/>
            </a:pPr>
            <a:r>
              <a:rPr lang="en-US" b="1">
                <a:solidFill>
                  <a:schemeClr val="tx2"/>
                </a:solidFill>
              </a:rPr>
              <a:t>OurClass@18d107f</a:t>
            </a:r>
          </a:p>
        </p:txBody>
      </p:sp>
    </p:spTree>
    <p:extLst>
      <p:ext uri="{BB962C8B-B14F-4D97-AF65-F5344CB8AC3E}">
        <p14:creationId xmlns:p14="http://schemas.microsoft.com/office/powerpoint/2010/main" val="3207290999"/>
      </p:ext>
    </p:extLst>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The Collections Interface</a:t>
            </a:r>
          </a:p>
        </p:txBody>
      </p:sp>
      <p:pic>
        <p:nvPicPr>
          <p:cNvPr id="52227" name="Picture 3"/>
          <p:cNvPicPr>
            <a:picLocks noGrp="1" noChangeAspect="1" noChangeArrowheads="1"/>
          </p:cNvPicPr>
          <p:nvPr>
            <p:ph idx="1"/>
          </p:nvPr>
        </p:nvPicPr>
        <p:blipFill>
          <a:blip r:embed="rId2" cstate="print"/>
          <a:stretch>
            <a:fillRect/>
          </a:stretch>
        </p:blipFill>
        <p:spPr>
          <a:xfrm>
            <a:off x="343492" y="2057400"/>
            <a:ext cx="8786653" cy="3810000"/>
          </a:xfrm>
        </p:spPr>
      </p:pic>
      <p:sp>
        <p:nvSpPr>
          <p:cNvPr id="2" name="Rectangle 1"/>
          <p:cNvSpPr/>
          <p:nvPr/>
        </p:nvSpPr>
        <p:spPr>
          <a:xfrm>
            <a:off x="2286000" y="1148834"/>
            <a:ext cx="167640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vi-VN" sz="2800" b="1">
                <a:solidFill>
                  <a:srgbClr val="008100"/>
                </a:solidFill>
                <a:latin typeface="Arial-ItalicMT"/>
              </a:rPr>
              <a:t>Iterable</a:t>
            </a:r>
            <a:endParaRPr lang="vi-VN" sz="2800" b="1"/>
          </a:p>
        </p:txBody>
      </p:sp>
      <p:cxnSp>
        <p:nvCxnSpPr>
          <p:cNvPr id="4" name="Straight Arrow Connector 3"/>
          <p:cNvCxnSpPr/>
          <p:nvPr/>
        </p:nvCxnSpPr>
        <p:spPr bwMode="auto">
          <a:xfrm flipV="1">
            <a:off x="3048000" y="1672054"/>
            <a:ext cx="0" cy="613946"/>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8382059"/>
      </p:ext>
    </p:extLst>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Introduction to Generics</a:t>
            </a:r>
          </a:p>
        </p:txBody>
      </p:sp>
      <p:sp>
        <p:nvSpPr>
          <p:cNvPr id="65539" name="Rectangle 3"/>
          <p:cNvSpPr>
            <a:spLocks noGrp="1" noChangeArrowheads="1"/>
          </p:cNvSpPr>
          <p:nvPr>
            <p:ph idx="1"/>
          </p:nvPr>
        </p:nvSpPr>
        <p:spPr/>
        <p:txBody>
          <a:bodyPr/>
          <a:lstStyle/>
          <a:p>
            <a:r>
              <a:rPr lang="en-US">
                <a:solidFill>
                  <a:srgbClr val="FF3300"/>
                </a:solidFill>
              </a:rPr>
              <a:t>Question</a:t>
            </a:r>
            <a:r>
              <a:rPr lang="en-US"/>
              <a:t>: Write method for print an array of integer, double, string and so on</a:t>
            </a:r>
          </a:p>
        </p:txBody>
      </p:sp>
      <p:pic>
        <p:nvPicPr>
          <p:cNvPr id="65540" name="Picture 4"/>
          <p:cNvPicPr>
            <a:picLocks noChangeAspect="1" noChangeArrowheads="1"/>
          </p:cNvPicPr>
          <p:nvPr/>
        </p:nvPicPr>
        <p:blipFill>
          <a:blip r:embed="rId2" cstate="print"/>
          <a:srcRect/>
          <a:stretch>
            <a:fillRect/>
          </a:stretch>
        </p:blipFill>
        <p:spPr bwMode="auto">
          <a:xfrm>
            <a:off x="381000" y="1752600"/>
            <a:ext cx="8460259" cy="3962400"/>
          </a:xfrm>
          <a:prstGeom prst="rect">
            <a:avLst/>
          </a:prstGeom>
          <a:noFill/>
        </p:spPr>
      </p:pic>
    </p:spTree>
    <p:extLst>
      <p:ext uri="{BB962C8B-B14F-4D97-AF65-F5344CB8AC3E}">
        <p14:creationId xmlns:p14="http://schemas.microsoft.com/office/powerpoint/2010/main" val="429371939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Introduction to Generics (cont.)</a:t>
            </a:r>
          </a:p>
        </p:txBody>
      </p:sp>
      <p:sp>
        <p:nvSpPr>
          <p:cNvPr id="66563" name="Rectangle 3"/>
          <p:cNvSpPr>
            <a:spLocks noGrp="1" noChangeArrowheads="1"/>
          </p:cNvSpPr>
          <p:nvPr>
            <p:ph idx="1"/>
          </p:nvPr>
        </p:nvSpPr>
        <p:spPr/>
        <p:txBody>
          <a:bodyPr/>
          <a:lstStyle/>
          <a:p>
            <a:r>
              <a:rPr lang="en-US">
                <a:solidFill>
                  <a:srgbClr val="FF3300"/>
                </a:solidFill>
              </a:rPr>
              <a:t>Question: </a:t>
            </a:r>
            <a:r>
              <a:rPr lang="en-US"/>
              <a:t>Write an method find the maximum value of three input (integer, double, string and so on)</a:t>
            </a:r>
          </a:p>
          <a:p>
            <a:endParaRPr lang="en-US">
              <a:solidFill>
                <a:srgbClr val="FF3300"/>
              </a:solidFill>
            </a:endParaRPr>
          </a:p>
          <a:p>
            <a:endParaRPr lang="en-US">
              <a:solidFill>
                <a:srgbClr val="FF3300"/>
              </a:solidFill>
            </a:endParaRPr>
          </a:p>
        </p:txBody>
      </p:sp>
      <p:pic>
        <p:nvPicPr>
          <p:cNvPr id="66564" name="Picture 4"/>
          <p:cNvPicPr>
            <a:picLocks noChangeAspect="1" noChangeArrowheads="1"/>
          </p:cNvPicPr>
          <p:nvPr/>
        </p:nvPicPr>
        <p:blipFill>
          <a:blip r:embed="rId2" cstate="print"/>
          <a:srcRect/>
          <a:stretch>
            <a:fillRect/>
          </a:stretch>
        </p:blipFill>
        <p:spPr bwMode="auto">
          <a:xfrm>
            <a:off x="304800" y="1676400"/>
            <a:ext cx="8489462" cy="4191000"/>
          </a:xfrm>
          <a:prstGeom prst="rect">
            <a:avLst/>
          </a:prstGeom>
          <a:noFill/>
        </p:spPr>
      </p:pic>
    </p:spTree>
    <p:extLst>
      <p:ext uri="{BB962C8B-B14F-4D97-AF65-F5344CB8AC3E}">
        <p14:creationId xmlns:p14="http://schemas.microsoft.com/office/powerpoint/2010/main" val="419615646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Introduction to Generics (cont.)</a:t>
            </a:r>
          </a:p>
        </p:txBody>
      </p:sp>
      <p:sp>
        <p:nvSpPr>
          <p:cNvPr id="67587" name="Rectangle 3"/>
          <p:cNvSpPr>
            <a:spLocks noGrp="1" noChangeArrowheads="1"/>
          </p:cNvSpPr>
          <p:nvPr>
            <p:ph idx="1"/>
          </p:nvPr>
        </p:nvSpPr>
        <p:spPr/>
        <p:txBody>
          <a:bodyPr/>
          <a:lstStyle/>
          <a:p>
            <a:r>
              <a:rPr lang="en-US">
                <a:solidFill>
                  <a:srgbClr val="FF3300"/>
                </a:solidFill>
              </a:rPr>
              <a:t>Question</a:t>
            </a:r>
            <a:r>
              <a:rPr lang="en-US"/>
              <a:t>: Write an stack can be operated on all types (integer, double, string …)</a:t>
            </a:r>
          </a:p>
          <a:p>
            <a:r>
              <a:rPr lang="en-US">
                <a:solidFill>
                  <a:srgbClr val="FF3300"/>
                </a:solidFill>
              </a:rPr>
              <a:t>Solution:</a:t>
            </a:r>
            <a:endParaRPr lang="en-US"/>
          </a:p>
        </p:txBody>
      </p:sp>
      <p:pic>
        <p:nvPicPr>
          <p:cNvPr id="67588" name="Picture 4"/>
          <p:cNvPicPr>
            <a:picLocks noChangeAspect="1" noChangeArrowheads="1"/>
          </p:cNvPicPr>
          <p:nvPr/>
        </p:nvPicPr>
        <p:blipFill>
          <a:blip r:embed="rId2" cstate="print"/>
          <a:srcRect/>
          <a:stretch>
            <a:fillRect/>
          </a:stretch>
        </p:blipFill>
        <p:spPr bwMode="auto">
          <a:xfrm>
            <a:off x="457199" y="2209800"/>
            <a:ext cx="8607669" cy="3352800"/>
          </a:xfrm>
          <a:prstGeom prst="rect">
            <a:avLst/>
          </a:prstGeom>
          <a:noFill/>
        </p:spPr>
      </p:pic>
    </p:spTree>
    <p:extLst>
      <p:ext uri="{BB962C8B-B14F-4D97-AF65-F5344CB8AC3E}">
        <p14:creationId xmlns:p14="http://schemas.microsoft.com/office/powerpoint/2010/main" val="173111045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7" dur="500"/>
                                        <p:tgtEl>
                                          <p:spTgt spid="675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7588"/>
                                        </p:tgtEl>
                                        <p:attrNameLst>
                                          <p:attrName>style.visibility</p:attrName>
                                        </p:attrNameLst>
                                      </p:cBhvr>
                                      <p:to>
                                        <p:strVal val="visible"/>
                                      </p:to>
                                    </p:set>
                                    <p:animEffect transition="in" filter="blinds(horizontal)">
                                      <p:cBhvr>
                                        <p:cTn id="10"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What is Generics ?</a:t>
            </a:r>
          </a:p>
        </p:txBody>
      </p:sp>
      <p:sp>
        <p:nvSpPr>
          <p:cNvPr id="68611" name="Rectangle 3"/>
          <p:cNvSpPr>
            <a:spLocks noGrp="1" noChangeArrowheads="1"/>
          </p:cNvSpPr>
          <p:nvPr>
            <p:ph idx="1"/>
          </p:nvPr>
        </p:nvSpPr>
        <p:spPr/>
        <p:txBody>
          <a:bodyPr/>
          <a:lstStyle/>
          <a:p>
            <a:r>
              <a:rPr lang="en-US"/>
              <a:t>Allow you to specify element type of collection</a:t>
            </a:r>
          </a:p>
          <a:p>
            <a:r>
              <a:rPr lang="en-US"/>
              <a:t>Enforce specification at compile time</a:t>
            </a:r>
          </a:p>
          <a:p>
            <a:r>
              <a:rPr lang="en-US"/>
              <a:t>“Stronger typing with less typing”</a:t>
            </a:r>
          </a:p>
          <a:p>
            <a:r>
              <a:rPr lang="en-US"/>
              <a:t>Go way beyond collections</a:t>
            </a:r>
          </a:p>
          <a:p>
            <a:endParaRPr lang="en-US"/>
          </a:p>
        </p:txBody>
      </p:sp>
    </p:spTree>
    <p:extLst>
      <p:ext uri="{BB962C8B-B14F-4D97-AF65-F5344CB8AC3E}">
        <p14:creationId xmlns:p14="http://schemas.microsoft.com/office/powerpoint/2010/main" val="838804748"/>
      </p:ext>
    </p:extLst>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How To Program</a:t>
            </a:r>
          </a:p>
        </p:txBody>
      </p:sp>
      <p:pic>
        <p:nvPicPr>
          <p:cNvPr id="69635" name="Picture 3"/>
          <p:cNvPicPr>
            <a:picLocks noChangeAspect="1" noChangeArrowheads="1"/>
          </p:cNvPicPr>
          <p:nvPr/>
        </p:nvPicPr>
        <p:blipFill>
          <a:blip r:embed="rId2" cstate="print"/>
          <a:srcRect/>
          <a:stretch>
            <a:fillRect/>
          </a:stretch>
        </p:blipFill>
        <p:spPr bwMode="auto">
          <a:xfrm>
            <a:off x="228599" y="762000"/>
            <a:ext cx="8886217" cy="4800600"/>
          </a:xfrm>
          <a:prstGeom prst="rect">
            <a:avLst/>
          </a:prstGeom>
          <a:noFill/>
        </p:spPr>
      </p:pic>
    </p:spTree>
    <p:extLst>
      <p:ext uri="{BB962C8B-B14F-4D97-AF65-F5344CB8AC3E}">
        <p14:creationId xmlns:p14="http://schemas.microsoft.com/office/powerpoint/2010/main" val="537815942"/>
      </p:ext>
    </p:extLst>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How To Program (cont.)</a:t>
            </a:r>
          </a:p>
        </p:txBody>
      </p:sp>
      <p:pic>
        <p:nvPicPr>
          <p:cNvPr id="70659" name="Picture 3"/>
          <p:cNvPicPr>
            <a:picLocks noChangeAspect="1" noChangeArrowheads="1"/>
          </p:cNvPicPr>
          <p:nvPr/>
        </p:nvPicPr>
        <p:blipFill>
          <a:blip r:embed="rId2" cstate="print"/>
          <a:srcRect/>
          <a:stretch>
            <a:fillRect/>
          </a:stretch>
        </p:blipFill>
        <p:spPr bwMode="auto">
          <a:xfrm>
            <a:off x="228600" y="990600"/>
            <a:ext cx="8741434" cy="4876800"/>
          </a:xfrm>
          <a:prstGeom prst="rect">
            <a:avLst/>
          </a:prstGeom>
          <a:noFill/>
        </p:spPr>
      </p:pic>
    </p:spTree>
    <p:extLst>
      <p:ext uri="{BB962C8B-B14F-4D97-AF65-F5344CB8AC3E}">
        <p14:creationId xmlns:p14="http://schemas.microsoft.com/office/powerpoint/2010/main" val="2208338544"/>
      </p:ext>
    </p:extLst>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How To Program (cont.)</a:t>
            </a:r>
          </a:p>
        </p:txBody>
      </p:sp>
      <p:pic>
        <p:nvPicPr>
          <p:cNvPr id="71683" name="Picture 3"/>
          <p:cNvPicPr>
            <a:picLocks noChangeAspect="1" noChangeArrowheads="1"/>
          </p:cNvPicPr>
          <p:nvPr/>
        </p:nvPicPr>
        <p:blipFill>
          <a:blip r:embed="rId2" cstate="print"/>
          <a:srcRect/>
          <a:stretch>
            <a:fillRect/>
          </a:stretch>
        </p:blipFill>
        <p:spPr bwMode="auto">
          <a:xfrm>
            <a:off x="228600" y="990600"/>
            <a:ext cx="8792308" cy="3810000"/>
          </a:xfrm>
          <a:prstGeom prst="rect">
            <a:avLst/>
          </a:prstGeom>
          <a:noFill/>
        </p:spPr>
      </p:pic>
      <p:sp>
        <p:nvSpPr>
          <p:cNvPr id="71684" name="Text Box 4"/>
          <p:cNvSpPr txBox="1">
            <a:spLocks noChangeArrowheads="1"/>
          </p:cNvSpPr>
          <p:nvPr/>
        </p:nvSpPr>
        <p:spPr bwMode="auto">
          <a:xfrm>
            <a:off x="1295400" y="5334000"/>
            <a:ext cx="6858000" cy="519113"/>
          </a:xfrm>
          <a:prstGeom prst="rect">
            <a:avLst/>
          </a:prstGeom>
          <a:noFill/>
          <a:ln w="9525">
            <a:noFill/>
            <a:miter lim="800000"/>
            <a:headEnd/>
            <a:tailEnd/>
          </a:ln>
          <a:effectLst/>
        </p:spPr>
        <p:txBody>
          <a:bodyPr>
            <a:spAutoFit/>
          </a:bodyPr>
          <a:lstStyle/>
          <a:p>
            <a:pPr algn="ctr">
              <a:spcBef>
                <a:spcPct val="50000"/>
              </a:spcBef>
            </a:pPr>
            <a:r>
              <a:rPr lang="en-US" sz="2800"/>
              <a:t>Stack&lt; </a:t>
            </a:r>
            <a:r>
              <a:rPr lang="en-US" sz="2800">
                <a:solidFill>
                  <a:srgbClr val="FF3399"/>
                </a:solidFill>
              </a:rPr>
              <a:t>Double</a:t>
            </a:r>
            <a:r>
              <a:rPr lang="en-US" sz="2800"/>
              <a:t> &gt; doubleStack; </a:t>
            </a:r>
          </a:p>
        </p:txBody>
      </p:sp>
    </p:spTree>
    <p:extLst>
      <p:ext uri="{BB962C8B-B14F-4D97-AF65-F5344CB8AC3E}">
        <p14:creationId xmlns:p14="http://schemas.microsoft.com/office/powerpoint/2010/main" val="1345480775"/>
      </p:ext>
    </p:extLst>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Wild card</a:t>
            </a:r>
          </a:p>
        </p:txBody>
      </p:sp>
      <p:pic>
        <p:nvPicPr>
          <p:cNvPr id="72707" name="Picture 3"/>
          <p:cNvPicPr>
            <a:picLocks noChangeAspect="1" noChangeArrowheads="1"/>
          </p:cNvPicPr>
          <p:nvPr/>
        </p:nvPicPr>
        <p:blipFill>
          <a:blip r:embed="rId2" cstate="print"/>
          <a:srcRect/>
          <a:stretch>
            <a:fillRect/>
          </a:stretch>
        </p:blipFill>
        <p:spPr bwMode="auto">
          <a:xfrm>
            <a:off x="304800" y="838200"/>
            <a:ext cx="8660946" cy="5105400"/>
          </a:xfrm>
          <a:prstGeom prst="rect">
            <a:avLst/>
          </a:prstGeom>
          <a:noFill/>
        </p:spPr>
      </p:pic>
    </p:spTree>
    <p:extLst>
      <p:ext uri="{BB962C8B-B14F-4D97-AF65-F5344CB8AC3E}">
        <p14:creationId xmlns:p14="http://schemas.microsoft.com/office/powerpoint/2010/main" val="3197629879"/>
      </p:ext>
    </p:extLst>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Note</a:t>
            </a:r>
          </a:p>
        </p:txBody>
      </p:sp>
      <p:pic>
        <p:nvPicPr>
          <p:cNvPr id="73731" name="Picture 3"/>
          <p:cNvPicPr>
            <a:picLocks noChangeAspect="1" noChangeArrowheads="1"/>
          </p:cNvPicPr>
          <p:nvPr/>
        </p:nvPicPr>
        <p:blipFill>
          <a:blip r:embed="rId2" cstate="print"/>
          <a:srcRect/>
          <a:stretch>
            <a:fillRect/>
          </a:stretch>
        </p:blipFill>
        <p:spPr bwMode="auto">
          <a:xfrm>
            <a:off x="381000" y="1524000"/>
            <a:ext cx="6477000" cy="1600200"/>
          </a:xfrm>
          <a:prstGeom prst="rect">
            <a:avLst/>
          </a:prstGeom>
          <a:noFill/>
        </p:spPr>
      </p:pic>
    </p:spTree>
    <p:extLst>
      <p:ext uri="{BB962C8B-B14F-4D97-AF65-F5344CB8AC3E}">
        <p14:creationId xmlns:p14="http://schemas.microsoft.com/office/powerpoint/2010/main" val="4280499305"/>
      </p:ext>
    </p:extLst>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Generic Summary</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228600" y="685800"/>
            <a:ext cx="8587005" cy="3048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28600" y="3810000"/>
            <a:ext cx="8920800" cy="2133600"/>
          </a:xfrm>
          <a:prstGeom prst="rect">
            <a:avLst/>
          </a:prstGeom>
          <a:noFill/>
          <a:ln w="9525">
            <a:noFill/>
            <a:miter lim="800000"/>
            <a:headEnd/>
            <a:tailEnd/>
          </a:ln>
        </p:spPr>
      </p:pic>
    </p:spTree>
    <p:extLst>
      <p:ext uri="{BB962C8B-B14F-4D97-AF65-F5344CB8AC3E}">
        <p14:creationId xmlns:p14="http://schemas.microsoft.com/office/powerpoint/2010/main" val="3498205254"/>
      </p:ext>
    </p:extLst>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The Collections Interface (cont.)</a:t>
            </a:r>
          </a:p>
        </p:txBody>
      </p:sp>
      <p:sp>
        <p:nvSpPr>
          <p:cNvPr id="53251" name="Rectangle 3"/>
          <p:cNvSpPr>
            <a:spLocks noGrp="1" noChangeArrowheads="1"/>
          </p:cNvSpPr>
          <p:nvPr>
            <p:ph idx="1"/>
          </p:nvPr>
        </p:nvSpPr>
        <p:spPr/>
        <p:txBody>
          <a:bodyPr/>
          <a:lstStyle/>
          <a:p>
            <a:r>
              <a:rPr lang="en-US"/>
              <a:t>The List and Set interfaces extend from the Collection interface</a:t>
            </a:r>
          </a:p>
          <a:p>
            <a:r>
              <a:rPr lang="en-US"/>
              <a:t>There is no direct implementation of the Collection interface</a:t>
            </a:r>
          </a:p>
          <a:p>
            <a:r>
              <a:rPr lang="en-US" b="1"/>
              <a:t>List</a:t>
            </a:r>
            <a:r>
              <a:rPr lang="en-US"/>
              <a:t>: An ordered collection of data items</a:t>
            </a:r>
          </a:p>
          <a:p>
            <a:pPr lvl="1"/>
            <a:r>
              <a:rPr lang="en-US" sz="2800"/>
              <a:t>A list can contain duplicate elements</a:t>
            </a:r>
          </a:p>
          <a:p>
            <a:pPr lvl="1"/>
            <a:r>
              <a:rPr lang="en-US" sz="2800"/>
              <a:t>ArrayList, LinkedList, and Vector are the classes that implement the List interface</a:t>
            </a:r>
          </a:p>
        </p:txBody>
      </p:sp>
    </p:spTree>
    <p:extLst>
      <p:ext uri="{BB962C8B-B14F-4D97-AF65-F5344CB8AC3E}">
        <p14:creationId xmlns:p14="http://schemas.microsoft.com/office/powerpoint/2010/main" val="1701726480"/>
      </p:ext>
    </p:extLst>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Generic Summary</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0" y="609600"/>
            <a:ext cx="9038580" cy="220980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0" y="2895600"/>
            <a:ext cx="9079760" cy="3962400"/>
          </a:xfrm>
          <a:prstGeom prst="rect">
            <a:avLst/>
          </a:prstGeom>
          <a:noFill/>
          <a:ln w="9525">
            <a:noFill/>
            <a:miter lim="800000"/>
            <a:headEnd/>
            <a:tailEnd/>
          </a:ln>
        </p:spPr>
      </p:pic>
    </p:spTree>
    <p:extLst>
      <p:ext uri="{BB962C8B-B14F-4D97-AF65-F5344CB8AC3E}">
        <p14:creationId xmlns:p14="http://schemas.microsoft.com/office/powerpoint/2010/main" val="1227851835"/>
      </p:ext>
    </p:extLst>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The Collections Interface (cont.)</a:t>
            </a:r>
          </a:p>
        </p:txBody>
      </p:sp>
      <p:sp>
        <p:nvSpPr>
          <p:cNvPr id="54275" name="Rectangle 3"/>
          <p:cNvSpPr>
            <a:spLocks noGrp="1" noChangeArrowheads="1"/>
          </p:cNvSpPr>
          <p:nvPr>
            <p:ph idx="1"/>
          </p:nvPr>
        </p:nvSpPr>
        <p:spPr/>
        <p:txBody>
          <a:bodyPr/>
          <a:lstStyle/>
          <a:p>
            <a:r>
              <a:rPr lang="en-US" b="1"/>
              <a:t>Set: </a:t>
            </a:r>
            <a:r>
              <a:rPr lang="en-US"/>
              <a:t>A collection of unique items</a:t>
            </a:r>
          </a:p>
          <a:p>
            <a:pPr lvl="1"/>
            <a:r>
              <a:rPr lang="en-US" sz="2800"/>
              <a:t>There are no duplicates data items</a:t>
            </a:r>
          </a:p>
          <a:p>
            <a:pPr lvl="1"/>
            <a:r>
              <a:rPr lang="en-US" sz="2800"/>
              <a:t> HashSet and LinkedHashSet are examples of classes that implement the Set interface</a:t>
            </a:r>
          </a:p>
          <a:p>
            <a:r>
              <a:rPr lang="en-US" b="1"/>
              <a:t>Map: </a:t>
            </a:r>
            <a:r>
              <a:rPr lang="en-US"/>
              <a:t>An object that maps keys to values: </a:t>
            </a:r>
          </a:p>
          <a:p>
            <a:pPr lvl="1"/>
            <a:r>
              <a:rPr lang="en-US" sz="2800"/>
              <a:t>Each key can map to at most one value</a:t>
            </a:r>
          </a:p>
          <a:p>
            <a:pPr lvl="1"/>
            <a:r>
              <a:rPr lang="en-US" sz="2800"/>
              <a:t>Maps cannot contain duplicate keys</a:t>
            </a:r>
          </a:p>
          <a:p>
            <a:pPr lvl="1"/>
            <a:r>
              <a:rPr lang="en-US" sz="2800"/>
              <a:t>HashMap and HashTable are examples of classes that implement the Map interface</a:t>
            </a:r>
          </a:p>
          <a:p>
            <a:endParaRPr lang="en-US"/>
          </a:p>
        </p:txBody>
      </p:sp>
    </p:spTree>
    <p:extLst>
      <p:ext uri="{BB962C8B-B14F-4D97-AF65-F5344CB8AC3E}">
        <p14:creationId xmlns:p14="http://schemas.microsoft.com/office/powerpoint/2010/main" val="19524241"/>
      </p:ext>
    </p:extLst>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a:t>Implementations of Collections Interfaces</a:t>
            </a:r>
          </a:p>
        </p:txBody>
      </p:sp>
      <p:pic>
        <p:nvPicPr>
          <p:cNvPr id="55299" name="Picture 3"/>
          <p:cNvPicPr>
            <a:picLocks noGrp="1" noChangeAspect="1" noChangeArrowheads="1"/>
          </p:cNvPicPr>
          <p:nvPr>
            <p:ph idx="1"/>
          </p:nvPr>
        </p:nvPicPr>
        <p:blipFill>
          <a:blip r:embed="rId2" cstate="print"/>
          <a:stretch>
            <a:fillRect/>
          </a:stretch>
        </p:blipFill>
        <p:spPr>
          <a:xfrm>
            <a:off x="381000" y="762000"/>
            <a:ext cx="8688428" cy="5638800"/>
          </a:xfrm>
        </p:spPr>
      </p:pic>
    </p:spTree>
    <p:extLst>
      <p:ext uri="{BB962C8B-B14F-4D97-AF65-F5344CB8AC3E}">
        <p14:creationId xmlns:p14="http://schemas.microsoft.com/office/powerpoint/2010/main" val="3834063683"/>
      </p:ext>
    </p:extLst>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Concrete </a:t>
            </a:r>
            <a:r>
              <a:rPr lang="en-US" smtClean="0"/>
              <a:t>Classes: Collection</a:t>
            </a:r>
            <a:endParaRPr lang="en-US"/>
          </a:p>
        </p:txBody>
      </p:sp>
      <p:pic>
        <p:nvPicPr>
          <p:cNvPr id="2050" name="Picture 2" descr="http://shivasoft.in/blog/wp-content/uploads/2011/04/Java-Collection-interfaces-and-concrete-classe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644235"/>
            <a:ext cx="8229600" cy="626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805801"/>
      </p:ext>
    </p:extLst>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Concrete Class: MAP</a:t>
            </a:r>
            <a:endParaRPr lang="en-US"/>
          </a:p>
        </p:txBody>
      </p:sp>
      <p:pic>
        <p:nvPicPr>
          <p:cNvPr id="4098" name="Picture 2" descr="JAVA Map interface and concrete clas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20767"/>
      </p:ext>
    </p:extLst>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IOStreams</Template>
  <TotalTime>2320</TotalTime>
  <Words>2591</Words>
  <Application>Microsoft Office PowerPoint</Application>
  <PresentationFormat>On-screen Show (4:3)</PresentationFormat>
  <Paragraphs>430</Paragraphs>
  <Slides>50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Arial-ItalicMT</vt:lpstr>
      <vt:lpstr>Calibri</vt:lpstr>
      <vt:lpstr>Consolas</vt:lpstr>
      <vt:lpstr>Courier New</vt:lpstr>
      <vt:lpstr>MS Mincho</vt:lpstr>
      <vt:lpstr>Tahoma</vt:lpstr>
      <vt:lpstr>Times New Roman</vt:lpstr>
      <vt:lpstr>Wingdings</vt:lpstr>
      <vt:lpstr>Blends</vt:lpstr>
      <vt:lpstr>JAVA COLLECTION FRAMEWORK</vt:lpstr>
      <vt:lpstr>Introduction</vt:lpstr>
      <vt:lpstr>Collections</vt:lpstr>
      <vt:lpstr>The Collections Interface</vt:lpstr>
      <vt:lpstr>The Collections Interface (cont.)</vt:lpstr>
      <vt:lpstr>The Collections Interface (cont.)</vt:lpstr>
      <vt:lpstr>Implementations of Collections Interfaces</vt:lpstr>
      <vt:lpstr>Concrete Classes: Collection</vt:lpstr>
      <vt:lpstr>Concrete Class: MAP</vt:lpstr>
      <vt:lpstr>Collections Comparision</vt:lpstr>
      <vt:lpstr>Iterators </vt:lpstr>
      <vt:lpstr>Iterator methods</vt:lpstr>
      <vt:lpstr>Iterator example</vt:lpstr>
      <vt:lpstr>Iterator example 2</vt:lpstr>
      <vt:lpstr>Collection Interface:Traversing Collections</vt:lpstr>
      <vt:lpstr>Collection Interface: Bulk Operations</vt:lpstr>
      <vt:lpstr>Collection Interface: Array Operations</vt:lpstr>
      <vt:lpstr>Set Interface</vt:lpstr>
      <vt:lpstr>Set Interface: Basic Operations</vt:lpstr>
      <vt:lpstr>Set Interface: Bulk Operations</vt:lpstr>
      <vt:lpstr>List Interface</vt:lpstr>
      <vt:lpstr>List Interface</vt:lpstr>
      <vt:lpstr>List Interface: Interators</vt:lpstr>
      <vt:lpstr>Map Interface</vt:lpstr>
      <vt:lpstr>Features of the Implementation</vt:lpstr>
      <vt:lpstr>Implementing the List Interface</vt:lpstr>
      <vt:lpstr>Implementing the Set Interface</vt:lpstr>
      <vt:lpstr>Implementing the Map Interface</vt:lpstr>
      <vt:lpstr>Implementing the Map Interface </vt:lpstr>
      <vt:lpstr>Performing a Search on Collections</vt:lpstr>
      <vt:lpstr>PowerPoint Presentation</vt:lpstr>
      <vt:lpstr>Generics - Introduction </vt:lpstr>
      <vt:lpstr>Object Class</vt:lpstr>
      <vt:lpstr>Object Class Methods</vt:lpstr>
      <vt:lpstr>The equals() Method</vt:lpstr>
      <vt:lpstr>PowerPoint Presentation</vt:lpstr>
      <vt:lpstr>PowerPoint Presentation</vt:lpstr>
      <vt:lpstr>PowerPoint Presentation</vt:lpstr>
      <vt:lpstr>The toString() Method</vt:lpstr>
      <vt:lpstr>Introduction to Generics</vt:lpstr>
      <vt:lpstr>Introduction to Generics (cont.)</vt:lpstr>
      <vt:lpstr>Introduction to Generics (cont.)</vt:lpstr>
      <vt:lpstr>What is Generics ?</vt:lpstr>
      <vt:lpstr>How To Program</vt:lpstr>
      <vt:lpstr>How To Program (cont.)</vt:lpstr>
      <vt:lpstr>How To Program (cont.)</vt:lpstr>
      <vt:lpstr>Wild card</vt:lpstr>
      <vt:lpstr>Note</vt:lpstr>
      <vt:lpstr>Generic Summary</vt:lpstr>
      <vt:lpstr>Generic Summary</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pvtinhnlu@gmail.com</cp:lastModifiedBy>
  <cp:revision>131</cp:revision>
  <dcterms:created xsi:type="dcterms:W3CDTF">2006-10-07T14:18:25Z</dcterms:created>
  <dcterms:modified xsi:type="dcterms:W3CDTF">2016-10-10T03:11:41Z</dcterms:modified>
</cp:coreProperties>
</file>