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3"/>
  </p:notesMasterIdLst>
  <p:sldIdLst>
    <p:sldId id="299" r:id="rId2"/>
    <p:sldId id="287" r:id="rId3"/>
    <p:sldId id="284" r:id="rId4"/>
    <p:sldId id="285" r:id="rId5"/>
    <p:sldId id="281" r:id="rId6"/>
    <p:sldId id="280" r:id="rId7"/>
    <p:sldId id="301" r:id="rId8"/>
    <p:sldId id="302" r:id="rId9"/>
    <p:sldId id="282" r:id="rId10"/>
    <p:sldId id="283" r:id="rId11"/>
    <p:sldId id="286" r:id="rId12"/>
    <p:sldId id="304" r:id="rId13"/>
    <p:sldId id="261" r:id="rId14"/>
    <p:sldId id="292" r:id="rId15"/>
    <p:sldId id="262" r:id="rId16"/>
    <p:sldId id="293" r:id="rId17"/>
    <p:sldId id="263" r:id="rId18"/>
    <p:sldId id="273" r:id="rId19"/>
    <p:sldId id="264" r:id="rId20"/>
    <p:sldId id="290" r:id="rId21"/>
    <p:sldId id="288" r:id="rId22"/>
    <p:sldId id="289" r:id="rId23"/>
    <p:sldId id="294" r:id="rId24"/>
    <p:sldId id="265" r:id="rId25"/>
    <p:sldId id="266"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297" r:id="rId39"/>
    <p:sldId id="298" r:id="rId40"/>
    <p:sldId id="317" r:id="rId41"/>
    <p:sldId id="318" r:id="rId42"/>
    <p:sldId id="275" r:id="rId43"/>
    <p:sldId id="276" r:id="rId44"/>
    <p:sldId id="279" r:id="rId45"/>
    <p:sldId id="267" r:id="rId46"/>
    <p:sldId id="268" r:id="rId47"/>
    <p:sldId id="269" r:id="rId48"/>
    <p:sldId id="270" r:id="rId49"/>
    <p:sldId id="271" r:id="rId50"/>
    <p:sldId id="272" r:id="rId51"/>
    <p:sldId id="274"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0" autoAdjust="0"/>
    <p:restoredTop sz="94595" autoAdjust="0"/>
  </p:normalViewPr>
  <p:slideViewPr>
    <p:cSldViewPr>
      <p:cViewPr varScale="1">
        <p:scale>
          <a:sx n="68" d="100"/>
          <a:sy n="68" d="100"/>
        </p:scale>
        <p:origin x="708" y="7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itchFamily="18" charset="0"/>
              </a:defRPr>
            </a:lvl1pPr>
          </a:lstStyle>
          <a:p>
            <a:pPr>
              <a:defRPr/>
            </a:pPr>
            <a:fld id="{A9ECE81D-EDC0-4449-81D5-47292BEBC9EC}" type="slidenum">
              <a:rPr lang="en-US"/>
              <a:pPr>
                <a:defRPr/>
              </a:pPr>
              <a:t>‹#›</a:t>
            </a:fld>
            <a:endParaRPr lang="en-US"/>
          </a:p>
        </p:txBody>
      </p:sp>
    </p:spTree>
    <p:extLst>
      <p:ext uri="{BB962C8B-B14F-4D97-AF65-F5344CB8AC3E}">
        <p14:creationId xmlns:p14="http://schemas.microsoft.com/office/powerpoint/2010/main" val="39323579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A4FA20-0902-462E-9F70-A57E470835B0}" type="slidenum">
              <a:rPr lang="en-US"/>
              <a:pPr/>
              <a:t>7</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83940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72926E-99B0-4241-9463-9F4DD9925B32}" type="slidenum">
              <a:rPr lang="en-US"/>
              <a:pPr/>
              <a:t>8</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3550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2787E40-5BF2-4F25-9B91-0E19EFEE4D0A}" type="slidenum">
              <a:rPr lang="en-US"/>
              <a:pPr/>
              <a:t>10</a:t>
            </a:fld>
            <a:endParaRPr lang="en-US"/>
          </a:p>
        </p:txBody>
      </p:sp>
      <p:sp>
        <p:nvSpPr>
          <p:cNvPr id="43011" name="Rectangle 2"/>
          <p:cNvSpPr>
            <a:spLocks noGrp="1" noRot="1" noChangeAspect="1" noChangeArrowheads="1" noTextEdit="1"/>
          </p:cNvSpPr>
          <p:nvPr>
            <p:ph type="sldImg"/>
          </p:nvPr>
        </p:nvSpPr>
        <p:spPr>
          <a:xfrm>
            <a:off x="1150938" y="692150"/>
            <a:ext cx="4556125" cy="3417888"/>
          </a:xfrm>
          <a:ln w="12700" cap="flat">
            <a:solidFill>
              <a:schemeClr val="tx1"/>
            </a:solidFill>
          </a:ln>
        </p:spPr>
      </p:sp>
      <p:sp>
        <p:nvSpPr>
          <p:cNvPr id="43012" name="Rectangle 3"/>
          <p:cNvSpPr>
            <a:spLocks noGrp="1" noChangeArrowheads="1"/>
          </p:cNvSpPr>
          <p:nvPr>
            <p:ph type="body" idx="1"/>
          </p:nvPr>
        </p:nvSpPr>
        <p:spPr>
          <a:xfrm>
            <a:off x="914400" y="4341813"/>
            <a:ext cx="5029200" cy="4116387"/>
          </a:xfrm>
          <a:noFill/>
          <a:ln/>
        </p:spPr>
        <p:txBody>
          <a:bodyPr lIns="85737" tIns="42116" rIns="85737" bIns="42116"/>
          <a:lstStyle/>
          <a:p>
            <a:pPr eaLnBrk="1" hangingPunct="1"/>
            <a:endParaRPr lang="en-GB" smtClean="0"/>
          </a:p>
        </p:txBody>
      </p:sp>
    </p:spTree>
    <p:extLst>
      <p:ext uri="{BB962C8B-B14F-4D97-AF65-F5344CB8AC3E}">
        <p14:creationId xmlns:p14="http://schemas.microsoft.com/office/powerpoint/2010/main" val="782127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056B79-C8F4-45B1-9460-65BBBBBBCEB1}" type="slidenum">
              <a:rPr lang="en-US"/>
              <a:pPr/>
              <a:t>12</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60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FA0E87-E411-4B43-B90A-B0C83256A690}" type="slidenum">
              <a:rPr lang="en-US"/>
              <a:pPr/>
              <a:t>26</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27812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945E93-99B6-47D5-A475-011A38A94188}" type="slidenum">
              <a:rPr lang="en-US"/>
              <a:pPr/>
              <a:t>27</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000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214028"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2140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smtClean="0">
                <a:solidFill>
                  <a:schemeClr val="bg2"/>
                </a:solidFill>
              </a:defRPr>
            </a:lvl1pPr>
          </a:lstStyle>
          <a:p>
            <a:pPr>
              <a:defRPr/>
            </a:pPr>
            <a:fld id="{46F35480-8E1C-4791-8FAD-820F2F2BD527}"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6858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195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94"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12995"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12996"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212997"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212998"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212999"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213000"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213001"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8" name="Rectangle 10"/>
          <p:cNvSpPr>
            <a:spLocks noGrp="1" noChangeArrowheads="1"/>
          </p:cNvSpPr>
          <p:nvPr>
            <p:ph type="body" idx="1"/>
          </p:nvPr>
        </p:nvSpPr>
        <p:spPr bwMode="auto">
          <a:xfrm>
            <a:off x="0" y="6858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1"/>
            <a:r>
              <a:rPr lang="en-US" smtClean="0"/>
              <a:t>Fourth level</a:t>
            </a:r>
          </a:p>
          <a:p>
            <a:pPr lvl="2"/>
            <a:r>
              <a:rPr lang="en-US" smtClean="0"/>
              <a:t>Fifth level</a:t>
            </a:r>
          </a:p>
        </p:txBody>
      </p:sp>
      <p:sp>
        <p:nvSpPr>
          <p:cNvPr id="213003"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 </a:t>
            </a:r>
            <a:r>
              <a:rPr lang="en-US" smtClean="0"/>
              <a:t>2016</a:t>
            </a:r>
            <a:endParaRPr lang="en-US"/>
          </a:p>
        </p:txBody>
      </p:sp>
      <p:sp>
        <p:nvSpPr>
          <p:cNvPr id="213004"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p>
            <a:pPr>
              <a:spcBef>
                <a:spcPct val="50000"/>
              </a:spcBef>
              <a:defRPr/>
            </a:pPr>
            <a:fld id="{D0ED5513-AD7B-477C-8CE8-C3AC8F200628}" type="slidenum">
              <a:rPr lang="en-US" smtClean="0"/>
              <a:pPr>
                <a:spcBef>
                  <a:spcPct val="50000"/>
                </a:spcBef>
                <a:defRPr/>
              </a:pPr>
              <a:t>‹#›</a:t>
            </a:fld>
            <a:r>
              <a:rPr lang="en-US" smtClean="0"/>
              <a:t>/51</a:t>
            </a:r>
            <a:endParaRPr lang="en-US"/>
          </a:p>
        </p:txBody>
      </p:sp>
    </p:spTree>
  </p:cSld>
  <p:clrMap bg1="lt1" tx1="dk1" bg2="lt2" tx2="dk2" accent1="accent1" accent2="accent2" accent3="accent3" accent4="accent4" accent5="accent5" accent6="accent6" hlink="hlink" folHlink="folHlink"/>
  <p:sldLayoutIdLst>
    <p:sldLayoutId id="2147483675"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image" Target="../media/image6.wmf"/><Relationship Id="rId12"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9.wmf"/><Relationship Id="rId10" Type="http://schemas.openxmlformats.org/officeDocument/2006/relationships/oleObject" Target="../embeddings/oleObject5.bin"/><Relationship Id="rId4" Type="http://schemas.openxmlformats.org/officeDocument/2006/relationships/image" Target="../media/image5.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smtClean="0">
                <a:solidFill>
                  <a:schemeClr val="hlink"/>
                </a:solidFill>
              </a:rPr>
              <a:t>JAVA THREAD</a:t>
            </a:r>
            <a:endParaRPr lang="en-US" dirty="0" smtClean="0"/>
          </a:p>
        </p:txBody>
      </p:sp>
      <p:sp>
        <p:nvSpPr>
          <p:cNvPr id="13315" name="Rectangle 3"/>
          <p:cNvSpPr>
            <a:spLocks noGrp="1" noChangeArrowheads="1"/>
          </p:cNvSpPr>
          <p:nvPr>
            <p:ph type="subTitle" idx="1"/>
          </p:nvPr>
        </p:nvSpPr>
        <p:spPr/>
        <p:txBody>
          <a:bodyPr/>
          <a:lstStyle/>
          <a:p>
            <a:pPr eaLnBrk="1" hangingPunct="1"/>
            <a:endParaRPr lang="en-US" smtClean="0"/>
          </a:p>
        </p:txBody>
      </p:sp>
      <p:sp>
        <p:nvSpPr>
          <p:cNvPr id="2052" name="Rectangle 4"/>
          <p:cNvSpPr>
            <a:spLocks noChangeArrowheads="1"/>
          </p:cNvSpPr>
          <p:nvPr/>
        </p:nvSpPr>
        <p:spPr bwMode="auto">
          <a:xfrm>
            <a:off x="1752600" y="0"/>
            <a:ext cx="5486400" cy="685800"/>
          </a:xfrm>
          <a:prstGeom prst="rect">
            <a:avLst/>
          </a:prstGeom>
          <a:noFill/>
          <a:ln w="9525">
            <a:noFill/>
            <a:miter lim="800000"/>
            <a:headEnd/>
            <a:tailEnd/>
          </a:ln>
          <a:effectLst/>
        </p:spPr>
        <p:txBody>
          <a:bodyPr anchor="ctr"/>
          <a:lstStyle/>
          <a:p>
            <a:pPr eaLnBrk="1" hangingPunct="1">
              <a:defRPr/>
            </a:pPr>
            <a:r>
              <a:rPr lang="en-US" sz="3200" b="1">
                <a:solidFill>
                  <a:srgbClr val="FF0000"/>
                </a:solidFill>
                <a:effectLst>
                  <a:outerShdw blurRad="38100" dist="38100" dir="2700000" algn="tl">
                    <a:srgbClr val="C0C0C0"/>
                  </a:outerShdw>
                </a:effectLst>
              </a:rPr>
              <a:t>SPECIAL JAVA SUBJECT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2"/>
          <p:cNvSpPr>
            <a:spLocks noChangeArrowheads="1"/>
          </p:cNvSpPr>
          <p:nvPr/>
        </p:nvSpPr>
        <p:spPr bwMode="auto">
          <a:xfrm>
            <a:off x="6650038" y="3251200"/>
            <a:ext cx="1851025" cy="1397000"/>
          </a:xfrm>
          <a:prstGeom prst="ellipse">
            <a:avLst/>
          </a:prstGeom>
          <a:solidFill>
            <a:schemeClr val="hlink"/>
          </a:solidFill>
          <a:ln w="12700">
            <a:solidFill>
              <a:schemeClr val="tx1"/>
            </a:solidFill>
            <a:round/>
            <a:headEnd/>
            <a:tailEnd/>
          </a:ln>
        </p:spPr>
        <p:txBody>
          <a:bodyPr wrap="none" lIns="90488" tIns="44450" rIns="90488" bIns="44450"/>
          <a:lstStyle/>
          <a:p>
            <a:pPr algn="ctr"/>
            <a:r>
              <a:rPr lang="en-US" sz="1400" b="1">
                <a:latin typeface="Arial" pitchFamily="34" charset="0"/>
              </a:rPr>
              <a:t>Server</a:t>
            </a:r>
          </a:p>
          <a:p>
            <a:pPr algn="ctr"/>
            <a:r>
              <a:rPr lang="en-US" sz="1400" b="1">
                <a:latin typeface="Arial" pitchFamily="34" charset="0"/>
              </a:rPr>
              <a:t>Threads</a:t>
            </a:r>
          </a:p>
        </p:txBody>
      </p:sp>
      <p:sp>
        <p:nvSpPr>
          <p:cNvPr id="10243" name="Freeform 3"/>
          <p:cNvSpPr>
            <a:spLocks/>
          </p:cNvSpPr>
          <p:nvPr/>
        </p:nvSpPr>
        <p:spPr bwMode="auto">
          <a:xfrm>
            <a:off x="6945313" y="4013200"/>
            <a:ext cx="63500" cy="280988"/>
          </a:xfrm>
          <a:custGeom>
            <a:avLst/>
            <a:gdLst>
              <a:gd name="T0" fmla="*/ 0 w 40"/>
              <a:gd name="T1" fmla="*/ 0 h 177"/>
              <a:gd name="T2" fmla="*/ 17 w 40"/>
              <a:gd name="T3" fmla="*/ 0 h 177"/>
              <a:gd name="T4" fmla="*/ 17 w 40"/>
              <a:gd name="T5" fmla="*/ 16 h 177"/>
              <a:gd name="T6" fmla="*/ 11 w 40"/>
              <a:gd name="T7" fmla="*/ 31 h 177"/>
              <a:gd name="T8" fmla="*/ 0 w 40"/>
              <a:gd name="T9" fmla="*/ 47 h 177"/>
              <a:gd name="T10" fmla="*/ 0 w 40"/>
              <a:gd name="T11" fmla="*/ 62 h 177"/>
              <a:gd name="T12" fmla="*/ 11 w 40"/>
              <a:gd name="T13" fmla="*/ 78 h 177"/>
              <a:gd name="T14" fmla="*/ 28 w 40"/>
              <a:gd name="T15" fmla="*/ 83 h 177"/>
              <a:gd name="T16" fmla="*/ 39 w 40"/>
              <a:gd name="T17" fmla="*/ 98 h 177"/>
              <a:gd name="T18" fmla="*/ 33 w 40"/>
              <a:gd name="T19" fmla="*/ 114 h 177"/>
              <a:gd name="T20" fmla="*/ 17 w 40"/>
              <a:gd name="T21" fmla="*/ 124 h 177"/>
              <a:gd name="T22" fmla="*/ 11 w 40"/>
              <a:gd name="T23" fmla="*/ 140 h 177"/>
              <a:gd name="T24" fmla="*/ 6 w 40"/>
              <a:gd name="T25" fmla="*/ 155 h 177"/>
              <a:gd name="T26" fmla="*/ 11 w 40"/>
              <a:gd name="T27" fmla="*/ 171 h 177"/>
              <a:gd name="T28" fmla="*/ 28 w 40"/>
              <a:gd name="T29" fmla="*/ 176 h 1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177"/>
              <a:gd name="T47" fmla="*/ 40 w 40"/>
              <a:gd name="T48" fmla="*/ 177 h 1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177">
                <a:moveTo>
                  <a:pt x="0" y="0"/>
                </a:moveTo>
                <a:lnTo>
                  <a:pt x="17" y="0"/>
                </a:lnTo>
                <a:lnTo>
                  <a:pt x="17" y="16"/>
                </a:lnTo>
                <a:lnTo>
                  <a:pt x="11" y="31"/>
                </a:lnTo>
                <a:lnTo>
                  <a:pt x="0" y="47"/>
                </a:lnTo>
                <a:lnTo>
                  <a:pt x="0" y="62"/>
                </a:lnTo>
                <a:lnTo>
                  <a:pt x="11" y="78"/>
                </a:lnTo>
                <a:lnTo>
                  <a:pt x="28" y="83"/>
                </a:lnTo>
                <a:lnTo>
                  <a:pt x="39" y="98"/>
                </a:lnTo>
                <a:lnTo>
                  <a:pt x="33" y="114"/>
                </a:lnTo>
                <a:lnTo>
                  <a:pt x="17" y="124"/>
                </a:lnTo>
                <a:lnTo>
                  <a:pt x="11" y="140"/>
                </a:lnTo>
                <a:lnTo>
                  <a:pt x="6" y="155"/>
                </a:lnTo>
                <a:lnTo>
                  <a:pt x="11" y="171"/>
                </a:lnTo>
                <a:lnTo>
                  <a:pt x="28" y="176"/>
                </a:lnTo>
              </a:path>
            </a:pathLst>
          </a:custGeom>
          <a:solidFill>
            <a:schemeClr val="hlink"/>
          </a:solidFill>
          <a:ln w="12700" cap="rnd" cmpd="sng">
            <a:solidFill>
              <a:schemeClr val="tx1"/>
            </a:solidFill>
            <a:prstDash val="solid"/>
            <a:round/>
            <a:headEnd type="none" w="med" len="med"/>
            <a:tailEnd type="none" w="med" len="med"/>
          </a:ln>
        </p:spPr>
        <p:txBody>
          <a:bodyPr/>
          <a:lstStyle/>
          <a:p>
            <a:endParaRPr lang="en-US"/>
          </a:p>
        </p:txBody>
      </p:sp>
      <p:sp>
        <p:nvSpPr>
          <p:cNvPr id="10244" name="Freeform 4"/>
          <p:cNvSpPr>
            <a:spLocks/>
          </p:cNvSpPr>
          <p:nvPr/>
        </p:nvSpPr>
        <p:spPr bwMode="auto">
          <a:xfrm>
            <a:off x="7169150" y="3717925"/>
            <a:ext cx="63500" cy="314325"/>
          </a:xfrm>
          <a:custGeom>
            <a:avLst/>
            <a:gdLst>
              <a:gd name="T0" fmla="*/ 0 w 40"/>
              <a:gd name="T1" fmla="*/ 0 h 198"/>
              <a:gd name="T2" fmla="*/ 17 w 40"/>
              <a:gd name="T3" fmla="*/ 0 h 198"/>
              <a:gd name="T4" fmla="*/ 17 w 40"/>
              <a:gd name="T5" fmla="*/ 17 h 198"/>
              <a:gd name="T6" fmla="*/ 11 w 40"/>
              <a:gd name="T7" fmla="*/ 35 h 198"/>
              <a:gd name="T8" fmla="*/ 0 w 40"/>
              <a:gd name="T9" fmla="*/ 52 h 198"/>
              <a:gd name="T10" fmla="*/ 0 w 40"/>
              <a:gd name="T11" fmla="*/ 70 h 198"/>
              <a:gd name="T12" fmla="*/ 11 w 40"/>
              <a:gd name="T13" fmla="*/ 87 h 198"/>
              <a:gd name="T14" fmla="*/ 28 w 40"/>
              <a:gd name="T15" fmla="*/ 93 h 198"/>
              <a:gd name="T16" fmla="*/ 39 w 40"/>
              <a:gd name="T17" fmla="*/ 110 h 198"/>
              <a:gd name="T18" fmla="*/ 33 w 40"/>
              <a:gd name="T19" fmla="*/ 127 h 198"/>
              <a:gd name="T20" fmla="*/ 17 w 40"/>
              <a:gd name="T21" fmla="*/ 139 h 198"/>
              <a:gd name="T22" fmla="*/ 11 w 40"/>
              <a:gd name="T23" fmla="*/ 156 h 198"/>
              <a:gd name="T24" fmla="*/ 6 w 40"/>
              <a:gd name="T25" fmla="*/ 174 h 198"/>
              <a:gd name="T26" fmla="*/ 11 w 40"/>
              <a:gd name="T27" fmla="*/ 191 h 198"/>
              <a:gd name="T28" fmla="*/ 28 w 40"/>
              <a:gd name="T29" fmla="*/ 197 h 1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198"/>
              <a:gd name="T47" fmla="*/ 40 w 40"/>
              <a:gd name="T48" fmla="*/ 198 h 1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198">
                <a:moveTo>
                  <a:pt x="0" y="0"/>
                </a:moveTo>
                <a:lnTo>
                  <a:pt x="17" y="0"/>
                </a:lnTo>
                <a:lnTo>
                  <a:pt x="17" y="17"/>
                </a:lnTo>
                <a:lnTo>
                  <a:pt x="11" y="35"/>
                </a:lnTo>
                <a:lnTo>
                  <a:pt x="0" y="52"/>
                </a:lnTo>
                <a:lnTo>
                  <a:pt x="0" y="70"/>
                </a:lnTo>
                <a:lnTo>
                  <a:pt x="11" y="87"/>
                </a:lnTo>
                <a:lnTo>
                  <a:pt x="28" y="93"/>
                </a:lnTo>
                <a:lnTo>
                  <a:pt x="39" y="110"/>
                </a:lnTo>
                <a:lnTo>
                  <a:pt x="33" y="127"/>
                </a:lnTo>
                <a:lnTo>
                  <a:pt x="17" y="139"/>
                </a:lnTo>
                <a:lnTo>
                  <a:pt x="11" y="156"/>
                </a:lnTo>
                <a:lnTo>
                  <a:pt x="6" y="174"/>
                </a:lnTo>
                <a:lnTo>
                  <a:pt x="11" y="191"/>
                </a:lnTo>
                <a:lnTo>
                  <a:pt x="28" y="197"/>
                </a:lnTo>
              </a:path>
            </a:pathLst>
          </a:custGeom>
          <a:solidFill>
            <a:schemeClr val="hlink"/>
          </a:solidFill>
          <a:ln w="12700" cap="rnd" cmpd="sng">
            <a:solidFill>
              <a:schemeClr val="tx1"/>
            </a:solidFill>
            <a:prstDash val="solid"/>
            <a:round/>
            <a:headEnd type="none" w="med" len="med"/>
            <a:tailEnd type="none" w="med" len="med"/>
          </a:ln>
        </p:spPr>
        <p:txBody>
          <a:bodyPr/>
          <a:lstStyle/>
          <a:p>
            <a:endParaRPr lang="en-US"/>
          </a:p>
        </p:txBody>
      </p:sp>
      <p:sp>
        <p:nvSpPr>
          <p:cNvPr id="10245" name="Freeform 5"/>
          <p:cNvSpPr>
            <a:spLocks/>
          </p:cNvSpPr>
          <p:nvPr/>
        </p:nvSpPr>
        <p:spPr bwMode="auto">
          <a:xfrm>
            <a:off x="7939088" y="4005263"/>
            <a:ext cx="65087" cy="280987"/>
          </a:xfrm>
          <a:custGeom>
            <a:avLst/>
            <a:gdLst>
              <a:gd name="T0" fmla="*/ 0 w 41"/>
              <a:gd name="T1" fmla="*/ 0 h 177"/>
              <a:gd name="T2" fmla="*/ 17 w 41"/>
              <a:gd name="T3" fmla="*/ 0 h 177"/>
              <a:gd name="T4" fmla="*/ 17 w 41"/>
              <a:gd name="T5" fmla="*/ 16 h 177"/>
              <a:gd name="T6" fmla="*/ 11 w 41"/>
              <a:gd name="T7" fmla="*/ 31 h 177"/>
              <a:gd name="T8" fmla="*/ 0 w 41"/>
              <a:gd name="T9" fmla="*/ 47 h 177"/>
              <a:gd name="T10" fmla="*/ 0 w 41"/>
              <a:gd name="T11" fmla="*/ 62 h 177"/>
              <a:gd name="T12" fmla="*/ 11 w 41"/>
              <a:gd name="T13" fmla="*/ 78 h 177"/>
              <a:gd name="T14" fmla="*/ 29 w 41"/>
              <a:gd name="T15" fmla="*/ 83 h 177"/>
              <a:gd name="T16" fmla="*/ 40 w 41"/>
              <a:gd name="T17" fmla="*/ 98 h 177"/>
              <a:gd name="T18" fmla="*/ 34 w 41"/>
              <a:gd name="T19" fmla="*/ 114 h 177"/>
              <a:gd name="T20" fmla="*/ 17 w 41"/>
              <a:gd name="T21" fmla="*/ 124 h 177"/>
              <a:gd name="T22" fmla="*/ 11 w 41"/>
              <a:gd name="T23" fmla="*/ 140 h 177"/>
              <a:gd name="T24" fmla="*/ 6 w 41"/>
              <a:gd name="T25" fmla="*/ 155 h 177"/>
              <a:gd name="T26" fmla="*/ 11 w 41"/>
              <a:gd name="T27" fmla="*/ 171 h 177"/>
              <a:gd name="T28" fmla="*/ 29 w 41"/>
              <a:gd name="T29" fmla="*/ 176 h 1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177"/>
              <a:gd name="T47" fmla="*/ 41 w 41"/>
              <a:gd name="T48" fmla="*/ 177 h 1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177">
                <a:moveTo>
                  <a:pt x="0" y="0"/>
                </a:moveTo>
                <a:lnTo>
                  <a:pt x="17" y="0"/>
                </a:lnTo>
                <a:lnTo>
                  <a:pt x="17" y="16"/>
                </a:lnTo>
                <a:lnTo>
                  <a:pt x="11" y="31"/>
                </a:lnTo>
                <a:lnTo>
                  <a:pt x="0" y="47"/>
                </a:lnTo>
                <a:lnTo>
                  <a:pt x="0" y="62"/>
                </a:lnTo>
                <a:lnTo>
                  <a:pt x="11" y="78"/>
                </a:lnTo>
                <a:lnTo>
                  <a:pt x="29" y="83"/>
                </a:lnTo>
                <a:lnTo>
                  <a:pt x="40" y="98"/>
                </a:lnTo>
                <a:lnTo>
                  <a:pt x="34" y="114"/>
                </a:lnTo>
                <a:lnTo>
                  <a:pt x="17" y="124"/>
                </a:lnTo>
                <a:lnTo>
                  <a:pt x="11" y="140"/>
                </a:lnTo>
                <a:lnTo>
                  <a:pt x="6" y="155"/>
                </a:lnTo>
                <a:lnTo>
                  <a:pt x="11" y="171"/>
                </a:lnTo>
                <a:lnTo>
                  <a:pt x="29" y="176"/>
                </a:lnTo>
              </a:path>
            </a:pathLst>
          </a:custGeom>
          <a:solidFill>
            <a:schemeClr val="hlink"/>
          </a:solidFill>
          <a:ln w="12700" cap="rnd" cmpd="sng">
            <a:solidFill>
              <a:schemeClr val="tx1"/>
            </a:solidFill>
            <a:prstDash val="solid"/>
            <a:round/>
            <a:headEnd type="none" w="med" len="med"/>
            <a:tailEnd type="none" w="med" len="med"/>
          </a:ln>
        </p:spPr>
        <p:txBody>
          <a:bodyPr/>
          <a:lstStyle/>
          <a:p>
            <a:endParaRPr lang="en-US"/>
          </a:p>
        </p:txBody>
      </p:sp>
      <p:sp>
        <p:nvSpPr>
          <p:cNvPr id="10246" name="Freeform 6"/>
          <p:cNvSpPr>
            <a:spLocks/>
          </p:cNvSpPr>
          <p:nvPr/>
        </p:nvSpPr>
        <p:spPr bwMode="auto">
          <a:xfrm>
            <a:off x="8243888" y="3679825"/>
            <a:ext cx="65087" cy="282575"/>
          </a:xfrm>
          <a:custGeom>
            <a:avLst/>
            <a:gdLst>
              <a:gd name="T0" fmla="*/ 0 w 41"/>
              <a:gd name="T1" fmla="*/ 0 h 178"/>
              <a:gd name="T2" fmla="*/ 17 w 41"/>
              <a:gd name="T3" fmla="*/ 0 h 178"/>
              <a:gd name="T4" fmla="*/ 17 w 41"/>
              <a:gd name="T5" fmla="*/ 16 h 178"/>
              <a:gd name="T6" fmla="*/ 11 w 41"/>
              <a:gd name="T7" fmla="*/ 31 h 178"/>
              <a:gd name="T8" fmla="*/ 0 w 41"/>
              <a:gd name="T9" fmla="*/ 47 h 178"/>
              <a:gd name="T10" fmla="*/ 0 w 41"/>
              <a:gd name="T11" fmla="*/ 62 h 178"/>
              <a:gd name="T12" fmla="*/ 11 w 41"/>
              <a:gd name="T13" fmla="*/ 78 h 178"/>
              <a:gd name="T14" fmla="*/ 29 w 41"/>
              <a:gd name="T15" fmla="*/ 83 h 178"/>
              <a:gd name="T16" fmla="*/ 40 w 41"/>
              <a:gd name="T17" fmla="*/ 99 h 178"/>
              <a:gd name="T18" fmla="*/ 34 w 41"/>
              <a:gd name="T19" fmla="*/ 115 h 178"/>
              <a:gd name="T20" fmla="*/ 17 w 41"/>
              <a:gd name="T21" fmla="*/ 125 h 178"/>
              <a:gd name="T22" fmla="*/ 11 w 41"/>
              <a:gd name="T23" fmla="*/ 141 h 178"/>
              <a:gd name="T24" fmla="*/ 6 w 41"/>
              <a:gd name="T25" fmla="*/ 156 h 178"/>
              <a:gd name="T26" fmla="*/ 11 w 41"/>
              <a:gd name="T27" fmla="*/ 172 h 178"/>
              <a:gd name="T28" fmla="*/ 29 w 41"/>
              <a:gd name="T29" fmla="*/ 177 h 1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178"/>
              <a:gd name="T47" fmla="*/ 41 w 41"/>
              <a:gd name="T48" fmla="*/ 178 h 1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178">
                <a:moveTo>
                  <a:pt x="0" y="0"/>
                </a:moveTo>
                <a:lnTo>
                  <a:pt x="17" y="0"/>
                </a:lnTo>
                <a:lnTo>
                  <a:pt x="17" y="16"/>
                </a:lnTo>
                <a:lnTo>
                  <a:pt x="11" y="31"/>
                </a:lnTo>
                <a:lnTo>
                  <a:pt x="0" y="47"/>
                </a:lnTo>
                <a:lnTo>
                  <a:pt x="0" y="62"/>
                </a:lnTo>
                <a:lnTo>
                  <a:pt x="11" y="78"/>
                </a:lnTo>
                <a:lnTo>
                  <a:pt x="29" y="83"/>
                </a:lnTo>
                <a:lnTo>
                  <a:pt x="40" y="99"/>
                </a:lnTo>
                <a:lnTo>
                  <a:pt x="34" y="115"/>
                </a:lnTo>
                <a:lnTo>
                  <a:pt x="17" y="125"/>
                </a:lnTo>
                <a:lnTo>
                  <a:pt x="11" y="141"/>
                </a:lnTo>
                <a:lnTo>
                  <a:pt x="6" y="156"/>
                </a:lnTo>
                <a:lnTo>
                  <a:pt x="11" y="172"/>
                </a:lnTo>
                <a:lnTo>
                  <a:pt x="29" y="177"/>
                </a:lnTo>
              </a:path>
            </a:pathLst>
          </a:custGeom>
          <a:solidFill>
            <a:schemeClr val="hlink"/>
          </a:solidFill>
          <a:ln w="12700" cap="rnd" cmpd="sng">
            <a:solidFill>
              <a:schemeClr val="tx1"/>
            </a:solidFill>
            <a:prstDash val="solid"/>
            <a:round/>
            <a:headEnd type="none" w="med" len="med"/>
            <a:tailEnd type="none" w="med" len="med"/>
          </a:ln>
        </p:spPr>
        <p:txBody>
          <a:bodyPr/>
          <a:lstStyle/>
          <a:p>
            <a:endParaRPr lang="en-US"/>
          </a:p>
        </p:txBody>
      </p:sp>
      <p:grpSp>
        <p:nvGrpSpPr>
          <p:cNvPr id="10247" name="Group 7"/>
          <p:cNvGrpSpPr>
            <a:grpSpLocks/>
          </p:cNvGrpSpPr>
          <p:nvPr/>
        </p:nvGrpSpPr>
        <p:grpSpPr bwMode="auto">
          <a:xfrm>
            <a:off x="1346200" y="3136900"/>
            <a:ext cx="620713" cy="444500"/>
            <a:chOff x="1438" y="1708"/>
            <a:chExt cx="391" cy="280"/>
          </a:xfrm>
        </p:grpSpPr>
        <p:sp>
          <p:nvSpPr>
            <p:cNvPr id="10258" name="Oval 8"/>
            <p:cNvSpPr>
              <a:spLocks noChangeArrowheads="1"/>
            </p:cNvSpPr>
            <p:nvPr/>
          </p:nvSpPr>
          <p:spPr bwMode="auto">
            <a:xfrm>
              <a:off x="1438" y="1708"/>
              <a:ext cx="391" cy="280"/>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0259" name="Freeform 9"/>
            <p:cNvSpPr>
              <a:spLocks/>
            </p:cNvSpPr>
            <p:nvPr/>
          </p:nvSpPr>
          <p:spPr bwMode="auto">
            <a:xfrm>
              <a:off x="1606" y="1776"/>
              <a:ext cx="40" cy="163"/>
            </a:xfrm>
            <a:custGeom>
              <a:avLst/>
              <a:gdLst>
                <a:gd name="T0" fmla="*/ 0 w 40"/>
                <a:gd name="T1" fmla="*/ 0 h 163"/>
                <a:gd name="T2" fmla="*/ 17 w 40"/>
                <a:gd name="T3" fmla="*/ 0 h 163"/>
                <a:gd name="T4" fmla="*/ 17 w 40"/>
                <a:gd name="T5" fmla="*/ 14 h 163"/>
                <a:gd name="T6" fmla="*/ 11 w 40"/>
                <a:gd name="T7" fmla="*/ 29 h 163"/>
                <a:gd name="T8" fmla="*/ 0 w 40"/>
                <a:gd name="T9" fmla="*/ 43 h 163"/>
                <a:gd name="T10" fmla="*/ 0 w 40"/>
                <a:gd name="T11" fmla="*/ 57 h 163"/>
                <a:gd name="T12" fmla="*/ 11 w 40"/>
                <a:gd name="T13" fmla="*/ 71 h 163"/>
                <a:gd name="T14" fmla="*/ 28 w 40"/>
                <a:gd name="T15" fmla="*/ 76 h 163"/>
                <a:gd name="T16" fmla="*/ 39 w 40"/>
                <a:gd name="T17" fmla="*/ 91 h 163"/>
                <a:gd name="T18" fmla="*/ 33 w 40"/>
                <a:gd name="T19" fmla="*/ 105 h 163"/>
                <a:gd name="T20" fmla="*/ 17 w 40"/>
                <a:gd name="T21" fmla="*/ 114 h 163"/>
                <a:gd name="T22" fmla="*/ 11 w 40"/>
                <a:gd name="T23" fmla="*/ 129 h 163"/>
                <a:gd name="T24" fmla="*/ 6 w 40"/>
                <a:gd name="T25" fmla="*/ 143 h 163"/>
                <a:gd name="T26" fmla="*/ 11 w 40"/>
                <a:gd name="T27" fmla="*/ 157 h 163"/>
                <a:gd name="T28" fmla="*/ 28 w 40"/>
                <a:gd name="T29" fmla="*/ 162 h 1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163"/>
                <a:gd name="T47" fmla="*/ 40 w 40"/>
                <a:gd name="T48" fmla="*/ 163 h 1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163">
                  <a:moveTo>
                    <a:pt x="0" y="0"/>
                  </a:moveTo>
                  <a:lnTo>
                    <a:pt x="17" y="0"/>
                  </a:lnTo>
                  <a:lnTo>
                    <a:pt x="17" y="14"/>
                  </a:lnTo>
                  <a:lnTo>
                    <a:pt x="11" y="29"/>
                  </a:lnTo>
                  <a:lnTo>
                    <a:pt x="0" y="43"/>
                  </a:lnTo>
                  <a:lnTo>
                    <a:pt x="0" y="57"/>
                  </a:lnTo>
                  <a:lnTo>
                    <a:pt x="11" y="71"/>
                  </a:lnTo>
                  <a:lnTo>
                    <a:pt x="28" y="76"/>
                  </a:lnTo>
                  <a:lnTo>
                    <a:pt x="39" y="91"/>
                  </a:lnTo>
                  <a:lnTo>
                    <a:pt x="33" y="105"/>
                  </a:lnTo>
                  <a:lnTo>
                    <a:pt x="17" y="114"/>
                  </a:lnTo>
                  <a:lnTo>
                    <a:pt x="11" y="129"/>
                  </a:lnTo>
                  <a:lnTo>
                    <a:pt x="6" y="143"/>
                  </a:lnTo>
                  <a:lnTo>
                    <a:pt x="11" y="157"/>
                  </a:lnTo>
                  <a:lnTo>
                    <a:pt x="28" y="162"/>
                  </a:lnTo>
                </a:path>
              </a:pathLst>
            </a:custGeom>
            <a:solidFill>
              <a:schemeClr val="hlink"/>
            </a:solidFill>
            <a:ln w="12700" cap="rnd" cmpd="sng">
              <a:solidFill>
                <a:schemeClr val="tx1"/>
              </a:solidFill>
              <a:prstDash val="solid"/>
              <a:round/>
              <a:headEnd type="none" w="med" len="med"/>
              <a:tailEnd type="none" w="med" len="med"/>
            </a:ln>
          </p:spPr>
          <p:txBody>
            <a:bodyPr/>
            <a:lstStyle/>
            <a:p>
              <a:endParaRPr lang="en-US"/>
            </a:p>
          </p:txBody>
        </p:sp>
      </p:grpSp>
      <p:grpSp>
        <p:nvGrpSpPr>
          <p:cNvPr id="10248" name="Group 10"/>
          <p:cNvGrpSpPr>
            <a:grpSpLocks/>
          </p:cNvGrpSpPr>
          <p:nvPr/>
        </p:nvGrpSpPr>
        <p:grpSpPr bwMode="auto">
          <a:xfrm>
            <a:off x="1781175" y="5176838"/>
            <a:ext cx="501650" cy="444500"/>
            <a:chOff x="907" y="2332"/>
            <a:chExt cx="391" cy="280"/>
          </a:xfrm>
        </p:grpSpPr>
        <p:sp>
          <p:nvSpPr>
            <p:cNvPr id="10256" name="Oval 11"/>
            <p:cNvSpPr>
              <a:spLocks noChangeArrowheads="1"/>
            </p:cNvSpPr>
            <p:nvPr/>
          </p:nvSpPr>
          <p:spPr bwMode="auto">
            <a:xfrm>
              <a:off x="907" y="2332"/>
              <a:ext cx="391" cy="280"/>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0257" name="Freeform 12"/>
            <p:cNvSpPr>
              <a:spLocks/>
            </p:cNvSpPr>
            <p:nvPr/>
          </p:nvSpPr>
          <p:spPr bwMode="auto">
            <a:xfrm>
              <a:off x="1074" y="2400"/>
              <a:ext cx="40" cy="163"/>
            </a:xfrm>
            <a:custGeom>
              <a:avLst/>
              <a:gdLst>
                <a:gd name="T0" fmla="*/ 0 w 40"/>
                <a:gd name="T1" fmla="*/ 0 h 163"/>
                <a:gd name="T2" fmla="*/ 17 w 40"/>
                <a:gd name="T3" fmla="*/ 0 h 163"/>
                <a:gd name="T4" fmla="*/ 17 w 40"/>
                <a:gd name="T5" fmla="*/ 14 h 163"/>
                <a:gd name="T6" fmla="*/ 11 w 40"/>
                <a:gd name="T7" fmla="*/ 29 h 163"/>
                <a:gd name="T8" fmla="*/ 0 w 40"/>
                <a:gd name="T9" fmla="*/ 43 h 163"/>
                <a:gd name="T10" fmla="*/ 0 w 40"/>
                <a:gd name="T11" fmla="*/ 57 h 163"/>
                <a:gd name="T12" fmla="*/ 11 w 40"/>
                <a:gd name="T13" fmla="*/ 71 h 163"/>
                <a:gd name="T14" fmla="*/ 28 w 40"/>
                <a:gd name="T15" fmla="*/ 76 h 163"/>
                <a:gd name="T16" fmla="*/ 39 w 40"/>
                <a:gd name="T17" fmla="*/ 91 h 163"/>
                <a:gd name="T18" fmla="*/ 33 w 40"/>
                <a:gd name="T19" fmla="*/ 105 h 163"/>
                <a:gd name="T20" fmla="*/ 17 w 40"/>
                <a:gd name="T21" fmla="*/ 114 h 163"/>
                <a:gd name="T22" fmla="*/ 11 w 40"/>
                <a:gd name="T23" fmla="*/ 129 h 163"/>
                <a:gd name="T24" fmla="*/ 6 w 40"/>
                <a:gd name="T25" fmla="*/ 143 h 163"/>
                <a:gd name="T26" fmla="*/ 11 w 40"/>
                <a:gd name="T27" fmla="*/ 157 h 163"/>
                <a:gd name="T28" fmla="*/ 28 w 40"/>
                <a:gd name="T29" fmla="*/ 162 h 1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163"/>
                <a:gd name="T47" fmla="*/ 40 w 40"/>
                <a:gd name="T48" fmla="*/ 163 h 1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163">
                  <a:moveTo>
                    <a:pt x="0" y="0"/>
                  </a:moveTo>
                  <a:lnTo>
                    <a:pt x="17" y="0"/>
                  </a:lnTo>
                  <a:lnTo>
                    <a:pt x="17" y="14"/>
                  </a:lnTo>
                  <a:lnTo>
                    <a:pt x="11" y="29"/>
                  </a:lnTo>
                  <a:lnTo>
                    <a:pt x="0" y="43"/>
                  </a:lnTo>
                  <a:lnTo>
                    <a:pt x="0" y="57"/>
                  </a:lnTo>
                  <a:lnTo>
                    <a:pt x="11" y="71"/>
                  </a:lnTo>
                  <a:lnTo>
                    <a:pt x="28" y="76"/>
                  </a:lnTo>
                  <a:lnTo>
                    <a:pt x="39" y="91"/>
                  </a:lnTo>
                  <a:lnTo>
                    <a:pt x="33" y="105"/>
                  </a:lnTo>
                  <a:lnTo>
                    <a:pt x="17" y="114"/>
                  </a:lnTo>
                  <a:lnTo>
                    <a:pt x="11" y="129"/>
                  </a:lnTo>
                  <a:lnTo>
                    <a:pt x="6" y="143"/>
                  </a:lnTo>
                  <a:lnTo>
                    <a:pt x="11" y="157"/>
                  </a:lnTo>
                  <a:lnTo>
                    <a:pt x="28" y="162"/>
                  </a:lnTo>
                </a:path>
              </a:pathLst>
            </a:custGeom>
            <a:solidFill>
              <a:schemeClr val="hlink"/>
            </a:solidFill>
            <a:ln w="12700" cap="rnd" cmpd="sng">
              <a:solidFill>
                <a:schemeClr val="tx1"/>
              </a:solidFill>
              <a:prstDash val="solid"/>
              <a:round/>
              <a:headEnd type="none" w="med" len="med"/>
              <a:tailEnd type="none" w="med" len="med"/>
            </a:ln>
          </p:spPr>
          <p:txBody>
            <a:bodyPr/>
            <a:lstStyle/>
            <a:p>
              <a:endParaRPr lang="en-US"/>
            </a:p>
          </p:txBody>
        </p:sp>
      </p:grpSp>
      <p:sp>
        <p:nvSpPr>
          <p:cNvPr id="10249" name="Rectangle 13"/>
          <p:cNvSpPr>
            <a:spLocks noChangeArrowheads="1"/>
          </p:cNvSpPr>
          <p:nvPr/>
        </p:nvSpPr>
        <p:spPr bwMode="auto">
          <a:xfrm>
            <a:off x="6629400" y="2713038"/>
            <a:ext cx="2362200" cy="393700"/>
          </a:xfrm>
          <a:prstGeom prst="rect">
            <a:avLst/>
          </a:prstGeom>
          <a:noFill/>
          <a:ln w="12700">
            <a:noFill/>
            <a:miter lim="800000"/>
            <a:headEnd/>
            <a:tailEnd/>
          </a:ln>
        </p:spPr>
        <p:txBody>
          <a:bodyPr lIns="90488" tIns="44450" rIns="90488" bIns="44450">
            <a:spAutoFit/>
          </a:bodyPr>
          <a:lstStyle/>
          <a:p>
            <a:pPr>
              <a:spcBef>
                <a:spcPct val="50000"/>
              </a:spcBef>
            </a:pPr>
            <a:r>
              <a:rPr lang="en-US" sz="2000" b="1">
                <a:solidFill>
                  <a:schemeClr val="folHlink"/>
                </a:solidFill>
                <a:latin typeface="Univers (WN)" charset="0"/>
              </a:rPr>
              <a:t>Server Process</a:t>
            </a:r>
          </a:p>
        </p:txBody>
      </p:sp>
      <p:sp>
        <p:nvSpPr>
          <p:cNvPr id="10250" name="Rectangle 14"/>
          <p:cNvSpPr>
            <a:spLocks noChangeArrowheads="1"/>
          </p:cNvSpPr>
          <p:nvPr/>
        </p:nvSpPr>
        <p:spPr bwMode="auto">
          <a:xfrm>
            <a:off x="914400" y="2751138"/>
            <a:ext cx="2286000" cy="393700"/>
          </a:xfrm>
          <a:prstGeom prst="rect">
            <a:avLst/>
          </a:prstGeom>
          <a:noFill/>
          <a:ln w="12700">
            <a:noFill/>
            <a:miter lim="800000"/>
            <a:headEnd/>
            <a:tailEnd/>
          </a:ln>
        </p:spPr>
        <p:txBody>
          <a:bodyPr lIns="90488" tIns="44450" rIns="90488" bIns="44450">
            <a:spAutoFit/>
          </a:bodyPr>
          <a:lstStyle/>
          <a:p>
            <a:pPr>
              <a:spcBef>
                <a:spcPct val="50000"/>
              </a:spcBef>
            </a:pPr>
            <a:r>
              <a:rPr lang="en-US" sz="2000" b="1">
                <a:solidFill>
                  <a:schemeClr val="folHlink"/>
                </a:solidFill>
                <a:latin typeface="Univers (WN)" charset="0"/>
              </a:rPr>
              <a:t>Client 1 Process</a:t>
            </a:r>
          </a:p>
        </p:txBody>
      </p:sp>
      <p:sp>
        <p:nvSpPr>
          <p:cNvPr id="10251" name="Rectangle 15"/>
          <p:cNvSpPr>
            <a:spLocks noChangeArrowheads="1"/>
          </p:cNvSpPr>
          <p:nvPr/>
        </p:nvSpPr>
        <p:spPr bwMode="auto">
          <a:xfrm>
            <a:off x="990600" y="4800600"/>
            <a:ext cx="2170113" cy="393700"/>
          </a:xfrm>
          <a:prstGeom prst="rect">
            <a:avLst/>
          </a:prstGeom>
          <a:noFill/>
          <a:ln w="12700">
            <a:noFill/>
            <a:miter lim="800000"/>
            <a:headEnd/>
            <a:tailEnd/>
          </a:ln>
        </p:spPr>
        <p:txBody>
          <a:bodyPr lIns="90488" tIns="44450" rIns="90488" bIns="44450">
            <a:spAutoFit/>
          </a:bodyPr>
          <a:lstStyle/>
          <a:p>
            <a:pPr>
              <a:spcBef>
                <a:spcPct val="50000"/>
              </a:spcBef>
            </a:pPr>
            <a:r>
              <a:rPr lang="en-US" sz="2000" b="1">
                <a:solidFill>
                  <a:schemeClr val="folHlink"/>
                </a:solidFill>
                <a:latin typeface="Univers (WN)" charset="0"/>
              </a:rPr>
              <a:t>Client 2 Process</a:t>
            </a:r>
          </a:p>
        </p:txBody>
      </p:sp>
      <p:sp>
        <p:nvSpPr>
          <p:cNvPr id="250896" name="Rectangle 16"/>
          <p:cNvSpPr>
            <a:spLocks noGrp="1" noChangeArrowheads="1"/>
          </p:cNvSpPr>
          <p:nvPr>
            <p:ph type="title"/>
          </p:nvPr>
        </p:nvSpPr>
        <p:spPr>
          <a:xfrm>
            <a:off x="762000" y="228600"/>
            <a:ext cx="8174038" cy="533400"/>
          </a:xfrm>
        </p:spPr>
        <p:txBody>
          <a:bodyPr/>
          <a:lstStyle/>
          <a:p>
            <a:pPr eaLnBrk="1" hangingPunct="1">
              <a:lnSpc>
                <a:spcPct val="80000"/>
              </a:lnSpc>
              <a:defRPr/>
            </a:pPr>
            <a:r>
              <a:rPr lang="en-US" sz="2800" smtClean="0"/>
              <a:t>Multithreaded Server: For Serving Multiple Clients Concurrently</a:t>
            </a:r>
          </a:p>
        </p:txBody>
      </p:sp>
      <p:sp>
        <p:nvSpPr>
          <p:cNvPr id="10253" name="Freeform 17"/>
          <p:cNvSpPr>
            <a:spLocks/>
          </p:cNvSpPr>
          <p:nvPr/>
        </p:nvSpPr>
        <p:spPr bwMode="auto">
          <a:xfrm>
            <a:off x="1981200" y="3352800"/>
            <a:ext cx="4953000" cy="762000"/>
          </a:xfrm>
          <a:custGeom>
            <a:avLst/>
            <a:gdLst>
              <a:gd name="T0" fmla="*/ 0 w 3120"/>
              <a:gd name="T1" fmla="*/ 0 h 480"/>
              <a:gd name="T2" fmla="*/ 624 w 3120"/>
              <a:gd name="T3" fmla="*/ 240 h 480"/>
              <a:gd name="T4" fmla="*/ 960 w 3120"/>
              <a:gd name="T5" fmla="*/ 240 h 480"/>
              <a:gd name="T6" fmla="*/ 2352 w 3120"/>
              <a:gd name="T7" fmla="*/ 288 h 480"/>
              <a:gd name="T8" fmla="*/ 3120 w 3120"/>
              <a:gd name="T9" fmla="*/ 480 h 480"/>
              <a:gd name="T10" fmla="*/ 0 60000 65536"/>
              <a:gd name="T11" fmla="*/ 0 60000 65536"/>
              <a:gd name="T12" fmla="*/ 0 60000 65536"/>
              <a:gd name="T13" fmla="*/ 0 60000 65536"/>
              <a:gd name="T14" fmla="*/ 0 60000 65536"/>
              <a:gd name="T15" fmla="*/ 0 w 3120"/>
              <a:gd name="T16" fmla="*/ 0 h 480"/>
              <a:gd name="T17" fmla="*/ 3120 w 3120"/>
              <a:gd name="T18" fmla="*/ 480 h 480"/>
            </a:gdLst>
            <a:ahLst/>
            <a:cxnLst>
              <a:cxn ang="T10">
                <a:pos x="T0" y="T1"/>
              </a:cxn>
              <a:cxn ang="T11">
                <a:pos x="T2" y="T3"/>
              </a:cxn>
              <a:cxn ang="T12">
                <a:pos x="T4" y="T5"/>
              </a:cxn>
              <a:cxn ang="T13">
                <a:pos x="T6" y="T7"/>
              </a:cxn>
              <a:cxn ang="T14">
                <a:pos x="T8" y="T9"/>
              </a:cxn>
            </a:cxnLst>
            <a:rect l="T15" t="T16" r="T17" b="T18"/>
            <a:pathLst>
              <a:path w="3120" h="480">
                <a:moveTo>
                  <a:pt x="0" y="0"/>
                </a:moveTo>
                <a:cubicBezTo>
                  <a:pt x="232" y="100"/>
                  <a:pt x="464" y="200"/>
                  <a:pt x="624" y="240"/>
                </a:cubicBezTo>
                <a:cubicBezTo>
                  <a:pt x="784" y="280"/>
                  <a:pt x="672" y="232"/>
                  <a:pt x="960" y="240"/>
                </a:cubicBezTo>
                <a:cubicBezTo>
                  <a:pt x="1248" y="248"/>
                  <a:pt x="1992" y="248"/>
                  <a:pt x="2352" y="288"/>
                </a:cubicBezTo>
                <a:cubicBezTo>
                  <a:pt x="2712" y="328"/>
                  <a:pt x="3000" y="448"/>
                  <a:pt x="3120" y="480"/>
                </a:cubicBezTo>
              </a:path>
            </a:pathLst>
          </a:custGeom>
          <a:noFill/>
          <a:ln w="25400" cap="flat" cmpd="sng">
            <a:solidFill>
              <a:schemeClr val="tx1"/>
            </a:solidFill>
            <a:prstDash val="solid"/>
            <a:round/>
            <a:headEnd type="arrow" w="med" len="med"/>
            <a:tailEnd type="arrow" w="med" len="med"/>
          </a:ln>
        </p:spPr>
        <p:txBody>
          <a:bodyPr lIns="90488" tIns="44450" rIns="90488" bIns="44450"/>
          <a:lstStyle/>
          <a:p>
            <a:endParaRPr lang="en-US"/>
          </a:p>
        </p:txBody>
      </p:sp>
      <p:sp>
        <p:nvSpPr>
          <p:cNvPr id="10254" name="Freeform 18"/>
          <p:cNvSpPr>
            <a:spLocks/>
          </p:cNvSpPr>
          <p:nvPr/>
        </p:nvSpPr>
        <p:spPr bwMode="auto">
          <a:xfrm>
            <a:off x="2286000" y="4013200"/>
            <a:ext cx="5638800" cy="1320800"/>
          </a:xfrm>
          <a:custGeom>
            <a:avLst/>
            <a:gdLst>
              <a:gd name="T0" fmla="*/ 0 w 3552"/>
              <a:gd name="T1" fmla="*/ 832 h 832"/>
              <a:gd name="T2" fmla="*/ 768 w 3552"/>
              <a:gd name="T3" fmla="*/ 592 h 832"/>
              <a:gd name="T4" fmla="*/ 1296 w 3552"/>
              <a:gd name="T5" fmla="*/ 208 h 832"/>
              <a:gd name="T6" fmla="*/ 2160 w 3552"/>
              <a:gd name="T7" fmla="*/ 64 h 832"/>
              <a:gd name="T8" fmla="*/ 3072 w 3552"/>
              <a:gd name="T9" fmla="*/ 592 h 832"/>
              <a:gd name="T10" fmla="*/ 3552 w 3552"/>
              <a:gd name="T11" fmla="*/ 112 h 832"/>
              <a:gd name="T12" fmla="*/ 0 60000 65536"/>
              <a:gd name="T13" fmla="*/ 0 60000 65536"/>
              <a:gd name="T14" fmla="*/ 0 60000 65536"/>
              <a:gd name="T15" fmla="*/ 0 60000 65536"/>
              <a:gd name="T16" fmla="*/ 0 60000 65536"/>
              <a:gd name="T17" fmla="*/ 0 60000 65536"/>
              <a:gd name="T18" fmla="*/ 0 w 3552"/>
              <a:gd name="T19" fmla="*/ 0 h 832"/>
              <a:gd name="T20" fmla="*/ 3552 w 3552"/>
              <a:gd name="T21" fmla="*/ 832 h 832"/>
            </a:gdLst>
            <a:ahLst/>
            <a:cxnLst>
              <a:cxn ang="T12">
                <a:pos x="T0" y="T1"/>
              </a:cxn>
              <a:cxn ang="T13">
                <a:pos x="T2" y="T3"/>
              </a:cxn>
              <a:cxn ang="T14">
                <a:pos x="T4" y="T5"/>
              </a:cxn>
              <a:cxn ang="T15">
                <a:pos x="T6" y="T7"/>
              </a:cxn>
              <a:cxn ang="T16">
                <a:pos x="T8" y="T9"/>
              </a:cxn>
              <a:cxn ang="T17">
                <a:pos x="T10" y="T11"/>
              </a:cxn>
            </a:cxnLst>
            <a:rect l="T18" t="T19" r="T20" b="T21"/>
            <a:pathLst>
              <a:path w="3552" h="832">
                <a:moveTo>
                  <a:pt x="0" y="832"/>
                </a:moveTo>
                <a:cubicBezTo>
                  <a:pt x="276" y="764"/>
                  <a:pt x="552" y="696"/>
                  <a:pt x="768" y="592"/>
                </a:cubicBezTo>
                <a:cubicBezTo>
                  <a:pt x="984" y="488"/>
                  <a:pt x="1064" y="296"/>
                  <a:pt x="1296" y="208"/>
                </a:cubicBezTo>
                <a:cubicBezTo>
                  <a:pt x="1528" y="120"/>
                  <a:pt x="1864" y="0"/>
                  <a:pt x="2160" y="64"/>
                </a:cubicBezTo>
                <a:cubicBezTo>
                  <a:pt x="2456" y="128"/>
                  <a:pt x="2840" y="584"/>
                  <a:pt x="3072" y="592"/>
                </a:cubicBezTo>
                <a:cubicBezTo>
                  <a:pt x="3304" y="600"/>
                  <a:pt x="3428" y="356"/>
                  <a:pt x="3552" y="112"/>
                </a:cubicBezTo>
              </a:path>
            </a:pathLst>
          </a:custGeom>
          <a:noFill/>
          <a:ln w="25400" cap="flat" cmpd="sng">
            <a:solidFill>
              <a:schemeClr val="tx1"/>
            </a:solidFill>
            <a:prstDash val="solid"/>
            <a:round/>
            <a:headEnd type="arrow" w="med" len="med"/>
            <a:tailEnd type="arrow" w="med" len="med"/>
          </a:ln>
        </p:spPr>
        <p:txBody>
          <a:bodyPr lIns="90488" tIns="44450" rIns="90488" bIns="44450"/>
          <a:lstStyle/>
          <a:p>
            <a:endParaRPr lang="en-US"/>
          </a:p>
        </p:txBody>
      </p:sp>
      <p:sp>
        <p:nvSpPr>
          <p:cNvPr id="10255" name="Rectangle 19"/>
          <p:cNvSpPr>
            <a:spLocks noChangeArrowheads="1"/>
          </p:cNvSpPr>
          <p:nvPr/>
        </p:nvSpPr>
        <p:spPr bwMode="auto">
          <a:xfrm>
            <a:off x="3810000" y="3505200"/>
            <a:ext cx="2133600" cy="1143000"/>
          </a:xfrm>
          <a:prstGeom prst="rect">
            <a:avLst/>
          </a:prstGeom>
          <a:solidFill>
            <a:srgbClr val="CCFFFF"/>
          </a:solidFill>
          <a:ln w="12700" algn="ctr">
            <a:solidFill>
              <a:schemeClr val="tx1"/>
            </a:solidFill>
            <a:miter lim="800000"/>
            <a:headEnd/>
            <a:tailEnd/>
          </a:ln>
        </p:spPr>
        <p:txBody>
          <a:bodyPr wrap="none" lIns="90488" tIns="44450" rIns="90488" bIns="44450" anchor="ctr"/>
          <a:lstStyle/>
          <a:p>
            <a:pPr marL="285750" indent="-285750" algn="ctr" eaLnBrk="1" hangingPunct="1">
              <a:spcBef>
                <a:spcPct val="20000"/>
              </a:spcBef>
              <a:buClr>
                <a:schemeClr val="accent2"/>
              </a:buClr>
              <a:buSzPct val="60000"/>
              <a:buFont typeface="Wingdings" pitchFamily="2" charset="2"/>
              <a:buChar char="n"/>
            </a:pPr>
            <a:r>
              <a:rPr lang="en-US" sz="2000">
                <a:latin typeface="Arial" pitchFamily="34" charset="0"/>
                <a:ea typeface="SimSun" pitchFamily="2" charset="-122"/>
              </a:rPr>
              <a:t>Internet</a:t>
            </a:r>
          </a:p>
        </p:txBody>
      </p:sp>
    </p:spTree>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defRPr/>
            </a:pPr>
            <a:r>
              <a:rPr lang="en-US" smtClean="0"/>
              <a:t>What Is a Thread</a:t>
            </a:r>
          </a:p>
        </p:txBody>
      </p:sp>
      <p:sp>
        <p:nvSpPr>
          <p:cNvPr id="11267" name="Rectangle 3"/>
          <p:cNvSpPr>
            <a:spLocks noGrp="1" noChangeArrowheads="1"/>
          </p:cNvSpPr>
          <p:nvPr>
            <p:ph type="body" idx="1"/>
          </p:nvPr>
        </p:nvSpPr>
        <p:spPr/>
        <p:txBody>
          <a:bodyPr/>
          <a:lstStyle/>
          <a:p>
            <a:pPr eaLnBrk="1" hangingPunct="1">
              <a:lnSpc>
                <a:spcPct val="80000"/>
              </a:lnSpc>
            </a:pPr>
            <a:r>
              <a:rPr lang="en-US" sz="2500" smtClean="0"/>
              <a:t>A thread is a lightweight process – a single sequentialflow of execution within a program</a:t>
            </a:r>
          </a:p>
          <a:p>
            <a:pPr eaLnBrk="1" hangingPunct="1">
              <a:lnSpc>
                <a:spcPct val="80000"/>
              </a:lnSpc>
            </a:pPr>
            <a:r>
              <a:rPr lang="en-US" sz="2500" smtClean="0"/>
              <a:t>Threads make possible the implementation of programs that seem to perform multiple tasks at the same time (e.g. multi-threaded Web servers)</a:t>
            </a:r>
          </a:p>
          <a:p>
            <a:pPr eaLnBrk="1" hangingPunct="1">
              <a:lnSpc>
                <a:spcPct val="80000"/>
              </a:lnSpc>
            </a:pPr>
            <a:r>
              <a:rPr lang="en-US" sz="2500" smtClean="0"/>
              <a:t>A new way to think about programming</a:t>
            </a:r>
          </a:p>
          <a:p>
            <a:pPr eaLnBrk="1" hangingPunct="1">
              <a:lnSpc>
                <a:spcPct val="80000"/>
              </a:lnSpc>
              <a:buFont typeface="Wingdings" pitchFamily="2" charset="2"/>
              <a:buNone/>
            </a:pPr>
            <a:r>
              <a:rPr lang="en-US" sz="2500" smtClean="0"/>
              <a:t>    </a:t>
            </a:r>
            <a:r>
              <a:rPr lang="en-US" sz="2500" b="1" smtClean="0"/>
              <a:t>Multithreading has several advantages over Multiprocessing such as:</a:t>
            </a:r>
          </a:p>
          <a:p>
            <a:pPr eaLnBrk="1" hangingPunct="1">
              <a:lnSpc>
                <a:spcPct val="80000"/>
              </a:lnSpc>
            </a:pPr>
            <a:r>
              <a:rPr lang="en-US" sz="2500" smtClean="0"/>
              <a:t>Threads are lightweight compared to processes</a:t>
            </a:r>
          </a:p>
          <a:p>
            <a:pPr eaLnBrk="1" hangingPunct="1">
              <a:lnSpc>
                <a:spcPct val="80000"/>
              </a:lnSpc>
            </a:pPr>
            <a:r>
              <a:rPr lang="en-US" sz="2500" smtClean="0"/>
              <a:t>Threads share the same address space and therefore can share both data and code</a:t>
            </a:r>
          </a:p>
          <a:p>
            <a:pPr eaLnBrk="1" hangingPunct="1">
              <a:lnSpc>
                <a:spcPct val="80000"/>
              </a:lnSpc>
            </a:pPr>
            <a:r>
              <a:rPr lang="en-US" sz="2500" smtClean="0"/>
              <a:t>Context switching between threads is usually less expensive than between processes</a:t>
            </a:r>
          </a:p>
          <a:p>
            <a:pPr eaLnBrk="1" hangingPunct="1">
              <a:lnSpc>
                <a:spcPct val="80000"/>
              </a:lnSpc>
            </a:pPr>
            <a:r>
              <a:rPr lang="en-US" sz="2500" smtClean="0"/>
              <a:t>Cost of thread intercommunication is relatively low that that of process intercommunication</a:t>
            </a:r>
          </a:p>
          <a:p>
            <a:pPr eaLnBrk="1" hangingPunct="1">
              <a:lnSpc>
                <a:spcPct val="80000"/>
              </a:lnSpc>
            </a:pPr>
            <a:r>
              <a:rPr lang="en-US" sz="2500" smtClean="0"/>
              <a:t>Threads allow different tasks to be performed concurrently.</a:t>
            </a:r>
          </a:p>
        </p:txBody>
      </p:sp>
    </p:spTree>
  </p:cSld>
  <p:clrMapOvr>
    <a:masterClrMapping/>
  </p:clrMapOvr>
  <p:transition spd="med">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Understanding </a:t>
            </a:r>
            <a:r>
              <a:rPr lang="en-US" smtClean="0"/>
              <a:t>Threads</a:t>
            </a:r>
            <a:endParaRPr lang="en-US"/>
          </a:p>
        </p:txBody>
      </p:sp>
      <p:sp>
        <p:nvSpPr>
          <p:cNvPr id="54275" name="Rectangle 3"/>
          <p:cNvSpPr>
            <a:spLocks noGrp="1" noChangeArrowheads="1"/>
          </p:cNvSpPr>
          <p:nvPr>
            <p:ph type="body" idx="1"/>
          </p:nvPr>
        </p:nvSpPr>
        <p:spPr/>
        <p:txBody>
          <a:bodyPr/>
          <a:lstStyle/>
          <a:p>
            <a:r>
              <a:rPr lang="en-US"/>
              <a:t>A non-multithreaded program has one thread of execution, called the </a:t>
            </a:r>
            <a:r>
              <a:rPr lang="en-US" b="1"/>
              <a:t>main thread</a:t>
            </a:r>
            <a:r>
              <a:rPr lang="en-US"/>
              <a:t>. </a:t>
            </a:r>
          </a:p>
          <a:p>
            <a:r>
              <a:rPr lang="en-US"/>
              <a:t>In a multithreaded program, you can spawn other threads in addition to the main thread</a:t>
            </a:r>
          </a:p>
          <a:p>
            <a:r>
              <a:rPr lang="en-US"/>
              <a:t>You can write a thread class in one of two ways:</a:t>
            </a:r>
          </a:p>
          <a:p>
            <a:pPr lvl="1"/>
            <a:r>
              <a:rPr lang="en-US" sz="2800"/>
              <a:t>Extend the </a:t>
            </a:r>
            <a:r>
              <a:rPr lang="en-US" sz="2800" b="1">
                <a:solidFill>
                  <a:schemeClr val="tx2"/>
                </a:solidFill>
              </a:rPr>
              <a:t>Thread</a:t>
            </a:r>
            <a:r>
              <a:rPr lang="en-US" sz="2800"/>
              <a:t> class</a:t>
            </a:r>
          </a:p>
          <a:p>
            <a:pPr lvl="1"/>
            <a:r>
              <a:rPr lang="en-US" sz="2800"/>
              <a:t>Implement the </a:t>
            </a:r>
            <a:r>
              <a:rPr lang="en-US" sz="2800" b="1">
                <a:solidFill>
                  <a:schemeClr val="tx2"/>
                </a:solidFill>
              </a:rPr>
              <a:t>Runnable</a:t>
            </a:r>
            <a:r>
              <a:rPr lang="en-US" sz="2800"/>
              <a:t> interface</a:t>
            </a:r>
          </a:p>
        </p:txBody>
      </p:sp>
    </p:spTree>
  </p:cSld>
  <p:clrMapOvr>
    <a:masterClrMapping/>
  </p:clrMapOvr>
  <p:transition spd="med">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defRPr/>
            </a:pPr>
            <a:r>
              <a:rPr lang="en-US" smtClean="0"/>
              <a:t>Thread creation</a:t>
            </a:r>
            <a:r>
              <a:rPr lang="en-US" sz="2800" smtClean="0"/>
              <a:t> </a:t>
            </a:r>
          </a:p>
        </p:txBody>
      </p:sp>
      <p:sp>
        <p:nvSpPr>
          <p:cNvPr id="12291" name="Rectangle 3"/>
          <p:cNvSpPr>
            <a:spLocks noGrp="1" noChangeArrowheads="1"/>
          </p:cNvSpPr>
          <p:nvPr>
            <p:ph type="body" idx="1"/>
          </p:nvPr>
        </p:nvSpPr>
        <p:spPr>
          <a:xfrm>
            <a:off x="0" y="1752600"/>
            <a:ext cx="9144000" cy="4648200"/>
          </a:xfrm>
        </p:spPr>
        <p:txBody>
          <a:bodyPr/>
          <a:lstStyle/>
          <a:p>
            <a:pPr eaLnBrk="1" hangingPunct="1">
              <a:buFont typeface="Wingdings" pitchFamily="2" charset="2"/>
              <a:buNone/>
            </a:pPr>
            <a:r>
              <a:rPr lang="en-US" b="1" smtClean="0"/>
              <a:t>There are two ways to create a Java thread:</a:t>
            </a:r>
          </a:p>
          <a:p>
            <a:pPr eaLnBrk="1" hangingPunct="1"/>
            <a:r>
              <a:rPr lang="en-US" smtClean="0"/>
              <a:t>1. Extend the </a:t>
            </a:r>
            <a:r>
              <a:rPr lang="en-US" smtClean="0">
                <a:latin typeface="Courier New" pitchFamily="49" charset="0"/>
              </a:rPr>
              <a:t>java.lang.Thread</a:t>
            </a:r>
            <a:r>
              <a:rPr lang="en-US" smtClean="0"/>
              <a:t> class</a:t>
            </a:r>
          </a:p>
          <a:p>
            <a:pPr eaLnBrk="1" hangingPunct="1"/>
            <a:r>
              <a:rPr lang="en-US" smtClean="0"/>
              <a:t>2. Implement the </a:t>
            </a:r>
            <a:r>
              <a:rPr lang="en-US" smtClean="0">
                <a:latin typeface="Courier New" pitchFamily="49" charset="0"/>
              </a:rPr>
              <a:t>java.lang.Runnable</a:t>
            </a:r>
            <a:r>
              <a:rPr lang="en-US" smtClean="0"/>
              <a:t> interface</a:t>
            </a:r>
          </a:p>
          <a:p>
            <a:pPr eaLnBrk="1" hangingPunct="1"/>
            <a:endParaRPr lang="en-US" smtClean="0"/>
          </a:p>
          <a:p>
            <a:pPr eaLnBrk="1" hangingPunct="1">
              <a:buFont typeface="Wingdings" pitchFamily="2" charset="2"/>
              <a:buNone/>
            </a:pPr>
            <a:r>
              <a:rPr lang="en-US" b="1" i="1" smtClean="0">
                <a:solidFill>
                  <a:srgbClr val="FF0000"/>
                </a:solidFill>
              </a:rPr>
              <a:t>Overriding run method</a:t>
            </a:r>
          </a:p>
        </p:txBody>
      </p:sp>
    </p:spTree>
  </p:cSld>
  <p:clrMapOvr>
    <a:masterClrMapping/>
  </p:clrMapOvr>
  <p:transition spd="med">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defRPr/>
            </a:pPr>
            <a:r>
              <a:rPr lang="en-US" sz="2800" smtClean="0"/>
              <a:t>Extending the Thread class</a:t>
            </a:r>
          </a:p>
        </p:txBody>
      </p:sp>
      <p:sp>
        <p:nvSpPr>
          <p:cNvPr id="13315" name="Rectangle 3"/>
          <p:cNvSpPr>
            <a:spLocks noGrp="1" noChangeArrowheads="1"/>
          </p:cNvSpPr>
          <p:nvPr>
            <p:ph type="body" idx="1"/>
          </p:nvPr>
        </p:nvSpPr>
        <p:spPr>
          <a:xfrm>
            <a:off x="0" y="1066800"/>
            <a:ext cx="9144000" cy="5334000"/>
          </a:xfrm>
        </p:spPr>
        <p:txBody>
          <a:bodyPr/>
          <a:lstStyle/>
          <a:p>
            <a:pPr eaLnBrk="1" hangingPunct="1"/>
            <a:r>
              <a:rPr lang="en-US" sz="3200" smtClean="0"/>
              <a:t>In order to create a new thread we may subclass </a:t>
            </a:r>
            <a:r>
              <a:rPr lang="en-US" sz="3200" smtClean="0">
                <a:latin typeface="Courier New" pitchFamily="49" charset="0"/>
              </a:rPr>
              <a:t>java.lang.Thread </a:t>
            </a:r>
            <a:r>
              <a:rPr lang="en-US" sz="3200" smtClean="0"/>
              <a:t>and customize what the thread does by overriding its empty </a:t>
            </a:r>
            <a:r>
              <a:rPr lang="en-US" sz="3200" smtClean="0">
                <a:latin typeface="Courier New" pitchFamily="49" charset="0"/>
              </a:rPr>
              <a:t>run </a:t>
            </a:r>
            <a:r>
              <a:rPr lang="en-US" sz="3200" smtClean="0"/>
              <a:t>method.</a:t>
            </a:r>
          </a:p>
          <a:p>
            <a:pPr eaLnBrk="1" hangingPunct="1"/>
            <a:r>
              <a:rPr lang="en-US" sz="3200" smtClean="0"/>
              <a:t>The </a:t>
            </a:r>
            <a:r>
              <a:rPr lang="en-US" sz="3200" smtClean="0">
                <a:latin typeface="Courier New" pitchFamily="49" charset="0"/>
              </a:rPr>
              <a:t>run </a:t>
            </a:r>
            <a:r>
              <a:rPr lang="en-US" sz="3200" smtClean="0"/>
              <a:t>method is where the action of the thread takes place.</a:t>
            </a:r>
          </a:p>
          <a:p>
            <a:pPr eaLnBrk="1" hangingPunct="1"/>
            <a:r>
              <a:rPr lang="en-US" sz="3200" smtClean="0"/>
              <a:t>The execution of a thread starts by calling the </a:t>
            </a:r>
            <a:r>
              <a:rPr lang="en-US" sz="3200" smtClean="0">
                <a:latin typeface="Courier New" pitchFamily="49" charset="0"/>
              </a:rPr>
              <a:t>start </a:t>
            </a:r>
            <a:r>
              <a:rPr lang="en-US" sz="3200" smtClean="0"/>
              <a:t>method.</a:t>
            </a:r>
          </a:p>
          <a:p>
            <a:pPr eaLnBrk="1" hangingPunct="1"/>
            <a:endParaRPr lang="en-US" sz="3200" smtClean="0"/>
          </a:p>
        </p:txBody>
      </p:sp>
    </p:spTree>
  </p:cSld>
  <p:clrMapOvr>
    <a:masterClrMapping/>
  </p:clrMapOvr>
  <p:transition spd="med">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defRPr/>
            </a:pPr>
            <a:r>
              <a:rPr lang="en-US" sz="2800" smtClean="0"/>
              <a:t>Subclassing Thread and Overriding run</a:t>
            </a:r>
          </a:p>
        </p:txBody>
      </p:sp>
      <p:sp>
        <p:nvSpPr>
          <p:cNvPr id="14339" name="Rectangle 3"/>
          <p:cNvSpPr>
            <a:spLocks noGrp="1" noChangeArrowheads="1"/>
          </p:cNvSpPr>
          <p:nvPr>
            <p:ph type="body" idx="1"/>
          </p:nvPr>
        </p:nvSpPr>
        <p:spPr/>
        <p:txBody>
          <a:bodyPr/>
          <a:lstStyle/>
          <a:p>
            <a:pPr eaLnBrk="1" hangingPunct="1">
              <a:lnSpc>
                <a:spcPct val="90000"/>
              </a:lnSpc>
              <a:spcBef>
                <a:spcPct val="0"/>
              </a:spcBef>
              <a:buFont typeface="Wingdings" pitchFamily="2" charset="2"/>
              <a:buNone/>
            </a:pPr>
            <a:r>
              <a:rPr lang="en-US" sz="2400" smtClean="0">
                <a:latin typeface="Times New Roman" pitchFamily="18" charset="0"/>
              </a:rPr>
              <a:t>public class SimpleThread </a:t>
            </a:r>
            <a:r>
              <a:rPr lang="en-US" sz="2400" b="1" smtClean="0">
                <a:latin typeface="Times New Roman" pitchFamily="18" charset="0"/>
              </a:rPr>
              <a:t>extends Thread</a:t>
            </a:r>
            <a:r>
              <a:rPr lang="en-US" sz="2400" smtClean="0">
                <a:latin typeface="Times New Roman" pitchFamily="18" charset="0"/>
              </a:rPr>
              <a:t> {</a:t>
            </a:r>
          </a:p>
          <a:p>
            <a:pPr eaLnBrk="1" hangingPunct="1">
              <a:lnSpc>
                <a:spcPct val="90000"/>
              </a:lnSpc>
              <a:spcBef>
                <a:spcPct val="0"/>
              </a:spcBef>
              <a:buFont typeface="Wingdings" pitchFamily="2" charset="2"/>
              <a:buNone/>
            </a:pPr>
            <a:r>
              <a:rPr lang="en-US" sz="2400" smtClean="0">
                <a:latin typeface="Times New Roman" pitchFamily="18" charset="0"/>
              </a:rPr>
              <a:t>    public SimpleThread(String str) {  super(str);  }</a:t>
            </a:r>
          </a:p>
          <a:p>
            <a:pPr eaLnBrk="1" hangingPunct="1">
              <a:lnSpc>
                <a:spcPct val="90000"/>
              </a:lnSpc>
              <a:spcBef>
                <a:spcPct val="0"/>
              </a:spcBef>
              <a:buFont typeface="Wingdings" pitchFamily="2" charset="2"/>
              <a:buNone/>
            </a:pPr>
            <a:r>
              <a:rPr lang="en-US" sz="2400" smtClean="0">
                <a:latin typeface="Times New Roman" pitchFamily="18" charset="0"/>
              </a:rPr>
              <a:t>    </a:t>
            </a:r>
            <a:r>
              <a:rPr lang="en-US" sz="2400" b="1" smtClean="0">
                <a:latin typeface="Times New Roman" pitchFamily="18" charset="0"/>
              </a:rPr>
              <a:t>public void run()</a:t>
            </a:r>
            <a:r>
              <a:rPr lang="en-US" sz="2400" smtClean="0">
                <a:latin typeface="Times New Roman" pitchFamily="18" charset="0"/>
              </a:rPr>
              <a:t> {</a:t>
            </a:r>
          </a:p>
          <a:p>
            <a:pPr eaLnBrk="1" hangingPunct="1">
              <a:lnSpc>
                <a:spcPct val="90000"/>
              </a:lnSpc>
              <a:spcBef>
                <a:spcPct val="0"/>
              </a:spcBef>
              <a:buFont typeface="Wingdings" pitchFamily="2" charset="2"/>
              <a:buNone/>
            </a:pPr>
            <a:r>
              <a:rPr lang="en-US" sz="2400" smtClean="0">
                <a:latin typeface="Times New Roman" pitchFamily="18" charset="0"/>
              </a:rPr>
              <a:t>        for (int i = 0; i &lt; 10; i++) {</a:t>
            </a:r>
          </a:p>
          <a:p>
            <a:pPr eaLnBrk="1" hangingPunct="1">
              <a:lnSpc>
                <a:spcPct val="90000"/>
              </a:lnSpc>
              <a:spcBef>
                <a:spcPct val="0"/>
              </a:spcBef>
              <a:buFont typeface="Wingdings" pitchFamily="2" charset="2"/>
              <a:buNone/>
            </a:pPr>
            <a:r>
              <a:rPr lang="en-US" sz="2400" smtClean="0">
                <a:latin typeface="Times New Roman" pitchFamily="18" charset="0"/>
              </a:rPr>
              <a:t>            System.out.format("%d %s%n", i, getName());</a:t>
            </a:r>
          </a:p>
          <a:p>
            <a:pPr eaLnBrk="1" hangingPunct="1">
              <a:lnSpc>
                <a:spcPct val="90000"/>
              </a:lnSpc>
              <a:spcBef>
                <a:spcPct val="0"/>
              </a:spcBef>
              <a:buFont typeface="Wingdings" pitchFamily="2" charset="2"/>
              <a:buNone/>
            </a:pPr>
            <a:r>
              <a:rPr lang="en-US" sz="2400" smtClean="0">
                <a:latin typeface="Times New Roman" pitchFamily="18" charset="0"/>
              </a:rPr>
              <a:t>            try {</a:t>
            </a:r>
          </a:p>
          <a:p>
            <a:pPr eaLnBrk="1" hangingPunct="1">
              <a:lnSpc>
                <a:spcPct val="90000"/>
              </a:lnSpc>
              <a:spcBef>
                <a:spcPct val="0"/>
              </a:spcBef>
              <a:buFont typeface="Wingdings" pitchFamily="2" charset="2"/>
              <a:buNone/>
            </a:pPr>
            <a:r>
              <a:rPr lang="en-US" sz="2400" smtClean="0">
                <a:latin typeface="Times New Roman" pitchFamily="18" charset="0"/>
              </a:rPr>
              <a:t>                sleep((long)(Math.random() * 1000));</a:t>
            </a:r>
          </a:p>
          <a:p>
            <a:pPr eaLnBrk="1" hangingPunct="1">
              <a:lnSpc>
                <a:spcPct val="90000"/>
              </a:lnSpc>
              <a:spcBef>
                <a:spcPct val="0"/>
              </a:spcBef>
              <a:buFont typeface="Wingdings" pitchFamily="2" charset="2"/>
              <a:buNone/>
            </a:pPr>
            <a:r>
              <a:rPr lang="en-US" sz="2400" smtClean="0">
                <a:latin typeface="Times New Roman" pitchFamily="18" charset="0"/>
              </a:rPr>
              <a:t>            } catch (InterruptedException e) {}</a:t>
            </a:r>
          </a:p>
          <a:p>
            <a:pPr eaLnBrk="1" hangingPunct="1">
              <a:lnSpc>
                <a:spcPct val="90000"/>
              </a:lnSpc>
              <a:spcBef>
                <a:spcPct val="0"/>
              </a:spcBef>
              <a:buFont typeface="Wingdings" pitchFamily="2" charset="2"/>
              <a:buNone/>
            </a:pPr>
            <a:r>
              <a:rPr lang="en-US" sz="2400" smtClean="0">
                <a:latin typeface="Times New Roman" pitchFamily="18" charset="0"/>
              </a:rPr>
              <a:t>        }</a:t>
            </a:r>
          </a:p>
          <a:p>
            <a:pPr eaLnBrk="1" hangingPunct="1">
              <a:lnSpc>
                <a:spcPct val="90000"/>
              </a:lnSpc>
              <a:spcBef>
                <a:spcPct val="0"/>
              </a:spcBef>
              <a:buFont typeface="Wingdings" pitchFamily="2" charset="2"/>
              <a:buNone/>
            </a:pPr>
            <a:r>
              <a:rPr lang="en-US" sz="2400" smtClean="0">
                <a:latin typeface="Times New Roman" pitchFamily="18" charset="0"/>
              </a:rPr>
              <a:t>        System.out.format("DONE! %s%n", getName());</a:t>
            </a:r>
          </a:p>
          <a:p>
            <a:pPr eaLnBrk="1" hangingPunct="1">
              <a:lnSpc>
                <a:spcPct val="90000"/>
              </a:lnSpc>
              <a:spcBef>
                <a:spcPct val="0"/>
              </a:spcBef>
              <a:buFont typeface="Wingdings" pitchFamily="2" charset="2"/>
              <a:buNone/>
            </a:pPr>
            <a:r>
              <a:rPr lang="en-US" sz="2400" smtClean="0">
                <a:latin typeface="Times New Roman" pitchFamily="18" charset="0"/>
              </a:rPr>
              <a:t>    }</a:t>
            </a:r>
          </a:p>
          <a:p>
            <a:pPr eaLnBrk="1" hangingPunct="1">
              <a:lnSpc>
                <a:spcPct val="90000"/>
              </a:lnSpc>
              <a:spcBef>
                <a:spcPct val="0"/>
              </a:spcBef>
              <a:buFont typeface="Wingdings" pitchFamily="2" charset="2"/>
              <a:buNone/>
            </a:pPr>
            <a:r>
              <a:rPr lang="en-US" sz="2400" smtClean="0">
                <a:latin typeface="Times New Roman" pitchFamily="18" charset="0"/>
              </a:rPr>
              <a:t>}</a:t>
            </a:r>
          </a:p>
          <a:p>
            <a:pPr eaLnBrk="1" hangingPunct="1">
              <a:lnSpc>
                <a:spcPct val="90000"/>
              </a:lnSpc>
              <a:spcBef>
                <a:spcPct val="0"/>
              </a:spcBef>
              <a:buFont typeface="Wingdings" pitchFamily="2" charset="2"/>
              <a:buNone/>
            </a:pPr>
            <a:r>
              <a:rPr lang="en-US" sz="2400" smtClean="0">
                <a:latin typeface="Times New Roman" pitchFamily="18" charset="0"/>
              </a:rPr>
              <a:t>public class TwoThreadsTest {</a:t>
            </a:r>
          </a:p>
          <a:p>
            <a:pPr eaLnBrk="1" hangingPunct="1">
              <a:lnSpc>
                <a:spcPct val="90000"/>
              </a:lnSpc>
              <a:spcBef>
                <a:spcPct val="0"/>
              </a:spcBef>
              <a:buFont typeface="Wingdings" pitchFamily="2" charset="2"/>
              <a:buNone/>
            </a:pPr>
            <a:r>
              <a:rPr lang="en-US" sz="2400" smtClean="0">
                <a:latin typeface="Times New Roman" pitchFamily="18" charset="0"/>
              </a:rPr>
              <a:t>    public static void main (String[] args) {</a:t>
            </a:r>
          </a:p>
          <a:p>
            <a:pPr eaLnBrk="1" hangingPunct="1">
              <a:lnSpc>
                <a:spcPct val="90000"/>
              </a:lnSpc>
              <a:spcBef>
                <a:spcPct val="0"/>
              </a:spcBef>
              <a:buFont typeface="Wingdings" pitchFamily="2" charset="2"/>
              <a:buNone/>
            </a:pPr>
            <a:r>
              <a:rPr lang="en-US" sz="2400" smtClean="0">
                <a:latin typeface="Times New Roman" pitchFamily="18" charset="0"/>
              </a:rPr>
              <a:t>        new SimpleThread("Jamaica").start();</a:t>
            </a:r>
          </a:p>
          <a:p>
            <a:pPr eaLnBrk="1" hangingPunct="1">
              <a:lnSpc>
                <a:spcPct val="90000"/>
              </a:lnSpc>
              <a:spcBef>
                <a:spcPct val="0"/>
              </a:spcBef>
              <a:buFont typeface="Wingdings" pitchFamily="2" charset="2"/>
              <a:buNone/>
            </a:pPr>
            <a:r>
              <a:rPr lang="en-US" sz="2400" smtClean="0">
                <a:latin typeface="Times New Roman" pitchFamily="18" charset="0"/>
              </a:rPr>
              <a:t>        new SimpleThread("Fiji").start();</a:t>
            </a:r>
          </a:p>
          <a:p>
            <a:pPr eaLnBrk="1" hangingPunct="1">
              <a:lnSpc>
                <a:spcPct val="90000"/>
              </a:lnSpc>
              <a:spcBef>
                <a:spcPct val="0"/>
              </a:spcBef>
              <a:buFont typeface="Wingdings" pitchFamily="2" charset="2"/>
              <a:buNone/>
            </a:pPr>
            <a:r>
              <a:rPr lang="en-US" sz="2400" smtClean="0">
                <a:latin typeface="Times New Roman" pitchFamily="18" charset="0"/>
              </a:rPr>
              <a:t>}}</a:t>
            </a:r>
          </a:p>
        </p:txBody>
      </p:sp>
    </p:spTree>
  </p:cSld>
  <p:clrMapOvr>
    <a:masterClrMapping/>
  </p:clrMapOvr>
  <p:transition spd="med">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defRPr/>
            </a:pPr>
            <a:r>
              <a:rPr lang="en-US" sz="2800" smtClean="0"/>
              <a:t>Implementing the Runnable interface</a:t>
            </a:r>
          </a:p>
        </p:txBody>
      </p:sp>
      <p:sp>
        <p:nvSpPr>
          <p:cNvPr id="15363" name="Rectangle 3"/>
          <p:cNvSpPr>
            <a:spLocks noGrp="1" noChangeArrowheads="1"/>
          </p:cNvSpPr>
          <p:nvPr>
            <p:ph type="body" idx="1"/>
          </p:nvPr>
        </p:nvSpPr>
        <p:spPr/>
        <p:txBody>
          <a:bodyPr/>
          <a:lstStyle/>
          <a:p>
            <a:pPr eaLnBrk="1" hangingPunct="1"/>
            <a:r>
              <a:rPr lang="en-US" smtClean="0"/>
              <a:t>In order to create a new thread we may also provide a class that implements the </a:t>
            </a:r>
            <a:r>
              <a:rPr lang="en-US" smtClean="0">
                <a:latin typeface="Courier New" pitchFamily="49" charset="0"/>
              </a:rPr>
              <a:t>java.lang.Runnable </a:t>
            </a:r>
            <a:r>
              <a:rPr lang="en-US" smtClean="0"/>
              <a:t>interface</a:t>
            </a:r>
          </a:p>
          <a:p>
            <a:pPr eaLnBrk="1" hangingPunct="1"/>
            <a:r>
              <a:rPr lang="en-US" smtClean="0"/>
              <a:t>Preffered way in case our class has to subclass some other class</a:t>
            </a:r>
          </a:p>
          <a:p>
            <a:pPr eaLnBrk="1" hangingPunct="1"/>
            <a:r>
              <a:rPr lang="en-US" smtClean="0"/>
              <a:t>A Runnable object can be wrapped up into a Thread object</a:t>
            </a:r>
          </a:p>
          <a:p>
            <a:pPr lvl="1" eaLnBrk="1" hangingPunct="1">
              <a:buFont typeface="Wingdings" pitchFamily="2" charset="2"/>
              <a:buNone/>
            </a:pPr>
            <a:r>
              <a:rPr lang="en-US" smtClean="0"/>
              <a:t>	– </a:t>
            </a:r>
            <a:r>
              <a:rPr lang="en-US" b="1" smtClean="0"/>
              <a:t>Thread</a:t>
            </a:r>
            <a:r>
              <a:rPr lang="en-US" smtClean="0"/>
              <a:t>(Runnable target)</a:t>
            </a:r>
          </a:p>
          <a:p>
            <a:pPr lvl="1" eaLnBrk="1" hangingPunct="1">
              <a:buFont typeface="Wingdings" pitchFamily="2" charset="2"/>
              <a:buNone/>
            </a:pPr>
            <a:r>
              <a:rPr lang="en-US" smtClean="0"/>
              <a:t>	– </a:t>
            </a:r>
            <a:r>
              <a:rPr lang="en-US" b="1" smtClean="0"/>
              <a:t>Thread</a:t>
            </a:r>
            <a:r>
              <a:rPr lang="en-US" smtClean="0"/>
              <a:t>(Runnable target, String name)</a:t>
            </a:r>
          </a:p>
          <a:p>
            <a:pPr eaLnBrk="1" hangingPunct="1"/>
            <a:r>
              <a:rPr lang="en-US" smtClean="0"/>
              <a:t>The thread’s logic is included inside the run method of the runnable object</a:t>
            </a:r>
          </a:p>
        </p:txBody>
      </p:sp>
    </p:spTree>
  </p:cSld>
  <p:clrMapOvr>
    <a:masterClrMapping/>
  </p:clrMapOvr>
  <p:transition spd="med">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sz="2800" smtClean="0"/>
              <a:t>Implementing the Runnable Interface </a:t>
            </a:r>
          </a:p>
        </p:txBody>
      </p:sp>
      <p:sp>
        <p:nvSpPr>
          <p:cNvPr id="16387" name="Rectangle 3"/>
          <p:cNvSpPr>
            <a:spLocks noGrp="1" noChangeArrowheads="1"/>
          </p:cNvSpPr>
          <p:nvPr>
            <p:ph type="body" idx="1"/>
          </p:nvPr>
        </p:nvSpPr>
        <p:spPr/>
        <p:txBody>
          <a:bodyPr/>
          <a:lstStyle/>
          <a:p>
            <a:pPr eaLnBrk="1" hangingPunct="1">
              <a:lnSpc>
                <a:spcPct val="80000"/>
              </a:lnSpc>
              <a:spcBef>
                <a:spcPct val="10000"/>
              </a:spcBef>
              <a:buFont typeface="Wingdings" pitchFamily="2" charset="2"/>
              <a:buNone/>
            </a:pPr>
            <a:r>
              <a:rPr lang="en-US" sz="2300" b="1" smtClean="0">
                <a:solidFill>
                  <a:srgbClr val="7F0055"/>
                </a:solidFill>
                <a:latin typeface="Times New Roman" pitchFamily="18" charset="0"/>
              </a:rPr>
              <a:t>public</a:t>
            </a:r>
            <a:r>
              <a:rPr lang="en-US" sz="2300" smtClean="0">
                <a:solidFill>
                  <a:srgbClr val="000000"/>
                </a:solidFill>
                <a:latin typeface="Times New Roman" pitchFamily="18" charset="0"/>
              </a:rPr>
              <a:t> </a:t>
            </a:r>
            <a:r>
              <a:rPr lang="en-US" sz="2300" b="1" smtClean="0">
                <a:solidFill>
                  <a:srgbClr val="7F0055"/>
                </a:solidFill>
                <a:latin typeface="Times New Roman" pitchFamily="18" charset="0"/>
              </a:rPr>
              <a:t>class</a:t>
            </a:r>
            <a:r>
              <a:rPr lang="en-US" sz="2300" smtClean="0">
                <a:solidFill>
                  <a:srgbClr val="000000"/>
                </a:solidFill>
                <a:latin typeface="Times New Roman" pitchFamily="18" charset="0"/>
              </a:rPr>
              <a:t> SimpleThread </a:t>
            </a:r>
            <a:r>
              <a:rPr lang="en-US" sz="2300" b="1" smtClean="0">
                <a:solidFill>
                  <a:srgbClr val="7F0055"/>
                </a:solidFill>
                <a:latin typeface="Times New Roman" pitchFamily="18" charset="0"/>
              </a:rPr>
              <a:t>implements</a:t>
            </a:r>
            <a:r>
              <a:rPr lang="en-US" sz="2300" b="1" smtClean="0">
                <a:solidFill>
                  <a:srgbClr val="000000"/>
                </a:solidFill>
                <a:latin typeface="Times New Roman" pitchFamily="18" charset="0"/>
              </a:rPr>
              <a:t> Runnable</a:t>
            </a:r>
            <a:r>
              <a:rPr lang="en-US" sz="2300" smtClean="0">
                <a:solidFill>
                  <a:srgbClr val="000000"/>
                </a:solidFill>
                <a:latin typeface="Times New Roman" pitchFamily="18" charset="0"/>
              </a:rPr>
              <a:t> {</a:t>
            </a:r>
            <a:endParaRPr lang="en-US" sz="2300" smtClean="0">
              <a:latin typeface="Times New Roman" pitchFamily="18" charset="0"/>
            </a:endParaRPr>
          </a:p>
          <a:p>
            <a:pPr eaLnBrk="1" hangingPunct="1">
              <a:lnSpc>
                <a:spcPct val="80000"/>
              </a:lnSpc>
              <a:spcBef>
                <a:spcPct val="10000"/>
              </a:spcBef>
              <a:buFont typeface="Wingdings" pitchFamily="2" charset="2"/>
              <a:buNone/>
            </a:pPr>
            <a:r>
              <a:rPr lang="en-US" sz="2300" b="1" smtClean="0">
                <a:solidFill>
                  <a:srgbClr val="7F0055"/>
                </a:solidFill>
                <a:latin typeface="Times New Roman" pitchFamily="18" charset="0"/>
              </a:rPr>
              <a:t>private</a:t>
            </a:r>
            <a:r>
              <a:rPr lang="en-US" sz="2300" smtClean="0">
                <a:solidFill>
                  <a:srgbClr val="000000"/>
                </a:solidFill>
                <a:latin typeface="Times New Roman" pitchFamily="18" charset="0"/>
              </a:rPr>
              <a:t> String </a:t>
            </a:r>
            <a:r>
              <a:rPr lang="en-US" sz="2300" smtClean="0">
                <a:solidFill>
                  <a:srgbClr val="0000C0"/>
                </a:solidFill>
                <a:latin typeface="Times New Roman" pitchFamily="18" charset="0"/>
              </a:rPr>
              <a:t>name</a:t>
            </a:r>
            <a:r>
              <a:rPr lang="en-US" sz="2300" smtClean="0">
                <a:solidFill>
                  <a:srgbClr val="000000"/>
                </a:solidFill>
                <a:latin typeface="Times New Roman" pitchFamily="18" charset="0"/>
              </a:rPr>
              <a:t>;</a:t>
            </a:r>
            <a:endParaRPr lang="en-US" sz="2300" smtClean="0">
              <a:latin typeface="Times New Roman" pitchFamily="18" charset="0"/>
            </a:endParaRP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    </a:t>
            </a:r>
            <a:r>
              <a:rPr lang="en-US" sz="2300" b="1" smtClean="0">
                <a:solidFill>
                  <a:srgbClr val="7F0055"/>
                </a:solidFill>
                <a:latin typeface="Times New Roman" pitchFamily="18" charset="0"/>
              </a:rPr>
              <a:t>public</a:t>
            </a:r>
            <a:r>
              <a:rPr lang="en-US" sz="2300" smtClean="0">
                <a:solidFill>
                  <a:srgbClr val="000000"/>
                </a:solidFill>
                <a:latin typeface="Times New Roman" pitchFamily="18" charset="0"/>
              </a:rPr>
              <a:t> SimpleThread(String str) {  </a:t>
            </a:r>
            <a:r>
              <a:rPr lang="en-US" sz="2300" b="1" smtClean="0">
                <a:solidFill>
                  <a:srgbClr val="7F0055"/>
                </a:solidFill>
                <a:latin typeface="Times New Roman" pitchFamily="18" charset="0"/>
              </a:rPr>
              <a:t>this</a:t>
            </a:r>
            <a:r>
              <a:rPr lang="en-US" sz="2300" smtClean="0">
                <a:solidFill>
                  <a:srgbClr val="000000"/>
                </a:solidFill>
                <a:latin typeface="Times New Roman" pitchFamily="18" charset="0"/>
              </a:rPr>
              <a:t>.</a:t>
            </a:r>
            <a:r>
              <a:rPr lang="en-US" sz="2300" smtClean="0">
                <a:solidFill>
                  <a:srgbClr val="0000C0"/>
                </a:solidFill>
                <a:latin typeface="Times New Roman" pitchFamily="18" charset="0"/>
              </a:rPr>
              <a:t>name</a:t>
            </a:r>
            <a:r>
              <a:rPr lang="en-US" sz="2300" smtClean="0">
                <a:solidFill>
                  <a:srgbClr val="000000"/>
                </a:solidFill>
                <a:latin typeface="Times New Roman" pitchFamily="18" charset="0"/>
              </a:rPr>
              <a:t> = str; }  </a:t>
            </a:r>
            <a:endParaRPr lang="en-US" sz="2300" smtClean="0">
              <a:latin typeface="Times New Roman" pitchFamily="18" charset="0"/>
            </a:endParaRP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    </a:t>
            </a:r>
            <a:r>
              <a:rPr lang="en-US" sz="2300" b="1" smtClean="0">
                <a:solidFill>
                  <a:srgbClr val="7F0055"/>
                </a:solidFill>
                <a:latin typeface="Times New Roman" pitchFamily="18" charset="0"/>
              </a:rPr>
              <a:t>public</a:t>
            </a:r>
            <a:r>
              <a:rPr lang="en-US" sz="2300" smtClean="0">
                <a:solidFill>
                  <a:srgbClr val="000000"/>
                </a:solidFill>
                <a:latin typeface="Times New Roman" pitchFamily="18" charset="0"/>
              </a:rPr>
              <a:t> String getName() { </a:t>
            </a:r>
            <a:r>
              <a:rPr lang="en-US" sz="2300" b="1" smtClean="0">
                <a:solidFill>
                  <a:srgbClr val="7F0055"/>
                </a:solidFill>
                <a:latin typeface="Times New Roman" pitchFamily="18" charset="0"/>
              </a:rPr>
              <a:t>return</a:t>
            </a:r>
            <a:r>
              <a:rPr lang="en-US" sz="2300" smtClean="0">
                <a:solidFill>
                  <a:srgbClr val="000000"/>
                </a:solidFill>
                <a:latin typeface="Times New Roman" pitchFamily="18" charset="0"/>
              </a:rPr>
              <a:t> </a:t>
            </a:r>
            <a:r>
              <a:rPr lang="en-US" sz="2300" smtClean="0">
                <a:solidFill>
                  <a:srgbClr val="0000C0"/>
                </a:solidFill>
                <a:latin typeface="Times New Roman" pitchFamily="18" charset="0"/>
              </a:rPr>
              <a:t>name</a:t>
            </a:r>
            <a:r>
              <a:rPr lang="en-US" sz="2300" smtClean="0">
                <a:solidFill>
                  <a:srgbClr val="000000"/>
                </a:solidFill>
                <a:latin typeface="Times New Roman" pitchFamily="18" charset="0"/>
              </a:rPr>
              <a:t>;   }</a:t>
            </a:r>
            <a:endParaRPr lang="en-US" sz="2300" smtClean="0">
              <a:latin typeface="Times New Roman" pitchFamily="18" charset="0"/>
            </a:endParaRPr>
          </a:p>
          <a:p>
            <a:pPr eaLnBrk="1" hangingPunct="1">
              <a:lnSpc>
                <a:spcPct val="80000"/>
              </a:lnSpc>
              <a:spcBef>
                <a:spcPct val="10000"/>
              </a:spcBef>
              <a:buFont typeface="Wingdings" pitchFamily="2" charset="2"/>
              <a:buNone/>
            </a:pPr>
            <a:r>
              <a:rPr lang="en-US" sz="2300" b="1" smtClean="0">
                <a:solidFill>
                  <a:srgbClr val="7F0055"/>
                </a:solidFill>
                <a:latin typeface="Times New Roman" pitchFamily="18" charset="0"/>
              </a:rPr>
              <a:t>    public</a:t>
            </a:r>
            <a:r>
              <a:rPr lang="en-US" sz="2300" b="1" smtClean="0">
                <a:solidFill>
                  <a:srgbClr val="000000"/>
                </a:solidFill>
                <a:latin typeface="Times New Roman" pitchFamily="18" charset="0"/>
              </a:rPr>
              <a:t> </a:t>
            </a:r>
            <a:r>
              <a:rPr lang="en-US" sz="2300" b="1" smtClean="0">
                <a:solidFill>
                  <a:srgbClr val="7F0055"/>
                </a:solidFill>
                <a:latin typeface="Times New Roman" pitchFamily="18" charset="0"/>
              </a:rPr>
              <a:t>void</a:t>
            </a:r>
            <a:r>
              <a:rPr lang="en-US" sz="2300" b="1" smtClean="0">
                <a:solidFill>
                  <a:srgbClr val="000000"/>
                </a:solidFill>
                <a:latin typeface="Times New Roman" pitchFamily="18" charset="0"/>
              </a:rPr>
              <a:t> run() {</a:t>
            </a:r>
            <a:endParaRPr lang="en-US" sz="2300" b="1" smtClean="0">
              <a:latin typeface="Times New Roman" pitchFamily="18" charset="0"/>
            </a:endParaRP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        </a:t>
            </a:r>
            <a:r>
              <a:rPr lang="en-US" sz="2300" b="1" smtClean="0">
                <a:solidFill>
                  <a:srgbClr val="7F0055"/>
                </a:solidFill>
                <a:latin typeface="Times New Roman" pitchFamily="18" charset="0"/>
              </a:rPr>
              <a:t>for</a:t>
            </a:r>
            <a:r>
              <a:rPr lang="en-US" sz="2300" smtClean="0">
                <a:solidFill>
                  <a:srgbClr val="000000"/>
                </a:solidFill>
                <a:latin typeface="Times New Roman" pitchFamily="18" charset="0"/>
              </a:rPr>
              <a:t> (</a:t>
            </a:r>
            <a:r>
              <a:rPr lang="en-US" sz="2300" b="1" smtClean="0">
                <a:solidFill>
                  <a:srgbClr val="7F0055"/>
                </a:solidFill>
                <a:latin typeface="Times New Roman" pitchFamily="18" charset="0"/>
              </a:rPr>
              <a:t>int</a:t>
            </a:r>
            <a:r>
              <a:rPr lang="en-US" sz="2300" smtClean="0">
                <a:solidFill>
                  <a:srgbClr val="000000"/>
                </a:solidFill>
                <a:latin typeface="Times New Roman" pitchFamily="18" charset="0"/>
              </a:rPr>
              <a:t> i = 0; i &lt; 10; i++) {</a:t>
            </a:r>
            <a:endParaRPr lang="en-US" sz="2300" smtClean="0">
              <a:latin typeface="Times New Roman" pitchFamily="18" charset="0"/>
            </a:endParaRP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            System.</a:t>
            </a:r>
            <a:r>
              <a:rPr lang="en-US" sz="2300" i="1" smtClean="0">
                <a:solidFill>
                  <a:srgbClr val="0000C0"/>
                </a:solidFill>
                <a:latin typeface="Times New Roman" pitchFamily="18" charset="0"/>
              </a:rPr>
              <a:t>out</a:t>
            </a:r>
            <a:r>
              <a:rPr lang="en-US" sz="2300" smtClean="0">
                <a:solidFill>
                  <a:srgbClr val="000000"/>
                </a:solidFill>
                <a:latin typeface="Times New Roman" pitchFamily="18" charset="0"/>
              </a:rPr>
              <a:t>.format(</a:t>
            </a:r>
            <a:r>
              <a:rPr lang="en-US" sz="2300" smtClean="0">
                <a:solidFill>
                  <a:srgbClr val="2A00FF"/>
                </a:solidFill>
                <a:latin typeface="Times New Roman" pitchFamily="18" charset="0"/>
              </a:rPr>
              <a:t>"%d %s%n"</a:t>
            </a:r>
            <a:r>
              <a:rPr lang="en-US" sz="2300" smtClean="0">
                <a:solidFill>
                  <a:srgbClr val="000000"/>
                </a:solidFill>
                <a:latin typeface="Times New Roman" pitchFamily="18" charset="0"/>
              </a:rPr>
              <a:t>, i, getName());</a:t>
            </a:r>
            <a:endParaRPr lang="en-US" sz="2300" smtClean="0">
              <a:latin typeface="Times New Roman" pitchFamily="18" charset="0"/>
            </a:endParaRP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            </a:t>
            </a:r>
            <a:r>
              <a:rPr lang="en-US" sz="2300" b="1" smtClean="0">
                <a:solidFill>
                  <a:srgbClr val="7F0055"/>
                </a:solidFill>
                <a:latin typeface="Times New Roman" pitchFamily="18" charset="0"/>
              </a:rPr>
              <a:t>try</a:t>
            </a:r>
            <a:r>
              <a:rPr lang="en-US" sz="2300" smtClean="0">
                <a:solidFill>
                  <a:srgbClr val="000000"/>
                </a:solidFill>
                <a:latin typeface="Times New Roman" pitchFamily="18" charset="0"/>
              </a:rPr>
              <a:t> {</a:t>
            </a:r>
            <a:endParaRPr lang="en-US" sz="2300" smtClean="0">
              <a:latin typeface="Times New Roman" pitchFamily="18" charset="0"/>
            </a:endParaRP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                Thread.</a:t>
            </a:r>
            <a:r>
              <a:rPr lang="en-US" sz="2300" i="1" smtClean="0">
                <a:solidFill>
                  <a:srgbClr val="000000"/>
                </a:solidFill>
                <a:latin typeface="Times New Roman" pitchFamily="18" charset="0"/>
              </a:rPr>
              <a:t>sleep</a:t>
            </a:r>
            <a:r>
              <a:rPr lang="en-US" sz="2300" smtClean="0">
                <a:solidFill>
                  <a:srgbClr val="000000"/>
                </a:solidFill>
                <a:latin typeface="Times New Roman" pitchFamily="18" charset="0"/>
              </a:rPr>
              <a:t>((</a:t>
            </a:r>
            <a:r>
              <a:rPr lang="en-US" sz="2300" b="1" smtClean="0">
                <a:solidFill>
                  <a:srgbClr val="7F0055"/>
                </a:solidFill>
                <a:latin typeface="Times New Roman" pitchFamily="18" charset="0"/>
              </a:rPr>
              <a:t>long</a:t>
            </a:r>
            <a:r>
              <a:rPr lang="en-US" sz="2300" smtClean="0">
                <a:solidFill>
                  <a:srgbClr val="000000"/>
                </a:solidFill>
                <a:latin typeface="Times New Roman" pitchFamily="18" charset="0"/>
              </a:rPr>
              <a:t>)(Math.</a:t>
            </a:r>
            <a:r>
              <a:rPr lang="en-US" sz="2300" i="1" smtClean="0">
                <a:solidFill>
                  <a:srgbClr val="000000"/>
                </a:solidFill>
                <a:latin typeface="Times New Roman" pitchFamily="18" charset="0"/>
              </a:rPr>
              <a:t>random</a:t>
            </a:r>
            <a:r>
              <a:rPr lang="en-US" sz="2300" smtClean="0">
                <a:solidFill>
                  <a:srgbClr val="000000"/>
                </a:solidFill>
                <a:latin typeface="Times New Roman" pitchFamily="18" charset="0"/>
              </a:rPr>
              <a:t>() * 1000));</a:t>
            </a:r>
            <a:endParaRPr lang="en-US" sz="2300" smtClean="0">
              <a:latin typeface="Times New Roman" pitchFamily="18" charset="0"/>
            </a:endParaRP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            } </a:t>
            </a:r>
            <a:r>
              <a:rPr lang="en-US" sz="2300" b="1" smtClean="0">
                <a:solidFill>
                  <a:srgbClr val="7F0055"/>
                </a:solidFill>
                <a:latin typeface="Times New Roman" pitchFamily="18" charset="0"/>
              </a:rPr>
              <a:t>catch</a:t>
            </a:r>
            <a:r>
              <a:rPr lang="en-US" sz="2300" smtClean="0">
                <a:solidFill>
                  <a:srgbClr val="000000"/>
                </a:solidFill>
                <a:latin typeface="Times New Roman" pitchFamily="18" charset="0"/>
              </a:rPr>
              <a:t> (InterruptedException e) {}</a:t>
            </a:r>
            <a:endParaRPr lang="en-US" sz="2300" smtClean="0">
              <a:latin typeface="Times New Roman" pitchFamily="18" charset="0"/>
            </a:endParaRP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        }</a:t>
            </a:r>
            <a:endParaRPr lang="en-US" sz="2300" smtClean="0">
              <a:latin typeface="Times New Roman" pitchFamily="18" charset="0"/>
            </a:endParaRP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        System.</a:t>
            </a:r>
            <a:r>
              <a:rPr lang="en-US" sz="2300" i="1" smtClean="0">
                <a:solidFill>
                  <a:srgbClr val="0000C0"/>
                </a:solidFill>
                <a:latin typeface="Times New Roman" pitchFamily="18" charset="0"/>
              </a:rPr>
              <a:t>out</a:t>
            </a:r>
            <a:r>
              <a:rPr lang="en-US" sz="2300" smtClean="0">
                <a:solidFill>
                  <a:srgbClr val="000000"/>
                </a:solidFill>
                <a:latin typeface="Times New Roman" pitchFamily="18" charset="0"/>
              </a:rPr>
              <a:t>.format(</a:t>
            </a:r>
            <a:r>
              <a:rPr lang="en-US" sz="2300" smtClean="0">
                <a:solidFill>
                  <a:srgbClr val="2A00FF"/>
                </a:solidFill>
                <a:latin typeface="Times New Roman" pitchFamily="18" charset="0"/>
              </a:rPr>
              <a:t>"DONE! %s%n"</a:t>
            </a:r>
            <a:r>
              <a:rPr lang="en-US" sz="2300" smtClean="0">
                <a:solidFill>
                  <a:srgbClr val="000000"/>
                </a:solidFill>
                <a:latin typeface="Times New Roman" pitchFamily="18" charset="0"/>
              </a:rPr>
              <a:t>, getName());</a:t>
            </a:r>
            <a:endParaRPr lang="en-US" sz="2300" smtClean="0">
              <a:latin typeface="Times New Roman" pitchFamily="18" charset="0"/>
            </a:endParaRP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  }}</a:t>
            </a:r>
          </a:p>
          <a:p>
            <a:pPr eaLnBrk="1" hangingPunct="1">
              <a:lnSpc>
                <a:spcPct val="80000"/>
              </a:lnSpc>
              <a:spcBef>
                <a:spcPct val="10000"/>
              </a:spcBef>
              <a:buFont typeface="Wingdings" pitchFamily="2" charset="2"/>
              <a:buNone/>
            </a:pPr>
            <a:r>
              <a:rPr lang="en-US" sz="2300" b="1" smtClean="0">
                <a:solidFill>
                  <a:srgbClr val="7F0055"/>
                </a:solidFill>
                <a:latin typeface="Times New Roman" pitchFamily="18" charset="0"/>
              </a:rPr>
              <a:t>public</a:t>
            </a:r>
            <a:r>
              <a:rPr lang="en-US" sz="2300" smtClean="0">
                <a:solidFill>
                  <a:srgbClr val="000000"/>
                </a:solidFill>
                <a:latin typeface="Times New Roman" pitchFamily="18" charset="0"/>
              </a:rPr>
              <a:t> </a:t>
            </a:r>
            <a:r>
              <a:rPr lang="en-US" sz="2300" b="1" smtClean="0">
                <a:solidFill>
                  <a:srgbClr val="7F0055"/>
                </a:solidFill>
                <a:latin typeface="Times New Roman" pitchFamily="18" charset="0"/>
              </a:rPr>
              <a:t>class</a:t>
            </a:r>
            <a:r>
              <a:rPr lang="en-US" sz="2300" smtClean="0">
                <a:solidFill>
                  <a:srgbClr val="000000"/>
                </a:solidFill>
                <a:latin typeface="Times New Roman" pitchFamily="18" charset="0"/>
              </a:rPr>
              <a:t> TwoThreadsTest {</a:t>
            </a: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    </a:t>
            </a:r>
            <a:r>
              <a:rPr lang="en-US" sz="2300" b="1" smtClean="0">
                <a:solidFill>
                  <a:srgbClr val="7F0055"/>
                </a:solidFill>
                <a:latin typeface="Times New Roman" pitchFamily="18" charset="0"/>
              </a:rPr>
              <a:t>public</a:t>
            </a:r>
            <a:r>
              <a:rPr lang="en-US" sz="2300" smtClean="0">
                <a:solidFill>
                  <a:srgbClr val="000000"/>
                </a:solidFill>
                <a:latin typeface="Times New Roman" pitchFamily="18" charset="0"/>
              </a:rPr>
              <a:t> </a:t>
            </a:r>
            <a:r>
              <a:rPr lang="en-US" sz="2300" b="1" smtClean="0">
                <a:solidFill>
                  <a:srgbClr val="7F0055"/>
                </a:solidFill>
                <a:latin typeface="Times New Roman" pitchFamily="18" charset="0"/>
              </a:rPr>
              <a:t>static</a:t>
            </a:r>
            <a:r>
              <a:rPr lang="en-US" sz="2300" smtClean="0">
                <a:solidFill>
                  <a:srgbClr val="000000"/>
                </a:solidFill>
                <a:latin typeface="Times New Roman" pitchFamily="18" charset="0"/>
              </a:rPr>
              <a:t> </a:t>
            </a:r>
            <a:r>
              <a:rPr lang="en-US" sz="2300" b="1" smtClean="0">
                <a:solidFill>
                  <a:srgbClr val="7F0055"/>
                </a:solidFill>
                <a:latin typeface="Times New Roman" pitchFamily="18" charset="0"/>
              </a:rPr>
              <a:t>void</a:t>
            </a:r>
            <a:r>
              <a:rPr lang="en-US" sz="2300" smtClean="0">
                <a:solidFill>
                  <a:srgbClr val="000000"/>
                </a:solidFill>
                <a:latin typeface="Times New Roman" pitchFamily="18" charset="0"/>
              </a:rPr>
              <a:t> main (String[] args) {</a:t>
            </a: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        </a:t>
            </a:r>
            <a:r>
              <a:rPr lang="en-US" sz="2300" b="1" smtClean="0">
                <a:solidFill>
                  <a:srgbClr val="7F0055"/>
                </a:solidFill>
                <a:latin typeface="Times New Roman" pitchFamily="18" charset="0"/>
              </a:rPr>
              <a:t>new</a:t>
            </a:r>
            <a:r>
              <a:rPr lang="en-US" sz="2300" smtClean="0">
                <a:solidFill>
                  <a:srgbClr val="000000"/>
                </a:solidFill>
                <a:latin typeface="Times New Roman" pitchFamily="18" charset="0"/>
              </a:rPr>
              <a:t> Thread(</a:t>
            </a:r>
            <a:r>
              <a:rPr lang="en-US" sz="2300" b="1" smtClean="0">
                <a:solidFill>
                  <a:srgbClr val="7F0055"/>
                </a:solidFill>
                <a:latin typeface="Times New Roman" pitchFamily="18" charset="0"/>
              </a:rPr>
              <a:t>new</a:t>
            </a:r>
            <a:r>
              <a:rPr lang="en-US" sz="2300" smtClean="0">
                <a:solidFill>
                  <a:srgbClr val="000000"/>
                </a:solidFill>
                <a:latin typeface="Times New Roman" pitchFamily="18" charset="0"/>
              </a:rPr>
              <a:t> SimpleThread(</a:t>
            </a:r>
            <a:r>
              <a:rPr lang="en-US" sz="2300" smtClean="0">
                <a:solidFill>
                  <a:srgbClr val="2A00FF"/>
                </a:solidFill>
                <a:latin typeface="Times New Roman" pitchFamily="18" charset="0"/>
              </a:rPr>
              <a:t>"Jamaica"</a:t>
            </a:r>
            <a:r>
              <a:rPr lang="en-US" sz="2300" smtClean="0">
                <a:solidFill>
                  <a:srgbClr val="000000"/>
                </a:solidFill>
                <a:latin typeface="Times New Roman" pitchFamily="18" charset="0"/>
              </a:rPr>
              <a:t>)).start();</a:t>
            </a: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        </a:t>
            </a:r>
            <a:r>
              <a:rPr lang="en-US" sz="2300" b="1" smtClean="0">
                <a:solidFill>
                  <a:srgbClr val="7F0055"/>
                </a:solidFill>
                <a:latin typeface="Times New Roman" pitchFamily="18" charset="0"/>
              </a:rPr>
              <a:t>new</a:t>
            </a:r>
            <a:r>
              <a:rPr lang="en-US" sz="2300" smtClean="0">
                <a:solidFill>
                  <a:srgbClr val="000000"/>
                </a:solidFill>
                <a:latin typeface="Times New Roman" pitchFamily="18" charset="0"/>
              </a:rPr>
              <a:t> Thread(</a:t>
            </a:r>
            <a:r>
              <a:rPr lang="en-US" sz="2300" b="1" smtClean="0">
                <a:solidFill>
                  <a:srgbClr val="7F0055"/>
                </a:solidFill>
                <a:latin typeface="Times New Roman" pitchFamily="18" charset="0"/>
              </a:rPr>
              <a:t>new</a:t>
            </a:r>
            <a:r>
              <a:rPr lang="en-US" sz="2300" smtClean="0">
                <a:solidFill>
                  <a:srgbClr val="000000"/>
                </a:solidFill>
                <a:latin typeface="Times New Roman" pitchFamily="18" charset="0"/>
              </a:rPr>
              <a:t> SimpleThread(</a:t>
            </a:r>
            <a:r>
              <a:rPr lang="en-US" sz="2300" smtClean="0">
                <a:solidFill>
                  <a:srgbClr val="2A00FF"/>
                </a:solidFill>
                <a:latin typeface="Times New Roman" pitchFamily="18" charset="0"/>
              </a:rPr>
              <a:t>"Fiji"</a:t>
            </a:r>
            <a:r>
              <a:rPr lang="en-US" sz="2300" smtClean="0">
                <a:solidFill>
                  <a:srgbClr val="000000"/>
                </a:solidFill>
                <a:latin typeface="Times New Roman" pitchFamily="18" charset="0"/>
              </a:rPr>
              <a:t>)).start();</a:t>
            </a:r>
          </a:p>
          <a:p>
            <a:pPr eaLnBrk="1" hangingPunct="1">
              <a:lnSpc>
                <a:spcPct val="80000"/>
              </a:lnSpc>
              <a:spcBef>
                <a:spcPct val="10000"/>
              </a:spcBef>
              <a:buFont typeface="Wingdings" pitchFamily="2" charset="2"/>
              <a:buNone/>
            </a:pPr>
            <a:r>
              <a:rPr lang="en-US" sz="2300" smtClean="0">
                <a:solidFill>
                  <a:srgbClr val="000000"/>
                </a:solidFill>
                <a:latin typeface="Times New Roman" pitchFamily="18" charset="0"/>
              </a:rPr>
              <a:t>}}</a:t>
            </a:r>
          </a:p>
        </p:txBody>
      </p:sp>
    </p:spTree>
  </p:cSld>
  <p:clrMapOvr>
    <a:masterClrMapping/>
  </p:clrMapOvr>
  <p:transition spd="med">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r>
              <a:rPr lang="en-US" sz="2800" smtClean="0"/>
              <a:t>Thread States</a:t>
            </a:r>
          </a:p>
        </p:txBody>
      </p:sp>
      <p:pic>
        <p:nvPicPr>
          <p:cNvPr id="17411" name="Picture 5"/>
          <p:cNvPicPr>
            <a:picLocks noChangeAspect="1" noChangeArrowheads="1"/>
          </p:cNvPicPr>
          <p:nvPr/>
        </p:nvPicPr>
        <p:blipFill>
          <a:blip r:embed="rId2" cstate="print"/>
          <a:srcRect/>
          <a:stretch>
            <a:fillRect/>
          </a:stretch>
        </p:blipFill>
        <p:spPr bwMode="auto">
          <a:xfrm>
            <a:off x="457200" y="1143000"/>
            <a:ext cx="8305800" cy="3708400"/>
          </a:xfrm>
          <a:prstGeom prst="rect">
            <a:avLst/>
          </a:prstGeom>
          <a:noFill/>
          <a:ln w="9525">
            <a:noFill/>
            <a:miter lim="800000"/>
            <a:headEnd/>
            <a:tailEnd/>
          </a:ln>
        </p:spPr>
      </p:pic>
    </p:spTree>
  </p:cSld>
  <p:clrMapOvr>
    <a:masterClrMapping/>
  </p:clrMapOvr>
  <p:transition spd="med">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r>
              <a:rPr lang="en-US" sz="2800" smtClean="0"/>
              <a:t>Thread States and Transitions </a:t>
            </a:r>
          </a:p>
        </p:txBody>
      </p:sp>
      <p:pic>
        <p:nvPicPr>
          <p:cNvPr id="18435" name="Picture 4"/>
          <p:cNvPicPr>
            <a:picLocks noGrp="1" noChangeAspect="1" noChangeArrowheads="1"/>
          </p:cNvPicPr>
          <p:nvPr>
            <p:ph type="body" idx="1"/>
          </p:nvPr>
        </p:nvPicPr>
        <p:blipFill>
          <a:blip r:embed="rId2" cstate="print"/>
          <a:srcRect/>
          <a:stretch>
            <a:fillRect/>
          </a:stretch>
        </p:blipFill>
        <p:spPr>
          <a:xfrm>
            <a:off x="2339975" y="685800"/>
            <a:ext cx="4464050" cy="5715000"/>
          </a:xfrm>
          <a:noFill/>
        </p:spPr>
      </p:pic>
    </p:spTree>
  </p:cSld>
  <p:clrMapOvr>
    <a:masterClrMapping/>
  </p:clrMapOvr>
  <p:transition spd="med">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r>
              <a:rPr lang="en-US" smtClean="0">
                <a:cs typeface="Arial" pitchFamily="34" charset="0"/>
              </a:rPr>
              <a:t>Objective</a:t>
            </a:r>
          </a:p>
        </p:txBody>
      </p:sp>
      <p:sp>
        <p:nvSpPr>
          <p:cNvPr id="5123" name="Rectangle 3"/>
          <p:cNvSpPr>
            <a:spLocks noGrp="1" noChangeArrowheads="1"/>
          </p:cNvSpPr>
          <p:nvPr>
            <p:ph type="body" idx="1"/>
          </p:nvPr>
        </p:nvSpPr>
        <p:spPr>
          <a:xfrm>
            <a:off x="0" y="1371600"/>
            <a:ext cx="9144000" cy="5029200"/>
          </a:xfrm>
        </p:spPr>
        <p:txBody>
          <a:bodyPr/>
          <a:lstStyle/>
          <a:p>
            <a:pPr eaLnBrk="1" hangingPunct="1"/>
            <a:r>
              <a:rPr lang="en-US" sz="3200" smtClean="0"/>
              <a:t>Process and Thread</a:t>
            </a:r>
          </a:p>
          <a:p>
            <a:pPr eaLnBrk="1" hangingPunct="1"/>
            <a:r>
              <a:rPr lang="en-US" sz="3200" smtClean="0"/>
              <a:t>What is a thread</a:t>
            </a:r>
          </a:p>
          <a:p>
            <a:pPr eaLnBrk="1" hangingPunct="1"/>
            <a:r>
              <a:rPr lang="en-US" sz="3200" smtClean="0"/>
              <a:t>How to create threads in Java</a:t>
            </a:r>
          </a:p>
          <a:p>
            <a:pPr eaLnBrk="1" hangingPunct="1"/>
            <a:r>
              <a:rPr lang="en-US" sz="3200" smtClean="0"/>
              <a:t>The Life Cycle of a thread</a:t>
            </a:r>
          </a:p>
          <a:p>
            <a:pPr eaLnBrk="1" hangingPunct="1"/>
            <a:r>
              <a:rPr lang="en-US" sz="3200" smtClean="0"/>
              <a:t>Thread Priority</a:t>
            </a:r>
          </a:p>
          <a:p>
            <a:pPr eaLnBrk="1" hangingPunct="1"/>
            <a:r>
              <a:rPr lang="en-US" sz="3200" smtClean="0"/>
              <a:t>Synchronization of threads</a:t>
            </a:r>
          </a:p>
          <a:p>
            <a:pPr eaLnBrk="1" hangingPunct="1"/>
            <a:endParaRPr lang="en-US" smtClean="0"/>
          </a:p>
        </p:txBody>
      </p:sp>
    </p:spTree>
  </p:cSld>
  <p:clrMapOvr>
    <a:masterClrMapping/>
  </p:clrMapOvr>
  <p:transition spd="med">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defRPr/>
            </a:pPr>
            <a:r>
              <a:rPr lang="en-US" sz="2800" smtClean="0"/>
              <a:t>Thread Lifecycle</a:t>
            </a:r>
          </a:p>
        </p:txBody>
      </p:sp>
      <p:sp>
        <p:nvSpPr>
          <p:cNvPr id="19459" name="Rectangle 3"/>
          <p:cNvSpPr>
            <a:spLocks noGrp="1" noChangeArrowheads="1"/>
          </p:cNvSpPr>
          <p:nvPr>
            <p:ph type="body" idx="1"/>
          </p:nvPr>
        </p:nvSpPr>
        <p:spPr>
          <a:xfrm>
            <a:off x="0" y="685800"/>
            <a:ext cx="9144000" cy="5715000"/>
          </a:xfrm>
        </p:spPr>
        <p:txBody>
          <a:bodyPr/>
          <a:lstStyle/>
          <a:p>
            <a:pPr eaLnBrk="1" hangingPunct="1"/>
            <a:r>
              <a:rPr lang="en-US" smtClean="0"/>
              <a:t> </a:t>
            </a:r>
            <a:r>
              <a:rPr lang="en-US" sz="3200" b="1" smtClean="0"/>
              <a:t>New</a:t>
            </a:r>
            <a:r>
              <a:rPr lang="en-US" sz="3200" smtClean="0"/>
              <a:t>: created but not yet started</a:t>
            </a:r>
          </a:p>
          <a:p>
            <a:pPr eaLnBrk="1" hangingPunct="1"/>
            <a:r>
              <a:rPr lang="en-US" sz="3200" smtClean="0"/>
              <a:t> </a:t>
            </a:r>
            <a:r>
              <a:rPr lang="en-US" sz="3200" b="1" smtClean="0"/>
              <a:t>Runnable</a:t>
            </a:r>
            <a:r>
              <a:rPr lang="en-US" sz="3200" smtClean="0"/>
              <a:t>: either running, or able to run on a   free CPU</a:t>
            </a:r>
          </a:p>
          <a:p>
            <a:pPr eaLnBrk="1" hangingPunct="1"/>
            <a:r>
              <a:rPr lang="en-US" sz="3200" smtClean="0"/>
              <a:t> </a:t>
            </a:r>
            <a:r>
              <a:rPr lang="en-US" sz="3200" b="1" smtClean="0"/>
              <a:t>Blocked</a:t>
            </a:r>
            <a:r>
              <a:rPr lang="en-US" sz="3200" smtClean="0"/>
              <a:t>: waiting for I/O or on a lock</a:t>
            </a:r>
          </a:p>
          <a:p>
            <a:pPr eaLnBrk="1" hangingPunct="1"/>
            <a:r>
              <a:rPr lang="en-US" sz="3200" smtClean="0"/>
              <a:t> </a:t>
            </a:r>
            <a:r>
              <a:rPr lang="en-US" sz="3200" b="1" smtClean="0"/>
              <a:t>Sleeping</a:t>
            </a:r>
            <a:r>
              <a:rPr lang="en-US" sz="3200" smtClean="0"/>
              <a:t>: paused for a user-specified specified interval</a:t>
            </a:r>
          </a:p>
          <a:p>
            <a:pPr marL="342900" lvl="1" indent="-342900" eaLnBrk="1" hangingPunct="1">
              <a:buClr>
                <a:schemeClr val="folHlink"/>
              </a:buClr>
              <a:buSzPct val="60000"/>
            </a:pPr>
            <a:r>
              <a:rPr lang="en-US" sz="3200" b="1" smtClean="0">
                <a:ea typeface="+mn-ea"/>
                <a:cs typeface="+mn-cs"/>
              </a:rPr>
              <a:t>Waiting</a:t>
            </a:r>
            <a:r>
              <a:rPr lang="en-US" sz="2200" smtClean="0"/>
              <a:t>: </a:t>
            </a:r>
            <a:r>
              <a:rPr lang="en-US" sz="3200" smtClean="0"/>
              <a:t>when the object on which it’s running invokes the wait() method. A call to notify() or notifyAll() (by another thread) will bring it back to the runnable state.</a:t>
            </a:r>
          </a:p>
          <a:p>
            <a:pPr eaLnBrk="1" hangingPunct="1"/>
            <a:r>
              <a:rPr lang="en-US" sz="3200" smtClean="0"/>
              <a:t> </a:t>
            </a:r>
            <a:r>
              <a:rPr lang="en-US" sz="3200" b="1" smtClean="0"/>
              <a:t>Dead</a:t>
            </a:r>
            <a:r>
              <a:rPr lang="en-US" sz="3200" smtClean="0"/>
              <a:t>: the normal end of Thread</a:t>
            </a:r>
          </a:p>
        </p:txBody>
      </p:sp>
    </p:spTree>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en-US" sz="2800" smtClean="0"/>
              <a:t>Thread priority</a:t>
            </a:r>
          </a:p>
        </p:txBody>
      </p:sp>
      <p:sp>
        <p:nvSpPr>
          <p:cNvPr id="20483" name="Rectangle 3"/>
          <p:cNvSpPr>
            <a:spLocks noGrp="1" noChangeArrowheads="1"/>
          </p:cNvSpPr>
          <p:nvPr>
            <p:ph type="body" idx="1"/>
          </p:nvPr>
        </p:nvSpPr>
        <p:spPr>
          <a:xfrm>
            <a:off x="0" y="1447800"/>
            <a:ext cx="9144000" cy="4953000"/>
          </a:xfrm>
        </p:spPr>
        <p:txBody>
          <a:bodyPr/>
          <a:lstStyle/>
          <a:p>
            <a:pPr eaLnBrk="1" hangingPunct="1"/>
            <a:r>
              <a:rPr lang="en-US" smtClean="0"/>
              <a:t>On a single CPU threads actually run one at a time in such a way as to provide an illusion of concurrency.</a:t>
            </a:r>
          </a:p>
          <a:p>
            <a:pPr eaLnBrk="1" hangingPunct="1"/>
            <a:r>
              <a:rPr lang="en-US" smtClean="0"/>
              <a:t>Execution of multiple threads on a single CPU, in some order, is called scheduling.</a:t>
            </a:r>
          </a:p>
          <a:p>
            <a:pPr eaLnBrk="1" hangingPunct="1"/>
            <a:r>
              <a:rPr lang="en-US" smtClean="0"/>
              <a:t>The Java runtime supports a very simple scheduling algorithm (fixed priority scheduling). This algorithm schedules threads based on their priority relative to other runnable threads.</a:t>
            </a:r>
          </a:p>
          <a:p>
            <a:pPr eaLnBrk="1" hangingPunct="1"/>
            <a:endParaRPr lang="en-US" smtClean="0"/>
          </a:p>
        </p:txBody>
      </p:sp>
    </p:spTree>
  </p:cSld>
  <p:clrMapOvr>
    <a:masterClrMapping/>
  </p:clrMapOvr>
  <p:transition spd="med">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eaLnBrk="1" hangingPunct="1">
              <a:defRPr/>
            </a:pPr>
            <a:r>
              <a:rPr lang="en-US" sz="2800" smtClean="0"/>
              <a:t>Thread priority</a:t>
            </a:r>
          </a:p>
        </p:txBody>
      </p:sp>
      <p:sp>
        <p:nvSpPr>
          <p:cNvPr id="21507" name="Rectangle 3"/>
          <p:cNvSpPr>
            <a:spLocks noGrp="1" noChangeArrowheads="1"/>
          </p:cNvSpPr>
          <p:nvPr>
            <p:ph type="body" idx="1"/>
          </p:nvPr>
        </p:nvSpPr>
        <p:spPr/>
        <p:txBody>
          <a:bodyPr/>
          <a:lstStyle/>
          <a:p>
            <a:pPr eaLnBrk="1" hangingPunct="1"/>
            <a:r>
              <a:rPr lang="en-US" smtClean="0"/>
              <a:t>When a Java thread is created, it inherits its priority from the thread that created it.</a:t>
            </a:r>
          </a:p>
          <a:p>
            <a:pPr eaLnBrk="1" hangingPunct="1"/>
            <a:r>
              <a:rPr lang="en-US" smtClean="0"/>
              <a:t>You can modify a thread's priority at any time after its creation using the setPriority method.</a:t>
            </a:r>
          </a:p>
          <a:p>
            <a:pPr eaLnBrk="1" hangingPunct="1"/>
            <a:r>
              <a:rPr lang="en-US" smtClean="0"/>
              <a:t>Thread priorities are integers ranging between </a:t>
            </a:r>
            <a:r>
              <a:rPr lang="en-US" smtClean="0">
                <a:latin typeface="Courier New" pitchFamily="49" charset="0"/>
              </a:rPr>
              <a:t>MIN_PRIORITY </a:t>
            </a:r>
            <a:r>
              <a:rPr lang="en-US" smtClean="0"/>
              <a:t>and </a:t>
            </a:r>
            <a:r>
              <a:rPr lang="en-US" smtClean="0">
                <a:latin typeface="Courier New" pitchFamily="49" charset="0"/>
              </a:rPr>
              <a:t>MAX_PRIORITY </a:t>
            </a:r>
            <a:r>
              <a:rPr lang="en-US" smtClean="0"/>
              <a:t>(constants defined in the </a:t>
            </a:r>
            <a:r>
              <a:rPr lang="en-US" smtClean="0">
                <a:latin typeface="Courier New" pitchFamily="49" charset="0"/>
              </a:rPr>
              <a:t>Thread </a:t>
            </a:r>
            <a:r>
              <a:rPr lang="en-US" smtClean="0"/>
              <a:t>class). The higher the integer, the higher the priority.</a:t>
            </a:r>
          </a:p>
          <a:p>
            <a:pPr eaLnBrk="1" hangingPunct="1"/>
            <a:r>
              <a:rPr lang="en-US" smtClean="0"/>
              <a:t>Use priority only to affect scheduling policy for efficiency purposes.</a:t>
            </a:r>
          </a:p>
          <a:p>
            <a:pPr eaLnBrk="1" hangingPunct="1"/>
            <a:r>
              <a:rPr lang="en-US" smtClean="0"/>
              <a:t>Do </a:t>
            </a:r>
            <a:r>
              <a:rPr lang="en-US" b="1" smtClean="0"/>
              <a:t>not </a:t>
            </a:r>
            <a:r>
              <a:rPr lang="en-US" smtClean="0"/>
              <a:t>rely on thread priority for algorithm correctness. </a:t>
            </a:r>
          </a:p>
        </p:txBody>
      </p:sp>
    </p:spTree>
  </p:cSld>
  <p:clrMapOvr>
    <a:masterClrMapping/>
  </p:clrMapOvr>
  <p:transition spd="med">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defRPr/>
            </a:pPr>
            <a:r>
              <a:rPr lang="en-US" sz="2800" smtClean="0"/>
              <a:t>Synchonization</a:t>
            </a:r>
          </a:p>
        </p:txBody>
      </p:sp>
      <p:sp>
        <p:nvSpPr>
          <p:cNvPr id="22531" name="Rectangle 3"/>
          <p:cNvSpPr>
            <a:spLocks noGrp="1" noChangeArrowheads="1"/>
          </p:cNvSpPr>
          <p:nvPr>
            <p:ph type="body" idx="1"/>
          </p:nvPr>
        </p:nvSpPr>
        <p:spPr/>
        <p:txBody>
          <a:bodyPr/>
          <a:lstStyle/>
          <a:p>
            <a:pPr eaLnBrk="1" hangingPunct="1"/>
            <a:r>
              <a:rPr lang="en-US" smtClean="0"/>
              <a:t>In many cases concurrently running threads share data and must consider the state and activities of other threads.</a:t>
            </a:r>
          </a:p>
          <a:p>
            <a:pPr eaLnBrk="1" hangingPunct="1"/>
            <a:r>
              <a:rPr lang="en-US" smtClean="0"/>
              <a:t>If two threads can both execute a method that modifies the state of an object then the method should be declared to be </a:t>
            </a:r>
            <a:r>
              <a:rPr lang="en-US" smtClean="0">
                <a:latin typeface="Courier New" pitchFamily="49" charset="0"/>
              </a:rPr>
              <a:t>synchronized</a:t>
            </a:r>
            <a:r>
              <a:rPr lang="en-US" smtClean="0"/>
              <a:t>, allowing only one thread to execute the method at a time.</a:t>
            </a:r>
          </a:p>
          <a:p>
            <a:pPr eaLnBrk="1" hangingPunct="1"/>
            <a:r>
              <a:rPr lang="en-US" smtClean="0"/>
              <a:t>If a class has at least one synchronized methods, each instance of it has a monitor. A monitor is an object that can block threads and notify them when it is available.</a:t>
            </a:r>
          </a:p>
          <a:p>
            <a:pPr eaLnBrk="1" hangingPunct="1"/>
            <a:endParaRPr lang="en-US" smtClean="0"/>
          </a:p>
        </p:txBody>
      </p:sp>
    </p:spTree>
  </p:cSld>
  <p:clrMapOvr>
    <a:masterClrMapping/>
  </p:clrMapOvr>
  <p:transition spd="med">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sz="2800" smtClean="0"/>
              <a:t>Synchronization and Locks</a:t>
            </a:r>
          </a:p>
        </p:txBody>
      </p:sp>
      <p:sp>
        <p:nvSpPr>
          <p:cNvPr id="23555" name="Rectangle 3"/>
          <p:cNvSpPr>
            <a:spLocks noGrp="1" noChangeArrowheads="1"/>
          </p:cNvSpPr>
          <p:nvPr>
            <p:ph type="body" idx="1"/>
          </p:nvPr>
        </p:nvSpPr>
        <p:spPr/>
        <p:txBody>
          <a:bodyPr/>
          <a:lstStyle/>
          <a:p>
            <a:pPr eaLnBrk="1" hangingPunct="1">
              <a:lnSpc>
                <a:spcPct val="90000"/>
              </a:lnSpc>
            </a:pPr>
            <a:r>
              <a:rPr lang="en-US" sz="2400" b="1" smtClean="0">
                <a:solidFill>
                  <a:srgbClr val="FF0000"/>
                </a:solidFill>
              </a:rPr>
              <a:t>Only methods (or blocks) can be synchronized</a:t>
            </a:r>
            <a:r>
              <a:rPr lang="en-US" sz="2400" smtClean="0"/>
              <a:t>, not variables or classes.</a:t>
            </a:r>
          </a:p>
          <a:p>
            <a:pPr eaLnBrk="1" hangingPunct="1">
              <a:lnSpc>
                <a:spcPct val="90000"/>
              </a:lnSpc>
            </a:pPr>
            <a:r>
              <a:rPr lang="en-US" sz="2400" smtClean="0"/>
              <a:t>Each object has just one lock.</a:t>
            </a:r>
          </a:p>
          <a:p>
            <a:pPr eaLnBrk="1" hangingPunct="1">
              <a:lnSpc>
                <a:spcPct val="90000"/>
              </a:lnSpc>
            </a:pPr>
            <a:r>
              <a:rPr lang="en-US" sz="2400" smtClean="0">
                <a:solidFill>
                  <a:srgbClr val="0000FF"/>
                </a:solidFill>
              </a:rPr>
              <a:t>Not all methods in a class need to be synchronized</a:t>
            </a:r>
            <a:r>
              <a:rPr lang="en-US" sz="2400" smtClean="0"/>
              <a:t>. A class can have both synchronized and non-synchronized methods.</a:t>
            </a:r>
          </a:p>
          <a:p>
            <a:pPr eaLnBrk="1" hangingPunct="1">
              <a:lnSpc>
                <a:spcPct val="90000"/>
              </a:lnSpc>
            </a:pPr>
            <a:r>
              <a:rPr lang="en-US" sz="2400" smtClean="0">
                <a:solidFill>
                  <a:srgbClr val="0000FF"/>
                </a:solidFill>
              </a:rPr>
              <a:t>If two threads are about to execute a synchronized method in a class, and both threads are using the same instance of the class to invoke the method, only one thread at a time will be able to execute the method</a:t>
            </a:r>
            <a:r>
              <a:rPr lang="en-US" sz="2400" smtClean="0"/>
              <a:t>. The other thread will need to wait until the first one finishes its method call. </a:t>
            </a:r>
          </a:p>
          <a:p>
            <a:pPr eaLnBrk="1" hangingPunct="1">
              <a:lnSpc>
                <a:spcPct val="90000"/>
              </a:lnSpc>
            </a:pPr>
            <a:r>
              <a:rPr lang="en-US" sz="2400" smtClean="0"/>
              <a:t>If a class has both synchronized and non-synchronized methods, multiple threads can still access the class's non-synchronized methods! If you have methods that don't access the data you're trying to protect, then you don't need to synchronize them.</a:t>
            </a:r>
          </a:p>
        </p:txBody>
      </p:sp>
    </p:spTree>
  </p:cSld>
  <p:clrMapOvr>
    <a:masterClrMapping/>
  </p:clrMapOvr>
  <p:transition spd="med">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defRPr/>
            </a:pPr>
            <a:r>
              <a:rPr lang="en-US" sz="2800" smtClean="0"/>
              <a:t>Synchronization and Locks</a:t>
            </a:r>
          </a:p>
        </p:txBody>
      </p:sp>
      <p:sp>
        <p:nvSpPr>
          <p:cNvPr id="24579" name="Rectangle 3"/>
          <p:cNvSpPr>
            <a:spLocks noGrp="1" noChangeArrowheads="1"/>
          </p:cNvSpPr>
          <p:nvPr>
            <p:ph type="body" idx="1"/>
          </p:nvPr>
        </p:nvSpPr>
        <p:spPr/>
        <p:txBody>
          <a:bodyPr/>
          <a:lstStyle/>
          <a:p>
            <a:pPr eaLnBrk="1" hangingPunct="1"/>
            <a:r>
              <a:rPr lang="en-US" sz="2400" smtClean="0">
                <a:solidFill>
                  <a:srgbClr val="0000FF"/>
                </a:solidFill>
              </a:rPr>
              <a:t>If a thread goes to sleep, it holds any locks it has—it</a:t>
            </a:r>
            <a:r>
              <a:rPr lang="en-US" sz="2400" smtClean="0"/>
              <a:t> </a:t>
            </a:r>
            <a:r>
              <a:rPr lang="en-US" sz="2400" smtClean="0">
                <a:solidFill>
                  <a:srgbClr val="0000FF"/>
                </a:solidFill>
              </a:rPr>
              <a:t>doesn't release them</a:t>
            </a:r>
            <a:r>
              <a:rPr lang="en-US" sz="2400" smtClean="0"/>
              <a:t>.</a:t>
            </a:r>
          </a:p>
          <a:p>
            <a:pPr eaLnBrk="1" hangingPunct="1"/>
            <a:r>
              <a:rPr lang="en-US" sz="2400" smtClean="0"/>
              <a:t>A thread can acquire more than one lock. For example, a thread can enter a synchronized method, thus acquiring a lock, and then immediately invoke a synchronized method on a different object, thus acquiring that lock as well. As the stack unwinds, locks are released again. Also, if a thread acquires a lock and then attempts to call a synchronized method on that same object, no problem. The JVM knows that this thread already has the lock for this object, so the thread is free to call other synchronized methods on the same object, using the lock the thread already has.</a:t>
            </a:r>
          </a:p>
          <a:p>
            <a:pPr eaLnBrk="1" hangingPunct="1"/>
            <a:r>
              <a:rPr lang="en-US" sz="2400" b="1" smtClean="0">
                <a:solidFill>
                  <a:srgbClr val="0000FF"/>
                </a:solidFill>
              </a:rPr>
              <a:t>You can synchronize a block of code rather than a method</a:t>
            </a:r>
            <a:r>
              <a:rPr lang="en-US" sz="2400" smtClean="0"/>
              <a:t>.</a:t>
            </a:r>
          </a:p>
        </p:txBody>
      </p:sp>
    </p:spTree>
  </p:cSld>
  <p:clrMapOvr>
    <a:masterClrMapping/>
  </p:clrMapOvr>
  <p:transition spd="med">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Multi-Thread Programming Models</a:t>
            </a:r>
          </a:p>
        </p:txBody>
      </p:sp>
      <p:sp>
        <p:nvSpPr>
          <p:cNvPr id="49160" name="Rectangle 8"/>
          <p:cNvSpPr>
            <a:spLocks noChangeArrowheads="1"/>
          </p:cNvSpPr>
          <p:nvPr/>
        </p:nvSpPr>
        <p:spPr bwMode="auto">
          <a:xfrm>
            <a:off x="5867400" y="2057400"/>
            <a:ext cx="2362200" cy="2667000"/>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a:r>
              <a:rPr lang="en-US" sz="2400"/>
              <a:t>Producer</a:t>
            </a:r>
          </a:p>
        </p:txBody>
      </p:sp>
      <p:sp>
        <p:nvSpPr>
          <p:cNvPr id="49161" name="Rectangle 9"/>
          <p:cNvSpPr>
            <a:spLocks noChangeArrowheads="1"/>
          </p:cNvSpPr>
          <p:nvPr/>
        </p:nvSpPr>
        <p:spPr bwMode="auto">
          <a:xfrm>
            <a:off x="4114800" y="2819400"/>
            <a:ext cx="914400" cy="1295400"/>
          </a:xfrm>
          <a:prstGeom prst="rect">
            <a:avLst/>
          </a:prstGeom>
          <a:solidFill>
            <a:srgbClr val="FF9900"/>
          </a:solidFill>
          <a:ln w="9525">
            <a:solidFill>
              <a:schemeClr val="tx1"/>
            </a:solidFill>
            <a:miter lim="800000"/>
            <a:headEnd/>
            <a:tailEnd/>
          </a:ln>
          <a:effectLst/>
        </p:spPr>
        <p:txBody>
          <a:bodyPr wrap="none" anchor="ctr"/>
          <a:lstStyle/>
          <a:p>
            <a:pPr algn="ctr"/>
            <a:r>
              <a:rPr lang="en-US" sz="2400"/>
              <a:t>Buffer</a:t>
            </a:r>
          </a:p>
        </p:txBody>
      </p:sp>
      <p:sp>
        <p:nvSpPr>
          <p:cNvPr id="49162" name="Line 10"/>
          <p:cNvSpPr>
            <a:spLocks noChangeShapeType="1"/>
          </p:cNvSpPr>
          <p:nvPr/>
        </p:nvSpPr>
        <p:spPr bwMode="auto">
          <a:xfrm>
            <a:off x="3276600" y="3352800"/>
            <a:ext cx="838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49163" name="Line 11"/>
          <p:cNvSpPr>
            <a:spLocks noChangeShapeType="1"/>
          </p:cNvSpPr>
          <p:nvPr/>
        </p:nvSpPr>
        <p:spPr bwMode="auto">
          <a:xfrm>
            <a:off x="5029200" y="3352800"/>
            <a:ext cx="838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49164" name="Rectangle 12"/>
          <p:cNvSpPr>
            <a:spLocks noChangeArrowheads="1"/>
          </p:cNvSpPr>
          <p:nvPr/>
        </p:nvSpPr>
        <p:spPr bwMode="auto">
          <a:xfrm>
            <a:off x="762000" y="2057400"/>
            <a:ext cx="2362200" cy="2667000"/>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a:r>
              <a:rPr lang="en-US" sz="2400"/>
              <a:t>Consumer</a:t>
            </a:r>
          </a:p>
        </p:txBody>
      </p:sp>
      <p:sp>
        <p:nvSpPr>
          <p:cNvPr id="49165" name="Text Box 13"/>
          <p:cNvSpPr txBox="1">
            <a:spLocks noChangeArrowheads="1"/>
          </p:cNvSpPr>
          <p:nvPr/>
        </p:nvSpPr>
        <p:spPr bwMode="auto">
          <a:xfrm>
            <a:off x="3352800" y="2819400"/>
            <a:ext cx="685800" cy="366713"/>
          </a:xfrm>
          <a:prstGeom prst="rect">
            <a:avLst/>
          </a:prstGeom>
          <a:noFill/>
          <a:ln w="9525">
            <a:noFill/>
            <a:miter lim="800000"/>
            <a:headEnd/>
            <a:tailEnd/>
          </a:ln>
          <a:effectLst/>
        </p:spPr>
        <p:txBody>
          <a:bodyPr>
            <a:spAutoFit/>
          </a:bodyPr>
          <a:lstStyle/>
          <a:p>
            <a:pPr>
              <a:spcBef>
                <a:spcPct val="50000"/>
              </a:spcBef>
            </a:pPr>
            <a:r>
              <a:rPr lang="en-US"/>
              <a:t>R/W</a:t>
            </a:r>
          </a:p>
        </p:txBody>
      </p:sp>
      <p:sp>
        <p:nvSpPr>
          <p:cNvPr id="49166" name="Text Box 14"/>
          <p:cNvSpPr txBox="1">
            <a:spLocks noChangeArrowheads="1"/>
          </p:cNvSpPr>
          <p:nvPr/>
        </p:nvSpPr>
        <p:spPr bwMode="auto">
          <a:xfrm>
            <a:off x="5105400" y="2895600"/>
            <a:ext cx="685800" cy="366713"/>
          </a:xfrm>
          <a:prstGeom prst="rect">
            <a:avLst/>
          </a:prstGeom>
          <a:noFill/>
          <a:ln w="9525">
            <a:noFill/>
            <a:miter lim="800000"/>
            <a:headEnd/>
            <a:tailEnd/>
          </a:ln>
          <a:effectLst/>
        </p:spPr>
        <p:txBody>
          <a:bodyPr>
            <a:spAutoFit/>
          </a:bodyPr>
          <a:lstStyle/>
          <a:p>
            <a:pPr>
              <a:spcBef>
                <a:spcPct val="50000"/>
              </a:spcBef>
            </a:pPr>
            <a:r>
              <a:rPr lang="en-US"/>
              <a:t>R/W</a:t>
            </a:r>
          </a:p>
        </p:txBody>
      </p:sp>
    </p:spTree>
  </p:cSld>
  <p:clrMapOvr>
    <a:masterClrMapping/>
  </p:clrMapOvr>
  <p:transition spd="med">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76200"/>
            <a:ext cx="9144000" cy="533400"/>
          </a:xfrm>
        </p:spPr>
        <p:txBody>
          <a:bodyPr/>
          <a:lstStyle/>
          <a:p>
            <a:r>
              <a:rPr lang="en-US" sz="2800"/>
              <a:t>Synchronization and Locks in Concurrent Access</a:t>
            </a:r>
          </a:p>
        </p:txBody>
      </p:sp>
      <p:sp>
        <p:nvSpPr>
          <p:cNvPr id="48131" name="Rectangle 3"/>
          <p:cNvSpPr>
            <a:spLocks noGrp="1" noChangeArrowheads="1"/>
          </p:cNvSpPr>
          <p:nvPr>
            <p:ph type="body" idx="1"/>
          </p:nvPr>
        </p:nvSpPr>
        <p:spPr/>
        <p:txBody>
          <a:bodyPr/>
          <a:lstStyle/>
          <a:p>
            <a:r>
              <a:rPr lang="en-US"/>
              <a:t>Concurrent Access problem</a:t>
            </a:r>
          </a:p>
        </p:txBody>
      </p:sp>
      <p:sp>
        <p:nvSpPr>
          <p:cNvPr id="48132" name="Rectangle 4"/>
          <p:cNvSpPr>
            <a:spLocks noChangeArrowheads="1"/>
          </p:cNvSpPr>
          <p:nvPr/>
        </p:nvSpPr>
        <p:spPr bwMode="auto">
          <a:xfrm>
            <a:off x="304800" y="2057400"/>
            <a:ext cx="27432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Thread 1</a:t>
            </a:r>
          </a:p>
        </p:txBody>
      </p:sp>
      <p:sp>
        <p:nvSpPr>
          <p:cNvPr id="48133" name="Rectangle 5"/>
          <p:cNvSpPr>
            <a:spLocks noChangeArrowheads="1"/>
          </p:cNvSpPr>
          <p:nvPr/>
        </p:nvSpPr>
        <p:spPr bwMode="auto">
          <a:xfrm>
            <a:off x="304800" y="3581400"/>
            <a:ext cx="27432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Thread 2</a:t>
            </a:r>
          </a:p>
        </p:txBody>
      </p:sp>
      <p:sp>
        <p:nvSpPr>
          <p:cNvPr id="48134" name="Rectangle 6"/>
          <p:cNvSpPr>
            <a:spLocks noChangeArrowheads="1"/>
          </p:cNvSpPr>
          <p:nvPr/>
        </p:nvSpPr>
        <p:spPr bwMode="auto">
          <a:xfrm>
            <a:off x="4343400" y="1828800"/>
            <a:ext cx="1752600" cy="25908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counter++</a:t>
            </a:r>
          </a:p>
        </p:txBody>
      </p:sp>
      <p:sp>
        <p:nvSpPr>
          <p:cNvPr id="48135" name="Line 7"/>
          <p:cNvSpPr>
            <a:spLocks noChangeShapeType="1"/>
          </p:cNvSpPr>
          <p:nvPr/>
        </p:nvSpPr>
        <p:spPr bwMode="auto">
          <a:xfrm>
            <a:off x="3048000" y="2438400"/>
            <a:ext cx="1295400" cy="0"/>
          </a:xfrm>
          <a:prstGeom prst="line">
            <a:avLst/>
          </a:prstGeom>
          <a:noFill/>
          <a:ln w="9525">
            <a:solidFill>
              <a:schemeClr val="tx1"/>
            </a:solidFill>
            <a:round/>
            <a:headEnd/>
            <a:tailEnd type="triangle" w="med" len="med"/>
          </a:ln>
          <a:effectLst/>
        </p:spPr>
        <p:txBody>
          <a:bodyPr/>
          <a:lstStyle/>
          <a:p>
            <a:endParaRPr lang="en-US"/>
          </a:p>
        </p:txBody>
      </p:sp>
      <p:sp>
        <p:nvSpPr>
          <p:cNvPr id="48136" name="Line 8"/>
          <p:cNvSpPr>
            <a:spLocks noChangeShapeType="1"/>
          </p:cNvSpPr>
          <p:nvPr/>
        </p:nvSpPr>
        <p:spPr bwMode="auto">
          <a:xfrm>
            <a:off x="3048000" y="3886200"/>
            <a:ext cx="1295400" cy="0"/>
          </a:xfrm>
          <a:prstGeom prst="line">
            <a:avLst/>
          </a:prstGeom>
          <a:noFill/>
          <a:ln w="9525">
            <a:solidFill>
              <a:schemeClr val="tx1"/>
            </a:solidFill>
            <a:round/>
            <a:headEnd/>
            <a:tailEnd type="triangle" w="med" len="med"/>
          </a:ln>
          <a:effectLst/>
        </p:spPr>
        <p:txBody>
          <a:bodyPr/>
          <a:lstStyle/>
          <a:p>
            <a:endParaRPr lang="en-US"/>
          </a:p>
        </p:txBody>
      </p:sp>
      <p:sp>
        <p:nvSpPr>
          <p:cNvPr id="48137" name="Text Box 9"/>
          <p:cNvSpPr txBox="1">
            <a:spLocks noChangeArrowheads="1"/>
          </p:cNvSpPr>
          <p:nvPr/>
        </p:nvSpPr>
        <p:spPr bwMode="auto">
          <a:xfrm>
            <a:off x="4419600" y="1219200"/>
            <a:ext cx="1600200" cy="457200"/>
          </a:xfrm>
          <a:prstGeom prst="rect">
            <a:avLst/>
          </a:prstGeom>
          <a:noFill/>
          <a:ln w="9525">
            <a:noFill/>
            <a:miter lim="800000"/>
            <a:headEnd/>
            <a:tailEnd/>
          </a:ln>
          <a:effectLst/>
        </p:spPr>
        <p:txBody>
          <a:bodyPr>
            <a:spAutoFit/>
          </a:bodyPr>
          <a:lstStyle/>
          <a:p>
            <a:pPr algn="ctr">
              <a:spcBef>
                <a:spcPct val="50000"/>
              </a:spcBef>
            </a:pPr>
            <a:r>
              <a:rPr lang="en-US" sz="2400"/>
              <a:t>Method</a:t>
            </a:r>
          </a:p>
        </p:txBody>
      </p:sp>
      <p:sp>
        <p:nvSpPr>
          <p:cNvPr id="48138" name="Text Box 10"/>
          <p:cNvSpPr txBox="1">
            <a:spLocks noChangeArrowheads="1"/>
          </p:cNvSpPr>
          <p:nvPr/>
        </p:nvSpPr>
        <p:spPr bwMode="auto">
          <a:xfrm>
            <a:off x="3124200" y="2057400"/>
            <a:ext cx="1143000" cy="366713"/>
          </a:xfrm>
          <a:prstGeom prst="rect">
            <a:avLst/>
          </a:prstGeom>
          <a:noFill/>
          <a:ln w="9525">
            <a:noFill/>
            <a:miter lim="800000"/>
            <a:headEnd/>
            <a:tailEnd/>
          </a:ln>
          <a:effectLst/>
        </p:spPr>
        <p:txBody>
          <a:bodyPr>
            <a:spAutoFit/>
          </a:bodyPr>
          <a:lstStyle/>
          <a:p>
            <a:pPr algn="ctr">
              <a:spcBef>
                <a:spcPct val="50000"/>
              </a:spcBef>
            </a:pPr>
            <a:r>
              <a:rPr lang="en-US"/>
              <a:t>execute</a:t>
            </a:r>
          </a:p>
        </p:txBody>
      </p:sp>
      <p:sp>
        <p:nvSpPr>
          <p:cNvPr id="48139" name="Text Box 11"/>
          <p:cNvSpPr txBox="1">
            <a:spLocks noChangeArrowheads="1"/>
          </p:cNvSpPr>
          <p:nvPr/>
        </p:nvSpPr>
        <p:spPr bwMode="auto">
          <a:xfrm>
            <a:off x="3124200" y="3505200"/>
            <a:ext cx="1143000" cy="366713"/>
          </a:xfrm>
          <a:prstGeom prst="rect">
            <a:avLst/>
          </a:prstGeom>
          <a:noFill/>
          <a:ln w="9525">
            <a:noFill/>
            <a:miter lim="800000"/>
            <a:headEnd/>
            <a:tailEnd/>
          </a:ln>
          <a:effectLst/>
        </p:spPr>
        <p:txBody>
          <a:bodyPr>
            <a:spAutoFit/>
          </a:bodyPr>
          <a:lstStyle/>
          <a:p>
            <a:pPr algn="ctr">
              <a:spcBef>
                <a:spcPct val="50000"/>
              </a:spcBef>
            </a:pPr>
            <a:r>
              <a:rPr lang="en-US"/>
              <a:t>execute</a:t>
            </a:r>
          </a:p>
        </p:txBody>
      </p:sp>
      <p:sp>
        <p:nvSpPr>
          <p:cNvPr id="48140" name="Text Box 12"/>
          <p:cNvSpPr txBox="1">
            <a:spLocks noChangeArrowheads="1"/>
          </p:cNvSpPr>
          <p:nvPr/>
        </p:nvSpPr>
        <p:spPr bwMode="auto">
          <a:xfrm>
            <a:off x="228600" y="4572000"/>
            <a:ext cx="8686800" cy="1384995"/>
          </a:xfrm>
          <a:prstGeom prst="rect">
            <a:avLst/>
          </a:prstGeom>
          <a:noFill/>
          <a:ln w="9525">
            <a:noFill/>
            <a:miter lim="800000"/>
            <a:headEnd/>
            <a:tailEnd/>
          </a:ln>
          <a:effectLst/>
        </p:spPr>
        <p:txBody>
          <a:bodyPr wrap="square">
            <a:spAutoFit/>
          </a:bodyPr>
          <a:lstStyle/>
          <a:p>
            <a:r>
              <a:rPr lang="en-US" sz="2800">
                <a:solidFill>
                  <a:schemeClr val="tx2"/>
                </a:solidFill>
              </a:rPr>
              <a:t>1.</a:t>
            </a:r>
            <a:r>
              <a:rPr lang="en-US" sz="2800"/>
              <a:t> Read the instance variable counter</a:t>
            </a:r>
          </a:p>
          <a:p>
            <a:r>
              <a:rPr lang="en-US" sz="2800">
                <a:solidFill>
                  <a:schemeClr val="tx2"/>
                </a:solidFill>
              </a:rPr>
              <a:t>2.</a:t>
            </a:r>
            <a:r>
              <a:rPr lang="en-US" sz="2800"/>
              <a:t> Increment counter by one</a:t>
            </a:r>
          </a:p>
          <a:p>
            <a:r>
              <a:rPr lang="en-US" sz="2800">
                <a:solidFill>
                  <a:schemeClr val="tx2"/>
                </a:solidFill>
              </a:rPr>
              <a:t>3.</a:t>
            </a:r>
            <a:r>
              <a:rPr lang="en-US" sz="2800"/>
              <a:t> Return counter</a:t>
            </a:r>
          </a:p>
        </p:txBody>
      </p:sp>
    </p:spTree>
  </p:cSld>
  <p:clrMapOvr>
    <a:masterClrMapping/>
  </p:clrMapOvr>
  <p:transition spd="med">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Object Locks</a:t>
            </a:r>
          </a:p>
        </p:txBody>
      </p:sp>
      <p:sp>
        <p:nvSpPr>
          <p:cNvPr id="70659" name="Rectangle 3"/>
          <p:cNvSpPr>
            <a:spLocks noGrp="1" noChangeArrowheads="1"/>
          </p:cNvSpPr>
          <p:nvPr>
            <p:ph type="body" idx="1"/>
          </p:nvPr>
        </p:nvSpPr>
        <p:spPr/>
        <p:txBody>
          <a:bodyPr/>
          <a:lstStyle/>
          <a:p>
            <a:r>
              <a:rPr lang="en-US" sz="2600"/>
              <a:t>Java includes the concept of the </a:t>
            </a:r>
            <a:r>
              <a:rPr lang="en-US" sz="2600" b="1"/>
              <a:t>monitor</a:t>
            </a:r>
          </a:p>
          <a:p>
            <a:r>
              <a:rPr lang="en-US" sz="2600"/>
              <a:t>The monitor controls access to a Java object</a:t>
            </a:r>
          </a:p>
          <a:p>
            <a:r>
              <a:rPr lang="en-US" sz="2600"/>
              <a:t>Access to portions of the object code may be made </a:t>
            </a:r>
            <a:r>
              <a:rPr lang="en-US" sz="2600" b="1"/>
              <a:t>mutually exclusive</a:t>
            </a:r>
            <a:r>
              <a:rPr lang="en-US" sz="2600"/>
              <a:t> by using the keyword synchronized</a:t>
            </a:r>
          </a:p>
          <a:p>
            <a:r>
              <a:rPr lang="en-US" sz="2600"/>
              <a:t>When a thread seeks access to a synchronized piece of code in a Java object, the monitor provides the access by providing a lock</a:t>
            </a:r>
          </a:p>
          <a:p>
            <a:r>
              <a:rPr lang="en-US" sz="2600"/>
              <a:t>That object holds the lock until it has finished executing the synchronized piece of code</a:t>
            </a:r>
          </a:p>
        </p:txBody>
      </p:sp>
    </p:spTree>
  </p:cSld>
  <p:clrMapOvr>
    <a:masterClrMapping/>
  </p:clrMapOvr>
  <p:transition spd="med">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Object Locks (cont.)</a:t>
            </a:r>
          </a:p>
        </p:txBody>
      </p:sp>
      <p:sp>
        <p:nvSpPr>
          <p:cNvPr id="72707" name="Rectangle 3"/>
          <p:cNvSpPr>
            <a:spLocks noGrp="1" noChangeArrowheads="1"/>
          </p:cNvSpPr>
          <p:nvPr>
            <p:ph type="body" idx="1"/>
          </p:nvPr>
        </p:nvSpPr>
        <p:spPr/>
        <p:txBody>
          <a:bodyPr/>
          <a:lstStyle/>
          <a:p>
            <a:r>
              <a:rPr lang="en-US"/>
              <a:t>The synchronization may be implemented on the code or on the whole method</a:t>
            </a:r>
          </a:p>
          <a:p>
            <a:endParaRPr lang="en-US"/>
          </a:p>
        </p:txBody>
      </p:sp>
      <p:sp>
        <p:nvSpPr>
          <p:cNvPr id="72708" name="Text Box 4"/>
          <p:cNvSpPr txBox="1">
            <a:spLocks noChangeArrowheads="1"/>
          </p:cNvSpPr>
          <p:nvPr/>
        </p:nvSpPr>
        <p:spPr bwMode="auto">
          <a:xfrm>
            <a:off x="381000" y="2209800"/>
            <a:ext cx="6858000" cy="3081338"/>
          </a:xfrm>
          <a:prstGeom prst="rect">
            <a:avLst/>
          </a:prstGeom>
          <a:noFill/>
          <a:ln w="9525">
            <a:noFill/>
            <a:miter lim="800000"/>
            <a:headEnd/>
            <a:tailEnd/>
          </a:ln>
          <a:effectLst/>
        </p:spPr>
        <p:txBody>
          <a:bodyPr>
            <a:spAutoFit/>
          </a:bodyPr>
          <a:lstStyle/>
          <a:p>
            <a:r>
              <a:rPr lang="en-US" sz="2800"/>
              <a:t>public class Tracker {</a:t>
            </a:r>
          </a:p>
          <a:p>
            <a:r>
              <a:rPr lang="en-US" sz="2800"/>
              <a:t>   private int counter=0;</a:t>
            </a:r>
          </a:p>
          <a:p>
            <a:r>
              <a:rPr lang="en-US" sz="2800"/>
              <a:t>   public synchronized int nextCounter()      </a:t>
            </a:r>
          </a:p>
          <a:p>
            <a:r>
              <a:rPr lang="en-US" sz="2800"/>
              <a:t>   {</a:t>
            </a:r>
          </a:p>
          <a:p>
            <a:r>
              <a:rPr lang="en-US" sz="2800"/>
              <a:t>     return counter++;</a:t>
            </a:r>
          </a:p>
          <a:p>
            <a:r>
              <a:rPr lang="en-US" sz="2800"/>
              <a:t>   }</a:t>
            </a:r>
          </a:p>
          <a:p>
            <a:r>
              <a:rPr lang="en-US" sz="2800"/>
              <a:t>}</a:t>
            </a:r>
          </a:p>
        </p:txBody>
      </p:sp>
      <p:sp>
        <p:nvSpPr>
          <p:cNvPr id="72710" name="Text Box 6"/>
          <p:cNvSpPr txBox="1">
            <a:spLocks noChangeArrowheads="1"/>
          </p:cNvSpPr>
          <p:nvPr/>
        </p:nvSpPr>
        <p:spPr bwMode="auto">
          <a:xfrm>
            <a:off x="2819400" y="5105400"/>
            <a:ext cx="5486400" cy="579438"/>
          </a:xfrm>
          <a:prstGeom prst="rect">
            <a:avLst/>
          </a:prstGeom>
          <a:noFill/>
          <a:ln w="9525">
            <a:noFill/>
            <a:miter lim="800000"/>
            <a:headEnd/>
            <a:tailEnd/>
          </a:ln>
          <a:effectLst/>
        </p:spPr>
        <p:txBody>
          <a:bodyPr>
            <a:spAutoFit/>
          </a:bodyPr>
          <a:lstStyle/>
          <a:p>
            <a:pPr algn="ctr">
              <a:spcBef>
                <a:spcPct val="50000"/>
              </a:spcBef>
            </a:pPr>
            <a:r>
              <a:rPr lang="en-US" sz="3200" b="1">
                <a:solidFill>
                  <a:schemeClr val="tx2"/>
                </a:solidFill>
              </a:rPr>
              <a:t>Method Synchronization</a:t>
            </a:r>
          </a:p>
        </p:txBody>
      </p:sp>
    </p:spTree>
  </p:cSld>
  <p:clrMapOvr>
    <a:masterClrMapping/>
  </p:clrMapOvr>
  <p:transition spd="med">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defRPr/>
            </a:pPr>
            <a:r>
              <a:rPr lang="en-US" smtClean="0"/>
              <a:t>Processes and Threads</a:t>
            </a:r>
          </a:p>
        </p:txBody>
      </p:sp>
      <p:pic>
        <p:nvPicPr>
          <p:cNvPr id="6147" name="Picture 4"/>
          <p:cNvPicPr>
            <a:picLocks noGrp="1" noChangeAspect="1" noChangeArrowheads="1"/>
          </p:cNvPicPr>
          <p:nvPr>
            <p:ph type="body" idx="1"/>
          </p:nvPr>
        </p:nvPicPr>
        <p:blipFill>
          <a:blip r:embed="rId2" cstate="print"/>
          <a:srcRect/>
          <a:stretch>
            <a:fillRect/>
          </a:stretch>
        </p:blipFill>
        <p:spPr>
          <a:xfrm>
            <a:off x="228600" y="1044575"/>
            <a:ext cx="8839200" cy="4670425"/>
          </a:xfrm>
          <a:noFill/>
        </p:spPr>
      </p:pic>
    </p:spTree>
  </p:cSld>
  <p:clrMapOvr>
    <a:masterClrMapping/>
  </p:clrMapOvr>
  <p:transition spd="med">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Object Locks (cont.)</a:t>
            </a:r>
          </a:p>
        </p:txBody>
      </p:sp>
      <p:sp>
        <p:nvSpPr>
          <p:cNvPr id="73732" name="Text Box 4"/>
          <p:cNvSpPr txBox="1">
            <a:spLocks noGrp="1" noChangeArrowheads="1"/>
          </p:cNvSpPr>
          <p:nvPr>
            <p:ph type="body" idx="1"/>
          </p:nvPr>
        </p:nvSpPr>
        <p:spPr>
          <a:noFill/>
          <a:ln/>
        </p:spPr>
        <p:txBody>
          <a:bodyPr/>
          <a:lstStyle/>
          <a:p>
            <a:pPr>
              <a:buFont typeface="Wingdings" pitchFamily="2" charset="2"/>
              <a:buNone/>
            </a:pPr>
            <a:r>
              <a:rPr lang="en-US"/>
              <a:t>public class Tracker {</a:t>
            </a:r>
          </a:p>
          <a:p>
            <a:pPr>
              <a:buFont typeface="Wingdings" pitchFamily="2" charset="2"/>
              <a:buNone/>
            </a:pPr>
            <a:r>
              <a:rPr lang="en-US"/>
              <a:t>    private int counter=0;</a:t>
            </a:r>
          </a:p>
          <a:p>
            <a:pPr>
              <a:buFont typeface="Wingdings" pitchFamily="2" charset="2"/>
              <a:buNone/>
            </a:pPr>
            <a:r>
              <a:rPr lang="en-US"/>
              <a:t>    public int nextCounter() {</a:t>
            </a:r>
          </a:p>
          <a:p>
            <a:pPr>
              <a:buFont typeface="Wingdings" pitchFamily="2" charset="2"/>
              <a:buNone/>
            </a:pPr>
            <a:r>
              <a:rPr lang="en-US"/>
              <a:t>       synchronized (this) {</a:t>
            </a:r>
          </a:p>
          <a:p>
            <a:pPr>
              <a:buFont typeface="Wingdings" pitchFamily="2" charset="2"/>
              <a:buNone/>
            </a:pPr>
            <a:r>
              <a:rPr lang="en-US"/>
              <a:t>          return counter++;</a:t>
            </a:r>
          </a:p>
          <a:p>
            <a:pPr>
              <a:buFont typeface="Wingdings" pitchFamily="2" charset="2"/>
              <a:buNone/>
            </a:pPr>
            <a:r>
              <a:rPr lang="en-US"/>
              <a:t>       }</a:t>
            </a:r>
          </a:p>
          <a:p>
            <a:pPr>
              <a:buFont typeface="Wingdings" pitchFamily="2" charset="2"/>
              <a:buNone/>
            </a:pPr>
            <a:r>
              <a:rPr lang="en-US"/>
              <a:t>    }</a:t>
            </a:r>
          </a:p>
          <a:p>
            <a:pPr>
              <a:buFont typeface="Wingdings" pitchFamily="2" charset="2"/>
              <a:buNone/>
            </a:pPr>
            <a:r>
              <a:rPr lang="en-US"/>
              <a:t>}</a:t>
            </a:r>
          </a:p>
        </p:txBody>
      </p:sp>
      <p:sp>
        <p:nvSpPr>
          <p:cNvPr id="73733" name="Text Box 5"/>
          <p:cNvSpPr txBox="1">
            <a:spLocks noChangeArrowheads="1"/>
          </p:cNvSpPr>
          <p:nvPr/>
        </p:nvSpPr>
        <p:spPr bwMode="auto">
          <a:xfrm>
            <a:off x="2514600" y="4724400"/>
            <a:ext cx="5486400" cy="579438"/>
          </a:xfrm>
          <a:prstGeom prst="rect">
            <a:avLst/>
          </a:prstGeom>
          <a:noFill/>
          <a:ln w="9525">
            <a:noFill/>
            <a:miter lim="800000"/>
            <a:headEnd/>
            <a:tailEnd/>
          </a:ln>
          <a:effectLst/>
        </p:spPr>
        <p:txBody>
          <a:bodyPr>
            <a:spAutoFit/>
          </a:bodyPr>
          <a:lstStyle/>
          <a:p>
            <a:pPr algn="ctr">
              <a:spcBef>
                <a:spcPct val="50000"/>
              </a:spcBef>
            </a:pPr>
            <a:r>
              <a:rPr lang="en-US" sz="3200" b="1">
                <a:solidFill>
                  <a:schemeClr val="tx2"/>
                </a:solidFill>
              </a:rPr>
              <a:t>Object Clock</a:t>
            </a:r>
          </a:p>
        </p:txBody>
      </p:sp>
    </p:spTree>
  </p:cSld>
  <p:clrMapOvr>
    <a:masterClrMapping/>
  </p:clrMapOvr>
  <p:transition spd="med">
    <p:comb/>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Class Locks</a:t>
            </a:r>
          </a:p>
        </p:txBody>
      </p:sp>
      <p:sp>
        <p:nvSpPr>
          <p:cNvPr id="71683" name="Rectangle 3"/>
          <p:cNvSpPr>
            <a:spLocks noGrp="1" noChangeArrowheads="1"/>
          </p:cNvSpPr>
          <p:nvPr>
            <p:ph type="body" idx="1"/>
          </p:nvPr>
        </p:nvSpPr>
        <p:spPr/>
        <p:txBody>
          <a:bodyPr/>
          <a:lstStyle/>
          <a:p>
            <a:pPr>
              <a:lnSpc>
                <a:spcPct val="90000"/>
              </a:lnSpc>
            </a:pPr>
            <a:r>
              <a:rPr lang="en-US"/>
              <a:t>If you change the value of a static variable in one object, the change will be visible to all other objects as well</a:t>
            </a:r>
          </a:p>
          <a:p>
            <a:pPr lvl="1">
              <a:lnSpc>
                <a:spcPct val="90000"/>
              </a:lnSpc>
            </a:pPr>
            <a:r>
              <a:rPr lang="en-US" sz="2800"/>
              <a:t>Therefore, the object lock will not do the job for static </a:t>
            </a:r>
            <a:r>
              <a:rPr lang="en-US" sz="2800" smtClean="0"/>
              <a:t>variables</a:t>
            </a:r>
          </a:p>
          <a:p>
            <a:pPr lvl="1">
              <a:lnSpc>
                <a:spcPct val="90000"/>
              </a:lnSpc>
              <a:buNone/>
            </a:pPr>
            <a:endParaRPr lang="en-US" sz="2800"/>
          </a:p>
          <a:p>
            <a:pPr>
              <a:lnSpc>
                <a:spcPct val="90000"/>
              </a:lnSpc>
              <a:buFont typeface="Wingdings" pitchFamily="2" charset="2"/>
              <a:buNone/>
            </a:pPr>
            <a:r>
              <a:rPr lang="en-US"/>
              <a:t>class GlobalTracker {</a:t>
            </a:r>
          </a:p>
          <a:p>
            <a:pPr>
              <a:lnSpc>
                <a:spcPct val="90000"/>
              </a:lnSpc>
              <a:buFont typeface="Wingdings" pitchFamily="2" charset="2"/>
              <a:buNone/>
            </a:pPr>
            <a:r>
              <a:rPr lang="en-US"/>
              <a:t>     static count = 0;</a:t>
            </a:r>
          </a:p>
          <a:p>
            <a:pPr>
              <a:lnSpc>
                <a:spcPct val="90000"/>
              </a:lnSpc>
              <a:buFont typeface="Wingdings" pitchFamily="2" charset="2"/>
              <a:buNone/>
            </a:pPr>
            <a:r>
              <a:rPr lang="en-US"/>
              <a:t>     public static synchronized  int counter() {</a:t>
            </a:r>
          </a:p>
          <a:p>
            <a:pPr>
              <a:lnSpc>
                <a:spcPct val="90000"/>
              </a:lnSpc>
              <a:buFont typeface="Wingdings" pitchFamily="2" charset="2"/>
              <a:buNone/>
            </a:pPr>
            <a:r>
              <a:rPr lang="en-US"/>
              <a:t>         return count++;</a:t>
            </a:r>
          </a:p>
          <a:p>
            <a:pPr>
              <a:lnSpc>
                <a:spcPct val="90000"/>
              </a:lnSpc>
              <a:buFont typeface="Wingdings" pitchFamily="2" charset="2"/>
              <a:buNone/>
            </a:pPr>
            <a:r>
              <a:rPr lang="en-US"/>
              <a:t>     }</a:t>
            </a:r>
          </a:p>
          <a:p>
            <a:pPr>
              <a:lnSpc>
                <a:spcPct val="90000"/>
              </a:lnSpc>
              <a:buFont typeface="Wingdings" pitchFamily="2" charset="2"/>
              <a:buNone/>
            </a:pPr>
            <a:r>
              <a:rPr lang="en-US"/>
              <a:t>}</a:t>
            </a:r>
          </a:p>
        </p:txBody>
      </p:sp>
    </p:spTree>
  </p:cSld>
  <p:clrMapOvr>
    <a:masterClrMapping/>
  </p:clrMapOvr>
  <p:transition spd="med">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Class Locks (cont.)</a:t>
            </a:r>
          </a:p>
        </p:txBody>
      </p:sp>
      <p:sp>
        <p:nvSpPr>
          <p:cNvPr id="74755" name="Rectangle 3"/>
          <p:cNvSpPr>
            <a:spLocks noGrp="1" noChangeArrowheads="1"/>
          </p:cNvSpPr>
          <p:nvPr>
            <p:ph type="body" idx="1"/>
          </p:nvPr>
        </p:nvSpPr>
        <p:spPr/>
        <p:txBody>
          <a:bodyPr/>
          <a:lstStyle/>
          <a:p>
            <a:pPr>
              <a:lnSpc>
                <a:spcPct val="90000"/>
              </a:lnSpc>
              <a:buFont typeface="Wingdings" pitchFamily="2" charset="2"/>
              <a:buNone/>
            </a:pPr>
            <a:r>
              <a:rPr lang="en-US"/>
              <a:t>class GlobalTracker {</a:t>
            </a:r>
          </a:p>
          <a:p>
            <a:pPr>
              <a:lnSpc>
                <a:spcPct val="90000"/>
              </a:lnSpc>
              <a:buFont typeface="Wingdings" pitchFamily="2" charset="2"/>
              <a:buNone/>
            </a:pPr>
            <a:r>
              <a:rPr lang="en-US"/>
              <a:t>    static count = 0; </a:t>
            </a:r>
          </a:p>
          <a:p>
            <a:pPr>
              <a:lnSpc>
                <a:spcPct val="90000"/>
              </a:lnSpc>
              <a:buFont typeface="Wingdings" pitchFamily="2" charset="2"/>
              <a:buNone/>
            </a:pPr>
            <a:r>
              <a:rPr lang="en-US"/>
              <a:t>    public static synchronized  int counter() {</a:t>
            </a:r>
          </a:p>
          <a:p>
            <a:pPr>
              <a:lnSpc>
                <a:spcPct val="90000"/>
              </a:lnSpc>
              <a:buFont typeface="Wingdings" pitchFamily="2" charset="2"/>
              <a:buNone/>
            </a:pPr>
            <a:r>
              <a:rPr lang="en-US"/>
              <a:t>    // code</a:t>
            </a:r>
          </a:p>
          <a:p>
            <a:pPr>
              <a:lnSpc>
                <a:spcPct val="90000"/>
              </a:lnSpc>
              <a:buFont typeface="Wingdings" pitchFamily="2" charset="2"/>
              <a:buNone/>
            </a:pPr>
            <a:r>
              <a:rPr lang="en-US"/>
              <a:t>    synchronized(GlobalTracker.class) {</a:t>
            </a:r>
          </a:p>
          <a:p>
            <a:pPr>
              <a:lnSpc>
                <a:spcPct val="90000"/>
              </a:lnSpc>
              <a:buFont typeface="Wingdings" pitchFamily="2" charset="2"/>
              <a:buNone/>
            </a:pPr>
            <a:r>
              <a:rPr lang="en-US"/>
              <a:t>          return count++;</a:t>
            </a:r>
          </a:p>
          <a:p>
            <a:pPr>
              <a:lnSpc>
                <a:spcPct val="90000"/>
              </a:lnSpc>
              <a:buFont typeface="Wingdings" pitchFamily="2" charset="2"/>
              <a:buNone/>
            </a:pPr>
            <a:r>
              <a:rPr lang="en-US"/>
              <a:t>    }</a:t>
            </a:r>
          </a:p>
          <a:p>
            <a:pPr>
              <a:lnSpc>
                <a:spcPct val="90000"/>
              </a:lnSpc>
              <a:buFont typeface="Wingdings" pitchFamily="2" charset="2"/>
              <a:buNone/>
            </a:pPr>
            <a:r>
              <a:rPr lang="en-US"/>
              <a:t>    // Some more code</a:t>
            </a:r>
          </a:p>
          <a:p>
            <a:pPr>
              <a:lnSpc>
                <a:spcPct val="90000"/>
              </a:lnSpc>
              <a:buFont typeface="Wingdings" pitchFamily="2" charset="2"/>
              <a:buNone/>
            </a:pPr>
            <a:r>
              <a:rPr lang="en-US"/>
              <a:t>}</a:t>
            </a:r>
          </a:p>
        </p:txBody>
      </p:sp>
    </p:spTree>
  </p:cSld>
  <p:clrMapOvr>
    <a:masterClrMapping/>
  </p:clrMapOvr>
  <p:transition spd="med">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Monitoring the Wait State</a:t>
            </a:r>
          </a:p>
        </p:txBody>
      </p:sp>
      <p:sp>
        <p:nvSpPr>
          <p:cNvPr id="61443" name="Rectangle 3"/>
          <p:cNvSpPr>
            <a:spLocks noGrp="1" noChangeArrowheads="1"/>
          </p:cNvSpPr>
          <p:nvPr>
            <p:ph type="body" idx="1"/>
          </p:nvPr>
        </p:nvSpPr>
        <p:spPr/>
        <p:txBody>
          <a:bodyPr/>
          <a:lstStyle/>
          <a:p>
            <a:pPr>
              <a:lnSpc>
                <a:spcPct val="80000"/>
              </a:lnSpc>
              <a:buFont typeface="Wingdings" pitchFamily="2" charset="2"/>
              <a:buNone/>
            </a:pPr>
            <a:r>
              <a:rPr lang="en-US" sz="2400"/>
              <a:t>class CouponMachine {</a:t>
            </a:r>
          </a:p>
          <a:p>
            <a:pPr>
              <a:lnSpc>
                <a:spcPct val="80000"/>
              </a:lnSpc>
              <a:buFont typeface="Wingdings" pitchFamily="2" charset="2"/>
              <a:buNone/>
            </a:pPr>
            <a:r>
              <a:rPr lang="en-US" sz="2400"/>
              <a:t>      private int couponID;</a:t>
            </a:r>
          </a:p>
          <a:p>
            <a:pPr>
              <a:lnSpc>
                <a:spcPct val="80000"/>
              </a:lnSpc>
              <a:buFont typeface="Wingdings" pitchFamily="2" charset="2"/>
              <a:buNone/>
            </a:pPr>
            <a:r>
              <a:rPr lang="en-US" sz="2400"/>
              <a:t>      private boolean  couponExists =  false;</a:t>
            </a:r>
          </a:p>
          <a:p>
            <a:pPr>
              <a:lnSpc>
                <a:spcPct val="80000"/>
              </a:lnSpc>
              <a:buFont typeface="Wingdings" pitchFamily="2" charset="2"/>
              <a:buNone/>
            </a:pPr>
            <a:endParaRPr lang="en-US" sz="2400"/>
          </a:p>
          <a:p>
            <a:pPr>
              <a:lnSpc>
                <a:spcPct val="80000"/>
              </a:lnSpc>
              <a:buFont typeface="Wingdings" pitchFamily="2" charset="2"/>
              <a:buNone/>
            </a:pPr>
            <a:r>
              <a:rPr lang="en-US" sz="2400"/>
              <a:t>      public synchronized void createCoupon(int coup) {</a:t>
            </a:r>
          </a:p>
          <a:p>
            <a:pPr>
              <a:lnSpc>
                <a:spcPct val="80000"/>
              </a:lnSpc>
              <a:buFont typeface="Wingdings" pitchFamily="2" charset="2"/>
              <a:buNone/>
            </a:pPr>
            <a:r>
              <a:rPr lang="en-US" sz="2400"/>
              <a:t>          while(couponExists) {</a:t>
            </a:r>
          </a:p>
          <a:p>
            <a:pPr>
              <a:lnSpc>
                <a:spcPct val="80000"/>
              </a:lnSpc>
              <a:buFont typeface="Wingdings" pitchFamily="2" charset="2"/>
              <a:buNone/>
            </a:pPr>
            <a:r>
              <a:rPr lang="en-US" sz="2400"/>
              <a:t>              try {</a:t>
            </a:r>
          </a:p>
          <a:p>
            <a:pPr>
              <a:lnSpc>
                <a:spcPct val="80000"/>
              </a:lnSpc>
              <a:buFont typeface="Wingdings" pitchFamily="2" charset="2"/>
              <a:buNone/>
            </a:pPr>
            <a:r>
              <a:rPr lang="en-US" sz="2400"/>
              <a:t>                  wait();</a:t>
            </a:r>
          </a:p>
          <a:p>
            <a:pPr>
              <a:lnSpc>
                <a:spcPct val="80000"/>
              </a:lnSpc>
              <a:buFont typeface="Wingdings" pitchFamily="2" charset="2"/>
              <a:buNone/>
            </a:pPr>
            <a:r>
              <a:rPr lang="en-US" sz="2400"/>
              <a:t>              } catch (Exception e) {</a:t>
            </a:r>
          </a:p>
          <a:p>
            <a:pPr>
              <a:lnSpc>
                <a:spcPct val="80000"/>
              </a:lnSpc>
              <a:buFont typeface="Wingdings" pitchFamily="2" charset="2"/>
              <a:buNone/>
            </a:pPr>
            <a:r>
              <a:rPr lang="en-US" sz="2400"/>
              <a:t>                  System.out.println("Exception: " + e);</a:t>
            </a:r>
          </a:p>
          <a:p>
            <a:pPr>
              <a:lnSpc>
                <a:spcPct val="80000"/>
              </a:lnSpc>
              <a:buFont typeface="Wingdings" pitchFamily="2" charset="2"/>
              <a:buNone/>
            </a:pPr>
            <a:r>
              <a:rPr lang="en-US" sz="2400"/>
              <a:t>              }</a:t>
            </a:r>
          </a:p>
          <a:p>
            <a:pPr>
              <a:lnSpc>
                <a:spcPct val="80000"/>
              </a:lnSpc>
              <a:buFont typeface="Wingdings" pitchFamily="2" charset="2"/>
              <a:buNone/>
            </a:pPr>
            <a:r>
              <a:rPr lang="en-US" sz="2400"/>
              <a:t>         }</a:t>
            </a:r>
          </a:p>
          <a:p>
            <a:pPr>
              <a:lnSpc>
                <a:spcPct val="80000"/>
              </a:lnSpc>
              <a:buFont typeface="Wingdings" pitchFamily="2" charset="2"/>
              <a:buNone/>
            </a:pPr>
            <a:r>
              <a:rPr lang="en-US" sz="2400"/>
              <a:t>         this.couponID =  coup;</a:t>
            </a:r>
          </a:p>
          <a:p>
            <a:pPr>
              <a:lnSpc>
                <a:spcPct val="80000"/>
              </a:lnSpc>
              <a:buFont typeface="Wingdings" pitchFamily="2" charset="2"/>
              <a:buNone/>
            </a:pPr>
            <a:r>
              <a:rPr lang="en-US" sz="2400"/>
              <a:t>         couponExists = true;</a:t>
            </a:r>
          </a:p>
          <a:p>
            <a:pPr>
              <a:lnSpc>
                <a:spcPct val="80000"/>
              </a:lnSpc>
              <a:buFont typeface="Wingdings" pitchFamily="2" charset="2"/>
              <a:buNone/>
            </a:pPr>
            <a:r>
              <a:rPr lang="en-US" sz="2400"/>
              <a:t>         notify();</a:t>
            </a:r>
          </a:p>
          <a:p>
            <a:pPr>
              <a:lnSpc>
                <a:spcPct val="80000"/>
              </a:lnSpc>
              <a:buFont typeface="Wingdings" pitchFamily="2" charset="2"/>
              <a:buNone/>
            </a:pPr>
            <a:r>
              <a:rPr lang="en-US" sz="2400"/>
              <a:t>     }</a:t>
            </a:r>
          </a:p>
          <a:p>
            <a:pPr>
              <a:lnSpc>
                <a:spcPct val="80000"/>
              </a:lnSpc>
              <a:buFont typeface="Wingdings" pitchFamily="2" charset="2"/>
              <a:buNone/>
            </a:pPr>
            <a:endParaRPr lang="en-US" sz="2400"/>
          </a:p>
        </p:txBody>
      </p:sp>
    </p:spTree>
  </p:cSld>
  <p:clrMapOvr>
    <a:masterClrMapping/>
  </p:clrMapOvr>
  <p:transition spd="med">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Monitoring the Wait State (cont.)</a:t>
            </a:r>
          </a:p>
        </p:txBody>
      </p:sp>
      <p:sp>
        <p:nvSpPr>
          <p:cNvPr id="75779" name="Rectangle 3"/>
          <p:cNvSpPr>
            <a:spLocks noGrp="1" noChangeArrowheads="1"/>
          </p:cNvSpPr>
          <p:nvPr>
            <p:ph type="body" idx="1"/>
          </p:nvPr>
        </p:nvSpPr>
        <p:spPr/>
        <p:txBody>
          <a:bodyPr/>
          <a:lstStyle/>
          <a:p>
            <a:pPr>
              <a:lnSpc>
                <a:spcPct val="80000"/>
              </a:lnSpc>
              <a:buFont typeface="Wingdings" pitchFamily="2" charset="2"/>
              <a:buNone/>
            </a:pPr>
            <a:r>
              <a:rPr lang="en-US" sz="2400"/>
              <a:t> </a:t>
            </a:r>
            <a:endParaRPr lang="en-US" sz="2400" smtClean="0"/>
          </a:p>
          <a:p>
            <a:pPr>
              <a:lnSpc>
                <a:spcPct val="80000"/>
              </a:lnSpc>
              <a:buFont typeface="Wingdings" pitchFamily="2" charset="2"/>
              <a:buNone/>
            </a:pPr>
            <a:r>
              <a:rPr lang="en-US" sz="2400" smtClean="0"/>
              <a:t>public </a:t>
            </a:r>
            <a:r>
              <a:rPr lang="en-US" sz="2400"/>
              <a:t>synchronized int consumeCoupon() {</a:t>
            </a:r>
          </a:p>
          <a:p>
            <a:pPr>
              <a:lnSpc>
                <a:spcPct val="80000"/>
              </a:lnSpc>
              <a:buFont typeface="Wingdings" pitchFamily="2" charset="2"/>
              <a:buNone/>
            </a:pPr>
            <a:r>
              <a:rPr lang="en-US" sz="2400"/>
              <a:t>         while(!couponExists) {</a:t>
            </a:r>
          </a:p>
          <a:p>
            <a:pPr>
              <a:lnSpc>
                <a:spcPct val="80000"/>
              </a:lnSpc>
              <a:buFont typeface="Wingdings" pitchFamily="2" charset="2"/>
              <a:buNone/>
            </a:pPr>
            <a:r>
              <a:rPr lang="en-US" sz="2400"/>
              <a:t>              try {</a:t>
            </a:r>
          </a:p>
          <a:p>
            <a:pPr>
              <a:lnSpc>
                <a:spcPct val="80000"/>
              </a:lnSpc>
              <a:buFont typeface="Wingdings" pitchFamily="2" charset="2"/>
              <a:buNone/>
            </a:pPr>
            <a:r>
              <a:rPr lang="en-US" sz="2400"/>
              <a:t>                  wait();</a:t>
            </a:r>
          </a:p>
          <a:p>
            <a:pPr>
              <a:lnSpc>
                <a:spcPct val="80000"/>
              </a:lnSpc>
              <a:buFont typeface="Wingdings" pitchFamily="2" charset="2"/>
              <a:buNone/>
            </a:pPr>
            <a:r>
              <a:rPr lang="en-US" sz="2400"/>
              <a:t>              } catch (Exception e) {</a:t>
            </a:r>
          </a:p>
          <a:p>
            <a:pPr>
              <a:lnSpc>
                <a:spcPct val="80000"/>
              </a:lnSpc>
              <a:buFont typeface="Wingdings" pitchFamily="2" charset="2"/>
              <a:buNone/>
            </a:pPr>
            <a:r>
              <a:rPr lang="en-US" sz="2400"/>
              <a:t>                  System.out.println("Exception: " + e);</a:t>
            </a:r>
          </a:p>
          <a:p>
            <a:pPr>
              <a:lnSpc>
                <a:spcPct val="80000"/>
              </a:lnSpc>
              <a:buFont typeface="Wingdings" pitchFamily="2" charset="2"/>
              <a:buNone/>
            </a:pPr>
            <a:r>
              <a:rPr lang="en-US" sz="2400"/>
              <a:t>              }</a:t>
            </a:r>
          </a:p>
          <a:p>
            <a:pPr>
              <a:lnSpc>
                <a:spcPct val="80000"/>
              </a:lnSpc>
              <a:buFont typeface="Wingdings" pitchFamily="2" charset="2"/>
              <a:buNone/>
            </a:pPr>
            <a:r>
              <a:rPr lang="en-US" sz="2400"/>
              <a:t>         }</a:t>
            </a:r>
          </a:p>
          <a:p>
            <a:pPr>
              <a:lnSpc>
                <a:spcPct val="80000"/>
              </a:lnSpc>
              <a:buFont typeface="Wingdings" pitchFamily="2" charset="2"/>
              <a:buNone/>
            </a:pPr>
            <a:r>
              <a:rPr lang="en-US" sz="2400"/>
              <a:t>         couponExists = false;</a:t>
            </a:r>
          </a:p>
          <a:p>
            <a:pPr>
              <a:lnSpc>
                <a:spcPct val="80000"/>
              </a:lnSpc>
              <a:buFont typeface="Wingdings" pitchFamily="2" charset="2"/>
              <a:buNone/>
            </a:pPr>
            <a:r>
              <a:rPr lang="en-US" sz="2400"/>
              <a:t>         notify();</a:t>
            </a:r>
          </a:p>
          <a:p>
            <a:pPr>
              <a:lnSpc>
                <a:spcPct val="80000"/>
              </a:lnSpc>
              <a:buFont typeface="Wingdings" pitchFamily="2" charset="2"/>
              <a:buNone/>
            </a:pPr>
            <a:r>
              <a:rPr lang="en-US" sz="2400"/>
              <a:t>         return couponID;</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p:txBody>
      </p:sp>
    </p:spTree>
  </p:cSld>
  <p:clrMapOvr>
    <a:masterClrMapping/>
  </p:clrMapOvr>
  <p:transition spd="med">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Monitoring the Wait State (cont.)</a:t>
            </a:r>
          </a:p>
        </p:txBody>
      </p:sp>
      <p:sp>
        <p:nvSpPr>
          <p:cNvPr id="77827" name="Rectangle 3"/>
          <p:cNvSpPr>
            <a:spLocks noGrp="1" noChangeArrowheads="1"/>
          </p:cNvSpPr>
          <p:nvPr>
            <p:ph type="body" idx="1"/>
          </p:nvPr>
        </p:nvSpPr>
        <p:spPr/>
        <p:txBody>
          <a:bodyPr/>
          <a:lstStyle/>
          <a:p>
            <a:pPr>
              <a:lnSpc>
                <a:spcPct val="80000"/>
              </a:lnSpc>
              <a:buFont typeface="Wingdings" pitchFamily="2" charset="2"/>
              <a:buNone/>
            </a:pPr>
            <a:r>
              <a:rPr lang="en-US" sz="2400"/>
              <a:t>class Producer extends Thread {</a:t>
            </a:r>
          </a:p>
          <a:p>
            <a:pPr>
              <a:lnSpc>
                <a:spcPct val="80000"/>
              </a:lnSpc>
              <a:buFont typeface="Wingdings" pitchFamily="2" charset="2"/>
              <a:buNone/>
            </a:pPr>
            <a:r>
              <a:rPr lang="en-US" sz="2400"/>
              <a:t>     int count =0;</a:t>
            </a:r>
          </a:p>
          <a:p>
            <a:pPr>
              <a:lnSpc>
                <a:spcPct val="80000"/>
              </a:lnSpc>
              <a:buFont typeface="Wingdings" pitchFamily="2" charset="2"/>
              <a:buNone/>
            </a:pPr>
            <a:r>
              <a:rPr lang="en-US" sz="2400"/>
              <a:t>     CouponMachine cpm;</a:t>
            </a:r>
          </a:p>
          <a:p>
            <a:pPr>
              <a:lnSpc>
                <a:spcPct val="80000"/>
              </a:lnSpc>
              <a:buFont typeface="Wingdings" pitchFamily="2" charset="2"/>
              <a:buNone/>
            </a:pPr>
            <a:r>
              <a:rPr lang="en-US" sz="2400"/>
              <a:t>     Producer(CouponMachine cpm) {</a:t>
            </a:r>
          </a:p>
          <a:p>
            <a:pPr>
              <a:lnSpc>
                <a:spcPct val="80000"/>
              </a:lnSpc>
              <a:buFont typeface="Wingdings" pitchFamily="2" charset="2"/>
              <a:buNone/>
            </a:pPr>
            <a:r>
              <a:rPr lang="en-US" sz="2400"/>
              <a:t>           this.cpm = cpm;</a:t>
            </a:r>
          </a:p>
          <a:p>
            <a:pPr>
              <a:lnSpc>
                <a:spcPct val="80000"/>
              </a:lnSpc>
              <a:buFont typeface="Wingdings" pitchFamily="2" charset="2"/>
              <a:buNone/>
            </a:pPr>
            <a:r>
              <a:rPr lang="en-US" sz="2400"/>
              <a:t>     }</a:t>
            </a:r>
          </a:p>
          <a:p>
            <a:pPr>
              <a:lnSpc>
                <a:spcPct val="80000"/>
              </a:lnSpc>
              <a:buFont typeface="Wingdings" pitchFamily="2" charset="2"/>
              <a:buNone/>
            </a:pPr>
            <a:r>
              <a:rPr lang="en-US" sz="2400"/>
              <a:t>     public void run() {</a:t>
            </a:r>
          </a:p>
          <a:p>
            <a:pPr>
              <a:lnSpc>
                <a:spcPct val="80000"/>
              </a:lnSpc>
              <a:buFont typeface="Wingdings" pitchFamily="2" charset="2"/>
              <a:buNone/>
            </a:pPr>
            <a:r>
              <a:rPr lang="en-US" sz="2400"/>
              <a:t>          for (int i=0; i&lt;5; i++){</a:t>
            </a:r>
          </a:p>
          <a:p>
            <a:pPr>
              <a:lnSpc>
                <a:spcPct val="80000"/>
              </a:lnSpc>
              <a:buFont typeface="Wingdings" pitchFamily="2" charset="2"/>
              <a:buNone/>
            </a:pPr>
            <a:r>
              <a:rPr lang="en-US" sz="2400"/>
              <a:t>              cpm.createCoupon(++count);</a:t>
            </a:r>
          </a:p>
          <a:p>
            <a:pPr>
              <a:lnSpc>
                <a:spcPct val="80000"/>
              </a:lnSpc>
              <a:buFont typeface="Wingdings" pitchFamily="2" charset="2"/>
              <a:buNone/>
            </a:pPr>
            <a:r>
              <a:rPr lang="en-US" sz="2400"/>
              <a:t>              System.out.println("Coupon produced: " + count);</a:t>
            </a:r>
          </a:p>
          <a:p>
            <a:pPr>
              <a:lnSpc>
                <a:spcPct val="80000"/>
              </a:lnSpc>
              <a:buFont typeface="Wingdings" pitchFamily="2" charset="2"/>
              <a:buNone/>
            </a:pPr>
            <a:r>
              <a:rPr lang="en-US" sz="2400"/>
              <a:t>          }</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p:txBody>
      </p:sp>
    </p:spTree>
  </p:cSld>
  <p:clrMapOvr>
    <a:masterClrMapping/>
  </p:clrMapOvr>
  <p:transition spd="med">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Monitoring the Wait State (cont.)</a:t>
            </a:r>
          </a:p>
        </p:txBody>
      </p:sp>
      <p:sp>
        <p:nvSpPr>
          <p:cNvPr id="78851" name="Rectangle 3"/>
          <p:cNvSpPr>
            <a:spLocks noGrp="1" noChangeArrowheads="1"/>
          </p:cNvSpPr>
          <p:nvPr>
            <p:ph type="body" idx="1"/>
          </p:nvPr>
        </p:nvSpPr>
        <p:spPr/>
        <p:txBody>
          <a:bodyPr/>
          <a:lstStyle/>
          <a:p>
            <a:pPr>
              <a:lnSpc>
                <a:spcPct val="90000"/>
              </a:lnSpc>
              <a:buFont typeface="Wingdings" pitchFamily="2" charset="2"/>
              <a:buNone/>
            </a:pPr>
            <a:r>
              <a:rPr lang="en-US" sz="2400"/>
              <a:t>class Consumer extends Thread {</a:t>
            </a:r>
          </a:p>
          <a:p>
            <a:pPr>
              <a:lnSpc>
                <a:spcPct val="90000"/>
              </a:lnSpc>
              <a:buFont typeface="Wingdings" pitchFamily="2" charset="2"/>
              <a:buNone/>
            </a:pPr>
            <a:r>
              <a:rPr lang="en-US" sz="2400"/>
              <a:t>        int count;</a:t>
            </a:r>
          </a:p>
          <a:p>
            <a:pPr>
              <a:lnSpc>
                <a:spcPct val="90000"/>
              </a:lnSpc>
              <a:buFont typeface="Wingdings" pitchFamily="2" charset="2"/>
              <a:buNone/>
            </a:pPr>
            <a:r>
              <a:rPr lang="en-US" sz="2400"/>
              <a:t>        CouponMachine cpm;</a:t>
            </a:r>
          </a:p>
          <a:p>
            <a:pPr>
              <a:lnSpc>
                <a:spcPct val="90000"/>
              </a:lnSpc>
              <a:buFont typeface="Wingdings" pitchFamily="2" charset="2"/>
              <a:buNone/>
            </a:pPr>
            <a:r>
              <a:rPr lang="en-US" sz="2400"/>
              <a:t>        Consumer (CouponMachine cpm) {</a:t>
            </a:r>
          </a:p>
          <a:p>
            <a:pPr>
              <a:lnSpc>
                <a:spcPct val="90000"/>
              </a:lnSpc>
              <a:buFont typeface="Wingdings" pitchFamily="2" charset="2"/>
              <a:buNone/>
            </a:pPr>
            <a:r>
              <a:rPr lang="en-US" sz="2400"/>
              <a:t>               this.cpm = cpm;</a:t>
            </a:r>
          </a:p>
          <a:p>
            <a:pPr>
              <a:lnSpc>
                <a:spcPct val="90000"/>
              </a:lnSpc>
              <a:buFont typeface="Wingdings" pitchFamily="2" charset="2"/>
              <a:buNone/>
            </a:pPr>
            <a:r>
              <a:rPr lang="en-US" sz="2400"/>
              <a:t>        }</a:t>
            </a:r>
          </a:p>
          <a:p>
            <a:pPr>
              <a:lnSpc>
                <a:spcPct val="90000"/>
              </a:lnSpc>
              <a:buFont typeface="Wingdings" pitchFamily="2" charset="2"/>
              <a:buNone/>
            </a:pPr>
            <a:r>
              <a:rPr lang="en-US" sz="2400"/>
              <a:t>        public void run() {</a:t>
            </a:r>
          </a:p>
          <a:p>
            <a:pPr>
              <a:lnSpc>
                <a:spcPct val="90000"/>
              </a:lnSpc>
              <a:buFont typeface="Wingdings" pitchFamily="2" charset="2"/>
              <a:buNone/>
            </a:pPr>
            <a:r>
              <a:rPr lang="en-US" sz="2400"/>
              <a:t>               count=cpm.consumeCoupon();</a:t>
            </a:r>
          </a:p>
          <a:p>
            <a:pPr>
              <a:lnSpc>
                <a:spcPct val="90000"/>
              </a:lnSpc>
              <a:buFont typeface="Wingdings" pitchFamily="2" charset="2"/>
              <a:buNone/>
            </a:pPr>
            <a:r>
              <a:rPr lang="en-US" sz="2400"/>
              <a:t>               System.out.println("Coupon consumed: " + count);</a:t>
            </a:r>
          </a:p>
          <a:p>
            <a:pPr>
              <a:lnSpc>
                <a:spcPct val="90000"/>
              </a:lnSpc>
              <a:buFont typeface="Wingdings" pitchFamily="2" charset="2"/>
              <a:buNone/>
            </a:pPr>
            <a:r>
              <a:rPr lang="en-US" sz="2400"/>
              <a:t>        }</a:t>
            </a:r>
          </a:p>
          <a:p>
            <a:pPr>
              <a:lnSpc>
                <a:spcPct val="90000"/>
              </a:lnSpc>
              <a:buFont typeface="Wingdings" pitchFamily="2" charset="2"/>
              <a:buNone/>
            </a:pPr>
            <a:r>
              <a:rPr lang="en-US" sz="2400"/>
              <a:t>}</a:t>
            </a:r>
          </a:p>
        </p:txBody>
      </p:sp>
    </p:spTree>
  </p:cSld>
  <p:clrMapOvr>
    <a:masterClrMapping/>
  </p:clrMapOvr>
  <p:transition spd="med">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Monitoring the Wait State (cont.)</a:t>
            </a:r>
          </a:p>
        </p:txBody>
      </p:sp>
      <p:sp>
        <p:nvSpPr>
          <p:cNvPr id="76803" name="Rectangle 3"/>
          <p:cNvSpPr>
            <a:spLocks noGrp="1" noChangeArrowheads="1"/>
          </p:cNvSpPr>
          <p:nvPr>
            <p:ph type="body" idx="1"/>
          </p:nvPr>
        </p:nvSpPr>
        <p:spPr/>
        <p:txBody>
          <a:bodyPr/>
          <a:lstStyle/>
          <a:p>
            <a:pPr>
              <a:lnSpc>
                <a:spcPct val="80000"/>
              </a:lnSpc>
              <a:buFont typeface="Wingdings" pitchFamily="2" charset="2"/>
              <a:buNone/>
            </a:pPr>
            <a:r>
              <a:rPr lang="en-US" sz="2400"/>
              <a:t>public class TestCouponMachine {</a:t>
            </a:r>
          </a:p>
          <a:p>
            <a:pPr>
              <a:lnSpc>
                <a:spcPct val="80000"/>
              </a:lnSpc>
              <a:buFont typeface="Wingdings" pitchFamily="2" charset="2"/>
              <a:buNone/>
            </a:pPr>
            <a:r>
              <a:rPr lang="en-US" sz="2400"/>
              <a:t>      public static void main(String[] args) {</a:t>
            </a:r>
          </a:p>
          <a:p>
            <a:pPr>
              <a:lnSpc>
                <a:spcPct val="80000"/>
              </a:lnSpc>
              <a:buFont typeface="Wingdings" pitchFamily="2" charset="2"/>
              <a:buNone/>
            </a:pPr>
            <a:r>
              <a:rPr lang="en-US" sz="2400"/>
              <a:t>          //create the coupon machine.</a:t>
            </a:r>
          </a:p>
          <a:p>
            <a:pPr>
              <a:lnSpc>
                <a:spcPct val="80000"/>
              </a:lnSpc>
              <a:buFont typeface="Wingdings" pitchFamily="2" charset="2"/>
              <a:buNone/>
            </a:pPr>
            <a:r>
              <a:rPr lang="en-US" sz="2400"/>
              <a:t>          CouponMachine cm = new CouponMachine();</a:t>
            </a:r>
          </a:p>
          <a:p>
            <a:pPr>
              <a:lnSpc>
                <a:spcPct val="80000"/>
              </a:lnSpc>
              <a:buFont typeface="Wingdings" pitchFamily="2" charset="2"/>
              <a:buNone/>
            </a:pPr>
            <a:r>
              <a:rPr lang="en-US" sz="2400"/>
              <a:t>          Consumer[] con = new Consumer[5];</a:t>
            </a:r>
          </a:p>
          <a:p>
            <a:pPr>
              <a:lnSpc>
                <a:spcPct val="80000"/>
              </a:lnSpc>
              <a:buFont typeface="Wingdings" pitchFamily="2" charset="2"/>
              <a:buNone/>
            </a:pPr>
            <a:r>
              <a:rPr lang="en-US" sz="2400"/>
              <a:t>          for (int i=0; i&lt;5; i++) {</a:t>
            </a:r>
          </a:p>
          <a:p>
            <a:pPr>
              <a:lnSpc>
                <a:spcPct val="80000"/>
              </a:lnSpc>
              <a:buFont typeface="Wingdings" pitchFamily="2" charset="2"/>
              <a:buNone/>
            </a:pPr>
            <a:r>
              <a:rPr lang="en-US" sz="2400"/>
              <a:t>               con[i] = new Consumer(cm);</a:t>
            </a:r>
          </a:p>
          <a:p>
            <a:pPr>
              <a:lnSpc>
                <a:spcPct val="80000"/>
              </a:lnSpc>
              <a:buFont typeface="Wingdings" pitchFamily="2" charset="2"/>
              <a:buNone/>
            </a:pPr>
            <a:r>
              <a:rPr lang="en-US" sz="2400"/>
              <a:t>               con[i].start();</a:t>
            </a:r>
          </a:p>
          <a:p>
            <a:pPr>
              <a:lnSpc>
                <a:spcPct val="80000"/>
              </a:lnSpc>
              <a:buFont typeface="Wingdings" pitchFamily="2" charset="2"/>
              <a:buNone/>
            </a:pPr>
            <a:r>
              <a:rPr lang="en-US" sz="2400"/>
              <a:t>          }</a:t>
            </a:r>
          </a:p>
          <a:p>
            <a:pPr>
              <a:lnSpc>
                <a:spcPct val="80000"/>
              </a:lnSpc>
              <a:buFont typeface="Wingdings" pitchFamily="2" charset="2"/>
              <a:buNone/>
            </a:pPr>
            <a:r>
              <a:rPr lang="en-US" sz="2400"/>
              <a:t>          Producer prod = new Producer(cm);</a:t>
            </a:r>
          </a:p>
          <a:p>
            <a:pPr>
              <a:lnSpc>
                <a:spcPct val="80000"/>
              </a:lnSpc>
              <a:buFont typeface="Wingdings" pitchFamily="2" charset="2"/>
              <a:buNone/>
            </a:pPr>
            <a:r>
              <a:rPr lang="en-US" sz="2400"/>
              <a:t>          prod.start();</a:t>
            </a:r>
          </a:p>
          <a:p>
            <a:pPr>
              <a:lnSpc>
                <a:spcPct val="80000"/>
              </a:lnSpc>
              <a:buFont typeface="Wingdings" pitchFamily="2" charset="2"/>
              <a:buNone/>
            </a:pPr>
            <a:r>
              <a:rPr lang="en-US" sz="2400"/>
              <a:t>          System.out.println(“End main thread!");</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p:txBody>
      </p:sp>
    </p:spTree>
  </p:cSld>
  <p:clrMapOvr>
    <a:masterClrMapping/>
  </p:clrMapOvr>
  <p:transition spd="med">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en-US" sz="2800" smtClean="0"/>
              <a:t>Synchronization of Threads</a:t>
            </a:r>
          </a:p>
        </p:txBody>
      </p:sp>
      <p:pic>
        <p:nvPicPr>
          <p:cNvPr id="27651" name="Picture 4"/>
          <p:cNvPicPr>
            <a:picLocks noGrp="1" noChangeAspect="1" noChangeArrowheads="1"/>
          </p:cNvPicPr>
          <p:nvPr>
            <p:ph type="body" idx="1"/>
          </p:nvPr>
        </p:nvPicPr>
        <p:blipFill>
          <a:blip r:embed="rId2" cstate="print"/>
          <a:srcRect/>
          <a:stretch>
            <a:fillRect/>
          </a:stretch>
        </p:blipFill>
        <p:spPr>
          <a:xfrm>
            <a:off x="0" y="1143000"/>
            <a:ext cx="9144000" cy="4945063"/>
          </a:xfrm>
          <a:noFill/>
        </p:spPr>
      </p:pic>
    </p:spTree>
  </p:cSld>
  <p:clrMapOvr>
    <a:masterClrMapping/>
  </p:clrMapOvr>
  <p:transition spd="med">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defRPr/>
            </a:pPr>
            <a:r>
              <a:rPr lang="en-US" sz="2800" smtClean="0"/>
              <a:t>Synchronization of Threads</a:t>
            </a:r>
          </a:p>
        </p:txBody>
      </p:sp>
      <p:sp>
        <p:nvSpPr>
          <p:cNvPr id="4" name="Content Placeholder 3"/>
          <p:cNvSpPr>
            <a:spLocks noGrp="1"/>
          </p:cNvSpPr>
          <p:nvPr>
            <p:ph idx="1"/>
          </p:nvPr>
        </p:nvSpPr>
        <p:spPr/>
        <p:txBody>
          <a:bodyPr/>
          <a:lstStyle/>
          <a:p>
            <a:r>
              <a:rPr lang="en-US" b="1" smtClean="0"/>
              <a:t>wait( ) </a:t>
            </a:r>
            <a:r>
              <a:rPr lang="en-US" smtClean="0"/>
              <a:t>tells the calling thread to give up the monitor and go to sleep until some other  thread enters the same monitor and calls </a:t>
            </a:r>
            <a:r>
              <a:rPr lang="en-US" b="1" smtClean="0"/>
              <a:t>notify( )</a:t>
            </a:r>
            <a:r>
              <a:rPr lang="en-US" smtClean="0"/>
              <a:t>.</a:t>
            </a:r>
          </a:p>
          <a:p>
            <a:r>
              <a:rPr lang="en-US" b="1" smtClean="0"/>
              <a:t>notify( ) </a:t>
            </a:r>
            <a:r>
              <a:rPr lang="en-US" smtClean="0"/>
              <a:t>wakes up the first thread that called </a:t>
            </a:r>
            <a:r>
              <a:rPr lang="en-US" b="1" smtClean="0"/>
              <a:t>wait() </a:t>
            </a:r>
            <a:r>
              <a:rPr lang="en-US" smtClean="0"/>
              <a:t>on the same object.</a:t>
            </a:r>
          </a:p>
          <a:p>
            <a:r>
              <a:rPr lang="en-US" b="1" smtClean="0"/>
              <a:t>notifyAll( ) </a:t>
            </a:r>
            <a:r>
              <a:rPr lang="en-US" smtClean="0"/>
              <a:t>wakes up all the threads that called </a:t>
            </a:r>
            <a:r>
              <a:rPr lang="en-US" b="1" smtClean="0"/>
              <a:t>wait( ) </a:t>
            </a:r>
            <a:r>
              <a:rPr lang="en-US" smtClean="0"/>
              <a:t>on the same object. The highest priority thread will run first.</a:t>
            </a:r>
          </a:p>
          <a:p>
            <a:endParaRPr lang="en-US"/>
          </a:p>
        </p:txBody>
      </p:sp>
    </p:spTree>
  </p:cSld>
  <p:clrMapOvr>
    <a:masterClrMapping/>
  </p:clrMapOvr>
  <p:transition spd="med">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defRPr/>
            </a:pPr>
            <a:r>
              <a:rPr lang="en-US" smtClean="0"/>
              <a:t>Processes vs. Threads</a:t>
            </a:r>
          </a:p>
        </p:txBody>
      </p:sp>
      <p:pic>
        <p:nvPicPr>
          <p:cNvPr id="7171" name="Picture 4"/>
          <p:cNvPicPr>
            <a:picLocks noGrp="1" noChangeAspect="1" noChangeArrowheads="1"/>
          </p:cNvPicPr>
          <p:nvPr>
            <p:ph type="body" idx="1"/>
          </p:nvPr>
        </p:nvPicPr>
        <p:blipFill>
          <a:blip r:embed="rId2" cstate="print"/>
          <a:srcRect/>
          <a:stretch>
            <a:fillRect/>
          </a:stretch>
        </p:blipFill>
        <p:spPr>
          <a:xfrm>
            <a:off x="152400" y="838200"/>
            <a:ext cx="8991600" cy="4814888"/>
          </a:xfrm>
          <a:noFill/>
        </p:spPr>
      </p:pic>
    </p:spTree>
  </p:cSld>
  <p:clrMapOvr>
    <a:masterClrMapping/>
  </p:clrMapOvr>
  <p:transition spd="med">
    <p:comb/>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sz="2800" smtClean="0"/>
              <a:t>The Producer/Consumer Example</a:t>
            </a:r>
          </a:p>
        </p:txBody>
      </p:sp>
      <p:sp>
        <p:nvSpPr>
          <p:cNvPr id="31747"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smtClean="0"/>
              <a:t>public class CubbyHole {</a:t>
            </a:r>
          </a:p>
          <a:p>
            <a:pPr eaLnBrk="1" hangingPunct="1">
              <a:lnSpc>
                <a:spcPct val="80000"/>
              </a:lnSpc>
              <a:buFont typeface="Wingdings" pitchFamily="2" charset="2"/>
              <a:buNone/>
            </a:pPr>
            <a:r>
              <a:rPr lang="en-US" sz="2400" smtClean="0"/>
              <a:t>	private int contents;</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	unsyc</a:t>
            </a:r>
          </a:p>
          <a:p>
            <a:pPr eaLnBrk="1" hangingPunct="1">
              <a:lnSpc>
                <a:spcPct val="80000"/>
              </a:lnSpc>
              <a:buFont typeface="Wingdings" pitchFamily="2" charset="2"/>
              <a:buNone/>
            </a:pPr>
            <a:r>
              <a:rPr lang="en-US" sz="2400" smtClean="0"/>
              <a:t>	public int get(int who) {</a:t>
            </a:r>
          </a:p>
          <a:p>
            <a:pPr eaLnBrk="1" hangingPunct="1">
              <a:lnSpc>
                <a:spcPct val="80000"/>
              </a:lnSpc>
              <a:buFont typeface="Wingdings" pitchFamily="2" charset="2"/>
              <a:buNone/>
            </a:pPr>
            <a:r>
              <a:rPr lang="en-US" sz="2400" smtClean="0"/>
              <a:t>		System.out.format("Consumer %d got: %d%n", who, 							contents);</a:t>
            </a:r>
          </a:p>
          <a:p>
            <a:pPr eaLnBrk="1" hangingPunct="1">
              <a:lnSpc>
                <a:spcPct val="80000"/>
              </a:lnSpc>
              <a:buFont typeface="Wingdings" pitchFamily="2" charset="2"/>
              <a:buNone/>
            </a:pPr>
            <a:r>
              <a:rPr lang="en-US" sz="2400" smtClean="0"/>
              <a:t>		return contents;</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	public void put(int who, int value) {</a:t>
            </a:r>
          </a:p>
          <a:p>
            <a:pPr eaLnBrk="1" hangingPunct="1">
              <a:lnSpc>
                <a:spcPct val="80000"/>
              </a:lnSpc>
              <a:buFont typeface="Wingdings" pitchFamily="2" charset="2"/>
              <a:buNone/>
            </a:pPr>
            <a:r>
              <a:rPr lang="en-US" sz="2400" smtClean="0"/>
              <a:t>		contents = value;</a:t>
            </a:r>
          </a:p>
          <a:p>
            <a:pPr eaLnBrk="1" hangingPunct="1">
              <a:lnSpc>
                <a:spcPct val="80000"/>
              </a:lnSpc>
              <a:buFont typeface="Wingdings" pitchFamily="2" charset="2"/>
              <a:buNone/>
            </a:pPr>
            <a:r>
              <a:rPr lang="en-US" sz="2400" smtClean="0"/>
              <a:t>		System.out.format("Producer %d put: %d%n", who, 						contents);</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a:t>
            </a:r>
          </a:p>
        </p:txBody>
      </p:sp>
    </p:spTree>
  </p:cSld>
  <p:clrMapOvr>
    <a:masterClrMapping/>
  </p:clrMapOvr>
  <p:transition spd="med">
    <p:comb/>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n-US" sz="2800" smtClean="0"/>
              <a:t>The Producer/Consumer Example</a:t>
            </a:r>
          </a:p>
        </p:txBody>
      </p:sp>
      <p:sp>
        <p:nvSpPr>
          <p:cNvPr id="3277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200" b="1" smtClean="0"/>
              <a:t>public</a:t>
            </a:r>
            <a:r>
              <a:rPr lang="en-US" sz="2200" smtClean="0"/>
              <a:t> </a:t>
            </a:r>
            <a:r>
              <a:rPr lang="en-US" sz="2200" b="1" smtClean="0"/>
              <a:t>class</a:t>
            </a:r>
            <a:r>
              <a:rPr lang="en-US" sz="2200" smtClean="0"/>
              <a:t> CubbyHole {</a:t>
            </a:r>
          </a:p>
          <a:p>
            <a:pPr eaLnBrk="1" hangingPunct="1">
              <a:lnSpc>
                <a:spcPct val="80000"/>
              </a:lnSpc>
              <a:buFont typeface="Wingdings" pitchFamily="2" charset="2"/>
              <a:buNone/>
            </a:pPr>
            <a:r>
              <a:rPr lang="en-US" sz="2200" b="1" smtClean="0"/>
              <a:t>private</a:t>
            </a:r>
            <a:r>
              <a:rPr lang="en-US" sz="2200" smtClean="0"/>
              <a:t> </a:t>
            </a:r>
            <a:r>
              <a:rPr lang="en-US" sz="2200" b="1" smtClean="0"/>
              <a:t>int</a:t>
            </a:r>
            <a:r>
              <a:rPr lang="en-US" sz="2200" smtClean="0"/>
              <a:t> contents;	</a:t>
            </a:r>
          </a:p>
          <a:p>
            <a:pPr eaLnBrk="1" hangingPunct="1">
              <a:lnSpc>
                <a:spcPct val="80000"/>
              </a:lnSpc>
              <a:buFont typeface="Wingdings" pitchFamily="2" charset="2"/>
              <a:buNone/>
            </a:pPr>
            <a:r>
              <a:rPr lang="en-US" sz="2200" b="1" smtClean="0"/>
              <a:t>private boolean available = false;</a:t>
            </a:r>
          </a:p>
          <a:p>
            <a:pPr eaLnBrk="1" hangingPunct="1">
              <a:lnSpc>
                <a:spcPct val="80000"/>
              </a:lnSpc>
              <a:buFont typeface="Wingdings" pitchFamily="2" charset="2"/>
              <a:buNone/>
            </a:pPr>
            <a:r>
              <a:rPr lang="en-US" sz="2200" smtClean="0"/>
              <a:t>	public int get(int who) {</a:t>
            </a:r>
          </a:p>
          <a:p>
            <a:pPr eaLnBrk="1" hangingPunct="1">
              <a:lnSpc>
                <a:spcPct val="80000"/>
              </a:lnSpc>
              <a:buFont typeface="Wingdings" pitchFamily="2" charset="2"/>
              <a:buNone/>
            </a:pPr>
            <a:r>
              <a:rPr lang="en-US" sz="2200" smtClean="0"/>
              <a:t>		while (!available) {};</a:t>
            </a:r>
          </a:p>
          <a:p>
            <a:pPr eaLnBrk="1" hangingPunct="1">
              <a:lnSpc>
                <a:spcPct val="80000"/>
              </a:lnSpc>
              <a:buFont typeface="Wingdings" pitchFamily="2" charset="2"/>
              <a:buNone/>
            </a:pPr>
            <a:r>
              <a:rPr lang="en-US" sz="2200" smtClean="0"/>
              <a:t>		available = false;</a:t>
            </a:r>
          </a:p>
          <a:p>
            <a:pPr eaLnBrk="1" hangingPunct="1">
              <a:lnSpc>
                <a:spcPct val="80000"/>
              </a:lnSpc>
              <a:buFont typeface="Wingdings" pitchFamily="2" charset="2"/>
              <a:buNone/>
            </a:pPr>
            <a:r>
              <a:rPr lang="en-US" sz="2200" smtClean="0"/>
              <a:t>		System.out.format("Consumer %d got: %d%n", who, contents);</a:t>
            </a:r>
          </a:p>
          <a:p>
            <a:pPr eaLnBrk="1" hangingPunct="1">
              <a:lnSpc>
                <a:spcPct val="80000"/>
              </a:lnSpc>
              <a:buFont typeface="Wingdings" pitchFamily="2" charset="2"/>
              <a:buNone/>
            </a:pPr>
            <a:r>
              <a:rPr lang="en-US" sz="2200" smtClean="0"/>
              <a:t>		return contents;</a:t>
            </a:r>
          </a:p>
          <a:p>
            <a:pPr eaLnBrk="1" hangingPunct="1">
              <a:lnSpc>
                <a:spcPct val="80000"/>
              </a:lnSpc>
              <a:buFont typeface="Wingdings" pitchFamily="2" charset="2"/>
              <a:buNone/>
            </a:pPr>
            <a:r>
              <a:rPr lang="en-US" sz="2200" smtClean="0"/>
              <a:t>	}</a:t>
            </a:r>
          </a:p>
          <a:p>
            <a:pPr eaLnBrk="1" hangingPunct="1">
              <a:lnSpc>
                <a:spcPct val="80000"/>
              </a:lnSpc>
              <a:buFont typeface="Wingdings" pitchFamily="2" charset="2"/>
              <a:buNone/>
            </a:pPr>
            <a:endParaRPr lang="en-US" sz="2200" smtClean="0"/>
          </a:p>
          <a:p>
            <a:pPr eaLnBrk="1" hangingPunct="1">
              <a:lnSpc>
                <a:spcPct val="80000"/>
              </a:lnSpc>
              <a:buFont typeface="Wingdings" pitchFamily="2" charset="2"/>
              <a:buNone/>
            </a:pPr>
            <a:r>
              <a:rPr lang="en-US" sz="2200" smtClean="0"/>
              <a:t>	public void put(int who, int value) {</a:t>
            </a:r>
          </a:p>
          <a:p>
            <a:pPr eaLnBrk="1" hangingPunct="1">
              <a:lnSpc>
                <a:spcPct val="80000"/>
              </a:lnSpc>
              <a:buFont typeface="Wingdings" pitchFamily="2" charset="2"/>
              <a:buNone/>
            </a:pPr>
            <a:r>
              <a:rPr lang="en-US" sz="2200" smtClean="0"/>
              <a:t>		while (available){};</a:t>
            </a:r>
          </a:p>
          <a:p>
            <a:pPr eaLnBrk="1" hangingPunct="1">
              <a:lnSpc>
                <a:spcPct val="80000"/>
              </a:lnSpc>
              <a:buFont typeface="Wingdings" pitchFamily="2" charset="2"/>
              <a:buNone/>
            </a:pPr>
            <a:r>
              <a:rPr lang="en-US" sz="2200" smtClean="0"/>
              <a:t>		available = true;</a:t>
            </a:r>
          </a:p>
          <a:p>
            <a:pPr eaLnBrk="1" hangingPunct="1">
              <a:lnSpc>
                <a:spcPct val="80000"/>
              </a:lnSpc>
              <a:buFont typeface="Wingdings" pitchFamily="2" charset="2"/>
              <a:buNone/>
            </a:pPr>
            <a:r>
              <a:rPr lang="en-US" sz="2200" smtClean="0"/>
              <a:t>		contents = value;</a:t>
            </a:r>
          </a:p>
          <a:p>
            <a:pPr eaLnBrk="1" hangingPunct="1">
              <a:lnSpc>
                <a:spcPct val="80000"/>
              </a:lnSpc>
              <a:buFont typeface="Wingdings" pitchFamily="2" charset="2"/>
              <a:buNone/>
            </a:pPr>
            <a:r>
              <a:rPr lang="en-US" sz="2200" smtClean="0"/>
              <a:t>		System.out.format("Producer %d put: %d%n", who, contents);</a:t>
            </a:r>
          </a:p>
          <a:p>
            <a:pPr eaLnBrk="1" hangingPunct="1">
              <a:lnSpc>
                <a:spcPct val="80000"/>
              </a:lnSpc>
              <a:buFont typeface="Wingdings" pitchFamily="2" charset="2"/>
              <a:buNone/>
            </a:pPr>
            <a:r>
              <a:rPr lang="en-US" sz="2200" smtClean="0"/>
              <a:t>	}</a:t>
            </a:r>
          </a:p>
          <a:p>
            <a:pPr eaLnBrk="1" hangingPunct="1">
              <a:lnSpc>
                <a:spcPct val="80000"/>
              </a:lnSpc>
              <a:buFont typeface="Wingdings" pitchFamily="2" charset="2"/>
              <a:buNone/>
            </a:pPr>
            <a:r>
              <a:rPr lang="en-US" sz="2200" smtClean="0"/>
              <a:t>}</a:t>
            </a:r>
          </a:p>
        </p:txBody>
      </p:sp>
    </p:spTree>
  </p:cSld>
  <p:clrMapOvr>
    <a:masterClrMapping/>
  </p:clrMapOvr>
  <p:transition spd="med">
    <p:comb/>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defRPr/>
            </a:pPr>
            <a:r>
              <a:rPr lang="en-US" sz="2800" smtClean="0"/>
              <a:t>The Producer/Consumer Example </a:t>
            </a:r>
          </a:p>
        </p:txBody>
      </p:sp>
      <p:sp>
        <p:nvSpPr>
          <p:cNvPr id="2969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200" smtClean="0"/>
              <a:t>public class Consumer extends Thread {</a:t>
            </a:r>
          </a:p>
          <a:p>
            <a:pPr eaLnBrk="1" hangingPunct="1">
              <a:lnSpc>
                <a:spcPct val="80000"/>
              </a:lnSpc>
              <a:buFont typeface="Wingdings" pitchFamily="2" charset="2"/>
              <a:buNone/>
            </a:pPr>
            <a:r>
              <a:rPr lang="en-US" sz="2200" smtClean="0"/>
              <a:t>    private CubbyHole cubbyhole;</a:t>
            </a:r>
          </a:p>
          <a:p>
            <a:pPr eaLnBrk="1" hangingPunct="1">
              <a:lnSpc>
                <a:spcPct val="80000"/>
              </a:lnSpc>
              <a:buFont typeface="Wingdings" pitchFamily="2" charset="2"/>
              <a:buNone/>
            </a:pPr>
            <a:r>
              <a:rPr lang="en-US" sz="2200" smtClean="0"/>
              <a:t>    private int number;</a:t>
            </a:r>
          </a:p>
          <a:p>
            <a:pPr eaLnBrk="1" hangingPunct="1">
              <a:lnSpc>
                <a:spcPct val="80000"/>
              </a:lnSpc>
              <a:buFont typeface="Wingdings" pitchFamily="2" charset="2"/>
              <a:buNone/>
            </a:pPr>
            <a:r>
              <a:rPr lang="en-US" sz="2200" smtClean="0"/>
              <a:t>    public Consumer(CubbyHole c, int number) {</a:t>
            </a:r>
          </a:p>
          <a:p>
            <a:pPr eaLnBrk="1" hangingPunct="1">
              <a:lnSpc>
                <a:spcPct val="80000"/>
              </a:lnSpc>
              <a:buFont typeface="Wingdings" pitchFamily="2" charset="2"/>
              <a:buNone/>
            </a:pPr>
            <a:r>
              <a:rPr lang="en-US" sz="2200" smtClean="0"/>
              <a:t>        cubbyhole = c;</a:t>
            </a:r>
          </a:p>
          <a:p>
            <a:pPr eaLnBrk="1" hangingPunct="1">
              <a:lnSpc>
                <a:spcPct val="80000"/>
              </a:lnSpc>
              <a:buFont typeface="Wingdings" pitchFamily="2" charset="2"/>
              <a:buNone/>
            </a:pPr>
            <a:r>
              <a:rPr lang="en-US" sz="2200" smtClean="0"/>
              <a:t>        this.number = number;</a:t>
            </a:r>
          </a:p>
          <a:p>
            <a:pPr eaLnBrk="1" hangingPunct="1">
              <a:lnSpc>
                <a:spcPct val="80000"/>
              </a:lnSpc>
              <a:buFont typeface="Wingdings" pitchFamily="2" charset="2"/>
              <a:buNone/>
            </a:pPr>
            <a:r>
              <a:rPr lang="en-US" sz="2200" smtClean="0"/>
              <a:t>    }</a:t>
            </a:r>
          </a:p>
          <a:p>
            <a:pPr eaLnBrk="1" hangingPunct="1">
              <a:lnSpc>
                <a:spcPct val="80000"/>
              </a:lnSpc>
              <a:buFont typeface="Wingdings" pitchFamily="2" charset="2"/>
              <a:buNone/>
            </a:pPr>
            <a:r>
              <a:rPr lang="en-US" sz="2200" smtClean="0"/>
              <a:t>    public void run() {</a:t>
            </a:r>
          </a:p>
          <a:p>
            <a:pPr eaLnBrk="1" hangingPunct="1">
              <a:lnSpc>
                <a:spcPct val="80000"/>
              </a:lnSpc>
              <a:buFont typeface="Wingdings" pitchFamily="2" charset="2"/>
              <a:buNone/>
            </a:pPr>
            <a:r>
              <a:rPr lang="en-US" sz="2200" smtClean="0"/>
              <a:t>        int value = 0;</a:t>
            </a:r>
          </a:p>
          <a:p>
            <a:pPr eaLnBrk="1" hangingPunct="1">
              <a:lnSpc>
                <a:spcPct val="80000"/>
              </a:lnSpc>
              <a:buFont typeface="Wingdings" pitchFamily="2" charset="2"/>
              <a:buNone/>
            </a:pPr>
            <a:r>
              <a:rPr lang="en-US" sz="2200" smtClean="0"/>
              <a:t>        for (int i = 0; i &lt; 10; i++) {</a:t>
            </a:r>
          </a:p>
          <a:p>
            <a:pPr eaLnBrk="1" hangingPunct="1">
              <a:lnSpc>
                <a:spcPct val="80000"/>
              </a:lnSpc>
              <a:buFont typeface="Wingdings" pitchFamily="2" charset="2"/>
              <a:buNone/>
            </a:pPr>
            <a:r>
              <a:rPr lang="en-US" sz="2200" smtClean="0"/>
              <a:t>        	value = cubbyhole.get(number);</a:t>
            </a:r>
          </a:p>
          <a:p>
            <a:pPr eaLnBrk="1" hangingPunct="1">
              <a:lnSpc>
                <a:spcPct val="80000"/>
              </a:lnSpc>
              <a:buFont typeface="Wingdings" pitchFamily="2" charset="2"/>
              <a:buNone/>
            </a:pPr>
            <a:r>
              <a:rPr lang="en-US" sz="2200" smtClean="0"/>
              <a:t>        	try {</a:t>
            </a:r>
          </a:p>
          <a:p>
            <a:pPr eaLnBrk="1" hangingPunct="1">
              <a:lnSpc>
                <a:spcPct val="80000"/>
              </a:lnSpc>
              <a:buFont typeface="Wingdings" pitchFamily="2" charset="2"/>
              <a:buNone/>
            </a:pPr>
            <a:r>
              <a:rPr lang="en-US" sz="2200" smtClean="0"/>
              <a:t>                sleep((int)(Math.random() * 100));</a:t>
            </a:r>
          </a:p>
          <a:p>
            <a:pPr eaLnBrk="1" hangingPunct="1">
              <a:lnSpc>
                <a:spcPct val="80000"/>
              </a:lnSpc>
              <a:buFont typeface="Wingdings" pitchFamily="2" charset="2"/>
              <a:buNone/>
            </a:pPr>
            <a:r>
              <a:rPr lang="en-US" sz="2200" smtClean="0"/>
              <a:t>            } catch (InterruptedException e) { }        </a:t>
            </a:r>
          </a:p>
          <a:p>
            <a:pPr eaLnBrk="1" hangingPunct="1">
              <a:lnSpc>
                <a:spcPct val="80000"/>
              </a:lnSpc>
              <a:buFont typeface="Wingdings" pitchFamily="2" charset="2"/>
              <a:buNone/>
            </a:pPr>
            <a:r>
              <a:rPr lang="en-US" sz="2200" smtClean="0"/>
              <a:t>        }</a:t>
            </a:r>
          </a:p>
          <a:p>
            <a:pPr eaLnBrk="1" hangingPunct="1">
              <a:lnSpc>
                <a:spcPct val="80000"/>
              </a:lnSpc>
              <a:buFont typeface="Wingdings" pitchFamily="2" charset="2"/>
              <a:buNone/>
            </a:pPr>
            <a:r>
              <a:rPr lang="en-US" sz="2200" smtClean="0"/>
              <a:t>    }</a:t>
            </a:r>
          </a:p>
          <a:p>
            <a:pPr eaLnBrk="1" hangingPunct="1">
              <a:lnSpc>
                <a:spcPct val="80000"/>
              </a:lnSpc>
              <a:buFont typeface="Wingdings" pitchFamily="2" charset="2"/>
              <a:buNone/>
            </a:pPr>
            <a:r>
              <a:rPr lang="en-US" sz="2200" smtClean="0"/>
              <a:t>}</a:t>
            </a:r>
          </a:p>
        </p:txBody>
      </p:sp>
    </p:spTree>
  </p:cSld>
  <p:clrMapOvr>
    <a:masterClrMapping/>
  </p:clrMapOvr>
  <p:transition spd="med">
    <p:comb/>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defRPr/>
            </a:pPr>
            <a:r>
              <a:rPr lang="en-US" smtClean="0"/>
              <a:t>The Producer/Consumer Example</a:t>
            </a:r>
          </a:p>
        </p:txBody>
      </p:sp>
      <p:sp>
        <p:nvSpPr>
          <p:cNvPr id="3072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000" b="1" smtClean="0"/>
              <a:t>public</a:t>
            </a:r>
            <a:r>
              <a:rPr lang="en-US" sz="2000" smtClean="0"/>
              <a:t> </a:t>
            </a:r>
            <a:r>
              <a:rPr lang="en-US" sz="2000" b="1" smtClean="0"/>
              <a:t>class</a:t>
            </a:r>
            <a:r>
              <a:rPr lang="en-US" sz="2000" smtClean="0"/>
              <a:t> Producer </a:t>
            </a:r>
            <a:r>
              <a:rPr lang="en-US" sz="2000" b="1" smtClean="0"/>
              <a:t>extends</a:t>
            </a:r>
            <a:r>
              <a:rPr lang="en-US" sz="2000" smtClean="0"/>
              <a:t> Thread {</a:t>
            </a:r>
          </a:p>
          <a:p>
            <a:pPr eaLnBrk="1" hangingPunct="1">
              <a:lnSpc>
                <a:spcPct val="90000"/>
              </a:lnSpc>
              <a:buFont typeface="Wingdings" pitchFamily="2" charset="2"/>
              <a:buNone/>
            </a:pPr>
            <a:r>
              <a:rPr lang="en-US" sz="2000" smtClean="0"/>
              <a:t>    </a:t>
            </a:r>
            <a:r>
              <a:rPr lang="en-US" sz="2000" b="1" smtClean="0"/>
              <a:t>private</a:t>
            </a:r>
            <a:r>
              <a:rPr lang="en-US" sz="2000" smtClean="0"/>
              <a:t> CubbyHole cubbyhole;</a:t>
            </a:r>
          </a:p>
          <a:p>
            <a:pPr eaLnBrk="1" hangingPunct="1">
              <a:lnSpc>
                <a:spcPct val="90000"/>
              </a:lnSpc>
              <a:buFont typeface="Wingdings" pitchFamily="2" charset="2"/>
              <a:buNone/>
            </a:pPr>
            <a:r>
              <a:rPr lang="en-US" sz="2000" smtClean="0"/>
              <a:t>    </a:t>
            </a:r>
            <a:r>
              <a:rPr lang="en-US" sz="2000" b="1" smtClean="0"/>
              <a:t>private</a:t>
            </a:r>
            <a:r>
              <a:rPr lang="en-US" sz="2000" smtClean="0"/>
              <a:t> </a:t>
            </a:r>
            <a:r>
              <a:rPr lang="en-US" sz="2000" b="1" smtClean="0"/>
              <a:t>int</a:t>
            </a:r>
            <a:r>
              <a:rPr lang="en-US" sz="2000" smtClean="0"/>
              <a:t> number;</a:t>
            </a:r>
          </a:p>
          <a:p>
            <a:pPr eaLnBrk="1" hangingPunct="1">
              <a:lnSpc>
                <a:spcPct val="90000"/>
              </a:lnSpc>
              <a:buFont typeface="Wingdings" pitchFamily="2" charset="2"/>
              <a:buNone/>
            </a:pPr>
            <a:r>
              <a:rPr lang="en-US" sz="2000" smtClean="0"/>
              <a:t>    </a:t>
            </a:r>
            <a:r>
              <a:rPr lang="en-US" sz="2000" b="1" smtClean="0"/>
              <a:t>public</a:t>
            </a:r>
            <a:r>
              <a:rPr lang="en-US" sz="2000" smtClean="0"/>
              <a:t> Producer(CubbyHole c, </a:t>
            </a:r>
            <a:r>
              <a:rPr lang="en-US" sz="2000" b="1" smtClean="0"/>
              <a:t>int</a:t>
            </a:r>
            <a:r>
              <a:rPr lang="en-US" sz="2000" smtClean="0"/>
              <a:t> number) {</a:t>
            </a:r>
          </a:p>
          <a:p>
            <a:pPr eaLnBrk="1" hangingPunct="1">
              <a:lnSpc>
                <a:spcPct val="90000"/>
              </a:lnSpc>
              <a:buFont typeface="Wingdings" pitchFamily="2" charset="2"/>
              <a:buNone/>
            </a:pPr>
            <a:r>
              <a:rPr lang="en-US" sz="2000" smtClean="0"/>
              <a:t>        cubbyhole = c;</a:t>
            </a:r>
          </a:p>
          <a:p>
            <a:pPr eaLnBrk="1" hangingPunct="1">
              <a:lnSpc>
                <a:spcPct val="90000"/>
              </a:lnSpc>
              <a:buFont typeface="Wingdings" pitchFamily="2" charset="2"/>
              <a:buNone/>
            </a:pPr>
            <a:r>
              <a:rPr lang="en-US" sz="2000" smtClean="0"/>
              <a:t>        </a:t>
            </a:r>
            <a:r>
              <a:rPr lang="en-US" sz="2000" b="1" smtClean="0"/>
              <a:t>this</a:t>
            </a:r>
            <a:r>
              <a:rPr lang="en-US" sz="2000" smtClean="0"/>
              <a:t>.number = number;</a:t>
            </a:r>
          </a:p>
          <a:p>
            <a:pPr eaLnBrk="1" hangingPunct="1">
              <a:lnSpc>
                <a:spcPct val="90000"/>
              </a:lnSpc>
              <a:buFont typeface="Wingdings" pitchFamily="2" charset="2"/>
              <a:buNone/>
            </a:pPr>
            <a:r>
              <a:rPr lang="en-US" sz="2000" smtClean="0"/>
              <a:t>    }</a:t>
            </a:r>
          </a:p>
          <a:p>
            <a:pPr eaLnBrk="1" hangingPunct="1">
              <a:lnSpc>
                <a:spcPct val="90000"/>
              </a:lnSpc>
              <a:buFont typeface="Wingdings" pitchFamily="2" charset="2"/>
              <a:buNone/>
            </a:pPr>
            <a:r>
              <a:rPr lang="en-US" sz="2000" smtClean="0"/>
              <a:t>    </a:t>
            </a:r>
            <a:r>
              <a:rPr lang="en-US" sz="2000" b="1" smtClean="0"/>
              <a:t>public</a:t>
            </a:r>
            <a:r>
              <a:rPr lang="en-US" sz="2000" smtClean="0"/>
              <a:t> </a:t>
            </a:r>
            <a:r>
              <a:rPr lang="en-US" sz="2000" b="1" smtClean="0"/>
              <a:t>void</a:t>
            </a:r>
            <a:r>
              <a:rPr lang="en-US" sz="2000" smtClean="0"/>
              <a:t> run() {</a:t>
            </a:r>
          </a:p>
          <a:p>
            <a:pPr eaLnBrk="1" hangingPunct="1">
              <a:lnSpc>
                <a:spcPct val="90000"/>
              </a:lnSpc>
              <a:buFont typeface="Wingdings" pitchFamily="2" charset="2"/>
              <a:buNone/>
            </a:pPr>
            <a:r>
              <a:rPr lang="en-US" sz="2000" smtClean="0"/>
              <a:t>        </a:t>
            </a:r>
            <a:r>
              <a:rPr lang="en-US" sz="2000" b="1" smtClean="0"/>
              <a:t>for</a:t>
            </a:r>
            <a:r>
              <a:rPr lang="en-US" sz="2000" smtClean="0"/>
              <a:t> (</a:t>
            </a:r>
            <a:r>
              <a:rPr lang="en-US" sz="2000" b="1" smtClean="0"/>
              <a:t>int</a:t>
            </a:r>
            <a:r>
              <a:rPr lang="en-US" sz="2000" smtClean="0"/>
              <a:t> i = 0; i &lt; 10; i++) {</a:t>
            </a:r>
          </a:p>
          <a:p>
            <a:pPr eaLnBrk="1" hangingPunct="1">
              <a:lnSpc>
                <a:spcPct val="90000"/>
              </a:lnSpc>
              <a:buFont typeface="Wingdings" pitchFamily="2" charset="2"/>
              <a:buNone/>
            </a:pPr>
            <a:r>
              <a:rPr lang="en-US" sz="2000" smtClean="0"/>
              <a:t>            cubbyhole.put(number, i);</a:t>
            </a:r>
          </a:p>
          <a:p>
            <a:pPr eaLnBrk="1" hangingPunct="1">
              <a:lnSpc>
                <a:spcPct val="90000"/>
              </a:lnSpc>
              <a:buFont typeface="Wingdings" pitchFamily="2" charset="2"/>
              <a:buNone/>
            </a:pPr>
            <a:r>
              <a:rPr lang="en-US" sz="2000" smtClean="0"/>
              <a:t>            </a:t>
            </a:r>
            <a:r>
              <a:rPr lang="en-US" sz="2000" b="1" smtClean="0"/>
              <a:t>try</a:t>
            </a:r>
            <a:r>
              <a:rPr lang="en-US" sz="2000" smtClean="0"/>
              <a:t> {</a:t>
            </a:r>
          </a:p>
          <a:p>
            <a:pPr eaLnBrk="1" hangingPunct="1">
              <a:lnSpc>
                <a:spcPct val="90000"/>
              </a:lnSpc>
              <a:buFont typeface="Wingdings" pitchFamily="2" charset="2"/>
              <a:buNone/>
            </a:pPr>
            <a:r>
              <a:rPr lang="en-US" sz="2000" smtClean="0"/>
              <a:t>                </a:t>
            </a:r>
            <a:r>
              <a:rPr lang="en-US" sz="2000" i="1" smtClean="0"/>
              <a:t>sleep</a:t>
            </a:r>
            <a:r>
              <a:rPr lang="en-US" sz="2000" smtClean="0"/>
              <a:t>((</a:t>
            </a:r>
            <a:r>
              <a:rPr lang="en-US" sz="2000" b="1" smtClean="0"/>
              <a:t>int</a:t>
            </a:r>
            <a:r>
              <a:rPr lang="en-US" sz="2000" smtClean="0"/>
              <a:t>)(Math.</a:t>
            </a:r>
            <a:r>
              <a:rPr lang="en-US" sz="2000" i="1" smtClean="0"/>
              <a:t>random</a:t>
            </a:r>
            <a:r>
              <a:rPr lang="en-US" sz="2000" smtClean="0"/>
              <a:t>() * 100));</a:t>
            </a:r>
          </a:p>
          <a:p>
            <a:pPr eaLnBrk="1" hangingPunct="1">
              <a:lnSpc>
                <a:spcPct val="90000"/>
              </a:lnSpc>
              <a:buFont typeface="Wingdings" pitchFamily="2" charset="2"/>
              <a:buNone/>
            </a:pPr>
            <a:r>
              <a:rPr lang="en-US" sz="2000" smtClean="0"/>
              <a:t>            } </a:t>
            </a:r>
            <a:r>
              <a:rPr lang="en-US" sz="2000" b="1" smtClean="0"/>
              <a:t>catch</a:t>
            </a:r>
            <a:r>
              <a:rPr lang="en-US" sz="2000" smtClean="0"/>
              <a:t> (InterruptedException e) { }</a:t>
            </a:r>
          </a:p>
          <a:p>
            <a:pPr eaLnBrk="1" hangingPunct="1">
              <a:lnSpc>
                <a:spcPct val="90000"/>
              </a:lnSpc>
              <a:buFont typeface="Wingdings" pitchFamily="2" charset="2"/>
              <a:buNone/>
            </a:pPr>
            <a:r>
              <a:rPr lang="en-US" sz="2000" smtClean="0"/>
              <a:t>        }</a:t>
            </a:r>
          </a:p>
          <a:p>
            <a:pPr eaLnBrk="1" hangingPunct="1">
              <a:lnSpc>
                <a:spcPct val="90000"/>
              </a:lnSpc>
              <a:buFont typeface="Wingdings" pitchFamily="2" charset="2"/>
              <a:buNone/>
            </a:pPr>
            <a:r>
              <a:rPr lang="en-US" sz="2000" smtClean="0"/>
              <a:t>    }</a:t>
            </a:r>
          </a:p>
          <a:p>
            <a:pPr eaLnBrk="1" hangingPunct="1">
              <a:lnSpc>
                <a:spcPct val="90000"/>
              </a:lnSpc>
              <a:buFont typeface="Wingdings" pitchFamily="2" charset="2"/>
              <a:buNone/>
            </a:pPr>
            <a:r>
              <a:rPr lang="en-US" sz="2000" smtClean="0"/>
              <a:t>}</a:t>
            </a:r>
          </a:p>
        </p:txBody>
      </p:sp>
    </p:spTree>
  </p:cSld>
  <p:clrMapOvr>
    <a:masterClrMapping/>
  </p:clrMapOvr>
  <p:transition spd="med">
    <p:comb/>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defRPr/>
            </a:pPr>
            <a:r>
              <a:rPr lang="en-US" sz="2800" smtClean="0"/>
              <a:t>Locking an Object </a:t>
            </a:r>
          </a:p>
        </p:txBody>
      </p:sp>
      <p:sp>
        <p:nvSpPr>
          <p:cNvPr id="33795" name="Rectangle 3"/>
          <p:cNvSpPr>
            <a:spLocks noGrp="1" noChangeArrowheads="1"/>
          </p:cNvSpPr>
          <p:nvPr>
            <p:ph type="body" idx="1"/>
          </p:nvPr>
        </p:nvSpPr>
        <p:spPr/>
        <p:txBody>
          <a:bodyPr/>
          <a:lstStyle/>
          <a:p>
            <a:pPr eaLnBrk="1" hangingPunct="1">
              <a:lnSpc>
                <a:spcPct val="90000"/>
              </a:lnSpc>
            </a:pPr>
            <a:r>
              <a:rPr lang="en-US" sz="2400" smtClean="0"/>
              <a:t>Within a program, the code segments that access the same object from separate, concurrent threads are called critical sections. A </a:t>
            </a:r>
            <a:r>
              <a:rPr lang="en-US" sz="2400" i="1" smtClean="0"/>
              <a:t>critical section</a:t>
            </a:r>
            <a:r>
              <a:rPr lang="en-US" sz="2400" smtClean="0"/>
              <a:t> can be a block or a method and is identified with the synchronized keyword. The Java platform associates a lock with every object and the lock is acquired when a critical section is entered. </a:t>
            </a:r>
          </a:p>
          <a:p>
            <a:pPr eaLnBrk="1" hangingPunct="1">
              <a:lnSpc>
                <a:spcPct val="90000"/>
              </a:lnSpc>
            </a:pPr>
            <a:r>
              <a:rPr lang="en-US" sz="2400" smtClean="0"/>
              <a:t>public </a:t>
            </a:r>
            <a:r>
              <a:rPr lang="en-US" sz="2400" b="1" smtClean="0"/>
              <a:t>synchronized</a:t>
            </a:r>
            <a:r>
              <a:rPr lang="en-US" sz="2400" smtClean="0"/>
              <a:t> void put(int value) { </a:t>
            </a:r>
            <a:br>
              <a:rPr lang="en-US" sz="2400" smtClean="0"/>
            </a:br>
            <a:r>
              <a:rPr lang="en-US" sz="2400" smtClean="0"/>
              <a:t>    //</a:t>
            </a:r>
            <a:r>
              <a:rPr lang="en-US" sz="2400" i="1" smtClean="0"/>
              <a:t>CubbyHole locked by the Producer.</a:t>
            </a:r>
            <a:r>
              <a:rPr lang="en-US" sz="2400" smtClean="0"/>
              <a:t> </a:t>
            </a:r>
            <a:br>
              <a:rPr lang="en-US" sz="2400" smtClean="0"/>
            </a:br>
            <a:r>
              <a:rPr lang="en-US" sz="2400" smtClean="0"/>
              <a:t>    ... </a:t>
            </a:r>
            <a:br>
              <a:rPr lang="en-US" sz="2400" smtClean="0"/>
            </a:br>
            <a:r>
              <a:rPr lang="en-US" sz="2400" smtClean="0"/>
              <a:t>    //</a:t>
            </a:r>
            <a:r>
              <a:rPr lang="en-US" sz="2400" i="1" smtClean="0"/>
              <a:t>CubbyHole unlocked by the Producer.</a:t>
            </a:r>
            <a:r>
              <a:rPr lang="en-US" sz="2400" smtClean="0"/>
              <a:t> </a:t>
            </a:r>
            <a:br>
              <a:rPr lang="en-US" sz="2400" smtClean="0"/>
            </a:br>
            <a:r>
              <a:rPr lang="en-US" sz="2400" smtClean="0"/>
              <a:t>} </a:t>
            </a:r>
          </a:p>
          <a:p>
            <a:pPr eaLnBrk="1" hangingPunct="1">
              <a:lnSpc>
                <a:spcPct val="90000"/>
              </a:lnSpc>
            </a:pPr>
            <a:r>
              <a:rPr lang="en-US" sz="2400" smtClean="0"/>
              <a:t>public </a:t>
            </a:r>
            <a:r>
              <a:rPr lang="en-US" sz="2400" b="1" smtClean="0"/>
              <a:t>synchronized</a:t>
            </a:r>
            <a:r>
              <a:rPr lang="en-US" sz="2400" smtClean="0"/>
              <a:t> int get() { </a:t>
            </a:r>
            <a:br>
              <a:rPr lang="en-US" sz="2400" smtClean="0"/>
            </a:br>
            <a:r>
              <a:rPr lang="en-US" sz="2400" smtClean="0"/>
              <a:t>    //</a:t>
            </a:r>
            <a:r>
              <a:rPr lang="en-US" sz="2400" i="1" smtClean="0"/>
              <a:t>CubbyHole locked by the Consumer.</a:t>
            </a:r>
            <a:r>
              <a:rPr lang="en-US" sz="2400" smtClean="0"/>
              <a:t> </a:t>
            </a:r>
            <a:br>
              <a:rPr lang="en-US" sz="2400" smtClean="0"/>
            </a:br>
            <a:r>
              <a:rPr lang="en-US" sz="2400" smtClean="0"/>
              <a:t>    ... </a:t>
            </a:r>
            <a:br>
              <a:rPr lang="en-US" sz="2400" smtClean="0"/>
            </a:br>
            <a:r>
              <a:rPr lang="en-US" sz="2400" smtClean="0"/>
              <a:t>     //</a:t>
            </a:r>
            <a:r>
              <a:rPr lang="en-US" sz="2400" i="1" smtClean="0"/>
              <a:t>CubbyHole unlocked by the Consumer.</a:t>
            </a:r>
            <a:r>
              <a:rPr lang="en-US" sz="2400" smtClean="0"/>
              <a:t> </a:t>
            </a:r>
            <a:br>
              <a:rPr lang="en-US" sz="2400" smtClean="0"/>
            </a:br>
            <a:r>
              <a:rPr lang="en-US" sz="2400" smtClean="0"/>
              <a:t>} </a:t>
            </a:r>
          </a:p>
        </p:txBody>
      </p:sp>
    </p:spTree>
  </p:cSld>
  <p:clrMapOvr>
    <a:masterClrMapping/>
  </p:clrMapOvr>
  <p:transition spd="med">
    <p:comb/>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en-US" sz="2800" smtClean="0"/>
              <a:t>Example</a:t>
            </a:r>
          </a:p>
        </p:txBody>
      </p:sp>
      <p:sp>
        <p:nvSpPr>
          <p:cNvPr id="3481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000" smtClean="0">
                <a:latin typeface="Times New Roman" pitchFamily="18" charset="0"/>
              </a:rPr>
              <a:t>public class Account {</a:t>
            </a:r>
          </a:p>
          <a:p>
            <a:pPr eaLnBrk="1" hangingPunct="1">
              <a:lnSpc>
                <a:spcPct val="80000"/>
              </a:lnSpc>
              <a:buFont typeface="Wingdings" pitchFamily="2" charset="2"/>
              <a:buNone/>
            </a:pPr>
            <a:r>
              <a:rPr lang="en-US" sz="2000" smtClean="0">
                <a:latin typeface="Times New Roman" pitchFamily="18" charset="0"/>
              </a:rPr>
              <a:t>	private int balance = 50;</a:t>
            </a:r>
          </a:p>
          <a:p>
            <a:pPr eaLnBrk="1" hangingPunct="1">
              <a:lnSpc>
                <a:spcPct val="80000"/>
              </a:lnSpc>
              <a:buFont typeface="Wingdings" pitchFamily="2" charset="2"/>
              <a:buNone/>
            </a:pPr>
            <a:r>
              <a:rPr lang="en-US" sz="2000" smtClean="0">
                <a:latin typeface="Times New Roman" pitchFamily="18" charset="0"/>
              </a:rPr>
              <a:t>	public int getBalance() {</a:t>
            </a:r>
          </a:p>
          <a:p>
            <a:pPr eaLnBrk="1" hangingPunct="1">
              <a:lnSpc>
                <a:spcPct val="80000"/>
              </a:lnSpc>
              <a:buFont typeface="Wingdings" pitchFamily="2" charset="2"/>
              <a:buNone/>
            </a:pPr>
            <a:r>
              <a:rPr lang="en-US" sz="2000" smtClean="0">
                <a:latin typeface="Times New Roman" pitchFamily="18" charset="0"/>
              </a:rPr>
              <a:t>		return balance;</a:t>
            </a:r>
          </a:p>
          <a:p>
            <a:pPr eaLnBrk="1" hangingPunct="1">
              <a:lnSpc>
                <a:spcPct val="80000"/>
              </a:lnSpc>
              <a:buFont typeface="Wingdings" pitchFamily="2" charset="2"/>
              <a:buNone/>
            </a:pPr>
            <a:r>
              <a:rPr lang="en-US" sz="2000" smtClean="0">
                <a:latin typeface="Times New Roman" pitchFamily="18" charset="0"/>
              </a:rPr>
              <a:t>	}</a:t>
            </a:r>
          </a:p>
          <a:p>
            <a:pPr eaLnBrk="1" hangingPunct="1">
              <a:lnSpc>
                <a:spcPct val="80000"/>
              </a:lnSpc>
              <a:buFont typeface="Wingdings" pitchFamily="2" charset="2"/>
              <a:buNone/>
            </a:pPr>
            <a:r>
              <a:rPr lang="en-US" sz="2000" smtClean="0">
                <a:latin typeface="Times New Roman" pitchFamily="18" charset="0"/>
              </a:rPr>
              <a:t>	public void withdraw(int amount) {	</a:t>
            </a:r>
          </a:p>
          <a:p>
            <a:pPr eaLnBrk="1" hangingPunct="1">
              <a:lnSpc>
                <a:spcPct val="80000"/>
              </a:lnSpc>
              <a:buFont typeface="Wingdings" pitchFamily="2" charset="2"/>
              <a:buNone/>
            </a:pPr>
            <a:r>
              <a:rPr lang="en-US" sz="2000" smtClean="0">
                <a:latin typeface="Times New Roman" pitchFamily="18" charset="0"/>
              </a:rPr>
              <a:t>		try {</a:t>
            </a:r>
          </a:p>
          <a:p>
            <a:pPr eaLnBrk="1" hangingPunct="1">
              <a:lnSpc>
                <a:spcPct val="80000"/>
              </a:lnSpc>
              <a:buFont typeface="Wingdings" pitchFamily="2" charset="2"/>
              <a:buNone/>
            </a:pPr>
            <a:r>
              <a:rPr lang="en-US" sz="2000" smtClean="0">
                <a:latin typeface="Times New Roman" pitchFamily="18" charset="0"/>
              </a:rPr>
              <a:t>			int a = balance;</a:t>
            </a:r>
          </a:p>
          <a:p>
            <a:pPr eaLnBrk="1" hangingPunct="1">
              <a:lnSpc>
                <a:spcPct val="80000"/>
              </a:lnSpc>
              <a:buFont typeface="Wingdings" pitchFamily="2" charset="2"/>
              <a:buNone/>
            </a:pPr>
            <a:r>
              <a:rPr lang="en-US" sz="2000" smtClean="0">
                <a:latin typeface="Times New Roman" pitchFamily="18" charset="0"/>
              </a:rPr>
              <a:t>			Thread.sleep(20);</a:t>
            </a:r>
          </a:p>
          <a:p>
            <a:pPr eaLnBrk="1" hangingPunct="1">
              <a:lnSpc>
                <a:spcPct val="80000"/>
              </a:lnSpc>
              <a:buFont typeface="Wingdings" pitchFamily="2" charset="2"/>
              <a:buNone/>
            </a:pPr>
            <a:r>
              <a:rPr lang="en-US" sz="2000" smtClean="0">
                <a:latin typeface="Times New Roman" pitchFamily="18" charset="0"/>
              </a:rPr>
              <a:t>			balance = a - amount;</a:t>
            </a:r>
          </a:p>
          <a:p>
            <a:pPr eaLnBrk="1" hangingPunct="1">
              <a:lnSpc>
                <a:spcPct val="80000"/>
              </a:lnSpc>
              <a:buFont typeface="Wingdings" pitchFamily="2" charset="2"/>
              <a:buNone/>
            </a:pPr>
            <a:r>
              <a:rPr lang="en-US" sz="2000" smtClean="0">
                <a:latin typeface="Times New Roman" pitchFamily="18" charset="0"/>
              </a:rPr>
              <a:t>		} catch (InterruptedException e) {}	</a:t>
            </a:r>
          </a:p>
          <a:p>
            <a:pPr eaLnBrk="1" hangingPunct="1">
              <a:lnSpc>
                <a:spcPct val="80000"/>
              </a:lnSpc>
              <a:buFont typeface="Wingdings" pitchFamily="2" charset="2"/>
              <a:buNone/>
            </a:pPr>
            <a:r>
              <a:rPr lang="en-US" sz="2000" smtClean="0">
                <a:latin typeface="Times New Roman" pitchFamily="18" charset="0"/>
              </a:rPr>
              <a:t>	}</a:t>
            </a:r>
          </a:p>
          <a:p>
            <a:pPr eaLnBrk="1" hangingPunct="1">
              <a:lnSpc>
                <a:spcPct val="80000"/>
              </a:lnSpc>
              <a:buFont typeface="Wingdings" pitchFamily="2" charset="2"/>
              <a:buNone/>
            </a:pPr>
            <a:r>
              <a:rPr lang="en-US" sz="2000" smtClean="0">
                <a:latin typeface="Times New Roman" pitchFamily="18" charset="0"/>
              </a:rPr>
              <a:t>	public void deposit(int amount) {	</a:t>
            </a:r>
          </a:p>
          <a:p>
            <a:pPr eaLnBrk="1" hangingPunct="1">
              <a:lnSpc>
                <a:spcPct val="80000"/>
              </a:lnSpc>
              <a:buFont typeface="Wingdings" pitchFamily="2" charset="2"/>
              <a:buNone/>
            </a:pPr>
            <a:r>
              <a:rPr lang="en-US" sz="2000" smtClean="0">
                <a:latin typeface="Times New Roman" pitchFamily="18" charset="0"/>
              </a:rPr>
              <a:t>		try {</a:t>
            </a:r>
          </a:p>
          <a:p>
            <a:pPr eaLnBrk="1" hangingPunct="1">
              <a:lnSpc>
                <a:spcPct val="80000"/>
              </a:lnSpc>
              <a:buFont typeface="Wingdings" pitchFamily="2" charset="2"/>
              <a:buNone/>
            </a:pPr>
            <a:r>
              <a:rPr lang="en-US" sz="2000" smtClean="0">
                <a:latin typeface="Times New Roman" pitchFamily="18" charset="0"/>
              </a:rPr>
              <a:t>			int a = balance;</a:t>
            </a:r>
          </a:p>
          <a:p>
            <a:pPr eaLnBrk="1" hangingPunct="1">
              <a:lnSpc>
                <a:spcPct val="80000"/>
              </a:lnSpc>
              <a:buFont typeface="Wingdings" pitchFamily="2" charset="2"/>
              <a:buNone/>
            </a:pPr>
            <a:r>
              <a:rPr lang="en-US" sz="2000" smtClean="0">
                <a:latin typeface="Times New Roman" pitchFamily="18" charset="0"/>
              </a:rPr>
              <a:t>			Thread.sleep(40);</a:t>
            </a:r>
          </a:p>
          <a:p>
            <a:pPr eaLnBrk="1" hangingPunct="1">
              <a:lnSpc>
                <a:spcPct val="80000"/>
              </a:lnSpc>
              <a:buFont typeface="Wingdings" pitchFamily="2" charset="2"/>
              <a:buNone/>
            </a:pPr>
            <a:r>
              <a:rPr lang="en-US" sz="2000" smtClean="0">
                <a:latin typeface="Times New Roman" pitchFamily="18" charset="0"/>
              </a:rPr>
              <a:t>			balance = a + amount;</a:t>
            </a:r>
          </a:p>
          <a:p>
            <a:pPr eaLnBrk="1" hangingPunct="1">
              <a:lnSpc>
                <a:spcPct val="80000"/>
              </a:lnSpc>
              <a:buFont typeface="Wingdings" pitchFamily="2" charset="2"/>
              <a:buNone/>
            </a:pPr>
            <a:r>
              <a:rPr lang="en-US" sz="2000" smtClean="0">
                <a:latin typeface="Times New Roman" pitchFamily="18" charset="0"/>
              </a:rPr>
              <a:t>		} catch (InterruptedException e) {}</a:t>
            </a:r>
          </a:p>
          <a:p>
            <a:pPr eaLnBrk="1" hangingPunct="1">
              <a:lnSpc>
                <a:spcPct val="80000"/>
              </a:lnSpc>
              <a:buFont typeface="Wingdings" pitchFamily="2" charset="2"/>
              <a:buNone/>
            </a:pPr>
            <a:r>
              <a:rPr lang="en-US" sz="2000" smtClean="0">
                <a:latin typeface="Times New Roman" pitchFamily="18" charset="0"/>
              </a:rPr>
              <a:t>	}}</a:t>
            </a:r>
          </a:p>
        </p:txBody>
      </p:sp>
    </p:spTree>
  </p:cSld>
  <p:clrMapOvr>
    <a:masterClrMapping/>
  </p:clrMapOvr>
  <p:transition spd="med">
    <p:comb/>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defRPr/>
            </a:pPr>
            <a:r>
              <a:rPr lang="en-US" sz="2800" smtClean="0"/>
              <a:t>Example</a:t>
            </a:r>
          </a:p>
        </p:txBody>
      </p:sp>
      <p:sp>
        <p:nvSpPr>
          <p:cNvPr id="35843" name="Rectangle 3"/>
          <p:cNvSpPr>
            <a:spLocks noGrp="1" noChangeArrowheads="1"/>
          </p:cNvSpPr>
          <p:nvPr>
            <p:ph type="body" idx="1"/>
          </p:nvPr>
        </p:nvSpPr>
        <p:spPr/>
        <p:txBody>
          <a:bodyPr/>
          <a:lstStyle/>
          <a:p>
            <a:pPr eaLnBrk="1" hangingPunct="1">
              <a:lnSpc>
                <a:spcPct val="80000"/>
              </a:lnSpc>
              <a:spcBef>
                <a:spcPct val="10000"/>
              </a:spcBef>
              <a:buFont typeface="Wingdings" pitchFamily="2" charset="2"/>
              <a:buNone/>
            </a:pPr>
            <a:r>
              <a:rPr lang="en-US" sz="2000" smtClean="0">
                <a:latin typeface="Times New Roman" pitchFamily="18" charset="0"/>
              </a:rPr>
              <a:t>public class TestCount {</a:t>
            </a:r>
          </a:p>
          <a:p>
            <a:pPr eaLnBrk="1" hangingPunct="1">
              <a:lnSpc>
                <a:spcPct val="80000"/>
              </a:lnSpc>
              <a:spcBef>
                <a:spcPct val="10000"/>
              </a:spcBef>
              <a:buFont typeface="Wingdings" pitchFamily="2" charset="2"/>
              <a:buNone/>
            </a:pPr>
            <a:r>
              <a:rPr lang="en-US" sz="2000" smtClean="0">
                <a:latin typeface="Times New Roman" pitchFamily="18" charset="0"/>
              </a:rPr>
              <a:t>	private Account acc = new Account(); 	</a:t>
            </a:r>
          </a:p>
          <a:p>
            <a:pPr eaLnBrk="1" hangingPunct="1">
              <a:lnSpc>
                <a:spcPct val="80000"/>
              </a:lnSpc>
              <a:spcBef>
                <a:spcPct val="10000"/>
              </a:spcBef>
              <a:buFont typeface="Wingdings" pitchFamily="2" charset="2"/>
              <a:buNone/>
            </a:pPr>
            <a:r>
              <a:rPr lang="en-US" sz="2000" smtClean="0">
                <a:latin typeface="Times New Roman" pitchFamily="18" charset="0"/>
              </a:rPr>
              <a:t>     public TestCount(){</a:t>
            </a:r>
          </a:p>
          <a:p>
            <a:pPr eaLnBrk="1" hangingPunct="1">
              <a:lnSpc>
                <a:spcPct val="80000"/>
              </a:lnSpc>
              <a:spcBef>
                <a:spcPct val="10000"/>
              </a:spcBef>
              <a:buFont typeface="Wingdings" pitchFamily="2" charset="2"/>
              <a:buNone/>
            </a:pPr>
            <a:r>
              <a:rPr lang="en-US" sz="2000" smtClean="0">
                <a:latin typeface="Times New Roman" pitchFamily="18" charset="0"/>
              </a:rPr>
              <a:t>		Runnable t1 = new Runnable(){</a:t>
            </a:r>
          </a:p>
          <a:p>
            <a:pPr eaLnBrk="1" hangingPunct="1">
              <a:lnSpc>
                <a:spcPct val="80000"/>
              </a:lnSpc>
              <a:spcBef>
                <a:spcPct val="10000"/>
              </a:spcBef>
              <a:buFont typeface="Wingdings" pitchFamily="2" charset="2"/>
              <a:buNone/>
            </a:pPr>
            <a:r>
              <a:rPr lang="en-US" sz="2000" smtClean="0">
                <a:latin typeface="Times New Roman" pitchFamily="18" charset="0"/>
              </a:rPr>
              <a:t>			public void run() {</a:t>
            </a:r>
          </a:p>
          <a:p>
            <a:pPr eaLnBrk="1" hangingPunct="1">
              <a:lnSpc>
                <a:spcPct val="80000"/>
              </a:lnSpc>
              <a:spcBef>
                <a:spcPct val="10000"/>
              </a:spcBef>
              <a:buFont typeface="Wingdings" pitchFamily="2" charset="2"/>
              <a:buNone/>
            </a:pPr>
            <a:r>
              <a:rPr lang="en-US" sz="2000" smtClean="0">
                <a:latin typeface="Times New Roman" pitchFamily="18" charset="0"/>
              </a:rPr>
              <a:t>				for (int i = 1; i &lt; 10; i++)acc.deposit(100);</a:t>
            </a:r>
          </a:p>
          <a:p>
            <a:pPr eaLnBrk="1" hangingPunct="1">
              <a:lnSpc>
                <a:spcPct val="80000"/>
              </a:lnSpc>
              <a:spcBef>
                <a:spcPct val="10000"/>
              </a:spcBef>
              <a:buFont typeface="Wingdings" pitchFamily="2" charset="2"/>
              <a:buNone/>
            </a:pPr>
            <a:r>
              <a:rPr lang="en-US" sz="2000" smtClean="0">
                <a:latin typeface="Times New Roman" pitchFamily="18" charset="0"/>
              </a:rPr>
              <a:t>				System.out.println("T1 done: "+acc.getBalance());</a:t>
            </a:r>
          </a:p>
          <a:p>
            <a:pPr eaLnBrk="1" hangingPunct="1">
              <a:lnSpc>
                <a:spcPct val="80000"/>
              </a:lnSpc>
              <a:spcBef>
                <a:spcPct val="10000"/>
              </a:spcBef>
              <a:buFont typeface="Wingdings" pitchFamily="2" charset="2"/>
              <a:buNone/>
            </a:pPr>
            <a:r>
              <a:rPr lang="en-US" sz="2000" smtClean="0">
                <a:latin typeface="Times New Roman" pitchFamily="18" charset="0"/>
              </a:rPr>
              <a:t>			}</a:t>
            </a:r>
          </a:p>
          <a:p>
            <a:pPr eaLnBrk="1" hangingPunct="1">
              <a:lnSpc>
                <a:spcPct val="80000"/>
              </a:lnSpc>
              <a:spcBef>
                <a:spcPct val="10000"/>
              </a:spcBef>
              <a:buFont typeface="Wingdings" pitchFamily="2" charset="2"/>
              <a:buNone/>
            </a:pPr>
            <a:r>
              <a:rPr lang="en-US" sz="2000" smtClean="0">
                <a:latin typeface="Times New Roman" pitchFamily="18" charset="0"/>
              </a:rPr>
              <a:t>		};</a:t>
            </a:r>
          </a:p>
          <a:p>
            <a:pPr eaLnBrk="1" hangingPunct="1">
              <a:lnSpc>
                <a:spcPct val="80000"/>
              </a:lnSpc>
              <a:spcBef>
                <a:spcPct val="10000"/>
              </a:spcBef>
              <a:buFont typeface="Wingdings" pitchFamily="2" charset="2"/>
              <a:buNone/>
            </a:pPr>
            <a:r>
              <a:rPr lang="en-US" sz="2000" smtClean="0">
                <a:latin typeface="Times New Roman" pitchFamily="18" charset="0"/>
              </a:rPr>
              <a:t>		Runnable t2 = new Runnable(){</a:t>
            </a:r>
          </a:p>
          <a:p>
            <a:pPr eaLnBrk="1" hangingPunct="1">
              <a:lnSpc>
                <a:spcPct val="80000"/>
              </a:lnSpc>
              <a:spcBef>
                <a:spcPct val="10000"/>
              </a:spcBef>
              <a:buFont typeface="Wingdings" pitchFamily="2" charset="2"/>
              <a:buNone/>
            </a:pPr>
            <a:r>
              <a:rPr lang="en-US" sz="2000" smtClean="0">
                <a:latin typeface="Times New Roman" pitchFamily="18" charset="0"/>
              </a:rPr>
              <a:t>			public void run() {</a:t>
            </a:r>
          </a:p>
          <a:p>
            <a:pPr eaLnBrk="1" hangingPunct="1">
              <a:lnSpc>
                <a:spcPct val="80000"/>
              </a:lnSpc>
              <a:spcBef>
                <a:spcPct val="10000"/>
              </a:spcBef>
              <a:buFont typeface="Wingdings" pitchFamily="2" charset="2"/>
              <a:buNone/>
            </a:pPr>
            <a:r>
              <a:rPr lang="en-US" sz="2000" smtClean="0">
                <a:latin typeface="Times New Roman" pitchFamily="18" charset="0"/>
              </a:rPr>
              <a:t>				for (int i = 1; i&lt;10; i++)acc.withdraw(100);</a:t>
            </a:r>
          </a:p>
          <a:p>
            <a:pPr eaLnBrk="1" hangingPunct="1">
              <a:lnSpc>
                <a:spcPct val="80000"/>
              </a:lnSpc>
              <a:spcBef>
                <a:spcPct val="10000"/>
              </a:spcBef>
              <a:buFont typeface="Wingdings" pitchFamily="2" charset="2"/>
              <a:buNone/>
            </a:pPr>
            <a:r>
              <a:rPr lang="en-US" sz="2000" smtClean="0">
                <a:latin typeface="Times New Roman" pitchFamily="18" charset="0"/>
              </a:rPr>
              <a:t>				System.out.println("T2 done: "+acc.getBalance());</a:t>
            </a:r>
          </a:p>
          <a:p>
            <a:pPr eaLnBrk="1" hangingPunct="1">
              <a:lnSpc>
                <a:spcPct val="80000"/>
              </a:lnSpc>
              <a:spcBef>
                <a:spcPct val="10000"/>
              </a:spcBef>
              <a:buFont typeface="Wingdings" pitchFamily="2" charset="2"/>
              <a:buNone/>
            </a:pPr>
            <a:r>
              <a:rPr lang="en-US" sz="2000" smtClean="0">
                <a:latin typeface="Times New Roman" pitchFamily="18" charset="0"/>
              </a:rPr>
              <a:t>			}</a:t>
            </a:r>
          </a:p>
          <a:p>
            <a:pPr eaLnBrk="1" hangingPunct="1">
              <a:lnSpc>
                <a:spcPct val="80000"/>
              </a:lnSpc>
              <a:spcBef>
                <a:spcPct val="10000"/>
              </a:spcBef>
              <a:buFont typeface="Wingdings" pitchFamily="2" charset="2"/>
              <a:buNone/>
            </a:pPr>
            <a:r>
              <a:rPr lang="en-US" sz="2000" smtClean="0">
                <a:latin typeface="Times New Roman" pitchFamily="18" charset="0"/>
              </a:rPr>
              <a:t>		};</a:t>
            </a:r>
          </a:p>
          <a:p>
            <a:pPr eaLnBrk="1" hangingPunct="1">
              <a:lnSpc>
                <a:spcPct val="80000"/>
              </a:lnSpc>
              <a:spcBef>
                <a:spcPct val="10000"/>
              </a:spcBef>
              <a:buFont typeface="Wingdings" pitchFamily="2" charset="2"/>
              <a:buNone/>
            </a:pPr>
            <a:r>
              <a:rPr lang="en-US" sz="2000" smtClean="0">
                <a:latin typeface="Times New Roman" pitchFamily="18" charset="0"/>
              </a:rPr>
              <a:t>		new Thread(t1).start();</a:t>
            </a:r>
          </a:p>
          <a:p>
            <a:pPr eaLnBrk="1" hangingPunct="1">
              <a:lnSpc>
                <a:spcPct val="80000"/>
              </a:lnSpc>
              <a:spcBef>
                <a:spcPct val="10000"/>
              </a:spcBef>
              <a:buFont typeface="Wingdings" pitchFamily="2" charset="2"/>
              <a:buNone/>
            </a:pPr>
            <a:r>
              <a:rPr lang="en-US" sz="2000" smtClean="0">
                <a:latin typeface="Times New Roman" pitchFamily="18" charset="0"/>
              </a:rPr>
              <a:t>		new Thread(t2).start();</a:t>
            </a:r>
          </a:p>
          <a:p>
            <a:pPr eaLnBrk="1" hangingPunct="1">
              <a:lnSpc>
                <a:spcPct val="80000"/>
              </a:lnSpc>
              <a:spcBef>
                <a:spcPct val="10000"/>
              </a:spcBef>
              <a:buFont typeface="Wingdings" pitchFamily="2" charset="2"/>
              <a:buNone/>
            </a:pPr>
            <a:r>
              <a:rPr lang="en-US" sz="2000" smtClean="0">
                <a:latin typeface="Times New Roman" pitchFamily="18" charset="0"/>
              </a:rPr>
              <a:t>	}</a:t>
            </a:r>
          </a:p>
          <a:p>
            <a:pPr eaLnBrk="1" hangingPunct="1">
              <a:lnSpc>
                <a:spcPct val="80000"/>
              </a:lnSpc>
              <a:spcBef>
                <a:spcPct val="10000"/>
              </a:spcBef>
              <a:buFont typeface="Wingdings" pitchFamily="2" charset="2"/>
              <a:buNone/>
            </a:pPr>
            <a:r>
              <a:rPr lang="en-US" sz="2000" smtClean="0">
                <a:latin typeface="Times New Roman" pitchFamily="18" charset="0"/>
              </a:rPr>
              <a:t>	public static void main(String[] args) {</a:t>
            </a:r>
          </a:p>
          <a:p>
            <a:pPr eaLnBrk="1" hangingPunct="1">
              <a:lnSpc>
                <a:spcPct val="80000"/>
              </a:lnSpc>
              <a:spcBef>
                <a:spcPct val="10000"/>
              </a:spcBef>
              <a:buFont typeface="Wingdings" pitchFamily="2" charset="2"/>
              <a:buNone/>
            </a:pPr>
            <a:r>
              <a:rPr lang="en-US" sz="2000" smtClean="0">
                <a:latin typeface="Times New Roman" pitchFamily="18" charset="0"/>
              </a:rPr>
              <a:t>		new TestCount();</a:t>
            </a:r>
          </a:p>
          <a:p>
            <a:pPr eaLnBrk="1" hangingPunct="1">
              <a:lnSpc>
                <a:spcPct val="80000"/>
              </a:lnSpc>
              <a:spcBef>
                <a:spcPct val="10000"/>
              </a:spcBef>
              <a:buFont typeface="Wingdings" pitchFamily="2" charset="2"/>
              <a:buNone/>
            </a:pPr>
            <a:r>
              <a:rPr lang="en-US" sz="2000" smtClean="0">
                <a:latin typeface="Times New Roman" pitchFamily="18" charset="0"/>
              </a:rPr>
              <a:t>	}}</a:t>
            </a:r>
          </a:p>
        </p:txBody>
      </p:sp>
    </p:spTree>
  </p:cSld>
  <p:clrMapOvr>
    <a:masterClrMapping/>
  </p:clrMapOvr>
  <p:transition spd="med">
    <p:comb/>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defRPr/>
            </a:pPr>
            <a:r>
              <a:rPr lang="en-US" sz="2800" smtClean="0"/>
              <a:t>Synchronization</a:t>
            </a:r>
          </a:p>
        </p:txBody>
      </p:sp>
      <p:sp>
        <p:nvSpPr>
          <p:cNvPr id="36867"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smtClean="0"/>
              <a:t>	</a:t>
            </a:r>
            <a:r>
              <a:rPr lang="en-US" sz="2400" smtClean="0">
                <a:latin typeface="Times New Roman" pitchFamily="18" charset="0"/>
              </a:rPr>
              <a:t>public void withdraw(int amount) {</a:t>
            </a:r>
          </a:p>
          <a:p>
            <a:pPr eaLnBrk="1" hangingPunct="1">
              <a:lnSpc>
                <a:spcPct val="80000"/>
              </a:lnSpc>
              <a:buFont typeface="Wingdings" pitchFamily="2" charset="2"/>
              <a:buNone/>
            </a:pPr>
            <a:r>
              <a:rPr lang="en-US" sz="2400" smtClean="0">
                <a:latin typeface="Times New Roman" pitchFamily="18" charset="0"/>
              </a:rPr>
              <a:t>		</a:t>
            </a:r>
            <a:r>
              <a:rPr lang="en-US" sz="2400" b="1" smtClean="0">
                <a:latin typeface="Times New Roman" pitchFamily="18" charset="0"/>
              </a:rPr>
              <a:t>synchronized (this){</a:t>
            </a:r>
          </a:p>
          <a:p>
            <a:pPr eaLnBrk="1" hangingPunct="1">
              <a:lnSpc>
                <a:spcPct val="80000"/>
              </a:lnSpc>
              <a:buFont typeface="Wingdings" pitchFamily="2" charset="2"/>
              <a:buNone/>
            </a:pPr>
            <a:r>
              <a:rPr lang="en-US" sz="2400" smtClean="0">
                <a:latin typeface="Times New Roman" pitchFamily="18" charset="0"/>
              </a:rPr>
              <a:t>			int a = balance;</a:t>
            </a:r>
          </a:p>
          <a:p>
            <a:pPr eaLnBrk="1" hangingPunct="1">
              <a:lnSpc>
                <a:spcPct val="80000"/>
              </a:lnSpc>
              <a:buFont typeface="Wingdings" pitchFamily="2" charset="2"/>
              <a:buNone/>
            </a:pPr>
            <a:r>
              <a:rPr lang="en-US" sz="2400" smtClean="0">
                <a:latin typeface="Times New Roman" pitchFamily="18" charset="0"/>
              </a:rPr>
              <a:t>			try {</a:t>
            </a:r>
          </a:p>
          <a:p>
            <a:pPr eaLnBrk="1" hangingPunct="1">
              <a:lnSpc>
                <a:spcPct val="80000"/>
              </a:lnSpc>
              <a:buFont typeface="Wingdings" pitchFamily="2" charset="2"/>
              <a:buNone/>
            </a:pPr>
            <a:r>
              <a:rPr lang="en-US" sz="2400" smtClean="0">
                <a:latin typeface="Times New Roman" pitchFamily="18" charset="0"/>
              </a:rPr>
              <a:t>				Thread.sleep(20);</a:t>
            </a:r>
          </a:p>
          <a:p>
            <a:pPr eaLnBrk="1" hangingPunct="1">
              <a:lnSpc>
                <a:spcPct val="80000"/>
              </a:lnSpc>
              <a:buFont typeface="Wingdings" pitchFamily="2" charset="2"/>
              <a:buNone/>
            </a:pPr>
            <a:r>
              <a:rPr lang="en-US" sz="2400" smtClean="0">
                <a:latin typeface="Times New Roman" pitchFamily="18" charset="0"/>
              </a:rPr>
              <a:t>			} catch (InterruptedException e) {}</a:t>
            </a:r>
          </a:p>
          <a:p>
            <a:pPr eaLnBrk="1" hangingPunct="1">
              <a:lnSpc>
                <a:spcPct val="80000"/>
              </a:lnSpc>
              <a:buFont typeface="Wingdings" pitchFamily="2" charset="2"/>
              <a:buNone/>
            </a:pPr>
            <a:r>
              <a:rPr lang="en-US" sz="2400" smtClean="0">
                <a:latin typeface="Times New Roman" pitchFamily="18" charset="0"/>
              </a:rPr>
              <a:t>			balance = a - amount;</a:t>
            </a:r>
          </a:p>
          <a:p>
            <a:pPr eaLnBrk="1" hangingPunct="1">
              <a:lnSpc>
                <a:spcPct val="80000"/>
              </a:lnSpc>
              <a:buFont typeface="Wingdings" pitchFamily="2" charset="2"/>
              <a:buNone/>
            </a:pPr>
            <a:r>
              <a:rPr lang="en-US" sz="2400" smtClean="0">
                <a:latin typeface="Times New Roman" pitchFamily="18" charset="0"/>
              </a:rPr>
              <a:t>		</a:t>
            </a:r>
            <a:r>
              <a:rPr lang="en-US" sz="2400" b="1" smtClean="0">
                <a:latin typeface="Times New Roman" pitchFamily="18" charset="0"/>
              </a:rPr>
              <a:t>}</a:t>
            </a:r>
          </a:p>
          <a:p>
            <a:pPr eaLnBrk="1" hangingPunct="1">
              <a:lnSpc>
                <a:spcPct val="80000"/>
              </a:lnSpc>
              <a:buFont typeface="Wingdings" pitchFamily="2" charset="2"/>
              <a:buNone/>
            </a:pPr>
            <a:r>
              <a:rPr lang="en-US" sz="2400" smtClean="0">
                <a:latin typeface="Times New Roman" pitchFamily="18" charset="0"/>
              </a:rPr>
              <a:t>	}</a:t>
            </a:r>
          </a:p>
          <a:p>
            <a:pPr eaLnBrk="1" hangingPunct="1">
              <a:lnSpc>
                <a:spcPct val="80000"/>
              </a:lnSpc>
              <a:buFont typeface="Wingdings" pitchFamily="2" charset="2"/>
              <a:buNone/>
            </a:pPr>
            <a:r>
              <a:rPr lang="en-US" sz="2400" smtClean="0">
                <a:latin typeface="Times New Roman" pitchFamily="18" charset="0"/>
              </a:rPr>
              <a:t>	public </a:t>
            </a:r>
            <a:r>
              <a:rPr lang="en-US" sz="2400" b="1" smtClean="0">
                <a:latin typeface="Times New Roman" pitchFamily="18" charset="0"/>
              </a:rPr>
              <a:t>synchronized</a:t>
            </a:r>
            <a:r>
              <a:rPr lang="en-US" sz="2400" smtClean="0">
                <a:latin typeface="Times New Roman" pitchFamily="18" charset="0"/>
              </a:rPr>
              <a:t> void deposit(int amount) {</a:t>
            </a:r>
          </a:p>
          <a:p>
            <a:pPr eaLnBrk="1" hangingPunct="1">
              <a:lnSpc>
                <a:spcPct val="80000"/>
              </a:lnSpc>
              <a:buFont typeface="Wingdings" pitchFamily="2" charset="2"/>
              <a:buNone/>
            </a:pPr>
            <a:r>
              <a:rPr lang="en-US" sz="2400" smtClean="0">
                <a:latin typeface="Times New Roman" pitchFamily="18" charset="0"/>
              </a:rPr>
              <a:t>		int a = balance;</a:t>
            </a:r>
          </a:p>
          <a:p>
            <a:pPr eaLnBrk="1" hangingPunct="1">
              <a:lnSpc>
                <a:spcPct val="80000"/>
              </a:lnSpc>
              <a:buFont typeface="Wingdings" pitchFamily="2" charset="2"/>
              <a:buNone/>
            </a:pPr>
            <a:r>
              <a:rPr lang="en-US" sz="2400" smtClean="0">
                <a:latin typeface="Times New Roman" pitchFamily="18" charset="0"/>
              </a:rPr>
              <a:t>		try {</a:t>
            </a:r>
          </a:p>
          <a:p>
            <a:pPr eaLnBrk="1" hangingPunct="1">
              <a:lnSpc>
                <a:spcPct val="80000"/>
              </a:lnSpc>
              <a:buFont typeface="Wingdings" pitchFamily="2" charset="2"/>
              <a:buNone/>
            </a:pPr>
            <a:r>
              <a:rPr lang="en-US" sz="2400" smtClean="0">
                <a:latin typeface="Times New Roman" pitchFamily="18" charset="0"/>
              </a:rPr>
              <a:t>			Thread.sleep(40);</a:t>
            </a:r>
          </a:p>
          <a:p>
            <a:pPr eaLnBrk="1" hangingPunct="1">
              <a:lnSpc>
                <a:spcPct val="80000"/>
              </a:lnSpc>
              <a:buFont typeface="Wingdings" pitchFamily="2" charset="2"/>
              <a:buNone/>
            </a:pPr>
            <a:r>
              <a:rPr lang="en-US" sz="2400" smtClean="0">
                <a:latin typeface="Times New Roman" pitchFamily="18" charset="0"/>
              </a:rPr>
              <a:t>		} catch (InterruptedException e) {}</a:t>
            </a:r>
          </a:p>
          <a:p>
            <a:pPr eaLnBrk="1" hangingPunct="1">
              <a:lnSpc>
                <a:spcPct val="80000"/>
              </a:lnSpc>
              <a:buFont typeface="Wingdings" pitchFamily="2" charset="2"/>
              <a:buNone/>
            </a:pPr>
            <a:r>
              <a:rPr lang="en-US" sz="2400" smtClean="0">
                <a:latin typeface="Times New Roman" pitchFamily="18" charset="0"/>
              </a:rPr>
              <a:t>		balance = a + amount;</a:t>
            </a:r>
          </a:p>
          <a:p>
            <a:pPr eaLnBrk="1" hangingPunct="1">
              <a:lnSpc>
                <a:spcPct val="80000"/>
              </a:lnSpc>
              <a:buFont typeface="Wingdings" pitchFamily="2" charset="2"/>
              <a:buNone/>
            </a:pPr>
            <a:r>
              <a:rPr lang="en-US" sz="2400" smtClean="0">
                <a:latin typeface="Times New Roman" pitchFamily="18" charset="0"/>
              </a:rPr>
              <a:t>	}	</a:t>
            </a:r>
          </a:p>
        </p:txBody>
      </p:sp>
    </p:spTree>
  </p:cSld>
  <p:clrMapOvr>
    <a:masterClrMapping/>
  </p:clrMapOvr>
  <p:transition spd="med">
    <p:comb/>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defRPr/>
            </a:pPr>
            <a:r>
              <a:rPr lang="en-US" sz="2800" smtClean="0"/>
              <a:t>Lock Objects</a:t>
            </a:r>
          </a:p>
        </p:txBody>
      </p:sp>
      <p:sp>
        <p:nvSpPr>
          <p:cNvPr id="37891" name="Rectangle 3"/>
          <p:cNvSpPr>
            <a:spLocks noGrp="1" noChangeArrowheads="1"/>
          </p:cNvSpPr>
          <p:nvPr>
            <p:ph type="body" idx="1"/>
          </p:nvPr>
        </p:nvSpPr>
        <p:spPr/>
        <p:txBody>
          <a:bodyPr/>
          <a:lstStyle/>
          <a:p>
            <a:pPr eaLnBrk="1" hangingPunct="1">
              <a:lnSpc>
                <a:spcPct val="80000"/>
              </a:lnSpc>
              <a:spcBef>
                <a:spcPct val="0"/>
              </a:spcBef>
              <a:buFont typeface="Wingdings" pitchFamily="2" charset="2"/>
              <a:buNone/>
            </a:pPr>
            <a:r>
              <a:rPr lang="en-US" sz="1800" smtClean="0">
                <a:latin typeface="Times New Roman" pitchFamily="18" charset="0"/>
              </a:rPr>
              <a:t>public class Account {</a:t>
            </a:r>
          </a:p>
          <a:p>
            <a:pPr eaLnBrk="1" hangingPunct="1">
              <a:lnSpc>
                <a:spcPct val="80000"/>
              </a:lnSpc>
              <a:spcBef>
                <a:spcPct val="0"/>
              </a:spcBef>
              <a:buFont typeface="Wingdings" pitchFamily="2" charset="2"/>
              <a:buNone/>
            </a:pPr>
            <a:r>
              <a:rPr lang="en-US" sz="1800" smtClean="0">
                <a:latin typeface="Times New Roman" pitchFamily="18" charset="0"/>
              </a:rPr>
              <a:t>  	</a:t>
            </a:r>
            <a:r>
              <a:rPr lang="en-US" sz="1800" b="1" smtClean="0">
                <a:latin typeface="Times New Roman" pitchFamily="18" charset="0"/>
              </a:rPr>
              <a:t>private Lock bankLock = new ReentrantLock();</a:t>
            </a:r>
            <a:r>
              <a:rPr lang="en-US" sz="1800" smtClean="0">
                <a:latin typeface="Times New Roman" pitchFamily="18" charset="0"/>
              </a:rPr>
              <a:t> </a:t>
            </a:r>
          </a:p>
          <a:p>
            <a:pPr eaLnBrk="1" hangingPunct="1">
              <a:lnSpc>
                <a:spcPct val="80000"/>
              </a:lnSpc>
              <a:spcBef>
                <a:spcPct val="0"/>
              </a:spcBef>
              <a:buFont typeface="Wingdings" pitchFamily="2" charset="2"/>
              <a:buNone/>
            </a:pPr>
            <a:r>
              <a:rPr lang="en-US" sz="1800" smtClean="0">
                <a:latin typeface="Times New Roman" pitchFamily="18" charset="0"/>
              </a:rPr>
              <a:t>      ………………….</a:t>
            </a:r>
          </a:p>
          <a:p>
            <a:pPr eaLnBrk="1" hangingPunct="1">
              <a:lnSpc>
                <a:spcPct val="80000"/>
              </a:lnSpc>
              <a:spcBef>
                <a:spcPct val="0"/>
              </a:spcBef>
              <a:buFont typeface="Wingdings" pitchFamily="2" charset="2"/>
              <a:buNone/>
            </a:pPr>
            <a:r>
              <a:rPr lang="en-US" sz="1800" smtClean="0">
                <a:latin typeface="Times New Roman" pitchFamily="18" charset="0"/>
              </a:rPr>
              <a:t>	public void withdraw(int amount) {</a:t>
            </a:r>
          </a:p>
          <a:p>
            <a:pPr eaLnBrk="1" hangingPunct="1">
              <a:lnSpc>
                <a:spcPct val="80000"/>
              </a:lnSpc>
              <a:spcBef>
                <a:spcPct val="0"/>
              </a:spcBef>
              <a:buFont typeface="Wingdings" pitchFamily="2" charset="2"/>
              <a:buNone/>
            </a:pPr>
            <a:r>
              <a:rPr lang="en-US" sz="1800" smtClean="0">
                <a:latin typeface="Times New Roman" pitchFamily="18" charset="0"/>
              </a:rPr>
              <a:t>		</a:t>
            </a:r>
            <a:r>
              <a:rPr lang="en-US" sz="1800" b="1" smtClean="0">
                <a:latin typeface="Times New Roman" pitchFamily="18" charset="0"/>
              </a:rPr>
              <a:t>bankLock.lock</a:t>
            </a:r>
            <a:r>
              <a:rPr lang="en-US" sz="1800" smtClean="0">
                <a:latin typeface="Times New Roman" pitchFamily="18" charset="0"/>
              </a:rPr>
              <a:t>();</a:t>
            </a:r>
          </a:p>
          <a:p>
            <a:pPr eaLnBrk="1" hangingPunct="1">
              <a:lnSpc>
                <a:spcPct val="80000"/>
              </a:lnSpc>
              <a:spcBef>
                <a:spcPct val="0"/>
              </a:spcBef>
              <a:buFont typeface="Wingdings" pitchFamily="2" charset="2"/>
              <a:buNone/>
            </a:pPr>
            <a:r>
              <a:rPr lang="en-US" sz="1800" smtClean="0">
                <a:latin typeface="Times New Roman" pitchFamily="18" charset="0"/>
              </a:rPr>
              <a:t>		try {</a:t>
            </a:r>
          </a:p>
          <a:p>
            <a:pPr eaLnBrk="1" hangingPunct="1">
              <a:lnSpc>
                <a:spcPct val="80000"/>
              </a:lnSpc>
              <a:spcBef>
                <a:spcPct val="0"/>
              </a:spcBef>
              <a:buFont typeface="Wingdings" pitchFamily="2" charset="2"/>
              <a:buNone/>
            </a:pPr>
            <a:r>
              <a:rPr lang="en-US" sz="1800" smtClean="0">
                <a:latin typeface="Times New Roman" pitchFamily="18" charset="0"/>
              </a:rPr>
              <a:t>			int a = balance;</a:t>
            </a:r>
          </a:p>
          <a:p>
            <a:pPr eaLnBrk="1" hangingPunct="1">
              <a:lnSpc>
                <a:spcPct val="80000"/>
              </a:lnSpc>
              <a:spcBef>
                <a:spcPct val="0"/>
              </a:spcBef>
              <a:buFont typeface="Wingdings" pitchFamily="2" charset="2"/>
              <a:buNone/>
            </a:pPr>
            <a:r>
              <a:rPr lang="en-US" sz="1800" smtClean="0">
                <a:latin typeface="Times New Roman" pitchFamily="18" charset="0"/>
              </a:rPr>
              <a:t>			Thread.sleep(20);</a:t>
            </a:r>
          </a:p>
          <a:p>
            <a:pPr eaLnBrk="1" hangingPunct="1">
              <a:lnSpc>
                <a:spcPct val="80000"/>
              </a:lnSpc>
              <a:spcBef>
                <a:spcPct val="0"/>
              </a:spcBef>
              <a:buFont typeface="Wingdings" pitchFamily="2" charset="2"/>
              <a:buNone/>
            </a:pPr>
            <a:r>
              <a:rPr lang="en-US" sz="1800" smtClean="0">
                <a:latin typeface="Times New Roman" pitchFamily="18" charset="0"/>
              </a:rPr>
              <a:t>			balance = a - amount;</a:t>
            </a:r>
          </a:p>
          <a:p>
            <a:pPr eaLnBrk="1" hangingPunct="1">
              <a:lnSpc>
                <a:spcPct val="80000"/>
              </a:lnSpc>
              <a:spcBef>
                <a:spcPct val="0"/>
              </a:spcBef>
              <a:buFont typeface="Wingdings" pitchFamily="2" charset="2"/>
              <a:buNone/>
            </a:pPr>
            <a:r>
              <a:rPr lang="en-US" sz="1800" smtClean="0">
                <a:latin typeface="Times New Roman" pitchFamily="18" charset="0"/>
              </a:rPr>
              <a:t>		} catch (InterruptedException e) {}</a:t>
            </a:r>
          </a:p>
          <a:p>
            <a:pPr eaLnBrk="1" hangingPunct="1">
              <a:lnSpc>
                <a:spcPct val="80000"/>
              </a:lnSpc>
              <a:spcBef>
                <a:spcPct val="0"/>
              </a:spcBef>
              <a:buFont typeface="Wingdings" pitchFamily="2" charset="2"/>
              <a:buNone/>
            </a:pPr>
            <a:r>
              <a:rPr lang="en-US" sz="1800" smtClean="0">
                <a:latin typeface="Times New Roman" pitchFamily="18" charset="0"/>
              </a:rPr>
              <a:t>		finally {</a:t>
            </a:r>
          </a:p>
          <a:p>
            <a:pPr eaLnBrk="1" hangingPunct="1">
              <a:lnSpc>
                <a:spcPct val="80000"/>
              </a:lnSpc>
              <a:spcBef>
                <a:spcPct val="0"/>
              </a:spcBef>
              <a:buFont typeface="Wingdings" pitchFamily="2" charset="2"/>
              <a:buNone/>
            </a:pPr>
            <a:r>
              <a:rPr lang="en-US" sz="1800" smtClean="0">
                <a:latin typeface="Times New Roman" pitchFamily="18" charset="0"/>
              </a:rPr>
              <a:t>			</a:t>
            </a:r>
            <a:r>
              <a:rPr lang="en-US" sz="1800" b="1" smtClean="0">
                <a:latin typeface="Times New Roman" pitchFamily="18" charset="0"/>
              </a:rPr>
              <a:t>bankLock.unlock</a:t>
            </a:r>
            <a:r>
              <a:rPr lang="en-US" sz="1800" smtClean="0">
                <a:latin typeface="Times New Roman" pitchFamily="18" charset="0"/>
              </a:rPr>
              <a:t>();</a:t>
            </a:r>
          </a:p>
          <a:p>
            <a:pPr eaLnBrk="1" hangingPunct="1">
              <a:lnSpc>
                <a:spcPct val="80000"/>
              </a:lnSpc>
              <a:spcBef>
                <a:spcPct val="0"/>
              </a:spcBef>
              <a:buFont typeface="Wingdings" pitchFamily="2" charset="2"/>
              <a:buNone/>
            </a:pPr>
            <a:r>
              <a:rPr lang="en-US" sz="1800" smtClean="0">
                <a:latin typeface="Times New Roman" pitchFamily="18" charset="0"/>
              </a:rPr>
              <a:t>		}</a:t>
            </a:r>
          </a:p>
          <a:p>
            <a:pPr eaLnBrk="1" hangingPunct="1">
              <a:lnSpc>
                <a:spcPct val="80000"/>
              </a:lnSpc>
              <a:spcBef>
                <a:spcPct val="0"/>
              </a:spcBef>
              <a:buFont typeface="Wingdings" pitchFamily="2" charset="2"/>
              <a:buNone/>
            </a:pPr>
            <a:r>
              <a:rPr lang="en-US" sz="1800" smtClean="0">
                <a:latin typeface="Times New Roman" pitchFamily="18" charset="0"/>
              </a:rPr>
              <a:t>	}</a:t>
            </a:r>
          </a:p>
          <a:p>
            <a:pPr eaLnBrk="1" hangingPunct="1">
              <a:lnSpc>
                <a:spcPct val="80000"/>
              </a:lnSpc>
              <a:spcBef>
                <a:spcPct val="0"/>
              </a:spcBef>
              <a:buFont typeface="Wingdings" pitchFamily="2" charset="2"/>
              <a:buNone/>
            </a:pPr>
            <a:r>
              <a:rPr lang="en-US" sz="1800" smtClean="0">
                <a:latin typeface="Times New Roman" pitchFamily="18" charset="0"/>
              </a:rPr>
              <a:t>	public  void deposit(int amount) {</a:t>
            </a:r>
          </a:p>
          <a:p>
            <a:pPr eaLnBrk="1" hangingPunct="1">
              <a:lnSpc>
                <a:spcPct val="80000"/>
              </a:lnSpc>
              <a:spcBef>
                <a:spcPct val="0"/>
              </a:spcBef>
              <a:buFont typeface="Wingdings" pitchFamily="2" charset="2"/>
              <a:buNone/>
            </a:pPr>
            <a:r>
              <a:rPr lang="en-US" sz="1800" smtClean="0">
                <a:latin typeface="Times New Roman" pitchFamily="18" charset="0"/>
              </a:rPr>
              <a:t>		</a:t>
            </a:r>
            <a:r>
              <a:rPr lang="en-US" sz="1800" b="1" smtClean="0">
                <a:latin typeface="Times New Roman" pitchFamily="18" charset="0"/>
              </a:rPr>
              <a:t>bankLock.lock</a:t>
            </a:r>
            <a:r>
              <a:rPr lang="en-US" sz="1800" smtClean="0">
                <a:latin typeface="Times New Roman" pitchFamily="18" charset="0"/>
              </a:rPr>
              <a:t>();</a:t>
            </a:r>
          </a:p>
          <a:p>
            <a:pPr eaLnBrk="1" hangingPunct="1">
              <a:lnSpc>
                <a:spcPct val="80000"/>
              </a:lnSpc>
              <a:spcBef>
                <a:spcPct val="0"/>
              </a:spcBef>
              <a:buFont typeface="Wingdings" pitchFamily="2" charset="2"/>
              <a:buNone/>
            </a:pPr>
            <a:r>
              <a:rPr lang="en-US" sz="1800" smtClean="0">
                <a:latin typeface="Times New Roman" pitchFamily="18" charset="0"/>
              </a:rPr>
              <a:t>		try {</a:t>
            </a:r>
          </a:p>
          <a:p>
            <a:pPr eaLnBrk="1" hangingPunct="1">
              <a:lnSpc>
                <a:spcPct val="80000"/>
              </a:lnSpc>
              <a:spcBef>
                <a:spcPct val="0"/>
              </a:spcBef>
              <a:buFont typeface="Wingdings" pitchFamily="2" charset="2"/>
              <a:buNone/>
            </a:pPr>
            <a:r>
              <a:rPr lang="en-US" sz="1800" smtClean="0">
                <a:latin typeface="Times New Roman" pitchFamily="18" charset="0"/>
              </a:rPr>
              <a:t>			int a = balance;</a:t>
            </a:r>
          </a:p>
          <a:p>
            <a:pPr eaLnBrk="1" hangingPunct="1">
              <a:lnSpc>
                <a:spcPct val="80000"/>
              </a:lnSpc>
              <a:spcBef>
                <a:spcPct val="0"/>
              </a:spcBef>
              <a:buFont typeface="Wingdings" pitchFamily="2" charset="2"/>
              <a:buNone/>
            </a:pPr>
            <a:r>
              <a:rPr lang="en-US" sz="1800" smtClean="0">
                <a:latin typeface="Times New Roman" pitchFamily="18" charset="0"/>
              </a:rPr>
              <a:t>			Thread.sleep(40);</a:t>
            </a:r>
          </a:p>
          <a:p>
            <a:pPr eaLnBrk="1" hangingPunct="1">
              <a:lnSpc>
                <a:spcPct val="80000"/>
              </a:lnSpc>
              <a:spcBef>
                <a:spcPct val="0"/>
              </a:spcBef>
              <a:buFont typeface="Wingdings" pitchFamily="2" charset="2"/>
              <a:buNone/>
            </a:pPr>
            <a:r>
              <a:rPr lang="en-US" sz="1800" smtClean="0">
                <a:latin typeface="Times New Roman" pitchFamily="18" charset="0"/>
              </a:rPr>
              <a:t>			balance = a + amount;</a:t>
            </a:r>
          </a:p>
          <a:p>
            <a:pPr eaLnBrk="1" hangingPunct="1">
              <a:lnSpc>
                <a:spcPct val="80000"/>
              </a:lnSpc>
              <a:spcBef>
                <a:spcPct val="0"/>
              </a:spcBef>
              <a:buFont typeface="Wingdings" pitchFamily="2" charset="2"/>
              <a:buNone/>
            </a:pPr>
            <a:r>
              <a:rPr lang="en-US" sz="1800" smtClean="0">
                <a:latin typeface="Times New Roman" pitchFamily="18" charset="0"/>
              </a:rPr>
              <a:t>		} catch (InterruptedException e) {}</a:t>
            </a:r>
          </a:p>
          <a:p>
            <a:pPr eaLnBrk="1" hangingPunct="1">
              <a:lnSpc>
                <a:spcPct val="80000"/>
              </a:lnSpc>
              <a:spcBef>
                <a:spcPct val="0"/>
              </a:spcBef>
              <a:buFont typeface="Wingdings" pitchFamily="2" charset="2"/>
              <a:buNone/>
            </a:pPr>
            <a:r>
              <a:rPr lang="en-US" sz="1800" smtClean="0">
                <a:latin typeface="Times New Roman" pitchFamily="18" charset="0"/>
              </a:rPr>
              <a:t>		finally {</a:t>
            </a:r>
          </a:p>
          <a:p>
            <a:pPr eaLnBrk="1" hangingPunct="1">
              <a:lnSpc>
                <a:spcPct val="80000"/>
              </a:lnSpc>
              <a:spcBef>
                <a:spcPct val="0"/>
              </a:spcBef>
              <a:buFont typeface="Wingdings" pitchFamily="2" charset="2"/>
              <a:buNone/>
            </a:pPr>
            <a:r>
              <a:rPr lang="en-US" sz="1800" smtClean="0">
                <a:latin typeface="Times New Roman" pitchFamily="18" charset="0"/>
              </a:rPr>
              <a:t>			</a:t>
            </a:r>
            <a:r>
              <a:rPr lang="en-US" sz="1800" b="1" smtClean="0">
                <a:latin typeface="Times New Roman" pitchFamily="18" charset="0"/>
              </a:rPr>
              <a:t>bankLock.unlock</a:t>
            </a:r>
            <a:r>
              <a:rPr lang="en-US" sz="1800" smtClean="0">
                <a:latin typeface="Times New Roman" pitchFamily="18" charset="0"/>
              </a:rPr>
              <a:t>();</a:t>
            </a:r>
          </a:p>
          <a:p>
            <a:pPr eaLnBrk="1" hangingPunct="1">
              <a:lnSpc>
                <a:spcPct val="80000"/>
              </a:lnSpc>
              <a:spcBef>
                <a:spcPct val="0"/>
              </a:spcBef>
              <a:buFont typeface="Wingdings" pitchFamily="2" charset="2"/>
              <a:buNone/>
            </a:pPr>
            <a:r>
              <a:rPr lang="en-US" sz="1800" smtClean="0">
                <a:latin typeface="Times New Roman" pitchFamily="18" charset="0"/>
              </a:rPr>
              <a:t>		}</a:t>
            </a:r>
          </a:p>
          <a:p>
            <a:pPr eaLnBrk="1" hangingPunct="1">
              <a:lnSpc>
                <a:spcPct val="80000"/>
              </a:lnSpc>
              <a:spcBef>
                <a:spcPct val="0"/>
              </a:spcBef>
              <a:buFont typeface="Wingdings" pitchFamily="2" charset="2"/>
              <a:buNone/>
            </a:pPr>
            <a:r>
              <a:rPr lang="en-US" sz="1800" smtClean="0">
                <a:latin typeface="Times New Roman" pitchFamily="18" charset="0"/>
              </a:rPr>
              <a:t>	}</a:t>
            </a:r>
          </a:p>
        </p:txBody>
      </p:sp>
    </p:spTree>
  </p:cSld>
  <p:clrMapOvr>
    <a:masterClrMapping/>
  </p:clrMapOvr>
  <p:transition spd="med">
    <p:comb/>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762000" y="152400"/>
            <a:ext cx="8174038" cy="533400"/>
          </a:xfrm>
        </p:spPr>
        <p:txBody>
          <a:bodyPr/>
          <a:lstStyle/>
          <a:p>
            <a:pPr eaLnBrk="1" hangingPunct="1">
              <a:lnSpc>
                <a:spcPct val="80000"/>
              </a:lnSpc>
              <a:defRPr/>
            </a:pPr>
            <a:r>
              <a:rPr lang="en-US" sz="2600" smtClean="0"/>
              <a:t>Comparison of unsynchronized and synchronized threads</a:t>
            </a:r>
            <a:r>
              <a:rPr lang="en-US" sz="2800" smtClean="0"/>
              <a:t> </a:t>
            </a:r>
          </a:p>
        </p:txBody>
      </p:sp>
      <p:pic>
        <p:nvPicPr>
          <p:cNvPr id="38915" name="Picture 4"/>
          <p:cNvPicPr>
            <a:picLocks noChangeAspect="1" noChangeArrowheads="1"/>
          </p:cNvPicPr>
          <p:nvPr/>
        </p:nvPicPr>
        <p:blipFill>
          <a:blip r:embed="rId2" cstate="print"/>
          <a:srcRect/>
          <a:stretch>
            <a:fillRect/>
          </a:stretch>
        </p:blipFill>
        <p:spPr bwMode="auto">
          <a:xfrm>
            <a:off x="609600" y="762000"/>
            <a:ext cx="7848600" cy="5614988"/>
          </a:xfrm>
          <a:prstGeom prst="rect">
            <a:avLst/>
          </a:prstGeom>
          <a:noFill/>
          <a:ln w="9525">
            <a:noFill/>
            <a:miter lim="800000"/>
            <a:headEnd/>
            <a:tailEnd/>
          </a:ln>
        </p:spPr>
      </p:pic>
    </p:spTree>
  </p:cSld>
  <p:clrMapOvr>
    <a:masterClrMapping/>
  </p:clrMapOvr>
  <p:transition spd="med">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defRPr/>
            </a:pPr>
            <a:r>
              <a:rPr lang="en-GB" smtClean="0"/>
              <a:t>A single threaded program</a:t>
            </a:r>
            <a:endParaRPr lang="en-US" smtClean="0"/>
          </a:p>
        </p:txBody>
      </p:sp>
      <p:sp>
        <p:nvSpPr>
          <p:cNvPr id="8195" name="Rectangle 4"/>
          <p:cNvSpPr>
            <a:spLocks noGrp="1" noChangeArrowheads="1"/>
          </p:cNvSpPr>
          <p:nvPr>
            <p:ph type="body" idx="1"/>
          </p:nvPr>
        </p:nvSpPr>
        <p:spPr>
          <a:xfrm>
            <a:off x="838200" y="1066800"/>
            <a:ext cx="3886200" cy="4456113"/>
          </a:xfrm>
          <a:noFill/>
          <a:ln>
            <a:solidFill>
              <a:schemeClr val="tx1"/>
            </a:solidFill>
          </a:ln>
        </p:spPr>
        <p:txBody>
          <a:bodyPr/>
          <a:lstStyle/>
          <a:p>
            <a:pPr eaLnBrk="1" hangingPunct="1"/>
            <a:r>
              <a:rPr lang="en-GB" smtClean="0"/>
              <a:t>class ABC</a:t>
            </a:r>
          </a:p>
          <a:p>
            <a:pPr eaLnBrk="1" hangingPunct="1"/>
            <a:r>
              <a:rPr lang="en-GB" smtClean="0"/>
              <a:t>{</a:t>
            </a:r>
          </a:p>
          <a:p>
            <a:pPr eaLnBrk="1" hangingPunct="1"/>
            <a:r>
              <a:rPr lang="en-GB" smtClean="0"/>
              <a:t>….</a:t>
            </a:r>
          </a:p>
          <a:p>
            <a:pPr lvl="1" eaLnBrk="1" hangingPunct="1"/>
            <a:r>
              <a:rPr lang="en-GB" smtClean="0"/>
              <a:t>public void main(..)</a:t>
            </a:r>
          </a:p>
          <a:p>
            <a:pPr lvl="1" eaLnBrk="1" hangingPunct="1"/>
            <a:r>
              <a:rPr lang="en-GB" smtClean="0"/>
              <a:t>{</a:t>
            </a:r>
          </a:p>
          <a:p>
            <a:pPr lvl="1" eaLnBrk="1" hangingPunct="1"/>
            <a:r>
              <a:rPr lang="en-GB" smtClean="0"/>
              <a:t>…</a:t>
            </a:r>
          </a:p>
          <a:p>
            <a:pPr lvl="1" eaLnBrk="1" hangingPunct="1"/>
            <a:r>
              <a:rPr lang="en-GB" smtClean="0"/>
              <a:t>..</a:t>
            </a:r>
          </a:p>
          <a:p>
            <a:pPr lvl="1" eaLnBrk="1" hangingPunct="1"/>
            <a:r>
              <a:rPr lang="en-GB" smtClean="0"/>
              <a:t>}</a:t>
            </a:r>
          </a:p>
          <a:p>
            <a:pPr eaLnBrk="1" hangingPunct="1"/>
            <a:r>
              <a:rPr lang="en-GB" smtClean="0"/>
              <a:t>}</a:t>
            </a:r>
          </a:p>
        </p:txBody>
      </p:sp>
      <p:sp>
        <p:nvSpPr>
          <p:cNvPr id="8196" name="Line 5"/>
          <p:cNvSpPr>
            <a:spLocks noChangeShapeType="1"/>
          </p:cNvSpPr>
          <p:nvPr/>
        </p:nvSpPr>
        <p:spPr bwMode="auto">
          <a:xfrm>
            <a:off x="5029200" y="1219200"/>
            <a:ext cx="0" cy="3505200"/>
          </a:xfrm>
          <a:prstGeom prst="line">
            <a:avLst/>
          </a:prstGeom>
          <a:noFill/>
          <a:ln w="38100">
            <a:solidFill>
              <a:schemeClr val="hlink"/>
            </a:solidFill>
            <a:miter lim="800000"/>
            <a:headEnd/>
            <a:tailEnd type="stealth" w="lg" len="lg"/>
          </a:ln>
        </p:spPr>
        <p:txBody>
          <a:bodyPr wrap="none"/>
          <a:lstStyle/>
          <a:p>
            <a:endParaRPr lang="en-US"/>
          </a:p>
        </p:txBody>
      </p:sp>
      <p:sp>
        <p:nvSpPr>
          <p:cNvPr id="8197" name="Text Box 6"/>
          <p:cNvSpPr txBox="1">
            <a:spLocks noChangeArrowheads="1"/>
          </p:cNvSpPr>
          <p:nvPr/>
        </p:nvSpPr>
        <p:spPr bwMode="auto">
          <a:xfrm>
            <a:off x="6156325" y="1268413"/>
            <a:ext cx="184150" cy="336550"/>
          </a:xfrm>
          <a:prstGeom prst="rect">
            <a:avLst/>
          </a:prstGeom>
          <a:noFill/>
          <a:ln w="9525">
            <a:noFill/>
            <a:miter lim="800000"/>
            <a:headEnd/>
            <a:tailEnd/>
          </a:ln>
        </p:spPr>
        <p:txBody>
          <a:bodyPr wrap="none">
            <a:spAutoFit/>
          </a:bodyPr>
          <a:lstStyle/>
          <a:p>
            <a:pPr algn="ctr" eaLnBrk="1" hangingPunct="1"/>
            <a:endParaRPr lang="en-GB" sz="1600">
              <a:ea typeface="SimSun" pitchFamily="2" charset="-122"/>
            </a:endParaRPr>
          </a:p>
        </p:txBody>
      </p:sp>
      <p:sp>
        <p:nvSpPr>
          <p:cNvPr id="8198" name="Text Box 7"/>
          <p:cNvSpPr txBox="1">
            <a:spLocks noChangeArrowheads="1"/>
          </p:cNvSpPr>
          <p:nvPr/>
        </p:nvSpPr>
        <p:spPr bwMode="auto">
          <a:xfrm>
            <a:off x="5105400" y="2646363"/>
            <a:ext cx="1247775" cy="457200"/>
          </a:xfrm>
          <a:prstGeom prst="rect">
            <a:avLst/>
          </a:prstGeom>
          <a:noFill/>
          <a:ln w="9525">
            <a:noFill/>
            <a:miter lim="800000"/>
            <a:headEnd/>
            <a:tailEnd/>
          </a:ln>
        </p:spPr>
        <p:txBody>
          <a:bodyPr>
            <a:spAutoFit/>
          </a:bodyPr>
          <a:lstStyle/>
          <a:p>
            <a:pPr algn="ctr" eaLnBrk="1" hangingPunct="1"/>
            <a:r>
              <a:rPr lang="en-GB" sz="2400" b="1">
                <a:solidFill>
                  <a:srgbClr val="FF0000"/>
                </a:solidFill>
                <a:ea typeface="SimSun" pitchFamily="2" charset="-122"/>
              </a:rPr>
              <a:t>begin</a:t>
            </a:r>
          </a:p>
        </p:txBody>
      </p:sp>
      <p:sp>
        <p:nvSpPr>
          <p:cNvPr id="8199" name="Text Box 8"/>
          <p:cNvSpPr txBox="1">
            <a:spLocks noChangeArrowheads="1"/>
          </p:cNvSpPr>
          <p:nvPr/>
        </p:nvSpPr>
        <p:spPr bwMode="auto">
          <a:xfrm>
            <a:off x="5257800" y="3429000"/>
            <a:ext cx="1227138" cy="457200"/>
          </a:xfrm>
          <a:prstGeom prst="rect">
            <a:avLst/>
          </a:prstGeom>
          <a:noFill/>
          <a:ln w="9525">
            <a:noFill/>
            <a:miter lim="800000"/>
            <a:headEnd/>
            <a:tailEnd/>
          </a:ln>
        </p:spPr>
        <p:txBody>
          <a:bodyPr>
            <a:spAutoFit/>
          </a:bodyPr>
          <a:lstStyle/>
          <a:p>
            <a:pPr algn="ctr" eaLnBrk="1" hangingPunct="1"/>
            <a:r>
              <a:rPr lang="en-GB" sz="2400">
                <a:ea typeface="SimSun" pitchFamily="2" charset="-122"/>
              </a:rPr>
              <a:t>Body</a:t>
            </a:r>
          </a:p>
        </p:txBody>
      </p:sp>
      <p:sp>
        <p:nvSpPr>
          <p:cNvPr id="8200" name="Text Box 9"/>
          <p:cNvSpPr txBox="1">
            <a:spLocks noChangeArrowheads="1"/>
          </p:cNvSpPr>
          <p:nvPr/>
        </p:nvSpPr>
        <p:spPr bwMode="auto">
          <a:xfrm>
            <a:off x="5133975" y="4114800"/>
            <a:ext cx="979488" cy="457200"/>
          </a:xfrm>
          <a:prstGeom prst="rect">
            <a:avLst/>
          </a:prstGeom>
          <a:noFill/>
          <a:ln w="9525">
            <a:noFill/>
            <a:miter lim="800000"/>
            <a:headEnd/>
            <a:tailEnd/>
          </a:ln>
        </p:spPr>
        <p:txBody>
          <a:bodyPr>
            <a:spAutoFit/>
          </a:bodyPr>
          <a:lstStyle/>
          <a:p>
            <a:pPr algn="ctr" eaLnBrk="1" hangingPunct="1"/>
            <a:r>
              <a:rPr lang="en-GB" sz="2400" b="1">
                <a:solidFill>
                  <a:srgbClr val="FF0000"/>
                </a:solidFill>
                <a:ea typeface="SimSun" pitchFamily="2" charset="-122"/>
              </a:rPr>
              <a:t>end</a:t>
            </a:r>
          </a:p>
        </p:txBody>
      </p:sp>
      <p:pic>
        <p:nvPicPr>
          <p:cNvPr id="9" name="Picture 4"/>
          <p:cNvPicPr>
            <a:picLocks noChangeAspect="1" noChangeArrowheads="1"/>
          </p:cNvPicPr>
          <p:nvPr/>
        </p:nvPicPr>
        <p:blipFill>
          <a:blip r:embed="rId2" cstate="print"/>
          <a:srcRect/>
          <a:stretch>
            <a:fillRect/>
          </a:stretch>
        </p:blipFill>
        <p:spPr bwMode="auto">
          <a:xfrm>
            <a:off x="6350000" y="1219200"/>
            <a:ext cx="2794000" cy="4267200"/>
          </a:xfrm>
          <a:prstGeom prst="rect">
            <a:avLst/>
          </a:prstGeom>
          <a:noFill/>
          <a:ln w="9525">
            <a:noFill/>
            <a:miter lim="800000"/>
            <a:headEnd/>
            <a:tailEnd/>
          </a:ln>
        </p:spPr>
      </p:pic>
    </p:spTree>
  </p:cSld>
  <p:clrMapOvr>
    <a:masterClrMapping/>
  </p:clrMapOvr>
  <p:transition spd="med">
    <p:comb/>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defRPr/>
            </a:pPr>
            <a:r>
              <a:rPr lang="en-US" smtClean="0"/>
              <a:t>Using the notifyAll and wait Methods </a:t>
            </a:r>
          </a:p>
        </p:txBody>
      </p:sp>
      <p:sp>
        <p:nvSpPr>
          <p:cNvPr id="39939" name="Rectangle 3"/>
          <p:cNvSpPr>
            <a:spLocks noGrp="1" noChangeArrowheads="1"/>
          </p:cNvSpPr>
          <p:nvPr>
            <p:ph type="body" idx="1"/>
          </p:nvPr>
        </p:nvSpPr>
        <p:spPr/>
        <p:txBody>
          <a:bodyPr/>
          <a:lstStyle/>
          <a:p>
            <a:pPr eaLnBrk="1" hangingPunct="1">
              <a:lnSpc>
                <a:spcPct val="90000"/>
              </a:lnSpc>
              <a:spcBef>
                <a:spcPct val="0"/>
              </a:spcBef>
              <a:buFont typeface="Wingdings" pitchFamily="2" charset="2"/>
              <a:buNone/>
            </a:pPr>
            <a:r>
              <a:rPr lang="en-US" smtClean="0"/>
              <a:t>public synchronized int get() {    //Won't work!</a:t>
            </a:r>
          </a:p>
          <a:p>
            <a:pPr eaLnBrk="1" hangingPunct="1">
              <a:lnSpc>
                <a:spcPct val="90000"/>
              </a:lnSpc>
              <a:spcBef>
                <a:spcPct val="0"/>
              </a:spcBef>
              <a:buFont typeface="Wingdings" pitchFamily="2" charset="2"/>
              <a:buNone/>
            </a:pPr>
            <a:r>
              <a:rPr lang="en-US" smtClean="0"/>
              <a:t>	if (available == true) {</a:t>
            </a:r>
          </a:p>
          <a:p>
            <a:pPr eaLnBrk="1" hangingPunct="1">
              <a:lnSpc>
                <a:spcPct val="90000"/>
              </a:lnSpc>
              <a:spcBef>
                <a:spcPct val="0"/>
              </a:spcBef>
              <a:buFont typeface="Wingdings" pitchFamily="2" charset="2"/>
              <a:buNone/>
            </a:pPr>
            <a:r>
              <a:rPr lang="en-US" smtClean="0"/>
              <a:t>		available = false;</a:t>
            </a:r>
          </a:p>
          <a:p>
            <a:pPr eaLnBrk="1" hangingPunct="1">
              <a:lnSpc>
                <a:spcPct val="90000"/>
              </a:lnSpc>
              <a:spcBef>
                <a:spcPct val="0"/>
              </a:spcBef>
              <a:buFont typeface="Wingdings" pitchFamily="2" charset="2"/>
              <a:buNone/>
            </a:pPr>
            <a:r>
              <a:rPr lang="en-US" smtClean="0"/>
              <a:t>		return contents;</a:t>
            </a:r>
          </a:p>
          <a:p>
            <a:pPr eaLnBrk="1" hangingPunct="1">
              <a:lnSpc>
                <a:spcPct val="90000"/>
              </a:lnSpc>
              <a:spcBef>
                <a:spcPct val="0"/>
              </a:spcBef>
              <a:buFont typeface="Wingdings" pitchFamily="2" charset="2"/>
              <a:buNone/>
            </a:pPr>
            <a:r>
              <a:rPr lang="en-US" smtClean="0"/>
              <a:t>	}</a:t>
            </a:r>
          </a:p>
          <a:p>
            <a:pPr eaLnBrk="1" hangingPunct="1">
              <a:lnSpc>
                <a:spcPct val="90000"/>
              </a:lnSpc>
              <a:spcBef>
                <a:spcPct val="0"/>
              </a:spcBef>
              <a:buFont typeface="Wingdings" pitchFamily="2" charset="2"/>
              <a:buNone/>
            </a:pPr>
            <a:r>
              <a:rPr lang="en-US" smtClean="0"/>
              <a:t>}</a:t>
            </a:r>
          </a:p>
          <a:p>
            <a:pPr eaLnBrk="1" hangingPunct="1">
              <a:lnSpc>
                <a:spcPct val="90000"/>
              </a:lnSpc>
              <a:spcBef>
                <a:spcPct val="0"/>
              </a:spcBef>
              <a:buFont typeface="Wingdings" pitchFamily="2" charset="2"/>
              <a:buNone/>
            </a:pPr>
            <a:endParaRPr lang="en-US" smtClean="0"/>
          </a:p>
          <a:p>
            <a:pPr eaLnBrk="1" hangingPunct="1">
              <a:lnSpc>
                <a:spcPct val="90000"/>
              </a:lnSpc>
              <a:spcBef>
                <a:spcPct val="0"/>
              </a:spcBef>
              <a:buFont typeface="Wingdings" pitchFamily="2" charset="2"/>
              <a:buNone/>
            </a:pPr>
            <a:r>
              <a:rPr lang="en-US" smtClean="0"/>
              <a:t>public synchronized void put(int value) {    //Won't work!</a:t>
            </a:r>
          </a:p>
          <a:p>
            <a:pPr eaLnBrk="1" hangingPunct="1">
              <a:lnSpc>
                <a:spcPct val="90000"/>
              </a:lnSpc>
              <a:spcBef>
                <a:spcPct val="0"/>
              </a:spcBef>
              <a:buFont typeface="Wingdings" pitchFamily="2" charset="2"/>
              <a:buNone/>
            </a:pPr>
            <a:r>
              <a:rPr lang="en-US" smtClean="0"/>
              <a:t>	if (available == false) {</a:t>
            </a:r>
          </a:p>
          <a:p>
            <a:pPr eaLnBrk="1" hangingPunct="1">
              <a:lnSpc>
                <a:spcPct val="90000"/>
              </a:lnSpc>
              <a:spcBef>
                <a:spcPct val="0"/>
              </a:spcBef>
              <a:buFont typeface="Wingdings" pitchFamily="2" charset="2"/>
              <a:buNone/>
            </a:pPr>
            <a:r>
              <a:rPr lang="en-US" smtClean="0"/>
              <a:t>		available = true;</a:t>
            </a:r>
          </a:p>
          <a:p>
            <a:pPr eaLnBrk="1" hangingPunct="1">
              <a:lnSpc>
                <a:spcPct val="90000"/>
              </a:lnSpc>
              <a:spcBef>
                <a:spcPct val="0"/>
              </a:spcBef>
              <a:buFont typeface="Wingdings" pitchFamily="2" charset="2"/>
              <a:buNone/>
            </a:pPr>
            <a:r>
              <a:rPr lang="en-US" smtClean="0"/>
              <a:t>		contents = value;</a:t>
            </a:r>
          </a:p>
          <a:p>
            <a:pPr eaLnBrk="1" hangingPunct="1">
              <a:lnSpc>
                <a:spcPct val="90000"/>
              </a:lnSpc>
              <a:spcBef>
                <a:spcPct val="0"/>
              </a:spcBef>
              <a:buFont typeface="Wingdings" pitchFamily="2" charset="2"/>
              <a:buNone/>
            </a:pPr>
            <a:r>
              <a:rPr lang="en-US" smtClean="0"/>
              <a:t>	}</a:t>
            </a:r>
          </a:p>
          <a:p>
            <a:pPr eaLnBrk="1" hangingPunct="1">
              <a:lnSpc>
                <a:spcPct val="90000"/>
              </a:lnSpc>
              <a:spcBef>
                <a:spcPct val="0"/>
              </a:spcBef>
              <a:buFont typeface="Wingdings" pitchFamily="2" charset="2"/>
              <a:buNone/>
            </a:pPr>
            <a:r>
              <a:rPr lang="en-US" smtClean="0"/>
              <a:t>}</a:t>
            </a:r>
          </a:p>
        </p:txBody>
      </p:sp>
    </p:spTree>
  </p:cSld>
  <p:clrMapOvr>
    <a:masterClrMapping/>
  </p:clrMapOvr>
  <p:transition spd="med">
    <p:comb/>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defRPr/>
            </a:pPr>
            <a:r>
              <a:rPr lang="en-US" smtClean="0"/>
              <a:t>Using the notifyAll and wait Methods </a:t>
            </a:r>
          </a:p>
        </p:txBody>
      </p:sp>
      <p:sp>
        <p:nvSpPr>
          <p:cNvPr id="40963" name="Rectangle 3"/>
          <p:cNvSpPr>
            <a:spLocks noGrp="1" noChangeArrowheads="1"/>
          </p:cNvSpPr>
          <p:nvPr>
            <p:ph type="body" idx="1"/>
          </p:nvPr>
        </p:nvSpPr>
        <p:spPr/>
        <p:txBody>
          <a:bodyPr/>
          <a:lstStyle/>
          <a:p>
            <a:pPr eaLnBrk="1" hangingPunct="1">
              <a:lnSpc>
                <a:spcPct val="80000"/>
              </a:lnSpc>
              <a:spcBef>
                <a:spcPct val="0"/>
              </a:spcBef>
              <a:buFont typeface="Wingdings" pitchFamily="2" charset="2"/>
              <a:buNone/>
            </a:pPr>
            <a:r>
              <a:rPr lang="en-US" sz="2200" smtClean="0"/>
              <a:t>public synchronized int get() {</a:t>
            </a:r>
          </a:p>
          <a:p>
            <a:pPr eaLnBrk="1" hangingPunct="1">
              <a:lnSpc>
                <a:spcPct val="80000"/>
              </a:lnSpc>
              <a:spcBef>
                <a:spcPct val="0"/>
              </a:spcBef>
              <a:buFont typeface="Wingdings" pitchFamily="2" charset="2"/>
              <a:buNone/>
            </a:pPr>
            <a:r>
              <a:rPr lang="en-US" sz="2200" smtClean="0"/>
              <a:t>    while (available == false) {</a:t>
            </a:r>
          </a:p>
          <a:p>
            <a:pPr eaLnBrk="1" hangingPunct="1">
              <a:lnSpc>
                <a:spcPct val="80000"/>
              </a:lnSpc>
              <a:spcBef>
                <a:spcPct val="0"/>
              </a:spcBef>
              <a:buFont typeface="Wingdings" pitchFamily="2" charset="2"/>
              <a:buNone/>
            </a:pPr>
            <a:r>
              <a:rPr lang="en-US" sz="2200" smtClean="0"/>
              <a:t>        try {</a:t>
            </a:r>
          </a:p>
          <a:p>
            <a:pPr eaLnBrk="1" hangingPunct="1">
              <a:lnSpc>
                <a:spcPct val="80000"/>
              </a:lnSpc>
              <a:spcBef>
                <a:spcPct val="0"/>
              </a:spcBef>
              <a:buFont typeface="Wingdings" pitchFamily="2" charset="2"/>
              <a:buNone/>
            </a:pPr>
            <a:r>
              <a:rPr lang="en-US" sz="2200" smtClean="0"/>
              <a:t>            wait(); //Wait for Producer to put value.</a:t>
            </a:r>
          </a:p>
          <a:p>
            <a:pPr eaLnBrk="1" hangingPunct="1">
              <a:lnSpc>
                <a:spcPct val="80000"/>
              </a:lnSpc>
              <a:spcBef>
                <a:spcPct val="0"/>
              </a:spcBef>
              <a:buFont typeface="Wingdings" pitchFamily="2" charset="2"/>
              <a:buNone/>
            </a:pPr>
            <a:r>
              <a:rPr lang="en-US" sz="2200" smtClean="0"/>
              <a:t>        } catch (InterruptedException e) { }</a:t>
            </a:r>
          </a:p>
          <a:p>
            <a:pPr eaLnBrk="1" hangingPunct="1">
              <a:lnSpc>
                <a:spcPct val="80000"/>
              </a:lnSpc>
              <a:spcBef>
                <a:spcPct val="0"/>
              </a:spcBef>
              <a:buFont typeface="Wingdings" pitchFamily="2" charset="2"/>
              <a:buNone/>
            </a:pPr>
            <a:r>
              <a:rPr lang="en-US" sz="2200" smtClean="0"/>
              <a:t>    }</a:t>
            </a:r>
          </a:p>
          <a:p>
            <a:pPr eaLnBrk="1" hangingPunct="1">
              <a:lnSpc>
                <a:spcPct val="80000"/>
              </a:lnSpc>
              <a:spcBef>
                <a:spcPct val="0"/>
              </a:spcBef>
              <a:buFont typeface="Wingdings" pitchFamily="2" charset="2"/>
              <a:buNone/>
            </a:pPr>
            <a:r>
              <a:rPr lang="en-US" sz="2200" smtClean="0"/>
              <a:t>    available = false;</a:t>
            </a:r>
          </a:p>
          <a:p>
            <a:pPr eaLnBrk="1" hangingPunct="1">
              <a:lnSpc>
                <a:spcPct val="80000"/>
              </a:lnSpc>
              <a:spcBef>
                <a:spcPct val="0"/>
              </a:spcBef>
              <a:buFont typeface="Wingdings" pitchFamily="2" charset="2"/>
              <a:buNone/>
            </a:pPr>
            <a:r>
              <a:rPr lang="en-US" sz="2200" smtClean="0"/>
              <a:t>    notifyAll(); //Notify Producer that value has been retrieved.</a:t>
            </a:r>
          </a:p>
          <a:p>
            <a:pPr eaLnBrk="1" hangingPunct="1">
              <a:lnSpc>
                <a:spcPct val="80000"/>
              </a:lnSpc>
              <a:spcBef>
                <a:spcPct val="0"/>
              </a:spcBef>
              <a:buFont typeface="Wingdings" pitchFamily="2" charset="2"/>
              <a:buNone/>
            </a:pPr>
            <a:r>
              <a:rPr lang="en-US" sz="2200" smtClean="0"/>
              <a:t>    return contents;</a:t>
            </a:r>
          </a:p>
          <a:p>
            <a:pPr eaLnBrk="1" hangingPunct="1">
              <a:lnSpc>
                <a:spcPct val="80000"/>
              </a:lnSpc>
              <a:spcBef>
                <a:spcPct val="0"/>
              </a:spcBef>
              <a:buFont typeface="Wingdings" pitchFamily="2" charset="2"/>
              <a:buNone/>
            </a:pPr>
            <a:r>
              <a:rPr lang="en-US" sz="2200" smtClean="0"/>
              <a:t>}</a:t>
            </a:r>
          </a:p>
          <a:p>
            <a:pPr eaLnBrk="1" hangingPunct="1">
              <a:lnSpc>
                <a:spcPct val="80000"/>
              </a:lnSpc>
              <a:spcBef>
                <a:spcPct val="0"/>
              </a:spcBef>
              <a:buFont typeface="Wingdings" pitchFamily="2" charset="2"/>
              <a:buNone/>
            </a:pPr>
            <a:endParaRPr lang="en-US" sz="2200" smtClean="0"/>
          </a:p>
          <a:p>
            <a:pPr eaLnBrk="1" hangingPunct="1">
              <a:lnSpc>
                <a:spcPct val="80000"/>
              </a:lnSpc>
              <a:spcBef>
                <a:spcPct val="0"/>
              </a:spcBef>
              <a:buFont typeface="Wingdings" pitchFamily="2" charset="2"/>
              <a:buNone/>
            </a:pPr>
            <a:r>
              <a:rPr lang="en-US" sz="2200" smtClean="0"/>
              <a:t>public synchronized void put(int value) {</a:t>
            </a:r>
          </a:p>
          <a:p>
            <a:pPr eaLnBrk="1" hangingPunct="1">
              <a:lnSpc>
                <a:spcPct val="80000"/>
              </a:lnSpc>
              <a:spcBef>
                <a:spcPct val="0"/>
              </a:spcBef>
              <a:buFont typeface="Wingdings" pitchFamily="2" charset="2"/>
              <a:buNone/>
            </a:pPr>
            <a:r>
              <a:rPr lang="en-US" sz="2200" smtClean="0"/>
              <a:t>    while (available == true) {</a:t>
            </a:r>
          </a:p>
          <a:p>
            <a:pPr eaLnBrk="1" hangingPunct="1">
              <a:lnSpc>
                <a:spcPct val="80000"/>
              </a:lnSpc>
              <a:spcBef>
                <a:spcPct val="0"/>
              </a:spcBef>
              <a:buFont typeface="Wingdings" pitchFamily="2" charset="2"/>
              <a:buNone/>
            </a:pPr>
            <a:r>
              <a:rPr lang="en-US" sz="2200" smtClean="0"/>
              <a:t>        try {</a:t>
            </a:r>
          </a:p>
          <a:p>
            <a:pPr eaLnBrk="1" hangingPunct="1">
              <a:lnSpc>
                <a:spcPct val="80000"/>
              </a:lnSpc>
              <a:spcBef>
                <a:spcPct val="0"/>
              </a:spcBef>
              <a:buFont typeface="Wingdings" pitchFamily="2" charset="2"/>
              <a:buNone/>
            </a:pPr>
            <a:r>
              <a:rPr lang="en-US" sz="2200" smtClean="0"/>
              <a:t>             wait(); //Wait for Consumer to get value.</a:t>
            </a:r>
          </a:p>
          <a:p>
            <a:pPr eaLnBrk="1" hangingPunct="1">
              <a:lnSpc>
                <a:spcPct val="80000"/>
              </a:lnSpc>
              <a:spcBef>
                <a:spcPct val="0"/>
              </a:spcBef>
              <a:buFont typeface="Wingdings" pitchFamily="2" charset="2"/>
              <a:buNone/>
            </a:pPr>
            <a:r>
              <a:rPr lang="en-US" sz="2200" smtClean="0"/>
              <a:t>        } catch (InterruptedException e) { }</a:t>
            </a:r>
          </a:p>
          <a:p>
            <a:pPr eaLnBrk="1" hangingPunct="1">
              <a:lnSpc>
                <a:spcPct val="80000"/>
              </a:lnSpc>
              <a:spcBef>
                <a:spcPct val="0"/>
              </a:spcBef>
              <a:buFont typeface="Wingdings" pitchFamily="2" charset="2"/>
              <a:buNone/>
            </a:pPr>
            <a:r>
              <a:rPr lang="en-US" sz="2200" smtClean="0"/>
              <a:t>    }</a:t>
            </a:r>
          </a:p>
          <a:p>
            <a:pPr eaLnBrk="1" hangingPunct="1">
              <a:lnSpc>
                <a:spcPct val="80000"/>
              </a:lnSpc>
              <a:spcBef>
                <a:spcPct val="0"/>
              </a:spcBef>
              <a:buFont typeface="Wingdings" pitchFamily="2" charset="2"/>
              <a:buNone/>
            </a:pPr>
            <a:r>
              <a:rPr lang="en-US" sz="2200" smtClean="0"/>
              <a:t>    contents = value;</a:t>
            </a:r>
          </a:p>
          <a:p>
            <a:pPr eaLnBrk="1" hangingPunct="1">
              <a:lnSpc>
                <a:spcPct val="80000"/>
              </a:lnSpc>
              <a:spcBef>
                <a:spcPct val="0"/>
              </a:spcBef>
              <a:buFont typeface="Wingdings" pitchFamily="2" charset="2"/>
              <a:buNone/>
            </a:pPr>
            <a:r>
              <a:rPr lang="en-US" sz="2200" smtClean="0"/>
              <a:t>    available = true; </a:t>
            </a:r>
          </a:p>
          <a:p>
            <a:pPr eaLnBrk="1" hangingPunct="1">
              <a:lnSpc>
                <a:spcPct val="80000"/>
              </a:lnSpc>
              <a:spcBef>
                <a:spcPct val="0"/>
              </a:spcBef>
              <a:buFont typeface="Wingdings" pitchFamily="2" charset="2"/>
              <a:buNone/>
            </a:pPr>
            <a:r>
              <a:rPr lang="en-US" sz="2200" smtClean="0"/>
              <a:t>    notifyAll(); //Notify Consumer that value has been set.</a:t>
            </a:r>
          </a:p>
          <a:p>
            <a:pPr eaLnBrk="1" hangingPunct="1">
              <a:lnSpc>
                <a:spcPct val="80000"/>
              </a:lnSpc>
              <a:spcBef>
                <a:spcPct val="0"/>
              </a:spcBef>
              <a:buFont typeface="Wingdings" pitchFamily="2" charset="2"/>
              <a:buNone/>
            </a:pPr>
            <a:r>
              <a:rPr lang="en-US" sz="2200" smtClean="0"/>
              <a:t>}</a:t>
            </a:r>
          </a:p>
        </p:txBody>
      </p:sp>
    </p:spTree>
  </p:cSld>
  <p:clrMapOvr>
    <a:masterClrMapping/>
  </p:clrMapOvr>
  <p:transition spd="med">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en-GB" smtClean="0"/>
              <a:t>A Multithreaded Program</a:t>
            </a:r>
            <a:endParaRPr lang="en-US" smtClean="0"/>
          </a:p>
        </p:txBody>
      </p:sp>
      <p:sp>
        <p:nvSpPr>
          <p:cNvPr id="9219" name="Rectangle 5"/>
          <p:cNvSpPr>
            <a:spLocks noChangeArrowheads="1"/>
          </p:cNvSpPr>
          <p:nvPr/>
        </p:nvSpPr>
        <p:spPr bwMode="auto">
          <a:xfrm>
            <a:off x="3352800" y="1143000"/>
            <a:ext cx="1905000" cy="1752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GB" sz="1600">
                <a:ea typeface="SimSun" pitchFamily="2" charset="-122"/>
              </a:rPr>
              <a:t>Main Thread</a:t>
            </a:r>
          </a:p>
        </p:txBody>
      </p:sp>
      <p:sp>
        <p:nvSpPr>
          <p:cNvPr id="9220" name="Rectangle 6"/>
          <p:cNvSpPr>
            <a:spLocks noChangeArrowheads="1"/>
          </p:cNvSpPr>
          <p:nvPr/>
        </p:nvSpPr>
        <p:spPr bwMode="auto">
          <a:xfrm>
            <a:off x="1447800" y="3810000"/>
            <a:ext cx="914400" cy="16002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GB" sz="1600">
                <a:ea typeface="SimSun" pitchFamily="2" charset="-122"/>
              </a:rPr>
              <a:t>Thread A</a:t>
            </a:r>
          </a:p>
        </p:txBody>
      </p:sp>
      <p:sp>
        <p:nvSpPr>
          <p:cNvPr id="9221" name="Rectangle 7"/>
          <p:cNvSpPr>
            <a:spLocks noChangeArrowheads="1"/>
          </p:cNvSpPr>
          <p:nvPr/>
        </p:nvSpPr>
        <p:spPr bwMode="auto">
          <a:xfrm>
            <a:off x="3505200" y="3810000"/>
            <a:ext cx="1066800" cy="1752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GB" sz="1600">
                <a:ea typeface="SimSun" pitchFamily="2" charset="-122"/>
              </a:rPr>
              <a:t>Thread B</a:t>
            </a:r>
          </a:p>
        </p:txBody>
      </p:sp>
      <p:sp>
        <p:nvSpPr>
          <p:cNvPr id="9222" name="Rectangle 8"/>
          <p:cNvSpPr>
            <a:spLocks noChangeArrowheads="1"/>
          </p:cNvSpPr>
          <p:nvPr/>
        </p:nvSpPr>
        <p:spPr bwMode="auto">
          <a:xfrm>
            <a:off x="6019800" y="3810000"/>
            <a:ext cx="914400" cy="1752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GB" sz="1600">
                <a:ea typeface="SimSun" pitchFamily="2" charset="-122"/>
              </a:rPr>
              <a:t>Thread C</a:t>
            </a:r>
          </a:p>
        </p:txBody>
      </p:sp>
      <p:sp>
        <p:nvSpPr>
          <p:cNvPr id="9223" name="Line 9"/>
          <p:cNvSpPr>
            <a:spLocks noChangeShapeType="1"/>
          </p:cNvSpPr>
          <p:nvPr/>
        </p:nvSpPr>
        <p:spPr bwMode="auto">
          <a:xfrm flipH="1">
            <a:off x="1981200" y="2971800"/>
            <a:ext cx="1905000" cy="762000"/>
          </a:xfrm>
          <a:prstGeom prst="line">
            <a:avLst/>
          </a:prstGeom>
          <a:noFill/>
          <a:ln w="9525">
            <a:solidFill>
              <a:schemeClr val="tx1"/>
            </a:solidFill>
            <a:miter lim="800000"/>
            <a:headEnd/>
            <a:tailEnd type="triangle" w="med" len="med"/>
          </a:ln>
        </p:spPr>
        <p:txBody>
          <a:bodyPr wrap="none"/>
          <a:lstStyle/>
          <a:p>
            <a:endParaRPr lang="en-US"/>
          </a:p>
        </p:txBody>
      </p:sp>
      <p:sp>
        <p:nvSpPr>
          <p:cNvPr id="9224" name="Line 10"/>
          <p:cNvSpPr>
            <a:spLocks noChangeShapeType="1"/>
          </p:cNvSpPr>
          <p:nvPr/>
        </p:nvSpPr>
        <p:spPr bwMode="auto">
          <a:xfrm flipH="1">
            <a:off x="4114800" y="2971800"/>
            <a:ext cx="76200" cy="762000"/>
          </a:xfrm>
          <a:prstGeom prst="line">
            <a:avLst/>
          </a:prstGeom>
          <a:noFill/>
          <a:ln w="9525">
            <a:solidFill>
              <a:schemeClr val="tx1"/>
            </a:solidFill>
            <a:miter lim="800000"/>
            <a:headEnd/>
            <a:tailEnd type="triangle" w="med" len="med"/>
          </a:ln>
        </p:spPr>
        <p:txBody>
          <a:bodyPr wrap="none"/>
          <a:lstStyle/>
          <a:p>
            <a:endParaRPr lang="en-US"/>
          </a:p>
        </p:txBody>
      </p:sp>
      <p:sp>
        <p:nvSpPr>
          <p:cNvPr id="9225" name="Line 11"/>
          <p:cNvSpPr>
            <a:spLocks noChangeShapeType="1"/>
          </p:cNvSpPr>
          <p:nvPr/>
        </p:nvSpPr>
        <p:spPr bwMode="auto">
          <a:xfrm>
            <a:off x="4648200" y="2971800"/>
            <a:ext cx="1676400" cy="762000"/>
          </a:xfrm>
          <a:prstGeom prst="line">
            <a:avLst/>
          </a:prstGeom>
          <a:noFill/>
          <a:ln w="9525">
            <a:solidFill>
              <a:schemeClr val="tx1"/>
            </a:solidFill>
            <a:miter lim="800000"/>
            <a:headEnd/>
            <a:tailEnd type="triangle" w="med" len="med"/>
          </a:ln>
        </p:spPr>
        <p:txBody>
          <a:bodyPr wrap="none"/>
          <a:lstStyle/>
          <a:p>
            <a:endParaRPr lang="en-US"/>
          </a:p>
        </p:txBody>
      </p:sp>
      <p:sp>
        <p:nvSpPr>
          <p:cNvPr id="9226" name="Text Box 12"/>
          <p:cNvSpPr txBox="1">
            <a:spLocks noChangeArrowheads="1"/>
          </p:cNvSpPr>
          <p:nvPr/>
        </p:nvSpPr>
        <p:spPr bwMode="auto">
          <a:xfrm>
            <a:off x="2222500" y="3103563"/>
            <a:ext cx="590550" cy="336550"/>
          </a:xfrm>
          <a:prstGeom prst="rect">
            <a:avLst/>
          </a:prstGeom>
          <a:noFill/>
          <a:ln w="9525">
            <a:noFill/>
            <a:miter lim="800000"/>
            <a:headEnd/>
            <a:tailEnd/>
          </a:ln>
        </p:spPr>
        <p:txBody>
          <a:bodyPr wrap="none">
            <a:spAutoFit/>
          </a:bodyPr>
          <a:lstStyle/>
          <a:p>
            <a:pPr algn="ctr" eaLnBrk="1" hangingPunct="1"/>
            <a:r>
              <a:rPr lang="en-GB" sz="1600">
                <a:ea typeface="SimSun" pitchFamily="2" charset="-122"/>
              </a:rPr>
              <a:t>start</a:t>
            </a:r>
          </a:p>
        </p:txBody>
      </p:sp>
      <p:sp>
        <p:nvSpPr>
          <p:cNvPr id="9227" name="Text Box 13"/>
          <p:cNvSpPr txBox="1">
            <a:spLocks noChangeArrowheads="1"/>
          </p:cNvSpPr>
          <p:nvPr/>
        </p:nvSpPr>
        <p:spPr bwMode="auto">
          <a:xfrm>
            <a:off x="3752850" y="3124200"/>
            <a:ext cx="590550" cy="336550"/>
          </a:xfrm>
          <a:prstGeom prst="rect">
            <a:avLst/>
          </a:prstGeom>
          <a:noFill/>
          <a:ln w="9525">
            <a:noFill/>
            <a:miter lim="800000"/>
            <a:headEnd/>
            <a:tailEnd/>
          </a:ln>
        </p:spPr>
        <p:txBody>
          <a:bodyPr wrap="none">
            <a:spAutoFit/>
          </a:bodyPr>
          <a:lstStyle/>
          <a:p>
            <a:pPr algn="ctr" eaLnBrk="1" hangingPunct="1"/>
            <a:r>
              <a:rPr lang="en-GB" sz="1600">
                <a:ea typeface="SimSun" pitchFamily="2" charset="-122"/>
              </a:rPr>
              <a:t>start</a:t>
            </a:r>
          </a:p>
        </p:txBody>
      </p:sp>
      <p:sp>
        <p:nvSpPr>
          <p:cNvPr id="9228" name="Text Box 14"/>
          <p:cNvSpPr txBox="1">
            <a:spLocks noChangeArrowheads="1"/>
          </p:cNvSpPr>
          <p:nvPr/>
        </p:nvSpPr>
        <p:spPr bwMode="auto">
          <a:xfrm>
            <a:off x="5257800" y="2895600"/>
            <a:ext cx="590550" cy="336550"/>
          </a:xfrm>
          <a:prstGeom prst="rect">
            <a:avLst/>
          </a:prstGeom>
          <a:noFill/>
          <a:ln w="9525">
            <a:noFill/>
            <a:miter lim="800000"/>
            <a:headEnd/>
            <a:tailEnd/>
          </a:ln>
        </p:spPr>
        <p:txBody>
          <a:bodyPr wrap="none">
            <a:spAutoFit/>
          </a:bodyPr>
          <a:lstStyle/>
          <a:p>
            <a:pPr algn="ctr" eaLnBrk="1" hangingPunct="1"/>
            <a:r>
              <a:rPr lang="en-GB" sz="1600">
                <a:ea typeface="SimSun" pitchFamily="2" charset="-122"/>
              </a:rPr>
              <a:t>start</a:t>
            </a:r>
          </a:p>
        </p:txBody>
      </p:sp>
      <p:sp>
        <p:nvSpPr>
          <p:cNvPr id="9229" name="Line 15"/>
          <p:cNvSpPr>
            <a:spLocks noChangeShapeType="1"/>
          </p:cNvSpPr>
          <p:nvPr/>
        </p:nvSpPr>
        <p:spPr bwMode="auto">
          <a:xfrm>
            <a:off x="2514600" y="4648200"/>
            <a:ext cx="838200" cy="0"/>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9230" name="Line 16"/>
          <p:cNvSpPr>
            <a:spLocks noChangeShapeType="1"/>
          </p:cNvSpPr>
          <p:nvPr/>
        </p:nvSpPr>
        <p:spPr bwMode="auto">
          <a:xfrm>
            <a:off x="5867400" y="1295400"/>
            <a:ext cx="0" cy="1371600"/>
          </a:xfrm>
          <a:prstGeom prst="line">
            <a:avLst/>
          </a:prstGeom>
          <a:noFill/>
          <a:ln w="9525">
            <a:solidFill>
              <a:schemeClr val="tx1"/>
            </a:solidFill>
            <a:miter lim="800000"/>
            <a:headEnd/>
            <a:tailEnd type="triangle" w="med" len="med"/>
          </a:ln>
        </p:spPr>
        <p:txBody>
          <a:bodyPr wrap="none"/>
          <a:lstStyle/>
          <a:p>
            <a:endParaRPr lang="en-US"/>
          </a:p>
        </p:txBody>
      </p:sp>
      <p:sp>
        <p:nvSpPr>
          <p:cNvPr id="9231" name="Line 17"/>
          <p:cNvSpPr>
            <a:spLocks noChangeShapeType="1"/>
          </p:cNvSpPr>
          <p:nvPr/>
        </p:nvSpPr>
        <p:spPr bwMode="auto">
          <a:xfrm>
            <a:off x="7543800" y="3962400"/>
            <a:ext cx="0" cy="1371600"/>
          </a:xfrm>
          <a:prstGeom prst="line">
            <a:avLst/>
          </a:prstGeom>
          <a:noFill/>
          <a:ln w="9525">
            <a:solidFill>
              <a:schemeClr val="tx1"/>
            </a:solidFill>
            <a:miter lim="800000"/>
            <a:headEnd/>
            <a:tailEnd type="triangle" w="med" len="med"/>
          </a:ln>
        </p:spPr>
        <p:txBody>
          <a:bodyPr wrap="none"/>
          <a:lstStyle/>
          <a:p>
            <a:endParaRPr lang="en-US"/>
          </a:p>
        </p:txBody>
      </p:sp>
      <p:sp>
        <p:nvSpPr>
          <p:cNvPr id="9232" name="Line 18"/>
          <p:cNvSpPr>
            <a:spLocks noChangeShapeType="1"/>
          </p:cNvSpPr>
          <p:nvPr/>
        </p:nvSpPr>
        <p:spPr bwMode="auto">
          <a:xfrm>
            <a:off x="4876800" y="3962400"/>
            <a:ext cx="0" cy="1371600"/>
          </a:xfrm>
          <a:prstGeom prst="line">
            <a:avLst/>
          </a:prstGeom>
          <a:noFill/>
          <a:ln w="9525">
            <a:solidFill>
              <a:schemeClr val="tx1"/>
            </a:solidFill>
            <a:miter lim="800000"/>
            <a:headEnd/>
            <a:tailEnd type="triangle" w="med" len="med"/>
          </a:ln>
        </p:spPr>
        <p:txBody>
          <a:bodyPr wrap="none"/>
          <a:lstStyle/>
          <a:p>
            <a:endParaRPr lang="en-US"/>
          </a:p>
        </p:txBody>
      </p:sp>
      <p:sp>
        <p:nvSpPr>
          <p:cNvPr id="9233" name="Line 19"/>
          <p:cNvSpPr>
            <a:spLocks noChangeShapeType="1"/>
          </p:cNvSpPr>
          <p:nvPr/>
        </p:nvSpPr>
        <p:spPr bwMode="auto">
          <a:xfrm>
            <a:off x="1219200" y="3962400"/>
            <a:ext cx="0" cy="13716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transition spd="med">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Understanding Threads </a:t>
            </a:r>
          </a:p>
        </p:txBody>
      </p:sp>
      <p:pic>
        <p:nvPicPr>
          <p:cNvPr id="79876" name="Picture 4"/>
          <p:cNvPicPr>
            <a:picLocks noChangeAspect="1" noChangeArrowheads="1"/>
          </p:cNvPicPr>
          <p:nvPr/>
        </p:nvPicPr>
        <p:blipFill>
          <a:blip r:embed="rId3" cstate="print"/>
          <a:srcRect/>
          <a:stretch>
            <a:fillRect/>
          </a:stretch>
        </p:blipFill>
        <p:spPr bwMode="auto">
          <a:xfrm>
            <a:off x="381000" y="1447800"/>
            <a:ext cx="8077200" cy="4343400"/>
          </a:xfrm>
          <a:prstGeom prst="rect">
            <a:avLst/>
          </a:prstGeom>
          <a:noFill/>
        </p:spPr>
      </p:pic>
    </p:spTree>
  </p:cSld>
  <p:clrMapOvr>
    <a:masterClrMapping/>
  </p:clrMapOvr>
  <p:transition spd="med">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Multi-Thread vs. Multi-Process</a:t>
            </a:r>
          </a:p>
        </p:txBody>
      </p:sp>
      <p:sp>
        <p:nvSpPr>
          <p:cNvPr id="80899" name="Rectangle 3"/>
          <p:cNvSpPr>
            <a:spLocks noGrp="1" noChangeArrowheads="1"/>
          </p:cNvSpPr>
          <p:nvPr>
            <p:ph type="body" idx="1"/>
          </p:nvPr>
        </p:nvSpPr>
        <p:spPr/>
        <p:txBody>
          <a:bodyPr/>
          <a:lstStyle/>
          <a:p>
            <a:r>
              <a:rPr lang="en-US"/>
              <a:t>Less time to create a new thread than a process </a:t>
            </a:r>
          </a:p>
          <a:p>
            <a:r>
              <a:rPr lang="en-US"/>
              <a:t>Less time to terminate a thread than a process. </a:t>
            </a:r>
          </a:p>
          <a:p>
            <a:r>
              <a:rPr lang="en-US"/>
              <a:t>Less time to switch between two threads within the same process </a:t>
            </a:r>
          </a:p>
          <a:p>
            <a:r>
              <a:rPr lang="en-US"/>
              <a:t>Less communication overheads</a:t>
            </a:r>
          </a:p>
        </p:txBody>
      </p:sp>
    </p:spTree>
  </p:cSld>
  <p:clrMapOvr>
    <a:masterClrMapping/>
  </p:clrMapOvr>
  <p:transition spd="med">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p:cNvGraphicFramePr>
          <p:nvPr>
            <p:ph sz="quarter" idx="3"/>
          </p:nvPr>
        </p:nvGraphicFramePr>
        <p:xfrm>
          <a:off x="152400" y="4495800"/>
          <a:ext cx="671513" cy="990600"/>
        </p:xfrm>
        <a:graphic>
          <a:graphicData uri="http://schemas.openxmlformats.org/presentationml/2006/ole">
            <mc:AlternateContent xmlns:mc="http://schemas.openxmlformats.org/markup-compatibility/2006">
              <mc:Choice xmlns:v="urn:schemas-microsoft-com:vml" Requires="v">
                <p:oleObj spid="_x0000_s1038" name="Microsoft ClipArt Gallery" r:id="rId3" imgW="2557440" imgH="4297320" progId="">
                  <p:embed/>
                </p:oleObj>
              </mc:Choice>
              <mc:Fallback>
                <p:oleObj name="Microsoft ClipArt Gallery" r:id="rId3" imgW="2557440" imgH="4297320" progId="">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495800"/>
                        <a:ext cx="6715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59" name="Rectangle 3"/>
          <p:cNvSpPr>
            <a:spLocks noGrp="1" noChangeArrowheads="1"/>
          </p:cNvSpPr>
          <p:nvPr>
            <p:ph type="title"/>
          </p:nvPr>
        </p:nvSpPr>
        <p:spPr/>
        <p:txBody>
          <a:bodyPr lIns="90488" tIns="44450" rIns="90488" bIns="44450" anchor="ctr"/>
          <a:lstStyle/>
          <a:p>
            <a:pPr eaLnBrk="1" hangingPunct="1">
              <a:lnSpc>
                <a:spcPct val="80000"/>
              </a:lnSpc>
              <a:defRPr/>
            </a:pPr>
            <a:r>
              <a:rPr lang="en-US" sz="2800" smtClean="0"/>
              <a:t>Web/Internet Applications:</a:t>
            </a:r>
            <a:br>
              <a:rPr lang="en-US" sz="2800" smtClean="0"/>
            </a:br>
            <a:r>
              <a:rPr lang="en-US" sz="2800" smtClean="0"/>
              <a:t>Serving Many Users Simultaneously</a:t>
            </a:r>
          </a:p>
        </p:txBody>
      </p:sp>
      <p:pic>
        <p:nvPicPr>
          <p:cNvPr id="1033" name="Picture 4" descr="j0297551"/>
          <p:cNvPicPr>
            <a:picLocks noGrp="1" noChangeAspect="1" noChangeArrowheads="1"/>
          </p:cNvPicPr>
          <p:nvPr>
            <p:ph sz="half" idx="1"/>
          </p:nvPr>
        </p:nvPicPr>
        <p:blipFill>
          <a:blip r:embed="rId5" cstate="print"/>
          <a:srcRect/>
          <a:stretch>
            <a:fillRect/>
          </a:stretch>
        </p:blipFill>
        <p:spPr>
          <a:xfrm>
            <a:off x="3352800" y="1447800"/>
            <a:ext cx="1195388" cy="1824038"/>
          </a:xfrm>
          <a:noFill/>
        </p:spPr>
      </p:pic>
      <p:graphicFrame>
        <p:nvGraphicFramePr>
          <p:cNvPr id="1027" name="Object 5"/>
          <p:cNvGraphicFramePr>
            <a:graphicFrameLocks noGrp="1"/>
          </p:cNvGraphicFramePr>
          <p:nvPr>
            <p:ph sz="quarter" idx="2"/>
          </p:nvPr>
        </p:nvGraphicFramePr>
        <p:xfrm>
          <a:off x="0" y="2971800"/>
          <a:ext cx="1122363" cy="914400"/>
        </p:xfrm>
        <a:graphic>
          <a:graphicData uri="http://schemas.openxmlformats.org/presentationml/2006/ole">
            <mc:AlternateContent xmlns:mc="http://schemas.openxmlformats.org/markup-compatibility/2006">
              <mc:Choice xmlns:v="urn:schemas-microsoft-com:vml" Requires="v">
                <p:oleObj spid="_x0000_s1039" name="Microsoft ClipArt Gallery" r:id="rId6" imgW="4181400" imgH="3214440" progId="">
                  <p:embed/>
                </p:oleObj>
              </mc:Choice>
              <mc:Fallback>
                <p:oleObj name="Microsoft ClipArt Gallery" r:id="rId6" imgW="4181400" imgH="3214440" progId="">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971800"/>
                        <a:ext cx="11223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 name="Arc 6"/>
          <p:cNvSpPr>
            <a:spLocks/>
          </p:cNvSpPr>
          <p:nvPr/>
        </p:nvSpPr>
        <p:spPr bwMode="auto">
          <a:xfrm>
            <a:off x="2659063" y="4273550"/>
            <a:ext cx="1328737" cy="668338"/>
          </a:xfrm>
          <a:custGeom>
            <a:avLst/>
            <a:gdLst>
              <a:gd name="T0" fmla="*/ 1328737 w 24843"/>
              <a:gd name="T1" fmla="*/ 0 h 21652"/>
              <a:gd name="T2" fmla="*/ 0 w 24843"/>
              <a:gd name="T3" fmla="*/ 660776 h 21652"/>
              <a:gd name="T4" fmla="*/ 173453 w 24843"/>
              <a:gd name="T5" fmla="*/ 1605 h 21652"/>
              <a:gd name="T6" fmla="*/ 0 60000 65536"/>
              <a:gd name="T7" fmla="*/ 0 60000 65536"/>
              <a:gd name="T8" fmla="*/ 0 60000 65536"/>
              <a:gd name="T9" fmla="*/ 0 w 24843"/>
              <a:gd name="T10" fmla="*/ 0 h 21652"/>
              <a:gd name="T11" fmla="*/ 24843 w 24843"/>
              <a:gd name="T12" fmla="*/ 21652 h 21652"/>
            </a:gdLst>
            <a:ahLst/>
            <a:cxnLst>
              <a:cxn ang="T6">
                <a:pos x="T0" y="T1"/>
              </a:cxn>
              <a:cxn ang="T7">
                <a:pos x="T2" y="T3"/>
              </a:cxn>
              <a:cxn ang="T8">
                <a:pos x="T4" y="T5"/>
              </a:cxn>
            </a:cxnLst>
            <a:rect l="T9" t="T10" r="T11" b="T12"/>
            <a:pathLst>
              <a:path w="24843" h="21652" fill="none" extrusionOk="0">
                <a:moveTo>
                  <a:pt x="24842" y="0"/>
                </a:moveTo>
                <a:cubicBezTo>
                  <a:pt x="24842" y="17"/>
                  <a:pt x="24843" y="34"/>
                  <a:pt x="24843" y="52"/>
                </a:cubicBezTo>
                <a:cubicBezTo>
                  <a:pt x="24843" y="11981"/>
                  <a:pt x="15172" y="21652"/>
                  <a:pt x="3243" y="21652"/>
                </a:cubicBezTo>
                <a:cubicBezTo>
                  <a:pt x="2157" y="21652"/>
                  <a:pt x="1073" y="21570"/>
                  <a:pt x="-1" y="21407"/>
                </a:cubicBezTo>
              </a:path>
              <a:path w="24843" h="21652" stroke="0" extrusionOk="0">
                <a:moveTo>
                  <a:pt x="24842" y="0"/>
                </a:moveTo>
                <a:cubicBezTo>
                  <a:pt x="24842" y="17"/>
                  <a:pt x="24843" y="34"/>
                  <a:pt x="24843" y="52"/>
                </a:cubicBezTo>
                <a:cubicBezTo>
                  <a:pt x="24843" y="11981"/>
                  <a:pt x="15172" y="21652"/>
                  <a:pt x="3243" y="21652"/>
                </a:cubicBezTo>
                <a:cubicBezTo>
                  <a:pt x="2157" y="21652"/>
                  <a:pt x="1073" y="21570"/>
                  <a:pt x="-1" y="21407"/>
                </a:cubicBezTo>
                <a:lnTo>
                  <a:pt x="3243" y="52"/>
                </a:lnTo>
                <a:close/>
              </a:path>
            </a:pathLst>
          </a:custGeom>
          <a:noFill/>
          <a:ln w="127000" cap="rnd">
            <a:solidFill>
              <a:srgbClr val="FAFD00"/>
            </a:solidFill>
            <a:round/>
            <a:headEnd/>
            <a:tailEnd/>
          </a:ln>
        </p:spPr>
        <p:txBody>
          <a:bodyPr/>
          <a:lstStyle/>
          <a:p>
            <a:endParaRPr lang="en-US"/>
          </a:p>
        </p:txBody>
      </p:sp>
      <p:sp>
        <p:nvSpPr>
          <p:cNvPr id="1035" name="Oval 7"/>
          <p:cNvSpPr>
            <a:spLocks noChangeArrowheads="1"/>
          </p:cNvSpPr>
          <p:nvPr/>
        </p:nvSpPr>
        <p:spPr bwMode="auto">
          <a:xfrm>
            <a:off x="4049713" y="2917825"/>
            <a:ext cx="4133850" cy="2339975"/>
          </a:xfrm>
          <a:prstGeom prst="ellipse">
            <a:avLst/>
          </a:prstGeom>
          <a:solidFill>
            <a:schemeClr val="tx1"/>
          </a:solidFill>
          <a:ln w="127000">
            <a:solidFill>
              <a:srgbClr val="FAFD00"/>
            </a:solidFill>
            <a:round/>
            <a:headEnd/>
            <a:tailEnd/>
          </a:ln>
        </p:spPr>
        <p:txBody>
          <a:bodyPr wrap="none" anchor="ctr"/>
          <a:lstStyle/>
          <a:p>
            <a:endParaRPr lang="en-US"/>
          </a:p>
        </p:txBody>
      </p:sp>
      <p:graphicFrame>
        <p:nvGraphicFramePr>
          <p:cNvPr id="1028" name="Object 8"/>
          <p:cNvGraphicFramePr>
            <a:graphicFrameLocks/>
          </p:cNvGraphicFramePr>
          <p:nvPr/>
        </p:nvGraphicFramePr>
        <p:xfrm>
          <a:off x="6888163" y="2324100"/>
          <a:ext cx="1143000" cy="1028700"/>
        </p:xfrm>
        <a:graphic>
          <a:graphicData uri="http://schemas.openxmlformats.org/presentationml/2006/ole">
            <mc:AlternateContent xmlns:mc="http://schemas.openxmlformats.org/markup-compatibility/2006">
              <mc:Choice xmlns:v="urn:schemas-microsoft-com:vml" Requires="v">
                <p:oleObj spid="_x0000_s1040" name="Microsoft ClipArt Gallery" r:id="rId8" imgW="4181400" imgH="3214440" progId="">
                  <p:embed/>
                </p:oleObj>
              </mc:Choice>
              <mc:Fallback>
                <p:oleObj name="Microsoft ClipArt Gallery" r:id="rId8" imgW="4181400" imgH="3214440" progId="">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8163" y="2324100"/>
                        <a:ext cx="11430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9"/>
          <p:cNvGraphicFramePr>
            <a:graphicFrameLocks/>
          </p:cNvGraphicFramePr>
          <p:nvPr/>
        </p:nvGraphicFramePr>
        <p:xfrm>
          <a:off x="7802563" y="3797300"/>
          <a:ext cx="808037" cy="1231900"/>
        </p:xfrm>
        <a:graphic>
          <a:graphicData uri="http://schemas.openxmlformats.org/presentationml/2006/ole">
            <mc:AlternateContent xmlns:mc="http://schemas.openxmlformats.org/markup-compatibility/2006">
              <mc:Choice xmlns:v="urn:schemas-microsoft-com:vml" Requires="v">
                <p:oleObj spid="_x0000_s1041" name="Microsoft ClipArt Gallery" r:id="rId9" imgW="2557440" imgH="4297320" progId="">
                  <p:embed/>
                </p:oleObj>
              </mc:Choice>
              <mc:Fallback>
                <p:oleObj name="Microsoft ClipArt Gallery" r:id="rId9" imgW="2557440" imgH="4297320" progId="">
                  <p:embed/>
                  <p:pic>
                    <p:nvPicPr>
                      <p:cNvPr id="0"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2563" y="3797300"/>
                        <a:ext cx="808037"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10"/>
          <p:cNvGraphicFramePr>
            <a:graphicFrameLocks/>
          </p:cNvGraphicFramePr>
          <p:nvPr/>
        </p:nvGraphicFramePr>
        <p:xfrm>
          <a:off x="5668963" y="4495800"/>
          <a:ext cx="1287462" cy="1536700"/>
        </p:xfrm>
        <a:graphic>
          <a:graphicData uri="http://schemas.openxmlformats.org/presentationml/2006/ole">
            <mc:AlternateContent xmlns:mc="http://schemas.openxmlformats.org/markup-compatibility/2006">
              <mc:Choice xmlns:v="urn:schemas-microsoft-com:vml" Requires="v">
                <p:oleObj spid="_x0000_s1042" name="Microsoft ClipArt Gallery" r:id="rId10" imgW="4546440" imgH="3282840" progId="">
                  <p:embed/>
                </p:oleObj>
              </mc:Choice>
              <mc:Fallback>
                <p:oleObj name="Microsoft ClipArt Gallery" r:id="rId10" imgW="4546440" imgH="3282840" progId="">
                  <p:embed/>
                  <p:pic>
                    <p:nvPicPr>
                      <p:cNvPr id="0" name="Object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68963" y="4495800"/>
                        <a:ext cx="1287462"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6" name="AutoShape 11"/>
          <p:cNvSpPr>
            <a:spLocks noChangeArrowheads="1"/>
          </p:cNvSpPr>
          <p:nvPr/>
        </p:nvSpPr>
        <p:spPr bwMode="auto">
          <a:xfrm rot="-10260000">
            <a:off x="2163763" y="4787900"/>
            <a:ext cx="590550" cy="228600"/>
          </a:xfrm>
          <a:prstGeom prst="rightArrow">
            <a:avLst>
              <a:gd name="adj1" fmla="val 50000"/>
              <a:gd name="adj2" fmla="val 138149"/>
            </a:avLst>
          </a:prstGeom>
          <a:solidFill>
            <a:srgbClr val="FAFD00"/>
          </a:solidFill>
          <a:ln w="12700">
            <a:noFill/>
            <a:miter lim="800000"/>
            <a:headEnd/>
            <a:tailEnd/>
          </a:ln>
        </p:spPr>
        <p:txBody>
          <a:bodyPr wrap="none" anchor="ctr"/>
          <a:lstStyle/>
          <a:p>
            <a:endParaRPr lang="en-US"/>
          </a:p>
        </p:txBody>
      </p:sp>
      <p:sp>
        <p:nvSpPr>
          <p:cNvPr id="1037" name="Rectangle 12"/>
          <p:cNvSpPr>
            <a:spLocks noChangeArrowheads="1"/>
          </p:cNvSpPr>
          <p:nvPr/>
        </p:nvSpPr>
        <p:spPr bwMode="auto">
          <a:xfrm>
            <a:off x="2620963" y="3111500"/>
            <a:ext cx="1447800" cy="819150"/>
          </a:xfrm>
          <a:prstGeom prst="rect">
            <a:avLst/>
          </a:prstGeom>
          <a:noFill/>
          <a:ln w="12700">
            <a:noFill/>
            <a:miter lim="800000"/>
            <a:headEnd/>
            <a:tailEnd/>
          </a:ln>
        </p:spPr>
        <p:txBody>
          <a:bodyPr lIns="90488" tIns="44450" rIns="90488" bIns="44450">
            <a:spAutoFit/>
          </a:bodyPr>
          <a:lstStyle/>
          <a:p>
            <a:r>
              <a:rPr lang="en-US" sz="2400" b="1">
                <a:solidFill>
                  <a:srgbClr val="FC0128"/>
                </a:solidFill>
                <a:latin typeface="Times New Roman" pitchFamily="18" charset="0"/>
              </a:rPr>
              <a:t>Internet Server</a:t>
            </a:r>
          </a:p>
        </p:txBody>
      </p:sp>
      <p:sp>
        <p:nvSpPr>
          <p:cNvPr id="1038" name="Rectangle 13"/>
          <p:cNvSpPr>
            <a:spLocks noChangeArrowheads="1"/>
          </p:cNvSpPr>
          <p:nvPr/>
        </p:nvSpPr>
        <p:spPr bwMode="auto">
          <a:xfrm>
            <a:off x="7162800" y="1905000"/>
            <a:ext cx="1373188" cy="454025"/>
          </a:xfrm>
          <a:prstGeom prst="rect">
            <a:avLst/>
          </a:prstGeom>
          <a:noFill/>
          <a:ln w="12700">
            <a:noFill/>
            <a:miter lim="800000"/>
            <a:headEnd/>
            <a:tailEnd/>
          </a:ln>
        </p:spPr>
        <p:txBody>
          <a:bodyPr wrap="none" lIns="90488" tIns="44450" rIns="90488" bIns="44450">
            <a:spAutoFit/>
          </a:bodyPr>
          <a:lstStyle/>
          <a:p>
            <a:r>
              <a:rPr lang="en-US" sz="2400" b="1">
                <a:solidFill>
                  <a:srgbClr val="FC0128"/>
                </a:solidFill>
                <a:latin typeface="Times New Roman" pitchFamily="18" charset="0"/>
              </a:rPr>
              <a:t>PC client</a:t>
            </a:r>
          </a:p>
        </p:txBody>
      </p:sp>
      <p:sp>
        <p:nvSpPr>
          <p:cNvPr id="1039" name="Rectangle 14"/>
          <p:cNvSpPr>
            <a:spLocks noChangeArrowheads="1"/>
          </p:cNvSpPr>
          <p:nvPr/>
        </p:nvSpPr>
        <p:spPr bwMode="auto">
          <a:xfrm>
            <a:off x="5080000" y="3949700"/>
            <a:ext cx="2397125" cy="393700"/>
          </a:xfrm>
          <a:prstGeom prst="rect">
            <a:avLst/>
          </a:prstGeom>
          <a:noFill/>
          <a:ln w="12700">
            <a:noFill/>
            <a:miter lim="800000"/>
            <a:headEnd/>
            <a:tailEnd/>
          </a:ln>
        </p:spPr>
        <p:txBody>
          <a:bodyPr wrap="none" lIns="90488" tIns="44450" rIns="90488" bIns="44450">
            <a:spAutoFit/>
          </a:bodyPr>
          <a:lstStyle/>
          <a:p>
            <a:pPr algn="r"/>
            <a:r>
              <a:rPr lang="en-US" sz="2000" b="1">
                <a:solidFill>
                  <a:srgbClr val="FC0128"/>
                </a:solidFill>
                <a:latin typeface="Times New Roman" pitchFamily="18" charset="0"/>
              </a:rPr>
              <a:t>Local Area Network</a:t>
            </a:r>
          </a:p>
        </p:txBody>
      </p:sp>
      <p:graphicFrame>
        <p:nvGraphicFramePr>
          <p:cNvPr id="1031" name="Object 15"/>
          <p:cNvGraphicFramePr>
            <a:graphicFrameLocks/>
          </p:cNvGraphicFramePr>
          <p:nvPr/>
        </p:nvGraphicFramePr>
        <p:xfrm>
          <a:off x="3367088" y="3522663"/>
          <a:ext cx="1760537" cy="1095375"/>
        </p:xfrm>
        <a:graphic>
          <a:graphicData uri="http://schemas.openxmlformats.org/presentationml/2006/ole">
            <mc:AlternateContent xmlns:mc="http://schemas.openxmlformats.org/markup-compatibility/2006">
              <mc:Choice xmlns:v="urn:schemas-microsoft-com:vml" Requires="v">
                <p:oleObj spid="_x0000_s1043" name="CorelDRAW!" r:id="rId12" imgW="1255680" imgH="502920" progId="">
                  <p:embed/>
                </p:oleObj>
              </mc:Choice>
              <mc:Fallback>
                <p:oleObj name="CorelDRAW!" r:id="rId12" imgW="1255680" imgH="502920" progId="">
                  <p:embed/>
                  <p:pic>
                    <p:nvPicPr>
                      <p:cNvPr id="0" name="Object 1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7088" y="3522663"/>
                        <a:ext cx="176053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0" name="Group 16"/>
          <p:cNvGrpSpPr>
            <a:grpSpLocks/>
          </p:cNvGrpSpPr>
          <p:nvPr/>
        </p:nvGrpSpPr>
        <p:grpSpPr bwMode="auto">
          <a:xfrm>
            <a:off x="609600" y="3200400"/>
            <a:ext cx="1782763" cy="1981200"/>
            <a:chOff x="352" y="1806"/>
            <a:chExt cx="951" cy="1117"/>
          </a:xfrm>
        </p:grpSpPr>
        <p:sp>
          <p:nvSpPr>
            <p:cNvPr id="1042" name="Oval 17"/>
            <p:cNvSpPr>
              <a:spLocks noChangeArrowheads="1"/>
            </p:cNvSpPr>
            <p:nvPr/>
          </p:nvSpPr>
          <p:spPr bwMode="auto">
            <a:xfrm>
              <a:off x="352" y="1806"/>
              <a:ext cx="951" cy="1117"/>
            </a:xfrm>
            <a:prstGeom prst="ellipse">
              <a:avLst/>
            </a:prstGeom>
            <a:solidFill>
              <a:srgbClr val="A2C1FE"/>
            </a:solidFill>
            <a:ln w="12700">
              <a:solidFill>
                <a:srgbClr val="000000"/>
              </a:solidFill>
              <a:round/>
              <a:headEnd/>
              <a:tailEnd/>
            </a:ln>
          </p:spPr>
          <p:txBody>
            <a:bodyPr wrap="none" anchor="ctr"/>
            <a:lstStyle/>
            <a:p>
              <a:endParaRPr lang="en-US"/>
            </a:p>
          </p:txBody>
        </p:sp>
        <p:grpSp>
          <p:nvGrpSpPr>
            <p:cNvPr id="1043" name="Group 18"/>
            <p:cNvGrpSpPr>
              <a:grpSpLocks/>
            </p:cNvGrpSpPr>
            <p:nvPr/>
          </p:nvGrpSpPr>
          <p:grpSpPr bwMode="auto">
            <a:xfrm>
              <a:off x="357" y="1929"/>
              <a:ext cx="889" cy="840"/>
              <a:chOff x="357" y="1929"/>
              <a:chExt cx="889" cy="840"/>
            </a:xfrm>
          </p:grpSpPr>
          <p:sp>
            <p:nvSpPr>
              <p:cNvPr id="1044" name="Freeform 19"/>
              <p:cNvSpPr>
                <a:spLocks/>
              </p:cNvSpPr>
              <p:nvPr/>
            </p:nvSpPr>
            <p:spPr bwMode="auto">
              <a:xfrm>
                <a:off x="357" y="2255"/>
                <a:ext cx="293" cy="447"/>
              </a:xfrm>
              <a:custGeom>
                <a:avLst/>
                <a:gdLst>
                  <a:gd name="T0" fmla="*/ 37 w 293"/>
                  <a:gd name="T1" fmla="*/ 57 h 447"/>
                  <a:gd name="T2" fmla="*/ 20 w 293"/>
                  <a:gd name="T3" fmla="*/ 70 h 447"/>
                  <a:gd name="T4" fmla="*/ 7 w 293"/>
                  <a:gd name="T5" fmla="*/ 101 h 447"/>
                  <a:gd name="T6" fmla="*/ 4 w 293"/>
                  <a:gd name="T7" fmla="*/ 130 h 447"/>
                  <a:gd name="T8" fmla="*/ 12 w 293"/>
                  <a:gd name="T9" fmla="*/ 172 h 447"/>
                  <a:gd name="T10" fmla="*/ 37 w 293"/>
                  <a:gd name="T11" fmla="*/ 211 h 447"/>
                  <a:gd name="T12" fmla="*/ 62 w 293"/>
                  <a:gd name="T13" fmla="*/ 201 h 447"/>
                  <a:gd name="T14" fmla="*/ 111 w 293"/>
                  <a:gd name="T15" fmla="*/ 213 h 447"/>
                  <a:gd name="T16" fmla="*/ 124 w 293"/>
                  <a:gd name="T17" fmla="*/ 281 h 447"/>
                  <a:gd name="T18" fmla="*/ 124 w 293"/>
                  <a:gd name="T19" fmla="*/ 298 h 447"/>
                  <a:gd name="T20" fmla="*/ 120 w 293"/>
                  <a:gd name="T21" fmla="*/ 337 h 447"/>
                  <a:gd name="T22" fmla="*/ 134 w 293"/>
                  <a:gd name="T23" fmla="*/ 381 h 447"/>
                  <a:gd name="T24" fmla="*/ 147 w 293"/>
                  <a:gd name="T25" fmla="*/ 427 h 447"/>
                  <a:gd name="T26" fmla="*/ 169 w 293"/>
                  <a:gd name="T27" fmla="*/ 443 h 447"/>
                  <a:gd name="T28" fmla="*/ 207 w 293"/>
                  <a:gd name="T29" fmla="*/ 407 h 447"/>
                  <a:gd name="T30" fmla="*/ 216 w 293"/>
                  <a:gd name="T31" fmla="*/ 385 h 447"/>
                  <a:gd name="T32" fmla="*/ 220 w 293"/>
                  <a:gd name="T33" fmla="*/ 369 h 447"/>
                  <a:gd name="T34" fmla="*/ 241 w 293"/>
                  <a:gd name="T35" fmla="*/ 329 h 447"/>
                  <a:gd name="T36" fmla="*/ 241 w 293"/>
                  <a:gd name="T37" fmla="*/ 293 h 447"/>
                  <a:gd name="T38" fmla="*/ 238 w 293"/>
                  <a:gd name="T39" fmla="*/ 274 h 447"/>
                  <a:gd name="T40" fmla="*/ 253 w 293"/>
                  <a:gd name="T41" fmla="*/ 236 h 447"/>
                  <a:gd name="T42" fmla="*/ 292 w 293"/>
                  <a:gd name="T43" fmla="*/ 159 h 447"/>
                  <a:gd name="T44" fmla="*/ 251 w 293"/>
                  <a:gd name="T45" fmla="*/ 164 h 447"/>
                  <a:gd name="T46" fmla="*/ 234 w 293"/>
                  <a:gd name="T47" fmla="*/ 135 h 447"/>
                  <a:gd name="T48" fmla="*/ 207 w 293"/>
                  <a:gd name="T49" fmla="*/ 69 h 447"/>
                  <a:gd name="T50" fmla="*/ 208 w 293"/>
                  <a:gd name="T51" fmla="*/ 49 h 447"/>
                  <a:gd name="T52" fmla="*/ 191 w 293"/>
                  <a:gd name="T53" fmla="*/ 52 h 447"/>
                  <a:gd name="T54" fmla="*/ 151 w 293"/>
                  <a:gd name="T55" fmla="*/ 60 h 447"/>
                  <a:gd name="T56" fmla="*/ 137 w 293"/>
                  <a:gd name="T57" fmla="*/ 38 h 447"/>
                  <a:gd name="T58" fmla="*/ 122 w 293"/>
                  <a:gd name="T59" fmla="*/ 11 h 447"/>
                  <a:gd name="T60" fmla="*/ 70 w 293"/>
                  <a:gd name="T61" fmla="*/ 0 h 447"/>
                  <a:gd name="T62" fmla="*/ 53 w 293"/>
                  <a:gd name="T63" fmla="*/ 24 h 4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3"/>
                  <a:gd name="T97" fmla="*/ 0 h 447"/>
                  <a:gd name="T98" fmla="*/ 293 w 293"/>
                  <a:gd name="T99" fmla="*/ 447 h 4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3" h="447">
                    <a:moveTo>
                      <a:pt x="42" y="36"/>
                    </a:moveTo>
                    <a:lnTo>
                      <a:pt x="37" y="57"/>
                    </a:lnTo>
                    <a:lnTo>
                      <a:pt x="30" y="64"/>
                    </a:lnTo>
                    <a:lnTo>
                      <a:pt x="20" y="70"/>
                    </a:lnTo>
                    <a:lnTo>
                      <a:pt x="15" y="82"/>
                    </a:lnTo>
                    <a:lnTo>
                      <a:pt x="7" y="101"/>
                    </a:lnTo>
                    <a:lnTo>
                      <a:pt x="7" y="113"/>
                    </a:lnTo>
                    <a:lnTo>
                      <a:pt x="4" y="130"/>
                    </a:lnTo>
                    <a:lnTo>
                      <a:pt x="0" y="151"/>
                    </a:lnTo>
                    <a:lnTo>
                      <a:pt x="12" y="172"/>
                    </a:lnTo>
                    <a:lnTo>
                      <a:pt x="24" y="191"/>
                    </a:lnTo>
                    <a:lnTo>
                      <a:pt x="37" y="211"/>
                    </a:lnTo>
                    <a:lnTo>
                      <a:pt x="43" y="201"/>
                    </a:lnTo>
                    <a:lnTo>
                      <a:pt x="62" y="201"/>
                    </a:lnTo>
                    <a:lnTo>
                      <a:pt x="88" y="201"/>
                    </a:lnTo>
                    <a:lnTo>
                      <a:pt x="111" y="213"/>
                    </a:lnTo>
                    <a:lnTo>
                      <a:pt x="110" y="241"/>
                    </a:lnTo>
                    <a:lnTo>
                      <a:pt x="124" y="281"/>
                    </a:lnTo>
                    <a:lnTo>
                      <a:pt x="126" y="287"/>
                    </a:lnTo>
                    <a:lnTo>
                      <a:pt x="124" y="298"/>
                    </a:lnTo>
                    <a:lnTo>
                      <a:pt x="130" y="310"/>
                    </a:lnTo>
                    <a:lnTo>
                      <a:pt x="120" y="337"/>
                    </a:lnTo>
                    <a:lnTo>
                      <a:pt x="127" y="360"/>
                    </a:lnTo>
                    <a:lnTo>
                      <a:pt x="134" y="381"/>
                    </a:lnTo>
                    <a:lnTo>
                      <a:pt x="139" y="404"/>
                    </a:lnTo>
                    <a:lnTo>
                      <a:pt x="147" y="427"/>
                    </a:lnTo>
                    <a:lnTo>
                      <a:pt x="154" y="446"/>
                    </a:lnTo>
                    <a:lnTo>
                      <a:pt x="169" y="443"/>
                    </a:lnTo>
                    <a:lnTo>
                      <a:pt x="196" y="426"/>
                    </a:lnTo>
                    <a:lnTo>
                      <a:pt x="207" y="407"/>
                    </a:lnTo>
                    <a:lnTo>
                      <a:pt x="207" y="393"/>
                    </a:lnTo>
                    <a:lnTo>
                      <a:pt x="216" y="385"/>
                    </a:lnTo>
                    <a:lnTo>
                      <a:pt x="222" y="379"/>
                    </a:lnTo>
                    <a:lnTo>
                      <a:pt x="220" y="369"/>
                    </a:lnTo>
                    <a:lnTo>
                      <a:pt x="219" y="360"/>
                    </a:lnTo>
                    <a:lnTo>
                      <a:pt x="241" y="329"/>
                    </a:lnTo>
                    <a:lnTo>
                      <a:pt x="246" y="301"/>
                    </a:lnTo>
                    <a:lnTo>
                      <a:pt x="241" y="293"/>
                    </a:lnTo>
                    <a:lnTo>
                      <a:pt x="242" y="285"/>
                    </a:lnTo>
                    <a:lnTo>
                      <a:pt x="238" y="274"/>
                    </a:lnTo>
                    <a:lnTo>
                      <a:pt x="253" y="249"/>
                    </a:lnTo>
                    <a:lnTo>
                      <a:pt x="253" y="236"/>
                    </a:lnTo>
                    <a:lnTo>
                      <a:pt x="277" y="216"/>
                    </a:lnTo>
                    <a:lnTo>
                      <a:pt x="292" y="159"/>
                    </a:lnTo>
                    <a:lnTo>
                      <a:pt x="269" y="172"/>
                    </a:lnTo>
                    <a:lnTo>
                      <a:pt x="251" y="164"/>
                    </a:lnTo>
                    <a:lnTo>
                      <a:pt x="253" y="150"/>
                    </a:lnTo>
                    <a:lnTo>
                      <a:pt x="234" y="135"/>
                    </a:lnTo>
                    <a:lnTo>
                      <a:pt x="226" y="101"/>
                    </a:lnTo>
                    <a:lnTo>
                      <a:pt x="207" y="69"/>
                    </a:lnTo>
                    <a:lnTo>
                      <a:pt x="208" y="52"/>
                    </a:lnTo>
                    <a:lnTo>
                      <a:pt x="208" y="49"/>
                    </a:lnTo>
                    <a:lnTo>
                      <a:pt x="197" y="49"/>
                    </a:lnTo>
                    <a:lnTo>
                      <a:pt x="191" y="52"/>
                    </a:lnTo>
                    <a:lnTo>
                      <a:pt x="165" y="40"/>
                    </a:lnTo>
                    <a:lnTo>
                      <a:pt x="151" y="60"/>
                    </a:lnTo>
                    <a:lnTo>
                      <a:pt x="141" y="45"/>
                    </a:lnTo>
                    <a:lnTo>
                      <a:pt x="137" y="38"/>
                    </a:lnTo>
                    <a:lnTo>
                      <a:pt x="123" y="36"/>
                    </a:lnTo>
                    <a:lnTo>
                      <a:pt x="122" y="11"/>
                    </a:lnTo>
                    <a:lnTo>
                      <a:pt x="101" y="15"/>
                    </a:lnTo>
                    <a:lnTo>
                      <a:pt x="70" y="0"/>
                    </a:lnTo>
                    <a:lnTo>
                      <a:pt x="64" y="13"/>
                    </a:lnTo>
                    <a:lnTo>
                      <a:pt x="53" y="24"/>
                    </a:lnTo>
                    <a:lnTo>
                      <a:pt x="42" y="36"/>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45" name="Freeform 20"/>
              <p:cNvSpPr>
                <a:spLocks/>
              </p:cNvSpPr>
              <p:nvPr/>
            </p:nvSpPr>
            <p:spPr bwMode="auto">
              <a:xfrm>
                <a:off x="1196" y="2631"/>
                <a:ext cx="50" cy="83"/>
              </a:xfrm>
              <a:custGeom>
                <a:avLst/>
                <a:gdLst>
                  <a:gd name="T0" fmla="*/ 33 w 50"/>
                  <a:gd name="T1" fmla="*/ 0 h 83"/>
                  <a:gd name="T2" fmla="*/ 31 w 50"/>
                  <a:gd name="T3" fmla="*/ 28 h 83"/>
                  <a:gd name="T4" fmla="*/ 14 w 50"/>
                  <a:gd name="T5" fmla="*/ 47 h 83"/>
                  <a:gd name="T6" fmla="*/ 4 w 50"/>
                  <a:gd name="T7" fmla="*/ 62 h 83"/>
                  <a:gd name="T8" fmla="*/ 0 w 50"/>
                  <a:gd name="T9" fmla="*/ 69 h 83"/>
                  <a:gd name="T10" fmla="*/ 4 w 50"/>
                  <a:gd name="T11" fmla="*/ 74 h 83"/>
                  <a:gd name="T12" fmla="*/ 14 w 50"/>
                  <a:gd name="T13" fmla="*/ 82 h 83"/>
                  <a:gd name="T14" fmla="*/ 23 w 50"/>
                  <a:gd name="T15" fmla="*/ 63 h 83"/>
                  <a:gd name="T16" fmla="*/ 37 w 50"/>
                  <a:gd name="T17" fmla="*/ 47 h 83"/>
                  <a:gd name="T18" fmla="*/ 45 w 50"/>
                  <a:gd name="T19" fmla="*/ 32 h 83"/>
                  <a:gd name="T20" fmla="*/ 49 w 50"/>
                  <a:gd name="T21" fmla="*/ 20 h 83"/>
                  <a:gd name="T22" fmla="*/ 46 w 50"/>
                  <a:gd name="T23" fmla="*/ 13 h 83"/>
                  <a:gd name="T24" fmla="*/ 33 w 50"/>
                  <a:gd name="T25" fmla="*/ 0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
                  <a:gd name="T40" fmla="*/ 0 h 83"/>
                  <a:gd name="T41" fmla="*/ 50 w 50"/>
                  <a:gd name="T42" fmla="*/ 83 h 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 h="83">
                    <a:moveTo>
                      <a:pt x="33" y="0"/>
                    </a:moveTo>
                    <a:lnTo>
                      <a:pt x="31" y="28"/>
                    </a:lnTo>
                    <a:lnTo>
                      <a:pt x="14" y="47"/>
                    </a:lnTo>
                    <a:lnTo>
                      <a:pt x="4" y="62"/>
                    </a:lnTo>
                    <a:lnTo>
                      <a:pt x="0" y="69"/>
                    </a:lnTo>
                    <a:lnTo>
                      <a:pt x="4" y="74"/>
                    </a:lnTo>
                    <a:lnTo>
                      <a:pt x="14" y="82"/>
                    </a:lnTo>
                    <a:lnTo>
                      <a:pt x="23" y="63"/>
                    </a:lnTo>
                    <a:lnTo>
                      <a:pt x="37" y="47"/>
                    </a:lnTo>
                    <a:lnTo>
                      <a:pt x="45" y="32"/>
                    </a:lnTo>
                    <a:lnTo>
                      <a:pt x="49" y="20"/>
                    </a:lnTo>
                    <a:lnTo>
                      <a:pt x="46" y="13"/>
                    </a:lnTo>
                    <a:lnTo>
                      <a:pt x="33"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46" name="Freeform 21"/>
              <p:cNvSpPr>
                <a:spLocks/>
              </p:cNvSpPr>
              <p:nvPr/>
            </p:nvSpPr>
            <p:spPr bwMode="auto">
              <a:xfrm>
                <a:off x="1013" y="2568"/>
                <a:ext cx="156" cy="170"/>
              </a:xfrm>
              <a:custGeom>
                <a:avLst/>
                <a:gdLst>
                  <a:gd name="T0" fmla="*/ 106 w 156"/>
                  <a:gd name="T1" fmla="*/ 10 h 170"/>
                  <a:gd name="T2" fmla="*/ 108 w 156"/>
                  <a:gd name="T3" fmla="*/ 16 h 170"/>
                  <a:gd name="T4" fmla="*/ 106 w 156"/>
                  <a:gd name="T5" fmla="*/ 29 h 170"/>
                  <a:gd name="T6" fmla="*/ 97 w 156"/>
                  <a:gd name="T7" fmla="*/ 27 h 170"/>
                  <a:gd name="T8" fmla="*/ 90 w 156"/>
                  <a:gd name="T9" fmla="*/ 2 h 170"/>
                  <a:gd name="T10" fmla="*/ 73 w 156"/>
                  <a:gd name="T11" fmla="*/ 0 h 170"/>
                  <a:gd name="T12" fmla="*/ 67 w 156"/>
                  <a:gd name="T13" fmla="*/ 8 h 170"/>
                  <a:gd name="T14" fmla="*/ 58 w 156"/>
                  <a:gd name="T15" fmla="*/ 18 h 170"/>
                  <a:gd name="T16" fmla="*/ 49 w 156"/>
                  <a:gd name="T17" fmla="*/ 16 h 170"/>
                  <a:gd name="T18" fmla="*/ 38 w 156"/>
                  <a:gd name="T19" fmla="*/ 31 h 170"/>
                  <a:gd name="T20" fmla="*/ 34 w 156"/>
                  <a:gd name="T21" fmla="*/ 32 h 170"/>
                  <a:gd name="T22" fmla="*/ 28 w 156"/>
                  <a:gd name="T23" fmla="*/ 45 h 170"/>
                  <a:gd name="T24" fmla="*/ 11 w 156"/>
                  <a:gd name="T25" fmla="*/ 51 h 170"/>
                  <a:gd name="T26" fmla="*/ 0 w 156"/>
                  <a:gd name="T27" fmla="*/ 72 h 170"/>
                  <a:gd name="T28" fmla="*/ 5 w 156"/>
                  <a:gd name="T29" fmla="*/ 92 h 170"/>
                  <a:gd name="T30" fmla="*/ 3 w 156"/>
                  <a:gd name="T31" fmla="*/ 98 h 170"/>
                  <a:gd name="T32" fmla="*/ 9 w 156"/>
                  <a:gd name="T33" fmla="*/ 120 h 170"/>
                  <a:gd name="T34" fmla="*/ 19 w 156"/>
                  <a:gd name="T35" fmla="*/ 136 h 170"/>
                  <a:gd name="T36" fmla="*/ 42 w 156"/>
                  <a:gd name="T37" fmla="*/ 130 h 170"/>
                  <a:gd name="T38" fmla="*/ 54 w 156"/>
                  <a:gd name="T39" fmla="*/ 121 h 170"/>
                  <a:gd name="T40" fmla="*/ 58 w 156"/>
                  <a:gd name="T41" fmla="*/ 118 h 170"/>
                  <a:gd name="T42" fmla="*/ 74 w 156"/>
                  <a:gd name="T43" fmla="*/ 121 h 170"/>
                  <a:gd name="T44" fmla="*/ 82 w 156"/>
                  <a:gd name="T45" fmla="*/ 132 h 170"/>
                  <a:gd name="T46" fmla="*/ 86 w 156"/>
                  <a:gd name="T47" fmla="*/ 140 h 170"/>
                  <a:gd name="T48" fmla="*/ 102 w 156"/>
                  <a:gd name="T49" fmla="*/ 146 h 170"/>
                  <a:gd name="T50" fmla="*/ 117 w 156"/>
                  <a:gd name="T51" fmla="*/ 163 h 170"/>
                  <a:gd name="T52" fmla="*/ 124 w 156"/>
                  <a:gd name="T53" fmla="*/ 168 h 170"/>
                  <a:gd name="T54" fmla="*/ 136 w 156"/>
                  <a:gd name="T55" fmla="*/ 157 h 170"/>
                  <a:gd name="T56" fmla="*/ 143 w 156"/>
                  <a:gd name="T57" fmla="*/ 141 h 170"/>
                  <a:gd name="T58" fmla="*/ 152 w 156"/>
                  <a:gd name="T59" fmla="*/ 119 h 170"/>
                  <a:gd name="T60" fmla="*/ 154 w 156"/>
                  <a:gd name="T61" fmla="*/ 89 h 170"/>
                  <a:gd name="T62" fmla="*/ 143 w 156"/>
                  <a:gd name="T63" fmla="*/ 69 h 170"/>
                  <a:gd name="T64" fmla="*/ 139 w 156"/>
                  <a:gd name="T65" fmla="*/ 56 h 170"/>
                  <a:gd name="T66" fmla="*/ 128 w 156"/>
                  <a:gd name="T67" fmla="*/ 46 h 170"/>
                  <a:gd name="T68" fmla="*/ 123 w 156"/>
                  <a:gd name="T69" fmla="*/ 23 h 170"/>
                  <a:gd name="T70" fmla="*/ 112 w 156"/>
                  <a:gd name="T71" fmla="*/ 0 h 1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6"/>
                  <a:gd name="T109" fmla="*/ 0 h 170"/>
                  <a:gd name="T110" fmla="*/ 156 w 156"/>
                  <a:gd name="T111" fmla="*/ 170 h 1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6" h="170">
                    <a:moveTo>
                      <a:pt x="109" y="1"/>
                    </a:moveTo>
                    <a:lnTo>
                      <a:pt x="106" y="10"/>
                    </a:lnTo>
                    <a:lnTo>
                      <a:pt x="106" y="12"/>
                    </a:lnTo>
                    <a:lnTo>
                      <a:pt x="108" y="16"/>
                    </a:lnTo>
                    <a:lnTo>
                      <a:pt x="108" y="25"/>
                    </a:lnTo>
                    <a:lnTo>
                      <a:pt x="106" y="29"/>
                    </a:lnTo>
                    <a:lnTo>
                      <a:pt x="102" y="31"/>
                    </a:lnTo>
                    <a:lnTo>
                      <a:pt x="97" y="27"/>
                    </a:lnTo>
                    <a:lnTo>
                      <a:pt x="96" y="17"/>
                    </a:lnTo>
                    <a:lnTo>
                      <a:pt x="90" y="2"/>
                    </a:lnTo>
                    <a:lnTo>
                      <a:pt x="82" y="3"/>
                    </a:lnTo>
                    <a:lnTo>
                      <a:pt x="73" y="0"/>
                    </a:lnTo>
                    <a:lnTo>
                      <a:pt x="73" y="8"/>
                    </a:lnTo>
                    <a:lnTo>
                      <a:pt x="67" y="8"/>
                    </a:lnTo>
                    <a:lnTo>
                      <a:pt x="63" y="17"/>
                    </a:lnTo>
                    <a:lnTo>
                      <a:pt x="58" y="18"/>
                    </a:lnTo>
                    <a:lnTo>
                      <a:pt x="54" y="19"/>
                    </a:lnTo>
                    <a:lnTo>
                      <a:pt x="49" y="16"/>
                    </a:lnTo>
                    <a:lnTo>
                      <a:pt x="39" y="27"/>
                    </a:lnTo>
                    <a:lnTo>
                      <a:pt x="38" y="31"/>
                    </a:lnTo>
                    <a:lnTo>
                      <a:pt x="35" y="28"/>
                    </a:lnTo>
                    <a:lnTo>
                      <a:pt x="34" y="32"/>
                    </a:lnTo>
                    <a:lnTo>
                      <a:pt x="34" y="36"/>
                    </a:lnTo>
                    <a:lnTo>
                      <a:pt x="28" y="45"/>
                    </a:lnTo>
                    <a:lnTo>
                      <a:pt x="22" y="48"/>
                    </a:lnTo>
                    <a:lnTo>
                      <a:pt x="11" y="51"/>
                    </a:lnTo>
                    <a:lnTo>
                      <a:pt x="3" y="57"/>
                    </a:lnTo>
                    <a:lnTo>
                      <a:pt x="0" y="72"/>
                    </a:lnTo>
                    <a:lnTo>
                      <a:pt x="3" y="91"/>
                    </a:lnTo>
                    <a:lnTo>
                      <a:pt x="5" y="92"/>
                    </a:lnTo>
                    <a:lnTo>
                      <a:pt x="5" y="93"/>
                    </a:lnTo>
                    <a:lnTo>
                      <a:pt x="3" y="98"/>
                    </a:lnTo>
                    <a:lnTo>
                      <a:pt x="8" y="113"/>
                    </a:lnTo>
                    <a:lnTo>
                      <a:pt x="9" y="120"/>
                    </a:lnTo>
                    <a:lnTo>
                      <a:pt x="8" y="130"/>
                    </a:lnTo>
                    <a:lnTo>
                      <a:pt x="19" y="136"/>
                    </a:lnTo>
                    <a:lnTo>
                      <a:pt x="27" y="130"/>
                    </a:lnTo>
                    <a:lnTo>
                      <a:pt x="42" y="130"/>
                    </a:lnTo>
                    <a:lnTo>
                      <a:pt x="40" y="126"/>
                    </a:lnTo>
                    <a:lnTo>
                      <a:pt x="54" y="121"/>
                    </a:lnTo>
                    <a:lnTo>
                      <a:pt x="58" y="121"/>
                    </a:lnTo>
                    <a:lnTo>
                      <a:pt x="58" y="118"/>
                    </a:lnTo>
                    <a:lnTo>
                      <a:pt x="63" y="117"/>
                    </a:lnTo>
                    <a:lnTo>
                      <a:pt x="74" y="121"/>
                    </a:lnTo>
                    <a:lnTo>
                      <a:pt x="80" y="121"/>
                    </a:lnTo>
                    <a:lnTo>
                      <a:pt x="82" y="132"/>
                    </a:lnTo>
                    <a:lnTo>
                      <a:pt x="86" y="132"/>
                    </a:lnTo>
                    <a:lnTo>
                      <a:pt x="86" y="140"/>
                    </a:lnTo>
                    <a:lnTo>
                      <a:pt x="97" y="141"/>
                    </a:lnTo>
                    <a:lnTo>
                      <a:pt x="102" y="146"/>
                    </a:lnTo>
                    <a:lnTo>
                      <a:pt x="102" y="156"/>
                    </a:lnTo>
                    <a:lnTo>
                      <a:pt x="117" y="163"/>
                    </a:lnTo>
                    <a:lnTo>
                      <a:pt x="120" y="169"/>
                    </a:lnTo>
                    <a:lnTo>
                      <a:pt x="124" y="168"/>
                    </a:lnTo>
                    <a:lnTo>
                      <a:pt x="131" y="161"/>
                    </a:lnTo>
                    <a:lnTo>
                      <a:pt x="136" y="157"/>
                    </a:lnTo>
                    <a:lnTo>
                      <a:pt x="142" y="157"/>
                    </a:lnTo>
                    <a:lnTo>
                      <a:pt x="143" y="141"/>
                    </a:lnTo>
                    <a:lnTo>
                      <a:pt x="146" y="127"/>
                    </a:lnTo>
                    <a:lnTo>
                      <a:pt x="152" y="119"/>
                    </a:lnTo>
                    <a:lnTo>
                      <a:pt x="155" y="108"/>
                    </a:lnTo>
                    <a:lnTo>
                      <a:pt x="154" y="89"/>
                    </a:lnTo>
                    <a:lnTo>
                      <a:pt x="152" y="77"/>
                    </a:lnTo>
                    <a:lnTo>
                      <a:pt x="143" y="69"/>
                    </a:lnTo>
                    <a:lnTo>
                      <a:pt x="143" y="62"/>
                    </a:lnTo>
                    <a:lnTo>
                      <a:pt x="139" y="56"/>
                    </a:lnTo>
                    <a:lnTo>
                      <a:pt x="136" y="51"/>
                    </a:lnTo>
                    <a:lnTo>
                      <a:pt x="128" y="46"/>
                    </a:lnTo>
                    <a:lnTo>
                      <a:pt x="127" y="36"/>
                    </a:lnTo>
                    <a:lnTo>
                      <a:pt x="123" y="23"/>
                    </a:lnTo>
                    <a:lnTo>
                      <a:pt x="119" y="12"/>
                    </a:lnTo>
                    <a:lnTo>
                      <a:pt x="112" y="0"/>
                    </a:lnTo>
                    <a:lnTo>
                      <a:pt x="109" y="1"/>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47" name="Freeform 22"/>
              <p:cNvSpPr>
                <a:spLocks/>
              </p:cNvSpPr>
              <p:nvPr/>
            </p:nvSpPr>
            <p:spPr bwMode="auto">
              <a:xfrm>
                <a:off x="1053" y="2485"/>
                <a:ext cx="82" cy="79"/>
              </a:xfrm>
              <a:custGeom>
                <a:avLst/>
                <a:gdLst>
                  <a:gd name="T0" fmla="*/ 0 w 82"/>
                  <a:gd name="T1" fmla="*/ 0 h 79"/>
                  <a:gd name="T2" fmla="*/ 5 w 82"/>
                  <a:gd name="T3" fmla="*/ 19 h 79"/>
                  <a:gd name="T4" fmla="*/ 32 w 82"/>
                  <a:gd name="T5" fmla="*/ 46 h 79"/>
                  <a:gd name="T6" fmla="*/ 49 w 82"/>
                  <a:gd name="T7" fmla="*/ 41 h 79"/>
                  <a:gd name="T8" fmla="*/ 81 w 82"/>
                  <a:gd name="T9" fmla="*/ 78 h 79"/>
                  <a:gd name="T10" fmla="*/ 63 w 82"/>
                  <a:gd name="T11" fmla="*/ 40 h 79"/>
                  <a:gd name="T12" fmla="*/ 63 w 82"/>
                  <a:gd name="T13" fmla="*/ 33 h 79"/>
                  <a:gd name="T14" fmla="*/ 66 w 82"/>
                  <a:gd name="T15" fmla="*/ 24 h 79"/>
                  <a:gd name="T16" fmla="*/ 31 w 82"/>
                  <a:gd name="T17" fmla="*/ 8 h 79"/>
                  <a:gd name="T18" fmla="*/ 0 w 82"/>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
                  <a:gd name="T31" fmla="*/ 0 h 79"/>
                  <a:gd name="T32" fmla="*/ 82 w 82"/>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 h="79">
                    <a:moveTo>
                      <a:pt x="0" y="0"/>
                    </a:moveTo>
                    <a:lnTo>
                      <a:pt x="5" y="19"/>
                    </a:lnTo>
                    <a:lnTo>
                      <a:pt x="32" y="46"/>
                    </a:lnTo>
                    <a:lnTo>
                      <a:pt x="49" y="41"/>
                    </a:lnTo>
                    <a:lnTo>
                      <a:pt x="81" y="78"/>
                    </a:lnTo>
                    <a:lnTo>
                      <a:pt x="63" y="40"/>
                    </a:lnTo>
                    <a:lnTo>
                      <a:pt x="63" y="33"/>
                    </a:lnTo>
                    <a:lnTo>
                      <a:pt x="66" y="24"/>
                    </a:lnTo>
                    <a:lnTo>
                      <a:pt x="31" y="8"/>
                    </a:lnTo>
                    <a:lnTo>
                      <a:pt x="0"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48" name="Freeform 23"/>
              <p:cNvSpPr>
                <a:spLocks/>
              </p:cNvSpPr>
              <p:nvPr/>
            </p:nvSpPr>
            <p:spPr bwMode="auto">
              <a:xfrm>
                <a:off x="967" y="2457"/>
                <a:ext cx="49" cy="77"/>
              </a:xfrm>
              <a:custGeom>
                <a:avLst/>
                <a:gdLst>
                  <a:gd name="T0" fmla="*/ 36 w 49"/>
                  <a:gd name="T1" fmla="*/ 0 h 77"/>
                  <a:gd name="T2" fmla="*/ 17 w 49"/>
                  <a:gd name="T3" fmla="*/ 39 h 77"/>
                  <a:gd name="T4" fmla="*/ 0 w 49"/>
                  <a:gd name="T5" fmla="*/ 40 h 77"/>
                  <a:gd name="T6" fmla="*/ 5 w 49"/>
                  <a:gd name="T7" fmla="*/ 68 h 77"/>
                  <a:gd name="T8" fmla="*/ 40 w 49"/>
                  <a:gd name="T9" fmla="*/ 76 h 77"/>
                  <a:gd name="T10" fmla="*/ 48 w 49"/>
                  <a:gd name="T11" fmla="*/ 22 h 77"/>
                  <a:gd name="T12" fmla="*/ 36 w 49"/>
                  <a:gd name="T13" fmla="*/ 0 h 77"/>
                  <a:gd name="T14" fmla="*/ 0 60000 65536"/>
                  <a:gd name="T15" fmla="*/ 0 60000 65536"/>
                  <a:gd name="T16" fmla="*/ 0 60000 65536"/>
                  <a:gd name="T17" fmla="*/ 0 60000 65536"/>
                  <a:gd name="T18" fmla="*/ 0 60000 65536"/>
                  <a:gd name="T19" fmla="*/ 0 60000 65536"/>
                  <a:gd name="T20" fmla="*/ 0 60000 65536"/>
                  <a:gd name="T21" fmla="*/ 0 w 49"/>
                  <a:gd name="T22" fmla="*/ 0 h 77"/>
                  <a:gd name="T23" fmla="*/ 49 w 49"/>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77">
                    <a:moveTo>
                      <a:pt x="36" y="0"/>
                    </a:moveTo>
                    <a:lnTo>
                      <a:pt x="17" y="39"/>
                    </a:lnTo>
                    <a:lnTo>
                      <a:pt x="0" y="40"/>
                    </a:lnTo>
                    <a:lnTo>
                      <a:pt x="5" y="68"/>
                    </a:lnTo>
                    <a:lnTo>
                      <a:pt x="40" y="76"/>
                    </a:lnTo>
                    <a:lnTo>
                      <a:pt x="48" y="22"/>
                    </a:lnTo>
                    <a:lnTo>
                      <a:pt x="36"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49" name="Freeform 24"/>
              <p:cNvSpPr>
                <a:spLocks/>
              </p:cNvSpPr>
              <p:nvPr/>
            </p:nvSpPr>
            <p:spPr bwMode="auto">
              <a:xfrm>
                <a:off x="901" y="2508"/>
                <a:ext cx="55" cy="48"/>
              </a:xfrm>
              <a:custGeom>
                <a:avLst/>
                <a:gdLst>
                  <a:gd name="T0" fmla="*/ 0 w 55"/>
                  <a:gd name="T1" fmla="*/ 0 h 48"/>
                  <a:gd name="T2" fmla="*/ 31 w 55"/>
                  <a:gd name="T3" fmla="*/ 46 h 48"/>
                  <a:gd name="T4" fmla="*/ 49 w 55"/>
                  <a:gd name="T5" fmla="*/ 47 h 48"/>
                  <a:gd name="T6" fmla="*/ 54 w 55"/>
                  <a:gd name="T7" fmla="*/ 32 h 48"/>
                  <a:gd name="T8" fmla="*/ 23 w 55"/>
                  <a:gd name="T9" fmla="*/ 7 h 48"/>
                  <a:gd name="T10" fmla="*/ 0 w 55"/>
                  <a:gd name="T11" fmla="*/ 0 h 48"/>
                  <a:gd name="T12" fmla="*/ 0 60000 65536"/>
                  <a:gd name="T13" fmla="*/ 0 60000 65536"/>
                  <a:gd name="T14" fmla="*/ 0 60000 65536"/>
                  <a:gd name="T15" fmla="*/ 0 60000 65536"/>
                  <a:gd name="T16" fmla="*/ 0 60000 65536"/>
                  <a:gd name="T17" fmla="*/ 0 60000 65536"/>
                  <a:gd name="T18" fmla="*/ 0 w 55"/>
                  <a:gd name="T19" fmla="*/ 0 h 48"/>
                  <a:gd name="T20" fmla="*/ 55 w 55"/>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55" h="48">
                    <a:moveTo>
                      <a:pt x="0" y="0"/>
                    </a:moveTo>
                    <a:lnTo>
                      <a:pt x="31" y="46"/>
                    </a:lnTo>
                    <a:lnTo>
                      <a:pt x="49" y="47"/>
                    </a:lnTo>
                    <a:lnTo>
                      <a:pt x="54" y="32"/>
                    </a:lnTo>
                    <a:lnTo>
                      <a:pt x="23" y="7"/>
                    </a:lnTo>
                    <a:lnTo>
                      <a:pt x="0"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50" name="Freeform 25"/>
              <p:cNvSpPr>
                <a:spLocks/>
              </p:cNvSpPr>
              <p:nvPr/>
            </p:nvSpPr>
            <p:spPr bwMode="auto">
              <a:xfrm>
                <a:off x="951" y="2556"/>
                <a:ext cx="94" cy="31"/>
              </a:xfrm>
              <a:custGeom>
                <a:avLst/>
                <a:gdLst>
                  <a:gd name="T0" fmla="*/ 0 w 94"/>
                  <a:gd name="T1" fmla="*/ 0 h 31"/>
                  <a:gd name="T2" fmla="*/ 19 w 94"/>
                  <a:gd name="T3" fmla="*/ 30 h 31"/>
                  <a:gd name="T4" fmla="*/ 93 w 94"/>
                  <a:gd name="T5" fmla="*/ 12 h 31"/>
                  <a:gd name="T6" fmla="*/ 23 w 94"/>
                  <a:gd name="T7" fmla="*/ 15 h 31"/>
                  <a:gd name="T8" fmla="*/ 0 w 94"/>
                  <a:gd name="T9" fmla="*/ 0 h 31"/>
                  <a:gd name="T10" fmla="*/ 0 60000 65536"/>
                  <a:gd name="T11" fmla="*/ 0 60000 65536"/>
                  <a:gd name="T12" fmla="*/ 0 60000 65536"/>
                  <a:gd name="T13" fmla="*/ 0 60000 65536"/>
                  <a:gd name="T14" fmla="*/ 0 60000 65536"/>
                  <a:gd name="T15" fmla="*/ 0 w 94"/>
                  <a:gd name="T16" fmla="*/ 0 h 31"/>
                  <a:gd name="T17" fmla="*/ 94 w 94"/>
                  <a:gd name="T18" fmla="*/ 31 h 31"/>
                </a:gdLst>
                <a:ahLst/>
                <a:cxnLst>
                  <a:cxn ang="T10">
                    <a:pos x="T0" y="T1"/>
                  </a:cxn>
                  <a:cxn ang="T11">
                    <a:pos x="T2" y="T3"/>
                  </a:cxn>
                  <a:cxn ang="T12">
                    <a:pos x="T4" y="T5"/>
                  </a:cxn>
                  <a:cxn ang="T13">
                    <a:pos x="T6" y="T7"/>
                  </a:cxn>
                  <a:cxn ang="T14">
                    <a:pos x="T8" y="T9"/>
                  </a:cxn>
                </a:cxnLst>
                <a:rect l="T15" t="T16" r="T17" b="T18"/>
                <a:pathLst>
                  <a:path w="94" h="31">
                    <a:moveTo>
                      <a:pt x="0" y="0"/>
                    </a:moveTo>
                    <a:lnTo>
                      <a:pt x="19" y="30"/>
                    </a:lnTo>
                    <a:lnTo>
                      <a:pt x="93" y="12"/>
                    </a:lnTo>
                    <a:lnTo>
                      <a:pt x="23" y="15"/>
                    </a:lnTo>
                    <a:lnTo>
                      <a:pt x="0"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51" name="Freeform 26"/>
              <p:cNvSpPr>
                <a:spLocks/>
              </p:cNvSpPr>
              <p:nvPr/>
            </p:nvSpPr>
            <p:spPr bwMode="auto">
              <a:xfrm>
                <a:off x="1133" y="2743"/>
                <a:ext cx="16" cy="26"/>
              </a:xfrm>
              <a:custGeom>
                <a:avLst/>
                <a:gdLst>
                  <a:gd name="T0" fmla="*/ 4 w 16"/>
                  <a:gd name="T1" fmla="*/ 0 h 26"/>
                  <a:gd name="T2" fmla="*/ 0 w 16"/>
                  <a:gd name="T3" fmla="*/ 0 h 26"/>
                  <a:gd name="T4" fmla="*/ 0 w 16"/>
                  <a:gd name="T5" fmla="*/ 6 h 26"/>
                  <a:gd name="T6" fmla="*/ 4 w 16"/>
                  <a:gd name="T7" fmla="*/ 10 h 26"/>
                  <a:gd name="T8" fmla="*/ 4 w 16"/>
                  <a:gd name="T9" fmla="*/ 19 h 26"/>
                  <a:gd name="T10" fmla="*/ 11 w 16"/>
                  <a:gd name="T11" fmla="*/ 25 h 26"/>
                  <a:gd name="T12" fmla="*/ 14 w 16"/>
                  <a:gd name="T13" fmla="*/ 21 h 26"/>
                  <a:gd name="T14" fmla="*/ 14 w 16"/>
                  <a:gd name="T15" fmla="*/ 16 h 26"/>
                  <a:gd name="T16" fmla="*/ 15 w 16"/>
                  <a:gd name="T17" fmla="*/ 12 h 26"/>
                  <a:gd name="T18" fmla="*/ 15 w 16"/>
                  <a:gd name="T19" fmla="*/ 2 h 26"/>
                  <a:gd name="T20" fmla="*/ 8 w 16"/>
                  <a:gd name="T21" fmla="*/ 4 h 26"/>
                  <a:gd name="T22" fmla="*/ 4 w 16"/>
                  <a:gd name="T23" fmla="*/ 0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26"/>
                  <a:gd name="T38" fmla="*/ 16 w 16"/>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26">
                    <a:moveTo>
                      <a:pt x="4" y="0"/>
                    </a:moveTo>
                    <a:lnTo>
                      <a:pt x="0" y="0"/>
                    </a:lnTo>
                    <a:lnTo>
                      <a:pt x="0" y="6"/>
                    </a:lnTo>
                    <a:lnTo>
                      <a:pt x="4" y="10"/>
                    </a:lnTo>
                    <a:lnTo>
                      <a:pt x="4" y="19"/>
                    </a:lnTo>
                    <a:lnTo>
                      <a:pt x="11" y="25"/>
                    </a:lnTo>
                    <a:lnTo>
                      <a:pt x="14" y="21"/>
                    </a:lnTo>
                    <a:lnTo>
                      <a:pt x="14" y="16"/>
                    </a:lnTo>
                    <a:lnTo>
                      <a:pt x="15" y="12"/>
                    </a:lnTo>
                    <a:lnTo>
                      <a:pt x="15" y="2"/>
                    </a:lnTo>
                    <a:lnTo>
                      <a:pt x="8" y="4"/>
                    </a:lnTo>
                    <a:lnTo>
                      <a:pt x="4"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52" name="Freeform 27"/>
              <p:cNvSpPr>
                <a:spLocks/>
              </p:cNvSpPr>
              <p:nvPr/>
            </p:nvSpPr>
            <p:spPr bwMode="auto">
              <a:xfrm>
                <a:off x="1035" y="2166"/>
                <a:ext cx="67" cy="123"/>
              </a:xfrm>
              <a:custGeom>
                <a:avLst/>
                <a:gdLst>
                  <a:gd name="T0" fmla="*/ 44 w 67"/>
                  <a:gd name="T1" fmla="*/ 0 h 123"/>
                  <a:gd name="T2" fmla="*/ 44 w 67"/>
                  <a:gd name="T3" fmla="*/ 16 h 123"/>
                  <a:gd name="T4" fmla="*/ 39 w 67"/>
                  <a:gd name="T5" fmla="*/ 25 h 123"/>
                  <a:gd name="T6" fmla="*/ 40 w 67"/>
                  <a:gd name="T7" fmla="*/ 42 h 123"/>
                  <a:gd name="T8" fmla="*/ 33 w 67"/>
                  <a:gd name="T9" fmla="*/ 64 h 123"/>
                  <a:gd name="T10" fmla="*/ 23 w 67"/>
                  <a:gd name="T11" fmla="*/ 82 h 123"/>
                  <a:gd name="T12" fmla="*/ 4 w 67"/>
                  <a:gd name="T13" fmla="*/ 99 h 123"/>
                  <a:gd name="T14" fmla="*/ 0 w 67"/>
                  <a:gd name="T15" fmla="*/ 122 h 123"/>
                  <a:gd name="T16" fmla="*/ 8 w 67"/>
                  <a:gd name="T17" fmla="*/ 122 h 123"/>
                  <a:gd name="T18" fmla="*/ 10 w 67"/>
                  <a:gd name="T19" fmla="*/ 101 h 123"/>
                  <a:gd name="T20" fmla="*/ 32 w 67"/>
                  <a:gd name="T21" fmla="*/ 99 h 123"/>
                  <a:gd name="T22" fmla="*/ 50 w 67"/>
                  <a:gd name="T23" fmla="*/ 84 h 123"/>
                  <a:gd name="T24" fmla="*/ 50 w 67"/>
                  <a:gd name="T25" fmla="*/ 55 h 123"/>
                  <a:gd name="T26" fmla="*/ 54 w 67"/>
                  <a:gd name="T27" fmla="*/ 43 h 123"/>
                  <a:gd name="T28" fmla="*/ 45 w 67"/>
                  <a:gd name="T29" fmla="*/ 27 h 123"/>
                  <a:gd name="T30" fmla="*/ 59 w 67"/>
                  <a:gd name="T31" fmla="*/ 20 h 123"/>
                  <a:gd name="T32" fmla="*/ 66 w 67"/>
                  <a:gd name="T33" fmla="*/ 4 h 123"/>
                  <a:gd name="T34" fmla="*/ 50 w 67"/>
                  <a:gd name="T35" fmla="*/ 8 h 123"/>
                  <a:gd name="T36" fmla="*/ 44 w 67"/>
                  <a:gd name="T37" fmla="*/ 0 h 1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23"/>
                  <a:gd name="T59" fmla="*/ 67 w 67"/>
                  <a:gd name="T60" fmla="*/ 123 h 1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23">
                    <a:moveTo>
                      <a:pt x="44" y="0"/>
                    </a:moveTo>
                    <a:lnTo>
                      <a:pt x="44" y="16"/>
                    </a:lnTo>
                    <a:lnTo>
                      <a:pt x="39" y="25"/>
                    </a:lnTo>
                    <a:lnTo>
                      <a:pt x="40" y="42"/>
                    </a:lnTo>
                    <a:lnTo>
                      <a:pt x="33" y="64"/>
                    </a:lnTo>
                    <a:lnTo>
                      <a:pt x="23" y="82"/>
                    </a:lnTo>
                    <a:lnTo>
                      <a:pt x="4" y="99"/>
                    </a:lnTo>
                    <a:lnTo>
                      <a:pt x="0" y="122"/>
                    </a:lnTo>
                    <a:lnTo>
                      <a:pt x="8" y="122"/>
                    </a:lnTo>
                    <a:lnTo>
                      <a:pt x="10" y="101"/>
                    </a:lnTo>
                    <a:lnTo>
                      <a:pt x="32" y="99"/>
                    </a:lnTo>
                    <a:lnTo>
                      <a:pt x="50" y="84"/>
                    </a:lnTo>
                    <a:lnTo>
                      <a:pt x="50" y="55"/>
                    </a:lnTo>
                    <a:lnTo>
                      <a:pt x="54" y="43"/>
                    </a:lnTo>
                    <a:lnTo>
                      <a:pt x="45" y="27"/>
                    </a:lnTo>
                    <a:lnTo>
                      <a:pt x="59" y="20"/>
                    </a:lnTo>
                    <a:lnTo>
                      <a:pt x="66" y="4"/>
                    </a:lnTo>
                    <a:lnTo>
                      <a:pt x="50" y="8"/>
                    </a:lnTo>
                    <a:lnTo>
                      <a:pt x="44"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53" name="Freeform 28"/>
              <p:cNvSpPr>
                <a:spLocks/>
              </p:cNvSpPr>
              <p:nvPr/>
            </p:nvSpPr>
            <p:spPr bwMode="auto">
              <a:xfrm>
                <a:off x="1010" y="2340"/>
                <a:ext cx="11" cy="19"/>
              </a:xfrm>
              <a:custGeom>
                <a:avLst/>
                <a:gdLst>
                  <a:gd name="T0" fmla="*/ 6 w 11"/>
                  <a:gd name="T1" fmla="*/ 0 h 19"/>
                  <a:gd name="T2" fmla="*/ 10 w 11"/>
                  <a:gd name="T3" fmla="*/ 7 h 19"/>
                  <a:gd name="T4" fmla="*/ 4 w 11"/>
                  <a:gd name="T5" fmla="*/ 17 h 19"/>
                  <a:gd name="T6" fmla="*/ 0 w 11"/>
                  <a:gd name="T7" fmla="*/ 18 h 19"/>
                  <a:gd name="T8" fmla="*/ 3 w 11"/>
                  <a:gd name="T9" fmla="*/ 8 h 19"/>
                  <a:gd name="T10" fmla="*/ 6 w 11"/>
                  <a:gd name="T11" fmla="*/ 0 h 19"/>
                  <a:gd name="T12" fmla="*/ 0 60000 65536"/>
                  <a:gd name="T13" fmla="*/ 0 60000 65536"/>
                  <a:gd name="T14" fmla="*/ 0 60000 65536"/>
                  <a:gd name="T15" fmla="*/ 0 60000 65536"/>
                  <a:gd name="T16" fmla="*/ 0 60000 65536"/>
                  <a:gd name="T17" fmla="*/ 0 60000 65536"/>
                  <a:gd name="T18" fmla="*/ 0 w 11"/>
                  <a:gd name="T19" fmla="*/ 0 h 19"/>
                  <a:gd name="T20" fmla="*/ 11 w 1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1" h="19">
                    <a:moveTo>
                      <a:pt x="6" y="0"/>
                    </a:moveTo>
                    <a:lnTo>
                      <a:pt x="10" y="7"/>
                    </a:lnTo>
                    <a:lnTo>
                      <a:pt x="4" y="17"/>
                    </a:lnTo>
                    <a:lnTo>
                      <a:pt x="0" y="18"/>
                    </a:lnTo>
                    <a:lnTo>
                      <a:pt x="3" y="8"/>
                    </a:lnTo>
                    <a:lnTo>
                      <a:pt x="6"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54" name="Freeform 29"/>
              <p:cNvSpPr>
                <a:spLocks/>
              </p:cNvSpPr>
              <p:nvPr/>
            </p:nvSpPr>
            <p:spPr bwMode="auto">
              <a:xfrm>
                <a:off x="1021" y="2366"/>
                <a:ext cx="15" cy="27"/>
              </a:xfrm>
              <a:custGeom>
                <a:avLst/>
                <a:gdLst>
                  <a:gd name="T0" fmla="*/ 6 w 15"/>
                  <a:gd name="T1" fmla="*/ 0 h 27"/>
                  <a:gd name="T2" fmla="*/ 10 w 15"/>
                  <a:gd name="T3" fmla="*/ 9 h 27"/>
                  <a:gd name="T4" fmla="*/ 5 w 15"/>
                  <a:gd name="T5" fmla="*/ 14 h 27"/>
                  <a:gd name="T6" fmla="*/ 6 w 15"/>
                  <a:gd name="T7" fmla="*/ 16 h 27"/>
                  <a:gd name="T8" fmla="*/ 14 w 15"/>
                  <a:gd name="T9" fmla="*/ 21 h 27"/>
                  <a:gd name="T10" fmla="*/ 14 w 15"/>
                  <a:gd name="T11" fmla="*/ 25 h 27"/>
                  <a:gd name="T12" fmla="*/ 9 w 15"/>
                  <a:gd name="T13" fmla="*/ 21 h 27"/>
                  <a:gd name="T14" fmla="*/ 3 w 15"/>
                  <a:gd name="T15" fmla="*/ 26 h 27"/>
                  <a:gd name="T16" fmla="*/ 0 w 15"/>
                  <a:gd name="T17" fmla="*/ 20 h 27"/>
                  <a:gd name="T18" fmla="*/ 3 w 15"/>
                  <a:gd name="T19" fmla="*/ 17 h 27"/>
                  <a:gd name="T20" fmla="*/ 0 w 15"/>
                  <a:gd name="T21" fmla="*/ 13 h 27"/>
                  <a:gd name="T22" fmla="*/ 6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27"/>
                  <a:gd name="T38" fmla="*/ 15 w 15"/>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27">
                    <a:moveTo>
                      <a:pt x="6" y="0"/>
                    </a:moveTo>
                    <a:lnTo>
                      <a:pt x="10" y="9"/>
                    </a:lnTo>
                    <a:lnTo>
                      <a:pt x="5" y="14"/>
                    </a:lnTo>
                    <a:lnTo>
                      <a:pt x="6" y="16"/>
                    </a:lnTo>
                    <a:lnTo>
                      <a:pt x="14" y="21"/>
                    </a:lnTo>
                    <a:lnTo>
                      <a:pt x="14" y="25"/>
                    </a:lnTo>
                    <a:lnTo>
                      <a:pt x="9" y="21"/>
                    </a:lnTo>
                    <a:lnTo>
                      <a:pt x="3" y="26"/>
                    </a:lnTo>
                    <a:lnTo>
                      <a:pt x="0" y="20"/>
                    </a:lnTo>
                    <a:lnTo>
                      <a:pt x="3" y="17"/>
                    </a:lnTo>
                    <a:lnTo>
                      <a:pt x="0" y="13"/>
                    </a:lnTo>
                    <a:lnTo>
                      <a:pt x="6"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55" name="Freeform 30"/>
              <p:cNvSpPr>
                <a:spLocks/>
              </p:cNvSpPr>
              <p:nvPr/>
            </p:nvSpPr>
            <p:spPr bwMode="auto">
              <a:xfrm>
                <a:off x="1035" y="2395"/>
                <a:ext cx="9" cy="14"/>
              </a:xfrm>
              <a:custGeom>
                <a:avLst/>
                <a:gdLst>
                  <a:gd name="T0" fmla="*/ 3 w 9"/>
                  <a:gd name="T1" fmla="*/ 0 h 14"/>
                  <a:gd name="T2" fmla="*/ 0 w 9"/>
                  <a:gd name="T3" fmla="*/ 5 h 14"/>
                  <a:gd name="T4" fmla="*/ 6 w 9"/>
                  <a:gd name="T5" fmla="*/ 13 h 14"/>
                  <a:gd name="T6" fmla="*/ 8 w 9"/>
                  <a:gd name="T7" fmla="*/ 11 h 14"/>
                  <a:gd name="T8" fmla="*/ 3 w 9"/>
                  <a:gd name="T9" fmla="*/ 0 h 14"/>
                  <a:gd name="T10" fmla="*/ 0 60000 65536"/>
                  <a:gd name="T11" fmla="*/ 0 60000 65536"/>
                  <a:gd name="T12" fmla="*/ 0 60000 65536"/>
                  <a:gd name="T13" fmla="*/ 0 60000 65536"/>
                  <a:gd name="T14" fmla="*/ 0 60000 65536"/>
                  <a:gd name="T15" fmla="*/ 0 w 9"/>
                  <a:gd name="T16" fmla="*/ 0 h 14"/>
                  <a:gd name="T17" fmla="*/ 9 w 9"/>
                  <a:gd name="T18" fmla="*/ 14 h 14"/>
                </a:gdLst>
                <a:ahLst/>
                <a:cxnLst>
                  <a:cxn ang="T10">
                    <a:pos x="T0" y="T1"/>
                  </a:cxn>
                  <a:cxn ang="T11">
                    <a:pos x="T2" y="T3"/>
                  </a:cxn>
                  <a:cxn ang="T12">
                    <a:pos x="T4" y="T5"/>
                  </a:cxn>
                  <a:cxn ang="T13">
                    <a:pos x="T6" y="T7"/>
                  </a:cxn>
                  <a:cxn ang="T14">
                    <a:pos x="T8" y="T9"/>
                  </a:cxn>
                </a:cxnLst>
                <a:rect l="T15" t="T16" r="T17" b="T18"/>
                <a:pathLst>
                  <a:path w="9" h="14">
                    <a:moveTo>
                      <a:pt x="3" y="0"/>
                    </a:moveTo>
                    <a:lnTo>
                      <a:pt x="0" y="5"/>
                    </a:lnTo>
                    <a:lnTo>
                      <a:pt x="6" y="13"/>
                    </a:lnTo>
                    <a:lnTo>
                      <a:pt x="8" y="11"/>
                    </a:lnTo>
                    <a:lnTo>
                      <a:pt x="3"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56" name="Freeform 31"/>
              <p:cNvSpPr>
                <a:spLocks/>
              </p:cNvSpPr>
              <p:nvPr/>
            </p:nvSpPr>
            <p:spPr bwMode="auto">
              <a:xfrm>
                <a:off x="1025" y="2395"/>
                <a:ext cx="4" cy="9"/>
              </a:xfrm>
              <a:custGeom>
                <a:avLst/>
                <a:gdLst>
                  <a:gd name="T0" fmla="*/ 3 w 4"/>
                  <a:gd name="T1" fmla="*/ 0 h 9"/>
                  <a:gd name="T2" fmla="*/ 2 w 4"/>
                  <a:gd name="T3" fmla="*/ 8 h 9"/>
                  <a:gd name="T4" fmla="*/ 0 w 4"/>
                  <a:gd name="T5" fmla="*/ 5 h 9"/>
                  <a:gd name="T6" fmla="*/ 3 w 4"/>
                  <a:gd name="T7" fmla="*/ 0 h 9"/>
                  <a:gd name="T8" fmla="*/ 0 60000 65536"/>
                  <a:gd name="T9" fmla="*/ 0 60000 65536"/>
                  <a:gd name="T10" fmla="*/ 0 60000 65536"/>
                  <a:gd name="T11" fmla="*/ 0 60000 65536"/>
                  <a:gd name="T12" fmla="*/ 0 w 4"/>
                  <a:gd name="T13" fmla="*/ 0 h 9"/>
                  <a:gd name="T14" fmla="*/ 4 w 4"/>
                  <a:gd name="T15" fmla="*/ 9 h 9"/>
                </a:gdLst>
                <a:ahLst/>
                <a:cxnLst>
                  <a:cxn ang="T8">
                    <a:pos x="T0" y="T1"/>
                  </a:cxn>
                  <a:cxn ang="T9">
                    <a:pos x="T2" y="T3"/>
                  </a:cxn>
                  <a:cxn ang="T10">
                    <a:pos x="T4" y="T5"/>
                  </a:cxn>
                  <a:cxn ang="T11">
                    <a:pos x="T6" y="T7"/>
                  </a:cxn>
                </a:cxnLst>
                <a:rect l="T12" t="T13" r="T14" b="T15"/>
                <a:pathLst>
                  <a:path w="4" h="9">
                    <a:moveTo>
                      <a:pt x="3" y="0"/>
                    </a:moveTo>
                    <a:lnTo>
                      <a:pt x="2" y="8"/>
                    </a:lnTo>
                    <a:lnTo>
                      <a:pt x="0" y="5"/>
                    </a:lnTo>
                    <a:lnTo>
                      <a:pt x="3"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57" name="Freeform 32"/>
              <p:cNvSpPr>
                <a:spLocks/>
              </p:cNvSpPr>
              <p:nvPr/>
            </p:nvSpPr>
            <p:spPr bwMode="auto">
              <a:xfrm>
                <a:off x="809" y="2478"/>
                <a:ext cx="16" cy="34"/>
              </a:xfrm>
              <a:custGeom>
                <a:avLst/>
                <a:gdLst>
                  <a:gd name="T0" fmla="*/ 7 w 16"/>
                  <a:gd name="T1" fmla="*/ 0 h 34"/>
                  <a:gd name="T2" fmla="*/ 0 w 16"/>
                  <a:gd name="T3" fmla="*/ 16 h 34"/>
                  <a:gd name="T4" fmla="*/ 7 w 16"/>
                  <a:gd name="T5" fmla="*/ 33 h 34"/>
                  <a:gd name="T6" fmla="*/ 15 w 16"/>
                  <a:gd name="T7" fmla="*/ 19 h 34"/>
                  <a:gd name="T8" fmla="*/ 7 w 16"/>
                  <a:gd name="T9" fmla="*/ 0 h 34"/>
                  <a:gd name="T10" fmla="*/ 0 60000 65536"/>
                  <a:gd name="T11" fmla="*/ 0 60000 65536"/>
                  <a:gd name="T12" fmla="*/ 0 60000 65536"/>
                  <a:gd name="T13" fmla="*/ 0 60000 65536"/>
                  <a:gd name="T14" fmla="*/ 0 60000 65536"/>
                  <a:gd name="T15" fmla="*/ 0 w 16"/>
                  <a:gd name="T16" fmla="*/ 0 h 34"/>
                  <a:gd name="T17" fmla="*/ 16 w 16"/>
                  <a:gd name="T18" fmla="*/ 34 h 34"/>
                </a:gdLst>
                <a:ahLst/>
                <a:cxnLst>
                  <a:cxn ang="T10">
                    <a:pos x="T0" y="T1"/>
                  </a:cxn>
                  <a:cxn ang="T11">
                    <a:pos x="T2" y="T3"/>
                  </a:cxn>
                  <a:cxn ang="T12">
                    <a:pos x="T4" y="T5"/>
                  </a:cxn>
                  <a:cxn ang="T13">
                    <a:pos x="T6" y="T7"/>
                  </a:cxn>
                  <a:cxn ang="T14">
                    <a:pos x="T8" y="T9"/>
                  </a:cxn>
                </a:cxnLst>
                <a:rect l="T15" t="T16" r="T17" b="T18"/>
                <a:pathLst>
                  <a:path w="16" h="34">
                    <a:moveTo>
                      <a:pt x="7" y="0"/>
                    </a:moveTo>
                    <a:lnTo>
                      <a:pt x="0" y="16"/>
                    </a:lnTo>
                    <a:lnTo>
                      <a:pt x="7" y="33"/>
                    </a:lnTo>
                    <a:lnTo>
                      <a:pt x="15" y="19"/>
                    </a:lnTo>
                    <a:lnTo>
                      <a:pt x="7"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58" name="Freeform 33"/>
              <p:cNvSpPr>
                <a:spLocks/>
              </p:cNvSpPr>
              <p:nvPr/>
            </p:nvSpPr>
            <p:spPr bwMode="auto">
              <a:xfrm>
                <a:off x="447" y="2114"/>
                <a:ext cx="28" cy="53"/>
              </a:xfrm>
              <a:custGeom>
                <a:avLst/>
                <a:gdLst>
                  <a:gd name="T0" fmla="*/ 21 w 28"/>
                  <a:gd name="T1" fmla="*/ 0 h 53"/>
                  <a:gd name="T2" fmla="*/ 15 w 28"/>
                  <a:gd name="T3" fmla="*/ 0 h 53"/>
                  <a:gd name="T4" fmla="*/ 13 w 28"/>
                  <a:gd name="T5" fmla="*/ 3 h 53"/>
                  <a:gd name="T6" fmla="*/ 9 w 28"/>
                  <a:gd name="T7" fmla="*/ 7 h 53"/>
                  <a:gd name="T8" fmla="*/ 9 w 28"/>
                  <a:gd name="T9" fmla="*/ 22 h 53"/>
                  <a:gd name="T10" fmla="*/ 13 w 28"/>
                  <a:gd name="T11" fmla="*/ 25 h 53"/>
                  <a:gd name="T12" fmla="*/ 13 w 28"/>
                  <a:gd name="T13" fmla="*/ 31 h 53"/>
                  <a:gd name="T14" fmla="*/ 10 w 28"/>
                  <a:gd name="T15" fmla="*/ 32 h 53"/>
                  <a:gd name="T16" fmla="*/ 6 w 28"/>
                  <a:gd name="T17" fmla="*/ 37 h 53"/>
                  <a:gd name="T18" fmla="*/ 6 w 28"/>
                  <a:gd name="T19" fmla="*/ 44 h 53"/>
                  <a:gd name="T20" fmla="*/ 0 w 28"/>
                  <a:gd name="T21" fmla="*/ 52 h 53"/>
                  <a:gd name="T22" fmla="*/ 19 w 28"/>
                  <a:gd name="T23" fmla="*/ 52 h 53"/>
                  <a:gd name="T24" fmla="*/ 27 w 28"/>
                  <a:gd name="T25" fmla="*/ 42 h 53"/>
                  <a:gd name="T26" fmla="*/ 19 w 28"/>
                  <a:gd name="T27" fmla="*/ 34 h 53"/>
                  <a:gd name="T28" fmla="*/ 19 w 28"/>
                  <a:gd name="T29" fmla="*/ 11 h 53"/>
                  <a:gd name="T30" fmla="*/ 23 w 28"/>
                  <a:gd name="T31" fmla="*/ 7 h 53"/>
                  <a:gd name="T32" fmla="*/ 17 w 28"/>
                  <a:gd name="T33" fmla="*/ 7 h 53"/>
                  <a:gd name="T34" fmla="*/ 21 w 28"/>
                  <a:gd name="T35" fmla="*/ 0 h 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53"/>
                  <a:gd name="T56" fmla="*/ 28 w 28"/>
                  <a:gd name="T57" fmla="*/ 53 h 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53">
                    <a:moveTo>
                      <a:pt x="21" y="0"/>
                    </a:moveTo>
                    <a:lnTo>
                      <a:pt x="15" y="0"/>
                    </a:lnTo>
                    <a:lnTo>
                      <a:pt x="13" y="3"/>
                    </a:lnTo>
                    <a:lnTo>
                      <a:pt x="9" y="7"/>
                    </a:lnTo>
                    <a:lnTo>
                      <a:pt x="9" y="22"/>
                    </a:lnTo>
                    <a:lnTo>
                      <a:pt x="13" y="25"/>
                    </a:lnTo>
                    <a:lnTo>
                      <a:pt x="13" y="31"/>
                    </a:lnTo>
                    <a:lnTo>
                      <a:pt x="10" y="32"/>
                    </a:lnTo>
                    <a:lnTo>
                      <a:pt x="6" y="37"/>
                    </a:lnTo>
                    <a:lnTo>
                      <a:pt x="6" y="44"/>
                    </a:lnTo>
                    <a:lnTo>
                      <a:pt x="0" y="52"/>
                    </a:lnTo>
                    <a:lnTo>
                      <a:pt x="19" y="52"/>
                    </a:lnTo>
                    <a:lnTo>
                      <a:pt x="27" y="42"/>
                    </a:lnTo>
                    <a:lnTo>
                      <a:pt x="19" y="34"/>
                    </a:lnTo>
                    <a:lnTo>
                      <a:pt x="19" y="11"/>
                    </a:lnTo>
                    <a:lnTo>
                      <a:pt x="23" y="7"/>
                    </a:lnTo>
                    <a:lnTo>
                      <a:pt x="17" y="7"/>
                    </a:lnTo>
                    <a:lnTo>
                      <a:pt x="21"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59" name="Freeform 34"/>
              <p:cNvSpPr>
                <a:spLocks/>
              </p:cNvSpPr>
              <p:nvPr/>
            </p:nvSpPr>
            <p:spPr bwMode="auto">
              <a:xfrm>
                <a:off x="437" y="2129"/>
                <a:ext cx="18" cy="23"/>
              </a:xfrm>
              <a:custGeom>
                <a:avLst/>
                <a:gdLst>
                  <a:gd name="T0" fmla="*/ 16 w 18"/>
                  <a:gd name="T1" fmla="*/ 1 h 23"/>
                  <a:gd name="T2" fmla="*/ 12 w 18"/>
                  <a:gd name="T3" fmla="*/ 0 h 23"/>
                  <a:gd name="T4" fmla="*/ 7 w 18"/>
                  <a:gd name="T5" fmla="*/ 7 h 23"/>
                  <a:gd name="T6" fmla="*/ 0 w 18"/>
                  <a:gd name="T7" fmla="*/ 15 h 23"/>
                  <a:gd name="T8" fmla="*/ 0 w 18"/>
                  <a:gd name="T9" fmla="*/ 22 h 23"/>
                  <a:gd name="T10" fmla="*/ 9 w 18"/>
                  <a:gd name="T11" fmla="*/ 22 h 23"/>
                  <a:gd name="T12" fmla="*/ 14 w 18"/>
                  <a:gd name="T13" fmla="*/ 16 h 23"/>
                  <a:gd name="T14" fmla="*/ 13 w 18"/>
                  <a:gd name="T15" fmla="*/ 8 h 23"/>
                  <a:gd name="T16" fmla="*/ 17 w 18"/>
                  <a:gd name="T17" fmla="*/ 7 h 23"/>
                  <a:gd name="T18" fmla="*/ 16 w 18"/>
                  <a:gd name="T19" fmla="*/ 1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23"/>
                  <a:gd name="T32" fmla="*/ 18 w 18"/>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23">
                    <a:moveTo>
                      <a:pt x="16" y="1"/>
                    </a:moveTo>
                    <a:lnTo>
                      <a:pt x="12" y="0"/>
                    </a:lnTo>
                    <a:lnTo>
                      <a:pt x="7" y="7"/>
                    </a:lnTo>
                    <a:lnTo>
                      <a:pt x="0" y="15"/>
                    </a:lnTo>
                    <a:lnTo>
                      <a:pt x="0" y="22"/>
                    </a:lnTo>
                    <a:lnTo>
                      <a:pt x="9" y="22"/>
                    </a:lnTo>
                    <a:lnTo>
                      <a:pt x="14" y="16"/>
                    </a:lnTo>
                    <a:lnTo>
                      <a:pt x="13" y="8"/>
                    </a:lnTo>
                    <a:lnTo>
                      <a:pt x="17" y="7"/>
                    </a:lnTo>
                    <a:lnTo>
                      <a:pt x="16" y="1"/>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60" name="Freeform 35"/>
              <p:cNvSpPr>
                <a:spLocks/>
              </p:cNvSpPr>
              <p:nvPr/>
            </p:nvSpPr>
            <p:spPr bwMode="auto">
              <a:xfrm>
                <a:off x="608" y="2554"/>
                <a:ext cx="20" cy="81"/>
              </a:xfrm>
              <a:custGeom>
                <a:avLst/>
                <a:gdLst>
                  <a:gd name="T0" fmla="*/ 15 w 20"/>
                  <a:gd name="T1" fmla="*/ 0 h 81"/>
                  <a:gd name="T2" fmla="*/ 10 w 20"/>
                  <a:gd name="T3" fmla="*/ 20 h 81"/>
                  <a:gd name="T4" fmla="*/ 0 w 20"/>
                  <a:gd name="T5" fmla="*/ 27 h 81"/>
                  <a:gd name="T6" fmla="*/ 3 w 20"/>
                  <a:gd name="T7" fmla="*/ 39 h 81"/>
                  <a:gd name="T8" fmla="*/ 3 w 20"/>
                  <a:gd name="T9" fmla="*/ 48 h 81"/>
                  <a:gd name="T10" fmla="*/ 0 w 20"/>
                  <a:gd name="T11" fmla="*/ 59 h 81"/>
                  <a:gd name="T12" fmla="*/ 0 w 20"/>
                  <a:gd name="T13" fmla="*/ 80 h 81"/>
                  <a:gd name="T14" fmla="*/ 14 w 20"/>
                  <a:gd name="T15" fmla="*/ 72 h 81"/>
                  <a:gd name="T16" fmla="*/ 18 w 20"/>
                  <a:gd name="T17" fmla="*/ 46 h 81"/>
                  <a:gd name="T18" fmla="*/ 19 w 20"/>
                  <a:gd name="T19" fmla="*/ 31 h 81"/>
                  <a:gd name="T20" fmla="*/ 15 w 20"/>
                  <a:gd name="T21" fmla="*/ 0 h 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81"/>
                  <a:gd name="T35" fmla="*/ 20 w 20"/>
                  <a:gd name="T36" fmla="*/ 81 h 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81">
                    <a:moveTo>
                      <a:pt x="15" y="0"/>
                    </a:moveTo>
                    <a:lnTo>
                      <a:pt x="10" y="20"/>
                    </a:lnTo>
                    <a:lnTo>
                      <a:pt x="0" y="27"/>
                    </a:lnTo>
                    <a:lnTo>
                      <a:pt x="3" y="39"/>
                    </a:lnTo>
                    <a:lnTo>
                      <a:pt x="3" y="48"/>
                    </a:lnTo>
                    <a:lnTo>
                      <a:pt x="0" y="59"/>
                    </a:lnTo>
                    <a:lnTo>
                      <a:pt x="0" y="80"/>
                    </a:lnTo>
                    <a:lnTo>
                      <a:pt x="14" y="72"/>
                    </a:lnTo>
                    <a:lnTo>
                      <a:pt x="18" y="46"/>
                    </a:lnTo>
                    <a:lnTo>
                      <a:pt x="19" y="31"/>
                    </a:lnTo>
                    <a:lnTo>
                      <a:pt x="15"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61" name="Freeform 36"/>
              <p:cNvSpPr>
                <a:spLocks/>
              </p:cNvSpPr>
              <p:nvPr/>
            </p:nvSpPr>
            <p:spPr bwMode="auto">
              <a:xfrm>
                <a:off x="483" y="2224"/>
                <a:ext cx="4" cy="9"/>
              </a:xfrm>
              <a:custGeom>
                <a:avLst/>
                <a:gdLst>
                  <a:gd name="T0" fmla="*/ 0 w 4"/>
                  <a:gd name="T1" fmla="*/ 1 h 9"/>
                  <a:gd name="T2" fmla="*/ 0 w 4"/>
                  <a:gd name="T3" fmla="*/ 8 h 9"/>
                  <a:gd name="T4" fmla="*/ 3 w 4"/>
                  <a:gd name="T5" fmla="*/ 4 h 9"/>
                  <a:gd name="T6" fmla="*/ 3 w 4"/>
                  <a:gd name="T7" fmla="*/ 0 h 9"/>
                  <a:gd name="T8" fmla="*/ 0 w 4"/>
                  <a:gd name="T9" fmla="*/ 1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1"/>
                    </a:moveTo>
                    <a:lnTo>
                      <a:pt x="0" y="8"/>
                    </a:lnTo>
                    <a:lnTo>
                      <a:pt x="3" y="4"/>
                    </a:lnTo>
                    <a:lnTo>
                      <a:pt x="3" y="0"/>
                    </a:lnTo>
                    <a:lnTo>
                      <a:pt x="0" y="1"/>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62" name="Freeform 37"/>
              <p:cNvSpPr>
                <a:spLocks/>
              </p:cNvSpPr>
              <p:nvPr/>
            </p:nvSpPr>
            <p:spPr bwMode="auto">
              <a:xfrm>
                <a:off x="483" y="2234"/>
                <a:ext cx="5" cy="16"/>
              </a:xfrm>
              <a:custGeom>
                <a:avLst/>
                <a:gdLst>
                  <a:gd name="T0" fmla="*/ 3 w 5"/>
                  <a:gd name="T1" fmla="*/ 0 h 16"/>
                  <a:gd name="T2" fmla="*/ 0 w 5"/>
                  <a:gd name="T3" fmla="*/ 6 h 16"/>
                  <a:gd name="T4" fmla="*/ 0 w 5"/>
                  <a:gd name="T5" fmla="*/ 15 h 16"/>
                  <a:gd name="T6" fmla="*/ 4 w 5"/>
                  <a:gd name="T7" fmla="*/ 14 h 16"/>
                  <a:gd name="T8" fmla="*/ 3 w 5"/>
                  <a:gd name="T9" fmla="*/ 0 h 16"/>
                  <a:gd name="T10" fmla="*/ 0 60000 65536"/>
                  <a:gd name="T11" fmla="*/ 0 60000 65536"/>
                  <a:gd name="T12" fmla="*/ 0 60000 65536"/>
                  <a:gd name="T13" fmla="*/ 0 60000 65536"/>
                  <a:gd name="T14" fmla="*/ 0 60000 65536"/>
                  <a:gd name="T15" fmla="*/ 0 w 5"/>
                  <a:gd name="T16" fmla="*/ 0 h 16"/>
                  <a:gd name="T17" fmla="*/ 5 w 5"/>
                  <a:gd name="T18" fmla="*/ 16 h 16"/>
                </a:gdLst>
                <a:ahLst/>
                <a:cxnLst>
                  <a:cxn ang="T10">
                    <a:pos x="T0" y="T1"/>
                  </a:cxn>
                  <a:cxn ang="T11">
                    <a:pos x="T2" y="T3"/>
                  </a:cxn>
                  <a:cxn ang="T12">
                    <a:pos x="T4" y="T5"/>
                  </a:cxn>
                  <a:cxn ang="T13">
                    <a:pos x="T6" y="T7"/>
                  </a:cxn>
                  <a:cxn ang="T14">
                    <a:pos x="T8" y="T9"/>
                  </a:cxn>
                </a:cxnLst>
                <a:rect l="T15" t="T16" r="T17" b="T18"/>
                <a:pathLst>
                  <a:path w="5" h="16">
                    <a:moveTo>
                      <a:pt x="3" y="0"/>
                    </a:moveTo>
                    <a:lnTo>
                      <a:pt x="0" y="6"/>
                    </a:lnTo>
                    <a:lnTo>
                      <a:pt x="0" y="15"/>
                    </a:lnTo>
                    <a:lnTo>
                      <a:pt x="4" y="14"/>
                    </a:lnTo>
                    <a:lnTo>
                      <a:pt x="3"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63" name="Freeform 38"/>
              <p:cNvSpPr>
                <a:spLocks/>
              </p:cNvSpPr>
              <p:nvPr/>
            </p:nvSpPr>
            <p:spPr bwMode="auto">
              <a:xfrm>
                <a:off x="497" y="2258"/>
                <a:ext cx="11" cy="10"/>
              </a:xfrm>
              <a:custGeom>
                <a:avLst/>
                <a:gdLst>
                  <a:gd name="T0" fmla="*/ 0 w 11"/>
                  <a:gd name="T1" fmla="*/ 0 h 10"/>
                  <a:gd name="T2" fmla="*/ 9 w 11"/>
                  <a:gd name="T3" fmla="*/ 0 h 10"/>
                  <a:gd name="T4" fmla="*/ 10 w 11"/>
                  <a:gd name="T5" fmla="*/ 9 h 10"/>
                  <a:gd name="T6" fmla="*/ 0 w 11"/>
                  <a:gd name="T7" fmla="*/ 0 h 10"/>
                  <a:gd name="T8" fmla="*/ 0 60000 65536"/>
                  <a:gd name="T9" fmla="*/ 0 60000 65536"/>
                  <a:gd name="T10" fmla="*/ 0 60000 65536"/>
                  <a:gd name="T11" fmla="*/ 0 60000 65536"/>
                  <a:gd name="T12" fmla="*/ 0 w 11"/>
                  <a:gd name="T13" fmla="*/ 0 h 10"/>
                  <a:gd name="T14" fmla="*/ 11 w 11"/>
                  <a:gd name="T15" fmla="*/ 10 h 10"/>
                </a:gdLst>
                <a:ahLst/>
                <a:cxnLst>
                  <a:cxn ang="T8">
                    <a:pos x="T0" y="T1"/>
                  </a:cxn>
                  <a:cxn ang="T9">
                    <a:pos x="T2" y="T3"/>
                  </a:cxn>
                  <a:cxn ang="T10">
                    <a:pos x="T4" y="T5"/>
                  </a:cxn>
                  <a:cxn ang="T11">
                    <a:pos x="T6" y="T7"/>
                  </a:cxn>
                </a:cxnLst>
                <a:rect l="T12" t="T13" r="T14" b="T15"/>
                <a:pathLst>
                  <a:path w="11" h="10">
                    <a:moveTo>
                      <a:pt x="0" y="0"/>
                    </a:moveTo>
                    <a:lnTo>
                      <a:pt x="9" y="0"/>
                    </a:lnTo>
                    <a:lnTo>
                      <a:pt x="10" y="9"/>
                    </a:lnTo>
                    <a:lnTo>
                      <a:pt x="0"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sp>
            <p:nvSpPr>
              <p:cNvPr id="1064" name="Freeform 39"/>
              <p:cNvSpPr>
                <a:spLocks/>
              </p:cNvSpPr>
              <p:nvPr/>
            </p:nvSpPr>
            <p:spPr bwMode="auto">
              <a:xfrm>
                <a:off x="419" y="1929"/>
                <a:ext cx="768" cy="583"/>
              </a:xfrm>
              <a:custGeom>
                <a:avLst/>
                <a:gdLst>
                  <a:gd name="T0" fmla="*/ 364 w 768"/>
                  <a:gd name="T1" fmla="*/ 13 h 583"/>
                  <a:gd name="T2" fmla="*/ 511 w 768"/>
                  <a:gd name="T3" fmla="*/ 6 h 583"/>
                  <a:gd name="T4" fmla="*/ 603 w 768"/>
                  <a:gd name="T5" fmla="*/ 56 h 583"/>
                  <a:gd name="T6" fmla="*/ 714 w 768"/>
                  <a:gd name="T7" fmla="*/ 70 h 583"/>
                  <a:gd name="T8" fmla="*/ 764 w 768"/>
                  <a:gd name="T9" fmla="*/ 118 h 583"/>
                  <a:gd name="T10" fmla="*/ 704 w 768"/>
                  <a:gd name="T11" fmla="*/ 167 h 583"/>
                  <a:gd name="T12" fmla="*/ 678 w 768"/>
                  <a:gd name="T13" fmla="*/ 213 h 583"/>
                  <a:gd name="T14" fmla="*/ 666 w 768"/>
                  <a:gd name="T15" fmla="*/ 167 h 583"/>
                  <a:gd name="T16" fmla="*/ 628 w 768"/>
                  <a:gd name="T17" fmla="*/ 208 h 583"/>
                  <a:gd name="T18" fmla="*/ 621 w 768"/>
                  <a:gd name="T19" fmla="*/ 277 h 583"/>
                  <a:gd name="T20" fmla="*/ 620 w 768"/>
                  <a:gd name="T21" fmla="*/ 314 h 583"/>
                  <a:gd name="T22" fmla="*/ 608 w 768"/>
                  <a:gd name="T23" fmla="*/ 314 h 583"/>
                  <a:gd name="T24" fmla="*/ 600 w 768"/>
                  <a:gd name="T25" fmla="*/ 371 h 583"/>
                  <a:gd name="T26" fmla="*/ 549 w 768"/>
                  <a:gd name="T27" fmla="*/ 446 h 583"/>
                  <a:gd name="T28" fmla="*/ 522 w 768"/>
                  <a:gd name="T29" fmla="*/ 536 h 583"/>
                  <a:gd name="T30" fmla="*/ 527 w 768"/>
                  <a:gd name="T31" fmla="*/ 582 h 583"/>
                  <a:gd name="T32" fmla="*/ 422 w 768"/>
                  <a:gd name="T33" fmla="*/ 452 h 583"/>
                  <a:gd name="T34" fmla="*/ 372 w 768"/>
                  <a:gd name="T35" fmla="*/ 561 h 583"/>
                  <a:gd name="T36" fmla="*/ 306 w 768"/>
                  <a:gd name="T37" fmla="*/ 462 h 583"/>
                  <a:gd name="T38" fmla="*/ 213 w 768"/>
                  <a:gd name="T39" fmla="*/ 389 h 583"/>
                  <a:gd name="T40" fmla="*/ 249 w 768"/>
                  <a:gd name="T41" fmla="*/ 437 h 583"/>
                  <a:gd name="T42" fmla="*/ 193 w 768"/>
                  <a:gd name="T43" fmla="*/ 458 h 583"/>
                  <a:gd name="T44" fmla="*/ 147 w 768"/>
                  <a:gd name="T45" fmla="*/ 380 h 583"/>
                  <a:gd name="T46" fmla="*/ 166 w 768"/>
                  <a:gd name="T47" fmla="*/ 328 h 583"/>
                  <a:gd name="T48" fmla="*/ 131 w 768"/>
                  <a:gd name="T49" fmla="*/ 314 h 583"/>
                  <a:gd name="T50" fmla="*/ 154 w 768"/>
                  <a:gd name="T51" fmla="*/ 299 h 583"/>
                  <a:gd name="T52" fmla="*/ 164 w 768"/>
                  <a:gd name="T53" fmla="*/ 278 h 583"/>
                  <a:gd name="T54" fmla="*/ 162 w 768"/>
                  <a:gd name="T55" fmla="*/ 275 h 583"/>
                  <a:gd name="T56" fmla="*/ 148 w 768"/>
                  <a:gd name="T57" fmla="*/ 277 h 583"/>
                  <a:gd name="T58" fmla="*/ 136 w 768"/>
                  <a:gd name="T59" fmla="*/ 278 h 583"/>
                  <a:gd name="T60" fmla="*/ 135 w 768"/>
                  <a:gd name="T61" fmla="*/ 309 h 583"/>
                  <a:gd name="T62" fmla="*/ 124 w 768"/>
                  <a:gd name="T63" fmla="*/ 328 h 583"/>
                  <a:gd name="T64" fmla="*/ 105 w 768"/>
                  <a:gd name="T65" fmla="*/ 318 h 583"/>
                  <a:gd name="T66" fmla="*/ 86 w 768"/>
                  <a:gd name="T67" fmla="*/ 280 h 583"/>
                  <a:gd name="T68" fmla="*/ 100 w 768"/>
                  <a:gd name="T69" fmla="*/ 317 h 583"/>
                  <a:gd name="T70" fmla="*/ 96 w 768"/>
                  <a:gd name="T71" fmla="*/ 323 h 583"/>
                  <a:gd name="T72" fmla="*/ 73 w 768"/>
                  <a:gd name="T73" fmla="*/ 296 h 583"/>
                  <a:gd name="T74" fmla="*/ 47 w 768"/>
                  <a:gd name="T75" fmla="*/ 289 h 583"/>
                  <a:gd name="T76" fmla="*/ 0 w 768"/>
                  <a:gd name="T77" fmla="*/ 293 h 583"/>
                  <a:gd name="T78" fmla="*/ 28 w 768"/>
                  <a:gd name="T79" fmla="*/ 283 h 583"/>
                  <a:gd name="T80" fmla="*/ 49 w 768"/>
                  <a:gd name="T81" fmla="*/ 244 h 583"/>
                  <a:gd name="T82" fmla="*/ 74 w 768"/>
                  <a:gd name="T83" fmla="*/ 225 h 583"/>
                  <a:gd name="T84" fmla="*/ 86 w 768"/>
                  <a:gd name="T85" fmla="*/ 215 h 583"/>
                  <a:gd name="T86" fmla="*/ 92 w 768"/>
                  <a:gd name="T87" fmla="*/ 227 h 583"/>
                  <a:gd name="T88" fmla="*/ 112 w 768"/>
                  <a:gd name="T89" fmla="*/ 216 h 583"/>
                  <a:gd name="T90" fmla="*/ 129 w 768"/>
                  <a:gd name="T91" fmla="*/ 194 h 583"/>
                  <a:gd name="T92" fmla="*/ 109 w 768"/>
                  <a:gd name="T93" fmla="*/ 171 h 583"/>
                  <a:gd name="T94" fmla="*/ 113 w 768"/>
                  <a:gd name="T95" fmla="*/ 149 h 583"/>
                  <a:gd name="T96" fmla="*/ 104 w 768"/>
                  <a:gd name="T97" fmla="*/ 190 h 583"/>
                  <a:gd name="T98" fmla="*/ 86 w 768"/>
                  <a:gd name="T99" fmla="*/ 217 h 583"/>
                  <a:gd name="T100" fmla="*/ 70 w 768"/>
                  <a:gd name="T101" fmla="*/ 197 h 583"/>
                  <a:gd name="T102" fmla="*/ 100 w 768"/>
                  <a:gd name="T103" fmla="*/ 131 h 583"/>
                  <a:gd name="T104" fmla="*/ 162 w 768"/>
                  <a:gd name="T105" fmla="*/ 136 h 583"/>
                  <a:gd name="T106" fmla="*/ 186 w 768"/>
                  <a:gd name="T107" fmla="*/ 140 h 583"/>
                  <a:gd name="T108" fmla="*/ 239 w 768"/>
                  <a:gd name="T109" fmla="*/ 84 h 583"/>
                  <a:gd name="T110" fmla="*/ 213 w 768"/>
                  <a:gd name="T111" fmla="*/ 131 h 5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68"/>
                  <a:gd name="T169" fmla="*/ 0 h 583"/>
                  <a:gd name="T170" fmla="*/ 768 w 768"/>
                  <a:gd name="T171" fmla="*/ 583 h 5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68" h="583">
                    <a:moveTo>
                      <a:pt x="264" y="102"/>
                    </a:moveTo>
                    <a:lnTo>
                      <a:pt x="305" y="79"/>
                    </a:lnTo>
                    <a:lnTo>
                      <a:pt x="365" y="48"/>
                    </a:lnTo>
                    <a:lnTo>
                      <a:pt x="364" y="13"/>
                    </a:lnTo>
                    <a:lnTo>
                      <a:pt x="412" y="6"/>
                    </a:lnTo>
                    <a:lnTo>
                      <a:pt x="441" y="22"/>
                    </a:lnTo>
                    <a:lnTo>
                      <a:pt x="497" y="0"/>
                    </a:lnTo>
                    <a:lnTo>
                      <a:pt x="511" y="6"/>
                    </a:lnTo>
                    <a:lnTo>
                      <a:pt x="522" y="13"/>
                    </a:lnTo>
                    <a:lnTo>
                      <a:pt x="546" y="44"/>
                    </a:lnTo>
                    <a:lnTo>
                      <a:pt x="559" y="63"/>
                    </a:lnTo>
                    <a:lnTo>
                      <a:pt x="603" y="56"/>
                    </a:lnTo>
                    <a:lnTo>
                      <a:pt x="613" y="55"/>
                    </a:lnTo>
                    <a:lnTo>
                      <a:pt x="640" y="72"/>
                    </a:lnTo>
                    <a:lnTo>
                      <a:pt x="670" y="71"/>
                    </a:lnTo>
                    <a:lnTo>
                      <a:pt x="714" y="70"/>
                    </a:lnTo>
                    <a:lnTo>
                      <a:pt x="760" y="84"/>
                    </a:lnTo>
                    <a:lnTo>
                      <a:pt x="767" y="90"/>
                    </a:lnTo>
                    <a:lnTo>
                      <a:pt x="767" y="102"/>
                    </a:lnTo>
                    <a:lnTo>
                      <a:pt x="764" y="118"/>
                    </a:lnTo>
                    <a:lnTo>
                      <a:pt x="736" y="131"/>
                    </a:lnTo>
                    <a:lnTo>
                      <a:pt x="717" y="140"/>
                    </a:lnTo>
                    <a:lnTo>
                      <a:pt x="723" y="156"/>
                    </a:lnTo>
                    <a:lnTo>
                      <a:pt x="704" y="167"/>
                    </a:lnTo>
                    <a:lnTo>
                      <a:pt x="702" y="189"/>
                    </a:lnTo>
                    <a:lnTo>
                      <a:pt x="704" y="202"/>
                    </a:lnTo>
                    <a:lnTo>
                      <a:pt x="683" y="232"/>
                    </a:lnTo>
                    <a:lnTo>
                      <a:pt x="678" y="213"/>
                    </a:lnTo>
                    <a:lnTo>
                      <a:pt x="678" y="203"/>
                    </a:lnTo>
                    <a:lnTo>
                      <a:pt x="687" y="185"/>
                    </a:lnTo>
                    <a:lnTo>
                      <a:pt x="685" y="141"/>
                    </a:lnTo>
                    <a:lnTo>
                      <a:pt x="666" y="167"/>
                    </a:lnTo>
                    <a:lnTo>
                      <a:pt x="650" y="179"/>
                    </a:lnTo>
                    <a:lnTo>
                      <a:pt x="640" y="159"/>
                    </a:lnTo>
                    <a:lnTo>
                      <a:pt x="631" y="185"/>
                    </a:lnTo>
                    <a:lnTo>
                      <a:pt x="628" y="208"/>
                    </a:lnTo>
                    <a:lnTo>
                      <a:pt x="638" y="208"/>
                    </a:lnTo>
                    <a:lnTo>
                      <a:pt x="636" y="232"/>
                    </a:lnTo>
                    <a:lnTo>
                      <a:pt x="628" y="267"/>
                    </a:lnTo>
                    <a:lnTo>
                      <a:pt x="621" y="277"/>
                    </a:lnTo>
                    <a:lnTo>
                      <a:pt x="613" y="288"/>
                    </a:lnTo>
                    <a:lnTo>
                      <a:pt x="608" y="295"/>
                    </a:lnTo>
                    <a:lnTo>
                      <a:pt x="616" y="307"/>
                    </a:lnTo>
                    <a:lnTo>
                      <a:pt x="620" y="314"/>
                    </a:lnTo>
                    <a:lnTo>
                      <a:pt x="616" y="329"/>
                    </a:lnTo>
                    <a:lnTo>
                      <a:pt x="611" y="334"/>
                    </a:lnTo>
                    <a:lnTo>
                      <a:pt x="609" y="324"/>
                    </a:lnTo>
                    <a:lnTo>
                      <a:pt x="608" y="314"/>
                    </a:lnTo>
                    <a:lnTo>
                      <a:pt x="599" y="304"/>
                    </a:lnTo>
                    <a:lnTo>
                      <a:pt x="581" y="314"/>
                    </a:lnTo>
                    <a:lnTo>
                      <a:pt x="597" y="355"/>
                    </a:lnTo>
                    <a:lnTo>
                      <a:pt x="600" y="371"/>
                    </a:lnTo>
                    <a:lnTo>
                      <a:pt x="597" y="394"/>
                    </a:lnTo>
                    <a:lnTo>
                      <a:pt x="582" y="432"/>
                    </a:lnTo>
                    <a:lnTo>
                      <a:pt x="555" y="444"/>
                    </a:lnTo>
                    <a:lnTo>
                      <a:pt x="549" y="446"/>
                    </a:lnTo>
                    <a:lnTo>
                      <a:pt x="527" y="444"/>
                    </a:lnTo>
                    <a:lnTo>
                      <a:pt x="538" y="466"/>
                    </a:lnTo>
                    <a:lnTo>
                      <a:pt x="541" y="499"/>
                    </a:lnTo>
                    <a:lnTo>
                      <a:pt x="522" y="536"/>
                    </a:lnTo>
                    <a:lnTo>
                      <a:pt x="500" y="515"/>
                    </a:lnTo>
                    <a:lnTo>
                      <a:pt x="497" y="536"/>
                    </a:lnTo>
                    <a:lnTo>
                      <a:pt x="514" y="556"/>
                    </a:lnTo>
                    <a:lnTo>
                      <a:pt x="527" y="582"/>
                    </a:lnTo>
                    <a:lnTo>
                      <a:pt x="504" y="566"/>
                    </a:lnTo>
                    <a:lnTo>
                      <a:pt x="477" y="474"/>
                    </a:lnTo>
                    <a:lnTo>
                      <a:pt x="443" y="450"/>
                    </a:lnTo>
                    <a:lnTo>
                      <a:pt x="422" y="452"/>
                    </a:lnTo>
                    <a:lnTo>
                      <a:pt x="390" y="504"/>
                    </a:lnTo>
                    <a:lnTo>
                      <a:pt x="394" y="525"/>
                    </a:lnTo>
                    <a:lnTo>
                      <a:pt x="383" y="560"/>
                    </a:lnTo>
                    <a:lnTo>
                      <a:pt x="372" y="561"/>
                    </a:lnTo>
                    <a:lnTo>
                      <a:pt x="337" y="483"/>
                    </a:lnTo>
                    <a:lnTo>
                      <a:pt x="336" y="450"/>
                    </a:lnTo>
                    <a:lnTo>
                      <a:pt x="329" y="462"/>
                    </a:lnTo>
                    <a:lnTo>
                      <a:pt x="306" y="462"/>
                    </a:lnTo>
                    <a:lnTo>
                      <a:pt x="318" y="440"/>
                    </a:lnTo>
                    <a:lnTo>
                      <a:pt x="283" y="416"/>
                    </a:lnTo>
                    <a:lnTo>
                      <a:pt x="248" y="414"/>
                    </a:lnTo>
                    <a:lnTo>
                      <a:pt x="213" y="389"/>
                    </a:lnTo>
                    <a:lnTo>
                      <a:pt x="212" y="414"/>
                    </a:lnTo>
                    <a:lnTo>
                      <a:pt x="225" y="426"/>
                    </a:lnTo>
                    <a:lnTo>
                      <a:pt x="240" y="438"/>
                    </a:lnTo>
                    <a:lnTo>
                      <a:pt x="249" y="437"/>
                    </a:lnTo>
                    <a:lnTo>
                      <a:pt x="221" y="469"/>
                    </a:lnTo>
                    <a:lnTo>
                      <a:pt x="205" y="474"/>
                    </a:lnTo>
                    <a:lnTo>
                      <a:pt x="193" y="478"/>
                    </a:lnTo>
                    <a:lnTo>
                      <a:pt x="193" y="458"/>
                    </a:lnTo>
                    <a:lnTo>
                      <a:pt x="173" y="424"/>
                    </a:lnTo>
                    <a:lnTo>
                      <a:pt x="156" y="400"/>
                    </a:lnTo>
                    <a:lnTo>
                      <a:pt x="148" y="385"/>
                    </a:lnTo>
                    <a:lnTo>
                      <a:pt x="147" y="380"/>
                    </a:lnTo>
                    <a:lnTo>
                      <a:pt x="146" y="375"/>
                    </a:lnTo>
                    <a:lnTo>
                      <a:pt x="159" y="364"/>
                    </a:lnTo>
                    <a:lnTo>
                      <a:pt x="170" y="354"/>
                    </a:lnTo>
                    <a:lnTo>
                      <a:pt x="166" y="328"/>
                    </a:lnTo>
                    <a:lnTo>
                      <a:pt x="159" y="337"/>
                    </a:lnTo>
                    <a:lnTo>
                      <a:pt x="140" y="337"/>
                    </a:lnTo>
                    <a:lnTo>
                      <a:pt x="131" y="326"/>
                    </a:lnTo>
                    <a:lnTo>
                      <a:pt x="131" y="314"/>
                    </a:lnTo>
                    <a:lnTo>
                      <a:pt x="136" y="314"/>
                    </a:lnTo>
                    <a:lnTo>
                      <a:pt x="142" y="308"/>
                    </a:lnTo>
                    <a:lnTo>
                      <a:pt x="146" y="308"/>
                    </a:lnTo>
                    <a:lnTo>
                      <a:pt x="154" y="299"/>
                    </a:lnTo>
                    <a:lnTo>
                      <a:pt x="166" y="299"/>
                    </a:lnTo>
                    <a:lnTo>
                      <a:pt x="177" y="292"/>
                    </a:lnTo>
                    <a:lnTo>
                      <a:pt x="166" y="278"/>
                    </a:lnTo>
                    <a:lnTo>
                      <a:pt x="164" y="278"/>
                    </a:lnTo>
                    <a:lnTo>
                      <a:pt x="164" y="259"/>
                    </a:lnTo>
                    <a:lnTo>
                      <a:pt x="156" y="272"/>
                    </a:lnTo>
                    <a:lnTo>
                      <a:pt x="159" y="275"/>
                    </a:lnTo>
                    <a:lnTo>
                      <a:pt x="162" y="275"/>
                    </a:lnTo>
                    <a:lnTo>
                      <a:pt x="160" y="277"/>
                    </a:lnTo>
                    <a:lnTo>
                      <a:pt x="158" y="278"/>
                    </a:lnTo>
                    <a:lnTo>
                      <a:pt x="152" y="283"/>
                    </a:lnTo>
                    <a:lnTo>
                      <a:pt x="148" y="277"/>
                    </a:lnTo>
                    <a:lnTo>
                      <a:pt x="151" y="273"/>
                    </a:lnTo>
                    <a:lnTo>
                      <a:pt x="146" y="273"/>
                    </a:lnTo>
                    <a:lnTo>
                      <a:pt x="143" y="271"/>
                    </a:lnTo>
                    <a:lnTo>
                      <a:pt x="136" y="278"/>
                    </a:lnTo>
                    <a:lnTo>
                      <a:pt x="136" y="294"/>
                    </a:lnTo>
                    <a:lnTo>
                      <a:pt x="133" y="299"/>
                    </a:lnTo>
                    <a:lnTo>
                      <a:pt x="139" y="309"/>
                    </a:lnTo>
                    <a:lnTo>
                      <a:pt x="135" y="309"/>
                    </a:lnTo>
                    <a:lnTo>
                      <a:pt x="131" y="312"/>
                    </a:lnTo>
                    <a:lnTo>
                      <a:pt x="125" y="312"/>
                    </a:lnTo>
                    <a:lnTo>
                      <a:pt x="119" y="320"/>
                    </a:lnTo>
                    <a:lnTo>
                      <a:pt x="124" y="328"/>
                    </a:lnTo>
                    <a:lnTo>
                      <a:pt x="117" y="338"/>
                    </a:lnTo>
                    <a:lnTo>
                      <a:pt x="109" y="331"/>
                    </a:lnTo>
                    <a:lnTo>
                      <a:pt x="112" y="328"/>
                    </a:lnTo>
                    <a:lnTo>
                      <a:pt x="105" y="318"/>
                    </a:lnTo>
                    <a:lnTo>
                      <a:pt x="105" y="310"/>
                    </a:lnTo>
                    <a:lnTo>
                      <a:pt x="98" y="300"/>
                    </a:lnTo>
                    <a:lnTo>
                      <a:pt x="86" y="285"/>
                    </a:lnTo>
                    <a:lnTo>
                      <a:pt x="86" y="280"/>
                    </a:lnTo>
                    <a:lnTo>
                      <a:pt x="81" y="280"/>
                    </a:lnTo>
                    <a:lnTo>
                      <a:pt x="81" y="288"/>
                    </a:lnTo>
                    <a:lnTo>
                      <a:pt x="90" y="303"/>
                    </a:lnTo>
                    <a:lnTo>
                      <a:pt x="100" y="317"/>
                    </a:lnTo>
                    <a:lnTo>
                      <a:pt x="98" y="319"/>
                    </a:lnTo>
                    <a:lnTo>
                      <a:pt x="96" y="315"/>
                    </a:lnTo>
                    <a:lnTo>
                      <a:pt x="93" y="318"/>
                    </a:lnTo>
                    <a:lnTo>
                      <a:pt x="96" y="323"/>
                    </a:lnTo>
                    <a:lnTo>
                      <a:pt x="92" y="329"/>
                    </a:lnTo>
                    <a:lnTo>
                      <a:pt x="92" y="319"/>
                    </a:lnTo>
                    <a:lnTo>
                      <a:pt x="82" y="307"/>
                    </a:lnTo>
                    <a:lnTo>
                      <a:pt x="73" y="296"/>
                    </a:lnTo>
                    <a:lnTo>
                      <a:pt x="74" y="290"/>
                    </a:lnTo>
                    <a:lnTo>
                      <a:pt x="69" y="285"/>
                    </a:lnTo>
                    <a:lnTo>
                      <a:pt x="66" y="289"/>
                    </a:lnTo>
                    <a:lnTo>
                      <a:pt x="47" y="289"/>
                    </a:lnTo>
                    <a:lnTo>
                      <a:pt x="24" y="321"/>
                    </a:lnTo>
                    <a:lnTo>
                      <a:pt x="9" y="321"/>
                    </a:lnTo>
                    <a:lnTo>
                      <a:pt x="1" y="310"/>
                    </a:lnTo>
                    <a:lnTo>
                      <a:pt x="0" y="293"/>
                    </a:lnTo>
                    <a:lnTo>
                      <a:pt x="5" y="285"/>
                    </a:lnTo>
                    <a:lnTo>
                      <a:pt x="5" y="272"/>
                    </a:lnTo>
                    <a:lnTo>
                      <a:pt x="20" y="271"/>
                    </a:lnTo>
                    <a:lnTo>
                      <a:pt x="28" y="283"/>
                    </a:lnTo>
                    <a:lnTo>
                      <a:pt x="35" y="272"/>
                    </a:lnTo>
                    <a:lnTo>
                      <a:pt x="35" y="255"/>
                    </a:lnTo>
                    <a:lnTo>
                      <a:pt x="28" y="244"/>
                    </a:lnTo>
                    <a:lnTo>
                      <a:pt x="49" y="244"/>
                    </a:lnTo>
                    <a:lnTo>
                      <a:pt x="54" y="237"/>
                    </a:lnTo>
                    <a:lnTo>
                      <a:pt x="57" y="236"/>
                    </a:lnTo>
                    <a:lnTo>
                      <a:pt x="66" y="225"/>
                    </a:lnTo>
                    <a:lnTo>
                      <a:pt x="74" y="225"/>
                    </a:lnTo>
                    <a:lnTo>
                      <a:pt x="75" y="208"/>
                    </a:lnTo>
                    <a:lnTo>
                      <a:pt x="81" y="200"/>
                    </a:lnTo>
                    <a:lnTo>
                      <a:pt x="81" y="208"/>
                    </a:lnTo>
                    <a:lnTo>
                      <a:pt x="86" y="215"/>
                    </a:lnTo>
                    <a:lnTo>
                      <a:pt x="86" y="218"/>
                    </a:lnTo>
                    <a:lnTo>
                      <a:pt x="81" y="225"/>
                    </a:lnTo>
                    <a:lnTo>
                      <a:pt x="90" y="225"/>
                    </a:lnTo>
                    <a:lnTo>
                      <a:pt x="92" y="227"/>
                    </a:lnTo>
                    <a:lnTo>
                      <a:pt x="100" y="219"/>
                    </a:lnTo>
                    <a:lnTo>
                      <a:pt x="105" y="226"/>
                    </a:lnTo>
                    <a:lnTo>
                      <a:pt x="108" y="221"/>
                    </a:lnTo>
                    <a:lnTo>
                      <a:pt x="112" y="216"/>
                    </a:lnTo>
                    <a:lnTo>
                      <a:pt x="112" y="203"/>
                    </a:lnTo>
                    <a:lnTo>
                      <a:pt x="119" y="211"/>
                    </a:lnTo>
                    <a:lnTo>
                      <a:pt x="119" y="194"/>
                    </a:lnTo>
                    <a:lnTo>
                      <a:pt x="129" y="194"/>
                    </a:lnTo>
                    <a:lnTo>
                      <a:pt x="131" y="188"/>
                    </a:lnTo>
                    <a:lnTo>
                      <a:pt x="113" y="188"/>
                    </a:lnTo>
                    <a:lnTo>
                      <a:pt x="109" y="183"/>
                    </a:lnTo>
                    <a:lnTo>
                      <a:pt x="109" y="171"/>
                    </a:lnTo>
                    <a:lnTo>
                      <a:pt x="117" y="159"/>
                    </a:lnTo>
                    <a:lnTo>
                      <a:pt x="125" y="147"/>
                    </a:lnTo>
                    <a:lnTo>
                      <a:pt x="124" y="138"/>
                    </a:lnTo>
                    <a:lnTo>
                      <a:pt x="113" y="149"/>
                    </a:lnTo>
                    <a:lnTo>
                      <a:pt x="105" y="160"/>
                    </a:lnTo>
                    <a:lnTo>
                      <a:pt x="98" y="171"/>
                    </a:lnTo>
                    <a:lnTo>
                      <a:pt x="100" y="184"/>
                    </a:lnTo>
                    <a:lnTo>
                      <a:pt x="104" y="190"/>
                    </a:lnTo>
                    <a:lnTo>
                      <a:pt x="98" y="198"/>
                    </a:lnTo>
                    <a:lnTo>
                      <a:pt x="97" y="208"/>
                    </a:lnTo>
                    <a:lnTo>
                      <a:pt x="92" y="216"/>
                    </a:lnTo>
                    <a:lnTo>
                      <a:pt x="86" y="217"/>
                    </a:lnTo>
                    <a:lnTo>
                      <a:pt x="86" y="197"/>
                    </a:lnTo>
                    <a:lnTo>
                      <a:pt x="82" y="192"/>
                    </a:lnTo>
                    <a:lnTo>
                      <a:pt x="77" y="197"/>
                    </a:lnTo>
                    <a:lnTo>
                      <a:pt x="70" y="197"/>
                    </a:lnTo>
                    <a:lnTo>
                      <a:pt x="71" y="171"/>
                    </a:lnTo>
                    <a:lnTo>
                      <a:pt x="75" y="165"/>
                    </a:lnTo>
                    <a:lnTo>
                      <a:pt x="86" y="150"/>
                    </a:lnTo>
                    <a:lnTo>
                      <a:pt x="100" y="131"/>
                    </a:lnTo>
                    <a:lnTo>
                      <a:pt x="109" y="118"/>
                    </a:lnTo>
                    <a:lnTo>
                      <a:pt x="135" y="101"/>
                    </a:lnTo>
                    <a:lnTo>
                      <a:pt x="159" y="121"/>
                    </a:lnTo>
                    <a:lnTo>
                      <a:pt x="162" y="136"/>
                    </a:lnTo>
                    <a:lnTo>
                      <a:pt x="156" y="137"/>
                    </a:lnTo>
                    <a:lnTo>
                      <a:pt x="147" y="135"/>
                    </a:lnTo>
                    <a:lnTo>
                      <a:pt x="159" y="153"/>
                    </a:lnTo>
                    <a:lnTo>
                      <a:pt x="186" y="140"/>
                    </a:lnTo>
                    <a:lnTo>
                      <a:pt x="210" y="130"/>
                    </a:lnTo>
                    <a:lnTo>
                      <a:pt x="202" y="112"/>
                    </a:lnTo>
                    <a:lnTo>
                      <a:pt x="224" y="83"/>
                    </a:lnTo>
                    <a:lnTo>
                      <a:pt x="239" y="84"/>
                    </a:lnTo>
                    <a:lnTo>
                      <a:pt x="225" y="94"/>
                    </a:lnTo>
                    <a:lnTo>
                      <a:pt x="216" y="111"/>
                    </a:lnTo>
                    <a:lnTo>
                      <a:pt x="213" y="120"/>
                    </a:lnTo>
                    <a:lnTo>
                      <a:pt x="213" y="131"/>
                    </a:lnTo>
                    <a:lnTo>
                      <a:pt x="222" y="137"/>
                    </a:lnTo>
                    <a:lnTo>
                      <a:pt x="235" y="147"/>
                    </a:lnTo>
                    <a:lnTo>
                      <a:pt x="264" y="102"/>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en-US"/>
              </a:p>
            </p:txBody>
          </p:sp>
        </p:grpSp>
      </p:grpSp>
      <p:sp>
        <p:nvSpPr>
          <p:cNvPr id="1041" name="Rectangle 40"/>
          <p:cNvSpPr>
            <a:spLocks noChangeArrowheads="1"/>
          </p:cNvSpPr>
          <p:nvPr/>
        </p:nvSpPr>
        <p:spPr bwMode="auto">
          <a:xfrm>
            <a:off x="6735763" y="5705475"/>
            <a:ext cx="808037" cy="454025"/>
          </a:xfrm>
          <a:prstGeom prst="rect">
            <a:avLst/>
          </a:prstGeom>
          <a:noFill/>
          <a:ln w="12700">
            <a:noFill/>
            <a:miter lim="800000"/>
            <a:headEnd/>
            <a:tailEnd/>
          </a:ln>
        </p:spPr>
        <p:txBody>
          <a:bodyPr lIns="90488" tIns="44450" rIns="90488" bIns="44450">
            <a:spAutoFit/>
          </a:bodyPr>
          <a:lstStyle/>
          <a:p>
            <a:r>
              <a:rPr lang="en-US" sz="2400" b="1">
                <a:solidFill>
                  <a:srgbClr val="FC0128"/>
                </a:solidFill>
                <a:latin typeface="Times New Roman" pitchFamily="18" charset="0"/>
              </a:rPr>
              <a:t>PDA</a:t>
            </a:r>
          </a:p>
        </p:txBody>
      </p:sp>
    </p:spTree>
  </p:cSld>
  <p:clrMapOvr>
    <a:masterClrMapping/>
  </p:clrMapOvr>
  <p:transition spd="med">
    <p:comb/>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LTA1</Template>
  <TotalTime>3579</TotalTime>
  <Words>2407</Words>
  <Application>Microsoft Office PowerPoint</Application>
  <PresentationFormat>On-screen Show (4:3)</PresentationFormat>
  <Paragraphs>494</Paragraphs>
  <Slides>51</Slides>
  <Notes>6</Notes>
  <HiddenSlides>4</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1" baseType="lpstr">
      <vt:lpstr>SimSun</vt:lpstr>
      <vt:lpstr>Arial</vt:lpstr>
      <vt:lpstr>Courier New</vt:lpstr>
      <vt:lpstr>Tahoma</vt:lpstr>
      <vt:lpstr>Times New Roman</vt:lpstr>
      <vt:lpstr>Univers (WN)</vt:lpstr>
      <vt:lpstr>Wingdings</vt:lpstr>
      <vt:lpstr>Blends</vt:lpstr>
      <vt:lpstr>Microsoft ClipArt Gallery</vt:lpstr>
      <vt:lpstr>CorelDRAW!</vt:lpstr>
      <vt:lpstr>JAVA THREAD</vt:lpstr>
      <vt:lpstr>Objective</vt:lpstr>
      <vt:lpstr>Processes and Threads</vt:lpstr>
      <vt:lpstr>Processes vs. Threads</vt:lpstr>
      <vt:lpstr>A single threaded program</vt:lpstr>
      <vt:lpstr>A Multithreaded Program</vt:lpstr>
      <vt:lpstr>Understanding Threads </vt:lpstr>
      <vt:lpstr>Multi-Thread vs. Multi-Process</vt:lpstr>
      <vt:lpstr>Web/Internet Applications: Serving Many Users Simultaneously</vt:lpstr>
      <vt:lpstr>Multithreaded Server: For Serving Multiple Clients Concurrently</vt:lpstr>
      <vt:lpstr>What Is a Thread</vt:lpstr>
      <vt:lpstr>Understanding Threads</vt:lpstr>
      <vt:lpstr>Thread creation </vt:lpstr>
      <vt:lpstr>Extending the Thread class</vt:lpstr>
      <vt:lpstr>Subclassing Thread and Overriding run</vt:lpstr>
      <vt:lpstr>Implementing the Runnable interface</vt:lpstr>
      <vt:lpstr>Implementing the Runnable Interface </vt:lpstr>
      <vt:lpstr>Thread States</vt:lpstr>
      <vt:lpstr>Thread States and Transitions </vt:lpstr>
      <vt:lpstr>Thread Lifecycle</vt:lpstr>
      <vt:lpstr>Thread priority</vt:lpstr>
      <vt:lpstr>Thread priority</vt:lpstr>
      <vt:lpstr>Synchonization</vt:lpstr>
      <vt:lpstr>Synchronization and Locks</vt:lpstr>
      <vt:lpstr>Synchronization and Locks</vt:lpstr>
      <vt:lpstr>Multi-Thread Programming Models</vt:lpstr>
      <vt:lpstr>Synchronization and Locks in Concurrent Access</vt:lpstr>
      <vt:lpstr>Object Locks</vt:lpstr>
      <vt:lpstr>Object Locks (cont.)</vt:lpstr>
      <vt:lpstr>Object Locks (cont.)</vt:lpstr>
      <vt:lpstr>Class Locks</vt:lpstr>
      <vt:lpstr>Class Locks (cont.)</vt:lpstr>
      <vt:lpstr>Monitoring the Wait State</vt:lpstr>
      <vt:lpstr>Monitoring the Wait State (cont.)</vt:lpstr>
      <vt:lpstr>Monitoring the Wait State (cont.)</vt:lpstr>
      <vt:lpstr>Monitoring the Wait State (cont.)</vt:lpstr>
      <vt:lpstr>Monitoring the Wait State (cont.)</vt:lpstr>
      <vt:lpstr>Synchronization of Threads</vt:lpstr>
      <vt:lpstr>Synchronization of Threads</vt:lpstr>
      <vt:lpstr>The Producer/Consumer Example</vt:lpstr>
      <vt:lpstr>The Producer/Consumer Example</vt:lpstr>
      <vt:lpstr>The Producer/Consumer Example </vt:lpstr>
      <vt:lpstr>The Producer/Consumer Example</vt:lpstr>
      <vt:lpstr>Locking an Object </vt:lpstr>
      <vt:lpstr>Example</vt:lpstr>
      <vt:lpstr>Example</vt:lpstr>
      <vt:lpstr>Synchronization</vt:lpstr>
      <vt:lpstr>Lock Objects</vt:lpstr>
      <vt:lpstr>Comparison of unsynchronized and synchronized threads </vt:lpstr>
      <vt:lpstr>Using the notifyAll and wait Methods </vt:lpstr>
      <vt:lpstr>Using the notifyAll and wait Methods </vt:lpstr>
    </vt:vector>
  </TitlesOfParts>
  <Company>Chuong My - Ha Tay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Le-Tat-Hai</dc:creator>
  <cp:lastModifiedBy>pvtinhnlu@gmail.com</cp:lastModifiedBy>
  <cp:revision>473</cp:revision>
  <dcterms:created xsi:type="dcterms:W3CDTF">2003-08-03T23:46:10Z</dcterms:created>
  <dcterms:modified xsi:type="dcterms:W3CDTF">2016-10-10T02:48:15Z</dcterms:modified>
</cp:coreProperties>
</file>