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3" r:id="rId6"/>
    <p:sldId id="264" r:id="rId7"/>
    <p:sldId id="262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22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7FBAA3E-B531-5543-A96A-C2C6346BAA4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1C5E54C-FE6D-304B-AC02-7DAA79D4950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E18EB5EF-0373-8C49-BAD7-128E3C648AB5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8E0B5BF-EDB3-CB43-8BBD-2A369A11E66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8DC0FB9-A7E7-DA44-B1C1-4872C6AEF3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57E3996-DFE6-6447-8304-2B852679FE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98398CA-D3CA-8C45-99B0-CCC1E478869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F455B34B-C39B-3E4D-8E32-B7B4AAD99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219B98-FC98-CF40-B7D8-BF2A0429B5F4}" type="slidenum">
              <a:rPr lang="en-US" altLang="en-US">
                <a:latin typeface="Arial" panose="020B0604020202020204" pitchFamily="34" charset="0"/>
              </a:rPr>
              <a:pPr eaLnBrk="1" hangingPunct="1"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B3090017-12E2-2F4F-84B8-BC4314CE415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22C4484B-9D57-F840-996F-2947968DDD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137E85D3-E57B-AD4F-8130-3DF12E1CBE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25263C3-897B-1844-A83A-DA26ED89802A}" type="slidenum">
              <a:rPr lang="en-US" altLang="en-US"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E7275951-4B09-8E47-94E7-71EFFA237B4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D975E4C0-2FDF-6F4F-A6AC-755F9F7CE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38BB388A-26E4-AE4A-9958-179229B29F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867DD1E-200F-8E45-B292-FECF403882E3}" type="slidenum">
              <a:rPr lang="en-US" altLang="en-US"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EF9865C3-5475-0A48-B266-BAD09763D70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CA6E284D-1560-624B-BC59-449A380B0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02A25638-A5D2-1947-BEDB-AA93241B48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FFCA6BD-E1B8-FE40-86BF-03B5EB210B13}" type="slidenum">
              <a:rPr lang="en-US" altLang="en-US"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79A5B65E-DA64-9648-8778-542C08928A7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9611E0EA-B255-C648-BB59-5FF99C4D4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39C698EE-4DD9-B844-A63B-E3107EE228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7F76AB0-72FA-C144-876B-14AC782FEA59}" type="slidenum">
              <a:rPr lang="en-US" altLang="en-US">
                <a:latin typeface="Arial" panose="020B0604020202020204" pitchFamily="34" charset="0"/>
              </a:rPr>
              <a:pPr eaLnBrk="1" hangingPunct="1"/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48E58EAB-75F8-0541-A4E4-79E9E9B0479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A2EC8F92-2F9C-D146-BA8F-C77C176E84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AEED2BB5-3D6E-294D-8683-FF1FC9262E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19914E0-6237-9441-A1A0-222E41EEBAA2}" type="slidenum">
              <a:rPr lang="en-US" altLang="en-US">
                <a:latin typeface="Arial" panose="020B0604020202020204" pitchFamily="34" charset="0"/>
              </a:rPr>
              <a:pPr eaLnBrk="1" hangingPunct="1"/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3C9AC786-12D2-F04C-898F-289311205CC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75FD22A2-6352-C545-9495-FC14CC2067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5DEDCBAB-15CB-CB45-8D2D-483FB48374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58F4810-47EB-E74F-8D3C-62B63BB8734F}" type="slidenum">
              <a:rPr lang="en-US" altLang="en-US">
                <a:latin typeface="Arial" panose="020B0604020202020204" pitchFamily="34" charset="0"/>
              </a:rPr>
              <a:pPr eaLnBrk="1" hangingPunct="1"/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08470C2D-03A2-C349-986B-7F1E6B255AA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3538775F-4CD5-3B47-9F51-3B5AB1C765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E087C11A-F538-F34E-91E9-52BB84219F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CBE81F7-5640-B94C-841B-74AD3D9123EA}" type="slidenum">
              <a:rPr lang="en-US" altLang="en-US">
                <a:latin typeface="Arial" panose="020B0604020202020204" pitchFamily="34" charset="0"/>
              </a:rPr>
              <a:pPr eaLnBrk="1" hangingPunct="1"/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63733453-1812-2148-9A2A-9741E361686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11CD2E4C-FB4C-FD43-BED5-E12B77569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94DC2454-9FDD-BF4B-903C-F46503D9CB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EAF0995-6809-A448-933E-9EC2D2572BF2}" type="slidenum">
              <a:rPr lang="en-US" altLang="en-US">
                <a:latin typeface="Arial" panose="020B0604020202020204" pitchFamily="34" charset="0"/>
              </a:rPr>
              <a:pPr eaLnBrk="1" hangingPunct="1"/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7E3E18DF-32F5-6C4F-B0DA-3933D17F3C3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80501F6A-7E53-7C4B-B881-C76664C8EE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B103B122-42B9-ED45-979C-714593BF8C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9FDF0C2-1921-0541-950E-4FD9F067F52A}" type="slidenum">
              <a:rPr lang="en-US" altLang="en-US"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D410EC4-73B2-3F47-978C-7E9F7994E61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5B771F1F-6F03-324E-AE68-B324400B7C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6934B3EA-2F79-4244-9824-C523921068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B78EF2-F873-3B48-B69F-BB3A2B993EE1}" type="slidenum">
              <a:rPr lang="en-US" altLang="en-US"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BC0B2091-AC64-AF40-B86D-5EDB0C6EFD4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72F04887-A560-4F4A-A574-1CCA1D3647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9E853529-2B79-2744-8E49-AB827A51F1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3BD4886-8975-BA4D-937C-7F7864647633}" type="slidenum">
              <a:rPr lang="en-US" altLang="en-US"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E196177E-98B9-814C-8605-DB076A59BFC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2A569ADB-D3B4-BD40-B401-25F37DD7A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CAB31CF9-5FEA-5849-A4EE-79D42A34A4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0D4E34-561A-1B4D-BE5E-B5BC65F3C2B4}" type="slidenum">
              <a:rPr lang="en-US" altLang="en-US">
                <a:latin typeface="Arial" panose="020B0604020202020204" pitchFamily="34" charset="0"/>
              </a:rPr>
              <a:pPr eaLnBrk="1" hangingPunct="1"/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A39ADB3E-1940-CC41-9093-F73A83D55A6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9CE8B9E7-2AA3-7B45-9554-1DE539F054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8C7CF278-4285-9046-B6BF-74047FD54D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E88035F-A1C0-7442-B8C8-21D9C6E643D0}" type="slidenum">
              <a:rPr lang="en-US" altLang="en-US">
                <a:latin typeface="Arial" panose="020B0604020202020204" pitchFamily="34" charset="0"/>
              </a:rPr>
              <a:pPr eaLnBrk="1" hangingPunct="1"/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543A0A29-F9BC-A448-85BF-83EB5598B4A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4B20E3CC-B3CC-3A4E-A3A6-4BE0B3938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97652EA4-4CAE-5C4D-BE29-4A053CFC26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CEFE268-BA0E-B449-8FFB-861E9EA31F74}" type="slidenum">
              <a:rPr lang="en-US" altLang="en-US">
                <a:latin typeface="Arial" panose="020B0604020202020204" pitchFamily="34" charset="0"/>
              </a:rPr>
              <a:pPr eaLnBrk="1" hangingPunct="1"/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01A52270-3A9E-9543-814B-33428EFEAAE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FC2EC773-A56A-D342-A085-ED0F9B8CEA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44994A10-E6AE-B848-AAB0-6AB2856B41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908711-B653-8346-9877-ACA52DBCEC73}" type="slidenum">
              <a:rPr lang="en-US" altLang="en-US">
                <a:latin typeface="Arial" panose="020B0604020202020204" pitchFamily="34" charset="0"/>
              </a:rPr>
              <a:pPr eaLnBrk="1" hangingPunct="1"/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004B708A-20B7-F548-A743-6114806B3F0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3F03FE65-C5DB-B74D-A7E1-A700DC88C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E1DAF8EE-191A-E447-A675-41E3A8D4F8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E28D821-B9A7-764E-8603-EA8A322047B9}" type="slidenum">
              <a:rPr lang="en-US" altLang="en-US">
                <a:latin typeface="Arial" panose="020B0604020202020204" pitchFamily="34" charset="0"/>
              </a:rPr>
              <a:pPr eaLnBrk="1" hangingPunct="1"/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FAE1E5A5-E1F9-7F42-A10B-2EA618548AB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7272CBB5-53F0-EA43-B69C-0D3049B1D4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58F044AF-36D2-D046-963C-8F73894D22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252D74-8AAF-9544-AA7E-575BAB40FC7A}" type="slidenum">
              <a:rPr lang="en-US" altLang="en-US">
                <a:latin typeface="Arial" panose="020B0604020202020204" pitchFamily="34" charset="0"/>
              </a:rPr>
              <a:pPr eaLnBrk="1" hangingPunct="1"/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F35E2B40-29A8-144F-A591-41FBEC9AAB2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04CA9256-E4C6-AD4B-8FF6-9C1B322626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71F4CEA2-AB94-8945-93C3-E4206D5E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A4DDAF-CE4C-0E4A-BDEC-55AFA9334988}" type="slidenum">
              <a:rPr lang="en-US" altLang="en-US">
                <a:latin typeface="Arial" panose="020B0604020202020204" pitchFamily="34" charset="0"/>
              </a:rPr>
              <a:pPr eaLnBrk="1" hangingPunct="1"/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AC12AC7-6F95-CD49-8671-2C1FC763729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5850FBA-960C-2B41-9796-C67EF85357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D99BE7D5-43EB-3045-B4DD-DEEA5CC701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F3105F8-4ABD-0D4E-AA65-E2CD09A33A2C}" type="slidenum">
              <a:rPr lang="en-US" altLang="en-US">
                <a:latin typeface="Arial" panose="020B0604020202020204" pitchFamily="34" charset="0"/>
              </a:rPr>
              <a:pPr eaLnBrk="1" hangingPunct="1"/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2FA53B9A-03DA-F641-ABA1-07E1F50F9E0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B771D079-FDF8-2A46-9B40-D15ECCAAA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E6AED84E-4C1E-B144-977C-A4BEAF5B51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355F0C5-284F-5C40-B3EE-70FD2E5F07AC}" type="slidenum">
              <a:rPr lang="en-US" altLang="en-US"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17FE96A7-2487-FE45-9A68-22277FD2C59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96C5738D-F722-6F44-9649-3C5BBF2221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DA046A66-DA5B-D948-9370-D79C79D63B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A4E4D5A-48C3-E143-8BF2-919AFA0F0BB1}" type="slidenum">
              <a:rPr lang="en-US" altLang="en-US"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FD5F8F2-5F06-B748-9D37-2B3A3051801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D7F56966-F2AD-5041-ABA0-0F42283CE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8A6EBBCE-ED41-454C-83A0-AD42CE0A75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CB8ABF2-2C6D-574E-9B43-679E0FD54C93}" type="slidenum">
              <a:rPr lang="en-US" altLang="en-US"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94F7459F-D421-BB41-B755-56E64A9E535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33FD58E6-88DD-DD4C-BCD1-0B2B998D8D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9691BD8F-D441-1B43-ADA9-398918F5E7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989D187-341B-9048-B3BC-39B4AD781A0C}" type="slidenum">
              <a:rPr lang="en-US" altLang="en-US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4719301C-8E93-454C-949E-C115E304727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24869D61-D5F9-A14C-8472-FEA1CBF4B2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34AFC60D-BBD3-B744-AD2B-0B60144BFF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4BD1859-D9E2-2541-BF74-03389374340A}" type="slidenum">
              <a:rPr lang="en-US" altLang="en-US"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67E8B7F1-C9CC-614C-B9B3-BF6C54BDB2B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422B35B2-513A-394D-AB6E-FFA532E3BC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AC1F8386-2923-B246-86C7-9D37E8FE42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171488-D751-AF4C-9E77-1357B8C472BD}" type="slidenum">
              <a:rPr lang="en-US" altLang="en-US"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76DC0143-6269-0945-AFBD-DA2C4018500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0D649EE6-360A-0544-922B-BF9B13AE59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C3AFC379-B6E3-C044-BC57-1E137E4D8C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2EA0DAC-3A26-AF48-813C-7920FC14D3DE}" type="slidenum">
              <a:rPr lang="en-US" altLang="en-US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3E821A8-859B-304C-B983-9D0FCBA69F7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1E7D87D0-0230-8442-AD2B-79EF741E82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3885-C5D8-644B-A7B0-A6EBCA1B8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3D221-50BB-8743-B368-BB2F7FA40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2C80E-8D52-B044-9E7C-552226F1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C368-039A-9343-9286-6ECF3055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20FC5-8D94-1044-A139-F2E9CE59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F683-D7C2-5545-BEF4-5640DE18A9D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659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FE77-E0EE-9040-A144-69B6BE6E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016A1-FCE2-0841-9352-D5E9537EA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69D03-758A-2944-82F2-7BEB44CF1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23D30-0926-A74C-9FFC-8F3CF8E2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5482F-343D-D340-94E7-12537A7A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7381A-2F80-5E41-8D7D-F0ED44099F0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42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F5F764-160B-F149-9291-8CCAFEB39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BA2C6-D6F8-D74E-9749-C02C685EA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4B8F1-6DD5-8C4D-97B8-47364C1D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E7EBC-76CD-4848-85EE-60FDAA9C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81254-5E3C-CE4A-B56C-574914F7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7B0B-D433-F340-A2D7-BE3BBD554B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079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515E3-8847-E948-9E10-8CBAFCDE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AFC0-544F-994F-B968-013246EDA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7EB0-521C-3540-8F02-72F58689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66A14-4CB9-F543-848A-BB2BE5D1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24838-B357-EC41-8602-5D3FDCB3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515F-9548-FA42-B9EE-E538F924B91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592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0167-B4D3-4847-96B6-1870CD60F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7A2F-4F91-E643-8C5E-49B2DEAB9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2D05A-C402-A24A-A8C1-63608A3C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A933A-A45D-1C4E-8FDA-FD3CDF33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4FBCA-1901-0947-A6EE-9255AE95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FAC4-C387-614F-AFDF-26BF0EB09E7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6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4DF6-1A08-6D43-9513-BAAA94AC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2DFA9-85D7-5F4F-A596-30EEACF6F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957BD-42BE-BF42-AE88-D330FF555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7AC5B-44CF-FC4C-9AF0-672373C6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499C5-17A4-D64A-84D9-1B3813B1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DE5AA-7AD1-5B47-B863-E7DCB3AE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D5A6-B9EB-E348-BAEA-206AE1829E7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46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F504-0550-BD45-BAC4-E033EA4E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DA3F-4006-7641-933A-4A55FAE4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13407-9B35-B342-889A-1CC136264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AE6C3-564D-A74A-96FF-76C19DF2C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1EE0F-623E-F044-ABC9-9ED5AE049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B749D-4122-124C-BC93-E206E26F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317D3-BA18-AD42-A7A6-F89F471D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CEA7D5-984F-B542-AA02-0255AFD8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DAD1-E249-AD4C-BA88-C056A910236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661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A95F-353E-3145-838D-41AA05B3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B7878-01AA-EE4F-8799-A296FC41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88740-0968-4048-93E4-EBA1FA2C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D8A08-7A25-254A-AB73-5E82D60F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D438-B126-874B-85A6-2F4673746F3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010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70DA3-96B7-AD46-BFD0-4BEBDC06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7EDFB5-9302-EC42-B9B8-5D64421F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D9D32-BEBE-1840-A122-CDF70CA3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89DC-EFA9-6D40-AE3A-5EFACB17C25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72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E3CB-6C9F-1241-BF17-FEB3CCB93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2A18A-B372-B640-80DC-8953051F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E6A2D-A8AB-7145-9320-C5016C314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4A937-1871-4E4F-9FD3-9DB8BE00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D2905-BA04-9342-B05E-6FC6060E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F1E6C-71F0-7A43-8877-8996DC52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4BD13-AFE5-5649-BD97-DD5B763499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459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B003-374E-DA41-A214-D3C90D54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F5EF07-475D-EF40-A2E9-445185A29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1A4A0-6F61-6149-95C1-8BF0078A6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199A6-1A0A-2543-8C93-12592DA4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F6023-76C5-BF46-BC14-CAAFDEB8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0610D-2C59-174B-8D5B-A96B5749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16FB-B5EC-3749-B88D-974D6962EED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2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4C0DBD-4ECA-CC4A-AE67-3391E217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37E8C-8CD5-7D42-BD75-60E00B8B1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D7089-3C85-7245-8B6A-CA2A427D8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A38BD-0BAA-2F45-9D0D-15E651740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12806-4309-EC4B-841A-754D29849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C213C-3B92-174D-B99F-E4437C7A191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187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6C024CC-CCF5-A34C-99BE-FC87D2007E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/>
              <a:t>Building Data </a:t>
            </a:r>
            <a:r>
              <a:rPr lang="en-US" sz="4800" dirty="0" err="1"/>
              <a:t>WareHouse</a:t>
            </a:r>
            <a:br>
              <a:rPr lang="en-US" sz="4800" dirty="0"/>
            </a:br>
            <a:r>
              <a:rPr lang="en-US" sz="4800" dirty="0"/>
              <a:t>by </a:t>
            </a:r>
            <a:r>
              <a:rPr lang="en-US" sz="4800" dirty="0" err="1"/>
              <a:t>Inmon</a:t>
            </a:r>
            <a:endParaRPr lang="en-US" sz="4800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970695E-302A-FE41-A0A6-03D53A16C12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458200" cy="18224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/>
              <a:t>Chapter 1: Evolution of Decision Support System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Prepared By: Song Nguyen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Date: 05/09/2022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83DDAB2-1AFF-B84F-BE18-5F4131F12E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1.2.1 Lack of Data Credibility (cont)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94E17EE-BA57-EB46-B560-77F6DDFA37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Natural evolving architecture challenges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Data Credibility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Productivity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Inability to transform data to information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/>
              <a:t>Lack of Data Creditbility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No time basis of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The Algorithmic differential of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The Levels of Extraction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The problem of the external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/>
              <a:t>No common source of data from the beginning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221906E8-C821-A04F-B75A-4C105435D1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1.2.2 Problems with Productivity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6BF1F26-1AF7-6A4B-98A0-D41189C7DD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Many files and collections </a:t>
            </a:r>
            <a:r>
              <a:rPr lang="en-US" sz="2800">
                <a:sym typeface="Wingdings" pitchFamily="2" charset="2"/>
              </a:rPr>
              <a:t> how to create correct report ?</a:t>
            </a:r>
          </a:p>
          <a:p>
            <a:pPr lvl="1" eaLnBrk="1" hangingPunct="1">
              <a:defRPr/>
            </a:pPr>
            <a:r>
              <a:rPr lang="en-US" sz="2400"/>
              <a:t>Locate and analyze the data for report</a:t>
            </a:r>
          </a:p>
          <a:p>
            <a:pPr lvl="1" eaLnBrk="1" hangingPunct="1">
              <a:defRPr/>
            </a:pPr>
            <a:r>
              <a:rPr lang="en-US" sz="2400"/>
              <a:t>Compile the data for the report</a:t>
            </a:r>
          </a:p>
          <a:p>
            <a:pPr lvl="1" eaLnBrk="1" hangingPunct="1">
              <a:defRPr/>
            </a:pPr>
            <a:r>
              <a:rPr lang="en-US" sz="2400"/>
              <a:t>Get Programmer/analyst resources to accomplish these two tasks.</a:t>
            </a:r>
          </a:p>
          <a:p>
            <a:pPr eaLnBrk="1" hangingPunct="1">
              <a:defRPr/>
            </a:pPr>
            <a:r>
              <a:rPr lang="en-US" sz="2800"/>
              <a:t>Complications</a:t>
            </a:r>
          </a:p>
          <a:p>
            <a:pPr lvl="1" eaLnBrk="1" hangingPunct="1">
              <a:defRPr/>
            </a:pPr>
            <a:r>
              <a:rPr lang="en-US" sz="2400"/>
              <a:t>Lots of programs have been written</a:t>
            </a:r>
          </a:p>
          <a:p>
            <a:pPr lvl="1" eaLnBrk="1" hangingPunct="1">
              <a:defRPr/>
            </a:pPr>
            <a:r>
              <a:rPr lang="en-US" sz="2400"/>
              <a:t>Each Program must be customized</a:t>
            </a:r>
          </a:p>
          <a:p>
            <a:pPr lvl="1" eaLnBrk="1" hangingPunct="1">
              <a:defRPr/>
            </a:pPr>
            <a:r>
              <a:rPr lang="en-US" sz="2400"/>
              <a:t>The program cross every technology that the company uses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D3E0A538-0CDC-EB49-835A-A4DA62595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1.2.2 Problems with Productivity (c)</a:t>
            </a: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032800E6-8A19-2842-B37C-E6D85A1B5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19200"/>
            <a:ext cx="5791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B20559EE-E56A-2F48-BF8A-A85B900D0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1.2.2 Problems with Productivity (c)</a:t>
            </a:r>
          </a:p>
        </p:txBody>
      </p:sp>
      <p:pic>
        <p:nvPicPr>
          <p:cNvPr id="15363" name="Picture 3">
            <a:extLst>
              <a:ext uri="{FF2B5EF4-FFF2-40B4-BE49-F238E27FC236}">
                <a16:creationId xmlns:a16="http://schemas.microsoft.com/office/drawing/2014/main" id="{911DEEEC-E099-A140-A0CF-6C74442F0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6019800" cy="516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A575FF51-9443-ED40-A827-2A158C4F62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1.2.3 From Data to Information</a:t>
            </a:r>
          </a:p>
        </p:txBody>
      </p:sp>
      <p:pic>
        <p:nvPicPr>
          <p:cNvPr id="16387" name="Picture 3">
            <a:extLst>
              <a:ext uri="{FF2B5EF4-FFF2-40B4-BE49-F238E27FC236}">
                <a16:creationId xmlns:a16="http://schemas.microsoft.com/office/drawing/2014/main" id="{3AF588AF-F2A7-A943-8304-119201603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0"/>
            <a:ext cx="6019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E053075F-A6E3-294B-A880-7B7EDE5126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1.2.4 A Change in Approach</a:t>
            </a:r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id="{AA5DFE23-0BC4-0548-8286-82D26B751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68580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9F13C9B0-D100-BF42-8E82-6E342B55BB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1.2.4 A Change In Approach (con’t)</a:t>
            </a:r>
          </a:p>
        </p:txBody>
      </p:sp>
      <p:pic>
        <p:nvPicPr>
          <p:cNvPr id="18435" name="Picture 3">
            <a:extLst>
              <a:ext uri="{FF2B5EF4-FFF2-40B4-BE49-F238E27FC236}">
                <a16:creationId xmlns:a16="http://schemas.microsoft.com/office/drawing/2014/main" id="{2A14E42B-AF0C-FF47-A6B8-5EFCD09E9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64770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2CDDB42-04E9-0146-BA85-649B80987C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1.2.5 The Architect Environment</a:t>
            </a:r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5943D3F1-AAB4-CD41-9A65-B46FF4E6D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72390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93984256-5441-AC47-AF89-BCD8F098B7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487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/>
              <a:t>1.2.5.1 A simple Example-A Customer</a:t>
            </a:r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6AD28320-0D84-0140-935D-04A0672EE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6934200" cy="548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F42CD0A4-84A6-2747-B3DE-01816E1837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4254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/>
              <a:t>1.2.6 Data Integration in the Architected Environment</a:t>
            </a:r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D7CC3354-2373-024D-8342-56F420AB6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14400"/>
            <a:ext cx="54102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5F0AAC8-F067-FD4A-86C7-1C748A7F3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1.1 The Evolution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24947DB-BBF2-7B4C-9DE2-8B30D6A1BA1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/>
              <a:t>The need to synchronize data upon update</a:t>
            </a:r>
          </a:p>
          <a:p>
            <a:pPr eaLnBrk="1" hangingPunct="1">
              <a:defRPr/>
            </a:pPr>
            <a:r>
              <a:rPr lang="en-US" sz="2400"/>
              <a:t>The complexity of maintaining programs</a:t>
            </a:r>
          </a:p>
          <a:p>
            <a:pPr eaLnBrk="1" hangingPunct="1">
              <a:defRPr/>
            </a:pPr>
            <a:r>
              <a:rPr lang="en-US" sz="2400"/>
              <a:t>The complexity of developing new programs</a:t>
            </a:r>
          </a:p>
          <a:p>
            <a:pPr eaLnBrk="1" hangingPunct="1">
              <a:defRPr/>
            </a:pPr>
            <a:r>
              <a:rPr lang="en-US" sz="2400"/>
              <a:t>The need for extensive amounts of hardware to support all the master files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B701170A-1F45-1543-8F43-31AA44A1E0A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/>
              <a:t>Sections</a:t>
            </a:r>
          </a:p>
          <a:p>
            <a:pPr lvl="1" eaLnBrk="1" hangingPunct="1">
              <a:defRPr/>
            </a:pPr>
            <a:r>
              <a:rPr lang="en-US" sz="2000"/>
              <a:t>The advent of DASD</a:t>
            </a:r>
          </a:p>
          <a:p>
            <a:pPr lvl="1" eaLnBrk="1" hangingPunct="1">
              <a:defRPr/>
            </a:pPr>
            <a:r>
              <a:rPr lang="en-US" sz="2000"/>
              <a:t>PC/4GL Technology</a:t>
            </a:r>
          </a:p>
          <a:p>
            <a:pPr lvl="1" eaLnBrk="1" hangingPunct="1">
              <a:defRPr/>
            </a:pPr>
            <a:r>
              <a:rPr lang="en-US" sz="2000"/>
              <a:t>Enter the Extract Program</a:t>
            </a:r>
          </a:p>
          <a:p>
            <a:pPr lvl="1" eaLnBrk="1" hangingPunct="1">
              <a:defRPr/>
            </a:pPr>
            <a:r>
              <a:rPr lang="en-US" sz="2000"/>
              <a:t>The Spider Web</a:t>
            </a:r>
          </a:p>
          <a:p>
            <a:pPr eaLnBrk="1" hangingPunct="1">
              <a:defRPr/>
            </a:pPr>
            <a:endParaRPr 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0FD22B12-B171-6B40-B337-60A3814093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1.2.7 Who Is the Users ?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2A9E43C-CA3F-BB4D-9ADD-5B3BFF7DB9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>
                <a:effectLst/>
              </a:rPr>
              <a:t>The attitude of the DSS analyst is important for the following reasons: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>
                <a:effectLst/>
              </a:rPr>
              <a:t>It is legitimate. This is simply how DSS analysts think and how they conduct their business.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>
                <a:effectLst/>
              </a:rPr>
              <a:t>It is pervasive. DSS analysts around the world think like this.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>
                <a:effectLst/>
              </a:rPr>
              <a:t>It has a profound effect on the way the data warehouse is developed and on how systems using the data warehouse are developed.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>
                <a:effectLst/>
              </a:rPr>
              <a:t>The classical </a:t>
            </a:r>
            <a:r>
              <a:rPr lang="en-US" altLang="en-US" sz="2800" i="1">
                <a:effectLst/>
              </a:rPr>
              <a:t>system development life cycle (SDLC) </a:t>
            </a:r>
            <a:r>
              <a:rPr lang="en-US" altLang="en-US" sz="2800">
                <a:effectLst/>
              </a:rPr>
              <a:t>does not work in the world of the DSS analyst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74CA0645-7BDC-A745-9F72-A8AA0B3EF4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/>
              <a:t>1.3 The Development Life Cycle</a:t>
            </a:r>
          </a:p>
        </p:txBody>
      </p:sp>
      <p:pic>
        <p:nvPicPr>
          <p:cNvPr id="23555" name="Picture 3">
            <a:extLst>
              <a:ext uri="{FF2B5EF4-FFF2-40B4-BE49-F238E27FC236}">
                <a16:creationId xmlns:a16="http://schemas.microsoft.com/office/drawing/2014/main" id="{B085CF2A-9584-6C4B-96B0-BD2CCF16B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31838"/>
            <a:ext cx="8839200" cy="60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FB4DECF9-398E-AE48-B4A6-7BD461C3A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1.4 Patterns of Hardware Utilization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0F249952-5834-B642-82D6-4B499AAE9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763000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A1D7C340-4478-854A-9AD8-4071A7DF1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686800" cy="5635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/>
              <a:t>1.5 Setting the Stage for Re-engineering</a:t>
            </a:r>
          </a:p>
        </p:txBody>
      </p:sp>
      <p:pic>
        <p:nvPicPr>
          <p:cNvPr id="25603" name="Picture 3">
            <a:extLst>
              <a:ext uri="{FF2B5EF4-FFF2-40B4-BE49-F238E27FC236}">
                <a16:creationId xmlns:a16="http://schemas.microsoft.com/office/drawing/2014/main" id="{FACDD474-4FAB-A344-99F6-4FA3E022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839200" cy="561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C819F5A2-748E-2441-B222-DF6560848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991600" cy="3349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/>
              <a:t>1.5 Setting the Stage for Re-engineering-c</a:t>
            </a:r>
            <a:r>
              <a:rPr lang="en-US" sz="4000" dirty="0"/>
              <a:t> </a:t>
            </a:r>
          </a:p>
        </p:txBody>
      </p:sp>
      <p:pic>
        <p:nvPicPr>
          <p:cNvPr id="26627" name="Picture 4">
            <a:extLst>
              <a:ext uri="{FF2B5EF4-FFF2-40B4-BE49-F238E27FC236}">
                <a16:creationId xmlns:a16="http://schemas.microsoft.com/office/drawing/2014/main" id="{9A32326A-1C1B-B84A-B984-695641329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03288"/>
            <a:ext cx="8077200" cy="577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57915F6F-D942-0F4D-8B0F-05FFE4E557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1.6 Monitoring the Data Warehouse env.</a:t>
            </a:r>
          </a:p>
        </p:txBody>
      </p:sp>
      <p:sp>
        <p:nvSpPr>
          <p:cNvPr id="27651" name="Rectangle 4">
            <a:extLst>
              <a:ext uri="{FF2B5EF4-FFF2-40B4-BE49-F238E27FC236}">
                <a16:creationId xmlns:a16="http://schemas.microsoft.com/office/drawing/2014/main" id="{6FC76B96-7E7C-354D-9192-371CC14F75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>
                <a:effectLst/>
              </a:rPr>
              <a:t>Identifying what growth is occurring, where the growth is occurring, and at what rate the growth is occurring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effectLst/>
              </a:rPr>
              <a:t>Identifying what data is being used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effectLst/>
              </a:rPr>
              <a:t>Calculating what response time the end user is getting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effectLst/>
              </a:rPr>
              <a:t>Determining who is actually using the data warehouse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effectLst/>
              </a:rPr>
              <a:t>Specifying how much of the data warehouse end users are using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effectLst/>
              </a:rPr>
              <a:t>Pinpointing when the data warehouse is being used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effectLst/>
              </a:rPr>
              <a:t>Recognizing how much of the data warehouse is being used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effectLst/>
              </a:rPr>
              <a:t>Examining the level of usage of the data warehouse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138F1AA9-B277-6E42-824A-FABC4C0F1E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1.6 Monitoring the Data Warehouse environment con’t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FC0774D-9588-8749-AA68-B2F6448662E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381000" indent="-381000" eaLnBrk="1" hangingPunct="1">
              <a:lnSpc>
                <a:spcPct val="90000"/>
              </a:lnSpc>
            </a:pPr>
            <a:r>
              <a:rPr lang="en-US" altLang="en-US" sz="2000">
                <a:effectLst/>
              </a:rPr>
              <a:t>The data profiles that can be created during the data-monitoring process include the following:</a:t>
            </a:r>
          </a:p>
          <a:p>
            <a:pPr marL="381000" indent="-381000" eaLnBrk="1" hangingPunct="1">
              <a:lnSpc>
                <a:spcPct val="90000"/>
              </a:lnSpc>
            </a:pPr>
            <a:endParaRPr lang="en-US" altLang="en-US" sz="2000">
              <a:effectLst/>
            </a:endParaRP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>
                <a:effectLst/>
              </a:rPr>
              <a:t>A catalog of all tables in the warehouse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>
                <a:effectLst/>
              </a:rPr>
              <a:t>A profile of the contents of those tables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>
                <a:effectLst/>
              </a:rPr>
              <a:t>A profile of the growth of the tables in the data warehouse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>
                <a:effectLst/>
              </a:rPr>
              <a:t>A catalog of the indexes available for entry to the tables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>
                <a:effectLst/>
              </a:rPr>
              <a:t>A catalog of the summary tables and the sources for the summary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B1FC479A-96F0-E14F-8A72-C5D7A90FD75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381000" indent="-381000" eaLnBrk="1" hangingPunct="1">
              <a:lnSpc>
                <a:spcPct val="90000"/>
              </a:lnSpc>
            </a:pPr>
            <a:r>
              <a:rPr lang="en-US" altLang="en-US" sz="2000">
                <a:effectLst/>
              </a:rPr>
              <a:t>The need to monitor activity in the data warehouse is illustrated by the following questions: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>
                <a:effectLst/>
              </a:rPr>
              <a:t>What data is being accessed?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>
                <a:effectLst/>
              </a:rPr>
              <a:t>When?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>
                <a:effectLst/>
              </a:rPr>
              <a:t>By whom?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>
                <a:effectLst/>
              </a:rPr>
              <a:t>How frequently?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>
                <a:effectLst/>
              </a:rPr>
              <a:t>At what level of detail?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>
                <a:effectLst/>
              </a:rPr>
              <a:t>What is the response time for the request?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>
                <a:effectLst/>
              </a:rPr>
              <a:t>At what point in the day is the request submitted?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>
                <a:effectLst/>
              </a:rPr>
              <a:t>How big was the request?</a:t>
            </a:r>
          </a:p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>
                <a:effectLst/>
              </a:rPr>
              <a:t>Was the request terminated, or did it end naturally?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C57BCEE3-B61C-304D-A1FF-618969965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Summary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9CD3FF5A-03DB-DA47-9822-3943F00D75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Origin of data warehouse</a:t>
            </a:r>
          </a:p>
          <a:p>
            <a:pPr eaLnBrk="1" hangingPunct="1">
              <a:defRPr/>
            </a:pPr>
            <a:r>
              <a:rPr lang="en-US"/>
              <a:t>Architecture that fits data warehouse</a:t>
            </a:r>
          </a:p>
          <a:p>
            <a:pPr eaLnBrk="1" hangingPunct="1">
              <a:defRPr/>
            </a:pPr>
            <a:r>
              <a:rPr lang="en-US"/>
              <a:t>Evolution of information processing</a:t>
            </a:r>
          </a:p>
          <a:p>
            <a:pPr eaLnBrk="1" hangingPunct="1">
              <a:defRPr/>
            </a:pPr>
            <a:r>
              <a:rPr lang="en-US"/>
              <a:t>Found in Operational environment ends up in the integrated warehouse</a:t>
            </a:r>
          </a:p>
          <a:p>
            <a:pPr eaLnBrk="1" hangingPunct="1">
              <a:defRPr/>
            </a:pPr>
            <a:r>
              <a:rPr lang="en-US"/>
              <a:t>System Development Life Cycle paradigm shifts</a:t>
            </a:r>
          </a:p>
          <a:p>
            <a:pPr eaLnBrk="1" hangingPunct="1">
              <a:defRPr/>
            </a:pPr>
            <a:r>
              <a:rPr lang="en-US"/>
              <a:t>Decision Support System … Who are the users ?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BAB7443-6902-BE43-9117-DA94E8D7D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1.1.1 The Advent of DASD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4C322B6-49D7-1449-92CA-9AD9A52274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1970: Direct Access Storage</a:t>
            </a:r>
          </a:p>
          <a:p>
            <a:pPr eaLnBrk="1" hangingPunct="1">
              <a:defRPr/>
            </a:pPr>
            <a:r>
              <a:rPr lang="en-US"/>
              <a:t>DBMS: Data base Management systems</a:t>
            </a:r>
          </a:p>
          <a:p>
            <a:pPr eaLnBrk="1" hangingPunct="1">
              <a:defRPr/>
            </a:pPr>
            <a:r>
              <a:rPr lang="en-US"/>
              <a:t>Mid-1970s OLTP: Online Transaction Processing</a:t>
            </a:r>
          </a:p>
          <a:p>
            <a:pPr eaLnBrk="1" hangingPunct="1">
              <a:defRPr/>
            </a:pPr>
            <a:r>
              <a:rPr lang="en-US"/>
              <a:t>Goals:</a:t>
            </a:r>
          </a:p>
          <a:p>
            <a:pPr lvl="1" eaLnBrk="1" hangingPunct="1">
              <a:defRPr/>
            </a:pPr>
            <a:r>
              <a:rPr lang="en-US"/>
              <a:t>Faster access</a:t>
            </a:r>
          </a:p>
          <a:p>
            <a:pPr lvl="1" eaLnBrk="1" hangingPunct="1">
              <a:defRPr/>
            </a:pPr>
            <a:r>
              <a:rPr lang="en-US"/>
              <a:t>Ease of Management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790A175-8440-A842-89BC-0281BEB3F1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1.1.2 PC/4GL Technology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57218AE-73A8-3344-82EA-C3F8C752FD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1980 PC and 4</a:t>
            </a:r>
            <a:r>
              <a:rPr lang="en-US" baseline="30000"/>
              <a:t>th</a:t>
            </a:r>
            <a:r>
              <a:rPr lang="en-US"/>
              <a:t> Generation Language</a:t>
            </a:r>
          </a:p>
          <a:p>
            <a:pPr eaLnBrk="1" hangingPunct="1">
              <a:defRPr/>
            </a:pPr>
            <a:r>
              <a:rPr lang="en-US"/>
              <a:t>MIS: Management Information System</a:t>
            </a:r>
          </a:p>
          <a:p>
            <a:pPr eaLnBrk="1" hangingPunct="1">
              <a:defRPr/>
            </a:pPr>
            <a:r>
              <a:rPr lang="en-US"/>
              <a:t>DSS: Decision Support System – Single database</a:t>
            </a:r>
          </a:p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9F09D67-467C-7643-85D7-EED1EBDC3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1.1.3 Enter the Extract Program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F177713-4434-3647-9A35-E2C81386E0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FEA95F84-F7A0-C24E-83A3-CECF9A46D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28800"/>
            <a:ext cx="4759325" cy="438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C26C48D-DF5F-F449-A88F-A953F98C16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1.1.4 The Spider Web</a:t>
            </a:r>
          </a:p>
        </p:txBody>
      </p:sp>
      <p:pic>
        <p:nvPicPr>
          <p:cNvPr id="8195" name="Picture 4">
            <a:extLst>
              <a:ext uri="{FF2B5EF4-FFF2-40B4-BE49-F238E27FC236}">
                <a16:creationId xmlns:a16="http://schemas.microsoft.com/office/drawing/2014/main" id="{20CB9580-BD40-FC41-9ECE-1926D5E793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828800"/>
            <a:ext cx="4397375" cy="4683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51833DB8-97EC-C34E-AC3F-913A1B2DB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4800"/>
            <a:ext cx="4649788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944604B-3563-E64C-B214-9C51C5F2E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1.2 Problems with the Naturally Evolving Architect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1D4DC6F-40DD-4B47-A361-47501F6A7C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endParaRPr lang="en-US"/>
          </a:p>
          <a:p>
            <a:pPr eaLnBrk="1" hangingPunct="1">
              <a:buFontTx/>
              <a:buNone/>
              <a:defRPr/>
            </a:pPr>
            <a:endParaRPr lang="en-US"/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DA50D3CF-BA15-9140-9448-FB32D8D98899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828800"/>
            <a:ext cx="7772400" cy="4530725"/>
          </a:xfrm>
        </p:spPr>
        <p:txBody>
          <a:bodyPr/>
          <a:lstStyle/>
          <a:p>
            <a:pPr lvl="1" eaLnBrk="1" hangingPunct="1">
              <a:defRPr/>
            </a:pPr>
            <a:r>
              <a:rPr lang="en-US" sz="2400"/>
              <a:t>Lack of Data Credibility</a:t>
            </a:r>
          </a:p>
          <a:p>
            <a:pPr lvl="1" eaLnBrk="1" hangingPunct="1">
              <a:defRPr/>
            </a:pPr>
            <a:r>
              <a:rPr lang="en-US" sz="2400"/>
              <a:t>Problems with Productivity</a:t>
            </a:r>
          </a:p>
          <a:p>
            <a:pPr lvl="1" eaLnBrk="1" hangingPunct="1">
              <a:defRPr/>
            </a:pPr>
            <a:r>
              <a:rPr lang="en-US" sz="2400"/>
              <a:t>From data to Information</a:t>
            </a:r>
          </a:p>
          <a:p>
            <a:pPr lvl="1" eaLnBrk="1" hangingPunct="1">
              <a:defRPr/>
            </a:pPr>
            <a:r>
              <a:rPr lang="en-US" sz="2400"/>
              <a:t>A Change in Approach</a:t>
            </a:r>
          </a:p>
          <a:p>
            <a:pPr lvl="1" eaLnBrk="1" hangingPunct="1">
              <a:defRPr/>
            </a:pPr>
            <a:r>
              <a:rPr lang="en-US" sz="2400"/>
              <a:t>The Architected Environment</a:t>
            </a:r>
          </a:p>
          <a:p>
            <a:pPr lvl="1" eaLnBrk="1" hangingPunct="1">
              <a:defRPr/>
            </a:pPr>
            <a:r>
              <a:rPr lang="en-US" sz="2400"/>
              <a:t>Data Integration in the Architected Envinronment</a:t>
            </a:r>
          </a:p>
          <a:p>
            <a:pPr lvl="1" eaLnBrk="1" hangingPunct="1">
              <a:defRPr/>
            </a:pPr>
            <a:r>
              <a:rPr lang="en-US" sz="2400"/>
              <a:t>Who is the User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>
            <a:extLst>
              <a:ext uri="{FF2B5EF4-FFF2-40B4-BE49-F238E27FC236}">
                <a16:creationId xmlns:a16="http://schemas.microsoft.com/office/drawing/2014/main" id="{1D1A2617-F8F6-CD4F-A2A6-7DFE4D639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43000"/>
            <a:ext cx="4505325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Rectangle 5">
            <a:extLst>
              <a:ext uri="{FF2B5EF4-FFF2-40B4-BE49-F238E27FC236}">
                <a16:creationId xmlns:a16="http://schemas.microsoft.com/office/drawing/2014/main" id="{9338A0D3-F473-9740-BD91-BBC50297B2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1.2.1 Lack of Data Credibility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747</Words>
  <Application>Microsoft Macintosh PowerPoint</Application>
  <PresentationFormat>On-screen Show (4:3)</PresentationFormat>
  <Paragraphs>135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Garamond</vt:lpstr>
      <vt:lpstr>Arial</vt:lpstr>
      <vt:lpstr>Wingdings</vt:lpstr>
      <vt:lpstr>Times New Roman</vt:lpstr>
      <vt:lpstr>Office Theme</vt:lpstr>
      <vt:lpstr>Building Data WareHouse by Inmon</vt:lpstr>
      <vt:lpstr>1.1 The Evolution</vt:lpstr>
      <vt:lpstr>1.1.1 The Advent of DASD</vt:lpstr>
      <vt:lpstr>1.1.2 PC/4GL Technology</vt:lpstr>
      <vt:lpstr>1.1.3 Enter the Extract Program</vt:lpstr>
      <vt:lpstr>1.1.4 The Spider Web</vt:lpstr>
      <vt:lpstr>PowerPoint Presentation</vt:lpstr>
      <vt:lpstr>1.2 Problems with the Naturally Evolving Architect</vt:lpstr>
      <vt:lpstr>1.2.1 Lack of Data Credibility</vt:lpstr>
      <vt:lpstr>1.2.1 Lack of Data Credibility (cont)</vt:lpstr>
      <vt:lpstr>1.2.2 Problems with Productivity</vt:lpstr>
      <vt:lpstr>1.2.2 Problems with Productivity (c)</vt:lpstr>
      <vt:lpstr>1.2.2 Problems with Productivity (c)</vt:lpstr>
      <vt:lpstr>1.2.3 From Data to Information</vt:lpstr>
      <vt:lpstr>1.2.4 A Change in Approach</vt:lpstr>
      <vt:lpstr>1.2.4 A Change In Approach (con’t)</vt:lpstr>
      <vt:lpstr>1.2.5 The Architect Environment</vt:lpstr>
      <vt:lpstr>1.2.5.1 A simple Example-A Customer</vt:lpstr>
      <vt:lpstr>1.2.6 Data Integration in the Architected Environment</vt:lpstr>
      <vt:lpstr>1.2.7 Who Is the Users ?</vt:lpstr>
      <vt:lpstr>1.3 The Development Life Cycle</vt:lpstr>
      <vt:lpstr>1.4 Patterns of Hardware Utilization</vt:lpstr>
      <vt:lpstr>1.5 Setting the Stage for Re-engineering</vt:lpstr>
      <vt:lpstr>1.5 Setting the Stage for Re-engineering-c </vt:lpstr>
      <vt:lpstr>1.6 Monitoring the Data Warehouse env.</vt:lpstr>
      <vt:lpstr>1.6 Monitoring the Data Warehouse environment con’t</vt:lpstr>
      <vt:lpstr>Summary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Data WareHouse by Inmon</dc:title>
  <dc:creator>Binh T Nguyen</dc:creator>
  <cp:lastModifiedBy>Microsoft Office User</cp:lastModifiedBy>
  <cp:revision>6</cp:revision>
  <dcterms:created xsi:type="dcterms:W3CDTF">2008-09-01T03:51:18Z</dcterms:created>
  <dcterms:modified xsi:type="dcterms:W3CDTF">2022-09-05T02:05:55Z</dcterms:modified>
</cp:coreProperties>
</file>