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Merriweather" pitchFamily="2" charset="77"/>
      <p:regular r:id="rId60"/>
      <p:bold r:id="rId61"/>
      <p:italic r:id="rId62"/>
      <p:boldItalic r:id="rId63"/>
    </p:embeddedFont>
    <p:embeddedFont>
      <p:font typeface="Noto Sans Symbols" panose="020B0502040504020204" pitchFamily="34" charset="0"/>
      <p:regular r:id="rId64"/>
      <p:bold r:id="rId65"/>
      <p:italic r:id="rId66"/>
      <p:boldItalic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93" d="100"/>
          <a:sy n="93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8.fntdata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3.fntdata"/><Relationship Id="rId66" Type="http://schemas.openxmlformats.org/officeDocument/2006/relationships/font" Target="fonts/font11.fntdata"/><Relationship Id="rId5" Type="http://schemas.openxmlformats.org/officeDocument/2006/relationships/slide" Target="slides/slide3.xml"/><Relationship Id="rId61" Type="http://schemas.openxmlformats.org/officeDocument/2006/relationships/font" Target="fonts/font6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4.fntdata"/><Relationship Id="rId67" Type="http://schemas.openxmlformats.org/officeDocument/2006/relationships/font" Target="fonts/font1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7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9" name="Google Shape;23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8" name="Google Shape;318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4" name="Google Shape;384;p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p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45720" lvl="0" indent="0" algn="r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0" algn="ctr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286000" marR="0" lvl="5" indent="0" algn="ctr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2743200" marR="0" lvl="6" indent="0" algn="ctr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200400" marR="0" lvl="7" indent="0" algn="ctr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3657600" marR="0" lvl="8" indent="0" algn="ctr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None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1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sz="5600" b="1" i="0" u="none" strike="noStrike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2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02894" algn="l" rtl="0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315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365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0861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94639" algn="l" rtl="0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94639" algn="l" rtl="0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7510" algn="l" rtl="0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68935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3528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02895" algn="l" rtl="0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1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sz="1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293369" algn="l" rtl="0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sz="1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27305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sz="1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265747" algn="l" rtl="0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265747" algn="l" rtl="0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585"/>
              <a:buFont typeface="Noto Sans Symbols"/>
              <a:buChar char="●"/>
              <a:defRPr sz="9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639763" marR="0" lvl="1" indent="-24606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914400" marR="0" lvl="2" indent="-254000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187450" marR="0" lvl="3" indent="-2095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1462088" marR="0" lvl="4" indent="-217487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1737360" marR="0" lvl="5" indent="-213360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1920240" marR="0" lvl="6" indent="-19303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2194560" marR="0" lvl="7" indent="-18796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2468880" marR="0" lvl="8" indent="-182879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8"/>
            <a:ext cx="4762500" cy="63817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D0E9ED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/>
          </a:blip>
          <a:tile tx="0" ty="0" sx="65000" sy="65000" flip="none" algn="tl"/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938"/>
            <a:ext cx="9163050" cy="104140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938"/>
            <a:ext cx="4762500" cy="63817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Char char="•"/>
              <a:defRPr sz="1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•"/>
              <a:defRPr sz="1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035C7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Building Data WareHouse</a:t>
            </a:r>
            <a:b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600" b="1" i="0" u="none" strike="noStrike" cap="non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by Inmon</a:t>
            </a:r>
            <a:endParaRPr sz="5600" b="1" i="0" u="none" strike="noStrike" cap="non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Chapter 2: The Data Warehouse Environment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Prepared by: Song Nguyen</a:t>
            </a:r>
            <a:endParaRPr dirty="0"/>
          </a:p>
          <a:p>
            <a:pPr marL="0" marR="0" lvl="0" indent="0" algn="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Date: 05/09/2022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2.2.1</a:t>
            </a:r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457200" y="19812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457200"/>
            <a:ext cx="5100638" cy="60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2.2.2 Subject Orientation (con’t)</a:t>
            </a:r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842963"/>
            <a:ext cx="7696200" cy="601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Calibri"/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2.2.3 Subject-Orientation (con’t)</a:t>
            </a:r>
            <a:endParaRPr/>
          </a:p>
        </p:txBody>
      </p:sp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8072438" cy="4284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8072438" cy="4284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2.2.4 Subject Orientation (con’t)</a:t>
            </a:r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2.3. Day 1 to Day </a:t>
            </a:r>
            <a:r>
              <a:rPr lang="en-US" sz="4000" b="0" i="1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Phenomenon</a:t>
            </a: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warehouses are not built all at once. </a:t>
            </a:r>
            <a:endParaRPr/>
          </a:p>
          <a:p>
            <a:pPr marL="273050" marR="0" lvl="0" indent="-273050" algn="l" rtl="0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warehouse be built in an orderly, iterative, step-at-a-time fashion. </a:t>
            </a:r>
            <a:endParaRPr/>
          </a:p>
          <a:p>
            <a:pPr marL="273050" marR="0" lvl="0" indent="-273050" algn="l" rtl="0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“big bang” approach to data warehouse development is simply an invitation to disaster and is never an appropriate alternative.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57200"/>
            <a:ext cx="5181600" cy="56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 Granularity</a:t>
            </a:r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9" name="Google Shape;20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8175" y="1219200"/>
            <a:ext cx="4913313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2.4.1. The Benefits of Granularity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granular data found in the data warehouse is the key to reusability.</a:t>
            </a:r>
            <a:endParaRPr/>
          </a:p>
          <a:p>
            <a:pPr marL="27305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Looking at the data in different ways is only one advantage of having a solid foundation.</a:t>
            </a:r>
            <a:endParaRPr/>
          </a:p>
          <a:p>
            <a:pPr marL="639763" marR="0" lvl="1" indent="-246062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Focus on specific needs of each DSS report e.g. daily, monthly, quarterly or yearly or even multiple years trending reports</a:t>
            </a:r>
            <a:endParaRPr/>
          </a:p>
          <a:p>
            <a:pPr marL="27305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Another related benefit of a low level of granularity is flexibility</a:t>
            </a:r>
            <a:endParaRPr/>
          </a:p>
          <a:p>
            <a:pPr marL="27305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Another benefit of granular data is that it contains a history of activities and events across the corporation.</a:t>
            </a:r>
            <a:endParaRPr/>
          </a:p>
          <a:p>
            <a:pPr marL="273050" marR="0" lvl="0" indent="-273050" algn="l" rtl="0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</a:pPr>
            <a:r>
              <a:rPr lang="en-US" sz="2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largest benefit of a data warehouse foundation is that future unknown requirements can be accommodated.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2.4.2. An Example of Granularity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990600"/>
            <a:ext cx="5715000" cy="540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0" y="457200"/>
            <a:ext cx="8229600" cy="438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2.4.2.1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600" y="533400"/>
            <a:ext cx="5884863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The Data Warehouse Environment</a:t>
            </a:r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 of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 Orientation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Day 1 to Day </a:t>
            </a:r>
            <a:r>
              <a:rPr lang="en-US" sz="2600" b="0" i="1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Phenomenon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Granularity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and Data Mining 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Living Sample Database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Partitioning as a Design Approach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Structuring Data in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Auditing and the Data Warehouse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2.4.3. Dual Levels of Granularity</a:t>
            </a:r>
            <a:endParaRPr/>
          </a:p>
        </p:txBody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6" name="Google Shape;2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524000"/>
            <a:ext cx="84105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2.4.3.1 Telephone example</a:t>
            </a:r>
            <a:endParaRPr/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3" name="Google Shape;24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990600"/>
            <a:ext cx="6553200" cy="5281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2.4.3.2 Telephone example (con’t)</a:t>
            </a:r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447800"/>
            <a:ext cx="62484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2.4.3.3 Telephone Example (cont’)</a:t>
            </a:r>
            <a:endParaRPr/>
          </a:p>
        </p:txBody>
      </p:sp>
      <p:sp>
        <p:nvSpPr>
          <p:cNvPr id="256" name="Google Shape;256;p3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7" name="Google Shape;25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990600"/>
            <a:ext cx="62484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2.5. Exploration and Data Mining</a:t>
            </a:r>
            <a:endParaRPr/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Granular data in Data warehouse support Data marts</a:t>
            </a:r>
            <a:endParaRPr/>
          </a:p>
          <a:p>
            <a:pPr marL="273050" marR="0" lvl="0" indent="-273050" algn="l" rtl="0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Support process of data mining or data exploration</a:t>
            </a:r>
            <a:endParaRPr/>
          </a:p>
          <a:p>
            <a:pPr marL="273050" marR="0" lvl="0" indent="-273050" algn="l" rtl="0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  <a:endParaRPr/>
          </a:p>
          <a:p>
            <a:pPr marL="639763" marR="0" lvl="1" indent="-246062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lang="en-US" sz="2400" b="0" i="1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Warehousing: Turning Business Information into Business Opportunity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(Hoboken, N.J.: Wiley, 2000)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2.6. Living Sample Database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0" name="Google Shape;27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0"/>
            <a:ext cx="828992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2.7. Partitioning as a Design Approach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Proper partitioning can benefit the data warehouse in several ways: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Loading data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Accessing data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Archiving data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Deleting data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Monitoring data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Storing data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2.7.1. Partitioning of Data</a:t>
            </a:r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914400"/>
            <a:ext cx="494982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2.7.1. Partitioning of Data (cont.)</a:t>
            </a:r>
            <a:endParaRPr/>
          </a:p>
        </p:txBody>
      </p:sp>
      <p:sp>
        <p:nvSpPr>
          <p:cNvPr id="289" name="Google Shape;289;p41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Following are some of the tasks that cannot easily be performed when data resides in large physical units: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Restructuring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Indexing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Sequential scanning, if needed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Reorganization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Recovery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Monitoring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2.7.1. Partitioning of Data (cont.)</a:t>
            </a:r>
            <a:endParaRPr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457200" y="16764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can be divided by many criteria, such as: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date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line of business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geography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organizational unit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By all of the above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 The Data Warehouse Environment (cont.)</a:t>
            </a: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Homogeneity and Heterogeneity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Purging Warehouse Data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Reporting and the Architected Environment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Operational Window of Opportunity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Incorrect Data in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As an example of how a life insurance company may choose to partition by physical units of data.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data, consider the following physical units of data: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2000 health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2001 health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2002 health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1999 life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2000 life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2001 life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2002 life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2000 casualty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2001 casualty claims</a:t>
            </a:r>
            <a:endParaRPr/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2002 casualty claims</a:t>
            </a:r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2.7.1. Partitioning of Data (cont.)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 Structuring Data in the Data Warehouse</a:t>
            </a:r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8" name="Google Shape;308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71600"/>
            <a:ext cx="7391400" cy="48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14" name="Google Shape;31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" y="1295400"/>
            <a:ext cx="7315200" cy="5164138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5"/>
          <p:cNvSpPr txBox="1">
            <a:spLocks noGrp="1"/>
          </p:cNvSpPr>
          <p:nvPr>
            <p:ph type="title"/>
          </p:nvPr>
        </p:nvSpPr>
        <p:spPr>
          <a:xfrm>
            <a:off x="457200" y="933450"/>
            <a:ext cx="8229600" cy="3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 Structuring Data in the Data Warehouse (cont.)</a:t>
            </a:r>
            <a:endParaRPr sz="28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1" name="Google Shape;32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143000"/>
            <a:ext cx="6248400" cy="532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 Structuring Data in the Data Warehouse (cont.)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 Structuring Data in the Data Warehouse (cont.)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286000"/>
            <a:ext cx="8229600" cy="28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35" name="Google Shape;335;p4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 Structuring Data in the Data Warehouse (cont.)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524000"/>
            <a:ext cx="6324600" cy="4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many more ways to structure data within the data warehouse. The most common are these: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cumulative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Rolling summary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Simple direct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Continuous</a:t>
            </a:r>
            <a:endParaRPr/>
          </a:p>
        </p:txBody>
      </p:sp>
      <p:sp>
        <p:nvSpPr>
          <p:cNvPr id="342" name="Google Shape;342;p4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2.8. Structuring Data in the Data Warehouse (cont.)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At the key level, data warehouse keys are inevitably compounded keys.There are two compelling reasons for this: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Date—year, year/month, year/month/day, and so on—is almost always a part of the key.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Because data warehouse data is partitioned, the different components of the partitioning show up as part of the key.</a:t>
            </a:r>
            <a:endParaRPr/>
          </a:p>
        </p:txBody>
      </p:sp>
      <p:sp>
        <p:nvSpPr>
          <p:cNvPr id="348" name="Google Shape;348;p5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2.8. Structuring Data in the Data Warehouse (cont.)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5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2.8. Structuring Data in the Data Warehouse (cont.)</a:t>
            </a:r>
            <a:endParaRPr sz="3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547813"/>
            <a:ext cx="7391400" cy="4948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2.9 Auditing and the Data Warehouse</a:t>
            </a:r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that otherwise would not find its way into the warehouse suddenly has to be there.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timing of data entry into the warehouse changes dramatically when an auditing capability is required.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backup and recovery restrictions for the data warehouse change drastically when an auditing capability is required.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Auditing data at the warehouse forces the granularity of data in the warehouse to be at the very lowest level.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2.0 Introduction – data warehouse characteristics</a:t>
            </a:r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Subject-oriented in regards to DSS</a:t>
            </a:r>
            <a:endParaRPr/>
          </a:p>
          <a:p>
            <a:pPr marL="273050" marR="0" lvl="0" indent="-273050" algn="l" rtl="0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Integrated of multiple data sources</a:t>
            </a:r>
            <a:endParaRPr/>
          </a:p>
          <a:p>
            <a:pPr marL="273050" marR="0" lvl="0" indent="-273050" algn="l" rtl="0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Non-volatile data archive</a:t>
            </a:r>
            <a:endParaRPr/>
          </a:p>
          <a:p>
            <a:pPr marL="273050" marR="0" lvl="0" indent="-273050" algn="l" rtl="0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3040"/>
              <a:buFont typeface="Noto Sans Symbols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Time-Variant collection of data in support of DSS report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2.10 Data Homogeneity and Heterogeneity</a:t>
            </a:r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68" name="Google Shape;368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1524000"/>
            <a:ext cx="7391400" cy="5043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4" name="Google Shape;374;p5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2.10 Data Homogeneity and Heterogeneity (cont.)</a:t>
            </a:r>
            <a:endParaRPr/>
          </a:p>
        </p:txBody>
      </p:sp>
      <p:pic>
        <p:nvPicPr>
          <p:cNvPr id="375" name="Google Shape;375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1600200"/>
            <a:ext cx="769620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 in the data warehouse then is subdivided by the following criteria: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 area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Table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Occurrences of data within table</a:t>
            </a:r>
            <a:endParaRPr/>
          </a:p>
        </p:txBody>
      </p:sp>
      <p:sp>
        <p:nvSpPr>
          <p:cNvPr id="381" name="Google Shape;381;p5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2.10 Data Homogeneity and Heterogeneity (cont.)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5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81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2.10. Data Homogeneity and Heterogeneity (cont.)</a:t>
            </a:r>
            <a:endParaRPr/>
          </a:p>
        </p:txBody>
      </p:sp>
      <p:pic>
        <p:nvPicPr>
          <p:cNvPr id="388" name="Google Shape;388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447800"/>
            <a:ext cx="50292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2.11 Purging Warehouse Data</a:t>
            </a:r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There are several ways in which data is purged or the detail of data is transformed, including the following: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is added to a rolling summary file where detail is lost.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is transferred to a bulk storage medium from a high-performance medium such as DASD.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is actually purged from the system.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is transferred from one level of the architecture to another, such as from the operational level to the data warehouse level.</a:t>
            </a: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2.12 Reporting and the Architected Environment</a:t>
            </a:r>
            <a:endParaRPr/>
          </a:p>
        </p:txBody>
      </p:sp>
      <p:sp>
        <p:nvSpPr>
          <p:cNvPr id="400" name="Google Shape;400;p58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401" name="Google Shape;40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219200"/>
            <a:ext cx="6858000" cy="500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2.13. The Operational Window of Opportunity</a:t>
            </a:r>
            <a:endParaRPr/>
          </a:p>
        </p:txBody>
      </p:sp>
      <p:sp>
        <p:nvSpPr>
          <p:cNvPr id="407" name="Google Shape;407;p5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following are some suggestions as to how the operational window of archival data may look in different industries: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2015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Insurance—2 to 3 years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Bank trust processing—2 to 5 years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Telephone customer usage—30 to 60 days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Supplier/vendor activity—2 to 3 years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Retail banking customer account activity—30 days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Vendor activity—1 year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Loans—2 to 5 years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Retailing SKU activity—1 to 14 days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Vendor activity—1 week to 1 month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Airlines flight seat activity—30 to 90 days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Vendor/supplier activity—1 to 2 years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Public utility customer utilization—60 to 90 days</a:t>
            </a:r>
            <a:endParaRPr/>
          </a:p>
          <a:p>
            <a:pPr marL="274320" marR="0" lvl="0" indent="-274320" algn="l" rtl="0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accent3"/>
              </a:buClr>
              <a:buSzPts val="1914"/>
              <a:buFont typeface="Noto Sans Symbols"/>
              <a:buChar char="●"/>
            </a:pPr>
            <a:r>
              <a:rPr lang="en-US" sz="2015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Supplier activity—1 to 5 years</a:t>
            </a:r>
            <a:endParaRPr sz="2015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2.14. Incorrect Data in the Data Warehouse</a:t>
            </a:r>
            <a:endParaRPr/>
          </a:p>
        </p:txBody>
      </p:sp>
      <p:sp>
        <p:nvSpPr>
          <p:cNvPr id="413" name="Google Shape;413;p6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1: Go back into the data warehouse for July 2 and find the offending entry. Then, using update capabilities, replace the value $5,000 with the value $750.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2: Enter offsetting entries.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3: Reset the account to the proper value on August 16.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1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integrity of the data has been destroyed. Any report running between July 2 and Aug 16 will not be able to be reconciled.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update must be done in the data warehouse environment.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 many cases, there is not a single entry that must be corrected, but many, many entries that must be corrected.</a:t>
            </a:r>
            <a:endParaRPr/>
          </a:p>
        </p:txBody>
      </p:sp>
      <p:sp>
        <p:nvSpPr>
          <p:cNvPr id="419" name="Google Shape;419;p6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2.14. Incorrect Data in the Data Warehouse (cont.)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2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2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Many entries may have to be corrected, not just one. Making a simple adjustment may not be an easy thing to do at all.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Sometimes the formula for correction is so complex that making an adjustment cannot be done.</a:t>
            </a:r>
            <a:endParaRPr/>
          </a:p>
          <a:p>
            <a:pPr marL="273050" marR="0" lvl="0" indent="-116204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2.14. Incorrect Data in the Data Warehouse (cont.)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2.1. data warehouse characteristics</a:t>
            </a:r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body" idx="1"/>
          </p:nvPr>
        </p:nvSpPr>
        <p:spPr>
          <a:xfrm>
            <a:off x="533400" y="13716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914400"/>
            <a:ext cx="5340350" cy="548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3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Choice 2 (con’t)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ability to simply reset an account as of one moment in time requires application and procedural conventions.</a:t>
            </a:r>
            <a:endParaRPr/>
          </a:p>
          <a:p>
            <a:pPr marL="273050" marR="0" lvl="0" indent="-273050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Such a resetting of values does not accurately account for the error that has been made.</a:t>
            </a:r>
            <a:endParaRPr/>
          </a:p>
        </p:txBody>
      </p:sp>
      <p:sp>
        <p:nvSpPr>
          <p:cNvPr id="431" name="Google Shape;431;p6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2.14. Incorrect Data in the Data Warehouse (cont.)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2.15. Summary</a:t>
            </a:r>
            <a:br>
              <a:rPr lang="en-US"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5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64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Structure of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Subject Orientation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Granularity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Exploration and Data Mining 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Living Sample Database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Structuring Data in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Auditing and the Data Warehouse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Data Homogeneity and Heterogeneity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Purging Warehouse Data</a:t>
            </a:r>
            <a:endParaRPr/>
          </a:p>
          <a:p>
            <a:pPr marL="514350" marR="0" lvl="0" indent="-35750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5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Reporting and the Architected Environment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Operational Window of Opportunity</a:t>
            </a:r>
            <a:endParaRPr/>
          </a:p>
          <a:p>
            <a:pPr marL="514350" marR="0" lvl="0" indent="-514350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libri"/>
              <a:buAutoNum type="arabicPeriod" startAt="10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Incorrect Data in the Data Warehouse</a:t>
            </a:r>
            <a:endParaRPr/>
          </a:p>
          <a:p>
            <a:pPr marL="274320" marR="0" lvl="0" indent="-11747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3" name="Google Shape;443;p6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9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2.15. Summary</a:t>
            </a:r>
            <a:br>
              <a:rPr lang="en-US"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5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2.1. data warehouse characteristics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685800"/>
            <a:ext cx="6400800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2.1. The Structure of the Data Warehouse</a:t>
            </a:r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389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066800"/>
            <a:ext cx="5051425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116204" algn="l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9200" y="1143000"/>
            <a:ext cx="6172200" cy="4865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2.1 The Structure of the Data warehouse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2.2. Subject Orientation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marR="0" lvl="0" indent="-27432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The data warehouse is oriented to the major subject areas of the corporation that have been defined in the high-level corporate data model. Typical subject areas include the following: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Customer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Product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Transaction or activity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Policy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Claim</a:t>
            </a:r>
            <a:endParaRPr/>
          </a:p>
          <a:p>
            <a:pPr marL="274320" marR="0" lvl="0" indent="-27432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Account</a:t>
            </a:r>
            <a:endParaRPr sz="2600" b="0" i="0" u="none" strike="noStrike" cap="non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1451</Words>
  <Application>Microsoft Macintosh PowerPoint</Application>
  <PresentationFormat>On-screen Show (4:3)</PresentationFormat>
  <Paragraphs>197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Arial</vt:lpstr>
      <vt:lpstr>Merriweather</vt:lpstr>
      <vt:lpstr>Noto Sans Symbols</vt:lpstr>
      <vt:lpstr>Flow</vt:lpstr>
      <vt:lpstr>Flow</vt:lpstr>
      <vt:lpstr>Building Data WareHouse by Inmon</vt:lpstr>
      <vt:lpstr>2. The Data Warehouse Environment</vt:lpstr>
      <vt:lpstr>2. The Data Warehouse Environment (cont.)</vt:lpstr>
      <vt:lpstr>2.0 Introduction – data warehouse characteristics</vt:lpstr>
      <vt:lpstr>2.1. data warehouse characteristics</vt:lpstr>
      <vt:lpstr>2.1. data warehouse characteristics</vt:lpstr>
      <vt:lpstr>2.1. The Structure of the Data Warehouse</vt:lpstr>
      <vt:lpstr>2.1 The Structure of the Data warehouse</vt:lpstr>
      <vt:lpstr>2.2. Subject Orientation</vt:lpstr>
      <vt:lpstr>2.2.1</vt:lpstr>
      <vt:lpstr>2.2.2 Subject Orientation (con’t)</vt:lpstr>
      <vt:lpstr>2.2.3 Subject-Orientation (con’t)</vt:lpstr>
      <vt:lpstr>2.2.4 Subject Orientation (con’t)</vt:lpstr>
      <vt:lpstr>2.3. Day 1 to Day n Phenomenon</vt:lpstr>
      <vt:lpstr>PowerPoint Presentation</vt:lpstr>
      <vt:lpstr>2.4. Granularity</vt:lpstr>
      <vt:lpstr>2.4.1. The Benefits of Granularity</vt:lpstr>
      <vt:lpstr>2.4.2. An Example of Granularity</vt:lpstr>
      <vt:lpstr>2.4.2.1</vt:lpstr>
      <vt:lpstr>2.4.3. Dual Levels of Granularity</vt:lpstr>
      <vt:lpstr>2.4.3.1 Telephone example</vt:lpstr>
      <vt:lpstr>2.4.3.2 Telephone example (con’t)</vt:lpstr>
      <vt:lpstr>2.4.3.3 Telephone Example (cont’)</vt:lpstr>
      <vt:lpstr>2.5. Exploration and Data Mining</vt:lpstr>
      <vt:lpstr>2.6. Living Sample Database</vt:lpstr>
      <vt:lpstr>2.7. Partitioning as a Design Approach</vt:lpstr>
      <vt:lpstr>2.7.1. Partitioning of Data</vt:lpstr>
      <vt:lpstr>2.7.1. Partitioning of Data (cont.)</vt:lpstr>
      <vt:lpstr>2.7.1. Partitioning of Data (cont.)</vt:lpstr>
      <vt:lpstr>2.7.1. Partitioning of Data (cont.)</vt:lpstr>
      <vt:lpstr>2.8 Structuring Data in the Data Warehouse</vt:lpstr>
      <vt:lpstr>2.8 Structuring Data in the Data Warehouse (cont.)</vt:lpstr>
      <vt:lpstr>2.8 Structuring Data in the Data Warehouse (cont.)</vt:lpstr>
      <vt:lpstr>2.8 Structuring Data in the Data Warehouse (cont.)</vt:lpstr>
      <vt:lpstr>2.8 Structuring Data in the Data Warehouse (cont.)</vt:lpstr>
      <vt:lpstr>2.8. Structuring Data in the Data Warehouse (cont.)</vt:lpstr>
      <vt:lpstr>2.8. Structuring Data in the Data Warehouse (cont.)</vt:lpstr>
      <vt:lpstr>2.8. Structuring Data in the Data Warehouse (cont.)</vt:lpstr>
      <vt:lpstr>2.9 Auditing and the Data Warehouse</vt:lpstr>
      <vt:lpstr>2.10 Data Homogeneity and Heterogeneity</vt:lpstr>
      <vt:lpstr>2.10 Data Homogeneity and Heterogeneity (cont.)</vt:lpstr>
      <vt:lpstr>2.10 Data Homogeneity and Heterogeneity (cont.)</vt:lpstr>
      <vt:lpstr>2.10. Data Homogeneity and Heterogeneity (cont.)</vt:lpstr>
      <vt:lpstr>2.11 Purging Warehouse Data</vt:lpstr>
      <vt:lpstr>2.12 Reporting and the Architected Environment</vt:lpstr>
      <vt:lpstr>2.13. The Operational Window of Opportunity</vt:lpstr>
      <vt:lpstr>2.14. Incorrect Data in the Data Warehouse</vt:lpstr>
      <vt:lpstr>2.14. Incorrect Data in the Data Warehouse (cont.)</vt:lpstr>
      <vt:lpstr>2.14. Incorrect Data in the Data Warehouse (cont.)</vt:lpstr>
      <vt:lpstr>2.14. Incorrect Data in the Data Warehouse (cont.)</vt:lpstr>
      <vt:lpstr>2.15. Summary </vt:lpstr>
      <vt:lpstr>2.15.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Data WareHouse by Inmon</dc:title>
  <cp:lastModifiedBy>Microsoft Office User</cp:lastModifiedBy>
  <cp:revision>1</cp:revision>
  <dcterms:modified xsi:type="dcterms:W3CDTF">2022-09-05T02:08:32Z</dcterms:modified>
</cp:coreProperties>
</file>