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1FC015-1A4C-4A0D-BD5A-678F829E53C6}">
  <a:tblStyle styleId="{261FC015-1A4C-4A0D-BD5A-678F829E53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992187" y="766762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1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2" type="body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9" name="Google Shape;17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body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 rot="5400000">
            <a:off x="4679950" y="2049463"/>
            <a:ext cx="5953125" cy="206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 rot="5400000">
            <a:off x="481807" y="64295"/>
            <a:ext cx="5953125" cy="603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 rot="5400000">
            <a:off x="2343944" y="-286544"/>
            <a:ext cx="4456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5944" y="-79048"/>
            <a:ext cx="9413513" cy="6937048"/>
            <a:chOff x="-16" y="-50"/>
            <a:chExt cx="5930" cy="4370"/>
          </a:xfrm>
        </p:grpSpPr>
        <p:grpSp>
          <p:nvGrpSpPr>
            <p:cNvPr id="11" name="Google Shape;11;p1"/>
            <p:cNvGrpSpPr/>
            <p:nvPr/>
          </p:nvGrpSpPr>
          <p:grpSpPr>
            <a:xfrm rot="-240000">
              <a:off x="3278" y="33"/>
              <a:ext cx="2506" cy="3810"/>
              <a:chOff x="2606" y="571"/>
              <a:chExt cx="2506" cy="3810"/>
            </a:xfrm>
          </p:grpSpPr>
          <p:sp>
            <p:nvSpPr>
              <p:cNvPr id="12" name="Google Shape;12;p1"/>
              <p:cNvSpPr/>
              <p:nvPr/>
            </p:nvSpPr>
            <p:spPr>
              <a:xfrm flipH="1" rot="1440000">
                <a:off x="3534" y="778"/>
                <a:ext cx="1333" cy="1485"/>
              </a:xfrm>
              <a:custGeom>
                <a:rect b="b" l="l" r="r" t="t"/>
                <a:pathLst>
                  <a:path extrusionOk="0" h="666" w="59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 flipH="1" rot="1440000">
                <a:off x="4029" y="1802"/>
                <a:ext cx="571" cy="531"/>
              </a:xfrm>
              <a:custGeom>
                <a:rect b="b" l="l" r="r" t="t"/>
                <a:pathLst>
                  <a:path extrusionOk="0" h="237" w="25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flipH="1" rot="1440000">
                <a:off x="3639" y="2167"/>
                <a:ext cx="277" cy="249"/>
              </a:xfrm>
              <a:custGeom>
                <a:rect b="b" l="l" r="r" t="t"/>
                <a:pathLst>
                  <a:path extrusionOk="0" h="110" w="124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 flipH="1" rot="1440000">
                <a:off x="3979" y="977"/>
                <a:ext cx="245" cy="347"/>
              </a:xfrm>
              <a:custGeom>
                <a:rect b="b" l="l" r="r" t="t"/>
                <a:pathLst>
                  <a:path extrusionOk="0" h="156" w="109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 rot="1440000">
                <a:off x="3845" y="2207"/>
                <a:ext cx="103" cy="209"/>
              </a:xfrm>
              <a:custGeom>
                <a:rect b="b" l="l" r="r" t="t"/>
                <a:pathLst>
                  <a:path extrusionOk="0" h="94" w="46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flipH="1" rot="1440000">
                <a:off x="3895" y="1325"/>
                <a:ext cx="120" cy="90"/>
              </a:xfrm>
              <a:custGeom>
                <a:rect b="b" l="l" r="r" t="t"/>
                <a:pathLst>
                  <a:path extrusionOk="0" h="40" w="54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 flipH="1" rot="1440000">
                <a:off x="3010" y="2344"/>
                <a:ext cx="330" cy="2059"/>
              </a:xfrm>
              <a:custGeom>
                <a:rect b="b" l="l" r="r" t="t"/>
                <a:pathLst>
                  <a:path extrusionOk="0" h="704" w="149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9" name="Google Shape;19;p1"/>
            <p:cNvSpPr/>
            <p:nvPr/>
          </p:nvSpPr>
          <p:spPr>
            <a:xfrm flipH="1" rot="420000">
              <a:off x="22" y="1957"/>
              <a:ext cx="323" cy="649"/>
            </a:xfrm>
            <a:custGeom>
              <a:rect b="b" l="l" r="r" t="t"/>
              <a:pathLst>
                <a:path extrusionOk="0" h="217" w="128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68" y="1260"/>
              <a:ext cx="1259" cy="1532"/>
            </a:xfrm>
            <a:custGeom>
              <a:rect b="b" l="l" r="r" t="t"/>
              <a:pathLst>
                <a:path extrusionOk="0" h="1532" w="1259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2610"/>
              <a:ext cx="801" cy="459"/>
            </a:xfrm>
            <a:custGeom>
              <a:rect b="b" l="l" r="r" t="t"/>
              <a:pathLst>
                <a:path extrusionOk="0" h="459" w="801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 flipH="1" rot="420000">
              <a:off x="898" y="2855"/>
              <a:ext cx="354" cy="464"/>
            </a:xfrm>
            <a:custGeom>
              <a:rect b="b" l="l" r="r" t="t"/>
              <a:pathLst>
                <a:path extrusionOk="0" h="132" w="117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 flipH="1" rot="420000">
              <a:off x="799" y="2979"/>
              <a:ext cx="87" cy="274"/>
            </a:xfrm>
            <a:custGeom>
              <a:rect b="b" l="l" r="r" t="t"/>
              <a:pathLst>
                <a:path extrusionOk="0" h="77" w="29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190" y="3273"/>
              <a:ext cx="1108" cy="1047"/>
            </a:xfrm>
            <a:custGeom>
              <a:rect b="b" l="l" r="r" t="t"/>
              <a:pathLst>
                <a:path extrusionOk="0" h="1047" w="1108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25" name="Google Shape;25;p1"/>
            <p:cNvGrpSpPr/>
            <p:nvPr/>
          </p:nvGrpSpPr>
          <p:grpSpPr>
            <a:xfrm rot="318000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9" name="Google Shape;29;p1"/>
            <p:cNvGrpSpPr/>
            <p:nvPr/>
          </p:nvGrpSpPr>
          <p:grpSpPr>
            <a:xfrm rot="-672000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30" name="Google Shape;30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3" name="Google Shape;33;p1"/>
            <p:cNvGrpSpPr/>
            <p:nvPr/>
          </p:nvGrpSpPr>
          <p:grpSpPr>
            <a:xfrm rot="852000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4" name="Google Shape;34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7" name="Google Shape;37;p1"/>
            <p:cNvGrpSpPr/>
            <p:nvPr/>
          </p:nvGrpSpPr>
          <p:grpSpPr>
            <a:xfrm flipH="1" rot="4140000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38" name="Google Shape;38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41" name="Google Shape;41;p1"/>
            <p:cNvGrpSpPr/>
            <p:nvPr/>
          </p:nvGrpSpPr>
          <p:grpSpPr>
            <a:xfrm flipH="1" rot="10020000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42" name="Google Shape;42;p1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45" name="Google Shape;45;p1"/>
            <p:cNvSpPr/>
            <p:nvPr/>
          </p:nvSpPr>
          <p:spPr>
            <a:xfrm>
              <a:off x="1217" y="2"/>
              <a:ext cx="862" cy="886"/>
            </a:xfrm>
            <a:custGeom>
              <a:rect b="b" l="l" r="r" t="t"/>
              <a:pathLst>
                <a:path extrusionOk="0" h="886" w="862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flipH="1" rot="-960000">
              <a:off x="2158" y="102"/>
              <a:ext cx="681" cy="593"/>
            </a:xfrm>
            <a:custGeom>
              <a:rect b="b" l="l" r="r" t="t"/>
              <a:pathLst>
                <a:path extrusionOk="0" h="237" w="25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flipH="1" rot="-960000">
              <a:off x="1997" y="858"/>
              <a:ext cx="330" cy="278"/>
            </a:xfrm>
            <a:custGeom>
              <a:rect b="b" l="l" r="r" t="t"/>
              <a:pathLst>
                <a:path extrusionOk="0" h="110" w="124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flipH="1" rot="-960000">
              <a:off x="2224" y="808"/>
              <a:ext cx="123" cy="233"/>
            </a:xfrm>
            <a:custGeom>
              <a:rect b="b" l="l" r="r" t="t"/>
              <a:pathLst>
                <a:path extrusionOk="0" h="94" w="46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603" y="0"/>
              <a:ext cx="124" cy="121"/>
            </a:xfrm>
            <a:custGeom>
              <a:rect b="b" l="l" r="r" t="t"/>
              <a:pathLst>
                <a:path extrusionOk="0" h="121" w="124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 flipH="1" rot="-960000">
              <a:off x="2173" y="1238"/>
              <a:ext cx="393" cy="2300"/>
            </a:xfrm>
            <a:custGeom>
              <a:rect b="b" l="l" r="r" t="t"/>
              <a:pathLst>
                <a:path extrusionOk="0" h="704" w="149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0" y="1848"/>
              <a:ext cx="36" cy="132"/>
            </a:xfrm>
            <a:custGeom>
              <a:rect b="b" l="l" r="r" t="t"/>
              <a:pathLst>
                <a:path extrusionOk="0" h="132" w="36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2" name="Google Shape;52;p1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-182507" y="-91300"/>
            <a:ext cx="3205025" cy="6947711"/>
            <a:chOff x="-115" y="-58"/>
            <a:chExt cx="2019" cy="4377"/>
          </a:xfrm>
        </p:grpSpPr>
        <p:sp>
          <p:nvSpPr>
            <p:cNvPr id="65" name="Google Shape;65;p3"/>
            <p:cNvSpPr/>
            <p:nvPr/>
          </p:nvSpPr>
          <p:spPr>
            <a:xfrm>
              <a:off x="-5" y="3262"/>
              <a:ext cx="472" cy="802"/>
            </a:xfrm>
            <a:custGeom>
              <a:rect b="b" l="l" r="r" t="t"/>
              <a:pathLst>
                <a:path extrusionOk="0" h="802" w="47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66" name="Google Shape;66;p3"/>
            <p:cNvGrpSpPr/>
            <p:nvPr/>
          </p:nvGrpSpPr>
          <p:grpSpPr>
            <a:xfrm flipH="1" rot="-6600000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0" name="Google Shape;70;p3"/>
            <p:cNvSpPr/>
            <p:nvPr/>
          </p:nvSpPr>
          <p:spPr>
            <a:xfrm>
              <a:off x="90" y="1736"/>
              <a:ext cx="710" cy="768"/>
            </a:xfrm>
            <a:custGeom>
              <a:rect b="b" l="l" r="r" t="t"/>
              <a:pathLst>
                <a:path extrusionOk="0" h="768" w="710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71" name="Google Shape;71;p3"/>
            <p:cNvGrpSpPr/>
            <p:nvPr/>
          </p:nvGrpSpPr>
          <p:grpSpPr>
            <a:xfrm rot="360000">
              <a:off x="-26" y="1708"/>
              <a:ext cx="1840" cy="1808"/>
              <a:chOff x="23" y="2769"/>
              <a:chExt cx="937" cy="865"/>
            </a:xfrm>
          </p:grpSpPr>
          <p:sp>
            <p:nvSpPr>
              <p:cNvPr id="72" name="Google Shape;72;p3"/>
              <p:cNvSpPr/>
              <p:nvPr/>
            </p:nvSpPr>
            <p:spPr>
              <a:xfrm flipH="1" rot="420000">
                <a:off x="125" y="2787"/>
                <a:ext cx="313" cy="303"/>
              </a:xfrm>
              <a:custGeom>
                <a:rect b="b" l="l" r="r" t="t"/>
                <a:pathLst>
                  <a:path extrusionOk="0" h="210" w="217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 flipH="1" rot="420000">
                <a:off x="41" y="2843"/>
                <a:ext cx="262" cy="308"/>
              </a:xfrm>
              <a:custGeom>
                <a:rect b="b" l="l" r="r" t="t"/>
                <a:pathLst>
                  <a:path extrusionOk="0" h="213" w="182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 flipH="1" rot="420000">
                <a:off x="121" y="2907"/>
                <a:ext cx="93" cy="156"/>
              </a:xfrm>
              <a:custGeom>
                <a:rect b="b" l="l" r="r" t="t"/>
                <a:pathLst>
                  <a:path extrusionOk="0" h="217" w="128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flipH="1" rot="420000">
                <a:off x="313" y="3110"/>
                <a:ext cx="85" cy="93"/>
              </a:xfrm>
              <a:custGeom>
                <a:rect b="b" l="l" r="r" t="t"/>
                <a:pathLst>
                  <a:path extrusionOk="0" h="132" w="117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 flipH="1" rot="420000">
                <a:off x="289" y="3135"/>
                <a:ext cx="21" cy="55"/>
              </a:xfrm>
              <a:custGeom>
                <a:rect b="b" l="l" r="r" t="t"/>
                <a:pathLst>
                  <a:path extrusionOk="0" h="77" w="29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77" name="Google Shape;77;p3"/>
              <p:cNvGrpSpPr/>
              <p:nvPr/>
            </p:nvGrpSpPr>
            <p:grpSpPr>
              <a:xfrm flipH="1" rot="-10680000">
                <a:off x="324" y="3189"/>
                <a:ext cx="629" cy="434"/>
                <a:chOff x="-378" y="1701"/>
                <a:chExt cx="629" cy="434"/>
              </a:xfrm>
            </p:grpSpPr>
            <p:sp>
              <p:nvSpPr>
                <p:cNvPr id="78" name="Google Shape;78;p3"/>
                <p:cNvSpPr/>
                <p:nvPr/>
              </p:nvSpPr>
              <p:spPr>
                <a:xfrm rot="4200000">
                  <a:off x="-242" y="1806"/>
                  <a:ext cx="143" cy="390"/>
                </a:xfrm>
                <a:custGeom>
                  <a:rect b="b" l="l" r="r" t="t"/>
                  <a:pathLst>
                    <a:path extrusionOk="0" h="564" w="207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 rot="4200000">
                  <a:off x="124" y="1760"/>
                  <a:ext cx="33" cy="160"/>
                </a:xfrm>
                <a:custGeom>
                  <a:rect b="b" l="l" r="r" t="t"/>
                  <a:pathLst>
                    <a:path extrusionOk="0" h="232" w="47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 rot="4200000">
                  <a:off x="198" y="1720"/>
                  <a:ext cx="60" cy="27"/>
                </a:xfrm>
                <a:custGeom>
                  <a:rect b="b" l="l" r="r" t="t"/>
                  <a:pathLst>
                    <a:path extrusionOk="0" h="40" w="87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</p:grpSp>
        <p:grpSp>
          <p:nvGrpSpPr>
            <p:cNvPr id="81" name="Google Shape;81;p3"/>
            <p:cNvGrpSpPr/>
            <p:nvPr/>
          </p:nvGrpSpPr>
          <p:grpSpPr>
            <a:xfrm rot="6240000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5" name="Google Shape;85;p3"/>
            <p:cNvGrpSpPr/>
            <p:nvPr/>
          </p:nvGrpSpPr>
          <p:grpSpPr>
            <a:xfrm rot="4980000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93" name="Google Shape;93;p3"/>
            <p:cNvSpPr/>
            <p:nvPr/>
          </p:nvSpPr>
          <p:spPr>
            <a:xfrm>
              <a:off x="87" y="94"/>
              <a:ext cx="699" cy="756"/>
            </a:xfrm>
            <a:custGeom>
              <a:rect b="b" l="l" r="r" t="t"/>
              <a:pathLst>
                <a:path extrusionOk="0" h="756" w="699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 rot="780000">
              <a:off x="242" y="3404"/>
              <a:ext cx="132" cy="167"/>
            </a:xfrm>
            <a:custGeom>
              <a:rect b="b" l="l" r="r" t="t"/>
              <a:pathLst>
                <a:path extrusionOk="0" h="156" w="109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rot="780000">
              <a:off x="266" y="3592"/>
              <a:ext cx="66" cy="43"/>
            </a:xfrm>
            <a:custGeom>
              <a:rect b="b" l="l" r="r" t="t"/>
              <a:pathLst>
                <a:path extrusionOk="0" h="40" w="54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1" y="4110"/>
              <a:ext cx="118" cy="209"/>
            </a:xfrm>
            <a:custGeom>
              <a:rect b="b" l="l" r="r" t="t"/>
              <a:pathLst>
                <a:path extrusionOk="0" h="209" w="118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0" y="3968"/>
              <a:ext cx="130" cy="128"/>
            </a:xfrm>
            <a:custGeom>
              <a:rect b="b" l="l" r="r" t="t"/>
              <a:pathLst>
                <a:path extrusionOk="0" h="128" w="130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0" y="3949"/>
              <a:ext cx="47" cy="86"/>
            </a:xfrm>
            <a:custGeom>
              <a:rect b="b" l="l" r="r" t="t"/>
              <a:pathLst>
                <a:path extrusionOk="0" h="86" w="47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0" y="3239"/>
              <a:ext cx="497" cy="740"/>
            </a:xfrm>
            <a:custGeom>
              <a:rect b="b" l="l" r="r" t="t"/>
              <a:pathLst>
                <a:path extrusionOk="0" h="740" w="497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 rot="1560000">
              <a:off x="20" y="410"/>
              <a:ext cx="344" cy="245"/>
            </a:xfrm>
            <a:custGeom>
              <a:rect b="b" l="l" r="r" t="t"/>
              <a:pathLst>
                <a:path extrusionOk="0" h="237" w="25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rot="1560000">
              <a:off x="242" y="756"/>
              <a:ext cx="167" cy="115"/>
            </a:xfrm>
            <a:custGeom>
              <a:rect b="b" l="l" r="r" t="t"/>
              <a:pathLst>
                <a:path extrusionOk="0" h="110" w="124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 rot="1560000">
              <a:off x="574" y="286"/>
              <a:ext cx="147" cy="160"/>
            </a:xfrm>
            <a:custGeom>
              <a:rect b="b" l="l" r="r" t="t"/>
              <a:pathLst>
                <a:path extrusionOk="0" h="156" w="109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1560000">
              <a:off x="236" y="721"/>
              <a:ext cx="62" cy="97"/>
            </a:xfrm>
            <a:custGeom>
              <a:rect b="b" l="l" r="r" t="t"/>
              <a:pathLst>
                <a:path extrusionOk="0" h="94" w="46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rot="1560000">
              <a:off x="585" y="466"/>
              <a:ext cx="72" cy="41"/>
            </a:xfrm>
            <a:custGeom>
              <a:rect b="b" l="l" r="r" t="t"/>
              <a:pathLst>
                <a:path extrusionOk="0" h="40" w="54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0" y="886"/>
              <a:ext cx="360" cy="650"/>
            </a:xfrm>
            <a:custGeom>
              <a:rect b="b" l="l" r="r" t="t"/>
              <a:pathLst>
                <a:path extrusionOk="0" h="650" w="36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1560000">
              <a:off x="56" y="84"/>
              <a:ext cx="804" cy="686"/>
            </a:xfrm>
            <a:custGeom>
              <a:rect b="b" l="l" r="r" t="t"/>
              <a:pathLst>
                <a:path extrusionOk="0" h="666" w="59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7" name="Google Shape;107;p3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9" name="Google Shape;109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ctrTitle"/>
          </p:nvPr>
        </p:nvSpPr>
        <p:spPr>
          <a:xfrm>
            <a:off x="2514600" y="1905000"/>
            <a:ext cx="61928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Verdana"/>
              <a:buNone/>
            </a:pPr>
            <a:r>
              <a:rPr b="1" i="0" lang="en-US" sz="4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 Programming Basic – week 13</a:t>
            </a:r>
            <a:endParaRPr/>
          </a:p>
        </p:txBody>
      </p:sp>
      <p:sp>
        <p:nvSpPr>
          <p:cNvPr id="187" name="Google Shape;187;p15"/>
          <p:cNvSpPr txBox="1"/>
          <p:nvPr>
            <p:ph idx="1" type="subTitle"/>
          </p:nvPr>
        </p:nvSpPr>
        <p:spPr>
          <a:xfrm>
            <a:off x="2489200" y="4279900"/>
            <a:ext cx="6146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Lecturers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24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Do Quoc Huy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 of Computer Science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Hanoi University of Technology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4191000" y="3519487"/>
            <a:ext cx="3733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khớp xâu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52400"/>
            <a:ext cx="1447800" cy="95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75" name="Google Shape;275;p24"/>
          <p:cNvSpPr txBox="1"/>
          <p:nvPr>
            <p:ph type="title"/>
          </p:nvPr>
        </p:nvSpPr>
        <p:spPr>
          <a:xfrm>
            <a:off x="442912" y="103187"/>
            <a:ext cx="8243887" cy="73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Algorithm Boyer Moore</a:t>
            </a:r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457200" y="990600"/>
            <a:ext cx="487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BoyerMooreMatch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(T, P, Σ)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 ← lastOccurenceFunction(P, Σ 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 ← m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 ← m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repeat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T[i] = P[j]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 j =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 i  { match at i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 ← i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 ← j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 character-jump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 ← L[T[i]]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 ← i + m – min(j, 1 + l)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j ← m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until  i &gt; n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 −1 { no match }</a:t>
            </a:r>
            <a:endParaRPr/>
          </a:p>
        </p:txBody>
      </p:sp>
      <p:pic>
        <p:nvPicPr>
          <p:cNvPr id="277" name="Google Shape;2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066800"/>
            <a:ext cx="419100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Exercise 13.2: Searching string by Boyer-Moore </a:t>
            </a:r>
            <a:endParaRPr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Giống bài 13.1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dùng thuật toán Boyer-Moore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90" name="Google Shape;290;p26"/>
          <p:cNvSpPr txBox="1"/>
          <p:nvPr>
            <p:ph type="title"/>
          </p:nvPr>
        </p:nvSpPr>
        <p:spPr>
          <a:xfrm>
            <a:off x="442912" y="103187"/>
            <a:ext cx="8243887" cy="811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KMP string matching</a:t>
            </a:r>
            <a:endParaRPr/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457200" y="1143000"/>
            <a:ext cx="8229600" cy="491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Knuth-Morris-Pratt’s so sánh mẫu với văn bản theo trật tự trái-sang-phải, nhưng dịch chuyển mẫu thông minh hơn thuật toán brute-force.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Khi gặp sự không trùng khớp( mismatch), chúng ta có thể dịch chuyển mẫu để tránh so sánh giản lược?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Trả lời: tiền tố lớn nhất của P[0..j] là hậu tố của P[1..j]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97" name="Google Shape;297;p27"/>
          <p:cNvSpPr txBox="1"/>
          <p:nvPr>
            <p:ph type="title"/>
          </p:nvPr>
        </p:nvSpPr>
        <p:spPr>
          <a:xfrm>
            <a:off x="442912" y="103187"/>
            <a:ext cx="8243887" cy="887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</p:txBody>
      </p:sp>
      <p:pic>
        <p:nvPicPr>
          <p:cNvPr id="298" name="Google Shape;29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6629400" cy="484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04" name="Google Shape;304;p28"/>
          <p:cNvSpPr txBox="1"/>
          <p:nvPr>
            <p:ph type="title"/>
          </p:nvPr>
        </p:nvSpPr>
        <p:spPr>
          <a:xfrm>
            <a:off x="442912" y="103187"/>
            <a:ext cx="8243887" cy="887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KMP Failure Function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457200" y="1295400"/>
            <a:ext cx="82296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Knuth-Morris-Pratt’s tiền xử lý mẫu để tìm các trường hợp tiền tố khớp với bản thân mẫu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Hàm failure F(j) được định nghĩa như là k/thước của tiền tố lớn nhất của P[0..j] mà cũng là hậu tố của P[1..j]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Knuth-Morris-Pratt’s sửa đổi thuật toán vét cạn: nếu một sự sai khớp(mismatch) xảy ra ở vị trí P[j] ≠ T[i] thì ta gán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j ← F(j − 1)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11" name="Google Shape;311;p29"/>
          <p:cNvSpPr txBox="1"/>
          <p:nvPr>
            <p:ph type="title"/>
          </p:nvPr>
        </p:nvSpPr>
        <p:spPr>
          <a:xfrm>
            <a:off x="442912" y="103187"/>
            <a:ext cx="8243887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</p:txBody>
      </p:sp>
      <p:pic>
        <p:nvPicPr>
          <p:cNvPr id="312" name="Google Shape;31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219200"/>
            <a:ext cx="5486400" cy="4837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/>
        </p:nvSpPr>
        <p:spPr>
          <a:xfrm>
            <a:off x="1524000" y="3505200"/>
            <a:ext cx="533400" cy="22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457200" y="457200"/>
            <a:ext cx="8229600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 failureFunction(P)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F[0]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 ←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j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while i &lt; 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if P[i] = P[j]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{we have matched j + 1 chars}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F[i] ← j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i ← i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j ← j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else if  j &gt; 0 then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{use failure function to shift P}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j ← F[j − 1]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F[i] ← 0 { no match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i ← i + 1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25" name="Google Shape;325;p31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Exercise 13.3</a:t>
            </a:r>
            <a:endParaRPr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Làm bài 13.2 sử dụng thuật toán KMP.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Tính số lượng phép so sánh.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32" name="Google Shape;332;p32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KMP algorithm</a:t>
            </a:r>
            <a:endParaRPr/>
          </a:p>
        </p:txBody>
      </p:sp>
      <p:sp>
        <p:nvSpPr>
          <p:cNvPr id="333" name="Google Shape;333;p32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Hàm failure có thể được biểu diễn bằng một mảng và có thể được tính trong khoảng thời gian O(m)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Tại mỗi vòng lặp của while-loop,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sẽ tăng lên 1, hoặc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Dịch chuyển khoảng i − j tăng lên ít nhất 1 (dễ nhận thấy F(j − 1) &lt; j)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 đó, sẽ có không nhiều hơn 2n vòng lặp của while-loop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Vì vậy, thuật toán KMP’s chạy trong khoảng thời gian tối ưu O(m + 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39" name="Google Shape;339;p33"/>
          <p:cNvSpPr txBox="1"/>
          <p:nvPr>
            <p:ph type="title"/>
          </p:nvPr>
        </p:nvSpPr>
        <p:spPr>
          <a:xfrm>
            <a:off x="442912" y="103187"/>
            <a:ext cx="8243887" cy="658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457200" y="762000"/>
            <a:ext cx="8229600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KMPMatch(T, 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 ← failureFunction(P)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j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 i &lt; 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T[i] = P[j]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 j = m − 1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return  i − j { match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 ← i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j ← j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 j &gt;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j ← F[j − 1]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 ← i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 −1 { no match 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95" name="Google Shape;195;p16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Topics of this week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Các thuật toán so khớp xâu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Naive 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Knuth-Morris-Pratt algorithm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Boyer-Moore algorithm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Exercises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4876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5257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5638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6019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6400800" y="4267200"/>
            <a:ext cx="381000" cy="304800"/>
          </a:xfrm>
          <a:prstGeom prst="rect">
            <a:avLst/>
          </a:prstGeom>
          <a:solidFill>
            <a:schemeClr val="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781800" y="42672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7162800" y="4267200"/>
            <a:ext cx="381000" cy="3048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4876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5257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5638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6019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6400800" y="48768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6781800" y="4876800"/>
            <a:ext cx="381000" cy="304800"/>
          </a:xfrm>
          <a:prstGeom prst="rect">
            <a:avLst/>
          </a:prstGeom>
          <a:solidFill>
            <a:schemeClr val="hlink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6810375" y="4602162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5257800" y="55626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5638800" y="55626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6019800" y="55626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6400800" y="5562600"/>
            <a:ext cx="381000" cy="30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781800" y="5562600"/>
            <a:ext cx="381000" cy="3048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16" name="Google Shape;216;p16"/>
          <p:cNvSpPr txBox="1"/>
          <p:nvPr/>
        </p:nvSpPr>
        <p:spPr>
          <a:xfrm>
            <a:off x="7162800" y="5562600"/>
            <a:ext cx="381000" cy="304800"/>
          </a:xfrm>
          <a:prstGeom prst="rect">
            <a:avLst/>
          </a:prstGeom>
          <a:solidFill>
            <a:srgbClr val="FFCC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6477000" y="5287962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6796087" y="5286375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7177087" y="5287962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46" name="Google Shape;346;p34"/>
          <p:cNvSpPr txBox="1"/>
          <p:nvPr>
            <p:ph type="title"/>
          </p:nvPr>
        </p:nvSpPr>
        <p:spPr>
          <a:xfrm>
            <a:off x="442912" y="103187"/>
            <a:ext cx="8243887" cy="96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</p:txBody>
      </p:sp>
      <p:pic>
        <p:nvPicPr>
          <p:cNvPr id="347" name="Google Shape;34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229600" cy="468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25" name="Google Shape;225;p17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Bài toán so khớp xâu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là xâu kí tự kích thước 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xâu con P[i .. j] của P là chuỗi các kí tự với nằm giữa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và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tiến tố của P là: 1 xâu con có kiểu P[0 .. i]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hậu tố của P là 1 xâu con có kiểu P[i ..m − 1] 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 các xâu T (text) và P (pattern), bài toán so khớp mẫu làviệc tìm một </a:t>
            </a:r>
            <a:r>
              <a:rPr b="0" i="0" lang="en-US" sz="2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xâu con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của T </a:t>
            </a:r>
            <a:r>
              <a:rPr b="0" i="0" lang="en-US" sz="2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trùng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với P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Ứng dụng: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Soạn thảo văn bản, Search engines, nghiên cứu sinh học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2" name="Google Shape;232;p18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Đối sánh mẫu vét cạn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đối sánh mẫu vét cạn ( brute-force) so sánh mẫu P với văn bản T với từng vị trí dịch chuyển của P và đối sánh với T, cho đến khi tìm thấy hoặc tất cả các vị trí của mẫu đều đã được thử</a:t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Đối sánh mẫu Brute-force chạy trong O(nm)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Ví dụ trường hợp tệ nhất: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aaa … ah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= aaah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Có thể xảy ra trong hình ảnh (images) hay chuỗi DNA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Hoặc trong văn bản tiếng Anh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9" name="Google Shape;239;p19"/>
          <p:cNvSpPr txBox="1"/>
          <p:nvPr>
            <p:ph type="title"/>
          </p:nvPr>
        </p:nvSpPr>
        <p:spPr>
          <a:xfrm>
            <a:off x="442912" y="103187"/>
            <a:ext cx="8243887" cy="811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Thuật toán</a:t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 BruteForceMatch(T, 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Đầu vào: văn bản </a:t>
            </a:r>
            <a:r>
              <a:rPr b="1" i="0" lang="en-US" sz="1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có k/thước </a:t>
            </a:r>
            <a:r>
              <a:rPr b="1" i="0" lang="en-US" sz="1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và mẫu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có k/thước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Đầu ra: chỉ số bắt đầu của 1 xâu con của </a:t>
            </a:r>
            <a:r>
              <a:rPr b="1" i="0" lang="en-US" sz="1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trùng với </a:t>
            </a:r>
            <a:r>
              <a:rPr b="1" i="0" lang="en-US" sz="18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hoặc trả về −1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không tồn tại xâu con như vậy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0 to </a:t>
            </a:r>
            <a:r>
              <a:rPr b="0" i="0" lang="en-US" sz="20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− </a:t>
            </a:r>
            <a:r>
              <a:rPr b="0" i="0" lang="en-US" sz="20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//kiểm tra dịch chuyển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của mẫu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←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while j &lt; </a:t>
            </a:r>
            <a:r>
              <a:rPr b="0" i="0" lang="en-US" sz="20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∧ T[i + j] = P[j]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j ← j + 1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 j = </a:t>
            </a:r>
            <a:r>
              <a:rPr b="0" i="0" lang="en-US" sz="20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{khớp tại vị trí i}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break while loop {không khớp}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 -1 {không khớp ở đâu cả}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46" name="Google Shape;246;p20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Exercise 13.1</a:t>
            </a:r>
            <a:endParaRPr/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Tạo một xâu ngẫu nhiên gồm 2000 kí tự.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Ví dụ: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Tập các kí tự: abcdef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xâu: abcadacaeeeffaadbfacddedcedfbeccae…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Viết chương trình tìm kiếm mẫu, ví dụ “aadbf”, từ xâu.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Chú ý: Sử dụng giải thuật tìm kiếm giản đơn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53" name="Google Shape;253;p21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Boyer-Moore Heuristics</a:t>
            </a:r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đối sánh mẫu Boyer-Moore’s được dựa trên 2 hàm heuristic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Looking-glass heuristic: So sánh P với một tập con của T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Trở ngược về trước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Character-jump heuristic: Khi có sự không khớp xảy ra ở vị trí T[i] = 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Nếu P chứa c, dịch P để căn lề với lần xuất hiện cuối cùng của c trong P với T[i]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Nếu không, dịch chuyển P để sắp xếp P[0] với T[i + 1]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0" name="Google Shape;260;p22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 </a:t>
            </a:r>
            <a:endParaRPr/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667000"/>
            <a:ext cx="8153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7" name="Google Shape;267;p23"/>
          <p:cNvSpPr txBox="1"/>
          <p:nvPr>
            <p:ph type="title"/>
          </p:nvPr>
        </p:nvSpPr>
        <p:spPr>
          <a:xfrm>
            <a:off x="442912" y="103187"/>
            <a:ext cx="824388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Hàm Last-Occurrence</a:t>
            </a:r>
            <a:endParaRPr/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Thuật toán Boyer-Moore’s tiền xử lý mẫu P và tập chữ caí alphabet Σ để xây dựng hàm xuất-hiện-sau-cùng (Last-Occurrence) L ánh xạ Σ thành số nguyên, với L(c) được định nghĩa như sau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Chỉ số lớn nhất i để P[i] = c hoặc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−1 nếu không có chỉ số nào thoả mãn điều trên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Ví dụ: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Σ = {a, b, c, d}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= abacab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Hàm last-occurrence có thể được biểu diễn bởi một mảng, các phần tử trong mảng được đánh chỉ số bằng mã của các ký tự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Hàm last-occurrence có thể được tính trong khoảng thời gian O(m + s), với m là k/thước của P và s là k/thước của Σ</a:t>
            </a:r>
            <a:endParaRPr/>
          </a:p>
        </p:txBody>
      </p:sp>
      <p:graphicFrame>
        <p:nvGraphicFramePr>
          <p:cNvPr id="269" name="Google Shape;269;p23"/>
          <p:cNvGraphicFramePr/>
          <p:nvPr/>
        </p:nvGraphicFramePr>
        <p:xfrm>
          <a:off x="4038600" y="33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{261FC015-1A4C-4A0D-BD5A-678F829E53C6}</a:tableStyleId>
              </a:tblPr>
              <a:tblGrid>
                <a:gridCol w="1066800"/>
                <a:gridCol w="792150"/>
                <a:gridCol w="930275"/>
                <a:gridCol w="928675"/>
                <a:gridCol w="9302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L(c)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