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4" r:id="rId3"/>
    <p:sldId id="268" r:id="rId4"/>
    <p:sldId id="260" r:id="rId5"/>
    <p:sldId id="263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F48E-38D4-8C86-53D9-6C4B40A7B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D81F5-AA69-275B-7BC0-6FEDE0B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DBFB-B9AF-CF93-1A83-DDF29948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1A53A-2754-24DA-229A-C75A7193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78FF-CF2E-CCBB-F3E3-866C3B63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EF14-1864-B358-C49D-DB774EBD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B173F-F4D4-1769-E7A2-7588E7B96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D8F1-1697-506C-9C09-91E6DCD1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D672-4C1B-45FA-2E6D-B17BA2DC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0B1D-1CDF-9901-8BD1-4E5D1C5E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9DCBD-5E72-F8EB-CA61-8ECF0C3D9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5F35C-B9D7-753E-7F98-1B73DF517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20D4-147B-EA76-864C-5F73D135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6FA7-7090-0050-EBCE-148776EE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27C1-235E-EDD8-022F-D2BA902A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1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0A5C-BFA8-F135-2A19-5C69B1AD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7736-9AE1-F734-634A-1FDB2F01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A926B-6ACB-B7EE-CCD5-EC07D738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8C918-8032-851C-D737-16B4F983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FD99-8AC2-7EAF-44E1-E8B13958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7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4F91-F934-8910-186D-4F27368E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0BCA9-3264-A4D4-8D39-377ACEEE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1586E-B94F-CD8C-0790-43C53CF4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0ACF9-02AF-908A-B506-F33993D4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75CB-FB69-5407-50BC-DFB5316D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ADEC-AE38-F341-22AA-128CED2E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5B7A-A109-EC1E-8CAB-23A200BF3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27C2B-6091-8DBE-B000-44E86154C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AE2B8-7013-8553-9CAD-0881454B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25863-2C7E-1AC5-3CED-3BAC24F4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B300-E9BF-4A1B-155C-BAE557F6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0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F9E9-4C87-7BBE-9081-8ABDECA6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05021-772D-424A-282D-E73125B09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208A3-7E75-576A-AAB6-578E0773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BA954-EDCA-599A-202E-FC41AE1BA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9A4D5-D13C-12B1-3003-53D9C149D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8068C-3FCB-23D6-EC26-546DE7DD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83BB1-ADE6-8C8C-2ED6-59B44861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32CDF-EE0D-EDC1-F8F4-D8CE6A98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20C7-B137-5A6E-096A-58B4B252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71DE8-734E-127F-D2A4-FD70FE9F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C2B89-8D21-1EFF-6CC5-8C321DE4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9FF61-4D0E-8C42-9D28-614556EC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D8751-8FDE-B0A5-4C40-AAF7C093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E7DD1-A0B1-1C1B-AA4B-E1C8038C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E6CCF-E32D-DE03-0C1E-0DE3366E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44F-EE75-91F7-5C96-679BCE52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C46F-511D-8ABF-FFF9-0BB1927E5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66072-1AF2-813D-3507-5FF26DEEF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F30E3-D0BF-C6B7-6A1E-F0F5BA2A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2A33E-D9DF-8466-C527-9CAB8EC0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D41AE-423D-1190-C610-205FB37D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AB95-C5BA-D468-2AF6-BDDBB446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0320E-ACF7-4B4D-5289-CD07B5EE5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021B7-57A7-2F8A-EF80-E8A05705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6C73-6048-88EB-ABFB-8C8E8F66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1770-4A70-5A9B-1493-3E2A2B37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8455F-11F0-4B87-D493-733F2EFF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9B594-50E6-AD8A-CC55-814A3448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90985-0906-4BD4-4897-4669B2F8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11F1-3FA1-E149-92F9-EFB0B737F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634E-0B5B-A140-C4A1-24D5FAFC0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5A1E-EAA2-4363-A766-A4E552CE6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5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huynh.nl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tranhuynh207/Portfolio-Project/blob/main/Movies%20Project%20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44740-3E64-03E5-BBE5-D18920FA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E263A-CF30-5029-D705-57B8FA735E08}"/>
              </a:ext>
            </a:extLst>
          </p:cNvPr>
          <p:cNvSpPr txBox="1"/>
          <p:nvPr/>
        </p:nvSpPr>
        <p:spPr>
          <a:xfrm>
            <a:off x="2080727" y="348342"/>
            <a:ext cx="643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GB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7F08B-2917-3654-1081-8DC192D96EDE}"/>
              </a:ext>
            </a:extLst>
          </p:cNvPr>
          <p:cNvSpPr txBox="1"/>
          <p:nvPr/>
        </p:nvSpPr>
        <p:spPr>
          <a:xfrm>
            <a:off x="2080727" y="810007"/>
            <a:ext cx="98545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context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The case studies focus on providing insights into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sales performance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stock value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supply chain optimization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across various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flavours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regions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. The analysis aims to identify key business metrics such as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profits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inventory value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to optimize sales and stock management.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endParaRPr lang="en-GB" sz="1400" dirty="0"/>
          </a:p>
          <a:p>
            <a:pPr>
              <a:spcAft>
                <a:spcPts val="600"/>
              </a:spcAft>
            </a:pPr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 and assumption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Provide cleaning steps and some assumptions that might have during the analysis. For this case study, data cleaning was done with M-query. All steps are accessible in shared PBIX file. Home tab &gt; Transform data. </a:t>
            </a:r>
          </a:p>
          <a:p>
            <a:pPr>
              <a:spcAft>
                <a:spcPts val="600"/>
              </a:spcAft>
            </a:pPr>
            <a:endParaRPr lang="en-GB" sz="14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Insights and Next steps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Screenshot of dashboard pages, charts and explanations on results.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EADDE-8A18-619F-4187-B5FA7374475F}"/>
              </a:ext>
            </a:extLst>
          </p:cNvPr>
          <p:cNvSpPr txBox="1"/>
          <p:nvPr/>
        </p:nvSpPr>
        <p:spPr>
          <a:xfrm>
            <a:off x="89175" y="6352206"/>
            <a:ext cx="141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Tran Huynh</a:t>
            </a:r>
            <a:endParaRPr lang="en-GB" sz="1200" i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5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44740-3E64-03E5-BBE5-D18920FA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43C74-4BCD-402B-BE0D-B32FA7B54D03}"/>
              </a:ext>
            </a:extLst>
          </p:cNvPr>
          <p:cNvSpPr txBox="1"/>
          <p:nvPr/>
        </p:nvSpPr>
        <p:spPr>
          <a:xfrm>
            <a:off x="1894114" y="282657"/>
            <a:ext cx="4814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 and assumptions</a:t>
            </a:r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3794F-EEB8-AB09-59A5-6668EB4D5616}"/>
              </a:ext>
            </a:extLst>
          </p:cNvPr>
          <p:cNvSpPr txBox="1"/>
          <p:nvPr/>
        </p:nvSpPr>
        <p:spPr>
          <a:xfrm>
            <a:off x="1894114" y="769562"/>
            <a:ext cx="1007706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 Table Naming Conventions</a:t>
            </a:r>
            <a:endParaRPr lang="en-GB" sz="1200" dirty="0"/>
          </a:p>
          <a:p>
            <a:r>
              <a:rPr lang="en-GB" sz="1200" dirty="0"/>
              <a:t>Original table names followed the format </a:t>
            </a:r>
            <a:r>
              <a:rPr lang="en-GB" sz="1200" b="1" dirty="0"/>
              <a:t>“public </a:t>
            </a:r>
            <a:r>
              <a:rPr lang="en-GB" sz="1200" b="1" i="1" dirty="0" err="1"/>
              <a:t>tablename</a:t>
            </a:r>
            <a:r>
              <a:rPr lang="en-GB" sz="1200" b="1" dirty="0"/>
              <a:t>”</a:t>
            </a:r>
            <a:r>
              <a:rPr lang="en-GB" sz="1200" dirty="0"/>
              <a:t>, but these were changed to fit the standard </a:t>
            </a:r>
            <a:r>
              <a:rPr lang="en-GB" sz="1200" b="1" dirty="0"/>
              <a:t>dim</a:t>
            </a:r>
            <a:r>
              <a:rPr lang="en-GB" sz="1200" dirty="0"/>
              <a:t> and </a:t>
            </a:r>
            <a:r>
              <a:rPr lang="en-GB" sz="1200" b="1" dirty="0"/>
              <a:t>fact</a:t>
            </a:r>
            <a:r>
              <a:rPr lang="en-GB" sz="1200" dirty="0"/>
              <a:t> table structure for a cleaner data model (e.g., </a:t>
            </a:r>
            <a:r>
              <a:rPr lang="en-GB" sz="1200" b="1" dirty="0"/>
              <a:t>dim Customer</a:t>
            </a:r>
            <a:r>
              <a:rPr lang="en-GB" sz="1200" dirty="0"/>
              <a:t>, </a:t>
            </a:r>
            <a:r>
              <a:rPr lang="en-GB" sz="1200" b="1" dirty="0"/>
              <a:t>fact Sales</a:t>
            </a:r>
            <a:r>
              <a:rPr lang="en-GB" sz="1200" dirty="0"/>
              <a:t>). </a:t>
            </a:r>
          </a:p>
          <a:p>
            <a:endParaRPr lang="en-GB" sz="1200" dirty="0"/>
          </a:p>
          <a:p>
            <a:r>
              <a:rPr lang="en-GB" sz="1200" b="1" dirty="0"/>
              <a:t>2. Duplicate Names for Customers and Flavors:</a:t>
            </a:r>
          </a:p>
          <a:p>
            <a:r>
              <a:rPr lang="en-GB" sz="1200" dirty="0"/>
              <a:t>Some customers and </a:t>
            </a:r>
            <a:r>
              <a:rPr lang="en-GB" sz="1200" dirty="0" err="1"/>
              <a:t>flavors</a:t>
            </a:r>
            <a:r>
              <a:rPr lang="en-GB" sz="1200" dirty="0"/>
              <a:t> have the same names but different IDs, which could cause confusion in the analysis. To resolve this, </a:t>
            </a:r>
            <a:r>
              <a:rPr lang="en-GB" sz="1200" dirty="0" err="1"/>
              <a:t>ID_name</a:t>
            </a:r>
            <a:r>
              <a:rPr lang="en-GB" sz="1200" dirty="0"/>
              <a:t> columns were created for both dim Customer and dim </a:t>
            </a:r>
            <a:r>
              <a:rPr lang="en-GB" sz="1200" dirty="0" err="1"/>
              <a:t>Flavor</a:t>
            </a:r>
            <a:r>
              <a:rPr lang="en-GB" sz="1200" dirty="0"/>
              <a:t> tables to differentiate between entries with identical names but different IDs.</a:t>
            </a:r>
            <a:br>
              <a:rPr lang="en-GB" sz="1200" dirty="0"/>
            </a:br>
            <a:endParaRPr lang="en-GB" sz="1200" dirty="0"/>
          </a:p>
          <a:p>
            <a:r>
              <a:rPr lang="en-GB" sz="1200" b="1" dirty="0"/>
              <a:t>3. Missing Ingredient Data</a:t>
            </a:r>
          </a:p>
          <a:p>
            <a:r>
              <a:rPr lang="en-GB" sz="1200" dirty="0"/>
              <a:t>Dim Ingredients has missing data for ingredient IDs under 100, where costs are marked as 0, potentially skewing cost calculations and leading to a significant difference between sales and ingredient costs.</a:t>
            </a:r>
          </a:p>
          <a:p>
            <a:endParaRPr lang="en-GB" sz="1200" dirty="0"/>
          </a:p>
          <a:p>
            <a:r>
              <a:rPr lang="en-GB" sz="1200" b="1" dirty="0"/>
              <a:t>4. Country Normalization:</a:t>
            </a:r>
          </a:p>
          <a:p>
            <a:r>
              <a:rPr lang="en-GB" sz="1200" dirty="0"/>
              <a:t>Both dim Customer and dim Provider tables contained country names in non-standardized formats (e.g., US vs. United States). To resolve this, normalized country columns were created in each table, allowing for a standardized link to the dim Location table based on a consistent Country ID.</a:t>
            </a:r>
          </a:p>
          <a:p>
            <a:endParaRPr lang="en-GB" sz="1200" dirty="0"/>
          </a:p>
          <a:p>
            <a:r>
              <a:rPr lang="en-GB" sz="1200" b="1" dirty="0"/>
              <a:t>5. Currency Assumptions</a:t>
            </a:r>
          </a:p>
          <a:p>
            <a:r>
              <a:rPr lang="en-GB" sz="1200" dirty="0"/>
              <a:t>USD was assumed as the currency based on the </a:t>
            </a:r>
            <a:r>
              <a:rPr lang="en-GB" sz="1200" dirty="0" err="1"/>
              <a:t>amount_dollar</a:t>
            </a:r>
            <a:r>
              <a:rPr lang="en-GB" sz="1200" dirty="0"/>
              <a:t> column in the Sales Transaction table, as no explicit currency was provided in the case study. In a real scenario, this would need to be clarified.</a:t>
            </a:r>
          </a:p>
          <a:p>
            <a:endParaRPr lang="en-GB" sz="1200" dirty="0"/>
          </a:p>
          <a:p>
            <a:r>
              <a:rPr lang="en-GB" sz="1200" b="1" dirty="0"/>
              <a:t>6. Dim Dates Table</a:t>
            </a:r>
          </a:p>
          <a:p>
            <a:r>
              <a:rPr lang="en-GB" sz="1200" dirty="0"/>
              <a:t>A Dim Dates table was introduced to enhance time-based analysis, enabling filtering by various periods (e.g., year, quarter, month).</a:t>
            </a:r>
          </a:p>
          <a:p>
            <a:endParaRPr lang="en-GB" sz="1200" dirty="0"/>
          </a:p>
          <a:p>
            <a:r>
              <a:rPr lang="en-GB" sz="1200" b="1" dirty="0"/>
              <a:t>7. Dim Region</a:t>
            </a:r>
          </a:p>
          <a:p>
            <a:r>
              <a:rPr lang="en-GB" sz="1200" dirty="0"/>
              <a:t>The Dim Region table was sourced from a Web API to provide regional data.</a:t>
            </a:r>
          </a:p>
          <a:p>
            <a:endParaRPr lang="en-GB" sz="1200" dirty="0"/>
          </a:p>
          <a:p>
            <a:r>
              <a:rPr lang="en-GB" sz="1200" b="1" dirty="0"/>
              <a:t>8. Fiscal/Calendar Year:</a:t>
            </a:r>
          </a:p>
          <a:p>
            <a:r>
              <a:rPr lang="en-GB" sz="1200" dirty="0"/>
              <a:t>For simplicity, the calendar year was used, with a default year-end of December 31st, as no specific fiscal year details were provided.</a:t>
            </a:r>
          </a:p>
          <a:p>
            <a:endParaRPr lang="en-GB" sz="1200" dirty="0"/>
          </a:p>
          <a:p>
            <a:r>
              <a:rPr lang="en-GB" sz="1200" b="1" dirty="0"/>
              <a:t>9. Outdated Recipe Data:</a:t>
            </a:r>
          </a:p>
          <a:p>
            <a:r>
              <a:rPr lang="en-GB" sz="1200" dirty="0"/>
              <a:t>The </a:t>
            </a:r>
            <a:r>
              <a:rPr lang="en-GB" sz="1200" dirty="0" err="1"/>
              <a:t>Current_version</a:t>
            </a:r>
            <a:r>
              <a:rPr lang="en-GB" sz="1200" dirty="0"/>
              <a:t> flag in the Recipe table was used to filter out outdated recipes from cost calculations.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B57D6-9100-032F-B262-281092D21F7B}"/>
              </a:ext>
            </a:extLst>
          </p:cNvPr>
          <p:cNvSpPr txBox="1"/>
          <p:nvPr/>
        </p:nvSpPr>
        <p:spPr>
          <a:xfrm>
            <a:off x="89175" y="6352206"/>
            <a:ext cx="141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Tran Huynh</a:t>
            </a:r>
            <a:endParaRPr lang="en-GB" sz="1200" i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7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F4E402-8B22-34B6-523A-01005A77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59" y="401729"/>
            <a:ext cx="5544282" cy="3097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1F439-52CC-D991-6C42-522CE8E7E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9" y="3613366"/>
            <a:ext cx="5530561" cy="3067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03F252-3B18-5D2A-E49F-F35205F47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59" y="3613366"/>
            <a:ext cx="5544282" cy="3067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3CC6D5-CEDD-899B-26A4-4F86AEE4E4AC}"/>
              </a:ext>
            </a:extLst>
          </p:cNvPr>
          <p:cNvSpPr txBox="1"/>
          <p:nvPr/>
        </p:nvSpPr>
        <p:spPr>
          <a:xfrm>
            <a:off x="429759" y="1406607"/>
            <a:ext cx="4814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Screenshots of report’s pages</a:t>
            </a:r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EB0DE-6419-08ED-F082-17F2926B1DBF}"/>
              </a:ext>
            </a:extLst>
          </p:cNvPr>
          <p:cNvSpPr txBox="1"/>
          <p:nvPr/>
        </p:nvSpPr>
        <p:spPr>
          <a:xfrm>
            <a:off x="429759" y="1806717"/>
            <a:ext cx="141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Tran Huynh</a:t>
            </a:r>
            <a:endParaRPr lang="en-GB" sz="1200" i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2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030063-3787-390E-91FB-1EAC47C61483}"/>
              </a:ext>
            </a:extLst>
          </p:cNvPr>
          <p:cNvSpPr txBox="1"/>
          <p:nvPr/>
        </p:nvSpPr>
        <p:spPr>
          <a:xfrm>
            <a:off x="1827565" y="344062"/>
            <a:ext cx="51144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Did we improve sales from one year to the next or did we underperform? For which </a:t>
            </a:r>
            <a:r>
              <a:rPr lang="en-GB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flavor</a:t>
            </a: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/client/region? 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Sales Improved Globally: Overall sales </a:t>
            </a:r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showed a positive improvement 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from 2023 to 2024. Assuming the company has a target of 15% growth annually, this performance is closed to the target. </a:t>
            </a: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Regional Trends: </a:t>
            </a:r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regions displayed positive trends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. Europe had highest sales values, but YoY growth was about 12%. While South America had a highest growth of more than 20%, implying a growing market. </a:t>
            </a: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7E2E9-E860-D115-B9DA-E16C846D1FFA}"/>
              </a:ext>
            </a:extLst>
          </p:cNvPr>
          <p:cNvSpPr txBox="1"/>
          <p:nvPr/>
        </p:nvSpPr>
        <p:spPr>
          <a:xfrm>
            <a:off x="123359" y="1456337"/>
            <a:ext cx="151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Insights</a:t>
            </a:r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D61C7D-F38C-478A-9726-479D2B4011A9}"/>
              </a:ext>
            </a:extLst>
          </p:cNvPr>
          <p:cNvSpPr txBox="1"/>
          <p:nvPr/>
        </p:nvSpPr>
        <p:spPr>
          <a:xfrm>
            <a:off x="123359" y="1959889"/>
            <a:ext cx="151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EF05741-4D4A-F590-1D28-D63671C6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976" y="3987799"/>
            <a:ext cx="4785862" cy="16292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94DECB-9FDC-F5DC-F188-62F29AC6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331" y="4169711"/>
            <a:ext cx="4540783" cy="181121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D0E4B18-9A10-60D6-C40F-EB8FB3DDF957}"/>
              </a:ext>
            </a:extLst>
          </p:cNvPr>
          <p:cNvSpPr txBox="1"/>
          <p:nvPr/>
        </p:nvSpPr>
        <p:spPr>
          <a:xfrm>
            <a:off x="6941977" y="725367"/>
            <a:ext cx="4963884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Flavour Trends: Some showed declines flavours (</a:t>
            </a:r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Zucchini Bread and Brown Sugar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 of -47% and -40%. </a:t>
            </a: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Customer Trends: Some clients (</a:t>
            </a:r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Luminous Solutions, Reliable Systems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) also showed sales declines, but these were relatively smaller.</a:t>
            </a: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Deeper analysis needs to be done to understand the negative trends of those customers/flavours</a:t>
            </a: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B4CFABF-1C30-7A23-0250-45824009F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976" y="1399763"/>
            <a:ext cx="4654851" cy="14231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5B7AD26-CFE6-3FAC-BC8F-D36A3990C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5300" y="1560764"/>
            <a:ext cx="2713982" cy="146095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A7C3D00-908D-4AEC-0D78-F4B1995ED135}"/>
              </a:ext>
            </a:extLst>
          </p:cNvPr>
          <p:cNvSpPr txBox="1"/>
          <p:nvPr/>
        </p:nvSpPr>
        <p:spPr>
          <a:xfrm>
            <a:off x="89175" y="6352206"/>
            <a:ext cx="141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Tran Huynh</a:t>
            </a:r>
            <a:endParaRPr lang="en-GB" sz="1200" i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4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AF7E2E9-E860-D115-B9DA-E16C846D1FFA}"/>
              </a:ext>
            </a:extLst>
          </p:cNvPr>
          <p:cNvSpPr txBox="1"/>
          <p:nvPr/>
        </p:nvSpPr>
        <p:spPr>
          <a:xfrm>
            <a:off x="123359" y="1517013"/>
            <a:ext cx="151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Insights</a:t>
            </a:r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AD597-AB52-BB6E-568B-417A131B3DC8}"/>
              </a:ext>
            </a:extLst>
          </p:cNvPr>
          <p:cNvSpPr txBox="1"/>
          <p:nvPr/>
        </p:nvSpPr>
        <p:spPr>
          <a:xfrm>
            <a:off x="2008277" y="3156586"/>
            <a:ext cx="991694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b="1" dirty="0"/>
              <a:t>Are there any relations between any 2 flavours in terms of sales (in general/ per client, globally/per country/per region)? In other words, is there a chance that any 2 flavours to be bought together? </a:t>
            </a:r>
          </a:p>
          <a:p>
            <a:pPr>
              <a:spcAft>
                <a:spcPts val="600"/>
              </a:spcAft>
            </a:pPr>
            <a:r>
              <a:rPr lang="en-GB" sz="1200" dirty="0"/>
              <a:t>Due to the time constraint of me working full-time, this analysis hasn’t been done within the scope of this case study. However, I had a similar correlation analysis and customer segmentation showcased on my website at </a:t>
            </a:r>
            <a:r>
              <a:rPr lang="en-GB" sz="1200" dirty="0">
                <a:hlinkClick r:id="rId3"/>
              </a:rPr>
              <a:t>www.tranhuynh.nl</a:t>
            </a:r>
            <a:r>
              <a:rPr lang="en-GB" sz="1200" dirty="0"/>
              <a:t> &gt; Market Segmentation (Python) (or via this </a:t>
            </a:r>
            <a:r>
              <a:rPr lang="en-GB" sz="1200" dirty="0">
                <a:hlinkClick r:id="rId4"/>
              </a:rPr>
              <a:t>link</a:t>
            </a:r>
            <a:r>
              <a:rPr lang="en-GB" sz="1200" dirty="0"/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3B03B-0970-DDBB-E39B-10AF63E976A1}"/>
              </a:ext>
            </a:extLst>
          </p:cNvPr>
          <p:cNvSpPr txBox="1"/>
          <p:nvPr/>
        </p:nvSpPr>
        <p:spPr>
          <a:xfrm>
            <a:off x="4705739" y="4889371"/>
            <a:ext cx="5095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b="1" dirty="0"/>
              <a:t>Bonus: could you help recommend new flavours to any new client based on the previous analysis? 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New flavour could be recommended for new customer based on selection of their location. 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For instance, based on the most completed data (2024), new clients in </a:t>
            </a:r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Germany 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are recommended to </a:t>
            </a:r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110-Maple Syrup 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flavour.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C58B3-4E13-4020-460B-360113F02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277" y="4544009"/>
            <a:ext cx="2404756" cy="2044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C36525-716B-146E-AC99-49A7EE76FCB0}"/>
              </a:ext>
            </a:extLst>
          </p:cNvPr>
          <p:cNvSpPr txBox="1"/>
          <p:nvPr/>
        </p:nvSpPr>
        <p:spPr>
          <a:xfrm>
            <a:off x="123359" y="1959889"/>
            <a:ext cx="151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6CE9D-BB84-8C47-DBFD-F686D9550273}"/>
              </a:ext>
            </a:extLst>
          </p:cNvPr>
          <p:cNvSpPr txBox="1"/>
          <p:nvPr/>
        </p:nvSpPr>
        <p:spPr>
          <a:xfrm>
            <a:off x="2008277" y="299087"/>
            <a:ext cx="408772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Which clients are top consumers and which clients still have potential (i.e. above or below average) </a:t>
            </a:r>
            <a:r>
              <a:rPr lang="en-GB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w.r.t.</a:t>
            </a: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 a particular flavour?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get this information, a flavour should be selected from Flavour slicer on the left. </a:t>
            </a:r>
          </a:p>
          <a:p>
            <a:pPr>
              <a:spcAft>
                <a:spcPts val="600"/>
              </a:spcAft>
            </a:pPr>
            <a:r>
              <a:rPr lang="en-GB" sz="12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example, </a:t>
            </a:r>
            <a:r>
              <a:rPr lang="en-GB" sz="1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12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ith regards to </a:t>
            </a:r>
            <a:r>
              <a:rPr lang="en-GB" sz="1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337-Lemon Drop </a:t>
            </a:r>
            <a:r>
              <a:rPr lang="en-GB" sz="12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flavour, the top customer is </a:t>
            </a:r>
            <a:r>
              <a:rPr lang="en-GB" sz="1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18-Reliable Systems.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</a:t>
            </a:r>
            <a:r>
              <a:rPr lang="en-GB" sz="12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clients who still have potential with values closed to </a:t>
            </a:r>
            <a:r>
              <a:rPr lang="en-GB" sz="1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line on the lower bound </a:t>
            </a:r>
            <a:r>
              <a:rPr lang="en-GB" sz="12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GB" sz="1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59-Fractal Technologies, 70-Quantum Leap Entertainment, 29-Cloud Computing. </a:t>
            </a:r>
            <a:r>
              <a:rPr lang="en-GB" sz="1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Those clients could present opportunities for growth.</a:t>
            </a:r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2486ED-A1B8-94AB-B209-15CC276EB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734" y="309572"/>
            <a:ext cx="2697783" cy="22811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099D763-CBFB-B8E2-EAD2-F27A3AA05D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2123" y="309572"/>
            <a:ext cx="2697783" cy="2281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212AAF-A0A9-0C3A-F863-57AAED8E84D9}"/>
              </a:ext>
            </a:extLst>
          </p:cNvPr>
          <p:cNvSpPr txBox="1"/>
          <p:nvPr/>
        </p:nvSpPr>
        <p:spPr>
          <a:xfrm>
            <a:off x="89175" y="6352206"/>
            <a:ext cx="141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Tran Huynh</a:t>
            </a:r>
            <a:endParaRPr lang="en-GB" sz="1200" i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7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AF7E2E9-E860-D115-B9DA-E16C846D1FFA}"/>
              </a:ext>
            </a:extLst>
          </p:cNvPr>
          <p:cNvSpPr txBox="1"/>
          <p:nvPr/>
        </p:nvSpPr>
        <p:spPr>
          <a:xfrm>
            <a:off x="123359" y="1517013"/>
            <a:ext cx="151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Insights</a:t>
            </a:r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36525-716B-146E-AC99-49A7EE76FCB0}"/>
              </a:ext>
            </a:extLst>
          </p:cNvPr>
          <p:cNvSpPr txBox="1"/>
          <p:nvPr/>
        </p:nvSpPr>
        <p:spPr>
          <a:xfrm>
            <a:off x="123359" y="1959889"/>
            <a:ext cx="151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6CE9D-BB84-8C47-DBFD-F686D9550273}"/>
              </a:ext>
            </a:extLst>
          </p:cNvPr>
          <p:cNvSpPr txBox="1"/>
          <p:nvPr/>
        </p:nvSpPr>
        <p:spPr>
          <a:xfrm>
            <a:off x="2008277" y="537468"/>
            <a:ext cx="584809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What are the different amounts of flavours and the respective ingredients for a given region/country and how much do they cost at any given period?</a:t>
            </a:r>
          </a:p>
          <a:p>
            <a:pPr>
              <a:spcAft>
                <a:spcPts val="600"/>
              </a:spcAft>
            </a:pPr>
            <a:endParaRPr lang="en-GB" sz="12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of latest data point in the sample, with selection of Stock’s location in </a:t>
            </a:r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Germany</a:t>
            </a:r>
            <a:r>
              <a:rPr lang="en-GB" sz="1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for example, </a:t>
            </a:r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396-Plum Caramel, 63-Onion </a:t>
            </a:r>
            <a:r>
              <a:rPr lang="en-GB" sz="12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flavours having the highest stock quantities.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Sales team in Europe should boost sales performance for flavours with high quantities</a:t>
            </a:r>
          </a:p>
          <a:p>
            <a:pPr>
              <a:spcAft>
                <a:spcPts val="600"/>
              </a:spcAft>
            </a:pPr>
            <a:endParaRPr lang="en-GB" sz="12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However, </a:t>
            </a:r>
            <a:r>
              <a:rPr lang="en-GB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253-Mushroom, and 76-Caesar Dressing 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have higher figures in term of values.</a:t>
            </a:r>
          </a:p>
          <a:p>
            <a:pPr>
              <a:spcAft>
                <a:spcPts val="600"/>
              </a:spcAft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Attention should be paid to those flavours in term of storage conditions to avoid being expired, potentially causing high financial loss due to expired products. </a:t>
            </a:r>
          </a:p>
          <a:p>
            <a:pPr>
              <a:spcAft>
                <a:spcPts val="600"/>
              </a:spcAft>
            </a:pP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97641-2BB6-5DC8-5D0C-BC11F9F40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094" y="278594"/>
            <a:ext cx="4389547" cy="3277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7E2E9-E860-D115-B9DA-E16C846D1FFA}"/>
              </a:ext>
            </a:extLst>
          </p:cNvPr>
          <p:cNvSpPr txBox="1"/>
          <p:nvPr/>
        </p:nvSpPr>
        <p:spPr>
          <a:xfrm>
            <a:off x="89175" y="4232992"/>
            <a:ext cx="158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  <a:endParaRPr lang="en-GB" sz="20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0063-3787-390E-91FB-1EAC47C61483}"/>
              </a:ext>
            </a:extLst>
          </p:cNvPr>
          <p:cNvSpPr txBox="1"/>
          <p:nvPr/>
        </p:nvSpPr>
        <p:spPr>
          <a:xfrm>
            <a:off x="2008277" y="4232992"/>
            <a:ext cx="97515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Implement Flavour Correlation 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Implement Sales Forecasting models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Add Stock Value Visualizations and create a more interactive dashboard to monitor supply chain operations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Continue developing Customer Segmentation and product recommendations based on purchasing patterns.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6EF56-8649-B19A-B744-49FE49816627}"/>
              </a:ext>
            </a:extLst>
          </p:cNvPr>
          <p:cNvSpPr txBox="1"/>
          <p:nvPr/>
        </p:nvSpPr>
        <p:spPr>
          <a:xfrm>
            <a:off x="89175" y="6352206"/>
            <a:ext cx="141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Tran Huynh</a:t>
            </a:r>
            <a:endParaRPr lang="en-GB" sz="1200" i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79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1080</Words>
  <Application>Microsoft Office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 Huynh</dc:creator>
  <cp:lastModifiedBy>Tran Huynh</cp:lastModifiedBy>
  <cp:revision>2</cp:revision>
  <dcterms:created xsi:type="dcterms:W3CDTF">2025-02-15T16:15:50Z</dcterms:created>
  <dcterms:modified xsi:type="dcterms:W3CDTF">2025-02-16T15:53:44Z</dcterms:modified>
</cp:coreProperties>
</file>