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65" r:id="rId8"/>
    <p:sldId id="273" r:id="rId9"/>
    <p:sldId id="275" r:id="rId10"/>
    <p:sldId id="274" r:id="rId11"/>
    <p:sldId id="269" r:id="rId12"/>
    <p:sldId id="262" r:id="rId13"/>
    <p:sldId id="270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Compliment</c:v>
                </c:pt>
                <c:pt idx="1">
                  <c:v>Question</c:v>
                </c:pt>
                <c:pt idx="2">
                  <c:v>Generic</c:v>
                </c:pt>
                <c:pt idx="3">
                  <c:v>Complaint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Compliment</c:v>
                </c:pt>
                <c:pt idx="1">
                  <c:v>Question</c:v>
                </c:pt>
                <c:pt idx="2">
                  <c:v>Generic</c:v>
                </c:pt>
                <c:pt idx="3">
                  <c:v>Complaint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Compliment</c:v>
                </c:pt>
                <c:pt idx="1">
                  <c:v>Question</c:v>
                </c:pt>
                <c:pt idx="2">
                  <c:v>Generic</c:v>
                </c:pt>
                <c:pt idx="3">
                  <c:v>Complaint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7/19/2019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C0D63C8-114B-4606-9BAC-CE9B6CC947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91E59E-9CA4-4489-97EA-C884D1B1512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A188C14-EAA8-44D7-B7AD-8DB89B27E8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ICCA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ICCA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ICCA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9299738-FDCE-42B5-A4AF-4948D0711A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FC04F2C-1218-4F64-B1DB-D9F4D6E9A4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ICCA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ICCA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1401CC4-D3C0-4ED6-8145-1F2C5DDAEB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8440E5A-FB50-4B42-A946-AC7E3DA93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623942" y="284947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ICCA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27069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2" name="図 3">
            <a:extLst>
              <a:ext uri="{FF2B5EF4-FFF2-40B4-BE49-F238E27FC236}">
                <a16:creationId xmlns:a16="http://schemas.microsoft.com/office/drawing/2014/main" id="{0C31060E-2DC4-4096-9FDD-BE547DBA62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" y="6038181"/>
            <a:ext cx="465616" cy="6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ICCA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ICCA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ICCA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029442B-803C-4C3D-A1F2-A49A751701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75204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78D0EAC8-F651-4686-A0D6-15724F0E00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65777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huynhthanglong/ICCA/" TargetMode="External"/><Relationship Id="rId7" Type="http://schemas.openxmlformats.org/officeDocument/2006/relationships/hyperlink" Target="https://go.uipath.com/component/connector-for-salesforce-lightning-platform" TargetMode="External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luis.ai/" TargetMode="External"/><Relationship Id="rId5" Type="http://schemas.openxmlformats.org/officeDocument/2006/relationships/hyperlink" Target="https://www.abeam.com/" TargetMode="External"/><Relationship Id="rId4" Type="http://schemas.openxmlformats.org/officeDocument/2006/relationships/hyperlink" Target="https://uipath2019.devpost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70538" y="2868228"/>
            <a:ext cx="2080987" cy="1106155"/>
            <a:chOff x="2870538" y="2914883"/>
            <a:chExt cx="2080987" cy="11061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870538" y="291488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ABEAM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995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DIGITAL TRANSFORMERS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UiPath ICCA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5634534" cy="1257574"/>
          </a:xfrm>
        </p:spPr>
        <p:txBody>
          <a:bodyPr/>
          <a:lstStyle/>
          <a:p>
            <a:r>
              <a:rPr lang="en-US" sz="1400" b="1" dirty="0"/>
              <a:t>Intelligent Customer Communication Automation</a:t>
            </a:r>
          </a:p>
          <a:p>
            <a:endParaRPr lang="en-US" sz="1400" b="1" dirty="0"/>
          </a:p>
          <a:p>
            <a:r>
              <a:rPr lang="en-US" sz="1400" b="1" dirty="0"/>
              <a:t>Submission to #UiPath #PowerUp 2019</a:t>
            </a:r>
          </a:p>
          <a:p>
            <a:r>
              <a:rPr lang="en-US" sz="1400" b="1" dirty="0"/>
              <a:t>@ABeam Consulting (Vietnam)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43A10F0E-DCB0-4A8F-A17A-AC315047EBE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03314" y="2431224"/>
            <a:ext cx="114441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UiPath ICCA Source Code: </a:t>
            </a:r>
            <a:r>
              <a:rPr lang="en-US" b="1" dirty="0">
                <a:solidFill>
                  <a:srgbClr val="0070C0"/>
                </a:solidFill>
                <a:hlinkClick r:id="rId3"/>
              </a:rPr>
              <a:t>https://github.com/leo-tran/ICCA/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UiPath PowerUp 2019 Challenge: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hlinkClick r:id="rId4"/>
              </a:rPr>
              <a:t>https://uipath2019.devpost.com/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ABeam Consulting: </a:t>
            </a:r>
            <a:r>
              <a:rPr lang="en-US" b="1" dirty="0">
                <a:solidFill>
                  <a:srgbClr val="0070C0"/>
                </a:solidFill>
                <a:hlinkClick r:id="rId5"/>
              </a:rPr>
              <a:t>https://www.abeam.com/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Language Understanding Service: </a:t>
            </a:r>
            <a:r>
              <a:rPr lang="en-US" b="1" dirty="0">
                <a:solidFill>
                  <a:srgbClr val="0070C0"/>
                </a:solidFill>
                <a:hlinkClick r:id="rId6"/>
              </a:rPr>
              <a:t>https://www.luis.ai/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UiPath Salesforce Connector: </a:t>
            </a:r>
            <a:r>
              <a:rPr lang="en-US" b="1" dirty="0">
                <a:solidFill>
                  <a:srgbClr val="0070C0"/>
                </a:solidFill>
                <a:hlinkClick r:id="rId7"/>
              </a:rPr>
              <a:t>https://go.uipath.com/component/connector-for-salesforce-lightning-platform/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7EB6F1D-345F-4D29-85EB-C7AD8E1662DF}"/>
              </a:ext>
            </a:extLst>
          </p:cNvPr>
          <p:cNvSpPr txBox="1">
            <a:spLocks/>
          </p:cNvSpPr>
          <p:nvPr/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359229" y="326570"/>
            <a:ext cx="11473542" cy="6111937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351408"/>
            <a:ext cx="9628052" cy="9397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UiPath ICCA: </a:t>
            </a:r>
            <a:r>
              <a:rPr lang="en-US" sz="3200" dirty="0">
                <a:solidFill>
                  <a:schemeClr val="accent1">
                    <a:lumMod val="25000"/>
                    <a:lumOff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 Centric Automation Starts NOW!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7369040-6578-429B-91CE-C10CC1754A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7418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03148" y="2855631"/>
            <a:ext cx="2048377" cy="1118752"/>
            <a:chOff x="2903148" y="2902286"/>
            <a:chExt cx="2048377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903148" y="2902286"/>
              <a:ext cx="1980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ABeam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995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DIGITAL TRANSFORMERS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ABeam Consulting (Vietnam)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+84 28 3911 6345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dunguyen@abeam.com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https://www.abeam.com</a:t>
            </a: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626513B-7F92-4246-9827-0CF757DF78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UiPath </a:t>
            </a:r>
            <a:r>
              <a:rPr lang="en-US" b="0" dirty="0"/>
              <a:t>ICCA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7792489" cy="608895"/>
          </a:xfrm>
        </p:spPr>
        <p:txBody>
          <a:bodyPr/>
          <a:lstStyle/>
          <a:p>
            <a:r>
              <a:rPr lang="en-US" dirty="0"/>
              <a:t>INTELIGENT CUSTOMER COMMUNICATION AUTOMATION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228399" cy="29582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Automation First</a:t>
            </a:r>
            <a:r>
              <a:rPr lang="en-US" dirty="0"/>
              <a:t>: smoothen the communication with customers. </a:t>
            </a:r>
          </a:p>
          <a:p>
            <a:pPr lvl="0"/>
            <a:r>
              <a:rPr lang="en-US" b="1" dirty="0"/>
              <a:t>Artificial Intelligence</a:t>
            </a:r>
            <a:r>
              <a:rPr lang="en-US" dirty="0"/>
              <a:t>: using state-of-the art Language Understanding Intelligent Service (LUIS). </a:t>
            </a:r>
          </a:p>
          <a:p>
            <a:pPr lvl="0"/>
            <a:r>
              <a:rPr lang="en-US" b="1" dirty="0"/>
              <a:t>Salesforce Integration</a:t>
            </a:r>
            <a:r>
              <a:rPr lang="en-US" dirty="0"/>
              <a:t>: facilitating Open Cases in Salesforce Lightning Platform. </a:t>
            </a:r>
          </a:p>
          <a:p>
            <a:pPr lvl="0"/>
            <a:r>
              <a:rPr lang="en-US" b="1" dirty="0"/>
              <a:t>Automatic Classification: </a:t>
            </a:r>
            <a:r>
              <a:rPr lang="en-US" dirty="0"/>
              <a:t>new cases and existing cases in Salesforce.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95742"/>
            <a:ext cx="7342622" cy="1215566"/>
          </a:xfrm>
        </p:spPr>
        <p:txBody>
          <a:bodyPr/>
          <a:lstStyle/>
          <a:p>
            <a:r>
              <a:rPr lang="en-US" dirty="0"/>
              <a:t>ICCA OVERVIEW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903599"/>
            <a:ext cx="8612621" cy="608895"/>
          </a:xfrm>
        </p:spPr>
        <p:txBody>
          <a:bodyPr/>
          <a:lstStyle/>
          <a:p>
            <a:r>
              <a:rPr lang="en-US" dirty="0"/>
              <a:t>INTELIGENT CUSTOMER COMMUNICATION AUTOMATION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6DEC8-C8D8-4AEA-93E1-54FE23AD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7" y="2333604"/>
            <a:ext cx="721995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0" y="121922"/>
            <a:ext cx="8333222" cy="939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ICCA: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UiPath Custom Activity (1/2)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69C100-105D-40EA-9FE3-46ACA8BE2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474" b="5474"/>
          <a:stretch>
            <a:fillRect/>
          </a:stretch>
        </p:blipFill>
        <p:spPr>
          <a:xfrm>
            <a:off x="382815" y="1458957"/>
            <a:ext cx="11426370" cy="494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10566-7C6C-4D5F-8227-A657D7FD5BC6}"/>
              </a:ext>
            </a:extLst>
          </p:cNvPr>
          <p:cNvSpPr txBox="1"/>
          <p:nvPr/>
        </p:nvSpPr>
        <p:spPr>
          <a:xfrm>
            <a:off x="518160" y="4286600"/>
            <a:ext cx="2245360" cy="1503680"/>
          </a:xfrm>
          <a:prstGeom prst="rect">
            <a:avLst/>
          </a:prstGeom>
          <a:noFill/>
          <a:ln w="38100"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1AF12-9F54-4BCE-8C5B-E99C46BEEAA2}"/>
              </a:ext>
            </a:extLst>
          </p:cNvPr>
          <p:cNvSpPr txBox="1"/>
          <p:nvPr/>
        </p:nvSpPr>
        <p:spPr>
          <a:xfrm>
            <a:off x="2956560" y="2915920"/>
            <a:ext cx="19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Drag &amp; Drop activity to classify the emails in the mailbox or the existing open cases in Salesforce Lightning Platform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CBEA9-C8E5-493D-96E5-F9A1A5301E72}"/>
              </a:ext>
            </a:extLst>
          </p:cNvPr>
          <p:cNvCxnSpPr>
            <a:cxnSpLocks/>
          </p:cNvCxnSpPr>
          <p:nvPr/>
        </p:nvCxnSpPr>
        <p:spPr>
          <a:xfrm flipH="1">
            <a:off x="2692400" y="4947245"/>
            <a:ext cx="1148080" cy="661075"/>
          </a:xfrm>
          <a:prstGeom prst="straightConnector1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C4627C29-0F27-448B-AECF-247DD68967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0" y="121922"/>
            <a:ext cx="8333222" cy="939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ICCA: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UiPath Custom Activity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0566-7C6C-4D5F-8227-A657D7FD5BC6}"/>
              </a:ext>
            </a:extLst>
          </p:cNvPr>
          <p:cNvSpPr txBox="1"/>
          <p:nvPr/>
        </p:nvSpPr>
        <p:spPr>
          <a:xfrm>
            <a:off x="518160" y="4378960"/>
            <a:ext cx="2245360" cy="1503680"/>
          </a:xfrm>
          <a:prstGeom prst="rect">
            <a:avLst/>
          </a:prstGeom>
          <a:noFill/>
          <a:ln w="38100"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1AF12-9F54-4BCE-8C5B-E99C46BEEAA2}"/>
              </a:ext>
            </a:extLst>
          </p:cNvPr>
          <p:cNvSpPr txBox="1"/>
          <p:nvPr/>
        </p:nvSpPr>
        <p:spPr>
          <a:xfrm>
            <a:off x="2763520" y="2915920"/>
            <a:ext cx="19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Drag &amp; Drop activity to classify the emails in the mailbox or the existing opened cases in Salesforce Lightning Platform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CBEA9-C8E5-493D-96E5-F9A1A5301E72}"/>
              </a:ext>
            </a:extLst>
          </p:cNvPr>
          <p:cNvCxnSpPr/>
          <p:nvPr/>
        </p:nvCxnSpPr>
        <p:spPr>
          <a:xfrm flipH="1">
            <a:off x="2550160" y="4947245"/>
            <a:ext cx="1290320" cy="793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5399E5-30B2-44AD-9D2E-A191EDA976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013" r="7013"/>
          <a:stretch>
            <a:fillRect/>
          </a:stretch>
        </p:blipFill>
        <p:spPr>
          <a:xfrm>
            <a:off x="359229" y="1117601"/>
            <a:ext cx="11473542" cy="502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A0AE8A-AB0D-4B79-BBF3-C3413DE1CDA0}"/>
              </a:ext>
            </a:extLst>
          </p:cNvPr>
          <p:cNvSpPr txBox="1"/>
          <p:nvPr/>
        </p:nvSpPr>
        <p:spPr>
          <a:xfrm>
            <a:off x="7523849" y="4246880"/>
            <a:ext cx="218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Configure the settings to connect to Salesforce Lightning Platform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FE22F4-E531-4655-B8DD-A515E6783D38}"/>
              </a:ext>
            </a:extLst>
          </p:cNvPr>
          <p:cNvCxnSpPr/>
          <p:nvPr/>
        </p:nvCxnSpPr>
        <p:spPr>
          <a:xfrm flipV="1">
            <a:off x="8900160" y="3007360"/>
            <a:ext cx="1330960" cy="1117600"/>
          </a:xfrm>
          <a:prstGeom prst="straightConnector1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41C5405B-F2DD-42BB-84AB-BE94A2C6A2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22010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0" y="121922"/>
            <a:ext cx="9607730" cy="939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ICCA: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Trained using</a:t>
            </a:r>
            <a:b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Language Understanding Intelligent Services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A49639D-6820-4529-8688-A5C62E4C20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601" r="11601"/>
          <a:stretch>
            <a:fillRect/>
          </a:stretch>
        </p:blipFill>
        <p:spPr>
          <a:xfrm>
            <a:off x="359230" y="1214845"/>
            <a:ext cx="8188484" cy="4428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0C18AC-D553-4A0C-8986-AA7945AA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83" y="1214845"/>
            <a:ext cx="8013188" cy="4428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97B6E-0DE4-4DD0-B7DD-740A0CBA4052}"/>
              </a:ext>
            </a:extLst>
          </p:cNvPr>
          <p:cNvSpPr txBox="1"/>
          <p:nvPr/>
        </p:nvSpPr>
        <p:spPr>
          <a:xfrm>
            <a:off x="1158619" y="5805392"/>
            <a:ext cx="1069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The first step is by making a list of the intents that your application can resolve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After identifying the intents, then create sample utterances that LUIS needs to map to your intents.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6B890-4B34-4E2B-A350-3E920C4425BD}"/>
              </a:ext>
            </a:extLst>
          </p:cNvPr>
          <p:cNvCxnSpPr>
            <a:cxnSpLocks/>
          </p:cNvCxnSpPr>
          <p:nvPr/>
        </p:nvCxnSpPr>
        <p:spPr>
          <a:xfrm flipH="1" flipV="1">
            <a:off x="1910080" y="3429000"/>
            <a:ext cx="3186595" cy="2376392"/>
          </a:xfrm>
          <a:prstGeom prst="straightConnector1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364E23-2036-4679-8FEF-B38BBD705E8C}"/>
              </a:ext>
            </a:extLst>
          </p:cNvPr>
          <p:cNvCxnSpPr>
            <a:cxnSpLocks/>
          </p:cNvCxnSpPr>
          <p:nvPr/>
        </p:nvCxnSpPr>
        <p:spPr>
          <a:xfrm flipH="1" flipV="1">
            <a:off x="6485346" y="2885440"/>
            <a:ext cx="3481614" cy="3110007"/>
          </a:xfrm>
          <a:prstGeom prst="straightConnector1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30329A-CC0A-4AC6-9CA1-9D314347A9AE}"/>
              </a:ext>
            </a:extLst>
          </p:cNvPr>
          <p:cNvSpPr txBox="1"/>
          <p:nvPr/>
        </p:nvSpPr>
        <p:spPr>
          <a:xfrm>
            <a:off x="5537200" y="2529840"/>
            <a:ext cx="904240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AA095-C7F9-42D2-9F44-E06EE68B3DF6}"/>
              </a:ext>
            </a:extLst>
          </p:cNvPr>
          <p:cNvSpPr txBox="1"/>
          <p:nvPr/>
        </p:nvSpPr>
        <p:spPr>
          <a:xfrm>
            <a:off x="1270000" y="2794000"/>
            <a:ext cx="1452880" cy="5326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06844465-E0F7-48DD-82DD-98A4594AE7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1770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0" y="121922"/>
            <a:ext cx="9363890" cy="939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ICCA: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UiPath Robot updated Salesforce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0566-7C6C-4D5F-8227-A657D7FD5BC6}"/>
              </a:ext>
            </a:extLst>
          </p:cNvPr>
          <p:cNvSpPr txBox="1"/>
          <p:nvPr/>
        </p:nvSpPr>
        <p:spPr>
          <a:xfrm>
            <a:off x="518160" y="4378960"/>
            <a:ext cx="2245360" cy="1503680"/>
          </a:xfrm>
          <a:prstGeom prst="rect">
            <a:avLst/>
          </a:prstGeom>
          <a:noFill/>
          <a:ln w="38100"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1AF12-9F54-4BCE-8C5B-E99C46BEEAA2}"/>
              </a:ext>
            </a:extLst>
          </p:cNvPr>
          <p:cNvSpPr txBox="1"/>
          <p:nvPr/>
        </p:nvSpPr>
        <p:spPr>
          <a:xfrm>
            <a:off x="2763520" y="2915920"/>
            <a:ext cx="19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Drag &amp; Drop activity to classify the emails in the mailbox or the existing opened cases in Salesforce Lightning Platform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CBEA9-C8E5-493D-96E5-F9A1A5301E72}"/>
              </a:ext>
            </a:extLst>
          </p:cNvPr>
          <p:cNvCxnSpPr/>
          <p:nvPr/>
        </p:nvCxnSpPr>
        <p:spPr>
          <a:xfrm flipH="1">
            <a:off x="2550160" y="4947245"/>
            <a:ext cx="1290320" cy="793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A0AE8A-AB0D-4B79-BBF3-C3413DE1CDA0}"/>
              </a:ext>
            </a:extLst>
          </p:cNvPr>
          <p:cNvSpPr txBox="1"/>
          <p:nvPr/>
        </p:nvSpPr>
        <p:spPr>
          <a:xfrm>
            <a:off x="7609840" y="4246880"/>
            <a:ext cx="218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Configure the settings to connect to Salesforce Lightning Platform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949F7D6-D86C-4A95-9098-F7BD92D4D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54" r="2954"/>
          <a:stretch>
            <a:fillRect/>
          </a:stretch>
        </p:blipFill>
        <p:spPr>
          <a:xfrm>
            <a:off x="359231" y="1211110"/>
            <a:ext cx="9363889" cy="4774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E284EC-68E5-4012-A883-13041EBEA8EE}"/>
              </a:ext>
            </a:extLst>
          </p:cNvPr>
          <p:cNvSpPr txBox="1"/>
          <p:nvPr/>
        </p:nvSpPr>
        <p:spPr>
          <a:xfrm>
            <a:off x="6304279" y="3913554"/>
            <a:ext cx="955042" cy="20313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CDA8F8-0E06-4223-86A5-B9838D85C4C3}"/>
              </a:ext>
            </a:extLst>
          </p:cNvPr>
          <p:cNvCxnSpPr>
            <a:cxnSpLocks/>
          </p:cNvCxnSpPr>
          <p:nvPr/>
        </p:nvCxnSpPr>
        <p:spPr>
          <a:xfrm>
            <a:off x="1473200" y="4378960"/>
            <a:ext cx="4754880" cy="193040"/>
          </a:xfrm>
          <a:prstGeom prst="straightConnector1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D5D2A8-8DC8-4415-A34C-67232E8EA9E2}"/>
              </a:ext>
            </a:extLst>
          </p:cNvPr>
          <p:cNvSpPr txBox="1"/>
          <p:nvPr/>
        </p:nvSpPr>
        <p:spPr>
          <a:xfrm>
            <a:off x="9936480" y="1715591"/>
            <a:ext cx="218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After getting the response from the Language Understanding Service, the Robot will update the corresponding open cases in Salesforce Lightning Platform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9B206-20B4-417F-A78C-D2B998DF124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54242" y="4300914"/>
            <a:ext cx="3774438" cy="1256606"/>
          </a:xfrm>
          <a:prstGeom prst="straightConnector1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708CDBDC-B28C-4D67-A64C-0750B84540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893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ICCA </a:t>
            </a:r>
            <a:r>
              <a:rPr lang="en-US" b="0" dirty="0"/>
              <a:t>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8548093" cy="608895"/>
          </a:xfrm>
        </p:spPr>
        <p:txBody>
          <a:bodyPr/>
          <a:lstStyle/>
          <a:p>
            <a:r>
              <a:rPr lang="en-US" dirty="0"/>
              <a:t>INTELIGENT CUSTOMER COMMUNICATION AUTOMATION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946090" cy="781188"/>
          </a:xfrm>
        </p:spPr>
        <p:txBody>
          <a:bodyPr>
            <a:noAutofit/>
          </a:bodyPr>
          <a:lstStyle/>
          <a:p>
            <a:r>
              <a:rPr lang="en-US" sz="2200" dirty="0"/>
              <a:t>CLASSIFY EMAIL &amp; OPEN SALESFORCE CASES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Connect to your company mailbox.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Get all the new emails and send requests to the LUIS.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Update the Type of the case in Salesforce Open Case: whether the customer sent a complaint that needs to handle with care or customer sent a compliment or question-related. Correctly categorize inquiries from the customers to help the Customer Service team to deliver better Customer Experiences.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CLASSIFY EXISTING SALESFORCE CASES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Connect to the existing Open Cases in Salesforce Lightning Platform. </a:t>
            </a:r>
          </a:p>
          <a:p>
            <a:pPr lvl="1">
              <a:buClr>
                <a:schemeClr val="accent2"/>
              </a:buClr>
            </a:pPr>
            <a:r>
              <a:rPr lang="en-US" sz="2200" dirty="0"/>
              <a:t>Send requests to LUIS to classify the cases.</a:t>
            </a:r>
          </a:p>
          <a:p>
            <a:pPr lvl="1">
              <a:buClr>
                <a:schemeClr val="accent2"/>
              </a:buClr>
            </a:pPr>
            <a:r>
              <a:rPr lang="en-US" sz="2200" dirty="0"/>
              <a:t>Update the Type of the case in Salesforce Open Case: whether the customer sent a complaint that needs to handle with care or customer sent a compliment or question-related. Correctly categorize inquiries from the customers to help the Customer Service team to deliver better Customer Experiences.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@2019 ABeam Digital Transformation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ICCA - LUIS </a:t>
            </a:r>
            <a:r>
              <a:rPr lang="en-US" b="0" dirty="0"/>
              <a:t>Integration  </a:t>
            </a:r>
            <a:br>
              <a:rPr lang="en-US" b="0" dirty="0"/>
            </a:br>
            <a:r>
              <a:rPr lang="en-US" sz="4000" b="0" dirty="0"/>
              <a:t>Language Understanding Intelligent Service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7916497" cy="608895"/>
          </a:xfrm>
        </p:spPr>
        <p:txBody>
          <a:bodyPr/>
          <a:lstStyle/>
          <a:p>
            <a:r>
              <a:rPr lang="en-US" dirty="0"/>
              <a:t>INTELIGENT CUSTOMER COMMUNICATION AUTOMATION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Robot composes the request based on email subject &amp; email text.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Robot sends the request to LUIS.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Robot gets back the response in which the email is classified into defined categories: Compliment, Complain, Generic or Question. </a:t>
            </a:r>
          </a:p>
          <a:p>
            <a:pPr>
              <a:buClr>
                <a:schemeClr val="accent2"/>
              </a:buClr>
            </a:pPr>
            <a:r>
              <a:rPr lang="en-US" dirty="0"/>
              <a:t>The Language Understanding Service can be further trained with additional data.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00465607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@2019 ABeam Digital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626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CiscoSans ExtraLight</vt:lpstr>
      <vt:lpstr>Gill Sans SemiBold</vt:lpstr>
      <vt:lpstr>Arial</vt:lpstr>
      <vt:lpstr>Arial Black</vt:lpstr>
      <vt:lpstr>Calibri</vt:lpstr>
      <vt:lpstr>Calibri Light</vt:lpstr>
      <vt:lpstr>Times New Roman</vt:lpstr>
      <vt:lpstr>Office Theme</vt:lpstr>
      <vt:lpstr>UiPath ICCA</vt:lpstr>
      <vt:lpstr>About UiPath ICCA</vt:lpstr>
      <vt:lpstr>ICCA OVERVIEW</vt:lpstr>
      <vt:lpstr>ICCA: UiPath Custom Activity (1/2)</vt:lpstr>
      <vt:lpstr>ICCA: UiPath Custom Activity (2/2)</vt:lpstr>
      <vt:lpstr>ICCA: Trained using Language Understanding Intelligent Services</vt:lpstr>
      <vt:lpstr>ICCA: UiPath Robot updated Salesforce Cases</vt:lpstr>
      <vt:lpstr>ICCA FEATURES</vt:lpstr>
      <vt:lpstr>ICCA - LUIS Integration   Language Understanding Intelligent Service</vt:lpstr>
      <vt:lpstr>References</vt:lpstr>
      <vt:lpstr>UiPath ICCA: Customer Centric Automation Starts NOW!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2019-07-18T02:51:28Z</dcterms:created>
  <dcterms:modified xsi:type="dcterms:W3CDTF">2019-07-19T08:44:38Z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