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7" r:id="rId3"/>
    <p:sldId id="266" r:id="rId4"/>
    <p:sldId id="265" r:id="rId5"/>
    <p:sldId id="262" r:id="rId6"/>
    <p:sldId id="260" r:id="rId7"/>
    <p:sldId id="267" r:id="rId8"/>
    <p:sldId id="263" r:id="rId9"/>
    <p:sldId id="264" r:id="rId10"/>
    <p:sldId id="269" r:id="rId11"/>
    <p:sldId id="276" r:id="rId12"/>
    <p:sldId id="277" r:id="rId13"/>
    <p:sldId id="275" r:id="rId14"/>
    <p:sldId id="272" r:id="rId15"/>
    <p:sldId id="27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474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32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2087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/>
          </a:p>
        </p:txBody>
      </p:sp>
    </p:spTree>
    <p:extLst>
      <p:ext uri="{BB962C8B-B14F-4D97-AF65-F5344CB8AC3E}">
        <p14:creationId xmlns:p14="http://schemas.microsoft.com/office/powerpoint/2010/main" val="1227252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52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50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11786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79294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170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37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6673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424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015936"/>
          </a:xfrm>
          <a:ln>
            <a:noFill/>
          </a:ln>
        </p:spPr>
        <p:txBody>
          <a:bodyPr>
            <a:spAutoFit/>
          </a:bodyPr>
          <a:lstStyle>
            <a:lvl1pPr marL="0" indent="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None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124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289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24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4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12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8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97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0603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/>
          </a:p>
        </p:txBody>
      </p:sp>
    </p:spTree>
    <p:extLst>
      <p:ext uri="{BB962C8B-B14F-4D97-AF65-F5344CB8AC3E}">
        <p14:creationId xmlns:p14="http://schemas.microsoft.com/office/powerpoint/2010/main" val="4173347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015936"/>
          </a:xfrm>
          <a:ln>
            <a:noFill/>
          </a:ln>
        </p:spPr>
        <p:txBody>
          <a:bodyPr>
            <a:spAutoFit/>
          </a:bodyPr>
          <a:lstStyle>
            <a:lvl1pPr marL="0" indent="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None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600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3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01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19000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35121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30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599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90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82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26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91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88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105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297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Renesas Electronics Corporation.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26" y="64400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+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105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297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Renesas Electronics Corporation.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26" y="64400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3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+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プレースホルダー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83" b="12583"/>
          <a:stretch/>
        </p:blipFill>
        <p:spPr>
          <a:xfrm>
            <a:off x="468000" y="0"/>
            <a:ext cx="11253600" cy="6156000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sz="4000" dirty="0" smtClean="0"/>
              <a:t>23g mentor-mentee</a:t>
            </a:r>
          </a:p>
          <a:p>
            <a:r>
              <a:rPr kumimoji="1" lang="en-US" altLang="ja-JP" sz="3200" cap="all" dirty="0" smtClean="0"/>
              <a:t>First presentation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594622"/>
          </a:xfrm>
        </p:spPr>
        <p:txBody>
          <a:bodyPr/>
          <a:lstStyle/>
          <a:p>
            <a:r>
              <a:rPr lang="en-US" dirty="0" smtClean="0"/>
              <a:t>Date: JUN 27, 2017</a:t>
            </a:r>
            <a:endParaRPr lang="en-US" dirty="0"/>
          </a:p>
          <a:p>
            <a:r>
              <a:rPr lang="en-US" dirty="0" smtClean="0"/>
              <a:t>Mentor: ANH TRAN (0406)</a:t>
            </a:r>
          </a:p>
          <a:p>
            <a:r>
              <a:rPr lang="en-US" dirty="0" smtClean="0"/>
              <a:t>Mentee: Tung </a:t>
            </a:r>
            <a:r>
              <a:rPr lang="en-US" dirty="0" err="1" smtClean="0"/>
              <a:t>vo</a:t>
            </a:r>
            <a:r>
              <a:rPr lang="en-US" dirty="0" smtClean="0"/>
              <a:t> (2013)</a:t>
            </a:r>
          </a:p>
          <a:p>
            <a:r>
              <a:rPr lang="en-US" dirty="0" err="1" smtClean="0"/>
              <a:t>Rcar</a:t>
            </a:r>
            <a:r>
              <a:rPr lang="en-US" dirty="0" smtClean="0"/>
              <a:t> software solution 3 group</a:t>
            </a:r>
          </a:p>
          <a:p>
            <a:r>
              <a:rPr lang="en-US" dirty="0" err="1" smtClean="0"/>
              <a:t>Renesas</a:t>
            </a:r>
            <a:r>
              <a:rPr lang="en-US" dirty="0" smtClean="0"/>
              <a:t> design Vietnam co.,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6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3. TRAINING PLAN </a:t>
            </a:r>
            <a:r>
              <a:rPr lang="en-US" dirty="0" smtClean="0"/>
              <a:t>(1/3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411843"/>
              </p:ext>
            </p:extLst>
          </p:nvPr>
        </p:nvGraphicFramePr>
        <p:xfrm>
          <a:off x="518616" y="1604524"/>
          <a:ext cx="1119116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675"/>
                <a:gridCol w="5199797"/>
                <a:gridCol w="2880360"/>
                <a:gridCol w="1432332"/>
              </a:tblGrid>
              <a:tr h="618975">
                <a:tc>
                  <a:txBody>
                    <a:bodyPr/>
                    <a:lstStyle/>
                    <a:p>
                      <a:r>
                        <a:rPr kumimoji="1"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Skill</a:t>
                      </a:r>
                      <a:br>
                        <a:rPr kumimoji="1"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Mentee Action 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Mentor Action 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Milestone</a:t>
                      </a:r>
                      <a:br>
                        <a:rPr kumimoji="1"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vi-VN" dirty="0"/>
                    </a:p>
                  </a:txBody>
                  <a:tcPr/>
                </a:tc>
              </a:tr>
              <a:tr h="1031625">
                <a:tc>
                  <a:txBody>
                    <a:bodyPr/>
                    <a:lstStyle/>
                    <a:p>
                      <a:r>
                        <a:rPr lang="vi-VN" sz="1600" dirty="0" smtClean="0"/>
                        <a:t>Software coding</a:t>
                      </a:r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Create programs using C, Shell script language in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Qualified Solution project, IT and ST tasks.</a:t>
                      </a:r>
                    </a:p>
                    <a:p>
                      <a:r>
                        <a:rPr lang="en-US" sz="1600" dirty="0" smtClean="0"/>
                        <a:t>- Investigate source code and practice programming</a:t>
                      </a:r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Provide materials, train and share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experience.</a:t>
                      </a:r>
                    </a:p>
                    <a:p>
                      <a:r>
                        <a:rPr lang="en-US" sz="1600" dirty="0" smtClean="0"/>
                        <a:t>- Check outputs and give feedback.</a:t>
                      </a:r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600" dirty="0"/>
                    </a:p>
                  </a:txBody>
                  <a:tcPr/>
                </a:tc>
              </a:tr>
              <a:tr h="1031625">
                <a:tc>
                  <a:txBody>
                    <a:bodyPr/>
                    <a:lstStyle/>
                    <a:p>
                      <a:r>
                        <a:rPr lang="vi-VN" sz="1600" dirty="0" smtClean="0"/>
                        <a:t>Verification / </a:t>
                      </a:r>
                      <a:endParaRPr lang="en-US" sz="1600" dirty="0" smtClean="0"/>
                    </a:p>
                    <a:p>
                      <a:r>
                        <a:rPr lang="vi-VN" sz="1600" dirty="0" smtClean="0"/>
                        <a:t>Failure</a:t>
                      </a:r>
                      <a:r>
                        <a:rPr lang="vi-VN" sz="1600" baseline="0" dirty="0" smtClean="0"/>
                        <a:t> </a:t>
                      </a:r>
                      <a:r>
                        <a:rPr lang="vi-VN" sz="1600" dirty="0" smtClean="0"/>
                        <a:t>Analysis</a:t>
                      </a:r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Analyze bug/issue effect and root cause by investigate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documents, source code.</a:t>
                      </a:r>
                    </a:p>
                    <a:p>
                      <a:r>
                        <a:rPr lang="en-US" sz="1600" dirty="0" smtClean="0"/>
                        <a:t>- Report analysis result and propose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solution/prevention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for similar problems</a:t>
                      </a:r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Review results, feedback and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confirm mentee’s understanding</a:t>
                      </a:r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600"/>
                    </a:p>
                  </a:txBody>
                  <a:tcPr/>
                </a:tc>
              </a:tr>
              <a:tr h="795825">
                <a:tc>
                  <a:txBody>
                    <a:bodyPr/>
                    <a:lstStyle/>
                    <a:p>
                      <a:r>
                        <a:rPr lang="vi-VN" sz="1600" dirty="0" smtClean="0"/>
                        <a:t>Readability</a:t>
                      </a:r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Learn and apply C, Script programming coding rules in</a:t>
                      </a:r>
                    </a:p>
                    <a:p>
                      <a:r>
                        <a:rPr lang="en-US" sz="1600" dirty="0" smtClean="0"/>
                        <a:t>tasks to create clean code, easy to read and maintain.</a:t>
                      </a:r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Check and feedback on mentee’s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coding style</a:t>
                      </a:r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600"/>
                    </a:p>
                  </a:txBody>
                  <a:tcPr/>
                </a:tc>
              </a:tr>
              <a:tr h="1031625">
                <a:tc>
                  <a:txBody>
                    <a:bodyPr/>
                    <a:lstStyle/>
                    <a:p>
                      <a:r>
                        <a:rPr kumimoji="1" lang="vi-VN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br>
                        <a:rPr kumimoji="1" lang="vi-VN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1" lang="vi-VN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</a:t>
                      </a:r>
                      <a:br>
                        <a:rPr kumimoji="1" lang="vi-VN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1" lang="vi-VN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vi-VN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Investigate about </a:t>
                      </a:r>
                      <a:r>
                        <a:rPr lang="en-US" sz="1600" dirty="0" err="1" smtClean="0"/>
                        <a:t>Yocto</a:t>
                      </a:r>
                      <a:r>
                        <a:rPr lang="en-US" sz="1600" dirty="0" smtClean="0"/>
                        <a:t> project, </a:t>
                      </a:r>
                      <a:r>
                        <a:rPr lang="en-US" sz="1600" dirty="0" err="1" smtClean="0"/>
                        <a:t>Qt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Gstreamer</a:t>
                      </a:r>
                      <a:r>
                        <a:rPr lang="en-US" sz="1600" dirty="0" smtClean="0"/>
                        <a:t>,</a:t>
                      </a:r>
                    </a:p>
                    <a:p>
                      <a:r>
                        <a:rPr lang="en-US" sz="1600" dirty="0" smtClean="0"/>
                        <a:t>Scripting</a:t>
                      </a:r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Provide materials and support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mentee on unclear points.</a:t>
                      </a:r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7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3. TRAINING PLAN </a:t>
            </a:r>
            <a:r>
              <a:rPr lang="en-US" dirty="0" smtClean="0"/>
              <a:t>(2/3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612507"/>
              </p:ext>
            </p:extLst>
          </p:nvPr>
        </p:nvGraphicFramePr>
        <p:xfrm>
          <a:off x="518616" y="1604525"/>
          <a:ext cx="1119116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675"/>
                <a:gridCol w="5255069"/>
                <a:gridCol w="2825088"/>
                <a:gridCol w="1432332"/>
              </a:tblGrid>
              <a:tr h="614385">
                <a:tc>
                  <a:txBody>
                    <a:bodyPr/>
                    <a:lstStyle/>
                    <a:p>
                      <a:r>
                        <a:rPr kumimoji="1"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Skill</a:t>
                      </a:r>
                      <a:br>
                        <a:rPr kumimoji="1"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Mentee Action 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Mentor Action 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Milestone</a:t>
                      </a:r>
                      <a:br>
                        <a:rPr kumimoji="1"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vi-VN" dirty="0"/>
                    </a:p>
                  </a:txBody>
                  <a:tcPr/>
                </a:tc>
              </a:tr>
              <a:tr h="789924">
                <a:tc>
                  <a:txBody>
                    <a:bodyPr/>
                    <a:lstStyle/>
                    <a:p>
                      <a:r>
                        <a:rPr lang="vi-VN" sz="1600" dirty="0" smtClean="0"/>
                        <a:t>Software development</a:t>
                      </a:r>
                    </a:p>
                    <a:p>
                      <a:r>
                        <a:rPr lang="vi-VN" sz="1600" dirty="0" smtClean="0"/>
                        <a:t>methodology</a:t>
                      </a:r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Investigate structure design, practice object-oriented</a:t>
                      </a:r>
                    </a:p>
                    <a:p>
                      <a:r>
                        <a:rPr lang="en-US" sz="1600" dirty="0" smtClean="0"/>
                        <a:t>programming with Qt.</a:t>
                      </a:r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Provide materials, guide and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support mentee on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unclear points</a:t>
                      </a:r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600" dirty="0"/>
                    </a:p>
                  </a:txBody>
                  <a:tcPr/>
                </a:tc>
              </a:tr>
              <a:tr h="1023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dirty="0" smtClean="0"/>
                        <a:t>SoC architecture</a:t>
                      </a:r>
                    </a:p>
                    <a:p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- Investigate multimedia module of R-Car, RZ/G series.</a:t>
                      </a:r>
                      <a:endParaRPr lang="vi-VN" sz="1600" dirty="0" smtClean="0"/>
                    </a:p>
                    <a:p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Provide materials, share</a:t>
                      </a:r>
                    </a:p>
                    <a:p>
                      <a:r>
                        <a:rPr lang="en-US" sz="1600" dirty="0" smtClean="0"/>
                        <a:t>experience and confirm mentee’s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understanding</a:t>
                      </a:r>
                      <a:endParaRPr lang="vi-VN" sz="1600" dirty="0" smtClean="0"/>
                    </a:p>
                    <a:p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600"/>
                    </a:p>
                  </a:txBody>
                  <a:tcPr/>
                </a:tc>
              </a:tr>
              <a:tr h="1023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dirty="0" smtClean="0"/>
                        <a:t>Operating System</a:t>
                      </a:r>
                    </a:p>
                    <a:p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Investigate system structure and operation of OS, Linux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kernel, device driver.</a:t>
                      </a:r>
                    </a:p>
                    <a:p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Share experience, and confirm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mentee’s understanding</a:t>
                      </a:r>
                    </a:p>
                    <a:p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600"/>
                    </a:p>
                  </a:txBody>
                  <a:tcPr/>
                </a:tc>
              </a:tr>
              <a:tr h="1023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dirty="0" smtClean="0"/>
                        <a:t>Development process</a:t>
                      </a:r>
                    </a:p>
                    <a:p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- Investigate development process of RZ/G product and</a:t>
                      </a:r>
                    </a:p>
                    <a:p>
                      <a:r>
                        <a:rPr lang="en-US" sz="1600" dirty="0" smtClean="0"/>
                        <a:t>apply in tasks.</a:t>
                      </a:r>
                    </a:p>
                    <a:p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Provide materials, guide and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support mentee on unclear points</a:t>
                      </a:r>
                      <a:endParaRPr lang="vi-VN" sz="1600" dirty="0" smtClean="0"/>
                    </a:p>
                    <a:p>
                      <a:endParaRPr lang="vi-V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7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3. TRAINING PLAN (3/3)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12</a:t>
            </a:fld>
            <a:endParaRPr lang="de-DE" dirty="0">
              <a:solidFill>
                <a:srgbClr val="06418C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924" y="1777427"/>
            <a:ext cx="8148152" cy="433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7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46529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Target &amp;</a:t>
            </a:r>
            <a:r>
              <a:rPr lang="de-DE" sz="2400" dirty="0">
                <a:solidFill>
                  <a:schemeClr val="accent2"/>
                </a:solidFill>
              </a:rPr>
              <a:t> </a:t>
            </a:r>
            <a:r>
              <a:rPr lang="de-DE" sz="2400" dirty="0" smtClean="0"/>
              <a:t>Current status</a:t>
            </a:r>
            <a:r>
              <a:rPr lang="de-DE" sz="24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Analysis and solution</a:t>
            </a:r>
            <a:r>
              <a:rPr lang="de-DE" sz="24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Training plan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b="1" dirty="0" smtClean="0"/>
              <a:t>Summary</a:t>
            </a:r>
            <a:r>
              <a:rPr lang="de-DE" sz="2400" dirty="0" smtClean="0"/>
              <a:t> </a:t>
            </a:r>
            <a:r>
              <a:rPr lang="de-DE" sz="2400" dirty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99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cap="all" dirty="0" smtClean="0"/>
              <a:t>4. SUMMARY 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733817"/>
            <a:ext cx="10049108" cy="447941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b="1" dirty="0" smtClean="0"/>
              <a:t>Target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Achieve </a:t>
            </a:r>
            <a:r>
              <a:rPr lang="en-US" sz="2000" dirty="0"/>
              <a:t>role Coding Engineer level 2 by May </a:t>
            </a:r>
            <a:r>
              <a:rPr lang="en-US" sz="2000" dirty="0" smtClean="0"/>
              <a:t>2019.</a:t>
            </a:r>
            <a:r>
              <a:rPr lang="de-DE" sz="2000" dirty="0" smtClean="0"/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b="1" dirty="0" smtClean="0"/>
              <a:t>After 2 years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Can do task without any support.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Can manage work and communicate with team effectively.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b="1" dirty="0" smtClean="0"/>
              <a:t>Action items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 Improve technical and soft skills.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Make and keep schedule for assigned task.</a:t>
            </a:r>
            <a:r>
              <a:rPr lang="de-DE" sz="2400" dirty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20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00339"/>
          </a:xfrm>
        </p:spPr>
        <p:txBody>
          <a:bodyPr/>
          <a:lstStyle/>
          <a:p>
            <a:r>
              <a:rPr lang="en-US" dirty="0" smtClean="0"/>
              <a:t>www.renesas.com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90800" y="2514600"/>
            <a:ext cx="7928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tx2"/>
                </a:solidFill>
                <a:latin typeface="Segoe UI Light" panose="020B0502040204020203" pitchFamily="34" charset="0"/>
              </a:rPr>
              <a:t>THANKS FOR YOUR TIME</a:t>
            </a:r>
            <a:endParaRPr lang="en-US" sz="5400" dirty="0">
              <a:solidFill>
                <a:schemeClr val="tx2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09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46529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Target &amp;</a:t>
            </a:r>
            <a:r>
              <a:rPr lang="de-DE" sz="2400" dirty="0">
                <a:solidFill>
                  <a:schemeClr val="accent2"/>
                </a:solidFill>
              </a:rPr>
              <a:t> </a:t>
            </a:r>
            <a:r>
              <a:rPr lang="de-DE" sz="2400" dirty="0" smtClean="0"/>
              <a:t>Current status</a:t>
            </a:r>
            <a:r>
              <a:rPr lang="de-DE" sz="24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Analysis and solution</a:t>
            </a:r>
            <a:r>
              <a:rPr lang="de-DE" sz="24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Training plan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Sumary </a:t>
            </a:r>
            <a:r>
              <a:rPr lang="de-DE" sz="2400" dirty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95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46529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b="1" dirty="0" smtClean="0"/>
              <a:t>Target &amp;</a:t>
            </a:r>
            <a:r>
              <a:rPr lang="de-DE" sz="2400" b="1" dirty="0">
                <a:solidFill>
                  <a:schemeClr val="accent2"/>
                </a:solidFill>
              </a:rPr>
              <a:t> </a:t>
            </a:r>
            <a:r>
              <a:rPr lang="de-DE" sz="2400" b="1" dirty="0" smtClean="0"/>
              <a:t>Current status</a:t>
            </a:r>
            <a:r>
              <a:rPr lang="de-DE" sz="24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Analysis and </a:t>
            </a:r>
            <a:r>
              <a:rPr lang="de-DE" sz="2400" dirty="0"/>
              <a:t>S</a:t>
            </a:r>
            <a:r>
              <a:rPr lang="de-DE" sz="2400" dirty="0" smtClean="0"/>
              <a:t>olution</a:t>
            </a:r>
            <a:r>
              <a:rPr lang="de-DE" sz="24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Training plan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Sumary </a:t>
            </a:r>
            <a:r>
              <a:rPr lang="de-DE" sz="2400" dirty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74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1. TARGET &amp; CURRENT STATUS (1/2)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4</a:t>
            </a:fld>
            <a:endParaRPr lang="de-DE" dirty="0">
              <a:solidFill>
                <a:srgbClr val="06418C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742192"/>
              </p:ext>
            </p:extLst>
          </p:nvPr>
        </p:nvGraphicFramePr>
        <p:xfrm>
          <a:off x="437662" y="1719383"/>
          <a:ext cx="11207261" cy="4506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215"/>
                <a:gridCol w="3159562"/>
                <a:gridCol w="4030592"/>
                <a:gridCol w="1055077"/>
                <a:gridCol w="1023815"/>
              </a:tblGrid>
              <a:tr h="668742">
                <a:tc>
                  <a:txBody>
                    <a:bodyPr/>
                    <a:lstStyle/>
                    <a:p>
                      <a:pPr algn="just"/>
                      <a:r>
                        <a:rPr lang="en-US" sz="1800" b="0" dirty="0" smtClean="0"/>
                        <a:t>Skill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/>
                        <a:t>Current</a:t>
                      </a:r>
                      <a:r>
                        <a:rPr lang="en-US" sz="1800" b="0" baseline="0" dirty="0" smtClean="0"/>
                        <a:t> status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/>
                        <a:t>Target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/>
                        <a:t>Current</a:t>
                      </a:r>
                    </a:p>
                    <a:p>
                      <a:pPr algn="l"/>
                      <a:r>
                        <a:rPr lang="en-US" sz="1800" b="0" baseline="0" dirty="0" smtClean="0"/>
                        <a:t>level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/>
                        <a:t>Target</a:t>
                      </a:r>
                      <a:r>
                        <a:rPr lang="en-US" sz="1800" b="0" baseline="0" dirty="0" smtClean="0"/>
                        <a:t> </a:t>
                      </a:r>
                    </a:p>
                    <a:p>
                      <a:pPr algn="l"/>
                      <a:r>
                        <a:rPr lang="en-US" sz="1800" b="0" baseline="0" dirty="0" smtClean="0"/>
                        <a:t>level</a:t>
                      </a:r>
                      <a:endParaRPr lang="en-US" sz="1800" b="0" dirty="0"/>
                    </a:p>
                  </a:txBody>
                  <a:tcPr/>
                </a:tc>
              </a:tr>
              <a:tr h="745844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Software coding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Basic knowledge of C, Shell script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dirty="0" smtClean="0"/>
                        <a:t>language.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Understand structure and operation of </a:t>
                      </a:r>
                      <a:r>
                        <a:rPr lang="en-US" sz="1600" b="0" dirty="0" err="1" smtClean="0"/>
                        <a:t>RCar</a:t>
                      </a:r>
                      <a:r>
                        <a:rPr lang="en-US" sz="1600" b="0" dirty="0" smtClean="0"/>
                        <a:t>,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dirty="0" smtClean="0"/>
                        <a:t>RZ/G series.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</a:tr>
              <a:tr h="85981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Development</a:t>
                      </a:r>
                    </a:p>
                    <a:p>
                      <a:pPr algn="just"/>
                      <a:r>
                        <a:rPr lang="en-US" sz="1600" b="0" dirty="0" smtClean="0"/>
                        <a:t>environment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Basic knowledge about </a:t>
                      </a:r>
                      <a:r>
                        <a:rPr lang="en-US" sz="1600" b="0" dirty="0" err="1" smtClean="0"/>
                        <a:t>Qt</a:t>
                      </a:r>
                      <a:r>
                        <a:rPr lang="en-US" sz="1600" b="0" dirty="0" smtClean="0"/>
                        <a:t>, </a:t>
                      </a:r>
                      <a:r>
                        <a:rPr lang="en-US" sz="1600" b="0" dirty="0" err="1" smtClean="0"/>
                        <a:t>Yocto</a:t>
                      </a:r>
                      <a:r>
                        <a:rPr lang="en-US" sz="1600" b="0" dirty="0" smtClean="0"/>
                        <a:t> project, </a:t>
                      </a:r>
                      <a:r>
                        <a:rPr lang="en-US" sz="1600" b="0" dirty="0" err="1" smtClean="0"/>
                        <a:t>Gstreamer</a:t>
                      </a:r>
                      <a:r>
                        <a:rPr lang="en-US" sz="1600" b="0" dirty="0" smtClean="0"/>
                        <a:t>,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dirty="0" smtClean="0"/>
                        <a:t>Scripting</a:t>
                      </a:r>
                      <a:r>
                        <a:rPr lang="en-US" sz="1600" b="0" dirty="0" smtClean="0"/>
                        <a:t>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600" b="0" dirty="0" smtClean="0"/>
                        <a:t>- Understand operating system (Linux kernel,</a:t>
                      </a:r>
                      <a:r>
                        <a:rPr lang="da-DK" sz="1600" b="0" baseline="0" dirty="0" smtClean="0"/>
                        <a:t> </a:t>
                      </a:r>
                      <a:r>
                        <a:rPr lang="da-DK" sz="1600" b="0" dirty="0" smtClean="0"/>
                        <a:t>device driver) of RCar, RZ/G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</a:tr>
              <a:tr h="70443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Readability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Can create program with basic</a:t>
                      </a:r>
                    </a:p>
                    <a:p>
                      <a:pPr algn="l"/>
                      <a:r>
                        <a:rPr lang="en-US" sz="1600" b="0" dirty="0" smtClean="0"/>
                        <a:t>coding style.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Can feedback by looking at work result.</a:t>
                      </a:r>
                    </a:p>
                    <a:p>
                      <a:pPr algn="l"/>
                      <a:r>
                        <a:rPr lang="en-US" sz="1600" b="0" dirty="0" smtClean="0"/>
                        <a:t>- Can apply development process.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</a:tr>
              <a:tr h="70443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Software</a:t>
                      </a:r>
                    </a:p>
                    <a:p>
                      <a:pPr algn="just"/>
                      <a:r>
                        <a:rPr lang="en-US" sz="1600" b="0" dirty="0" smtClean="0"/>
                        <a:t>development</a:t>
                      </a:r>
                    </a:p>
                    <a:p>
                      <a:pPr algn="just"/>
                      <a:r>
                        <a:rPr lang="en-US" sz="1600" b="0" dirty="0" smtClean="0"/>
                        <a:t>methodology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Limited knowledge about </a:t>
                      </a:r>
                      <a:r>
                        <a:rPr lang="en-US" sz="1600" b="0" dirty="0" err="1" smtClean="0"/>
                        <a:t>objectoriented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dirty="0" smtClean="0"/>
                        <a:t>programming.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Can make and keep self schedule.</a:t>
                      </a:r>
                    </a:p>
                    <a:p>
                      <a:pPr algn="l"/>
                      <a:r>
                        <a:rPr lang="en-US" sz="1600" b="0" dirty="0" smtClean="0"/>
                        <a:t>- Can raise alarm if any.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</a:tr>
              <a:tr h="70443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Verification /</a:t>
                      </a:r>
                    </a:p>
                    <a:p>
                      <a:pPr algn="just"/>
                      <a:r>
                        <a:rPr lang="en-US" sz="1600" b="0" dirty="0" smtClean="0"/>
                        <a:t>Failure analysis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Can analyze simple bugs.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Can report problem to supervisor clearly.</a:t>
                      </a:r>
                    </a:p>
                    <a:p>
                      <a:pPr algn="l"/>
                      <a:r>
                        <a:rPr lang="en-US" sz="1600" b="0" dirty="0" smtClean="0"/>
                        <a:t>- Can report work status in team.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4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1. TARGET &amp; CURRENT STATUS (2/2)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5</a:t>
            </a:fld>
            <a:endParaRPr lang="de-DE" dirty="0">
              <a:solidFill>
                <a:srgbClr val="06418C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287822"/>
              </p:ext>
            </p:extLst>
          </p:nvPr>
        </p:nvGraphicFramePr>
        <p:xfrm>
          <a:off x="437662" y="1719383"/>
          <a:ext cx="11207261" cy="4501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215"/>
                <a:gridCol w="3159562"/>
                <a:gridCol w="4030592"/>
                <a:gridCol w="1055077"/>
                <a:gridCol w="1023815"/>
              </a:tblGrid>
              <a:tr h="668742">
                <a:tc>
                  <a:txBody>
                    <a:bodyPr/>
                    <a:lstStyle/>
                    <a:p>
                      <a:pPr algn="just"/>
                      <a:r>
                        <a:rPr lang="en-US" sz="1800" b="0" dirty="0" smtClean="0"/>
                        <a:t>Skill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/>
                        <a:t>Current</a:t>
                      </a:r>
                      <a:r>
                        <a:rPr lang="en-US" sz="1800" b="0" baseline="0" dirty="0" smtClean="0"/>
                        <a:t> status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/>
                        <a:t>Target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/>
                        <a:t>Current</a:t>
                      </a:r>
                    </a:p>
                    <a:p>
                      <a:pPr algn="l"/>
                      <a:r>
                        <a:rPr lang="en-US" sz="1800" b="0" baseline="0" dirty="0" smtClean="0"/>
                        <a:t>level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/>
                        <a:t>Target</a:t>
                      </a:r>
                      <a:r>
                        <a:rPr lang="en-US" sz="1800" b="0" baseline="0" dirty="0" smtClean="0"/>
                        <a:t> </a:t>
                      </a:r>
                    </a:p>
                    <a:p>
                      <a:pPr algn="l"/>
                      <a:r>
                        <a:rPr lang="en-US" sz="1800" b="0" baseline="0" dirty="0" smtClean="0"/>
                        <a:t>level</a:t>
                      </a:r>
                      <a:endParaRPr lang="en-US" sz="1800" b="0" dirty="0"/>
                    </a:p>
                  </a:txBody>
                  <a:tcPr/>
                </a:tc>
              </a:tr>
              <a:tr h="85981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err="1" smtClean="0"/>
                        <a:t>SoC</a:t>
                      </a:r>
                      <a:r>
                        <a:rPr lang="en-US" sz="1600" b="0" baseline="0" dirty="0" smtClean="0"/>
                        <a:t> architecture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Limited knowledge of structure </a:t>
                      </a:r>
                      <a:r>
                        <a:rPr lang="en-US" sz="1600" b="0" dirty="0" smtClean="0"/>
                        <a:t>and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dirty="0" smtClean="0"/>
                        <a:t>operation </a:t>
                      </a:r>
                      <a:r>
                        <a:rPr lang="en-US" sz="1600" b="0" dirty="0" smtClean="0"/>
                        <a:t>of </a:t>
                      </a:r>
                      <a:r>
                        <a:rPr lang="en-US" sz="1600" b="0" dirty="0" err="1" smtClean="0"/>
                        <a:t>RCar</a:t>
                      </a:r>
                      <a:r>
                        <a:rPr lang="en-US" sz="1600" b="0" dirty="0" smtClean="0"/>
                        <a:t>, RZ/G series.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Understand structure and operation of </a:t>
                      </a:r>
                      <a:r>
                        <a:rPr lang="en-US" sz="1600" b="0" dirty="0" err="1" smtClean="0"/>
                        <a:t>RCar</a:t>
                      </a:r>
                      <a:r>
                        <a:rPr lang="en-US" sz="1600" b="0" dirty="0" smtClean="0"/>
                        <a:t>,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dirty="0" smtClean="0"/>
                        <a:t>RZ/G </a:t>
                      </a:r>
                      <a:r>
                        <a:rPr lang="en-US" sz="1600" b="0" dirty="0" smtClean="0"/>
                        <a:t>series.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</a:tr>
              <a:tr h="85981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Operating</a:t>
                      </a:r>
                      <a:r>
                        <a:rPr lang="en-US" sz="1600" b="0" baseline="0" dirty="0" smtClean="0"/>
                        <a:t> System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Limited knowledge about Linux</a:t>
                      </a:r>
                      <a:r>
                        <a:rPr lang="en-US" sz="1600" b="0" baseline="0" dirty="0" smtClean="0"/>
                        <a:t> OS, kernel and device driver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600" b="0" dirty="0" smtClean="0"/>
                        <a:t>- Understand operating system (</a:t>
                      </a:r>
                      <a:r>
                        <a:rPr lang="da-DK" sz="1600" b="0" dirty="0" smtClean="0"/>
                        <a:t>Linux</a:t>
                      </a:r>
                      <a:r>
                        <a:rPr lang="da-DK" sz="1600" b="0" baseline="0" dirty="0" smtClean="0"/>
                        <a:t> </a:t>
                      </a:r>
                      <a:r>
                        <a:rPr lang="da-DK" sz="1600" b="0" dirty="0" smtClean="0"/>
                        <a:t>kernel,</a:t>
                      </a:r>
                      <a:r>
                        <a:rPr lang="da-DK" sz="1600" b="0" baseline="0" dirty="0" smtClean="0"/>
                        <a:t> </a:t>
                      </a:r>
                      <a:r>
                        <a:rPr lang="da-DK" sz="1600" b="0" dirty="0" smtClean="0"/>
                        <a:t>device </a:t>
                      </a:r>
                      <a:r>
                        <a:rPr lang="da-DK" sz="1600" b="0" dirty="0" smtClean="0"/>
                        <a:t>driver) of RCar, RZ/G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</a:tr>
              <a:tr h="70443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Development</a:t>
                      </a:r>
                      <a:r>
                        <a:rPr lang="en-US" sz="1600" b="0" baseline="0" dirty="0" smtClean="0"/>
                        <a:t> process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</a:t>
                      </a:r>
                      <a:r>
                        <a:rPr lang="en-US" sz="1600" b="0" baseline="0" dirty="0" smtClean="0"/>
                        <a:t> Limited knowledge about RZ/G product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Can feedback by looking at work result.</a:t>
                      </a:r>
                    </a:p>
                    <a:p>
                      <a:pPr algn="l"/>
                      <a:r>
                        <a:rPr lang="en-US" sz="1600" b="0" dirty="0" smtClean="0"/>
                        <a:t>- Can apply development process.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</a:tr>
              <a:tr h="70443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Management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Can keep assigned schedule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Can make and keep self schedule.</a:t>
                      </a:r>
                    </a:p>
                    <a:p>
                      <a:pPr algn="l"/>
                      <a:r>
                        <a:rPr lang="en-US" sz="1600" b="0" dirty="0" smtClean="0"/>
                        <a:t>- Can raise alarm if any.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</a:tr>
              <a:tr h="70443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Communication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Can create report on</a:t>
                      </a:r>
                      <a:r>
                        <a:rPr lang="en-US" sz="1600" b="0" baseline="0" dirty="0" smtClean="0"/>
                        <a:t> working status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Can report problem to supervisor clearly.</a:t>
                      </a:r>
                    </a:p>
                    <a:p>
                      <a:pPr algn="l"/>
                      <a:r>
                        <a:rPr lang="en-US" sz="1600" b="0" dirty="0" smtClean="0"/>
                        <a:t>- Can report work status in team.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01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46529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Target &amp;</a:t>
            </a:r>
            <a:r>
              <a:rPr lang="de-DE" sz="2400" dirty="0">
                <a:solidFill>
                  <a:schemeClr val="accent2"/>
                </a:solidFill>
              </a:rPr>
              <a:t> </a:t>
            </a:r>
            <a:r>
              <a:rPr lang="de-DE" sz="2400" dirty="0" smtClean="0"/>
              <a:t>Current status</a:t>
            </a:r>
            <a:r>
              <a:rPr lang="de-DE" sz="24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b="1" dirty="0" smtClean="0"/>
              <a:t>Analysis and solution</a:t>
            </a:r>
            <a:r>
              <a:rPr lang="de-DE" sz="2400" b="1" dirty="0"/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Training plan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Sumary </a:t>
            </a:r>
            <a:r>
              <a:rPr lang="de-DE" sz="2400" dirty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803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2. Gap &amp; analysis (1/2)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7</a:t>
            </a:fld>
            <a:endParaRPr lang="de-DE" dirty="0">
              <a:solidFill>
                <a:srgbClr val="06418C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247389"/>
              </p:ext>
            </p:extLst>
          </p:nvPr>
        </p:nvGraphicFramePr>
        <p:xfrm>
          <a:off x="437662" y="1719383"/>
          <a:ext cx="11277600" cy="440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723"/>
                <a:gridCol w="4618892"/>
                <a:gridCol w="4868985"/>
              </a:tblGrid>
              <a:tr h="686471">
                <a:tc>
                  <a:txBody>
                    <a:bodyPr/>
                    <a:lstStyle/>
                    <a:p>
                      <a:pPr algn="just"/>
                      <a:r>
                        <a:rPr lang="en-US" sz="1800" b="0" dirty="0" smtClean="0"/>
                        <a:t>Skill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/>
                        <a:t>Gap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smtClean="0"/>
                        <a:t>Root cause</a:t>
                      </a:r>
                      <a:endParaRPr lang="en-US" sz="1800" b="0" dirty="0"/>
                    </a:p>
                  </a:txBody>
                  <a:tcPr/>
                </a:tc>
              </a:tr>
              <a:tr h="677369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Software coding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600" b="0" dirty="0" smtClean="0"/>
                        <a:t>Can not create program base on detail document.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600" b="0" dirty="0" smtClean="0"/>
                        <a:t>Have no experience in real coding project,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="0" dirty="0" smtClean="0"/>
                        <a:t>reading design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dirty="0" smtClean="0"/>
                        <a:t>document.</a:t>
                      </a:r>
                      <a:endParaRPr lang="en-US" sz="1600" b="0" dirty="0"/>
                    </a:p>
                  </a:txBody>
                  <a:tcPr/>
                </a:tc>
              </a:tr>
              <a:tr h="844777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Development</a:t>
                      </a:r>
                    </a:p>
                    <a:p>
                      <a:pPr algn="just"/>
                      <a:r>
                        <a:rPr lang="en-US" sz="1600" b="0" dirty="0" smtClean="0"/>
                        <a:t>environment</a:t>
                      </a:r>
                    </a:p>
                    <a:p>
                      <a:pPr algn="just"/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Do not understand clearly about </a:t>
                      </a:r>
                      <a:r>
                        <a:rPr lang="en-US" sz="1600" b="0" dirty="0" err="1" smtClean="0"/>
                        <a:t>Qt</a:t>
                      </a:r>
                      <a:r>
                        <a:rPr lang="en-US" sz="1600" b="0" dirty="0" smtClean="0"/>
                        <a:t>,  </a:t>
                      </a:r>
                      <a:r>
                        <a:rPr lang="en-US" sz="1600" b="0" dirty="0" err="1" smtClean="0"/>
                        <a:t>Yocto</a:t>
                      </a:r>
                      <a:r>
                        <a:rPr lang="en-US" sz="1600" b="0" dirty="0" smtClean="0"/>
                        <a:t> project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Never work with </a:t>
                      </a:r>
                      <a:r>
                        <a:rPr lang="en-US" sz="1600" b="0" dirty="0" err="1" smtClean="0"/>
                        <a:t>Yocto</a:t>
                      </a:r>
                      <a:r>
                        <a:rPr lang="en-US" sz="1600" b="0" dirty="0" smtClean="0"/>
                        <a:t> project and </a:t>
                      </a:r>
                      <a:r>
                        <a:rPr lang="en-US" sz="1600" b="0" dirty="0" err="1" smtClean="0"/>
                        <a:t>Qt</a:t>
                      </a:r>
                      <a:r>
                        <a:rPr lang="en-US" sz="1600" b="0" dirty="0" smtClean="0"/>
                        <a:t> environment before</a:t>
                      </a:r>
                      <a:endParaRPr lang="en-US" sz="1600" b="0" dirty="0"/>
                    </a:p>
                  </a:txBody>
                  <a:tcPr/>
                </a:tc>
              </a:tr>
              <a:tr h="631377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Readability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Create program with low readability.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Have little knowledge in coding rules and real project.</a:t>
                      </a:r>
                      <a:endParaRPr lang="en-US" sz="1600" b="0" dirty="0"/>
                    </a:p>
                  </a:txBody>
                  <a:tcPr/>
                </a:tc>
              </a:tr>
              <a:tr h="844777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Software</a:t>
                      </a:r>
                    </a:p>
                    <a:p>
                      <a:pPr algn="just"/>
                      <a:r>
                        <a:rPr lang="en-US" sz="1600" b="0" dirty="0" smtClean="0"/>
                        <a:t>development</a:t>
                      </a:r>
                    </a:p>
                    <a:p>
                      <a:pPr algn="just"/>
                      <a:r>
                        <a:rPr lang="en-US" sz="1600" b="0" dirty="0" smtClean="0"/>
                        <a:t>methodology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Do not understand clearly about structure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dirty="0" smtClean="0"/>
                        <a:t>analysis/design and object-oriented design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Lack of knowledge and experience in structure analysis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dirty="0" smtClean="0"/>
                        <a:t>and design, object-oriented design</a:t>
                      </a:r>
                      <a:endParaRPr lang="en-US" sz="1600" b="0" dirty="0"/>
                    </a:p>
                  </a:txBody>
                  <a:tcPr/>
                </a:tc>
              </a:tr>
              <a:tr h="723108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Verification /</a:t>
                      </a:r>
                    </a:p>
                    <a:p>
                      <a:pPr algn="just"/>
                      <a:r>
                        <a:rPr lang="en-US" sz="1600" b="0" dirty="0" smtClean="0"/>
                        <a:t>Failure analysis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Need support to find root cause of</a:t>
                      </a:r>
                      <a:r>
                        <a:rPr lang="en-US" sz="1600" b="0" baseline="0" dirty="0" smtClean="0"/>
                        <a:t>  </a:t>
                      </a:r>
                      <a:r>
                        <a:rPr lang="en-US" sz="1600" b="0" dirty="0" smtClean="0"/>
                        <a:t>bugs/issues.</a:t>
                      </a:r>
                    </a:p>
                    <a:p>
                      <a:pPr algn="l"/>
                      <a:r>
                        <a:rPr lang="en-US" sz="1600" b="0" dirty="0" smtClean="0"/>
                        <a:t>- Can not create standard failure analysis report.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Have not practice in failure analysis.</a:t>
                      </a:r>
                    </a:p>
                    <a:p>
                      <a:pPr algn="l"/>
                      <a:r>
                        <a:rPr lang="en-US" sz="1600" b="0" dirty="0" smtClean="0"/>
                        <a:t>- Inefficient verification and analysis method.</a:t>
                      </a:r>
                      <a:endParaRPr lang="en-US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98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2. Gap &amp; analysis (2/2)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8</a:t>
            </a:fld>
            <a:endParaRPr lang="de-DE" dirty="0">
              <a:solidFill>
                <a:srgbClr val="06418C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666167"/>
              </p:ext>
            </p:extLst>
          </p:nvPr>
        </p:nvGraphicFramePr>
        <p:xfrm>
          <a:off x="437662" y="1719383"/>
          <a:ext cx="11277600" cy="416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723"/>
                <a:gridCol w="4618892"/>
                <a:gridCol w="4868985"/>
              </a:tblGrid>
              <a:tr h="686471">
                <a:tc>
                  <a:txBody>
                    <a:bodyPr/>
                    <a:lstStyle/>
                    <a:p>
                      <a:pPr algn="just"/>
                      <a:r>
                        <a:rPr lang="en-US" sz="1800" b="0" dirty="0" smtClean="0"/>
                        <a:t>Skill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/>
                        <a:t>Gap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smtClean="0"/>
                        <a:t>Root cause</a:t>
                      </a:r>
                      <a:endParaRPr lang="en-US" sz="1800" b="0" dirty="0"/>
                    </a:p>
                  </a:txBody>
                  <a:tcPr/>
                </a:tc>
              </a:tr>
              <a:tr h="677369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Software coding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="0" dirty="0" smtClean="0"/>
                        <a:t>- Do not understand clearly about R-Car H2, M2, E2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dirty="0" smtClean="0"/>
                        <a:t>and RZ/G architecture.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="0" dirty="0" smtClean="0"/>
                        <a:t>- Inefficient hardware manual investigation method.</a:t>
                      </a:r>
                      <a:endParaRPr lang="en-US" sz="1600" b="0" dirty="0"/>
                    </a:p>
                  </a:txBody>
                  <a:tcPr/>
                </a:tc>
              </a:tr>
              <a:tr h="844777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Operating System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Do not understand clearly about OS architecture </a:t>
                      </a:r>
                      <a:r>
                        <a:rPr lang="en-US" sz="1600" b="0" dirty="0" smtClean="0"/>
                        <a:t>and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dirty="0" smtClean="0"/>
                        <a:t>operation</a:t>
                      </a:r>
                      <a:r>
                        <a:rPr lang="en-US" sz="1600" b="0" dirty="0" smtClean="0"/>
                        <a:t>, Linux kernel and device driver.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Limited knowledge and no experience in working with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dirty="0" smtClean="0"/>
                        <a:t>operating system.</a:t>
                      </a:r>
                      <a:endParaRPr lang="en-US" sz="1600" b="0" dirty="0"/>
                    </a:p>
                  </a:txBody>
                  <a:tcPr/>
                </a:tc>
              </a:tr>
              <a:tr h="631377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Development</a:t>
                      </a:r>
                    </a:p>
                    <a:p>
                      <a:pPr algn="just"/>
                      <a:r>
                        <a:rPr lang="en-US" sz="1600" b="0" dirty="0" smtClean="0"/>
                        <a:t>process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Do not understand clearly about development</a:t>
                      </a:r>
                    </a:p>
                    <a:p>
                      <a:pPr algn="l"/>
                      <a:r>
                        <a:rPr lang="en-US" sz="1600" b="0" dirty="0" smtClean="0"/>
                        <a:t>process of RZ/G product.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Never work with RZ/G product before.</a:t>
                      </a:r>
                      <a:endParaRPr lang="en-US" sz="1600" b="0" dirty="0"/>
                    </a:p>
                  </a:txBody>
                  <a:tcPr/>
                </a:tc>
              </a:tr>
              <a:tr h="599477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Management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Do not spend time for tasks effective.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Poor time and workload estimation.</a:t>
                      </a:r>
                      <a:endParaRPr lang="en-US" sz="1600" b="0" dirty="0"/>
                    </a:p>
                  </a:txBody>
                  <a:tcPr/>
                </a:tc>
              </a:tr>
              <a:tr h="723108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/>
                        <a:t>Communication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Do not explain clearly about working status and</a:t>
                      </a:r>
                    </a:p>
                    <a:p>
                      <a:pPr algn="l"/>
                      <a:r>
                        <a:rPr lang="en-US" sz="1600" b="0" dirty="0" smtClean="0"/>
                        <a:t>issues in report.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- Lack of experience in real project report</a:t>
                      </a:r>
                      <a:endParaRPr lang="en-US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9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46529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Target &amp;</a:t>
            </a:r>
            <a:r>
              <a:rPr lang="de-DE" sz="2400" dirty="0">
                <a:solidFill>
                  <a:schemeClr val="accent2"/>
                </a:solidFill>
              </a:rPr>
              <a:t> </a:t>
            </a:r>
            <a:r>
              <a:rPr lang="de-DE" sz="2400" dirty="0" smtClean="0"/>
              <a:t>Current status</a:t>
            </a:r>
            <a:r>
              <a:rPr lang="de-DE" sz="24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Analysis and solution</a:t>
            </a:r>
            <a:r>
              <a:rPr lang="de-DE" sz="24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b="1" dirty="0" smtClean="0"/>
              <a:t>Training plan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smtClean="0"/>
              <a:t>Sumary </a:t>
            </a:r>
            <a:r>
              <a:rPr lang="de-DE" sz="2400" dirty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708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_Training_Content_20160316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7FB88DA9-D722-4E73-80D8-28B1501BED57}" vid="{E6E6ED73-6AAA-4B4F-81CD-0B2788AF5973}"/>
    </a:ext>
  </a:extLst>
</a:theme>
</file>

<file path=ppt/theme/theme2.xml><?xml version="1.0" encoding="utf-8"?>
<a:theme xmlns:a="http://schemas.openxmlformats.org/drawingml/2006/main" name="1_AE_Training_Content_20160316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7FB88DA9-D722-4E73-80D8-28B1501BED57}" vid="{E6E6ED73-6AAA-4B4F-81CD-0B2788AF59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947</Words>
  <Application>Microsoft Office PowerPoint</Application>
  <PresentationFormat>Widescreen</PresentationFormat>
  <Paragraphs>226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Segoe UI Light</vt:lpstr>
      <vt:lpstr>Symbol</vt:lpstr>
      <vt:lpstr>Wingdings</vt:lpstr>
      <vt:lpstr>AE_Training_Content_20160316</vt:lpstr>
      <vt:lpstr>1_AE_Training_Content_20160316</vt:lpstr>
      <vt:lpstr>PowerPoint Presentation</vt:lpstr>
      <vt:lpstr>Agenda</vt:lpstr>
      <vt:lpstr>Agenda</vt:lpstr>
      <vt:lpstr>1. TARGET &amp; CURRENT STATUS (1/2)</vt:lpstr>
      <vt:lpstr>1. TARGET &amp; CURRENT STATUS (2/2)</vt:lpstr>
      <vt:lpstr>Agenda</vt:lpstr>
      <vt:lpstr>2. Gap &amp; analysis (1/2)</vt:lpstr>
      <vt:lpstr>2. Gap &amp; analysis (2/2)</vt:lpstr>
      <vt:lpstr>Agenda</vt:lpstr>
      <vt:lpstr>3. TRAINING PLAN (1/3)</vt:lpstr>
      <vt:lpstr>3. TRAINING PLAN (2/3)</vt:lpstr>
      <vt:lpstr>3. TRAINING PLAN (3/3)</vt:lpstr>
      <vt:lpstr>Agenda</vt:lpstr>
      <vt:lpstr>4. SUMMARY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Tung Thanh. Vo</dc:creator>
  <cp:lastModifiedBy>TTVO</cp:lastModifiedBy>
  <cp:revision>15</cp:revision>
  <dcterms:created xsi:type="dcterms:W3CDTF">2017-06-05T01:09:08Z</dcterms:created>
  <dcterms:modified xsi:type="dcterms:W3CDTF">2017-06-20T15:39:45Z</dcterms:modified>
</cp:coreProperties>
</file>