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18"/>
  </p:notesMasterIdLst>
  <p:sldIdLst>
    <p:sldId id="257" r:id="rId3"/>
    <p:sldId id="266" r:id="rId4"/>
    <p:sldId id="265" r:id="rId5"/>
    <p:sldId id="279" r:id="rId6"/>
    <p:sldId id="260" r:id="rId7"/>
    <p:sldId id="267" r:id="rId8"/>
    <p:sldId id="263" r:id="rId9"/>
    <p:sldId id="264" r:id="rId10"/>
    <p:sldId id="269" r:id="rId11"/>
    <p:sldId id="276" r:id="rId12"/>
    <p:sldId id="277" r:id="rId13"/>
    <p:sldId id="281" r:id="rId14"/>
    <p:sldId id="272" r:id="rId15"/>
    <p:sldId id="270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97" autoAdjust="0"/>
    <p:restoredTop sz="89408" autoAdjust="0"/>
  </p:normalViewPr>
  <p:slideViewPr>
    <p:cSldViewPr snapToGrid="0">
      <p:cViewPr varScale="1">
        <p:scale>
          <a:sx n="66" d="100"/>
          <a:sy n="66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24601-EFD4-48A0-9A13-AE0A58B27167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6A3E9-83B7-40B7-95A7-4F1D7C796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63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/>
              <a:t>- Limited knowledge of structure and</a:t>
            </a:r>
            <a:r>
              <a:rPr lang="en-US" sz="1200" b="0" baseline="0" dirty="0" smtClean="0"/>
              <a:t> </a:t>
            </a:r>
            <a:r>
              <a:rPr lang="en-US" sz="1200" b="0" dirty="0" smtClean="0"/>
              <a:t>operation of </a:t>
            </a:r>
            <a:r>
              <a:rPr lang="en-US" sz="1200" b="0" dirty="0" err="1" smtClean="0"/>
              <a:t>RCar</a:t>
            </a:r>
            <a:r>
              <a:rPr lang="en-US" sz="1200" b="0" dirty="0" smtClean="0"/>
              <a:t>, RZ/G series.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6A3E9-83B7-40B7-95A7-4F1D7C7960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03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4741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632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42087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/>
          </a:p>
        </p:txBody>
      </p:sp>
    </p:spTree>
    <p:extLst>
      <p:ext uri="{BB962C8B-B14F-4D97-AF65-F5344CB8AC3E}">
        <p14:creationId xmlns:p14="http://schemas.microsoft.com/office/powerpoint/2010/main" val="1227252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52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450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11786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79294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170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837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6673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4424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015936"/>
          </a:xfrm>
          <a:ln>
            <a:noFill/>
          </a:ln>
        </p:spPr>
        <p:txBody>
          <a:bodyPr>
            <a:spAutoFit/>
          </a:bodyPr>
          <a:lstStyle>
            <a:lvl1pPr marL="0" indent="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None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124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289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24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74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12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18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97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40603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/>
          </a:p>
        </p:txBody>
      </p:sp>
    </p:spTree>
    <p:extLst>
      <p:ext uri="{BB962C8B-B14F-4D97-AF65-F5344CB8AC3E}">
        <p14:creationId xmlns:p14="http://schemas.microsoft.com/office/powerpoint/2010/main" val="4173347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015936"/>
          </a:xfrm>
          <a:ln>
            <a:noFill/>
          </a:ln>
        </p:spPr>
        <p:txBody>
          <a:bodyPr>
            <a:spAutoFit/>
          </a:bodyPr>
          <a:lstStyle>
            <a:lvl1pPr marL="0" indent="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None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600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536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001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19000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35121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308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599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90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82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26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91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88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105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297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Renesas Electronics Corporation.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626" y="64400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+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105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297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Renesas Electronics Corporation.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626" y="64400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3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+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プレースホルダー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583" b="12583"/>
          <a:stretch/>
        </p:blipFill>
        <p:spPr>
          <a:xfrm>
            <a:off x="468000" y="0"/>
            <a:ext cx="11253600" cy="6156000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sz="4000" dirty="0" smtClean="0"/>
              <a:t>25g mentor-mentee</a:t>
            </a:r>
          </a:p>
          <a:p>
            <a:r>
              <a:rPr kumimoji="1" lang="en-US" altLang="ja-JP" sz="3200" cap="all" dirty="0" smtClean="0"/>
              <a:t>First presentation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594622"/>
          </a:xfrm>
        </p:spPr>
        <p:txBody>
          <a:bodyPr/>
          <a:lstStyle/>
          <a:p>
            <a:r>
              <a:rPr lang="en-US" dirty="0" smtClean="0"/>
              <a:t>Date: JUN 27, 2017</a:t>
            </a:r>
            <a:endParaRPr lang="en-US" dirty="0"/>
          </a:p>
          <a:p>
            <a:r>
              <a:rPr lang="en-US" dirty="0" smtClean="0"/>
              <a:t>Mentor: ANH TRAN (0406)</a:t>
            </a:r>
          </a:p>
          <a:p>
            <a:r>
              <a:rPr lang="en-US" dirty="0" smtClean="0"/>
              <a:t>Mentee: Tung </a:t>
            </a:r>
            <a:r>
              <a:rPr lang="en-US" dirty="0" err="1" smtClean="0"/>
              <a:t>vo</a:t>
            </a:r>
            <a:r>
              <a:rPr lang="en-US" dirty="0" smtClean="0"/>
              <a:t> (2013)</a:t>
            </a:r>
          </a:p>
          <a:p>
            <a:r>
              <a:rPr lang="en-US" dirty="0" err="1" smtClean="0"/>
              <a:t>Rcar</a:t>
            </a:r>
            <a:r>
              <a:rPr lang="en-US" dirty="0" smtClean="0"/>
              <a:t> software solution 3 group</a:t>
            </a:r>
          </a:p>
          <a:p>
            <a:r>
              <a:rPr lang="en-US" dirty="0" err="1" smtClean="0"/>
              <a:t>Renesas</a:t>
            </a:r>
            <a:r>
              <a:rPr lang="en-US" dirty="0" smtClean="0"/>
              <a:t> design Vietnam co.,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6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4130629" cy="443198"/>
          </a:xfrm>
        </p:spPr>
        <p:txBody>
          <a:bodyPr/>
          <a:lstStyle/>
          <a:p>
            <a:r>
              <a:rPr lang="en-US" dirty="0"/>
              <a:t>3. TRAINING PLAN </a:t>
            </a:r>
            <a:r>
              <a:rPr lang="en-US" dirty="0" smtClean="0"/>
              <a:t>(1/3</a:t>
            </a:r>
            <a:r>
              <a:rPr lang="en-US" dirty="0"/>
              <a:t>)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2636696"/>
              </p:ext>
            </p:extLst>
          </p:nvPr>
        </p:nvGraphicFramePr>
        <p:xfrm>
          <a:off x="504968" y="1600883"/>
          <a:ext cx="11191164" cy="464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675"/>
                <a:gridCol w="5199797"/>
                <a:gridCol w="2880360"/>
                <a:gridCol w="1432332"/>
              </a:tblGrid>
              <a:tr h="556180">
                <a:tc>
                  <a:txBody>
                    <a:bodyPr/>
                    <a:lstStyle/>
                    <a:p>
                      <a:r>
                        <a:rPr kumimoji="1"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Skill</a:t>
                      </a:r>
                      <a:br>
                        <a:rPr kumimoji="1"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Mentee’s Action 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Mentor’s Action 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Milestone</a:t>
                      </a:r>
                      <a:br>
                        <a:rPr kumimoji="1"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vi-VN" dirty="0"/>
                    </a:p>
                  </a:txBody>
                  <a:tcPr/>
                </a:tc>
              </a:tr>
              <a:tr h="926967">
                <a:tc>
                  <a:txBody>
                    <a:bodyPr/>
                    <a:lstStyle/>
                    <a:p>
                      <a:r>
                        <a:rPr lang="vi-VN" sz="1600" dirty="0" smtClean="0"/>
                        <a:t>Software coding</a:t>
                      </a:r>
                      <a:endParaRPr lang="vi-V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 Create programs using 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in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UT, IT and ST tasks.</a:t>
                      </a:r>
                    </a:p>
                    <a:p>
                      <a:r>
                        <a:rPr lang="en-US" sz="1600" dirty="0" smtClean="0"/>
                        <a:t>- Investigate source code and practice programming</a:t>
                      </a:r>
                      <a:endParaRPr lang="vi-V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 Provide materials, train and share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experience.</a:t>
                      </a:r>
                    </a:p>
                    <a:p>
                      <a:r>
                        <a:rPr lang="en-US" sz="1600" dirty="0" smtClean="0"/>
                        <a:t>- Check outputs and</a:t>
                      </a:r>
                      <a:r>
                        <a:rPr lang="en-US" sz="1600" baseline="0" dirty="0" smtClean="0"/>
                        <a:t> confirm</a:t>
                      </a:r>
                      <a:endParaRPr lang="vi-V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Nov, 2018</a:t>
                      </a:r>
                      <a:endParaRPr lang="vi-VN" sz="1600" dirty="0"/>
                    </a:p>
                  </a:txBody>
                  <a:tcPr/>
                </a:tc>
              </a:tr>
              <a:tr h="926967">
                <a:tc>
                  <a:txBody>
                    <a:bodyPr/>
                    <a:lstStyle/>
                    <a:p>
                      <a:r>
                        <a:rPr lang="vi-VN" sz="1600" dirty="0" smtClean="0"/>
                        <a:t>Verification / </a:t>
                      </a:r>
                      <a:endParaRPr lang="en-US" sz="1600" dirty="0" smtClean="0"/>
                    </a:p>
                    <a:p>
                      <a:r>
                        <a:rPr lang="vi-VN" sz="1600" dirty="0" smtClean="0"/>
                        <a:t>Failure</a:t>
                      </a:r>
                      <a:r>
                        <a:rPr lang="vi-VN" sz="1600" baseline="0" dirty="0" smtClean="0"/>
                        <a:t> </a:t>
                      </a:r>
                      <a:r>
                        <a:rPr lang="vi-VN" sz="1600" dirty="0" smtClean="0"/>
                        <a:t>Analysis</a:t>
                      </a:r>
                      <a:endParaRPr lang="vi-V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 Analyze bug/issue effect and root cause by investigate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documents, source code.</a:t>
                      </a:r>
                    </a:p>
                    <a:p>
                      <a:r>
                        <a:rPr lang="en-US" sz="1600" dirty="0" smtClean="0"/>
                        <a:t>- Report analysis result and propose solution for similar problems</a:t>
                      </a:r>
                      <a:endParaRPr lang="vi-V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 Review results, feedback and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confirm mentee’s understanding</a:t>
                      </a:r>
                      <a:endParaRPr lang="vi-V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Nov, 2018</a:t>
                      </a:r>
                      <a:endParaRPr lang="vi-VN" sz="1600" dirty="0" smtClean="0"/>
                    </a:p>
                    <a:p>
                      <a:endParaRPr lang="vi-VN" sz="1600" dirty="0"/>
                    </a:p>
                  </a:txBody>
                  <a:tcPr/>
                </a:tc>
              </a:tr>
              <a:tr h="610905">
                <a:tc>
                  <a:txBody>
                    <a:bodyPr/>
                    <a:lstStyle/>
                    <a:p>
                      <a:r>
                        <a:rPr lang="vi-VN" sz="1600" dirty="0" smtClean="0"/>
                        <a:t>Readability</a:t>
                      </a:r>
                      <a:endParaRPr lang="vi-V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 Study and apply C, Script programming coding rules in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tasks to create clean code, easy to read</a:t>
                      </a:r>
                      <a:endParaRPr lang="vi-V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 Check and feedback about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coding style</a:t>
                      </a:r>
                      <a:endParaRPr lang="vi-V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Nov, 2018</a:t>
                      </a:r>
                      <a:endParaRPr lang="vi-VN" sz="1600" dirty="0" smtClean="0"/>
                    </a:p>
                    <a:p>
                      <a:endParaRPr lang="vi-VN" sz="1600" dirty="0"/>
                    </a:p>
                  </a:txBody>
                  <a:tcPr/>
                </a:tc>
              </a:tr>
              <a:tr h="579628">
                <a:tc>
                  <a:txBody>
                    <a:bodyPr/>
                    <a:lstStyle/>
                    <a:p>
                      <a:r>
                        <a:rPr kumimoji="1" lang="vi-VN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br>
                        <a:rPr kumimoji="1" lang="vi-VN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1" lang="vi-VN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environment</a:t>
                      </a:r>
                      <a:endParaRPr lang="vi-V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 Investigate about </a:t>
                      </a:r>
                      <a:r>
                        <a:rPr lang="en-US" sz="1600" dirty="0" err="1" smtClean="0"/>
                        <a:t>Yocto</a:t>
                      </a:r>
                      <a:r>
                        <a:rPr lang="en-US" sz="1600" dirty="0" smtClean="0"/>
                        <a:t> project, </a:t>
                      </a:r>
                      <a:r>
                        <a:rPr lang="en-US" sz="1600" dirty="0" err="1" smtClean="0"/>
                        <a:t>Qt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GStreamer</a:t>
                      </a:r>
                      <a:r>
                        <a:rPr lang="en-US" sz="1600" dirty="0" smtClean="0"/>
                        <a:t>,</a:t>
                      </a:r>
                    </a:p>
                    <a:p>
                      <a:r>
                        <a:rPr lang="en-US" sz="1600" dirty="0" smtClean="0"/>
                        <a:t>Scripting</a:t>
                      </a:r>
                      <a:endParaRPr lang="vi-V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 Provide materials and support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on unclear points.</a:t>
                      </a:r>
                      <a:endParaRPr lang="vi-V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Jan, 2019</a:t>
                      </a:r>
                      <a:endParaRPr lang="vi-VN" sz="1600" dirty="0"/>
                    </a:p>
                  </a:txBody>
                  <a:tcPr/>
                </a:tc>
              </a:tr>
              <a:tr h="715089">
                <a:tc>
                  <a:txBody>
                    <a:bodyPr/>
                    <a:lstStyle/>
                    <a:p>
                      <a:r>
                        <a:rPr lang="vi-VN" sz="1600" dirty="0" smtClean="0"/>
                        <a:t>Software development</a:t>
                      </a:r>
                    </a:p>
                    <a:p>
                      <a:r>
                        <a:rPr lang="vi-VN" sz="1600" dirty="0" smtClean="0"/>
                        <a:t>Methodology</a:t>
                      </a:r>
                      <a:endParaRPr lang="vi-V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 Investigate structure design, practice object-oriented</a:t>
                      </a:r>
                    </a:p>
                    <a:p>
                      <a:r>
                        <a:rPr lang="en-US" sz="1600" dirty="0" smtClean="0"/>
                        <a:t>programming with </a:t>
                      </a:r>
                      <a:r>
                        <a:rPr lang="en-US" sz="1600" dirty="0" err="1" smtClean="0"/>
                        <a:t>Qt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GStreamer</a:t>
                      </a:r>
                      <a:r>
                        <a:rPr lang="en-US" sz="1600" dirty="0" smtClean="0"/>
                        <a:t>.</a:t>
                      </a:r>
                      <a:endParaRPr lang="vi-V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 Provide materials, guide and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support on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unclear points</a:t>
                      </a:r>
                      <a:endParaRPr lang="vi-V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Apr, 2019</a:t>
                      </a:r>
                      <a:endParaRPr lang="vi-VN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77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3811314" cy="443198"/>
          </a:xfrm>
        </p:spPr>
        <p:txBody>
          <a:bodyPr/>
          <a:lstStyle/>
          <a:p>
            <a:r>
              <a:rPr lang="en-US" dirty="0"/>
              <a:t>3. TRAINING PLAN </a:t>
            </a:r>
            <a:r>
              <a:rPr lang="en-US" dirty="0" smtClean="0"/>
              <a:t>(2/3</a:t>
            </a:r>
            <a:r>
              <a:rPr lang="en-US" dirty="0"/>
              <a:t>)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899237"/>
              </p:ext>
            </p:extLst>
          </p:nvPr>
        </p:nvGraphicFramePr>
        <p:xfrm>
          <a:off x="504968" y="1604526"/>
          <a:ext cx="11191164" cy="4577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675"/>
                <a:gridCol w="5255069"/>
                <a:gridCol w="2825088"/>
                <a:gridCol w="1432332"/>
              </a:tblGrid>
              <a:tr h="613037">
                <a:tc>
                  <a:txBody>
                    <a:bodyPr/>
                    <a:lstStyle/>
                    <a:p>
                      <a:r>
                        <a:rPr kumimoji="1"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Skill</a:t>
                      </a:r>
                      <a:br>
                        <a:rPr kumimoji="1"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Mentee’s Action 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Mentor’s Action 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Milestone</a:t>
                      </a:r>
                      <a:br>
                        <a:rPr kumimoji="1"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vi-VN" dirty="0"/>
                    </a:p>
                  </a:txBody>
                  <a:tcPr/>
                </a:tc>
              </a:tr>
              <a:tr h="7881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dirty="0" smtClean="0"/>
                        <a:t>SoC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dirty="0" smtClean="0"/>
                        <a:t>Investigate multimedia module of RZ/G series.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dirty="0" smtClean="0"/>
                        <a:t>Make investigated</a:t>
                      </a:r>
                      <a:r>
                        <a:rPr lang="en-US" sz="1600" baseline="0" dirty="0" smtClean="0"/>
                        <a:t> document</a:t>
                      </a:r>
                      <a:endParaRPr lang="vi-V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baseline="0" dirty="0" smtClean="0"/>
                        <a:t>Provide materials, confirm mentee’s 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Jan, 2019</a:t>
                      </a:r>
                      <a:endParaRPr lang="vi-VN" sz="1600" dirty="0"/>
                    </a:p>
                  </a:txBody>
                  <a:tcPr/>
                </a:tc>
              </a:tr>
              <a:tr h="7900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dirty="0" smtClean="0"/>
                        <a:t>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smtClean="0"/>
                        <a:t>Investigate system structure and operation of OS, Linux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kernel, device driver.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smtClean="0"/>
                        <a:t>Build</a:t>
                      </a:r>
                      <a:r>
                        <a:rPr lang="en-US" sz="1600" baseline="0" dirty="0" smtClean="0"/>
                        <a:t> environment and try on board 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smtClean="0"/>
                        <a:t>Share experience, and confirm</a:t>
                      </a:r>
                      <a:r>
                        <a:rPr lang="en-US" sz="1600" baseline="0" dirty="0" smtClean="0"/>
                        <a:t> the result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Jan, 2019</a:t>
                      </a:r>
                      <a:endParaRPr lang="vi-VN" sz="1600" dirty="0"/>
                    </a:p>
                  </a:txBody>
                  <a:tcPr/>
                </a:tc>
              </a:tr>
              <a:tr h="8736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dirty="0" smtClean="0"/>
                        <a:t>Development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-   Investigate development process of RZ/G product and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apply in tasks.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smtClean="0"/>
                        <a:t>Provide materials, guide and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support mentee on unclear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Apr, 2019</a:t>
                      </a:r>
                      <a:endParaRPr lang="vi-VN" sz="1600" dirty="0"/>
                    </a:p>
                  </a:txBody>
                  <a:tcPr/>
                </a:tc>
              </a:tr>
              <a:tr h="571175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/>
                        <a:t>Management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smtClean="0"/>
                        <a:t>Make plan for assigned tasks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smtClean="0"/>
                        <a:t>Check the progress of assigned tasks.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Jul, 2018</a:t>
                      </a:r>
                      <a:endParaRPr lang="vi-VN" sz="1600" dirty="0"/>
                    </a:p>
                  </a:txBody>
                  <a:tcPr/>
                </a:tc>
              </a:tr>
              <a:tr h="873624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/>
                        <a:t>Communication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smtClean="0"/>
                        <a:t>Make weekly report and report working result to mentor.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smtClean="0"/>
                        <a:t>Use</a:t>
                      </a:r>
                      <a:r>
                        <a:rPr lang="en-US" sz="1600" baseline="0" dirty="0" smtClean="0"/>
                        <a:t> English in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smtClean="0"/>
                        <a:t>Check</a:t>
                      </a:r>
                      <a:r>
                        <a:rPr lang="en-US" sz="1600" baseline="0" dirty="0" smtClean="0"/>
                        <a:t> report, feedback and confirm the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Jul</a:t>
                      </a:r>
                      <a:r>
                        <a:rPr lang="en-US" sz="1600" dirty="0" smtClean="0"/>
                        <a:t>,</a:t>
                      </a:r>
                      <a:r>
                        <a:rPr lang="en-US" sz="1600" baseline="0" dirty="0" smtClean="0"/>
                        <a:t> 2018</a:t>
                      </a:r>
                      <a:endParaRPr lang="vi-VN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76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673" y="1980523"/>
            <a:ext cx="8557914" cy="430874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12</a:t>
            </a:fld>
            <a:endParaRPr lang="de-DE" dirty="0">
              <a:solidFill>
                <a:srgbClr val="06418C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517178"/>
              </p:ext>
            </p:extLst>
          </p:nvPr>
        </p:nvGraphicFramePr>
        <p:xfrm>
          <a:off x="443892" y="2337682"/>
          <a:ext cx="2511683" cy="3509866"/>
        </p:xfrm>
        <a:graphic>
          <a:graphicData uri="http://schemas.openxmlformats.org/drawingml/2006/table">
            <a:tbl>
              <a:tblPr firstRow="1" firstCol="1" bandRow="1"/>
              <a:tblGrid>
                <a:gridCol w="2511683"/>
              </a:tblGrid>
              <a:tr h="37371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Software coding</a:t>
                      </a:r>
                    </a:p>
                  </a:txBody>
                  <a:tcPr marL="44024" marR="44024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805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Verification/ Failure Analysis</a:t>
                      </a:r>
                    </a:p>
                  </a:txBody>
                  <a:tcPr marL="44024" marR="44024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805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Readability</a:t>
                      </a:r>
                    </a:p>
                  </a:txBody>
                  <a:tcPr marL="44024" marR="44024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00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Development Environment</a:t>
                      </a:r>
                    </a:p>
                  </a:txBody>
                  <a:tcPr marL="44024" marR="44024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00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SoC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Architecture</a:t>
                      </a:r>
                    </a:p>
                  </a:txBody>
                  <a:tcPr marL="44024" marR="44024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00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Operating System</a:t>
                      </a:r>
                    </a:p>
                  </a:txBody>
                  <a:tcPr marL="44024" marR="44024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85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 Development Methodology</a:t>
                      </a:r>
                    </a:p>
                  </a:txBody>
                  <a:tcPr marL="44024" marR="44024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85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Development process</a:t>
                      </a:r>
                    </a:p>
                  </a:txBody>
                  <a:tcPr marL="44024" marR="44024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Management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24" marR="44024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9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Communication</a:t>
                      </a:r>
                    </a:p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24" marR="44024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80000" y="899886"/>
            <a:ext cx="3898400" cy="479312"/>
          </a:xfrm>
        </p:spPr>
        <p:txBody>
          <a:bodyPr/>
          <a:lstStyle/>
          <a:p>
            <a:r>
              <a:rPr lang="en-US" dirty="0" smtClean="0"/>
              <a:t>3. TRAINING PLAN (3/3)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66859" y="1822886"/>
            <a:ext cx="1852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 27, 2017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57132" y="1817907"/>
            <a:ext cx="2818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Midterm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8892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46529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 smtClean="0"/>
              <a:t>Target and Current status</a:t>
            </a:r>
            <a:r>
              <a:rPr lang="de-DE" sz="2400" dirty="0"/>
              <a:t>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 smtClean="0"/>
              <a:t>Gap and Analysis</a:t>
            </a:r>
            <a:endParaRPr lang="de-DE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 smtClean="0"/>
              <a:t>Training plan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b="1" dirty="0" smtClean="0"/>
              <a:t>Summary</a:t>
            </a:r>
            <a:r>
              <a:rPr lang="de-DE" sz="2400" dirty="0" smtClean="0"/>
              <a:t> </a:t>
            </a:r>
            <a:r>
              <a:rPr lang="de-DE" sz="2400" dirty="0"/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993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cap="all" dirty="0" smtClean="0"/>
              <a:t>4. SUMMARY 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583694"/>
            <a:ext cx="10049108" cy="460767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b="1" dirty="0" smtClean="0"/>
              <a:t>Target 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Achieve </a:t>
            </a:r>
            <a:r>
              <a:rPr lang="en-US" sz="2400" dirty="0"/>
              <a:t>role Coding Engineer level 2 by May </a:t>
            </a:r>
            <a:r>
              <a:rPr lang="en-US" sz="2400" dirty="0" smtClean="0"/>
              <a:t>2019.</a:t>
            </a:r>
            <a:r>
              <a:rPr lang="de-DE" sz="2400" dirty="0" smtClean="0"/>
              <a:t>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b="1" dirty="0" smtClean="0"/>
              <a:t>Abilities after 2 years 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Can do task without any support.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Can manage work and communicate with team effectively.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b="1" dirty="0" smtClean="0"/>
              <a:t>Action items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Improve technical and soft skills.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Make and keep schedule for assigned task.</a:t>
            </a:r>
            <a:r>
              <a:rPr lang="de-DE" sz="2400" dirty="0"/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520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00339"/>
          </a:xfrm>
        </p:spPr>
        <p:txBody>
          <a:bodyPr/>
          <a:lstStyle/>
          <a:p>
            <a:r>
              <a:rPr lang="en-US" dirty="0" smtClean="0"/>
              <a:t>www.renesas.com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90799" y="2514600"/>
            <a:ext cx="81196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tx2"/>
                </a:solidFill>
                <a:latin typeface="Arial Narrow (Headings)"/>
                <a:cs typeface="Times New Roman" panose="02020603050405020304" pitchFamily="18" charset="0"/>
              </a:rPr>
              <a:t>THANKS FOR YOUR TIME !</a:t>
            </a:r>
            <a:endParaRPr lang="en-US" sz="4800" dirty="0">
              <a:solidFill>
                <a:schemeClr val="tx2"/>
              </a:solidFill>
              <a:latin typeface="Arial Narrow (Headings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09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46529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 smtClean="0"/>
              <a:t>Target and</a:t>
            </a:r>
            <a:r>
              <a:rPr lang="de-DE" sz="2400" dirty="0" smtClean="0">
                <a:solidFill>
                  <a:schemeClr val="accent2"/>
                </a:solidFill>
              </a:rPr>
              <a:t> </a:t>
            </a:r>
            <a:r>
              <a:rPr lang="de-DE" sz="2400" dirty="0" smtClean="0"/>
              <a:t>Current status</a:t>
            </a:r>
            <a:r>
              <a:rPr lang="de-DE" sz="2400" dirty="0"/>
              <a:t>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 smtClean="0"/>
              <a:t>Gap and Analysis</a:t>
            </a:r>
            <a:r>
              <a:rPr lang="de-DE" sz="2400" dirty="0"/>
              <a:t>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 smtClean="0"/>
              <a:t>Training plan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 smtClean="0"/>
              <a:t>Summary </a:t>
            </a:r>
            <a:r>
              <a:rPr lang="de-DE" sz="2400" dirty="0"/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950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46529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b="1" dirty="0" smtClean="0"/>
              <a:t>Target and Current status</a:t>
            </a:r>
            <a:r>
              <a:rPr lang="de-DE" sz="2400" dirty="0"/>
              <a:t>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 smtClean="0"/>
              <a:t>Gap and Analysis</a:t>
            </a:r>
            <a:r>
              <a:rPr lang="de-DE" sz="2400" dirty="0"/>
              <a:t>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 smtClean="0"/>
              <a:t>Training plan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 smtClean="0"/>
              <a:t>Summary </a:t>
            </a:r>
            <a:r>
              <a:rPr lang="de-DE" sz="2400" dirty="0"/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749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1. TARGET and CURRENT STATUS (1/2)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4</a:t>
            </a:fld>
            <a:endParaRPr lang="de-DE" dirty="0">
              <a:solidFill>
                <a:srgbClr val="06418C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3305938"/>
              </p:ext>
            </p:extLst>
          </p:nvPr>
        </p:nvGraphicFramePr>
        <p:xfrm>
          <a:off x="478606" y="1596789"/>
          <a:ext cx="11207261" cy="4683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215"/>
                <a:gridCol w="3159562"/>
                <a:gridCol w="4181767"/>
                <a:gridCol w="1023582"/>
                <a:gridCol w="904135"/>
              </a:tblGrid>
              <a:tr h="657294">
                <a:tc>
                  <a:txBody>
                    <a:bodyPr/>
                    <a:lstStyle/>
                    <a:p>
                      <a:pPr algn="just"/>
                      <a:r>
                        <a:rPr lang="en-US" sz="1800" b="0" dirty="0" smtClean="0"/>
                        <a:t>Skill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/>
                        <a:t>Current</a:t>
                      </a:r>
                      <a:r>
                        <a:rPr lang="en-US" sz="1800" b="0" baseline="0" dirty="0" smtClean="0"/>
                        <a:t> status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/>
                        <a:t>Target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/>
                        <a:t>Current</a:t>
                      </a:r>
                    </a:p>
                    <a:p>
                      <a:pPr algn="l"/>
                      <a:r>
                        <a:rPr lang="en-US" sz="1800" b="0" baseline="0" dirty="0" smtClean="0"/>
                        <a:t>Level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/>
                        <a:t>Target</a:t>
                      </a:r>
                      <a:r>
                        <a:rPr lang="en-US" sz="1800" b="0" baseline="0" dirty="0" smtClean="0"/>
                        <a:t> </a:t>
                      </a:r>
                    </a:p>
                    <a:p>
                      <a:pPr algn="l"/>
                      <a:r>
                        <a:rPr lang="en-US" sz="1800" b="0" baseline="0" dirty="0" smtClean="0"/>
                        <a:t>Level</a:t>
                      </a:r>
                      <a:endParaRPr lang="en-US" sz="1800" b="0" dirty="0"/>
                    </a:p>
                  </a:txBody>
                  <a:tcPr/>
                </a:tc>
              </a:tr>
              <a:tr h="794923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/>
                        <a:t>Software coding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Basic knowledge of C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-Can create program base on detailed design documents.</a:t>
                      </a:r>
                    </a:p>
                    <a:p>
                      <a:pPr algn="l"/>
                      <a:r>
                        <a:rPr lang="en-US" sz="1600" b="0" dirty="0" smtClean="0"/>
                        <a:t>-Can conduct code review of source code.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</a:tr>
              <a:tr h="794923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/>
                        <a:t>Development</a:t>
                      </a:r>
                    </a:p>
                    <a:p>
                      <a:pPr algn="just"/>
                      <a:r>
                        <a:rPr lang="en-US" sz="1600" b="0" dirty="0" smtClean="0"/>
                        <a:t>environment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Basic knowledge about </a:t>
                      </a:r>
                      <a:r>
                        <a:rPr lang="en-US" sz="1600" b="0" dirty="0" err="1" smtClean="0"/>
                        <a:t>Yocto</a:t>
                      </a:r>
                      <a:r>
                        <a:rPr lang="en-US" sz="1600" b="0" dirty="0" smtClean="0"/>
                        <a:t> project, </a:t>
                      </a:r>
                      <a:r>
                        <a:rPr lang="en-US" sz="1600" b="0" dirty="0" err="1" smtClean="0"/>
                        <a:t>GStreamer</a:t>
                      </a:r>
                      <a:r>
                        <a:rPr lang="en-US" sz="1600" b="0" dirty="0" smtClean="0"/>
                        <a:t>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-Understand development, target environments and can create source code with these environments.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</a:tr>
              <a:tr h="762310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/>
                        <a:t>Readability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Can create program with basic</a:t>
                      </a:r>
                    </a:p>
                    <a:p>
                      <a:pPr algn="l"/>
                      <a:r>
                        <a:rPr lang="en-US" sz="1600" b="0" dirty="0" smtClean="0"/>
                        <a:t>coding style.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-Have technique to improve code readability and perform coding accordingly.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</a:tr>
              <a:tr h="794923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/>
                        <a:t>Software</a:t>
                      </a:r>
                    </a:p>
                    <a:p>
                      <a:pPr algn="just"/>
                      <a:r>
                        <a:rPr lang="en-US" sz="1600" b="0" dirty="0" smtClean="0"/>
                        <a:t>development</a:t>
                      </a:r>
                    </a:p>
                    <a:p>
                      <a:pPr algn="just"/>
                      <a:r>
                        <a:rPr lang="en-US" sz="1600" b="0" dirty="0" smtClean="0"/>
                        <a:t>methodology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Limited knowledge about object-oriented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dirty="0" smtClean="0"/>
                        <a:t>programming.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-Can make structure analysis/design and object-oriented design.</a:t>
                      </a:r>
                    </a:p>
                    <a:p>
                      <a:pPr algn="l"/>
                      <a:r>
                        <a:rPr lang="en-US" sz="1600" b="0" dirty="0" smtClean="0"/>
                        <a:t>- Learn</a:t>
                      </a:r>
                      <a:r>
                        <a:rPr lang="en-US" sz="1600" b="0" baseline="0" dirty="0" smtClean="0"/>
                        <a:t> and apply V-model method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</a:tr>
              <a:tr h="794923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/>
                        <a:t>Verification /</a:t>
                      </a:r>
                    </a:p>
                    <a:p>
                      <a:pPr algn="just"/>
                      <a:r>
                        <a:rPr lang="en-US" sz="1600" b="0" dirty="0" smtClean="0"/>
                        <a:t>Failure analysis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Can analyze simple bugs.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-Can locate, analyze root causes of bugs.</a:t>
                      </a:r>
                    </a:p>
                    <a:p>
                      <a:pPr algn="l"/>
                      <a:r>
                        <a:rPr lang="en-US" sz="1600" b="0" dirty="0" smtClean="0"/>
                        <a:t>-Can take measure, prevention for bugs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1. TARGET and CURRENT STATUS (2/2)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5</a:t>
            </a:fld>
            <a:endParaRPr lang="de-DE" dirty="0">
              <a:solidFill>
                <a:srgbClr val="06418C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858913"/>
              </p:ext>
            </p:extLst>
          </p:nvPr>
        </p:nvGraphicFramePr>
        <p:xfrm>
          <a:off x="478606" y="1624084"/>
          <a:ext cx="11207261" cy="463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215"/>
                <a:gridCol w="3159562"/>
                <a:gridCol w="4140824"/>
                <a:gridCol w="1078173"/>
                <a:gridCol w="890487"/>
              </a:tblGrid>
              <a:tr h="688982">
                <a:tc>
                  <a:txBody>
                    <a:bodyPr/>
                    <a:lstStyle/>
                    <a:p>
                      <a:pPr algn="just"/>
                      <a:r>
                        <a:rPr lang="en-US" sz="1800" b="0" dirty="0" smtClean="0"/>
                        <a:t>Skill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/>
                        <a:t>Current</a:t>
                      </a:r>
                      <a:r>
                        <a:rPr lang="en-US" sz="1800" b="0" baseline="0" dirty="0" smtClean="0"/>
                        <a:t> status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/>
                        <a:t>Target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/>
                        <a:t>Current</a:t>
                      </a:r>
                    </a:p>
                    <a:p>
                      <a:pPr algn="l"/>
                      <a:r>
                        <a:rPr lang="en-US" sz="1800" b="0" baseline="0" dirty="0" smtClean="0"/>
                        <a:t>level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/>
                        <a:t>Target</a:t>
                      </a:r>
                      <a:r>
                        <a:rPr lang="en-US" sz="1800" b="0" baseline="0" dirty="0" smtClean="0"/>
                        <a:t> </a:t>
                      </a:r>
                    </a:p>
                    <a:p>
                      <a:pPr algn="l"/>
                      <a:r>
                        <a:rPr lang="en-US" sz="1800" b="0" baseline="0" dirty="0" smtClean="0"/>
                        <a:t>level</a:t>
                      </a:r>
                      <a:endParaRPr lang="en-US" sz="1800" b="0" dirty="0"/>
                    </a:p>
                  </a:txBody>
                  <a:tcPr/>
                </a:tc>
              </a:tr>
              <a:tr h="885833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err="1" smtClean="0"/>
                        <a:t>SoC</a:t>
                      </a:r>
                      <a:r>
                        <a:rPr lang="en-US" sz="1600" b="0" baseline="0" dirty="0" smtClean="0"/>
                        <a:t> architecture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="0" dirty="0" smtClean="0"/>
                        <a:t>- Limited knowledge about RZ/G and </a:t>
                      </a:r>
                      <a:r>
                        <a:rPr lang="en-US" sz="1600" b="0" dirty="0" err="1" smtClean="0"/>
                        <a:t>Rcar</a:t>
                      </a:r>
                      <a:r>
                        <a:rPr lang="en-US" sz="1600" b="0" dirty="0" smtClean="0"/>
                        <a:t> series.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Can refer to hardware manual to find relevant information of a specific </a:t>
                      </a:r>
                      <a:r>
                        <a:rPr lang="en-US" sz="1600" b="0" dirty="0" err="1" smtClean="0"/>
                        <a:t>SoC.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</a:tr>
              <a:tr h="885833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/>
                        <a:t>Operating</a:t>
                      </a:r>
                      <a:r>
                        <a:rPr lang="en-US" sz="1600" b="0" baseline="0" dirty="0" smtClean="0"/>
                        <a:t> System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Limited knowledge and experience about Linux</a:t>
                      </a:r>
                      <a:r>
                        <a:rPr lang="en-US" sz="1600" b="0" baseline="0" dirty="0" smtClean="0"/>
                        <a:t> OS, kernel and device driver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1600" b="0" dirty="0" smtClean="0"/>
                        <a:t>- Understand operating system (Linux</a:t>
                      </a:r>
                      <a:r>
                        <a:rPr lang="da-DK" sz="1600" b="0" baseline="0" dirty="0" smtClean="0"/>
                        <a:t> </a:t>
                      </a:r>
                      <a:r>
                        <a:rPr lang="da-DK" sz="1600" b="0" dirty="0" smtClean="0"/>
                        <a:t>kernel,</a:t>
                      </a:r>
                      <a:r>
                        <a:rPr lang="da-DK" sz="1600" b="0" baseline="0" dirty="0" smtClean="0"/>
                        <a:t> </a:t>
                      </a:r>
                      <a:r>
                        <a:rPr lang="da-DK" sz="1600" b="0" dirty="0" smtClean="0"/>
                        <a:t>device driver) of RCar, RZ/G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</a:tr>
              <a:tr h="725753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/>
                        <a:t>Development</a:t>
                      </a:r>
                      <a:r>
                        <a:rPr lang="en-US" sz="1600" b="0" baseline="0" dirty="0" smtClean="0"/>
                        <a:t> process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="0" baseline="0" dirty="0" smtClean="0"/>
                        <a:t>- Basic knowledge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="0" baseline="0" dirty="0" smtClean="0"/>
                        <a:t>- No experience in this field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Can feedback by looking at work result.</a:t>
                      </a:r>
                    </a:p>
                    <a:p>
                      <a:pPr algn="l"/>
                      <a:r>
                        <a:rPr lang="en-US" sz="1600" b="0" dirty="0" smtClean="0"/>
                        <a:t>- Can apply development process.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</a:tr>
              <a:tr h="725753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/>
                        <a:t>Management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I cannot manage my time at work.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Can make schedule and manage my time.</a:t>
                      </a:r>
                    </a:p>
                    <a:p>
                      <a:pPr algn="l"/>
                      <a:r>
                        <a:rPr lang="en-US" sz="1600" b="0" dirty="0" smtClean="0"/>
                        <a:t>- Can raise alarm if any.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</a:tr>
              <a:tr h="725753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/>
                        <a:t>Communication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Can create report on</a:t>
                      </a:r>
                      <a:r>
                        <a:rPr lang="en-US" sz="1600" b="0" baseline="0" dirty="0" smtClean="0"/>
                        <a:t> working status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Can report problem to supervisor clearly.</a:t>
                      </a:r>
                    </a:p>
                    <a:p>
                      <a:pPr algn="l"/>
                      <a:r>
                        <a:rPr lang="en-US" sz="1600" b="0" dirty="0" smtClean="0"/>
                        <a:t>- Can report work status in team.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01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812800"/>
            <a:ext cx="1909943" cy="566398"/>
          </a:xfrm>
        </p:spPr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46529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 smtClean="0"/>
              <a:t>Target and Current status</a:t>
            </a:r>
            <a:r>
              <a:rPr lang="de-DE" sz="2400" dirty="0"/>
              <a:t>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b="1" dirty="0" smtClean="0"/>
              <a:t>Gap and Analysis</a:t>
            </a:r>
            <a:r>
              <a:rPr lang="de-DE" sz="2400" b="1" dirty="0"/>
              <a:t>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 smtClean="0"/>
              <a:t>Training plan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 smtClean="0"/>
              <a:t>Summary </a:t>
            </a:r>
            <a:r>
              <a:rPr lang="de-DE" sz="2400" dirty="0"/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803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4566057" cy="443198"/>
          </a:xfrm>
        </p:spPr>
        <p:txBody>
          <a:bodyPr/>
          <a:lstStyle/>
          <a:p>
            <a:r>
              <a:rPr lang="en-US" dirty="0" smtClean="0"/>
              <a:t>2. Gap and analysis (1/2)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7</a:t>
            </a:fld>
            <a:endParaRPr lang="de-DE" dirty="0">
              <a:solidFill>
                <a:srgbClr val="06418C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992388"/>
              </p:ext>
            </p:extLst>
          </p:nvPr>
        </p:nvGraphicFramePr>
        <p:xfrm>
          <a:off x="437662" y="1719383"/>
          <a:ext cx="11277600" cy="426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723"/>
                <a:gridCol w="4618892"/>
                <a:gridCol w="4868985"/>
              </a:tblGrid>
              <a:tr h="570593">
                <a:tc>
                  <a:txBody>
                    <a:bodyPr/>
                    <a:lstStyle/>
                    <a:p>
                      <a:pPr algn="just"/>
                      <a:r>
                        <a:rPr lang="en-US" sz="1800" b="0" dirty="0" smtClean="0"/>
                        <a:t>Skill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/>
                        <a:t>Gap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smtClean="0"/>
                        <a:t>Root cause</a:t>
                      </a:r>
                      <a:endParaRPr lang="en-US" sz="1800" b="0" dirty="0"/>
                    </a:p>
                  </a:txBody>
                  <a:tcPr/>
                </a:tc>
              </a:tr>
              <a:tr h="677369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/>
                        <a:t>Software coding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="0" dirty="0" smtClean="0"/>
                        <a:t>- Can not create program base on detail document.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="0" dirty="0" smtClean="0"/>
                        <a:t>-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dirty="0" smtClean="0"/>
                        <a:t>Have no experience in real coding project,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="0" dirty="0" smtClean="0"/>
                        <a:t>reading design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dirty="0" smtClean="0"/>
                        <a:t>document.</a:t>
                      </a:r>
                      <a:endParaRPr lang="en-US" sz="1600" b="0" dirty="0"/>
                    </a:p>
                  </a:txBody>
                  <a:tcPr/>
                </a:tc>
              </a:tr>
              <a:tr h="717500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/>
                        <a:t>Development</a:t>
                      </a:r>
                    </a:p>
                    <a:p>
                      <a:pPr algn="just"/>
                      <a:r>
                        <a:rPr lang="en-US" sz="1600" b="0" dirty="0" smtClean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Do not understand clearly about </a:t>
                      </a:r>
                      <a:r>
                        <a:rPr lang="en-US" sz="1600" b="0" dirty="0" err="1" smtClean="0"/>
                        <a:t>Qt</a:t>
                      </a:r>
                      <a:r>
                        <a:rPr lang="en-US" sz="1600" b="0" dirty="0" smtClean="0"/>
                        <a:t>,  </a:t>
                      </a:r>
                      <a:r>
                        <a:rPr lang="en-US" sz="1600" b="0" dirty="0" err="1" smtClean="0"/>
                        <a:t>Yocto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dirty="0" smtClean="0"/>
                        <a:t>project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Never work with </a:t>
                      </a:r>
                      <a:r>
                        <a:rPr lang="en-US" sz="1600" b="0" dirty="0" err="1" smtClean="0"/>
                        <a:t>Yocto</a:t>
                      </a:r>
                      <a:r>
                        <a:rPr lang="en-US" sz="1600" b="0" dirty="0" smtClean="0"/>
                        <a:t> project and </a:t>
                      </a:r>
                      <a:r>
                        <a:rPr lang="en-US" sz="1600" b="0" dirty="0" err="1" smtClean="0"/>
                        <a:t>Qt</a:t>
                      </a:r>
                      <a:r>
                        <a:rPr lang="en-US" sz="1600" b="0" dirty="0" smtClean="0"/>
                        <a:t> environment before</a:t>
                      </a:r>
                      <a:endParaRPr lang="en-US" sz="1600" b="0" dirty="0"/>
                    </a:p>
                  </a:txBody>
                  <a:tcPr/>
                </a:tc>
              </a:tr>
              <a:tr h="631377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/>
                        <a:t>Readability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Create program with low readability.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="0" dirty="0" smtClean="0"/>
                        <a:t>-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dirty="0" smtClean="0"/>
                        <a:t>Have little knowledge in coding rules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="0" dirty="0" smtClean="0"/>
                        <a:t>- Have</a:t>
                      </a:r>
                      <a:r>
                        <a:rPr lang="en-US" sz="1600" b="0" baseline="0" dirty="0" smtClean="0"/>
                        <a:t> no experience in coding project</a:t>
                      </a:r>
                      <a:endParaRPr lang="en-US" sz="1600" b="0" dirty="0"/>
                    </a:p>
                  </a:txBody>
                  <a:tcPr/>
                </a:tc>
              </a:tr>
              <a:tr h="844777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/>
                        <a:t>Software</a:t>
                      </a:r>
                    </a:p>
                    <a:p>
                      <a:pPr algn="just"/>
                      <a:r>
                        <a:rPr lang="en-US" sz="1600" b="0" dirty="0" smtClean="0"/>
                        <a:t>development</a:t>
                      </a:r>
                    </a:p>
                    <a:p>
                      <a:pPr algn="just"/>
                      <a:r>
                        <a:rPr lang="en-US" sz="1600" b="0" dirty="0" smtClean="0"/>
                        <a:t>methodology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Can not make structured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dirty="0" smtClean="0"/>
                        <a:t>analysis/design and object-oriented design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Lack of knowledge and experience in structure analysis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dirty="0" smtClean="0"/>
                        <a:t>and design, object-oriented design</a:t>
                      </a:r>
                      <a:endParaRPr lang="en-US" sz="1600" b="0" dirty="0"/>
                    </a:p>
                  </a:txBody>
                  <a:tcPr/>
                </a:tc>
              </a:tr>
              <a:tr h="723108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/>
                        <a:t>Verification /</a:t>
                      </a:r>
                    </a:p>
                    <a:p>
                      <a:pPr algn="just"/>
                      <a:r>
                        <a:rPr lang="en-US" sz="1600" b="0" dirty="0" smtClean="0"/>
                        <a:t>Failure analysis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Can</a:t>
                      </a:r>
                      <a:r>
                        <a:rPr lang="en-US" sz="1600" b="0" baseline="0" dirty="0" smtClean="0"/>
                        <a:t> not </a:t>
                      </a:r>
                      <a:r>
                        <a:rPr lang="en-US" sz="1600" b="0" dirty="0" smtClean="0"/>
                        <a:t>analyze and locate cause of issues</a:t>
                      </a:r>
                    </a:p>
                    <a:p>
                      <a:pPr algn="l"/>
                      <a:r>
                        <a:rPr lang="en-US" sz="1600" b="0" dirty="0" smtClean="0"/>
                        <a:t>- Can not create standard failure analysis report.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Do not practice in failure analysis.</a:t>
                      </a:r>
                    </a:p>
                    <a:p>
                      <a:pPr algn="l"/>
                      <a:r>
                        <a:rPr lang="en-US" sz="1600" b="0" dirty="0" smtClean="0"/>
                        <a:t>- The method of verification and analysis is not effective.</a:t>
                      </a:r>
                      <a:endParaRPr lang="en-US" sz="16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98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4783771" cy="443198"/>
          </a:xfrm>
        </p:spPr>
        <p:txBody>
          <a:bodyPr/>
          <a:lstStyle/>
          <a:p>
            <a:r>
              <a:rPr lang="en-US" dirty="0" smtClean="0"/>
              <a:t>2. Gap and analysis (2/2)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8</a:t>
            </a:fld>
            <a:endParaRPr lang="de-DE" dirty="0">
              <a:solidFill>
                <a:srgbClr val="06418C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552478"/>
              </p:ext>
            </p:extLst>
          </p:nvPr>
        </p:nvGraphicFramePr>
        <p:xfrm>
          <a:off x="437662" y="1719383"/>
          <a:ext cx="11277600" cy="4354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723"/>
                <a:gridCol w="4618892"/>
                <a:gridCol w="4868985"/>
              </a:tblGrid>
              <a:tr h="686471">
                <a:tc>
                  <a:txBody>
                    <a:bodyPr/>
                    <a:lstStyle/>
                    <a:p>
                      <a:pPr algn="just"/>
                      <a:r>
                        <a:rPr lang="en-US" sz="1800" b="0" dirty="0" smtClean="0"/>
                        <a:t>Skill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/>
                        <a:t>Gap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smtClean="0"/>
                        <a:t>Root cause</a:t>
                      </a:r>
                      <a:endParaRPr lang="en-US" sz="1800" b="0" dirty="0"/>
                    </a:p>
                  </a:txBody>
                  <a:tcPr/>
                </a:tc>
              </a:tr>
              <a:tr h="677369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err="1" smtClean="0"/>
                        <a:t>SoC</a:t>
                      </a:r>
                      <a:r>
                        <a:rPr lang="en-US" sz="1600" b="0" dirty="0" smtClean="0"/>
                        <a:t> architecture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="0" dirty="0" smtClean="0"/>
                        <a:t>- Do not understand clearly about </a:t>
                      </a:r>
                      <a:r>
                        <a:rPr lang="en-US" sz="1600" b="0" dirty="0" err="1" smtClean="0"/>
                        <a:t>SoC</a:t>
                      </a:r>
                      <a:r>
                        <a:rPr lang="en-US" sz="1600" b="0" dirty="0" smtClean="0"/>
                        <a:t> architecture of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baseline="0" dirty="0" err="1" smtClean="0"/>
                        <a:t>Renesas</a:t>
                      </a:r>
                      <a:r>
                        <a:rPr lang="en-US" sz="1600" b="0" dirty="0" smtClean="0"/>
                        <a:t>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="0" dirty="0" smtClean="0"/>
                        <a:t>- Inefficient hardware manual investigation method.</a:t>
                      </a:r>
                      <a:endParaRPr lang="en-US" sz="1600" b="0" dirty="0"/>
                    </a:p>
                  </a:txBody>
                  <a:tcPr/>
                </a:tc>
              </a:tr>
              <a:tr h="844777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/>
                        <a:t>Operating System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Do not understand clearly about OS architecture and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dirty="0" smtClean="0"/>
                        <a:t>operation, Linux kernel and device driver.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Limited knowledge and no experience in working with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dirty="0" smtClean="0"/>
                        <a:t>operating system.</a:t>
                      </a:r>
                      <a:endParaRPr lang="en-US" sz="1600" b="0" dirty="0"/>
                    </a:p>
                  </a:txBody>
                  <a:tcPr/>
                </a:tc>
              </a:tr>
              <a:tr h="631377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/>
                        <a:t>Development</a:t>
                      </a:r>
                    </a:p>
                    <a:p>
                      <a:pPr algn="just"/>
                      <a:r>
                        <a:rPr lang="en-US" sz="1600" b="0" dirty="0" smtClean="0"/>
                        <a:t>process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Do not know about development</a:t>
                      </a:r>
                    </a:p>
                    <a:p>
                      <a:pPr algn="l"/>
                      <a:r>
                        <a:rPr lang="en-US" sz="1600" b="0" dirty="0" smtClean="0"/>
                        <a:t>process of RZ/G product.</a:t>
                      </a:r>
                    </a:p>
                    <a:p>
                      <a:pPr algn="l"/>
                      <a:r>
                        <a:rPr lang="en-US" sz="1600" b="0" dirty="0" smtClean="0"/>
                        <a:t>- Have not used any development process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Never work with RZ/G products before.</a:t>
                      </a:r>
                      <a:endParaRPr lang="en-US" sz="1600" b="0" dirty="0"/>
                    </a:p>
                  </a:txBody>
                  <a:tcPr/>
                </a:tc>
              </a:tr>
              <a:tr h="599477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/>
                        <a:t>Management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The plan is not specific enough.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Poor time and workload estimation.</a:t>
                      </a:r>
                      <a:endParaRPr lang="en-US" sz="1600" b="0" dirty="0"/>
                    </a:p>
                  </a:txBody>
                  <a:tcPr/>
                </a:tc>
              </a:tr>
              <a:tr h="723108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/>
                        <a:t>Communication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Do not explain clearly about working status and</a:t>
                      </a:r>
                    </a:p>
                    <a:p>
                      <a:pPr algn="l"/>
                      <a:r>
                        <a:rPr lang="en-US" sz="1600" b="0" dirty="0" smtClean="0"/>
                        <a:t>issues in report.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Lack of experience in real project report</a:t>
                      </a:r>
                      <a:endParaRPr lang="en-US" sz="16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9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899886"/>
            <a:ext cx="1648686" cy="479312"/>
          </a:xfrm>
        </p:spPr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46529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 smtClean="0"/>
              <a:t>Target and Current status</a:t>
            </a:r>
            <a:r>
              <a:rPr lang="de-DE" sz="2400" dirty="0"/>
              <a:t>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 smtClean="0"/>
              <a:t>Gap and Analysis</a:t>
            </a:r>
            <a:r>
              <a:rPr lang="de-DE" sz="2400" dirty="0"/>
              <a:t>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b="1" dirty="0" smtClean="0"/>
              <a:t>Training plan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 smtClean="0"/>
              <a:t>Summary </a:t>
            </a:r>
            <a:r>
              <a:rPr lang="de-DE" sz="2400" dirty="0"/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708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E_Training_Content_20160316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7FB88DA9-D722-4E73-80D8-28B1501BED57}" vid="{E6E6ED73-6AAA-4B4F-81CD-0B2788AF5973}"/>
    </a:ext>
  </a:extLst>
</a:theme>
</file>

<file path=ppt/theme/theme2.xml><?xml version="1.0" encoding="utf-8"?>
<a:theme xmlns:a="http://schemas.openxmlformats.org/drawingml/2006/main" name="1_AE_Training_Content_20160316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7FB88DA9-D722-4E73-80D8-28B1501BED57}" vid="{E6E6ED73-6AAA-4B4F-81CD-0B2788AF597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1056</Words>
  <Application>Microsoft Office PowerPoint</Application>
  <PresentationFormat>Widescreen</PresentationFormat>
  <Paragraphs>259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Narrow</vt:lpstr>
      <vt:lpstr>Arial Narrow (Headings)</vt:lpstr>
      <vt:lpstr>Calibri</vt:lpstr>
      <vt:lpstr>Symbol</vt:lpstr>
      <vt:lpstr>Times New Roman</vt:lpstr>
      <vt:lpstr>Wingdings</vt:lpstr>
      <vt:lpstr>AE_Training_Content_20160316</vt:lpstr>
      <vt:lpstr>1_AE_Training_Content_20160316</vt:lpstr>
      <vt:lpstr>PowerPoint Presentation</vt:lpstr>
      <vt:lpstr>Agenda</vt:lpstr>
      <vt:lpstr>Agenda</vt:lpstr>
      <vt:lpstr>1. TARGET and CURRENT STATUS (1/2)</vt:lpstr>
      <vt:lpstr>1. TARGET and CURRENT STATUS (2/2)</vt:lpstr>
      <vt:lpstr>Agenda</vt:lpstr>
      <vt:lpstr>2. Gap and analysis (1/2)</vt:lpstr>
      <vt:lpstr>2. Gap and analysis (2/2)</vt:lpstr>
      <vt:lpstr>Agenda</vt:lpstr>
      <vt:lpstr>3. TRAINING PLAN (1/3)</vt:lpstr>
      <vt:lpstr>3. TRAINING PLAN (2/3)</vt:lpstr>
      <vt:lpstr>3. TRAINING PLAN (3/3)</vt:lpstr>
      <vt:lpstr>Agenda</vt:lpstr>
      <vt:lpstr>4. SUMMARY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Tung Thanh. Vo</dc:creator>
  <cp:lastModifiedBy>Tung Thanh. Vo</cp:lastModifiedBy>
  <cp:revision>52</cp:revision>
  <dcterms:created xsi:type="dcterms:W3CDTF">2017-06-05T01:09:08Z</dcterms:created>
  <dcterms:modified xsi:type="dcterms:W3CDTF">2017-06-26T04:15:23Z</dcterms:modified>
</cp:coreProperties>
</file>