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937DC-9FFF-4B21-97FB-3D04D4C625B2}" type="datetimeFigureOut">
              <a:rPr lang="en-US" smtClean="0"/>
              <a:t>19-Jun-21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2D54-E1F8-4A66-BAC7-627AC99E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AB5B-2540-4622-9B85-B0EFE0845110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A2C5-2352-4EAF-8072-AC26B1C63E94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9E32-2437-48EC-BCEA-208D27C7512C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CD9-6FE1-4A57-930F-2831BB490721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3325-9E00-419B-886C-CA57F1F14A72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D7A-D2E9-449E-91C4-52B915EC8E95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C6E-47E5-4970-9F2F-F152B89E949C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4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A33-6225-42DC-8C22-C9C82B46497C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E8EE-A500-42B5-B682-D7D71170FE44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CF9-9E16-4951-91E4-DDAF444B0EED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42BE-FB42-4F5B-B09C-15FE417C82A5}" type="datetime2">
              <a:rPr lang="en-US" smtClean="0"/>
              <a:t>Saturday, June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70B8CA8F-D56C-4900-A4F7-1247AC2585FB}" type="datetime2">
              <a:rPr lang="en-US" smtClean="0"/>
              <a:t>Saturday, June 19,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1841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B20EF69-1A63-40CB-B7CC-0C873B94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99" y="1869942"/>
            <a:ext cx="6115050" cy="1289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GIẢI GAME SUDOKU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êu đề phụ 39">
            <a:extLst>
              <a:ext uri="{FF2B5EF4-FFF2-40B4-BE49-F238E27FC236}">
                <a16:creationId xmlns:a16="http://schemas.microsoft.com/office/drawing/2014/main" id="{CFEEB652-B2C2-4646-B76F-9F65E96C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42" y="4662389"/>
            <a:ext cx="4372550" cy="179375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 CS231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Hình ảnh 37">
            <a:extLst>
              <a:ext uri="{FF2B5EF4-FFF2-40B4-BE49-F238E27FC236}">
                <a16:creationId xmlns:a16="http://schemas.microsoft.com/office/drawing/2014/main" id="{2C911DC3-70C9-4670-AA37-D5009B37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50" y="1028700"/>
            <a:ext cx="4628831" cy="4617259"/>
          </a:xfrm>
          <a:prstGeom prst="rect">
            <a:avLst/>
          </a:prstGeom>
        </p:spPr>
      </p:pic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93D492A8-74BB-4CC3-B4A9-01185439DFB8}"/>
              </a:ext>
            </a:extLst>
          </p:cNvPr>
          <p:cNvSpPr txBox="1"/>
          <p:nvPr/>
        </p:nvSpPr>
        <p:spPr>
          <a:xfrm>
            <a:off x="6649375" y="5859262"/>
            <a:ext cx="470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Nguyễn Phú Vinh - 19522524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Trần</a:t>
            </a:r>
            <a:r>
              <a:rPr lang="en-US" sz="2400" dirty="0">
                <a:solidFill>
                  <a:schemeClr val="bg1"/>
                </a:solidFill>
              </a:rPr>
              <a:t> Phan </a:t>
            </a:r>
            <a:r>
              <a:rPr lang="en-US" sz="2400" dirty="0" err="1">
                <a:solidFill>
                  <a:schemeClr val="bg1"/>
                </a:solidFill>
              </a:rPr>
              <a:t>Nhật</a:t>
            </a:r>
            <a:r>
              <a:rPr lang="en-US" sz="2400" dirty="0">
                <a:solidFill>
                  <a:schemeClr val="bg1"/>
                </a:solidFill>
              </a:rPr>
              <a:t> Kha - 19521655</a:t>
            </a:r>
          </a:p>
        </p:txBody>
      </p:sp>
      <p:pic>
        <p:nvPicPr>
          <p:cNvPr id="1026" name="Picture 2" descr="Nhận diện thương hiệu">
            <a:extLst>
              <a:ext uri="{FF2B5EF4-FFF2-40B4-BE49-F238E27FC236}">
                <a16:creationId xmlns:a16="http://schemas.microsoft.com/office/drawing/2014/main" id="{AE07BC1C-F533-4150-AA12-918E562A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29623"/>
            <a:ext cx="4839479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hỗ dành sẵn cho Số hiệu Bản chiếu 43">
            <a:extLst>
              <a:ext uri="{FF2B5EF4-FFF2-40B4-BE49-F238E27FC236}">
                <a16:creationId xmlns:a16="http://schemas.microsoft.com/office/drawing/2014/main" id="{280C9FF2-61F1-4665-A209-35382685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10</a:t>
            </a:fld>
            <a:endParaRPr lang="en-US" sz="36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989EDFA-1D3A-4BD9-B802-54A6F0EB0B24}"/>
              </a:ext>
            </a:extLst>
          </p:cNvPr>
          <p:cNvSpPr txBox="1"/>
          <p:nvPr/>
        </p:nvSpPr>
        <p:spPr>
          <a:xfrm>
            <a:off x="568171" y="118249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Perspective Transform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BB71BF3-1C26-4696-8C4E-C499E507E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04" y="4231309"/>
            <a:ext cx="4400948" cy="160921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F4AE862-BD3A-4C9D-993B-0BE51431526F}"/>
              </a:ext>
            </a:extLst>
          </p:cNvPr>
          <p:cNvSpPr txBox="1"/>
          <p:nvPr/>
        </p:nvSpPr>
        <p:spPr>
          <a:xfrm>
            <a:off x="656948" y="1940560"/>
            <a:ext cx="5669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Perspective Transform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3d sang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2d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3x3</a:t>
            </a:r>
          </a:p>
          <a:p>
            <a:pPr marL="285750" indent="-285750">
              <a:buFontTx/>
              <a:buChar char="-"/>
            </a:pPr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 OpenCV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hàm</a:t>
            </a:r>
            <a:r>
              <a:rPr lang="en-US" dirty="0"/>
              <a:t> cv2.getPerspectiveTransform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cv2.warpPerspective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sang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7F9472-04B4-499A-A4B4-79F4DBCB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635" y="178435"/>
            <a:ext cx="36766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11</a:t>
            </a:fld>
            <a:endParaRPr lang="en-US" sz="36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989EDFA-1D3A-4BD9-B802-54A6F0EB0B24}"/>
              </a:ext>
            </a:extLst>
          </p:cNvPr>
          <p:cNvSpPr txBox="1"/>
          <p:nvPr/>
        </p:nvSpPr>
        <p:spPr>
          <a:xfrm>
            <a:off x="568171" y="118249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075BAE2-0EE2-43C6-8639-94471041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" y="1751919"/>
            <a:ext cx="2931841" cy="29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A668CAC-4653-4498-9DCE-167E256C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751919"/>
            <a:ext cx="3093085" cy="29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1C695438-4BDB-439B-A10A-EA5C1B17B338}"/>
              </a:ext>
            </a:extLst>
          </p:cNvPr>
          <p:cNvSpPr/>
          <p:nvPr/>
        </p:nvSpPr>
        <p:spPr>
          <a:xfrm>
            <a:off x="3689718" y="2999179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C9E3448E-242E-4066-800B-1AD0671E0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752" y="2582698"/>
            <a:ext cx="828763" cy="8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7CEEF6E-73C7-4297-9311-9F794D3B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58" y="2521089"/>
            <a:ext cx="710882" cy="10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ũi tên: Phải 16">
            <a:extLst>
              <a:ext uri="{FF2B5EF4-FFF2-40B4-BE49-F238E27FC236}">
                <a16:creationId xmlns:a16="http://schemas.microsoft.com/office/drawing/2014/main" id="{DC18F20A-48E1-4948-80BA-5D1AF2F8BAA2}"/>
              </a:ext>
            </a:extLst>
          </p:cNvPr>
          <p:cNvSpPr/>
          <p:nvPr/>
        </p:nvSpPr>
        <p:spPr>
          <a:xfrm>
            <a:off x="7570545" y="2917426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65D5A417-CFDC-4A6C-A29E-92C9DAF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15" y="2576454"/>
            <a:ext cx="911182" cy="9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ũi tên: Phải 20">
            <a:extLst>
              <a:ext uri="{FF2B5EF4-FFF2-40B4-BE49-F238E27FC236}">
                <a16:creationId xmlns:a16="http://schemas.microsoft.com/office/drawing/2014/main" id="{ED678075-6F8C-42C5-8453-A215598C15A5}"/>
              </a:ext>
            </a:extLst>
          </p:cNvPr>
          <p:cNvSpPr/>
          <p:nvPr/>
        </p:nvSpPr>
        <p:spPr>
          <a:xfrm>
            <a:off x="10754110" y="2934466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8" name="Picture 18">
            <a:extLst>
              <a:ext uri="{FF2B5EF4-FFF2-40B4-BE49-F238E27FC236}">
                <a16:creationId xmlns:a16="http://schemas.microsoft.com/office/drawing/2014/main" id="{F9A01429-EA7A-41BC-B606-C1DA6B64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33" y="5202270"/>
            <a:ext cx="710882" cy="7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75A08175-F987-4F58-B061-F7E3724C6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03" y="5202271"/>
            <a:ext cx="727807" cy="7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ũi tên: Phải 27">
            <a:extLst>
              <a:ext uri="{FF2B5EF4-FFF2-40B4-BE49-F238E27FC236}">
                <a16:creationId xmlns:a16="http://schemas.microsoft.com/office/drawing/2014/main" id="{34A3379E-969A-4425-A040-773EEBD2DE18}"/>
              </a:ext>
            </a:extLst>
          </p:cNvPr>
          <p:cNvSpPr/>
          <p:nvPr/>
        </p:nvSpPr>
        <p:spPr>
          <a:xfrm>
            <a:off x="9348246" y="5456845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̃i tên: Phải 28">
            <a:extLst>
              <a:ext uri="{FF2B5EF4-FFF2-40B4-BE49-F238E27FC236}">
                <a16:creationId xmlns:a16="http://schemas.microsoft.com/office/drawing/2014/main" id="{E6EA3FC1-126C-4E32-832A-47413A056254}"/>
              </a:ext>
            </a:extLst>
          </p:cNvPr>
          <p:cNvSpPr/>
          <p:nvPr/>
        </p:nvSpPr>
        <p:spPr>
          <a:xfrm>
            <a:off x="9348246" y="2904385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D5FAC745-AE78-4196-BEA3-BDD5E66763C6}"/>
              </a:ext>
            </a:extLst>
          </p:cNvPr>
          <p:cNvCxnSpPr/>
          <p:nvPr/>
        </p:nvCxnSpPr>
        <p:spPr>
          <a:xfrm flipH="1" flipV="1">
            <a:off x="11182515" y="1899920"/>
            <a:ext cx="318605" cy="4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F69A146-2958-4EBF-AA9A-02586E119D14}"/>
              </a:ext>
            </a:extLst>
          </p:cNvPr>
          <p:cNvSpPr txBox="1"/>
          <p:nvPr/>
        </p:nvSpPr>
        <p:spPr>
          <a:xfrm>
            <a:off x="9320799" y="4172407"/>
            <a:ext cx="134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(28 x 28)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B76387C9-ABCB-4003-A49C-25D66519B7B4}"/>
              </a:ext>
            </a:extLst>
          </p:cNvPr>
          <p:cNvCxnSpPr/>
          <p:nvPr/>
        </p:nvCxnSpPr>
        <p:spPr>
          <a:xfrm flipH="1" flipV="1">
            <a:off x="10026303" y="4547855"/>
            <a:ext cx="318605" cy="4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E5ACD316-7574-4828-9413-443B7EF24E29}"/>
              </a:ext>
            </a:extLst>
          </p:cNvPr>
          <p:cNvSpPr txBox="1"/>
          <p:nvPr/>
        </p:nvSpPr>
        <p:spPr>
          <a:xfrm>
            <a:off x="10431499" y="1653941"/>
            <a:ext cx="134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(28 x 28)</a:t>
            </a:r>
          </a:p>
        </p:txBody>
      </p:sp>
    </p:spTree>
    <p:extLst>
      <p:ext uri="{BB962C8B-B14F-4D97-AF65-F5344CB8AC3E}">
        <p14:creationId xmlns:p14="http://schemas.microsoft.com/office/powerpoint/2010/main" val="28126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12</a:t>
            </a:fld>
            <a:endParaRPr lang="en-US" sz="36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7B34E1-0AED-4A2B-A93A-2444D4372630}"/>
              </a:ext>
            </a:extLst>
          </p:cNvPr>
          <p:cNvSpPr txBox="1"/>
          <p:nvPr/>
        </p:nvSpPr>
        <p:spPr>
          <a:xfrm>
            <a:off x="457200" y="1023256"/>
            <a:ext cx="1073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2.5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CNN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MNIST.</a:t>
            </a:r>
          </a:p>
          <a:p>
            <a:pPr marL="285750" indent="-285750">
              <a:buFontTx/>
              <a:buChar char="-"/>
            </a:pP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MNIST bao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con: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60k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nhau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đên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9,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10k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nhau.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đây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MNIST.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bức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đen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trắng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kích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thước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28x28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cộng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784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pixels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model: https://github.com/neeru1207/AI_Sudoku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052CEA6-F735-40A5-A6F1-4960E8E4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11" y="3758434"/>
            <a:ext cx="5819775" cy="252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13</a:t>
            </a:fld>
            <a:endParaRPr lang="en-US" sz="36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1EBF932-DC55-48B7-94AC-563164A592EE}"/>
              </a:ext>
            </a:extLst>
          </p:cNvPr>
          <p:cNvSpPr txBox="1"/>
          <p:nvPr/>
        </p:nvSpPr>
        <p:spPr>
          <a:xfrm>
            <a:off x="460456" y="1146965"/>
            <a:ext cx="53171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backtracking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  <a:p>
            <a:pPr marL="285750" indent="-285750">
              <a:buFontTx/>
              <a:buChar char="-"/>
            </a:pP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Quay lui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quy. Ý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dĩ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quy.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quy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Backtracking Sudoku GIF | Gfycat">
            <a:extLst>
              <a:ext uri="{FF2B5EF4-FFF2-40B4-BE49-F238E27FC236}">
                <a16:creationId xmlns:a16="http://schemas.microsoft.com/office/drawing/2014/main" id="{EB03F367-8E8E-456E-A09F-6356789E89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18" y="98240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14</a:t>
            </a:fld>
            <a:endParaRPr lang="en-US" sz="36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6AA56EA8-68C7-4008-BE79-3EB0961C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2050794"/>
            <a:ext cx="8062659" cy="246147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E86235A-442C-49F5-96B2-B8C82845CFEC}"/>
              </a:ext>
            </a:extLst>
          </p:cNvPr>
          <p:cNvSpPr txBox="1"/>
          <p:nvPr/>
        </p:nvSpPr>
        <p:spPr>
          <a:xfrm>
            <a:off x="656948" y="1127464"/>
            <a:ext cx="9738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+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backtracking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5289354-C598-43A8-B25C-7040FA8CDFF6}"/>
              </a:ext>
            </a:extLst>
          </p:cNvPr>
          <p:cNvSpPr txBox="1"/>
          <p:nvPr/>
        </p:nvSpPr>
        <p:spPr>
          <a:xfrm>
            <a:off x="754602" y="4829452"/>
            <a:ext cx="8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backtracking O(9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100%</a:t>
            </a:r>
          </a:p>
        </p:txBody>
      </p:sp>
    </p:spTree>
    <p:extLst>
      <p:ext uri="{BB962C8B-B14F-4D97-AF65-F5344CB8AC3E}">
        <p14:creationId xmlns:p14="http://schemas.microsoft.com/office/powerpoint/2010/main" val="160617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15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282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100+ hình ảnh cảm ơn trong slide - hinhanhsieudep.net">
            <a:extLst>
              <a:ext uri="{FF2B5EF4-FFF2-40B4-BE49-F238E27FC236}">
                <a16:creationId xmlns:a16="http://schemas.microsoft.com/office/drawing/2014/main" id="{3B5DF05C-E0AE-452A-9C47-30A482D7B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 b="23139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Trang </a:t>
            </a:r>
            <a:fld id="{C01389E6-C847-4AD0-B56D-D205B2EAB1EE}" type="slidenum">
              <a:rPr lang="en-US" smtClean="0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1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2</a:t>
            </a:fld>
            <a:endParaRPr lang="en-US" sz="3600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36398E85-376C-4272-865D-2E21EF06B038}"/>
              </a:ext>
            </a:extLst>
          </p:cNvPr>
          <p:cNvGrpSpPr/>
          <p:nvPr/>
        </p:nvGrpSpPr>
        <p:grpSpPr>
          <a:xfrm>
            <a:off x="433297" y="1188706"/>
            <a:ext cx="5318002" cy="749406"/>
            <a:chOff x="6351484" y="1104189"/>
            <a:chExt cx="5318002" cy="749406"/>
          </a:xfrm>
        </p:grpSpPr>
        <p:sp>
          <p:nvSpPr>
            <p:cNvPr id="32" name="Regular Pentagon 33">
              <a:extLst>
                <a:ext uri="{FF2B5EF4-FFF2-40B4-BE49-F238E27FC236}">
                  <a16:creationId xmlns:a16="http://schemas.microsoft.com/office/drawing/2014/main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2C09A4BB-21BE-4807-BBC3-A63AB2E37DF9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E60EDFEA-B1DA-49EC-9AB6-DDE9A71D1F9B}"/>
                </a:ext>
              </a:extLst>
            </p:cNvPr>
            <p:cNvSpPr txBox="1"/>
            <p:nvPr/>
          </p:nvSpPr>
          <p:spPr>
            <a:xfrm>
              <a:off x="7367450" y="1268820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altLang="ko-KR" sz="3200" b="1" dirty="0" err="1">
                  <a:solidFill>
                    <a:schemeClr val="accent1"/>
                  </a:solidFill>
                  <a:cs typeface="Arial" pitchFamily="34" charset="0"/>
                </a:rPr>
                <a:t>Giới</a:t>
              </a:r>
              <a:r>
                <a:rPr lang="en-GB" altLang="ko-KR" sz="3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GB" altLang="ko-KR" sz="3200" b="1" dirty="0" err="1">
                  <a:solidFill>
                    <a:schemeClr val="accent1"/>
                  </a:solidFill>
                  <a:cs typeface="Arial" pitchFamily="34" charset="0"/>
                </a:rPr>
                <a:t>thiệu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46">
            <a:extLst>
              <a:ext uri="{FF2B5EF4-FFF2-40B4-BE49-F238E27FC236}">
                <a16:creationId xmlns:a16="http://schemas.microsoft.com/office/drawing/2014/main" id="{968EC539-1846-4486-9A11-E273253BED4C}"/>
              </a:ext>
            </a:extLst>
          </p:cNvPr>
          <p:cNvGrpSpPr/>
          <p:nvPr/>
        </p:nvGrpSpPr>
        <p:grpSpPr>
          <a:xfrm>
            <a:off x="433297" y="2286740"/>
            <a:ext cx="5318002" cy="735356"/>
            <a:chOff x="6351484" y="1104189"/>
            <a:chExt cx="5318002" cy="735356"/>
          </a:xfrm>
        </p:grpSpPr>
        <p:sp>
          <p:nvSpPr>
            <p:cNvPr id="27" name="Regular Pentagon 33">
              <a:extLst>
                <a:ext uri="{FF2B5EF4-FFF2-40B4-BE49-F238E27FC236}">
                  <a16:creationId xmlns:a16="http://schemas.microsoft.com/office/drawing/2014/main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48">
              <a:extLst>
                <a:ext uri="{FF2B5EF4-FFF2-40B4-BE49-F238E27FC236}">
                  <a16:creationId xmlns:a16="http://schemas.microsoft.com/office/drawing/2014/main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50">
              <a:extLst>
                <a:ext uri="{FF2B5EF4-FFF2-40B4-BE49-F238E27FC236}">
                  <a16:creationId xmlns:a16="http://schemas.microsoft.com/office/drawing/2014/main" id="{4939507B-9EBB-4447-B0BC-74F276E4DE53}"/>
                </a:ext>
              </a:extLst>
            </p:cNvPr>
            <p:cNvSpPr txBox="1"/>
            <p:nvPr/>
          </p:nvSpPr>
          <p:spPr>
            <a:xfrm>
              <a:off x="7367450" y="1222653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altLang="ko-KR" sz="3200" b="1" dirty="0" err="1">
                  <a:solidFill>
                    <a:schemeClr val="accent2"/>
                  </a:solidFill>
                  <a:cs typeface="Arial" pitchFamily="34" charset="0"/>
                </a:rPr>
                <a:t>Xử</a:t>
              </a:r>
              <a:r>
                <a:rPr lang="en-GB" altLang="ko-KR" sz="3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GB" altLang="ko-KR" sz="3200" b="1" dirty="0" err="1">
                  <a:solidFill>
                    <a:schemeClr val="accent2"/>
                  </a:solidFill>
                  <a:cs typeface="Arial" pitchFamily="34" charset="0"/>
                </a:rPr>
                <a:t>lý</a:t>
              </a:r>
              <a:r>
                <a:rPr lang="en-GB" altLang="ko-KR" sz="3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GB" altLang="ko-KR" sz="3200" b="1" dirty="0" err="1">
                  <a:solidFill>
                    <a:schemeClr val="accent2"/>
                  </a:solidFill>
                  <a:cs typeface="Arial" pitchFamily="34" charset="0"/>
                </a:rPr>
                <a:t>bài</a:t>
              </a:r>
              <a:r>
                <a:rPr lang="en-GB" altLang="ko-KR" sz="32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GB" altLang="ko-KR" sz="3200" b="1" dirty="0" err="1">
                  <a:solidFill>
                    <a:schemeClr val="accent2"/>
                  </a:solidFill>
                  <a:cs typeface="Arial" pitchFamily="34" charset="0"/>
                </a:rPr>
                <a:t>toán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52">
            <a:extLst>
              <a:ext uri="{FF2B5EF4-FFF2-40B4-BE49-F238E27FC236}">
                <a16:creationId xmlns:a16="http://schemas.microsoft.com/office/drawing/2014/main" id="{C916B4E4-E2E5-436E-9916-C5BCB32F65DE}"/>
              </a:ext>
            </a:extLst>
          </p:cNvPr>
          <p:cNvGrpSpPr/>
          <p:nvPr/>
        </p:nvGrpSpPr>
        <p:grpSpPr>
          <a:xfrm>
            <a:off x="433297" y="3384774"/>
            <a:ext cx="5318002" cy="743207"/>
            <a:chOff x="6351484" y="1104189"/>
            <a:chExt cx="5318002" cy="743207"/>
          </a:xfrm>
        </p:grpSpPr>
        <p:sp>
          <p:nvSpPr>
            <p:cNvPr id="22" name="Regular Pentagon 33">
              <a:extLst>
                <a:ext uri="{FF2B5EF4-FFF2-40B4-BE49-F238E27FC236}">
                  <a16:creationId xmlns:a16="http://schemas.microsoft.com/office/drawing/2014/main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54">
              <a:extLst>
                <a:ext uri="{FF2B5EF4-FFF2-40B4-BE49-F238E27FC236}">
                  <a16:creationId xmlns:a16="http://schemas.microsoft.com/office/drawing/2014/main" id="{571189E6-6D5B-4ADE-8E80-2E647FC188E5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56">
              <a:extLst>
                <a:ext uri="{FF2B5EF4-FFF2-40B4-BE49-F238E27FC236}">
                  <a16:creationId xmlns:a16="http://schemas.microsoft.com/office/drawing/2014/main" id="{AA562870-AAC7-4466-960F-592E1409CBCC}"/>
                </a:ext>
              </a:extLst>
            </p:cNvPr>
            <p:cNvSpPr txBox="1"/>
            <p:nvPr/>
          </p:nvSpPr>
          <p:spPr>
            <a:xfrm>
              <a:off x="7367450" y="1262621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 err="1">
                  <a:solidFill>
                    <a:schemeClr val="accent3"/>
                  </a:solidFill>
                  <a:cs typeface="Arial" pitchFamily="34" charset="0"/>
                </a:rPr>
                <a:t>Phân</a:t>
              </a:r>
              <a:r>
                <a:rPr lang="en-US" altLang="ko-KR" sz="3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3"/>
                  </a:solidFill>
                  <a:cs typeface="Arial" pitchFamily="34" charset="0"/>
                </a:rPr>
                <a:t>tích</a:t>
              </a:r>
              <a:r>
                <a:rPr lang="en-US" altLang="ko-KR" sz="3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3"/>
                  </a:solidFill>
                  <a:cs typeface="Arial" pitchFamily="34" charset="0"/>
                </a:rPr>
                <a:t>đánh</a:t>
              </a:r>
              <a:r>
                <a:rPr lang="en-US" altLang="ko-KR" sz="3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3"/>
                  </a:solidFill>
                  <a:cs typeface="Arial" pitchFamily="34" charset="0"/>
                </a:rPr>
                <a:t>giá</a:t>
              </a:r>
              <a:endParaRPr lang="ko-KR" altLang="en-US" sz="3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58">
            <a:extLst>
              <a:ext uri="{FF2B5EF4-FFF2-40B4-BE49-F238E27FC236}">
                <a16:creationId xmlns:a16="http://schemas.microsoft.com/office/drawing/2014/main" id="{0BEE73F8-5CCD-4DD1-80B4-23566F0FBCA0}"/>
              </a:ext>
            </a:extLst>
          </p:cNvPr>
          <p:cNvGrpSpPr/>
          <p:nvPr/>
        </p:nvGrpSpPr>
        <p:grpSpPr>
          <a:xfrm>
            <a:off x="433297" y="4482808"/>
            <a:ext cx="5318002" cy="735356"/>
            <a:chOff x="6351484" y="1104189"/>
            <a:chExt cx="5318002" cy="735356"/>
          </a:xfrm>
        </p:grpSpPr>
        <p:sp>
          <p:nvSpPr>
            <p:cNvPr id="17" name="Regular Pentagon 33">
              <a:extLst>
                <a:ext uri="{FF2B5EF4-FFF2-40B4-BE49-F238E27FC236}">
                  <a16:creationId xmlns:a16="http://schemas.microsoft.com/office/drawing/2014/main" id="{0B45D774-A4FA-4C25-9FAF-95844E517D40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60">
              <a:extLst>
                <a:ext uri="{FF2B5EF4-FFF2-40B4-BE49-F238E27FC236}">
                  <a16:creationId xmlns:a16="http://schemas.microsoft.com/office/drawing/2014/main" id="{837D94E2-FBEA-491D-87FE-BA3B94B0AF9A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62">
              <a:extLst>
                <a:ext uri="{FF2B5EF4-FFF2-40B4-BE49-F238E27FC236}">
                  <a16:creationId xmlns:a16="http://schemas.microsoft.com/office/drawing/2014/main" id="{2318EB63-9122-48D8-8AB6-06C8FBC1EBF6}"/>
                </a:ext>
              </a:extLst>
            </p:cNvPr>
            <p:cNvSpPr txBox="1"/>
            <p:nvPr/>
          </p:nvSpPr>
          <p:spPr>
            <a:xfrm>
              <a:off x="7367450" y="1254770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altLang="ko-KR" sz="3200" b="1" dirty="0">
                  <a:solidFill>
                    <a:schemeClr val="accent4"/>
                  </a:solidFill>
                  <a:cs typeface="Arial" pitchFamily="34" charset="0"/>
                </a:rPr>
                <a:t>Demo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2050" name="Picture 2" descr="Bộ Trò Chơi Sudoku Sudoku Phát Triển Trí Thông Minh Cho Bé | Shopee Việt Nam">
            <a:extLst>
              <a:ext uri="{FF2B5EF4-FFF2-40B4-BE49-F238E27FC236}">
                <a16:creationId xmlns:a16="http://schemas.microsoft.com/office/drawing/2014/main" id="{B432EBBE-FA90-46AF-A84A-9397833D7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01" y="0"/>
            <a:ext cx="6785499" cy="64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2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3</a:t>
            </a:fld>
            <a:endParaRPr lang="en-US" sz="36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F116862-FE8F-4B5C-9E47-048A0407C713}"/>
              </a:ext>
            </a:extLst>
          </p:cNvPr>
          <p:cNvSpPr txBox="1"/>
          <p:nvPr/>
        </p:nvSpPr>
        <p:spPr>
          <a:xfrm>
            <a:off x="605162" y="1154097"/>
            <a:ext cx="80949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Sudoku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chơi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theo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tiêu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chơi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9×9 sao cho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3×3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9. Câu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chơi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07D599E-CE60-4765-BD25-895428BA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009" y="79720"/>
            <a:ext cx="3101609" cy="6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4</a:t>
            </a:fld>
            <a:endParaRPr lang="en-US" sz="36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F116862-FE8F-4B5C-9E47-048A0407C713}"/>
              </a:ext>
            </a:extLst>
          </p:cNvPr>
          <p:cNvSpPr txBox="1"/>
          <p:nvPr/>
        </p:nvSpPr>
        <p:spPr>
          <a:xfrm>
            <a:off x="605162" y="1154097"/>
            <a:ext cx="7997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Sudoku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B8166FE-ED6E-496D-9FC7-67D8BC8A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86" y="0"/>
            <a:ext cx="3655114" cy="3314700"/>
          </a:xfrm>
          <a:prstGeom prst="rect">
            <a:avLst/>
          </a:prstGeom>
        </p:spPr>
      </p:pic>
      <p:pic>
        <p:nvPicPr>
          <p:cNvPr id="9" name="Hình ảnh 8" descr="Ảnh có chứa văn bản, trò chơi ô chữ, đen, trắng&#10;&#10;Mô tả được tạo tự động">
            <a:extLst>
              <a:ext uri="{FF2B5EF4-FFF2-40B4-BE49-F238E27FC236}">
                <a16:creationId xmlns:a16="http://schemas.microsoft.com/office/drawing/2014/main" id="{6AB38F70-3461-432A-8367-6BC316F43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3314701"/>
            <a:ext cx="3686175" cy="30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5</a:t>
            </a:fld>
            <a:endParaRPr lang="en-US" sz="3600" dirty="0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4C47D911-8296-436E-BDCB-FF2FE3B26DC3}"/>
              </a:ext>
            </a:extLst>
          </p:cNvPr>
          <p:cNvSpPr txBox="1"/>
          <p:nvPr/>
        </p:nvSpPr>
        <p:spPr>
          <a:xfrm>
            <a:off x="8686367" y="1311152"/>
            <a:ext cx="2738140" cy="123110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chữ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số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train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58F6C682-166E-4C02-AC28-27A4BC0A8CFC}"/>
              </a:ext>
            </a:extLst>
          </p:cNvPr>
          <p:cNvSpPr txBox="1"/>
          <p:nvPr/>
        </p:nvSpPr>
        <p:spPr>
          <a:xfrm>
            <a:off x="982771" y="5054884"/>
            <a:ext cx="2738140" cy="95410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Sudoku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thuật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backtracking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Sudoku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328A73EC-2AC4-46F2-B1B0-5F4B488E80E3}"/>
              </a:ext>
            </a:extLst>
          </p:cNvPr>
          <p:cNvSpPr txBox="1"/>
          <p:nvPr/>
        </p:nvSpPr>
        <p:spPr>
          <a:xfrm>
            <a:off x="204186" y="1200361"/>
            <a:ext cx="3344385" cy="156966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ảnh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Cắt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lưới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Sudoku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ảnh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gốc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Cắt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chữ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bị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bước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Elbow Connector 10">
            <a:extLst>
              <a:ext uri="{FF2B5EF4-FFF2-40B4-BE49-F238E27FC236}">
                <a16:creationId xmlns:a16="http://schemas.microsoft.com/office/drawing/2014/main" id="{78E73A7E-7BA3-417A-822F-F1073FE41F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7227" y="2025597"/>
            <a:ext cx="1332064" cy="113427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32">
            <a:extLst>
              <a:ext uri="{FF2B5EF4-FFF2-40B4-BE49-F238E27FC236}">
                <a16:creationId xmlns:a16="http://schemas.microsoft.com/office/drawing/2014/main" id="{3300E5EC-F107-4804-A2D8-7C43C4BE8FFF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38">
            <a:extLst>
              <a:ext uri="{FF2B5EF4-FFF2-40B4-BE49-F238E27FC236}">
                <a16:creationId xmlns:a16="http://schemas.microsoft.com/office/drawing/2014/main" id="{83834306-FE93-4CCA-9512-B669E237EDD8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3">
            <a:extLst>
              <a:ext uri="{FF2B5EF4-FFF2-40B4-BE49-F238E27FC236}">
                <a16:creationId xmlns:a16="http://schemas.microsoft.com/office/drawing/2014/main" id="{E21F6CCC-F807-491B-986C-F457F55A7630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25" name="자유형: 도형 112">
              <a:extLst>
                <a:ext uri="{FF2B5EF4-FFF2-40B4-BE49-F238E27FC236}">
                  <a16:creationId xmlns:a16="http://schemas.microsoft.com/office/drawing/2014/main" id="{A313B020-E92F-478B-A22B-EBFE96974FE7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자유형: 도형 113">
              <a:extLst>
                <a:ext uri="{FF2B5EF4-FFF2-40B4-BE49-F238E27FC236}">
                  <a16:creationId xmlns:a16="http://schemas.microsoft.com/office/drawing/2014/main" id="{03B714EA-D290-4E0C-850F-519FD2EC983E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114">
              <a:extLst>
                <a:ext uri="{FF2B5EF4-FFF2-40B4-BE49-F238E27FC236}">
                  <a16:creationId xmlns:a16="http://schemas.microsoft.com/office/drawing/2014/main" id="{2F073F72-E368-4469-896A-72EE77C6DD53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자유형: 도형 116">
              <a:extLst>
                <a:ext uri="{FF2B5EF4-FFF2-40B4-BE49-F238E27FC236}">
                  <a16:creationId xmlns:a16="http://schemas.microsoft.com/office/drawing/2014/main" id="{94C84EA6-5C89-47DE-9EDA-40CA9940850A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0134381D-A363-438D-B172-2692379F0AFB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1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Trapezoid 22">
            <a:extLst>
              <a:ext uri="{FF2B5EF4-FFF2-40B4-BE49-F238E27FC236}">
                <a16:creationId xmlns:a16="http://schemas.microsoft.com/office/drawing/2014/main" id="{1036FB7E-7C65-4F48-B16B-3F6ACF1AED30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2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" name="Freeform 53">
            <a:extLst>
              <a:ext uri="{FF2B5EF4-FFF2-40B4-BE49-F238E27FC236}">
                <a16:creationId xmlns:a16="http://schemas.microsoft.com/office/drawing/2014/main" id="{B66D66E8-AA28-44D7-89CA-959BA5138F50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3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" name="Freeform 55">
            <a:extLst>
              <a:ext uri="{FF2B5EF4-FFF2-40B4-BE49-F238E27FC236}">
                <a16:creationId xmlns:a16="http://schemas.microsoft.com/office/drawing/2014/main" id="{74708079-ADDA-4B88-A85B-F9D44CE39FB9}"/>
              </a:ext>
            </a:extLst>
          </p:cNvPr>
          <p:cNvSpPr/>
          <p:nvPr/>
        </p:nvSpPr>
        <p:spPr>
          <a:xfrm rot="2700000">
            <a:off x="5927926" y="3558713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57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6</a:t>
            </a:fld>
            <a:endParaRPr lang="en-US" sz="36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989EDFA-1D3A-4BD9-B802-54A6F0EB0B24}"/>
              </a:ext>
            </a:extLst>
          </p:cNvPr>
          <p:cNvSpPr txBox="1"/>
          <p:nvPr/>
        </p:nvSpPr>
        <p:spPr>
          <a:xfrm>
            <a:off x="568171" y="118249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E0138B-0C16-437A-82F1-98529598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990310"/>
            <a:ext cx="3286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6970DEF-C585-4EE5-9E43-308608ED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1990310"/>
            <a:ext cx="3286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E8164DB8-9135-453A-A0B2-FAB02C3CEA2D}"/>
              </a:ext>
            </a:extLst>
          </p:cNvPr>
          <p:cNvSpPr/>
          <p:nvPr/>
        </p:nvSpPr>
        <p:spPr>
          <a:xfrm>
            <a:off x="3965713" y="3697357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8AE3B33-FB90-44D9-85CF-5C957B27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2011017"/>
            <a:ext cx="3286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Mũi tên: Phải 32">
            <a:extLst>
              <a:ext uri="{FF2B5EF4-FFF2-40B4-BE49-F238E27FC236}">
                <a16:creationId xmlns:a16="http://schemas.microsoft.com/office/drawing/2014/main" id="{FBE646E4-6F06-4F99-BC50-80EB860FB5A1}"/>
              </a:ext>
            </a:extLst>
          </p:cNvPr>
          <p:cNvSpPr/>
          <p:nvPr/>
        </p:nvSpPr>
        <p:spPr>
          <a:xfrm>
            <a:off x="7837832" y="3697357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6E817A2-7CE9-4BD9-8660-F4EBAF88105F}"/>
              </a:ext>
            </a:extLst>
          </p:cNvPr>
          <p:cNvSpPr txBox="1"/>
          <p:nvPr/>
        </p:nvSpPr>
        <p:spPr>
          <a:xfrm>
            <a:off x="656948" y="1586402"/>
            <a:ext cx="319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871410D8-A2C6-4A34-8758-378E09B599CF}"/>
              </a:ext>
            </a:extLst>
          </p:cNvPr>
          <p:cNvSpPr txBox="1"/>
          <p:nvPr/>
        </p:nvSpPr>
        <p:spPr>
          <a:xfrm>
            <a:off x="4497325" y="1581308"/>
            <a:ext cx="319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image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1123E014-3B42-45F7-8A0E-3412DB9B364C}"/>
              </a:ext>
            </a:extLst>
          </p:cNvPr>
          <p:cNvSpPr txBox="1"/>
          <p:nvPr/>
        </p:nvSpPr>
        <p:spPr>
          <a:xfrm>
            <a:off x="8269226" y="1551827"/>
            <a:ext cx="319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Gausian</a:t>
            </a:r>
            <a:r>
              <a:rPr lang="en-US" dirty="0"/>
              <a:t> Blur</a:t>
            </a:r>
          </a:p>
        </p:txBody>
      </p:sp>
    </p:spTree>
    <p:extLst>
      <p:ext uri="{BB962C8B-B14F-4D97-AF65-F5344CB8AC3E}">
        <p14:creationId xmlns:p14="http://schemas.microsoft.com/office/powerpoint/2010/main" val="6815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7</a:t>
            </a:fld>
            <a:endParaRPr lang="en-US" sz="36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989EDFA-1D3A-4BD9-B802-54A6F0EB0B24}"/>
              </a:ext>
            </a:extLst>
          </p:cNvPr>
          <p:cNvSpPr txBox="1"/>
          <p:nvPr/>
        </p:nvSpPr>
        <p:spPr>
          <a:xfrm>
            <a:off x="568171" y="118249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E8164DB8-9135-453A-A0B2-FAB02C3CEA2D}"/>
              </a:ext>
            </a:extLst>
          </p:cNvPr>
          <p:cNvSpPr/>
          <p:nvPr/>
        </p:nvSpPr>
        <p:spPr>
          <a:xfrm>
            <a:off x="3965713" y="3697357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̃i tên: Phải 32">
            <a:extLst>
              <a:ext uri="{FF2B5EF4-FFF2-40B4-BE49-F238E27FC236}">
                <a16:creationId xmlns:a16="http://schemas.microsoft.com/office/drawing/2014/main" id="{FBE646E4-6F06-4F99-BC50-80EB860FB5A1}"/>
              </a:ext>
            </a:extLst>
          </p:cNvPr>
          <p:cNvSpPr/>
          <p:nvPr/>
        </p:nvSpPr>
        <p:spPr>
          <a:xfrm>
            <a:off x="7837832" y="3697357"/>
            <a:ext cx="288235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6E817A2-7CE9-4BD9-8660-F4EBAF88105F}"/>
              </a:ext>
            </a:extLst>
          </p:cNvPr>
          <p:cNvSpPr txBox="1"/>
          <p:nvPr/>
        </p:nvSpPr>
        <p:spPr>
          <a:xfrm>
            <a:off x="656948" y="1586402"/>
            <a:ext cx="319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Adaptive Thresholding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871410D8-A2C6-4A34-8758-378E09B599CF}"/>
              </a:ext>
            </a:extLst>
          </p:cNvPr>
          <p:cNvSpPr txBox="1"/>
          <p:nvPr/>
        </p:nvSpPr>
        <p:spPr>
          <a:xfrm>
            <a:off x="4497325" y="1567253"/>
            <a:ext cx="319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Bitwise not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1123E014-3B42-45F7-8A0E-3412DB9B364C}"/>
              </a:ext>
            </a:extLst>
          </p:cNvPr>
          <p:cNvSpPr txBox="1"/>
          <p:nvPr/>
        </p:nvSpPr>
        <p:spPr>
          <a:xfrm>
            <a:off x="8269226" y="1551827"/>
            <a:ext cx="319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Dilation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500D9C-552E-449C-8210-3A9ADE5F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990310"/>
            <a:ext cx="3286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BA399A4-F1BB-4363-8063-CC97972D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6" y="2011017"/>
            <a:ext cx="3286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5AA31EA-3E1C-43A5-8A21-E7A71A25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7" y="1955734"/>
            <a:ext cx="3286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3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8</a:t>
            </a:fld>
            <a:endParaRPr lang="en-US" sz="36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989EDFA-1D3A-4BD9-B802-54A6F0EB0B24}"/>
              </a:ext>
            </a:extLst>
          </p:cNvPr>
          <p:cNvSpPr txBox="1"/>
          <p:nvPr/>
        </p:nvSpPr>
        <p:spPr>
          <a:xfrm>
            <a:off x="568171" y="118249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</a:t>
            </a:r>
            <a:r>
              <a:rPr lang="en-US" dirty="0" err="1"/>
              <a:t>Tìm</a:t>
            </a:r>
            <a:r>
              <a:rPr lang="en-US" dirty="0"/>
              <a:t> sudoku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C2FF3A-A508-42A8-ACFE-CF0E3840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87" y="457200"/>
            <a:ext cx="3932376" cy="41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E8B7299-30FD-4361-84B4-3D44456AF7AA}"/>
              </a:ext>
            </a:extLst>
          </p:cNvPr>
          <p:cNvSpPr txBox="1"/>
          <p:nvPr/>
        </p:nvSpPr>
        <p:spPr>
          <a:xfrm>
            <a:off x="568171" y="1908699"/>
            <a:ext cx="70133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OpenCV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hàm</a:t>
            </a:r>
            <a:r>
              <a:rPr lang="en-US" dirty="0"/>
              <a:t> cv2.findContour</a:t>
            </a:r>
          </a:p>
          <a:p>
            <a:r>
              <a:rPr lang="en-US" dirty="0"/>
              <a:t>- Contour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hở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Trong</a:t>
            </a:r>
            <a:r>
              <a:rPr lang="en-US" dirty="0"/>
              <a:t> OpenCV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1 contour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1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contour.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contour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sz="1800" dirty="0">
              <a:solidFill>
                <a:srgbClr val="A9B7C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A9B7C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A9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contours = </a:t>
            </a:r>
            <a:r>
              <a:rPr lang="en-US" sz="1800" dirty="0">
                <a:solidFill>
                  <a:srgbClr val="8888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</a:t>
            </a:r>
            <a:r>
              <a:rPr lang="en-US" sz="1800" dirty="0">
                <a:solidFill>
                  <a:srgbClr val="A9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(contours</a:t>
            </a:r>
            <a:r>
              <a:rPr lang="en-US" sz="1800" dirty="0">
                <a:solidFill>
                  <a:srgbClr val="CC78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A9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=cv2.contourArea</a:t>
            </a:r>
            <a:r>
              <a:rPr lang="en-US" sz="1800" dirty="0">
                <a:solidFill>
                  <a:srgbClr val="CC78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reverse</a:t>
            </a:r>
            <a:r>
              <a:rPr lang="en-US" sz="1800" dirty="0">
                <a:solidFill>
                  <a:srgbClr val="A9B7C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C78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7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D02BB-C075-4BC5-8B3A-440F8FDE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36071"/>
            <a:ext cx="10241280" cy="646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A297B2-4EDB-4A2D-B79A-F0341AD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1542" y="6409944"/>
            <a:ext cx="3655114" cy="448056"/>
          </a:xfrm>
        </p:spPr>
        <p:txBody>
          <a:bodyPr/>
          <a:lstStyle/>
          <a:p>
            <a:r>
              <a:rPr lang="en-US" sz="3600" dirty="0"/>
              <a:t>Trang </a:t>
            </a:r>
            <a:fld id="{C01389E6-C847-4AD0-B56D-D205B2EAB1EE}" type="slidenum">
              <a:rPr lang="en-US" sz="3600" smtClean="0"/>
              <a:t>9</a:t>
            </a:fld>
            <a:endParaRPr lang="en-US" sz="36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989EDFA-1D3A-4BD9-B802-54A6F0EB0B24}"/>
              </a:ext>
            </a:extLst>
          </p:cNvPr>
          <p:cNvSpPr txBox="1"/>
          <p:nvPr/>
        </p:nvSpPr>
        <p:spPr>
          <a:xfrm>
            <a:off x="568171" y="118249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</a:t>
            </a:r>
            <a:r>
              <a:rPr lang="en-US" dirty="0" err="1"/>
              <a:t>Tìm</a:t>
            </a:r>
            <a:r>
              <a:rPr lang="en-US" dirty="0"/>
              <a:t> sudoku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C2FF3A-A508-42A8-ACFE-CF0E3840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87" y="457200"/>
            <a:ext cx="3932376" cy="41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E590FE5-9FA3-43A5-B0F0-F0736CBCC48A}"/>
              </a:ext>
            </a:extLst>
          </p:cNvPr>
          <p:cNvSpPr txBox="1"/>
          <p:nvPr/>
        </p:nvSpPr>
        <p:spPr>
          <a:xfrm>
            <a:off x="887767" y="2095130"/>
            <a:ext cx="6125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đã</a:t>
            </a:r>
            <a:r>
              <a:rPr lang="en-US" dirty="0"/>
              <a:t> contour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sudoku)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Điểm</a:t>
            </a:r>
            <a:r>
              <a:rPr lang="en-US" dirty="0"/>
              <a:t> top-left = min(x + y)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Điểm</a:t>
            </a:r>
            <a:r>
              <a:rPr lang="en-US" dirty="0"/>
              <a:t> top-right = max(x – y)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Điểm</a:t>
            </a:r>
            <a:r>
              <a:rPr lang="en-US" dirty="0"/>
              <a:t> bottom-left = min(x – y)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Điểm</a:t>
            </a:r>
            <a:r>
              <a:rPr lang="en-US" dirty="0"/>
              <a:t> bottom-right = max(x + y)</a:t>
            </a:r>
          </a:p>
        </p:txBody>
      </p:sp>
    </p:spTree>
    <p:extLst>
      <p:ext uri="{BB962C8B-B14F-4D97-AF65-F5344CB8AC3E}">
        <p14:creationId xmlns:p14="http://schemas.microsoft.com/office/powerpoint/2010/main" val="7210094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1142</TotalTime>
  <Words>919</Words>
  <Application>Microsoft Office PowerPoint</Application>
  <PresentationFormat>Màn hình rộng</PresentationFormat>
  <Paragraphs>104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Nova</vt:lpstr>
      <vt:lpstr>Times New Roman</vt:lpstr>
      <vt:lpstr>GradientRiseVTI</vt:lpstr>
      <vt:lpstr>TỰ ĐỘNG GIẢI GAME SUDOKU</vt:lpstr>
      <vt:lpstr>Bản trình bày PowerPoint</vt:lpstr>
      <vt:lpstr>1. Giới thiệu</vt:lpstr>
      <vt:lpstr>1. Giới thiệu</vt:lpstr>
      <vt:lpstr>2. Xử lý</vt:lpstr>
      <vt:lpstr>2. Xử lý</vt:lpstr>
      <vt:lpstr>2. Xử lý</vt:lpstr>
      <vt:lpstr>2. Xử lý</vt:lpstr>
      <vt:lpstr>2. Xử lý</vt:lpstr>
      <vt:lpstr>2. Xử lý</vt:lpstr>
      <vt:lpstr>2. Xử lý</vt:lpstr>
      <vt:lpstr>2. Xử lý</vt:lpstr>
      <vt:lpstr>2. Xử lý</vt:lpstr>
      <vt:lpstr>3. Phân tích và đánh giá</vt:lpstr>
      <vt:lpstr>4. Demo bài toán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ĐỘNG GIẢI GAME SUDOKU</dc:title>
  <dc:creator>Nguyễn Phú Vinh</dc:creator>
  <cp:lastModifiedBy>Nguyễn Phú Vinh</cp:lastModifiedBy>
  <cp:revision>44</cp:revision>
  <dcterms:created xsi:type="dcterms:W3CDTF">2021-06-17T12:40:22Z</dcterms:created>
  <dcterms:modified xsi:type="dcterms:W3CDTF">2021-06-19T03:16:42Z</dcterms:modified>
</cp:coreProperties>
</file>