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218" r:id="rId2"/>
  </p:sldMasterIdLst>
  <p:notesMasterIdLst>
    <p:notesMasterId r:id="rId19"/>
  </p:notesMasterIdLst>
  <p:handoutMasterIdLst>
    <p:handoutMasterId r:id="rId20"/>
  </p:handoutMasterIdLst>
  <p:sldIdLst>
    <p:sldId id="268" r:id="rId3"/>
    <p:sldId id="285" r:id="rId4"/>
    <p:sldId id="286" r:id="rId5"/>
    <p:sldId id="287" r:id="rId6"/>
    <p:sldId id="293" r:id="rId7"/>
    <p:sldId id="281" r:id="rId8"/>
    <p:sldId id="289" r:id="rId9"/>
    <p:sldId id="294" r:id="rId10"/>
    <p:sldId id="280" r:id="rId11"/>
    <p:sldId id="290" r:id="rId12"/>
    <p:sldId id="295" r:id="rId13"/>
    <p:sldId id="296" r:id="rId14"/>
    <p:sldId id="291" r:id="rId15"/>
    <p:sldId id="292" r:id="rId16"/>
    <p:sldId id="277" r:id="rId17"/>
    <p:sldId id="29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  <p15:guide id="3" orient="horz" pos="3792" userDrawn="1">
          <p15:clr>
            <a:srgbClr val="A4A3A4"/>
          </p15:clr>
        </p15:guide>
        <p15:guide id="4" pos="719" userDrawn="1">
          <p15:clr>
            <a:srgbClr val="A4A3A4"/>
          </p15:clr>
        </p15:guide>
        <p15:guide id="5" pos="50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86" autoAdjust="0"/>
    <p:restoredTop sz="94018" autoAdjust="0"/>
  </p:normalViewPr>
  <p:slideViewPr>
    <p:cSldViewPr>
      <p:cViewPr>
        <p:scale>
          <a:sx n="100" d="100"/>
          <a:sy n="100" d="100"/>
        </p:scale>
        <p:origin x="904" y="-104"/>
      </p:cViewPr>
      <p:guideLst>
        <p:guide orient="horz" pos="2160"/>
        <p:guide orient="horz" pos="384"/>
        <p:guide orient="horz" pos="3792"/>
        <p:guide pos="719"/>
        <p:guide pos="504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handoutMaster" Target="handoutMasters/handoutMaster1.xml"/><Relationship Id="rId21" Type="http://schemas.openxmlformats.org/officeDocument/2006/relationships/commentAuthors" Target="commentAuthors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2-09T08:50:16.039" idx="3">
    <p:pos x="2477" y="2273"/>
    <p:text>Mention about why we choose X-band or 300MHz to 4GHz to do prototype. Because parts are available at PSU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2-09T09:14:31.776" idx="4">
    <p:pos x="1641" y="2397"/>
    <p:text>Missing</p:text>
    <p:extLst>
      <p:ext uri="{C676402C-5697-4E1C-873F-D02D1690AC5C}">
        <p15:threadingInfo xmlns:p15="http://schemas.microsoft.com/office/powerpoint/2012/main" timeZoneBias="480"/>
      </p:ext>
    </p:extLst>
  </p:cm>
  <p:cm authorId="2" dt="2017-02-09T09:14:52.160" idx="5">
    <p:pos x="1617" y="2806"/>
    <p:text>missing</p:text>
    <p:extLst>
      <p:ext uri="{C676402C-5697-4E1C-873F-D02D1690AC5C}">
        <p15:threadingInfo xmlns:p15="http://schemas.microsoft.com/office/powerpoint/2012/main" timeZoneBias="480"/>
      </p:ext>
    </p:extLst>
  </p:cm>
  <p:cm authorId="2" dt="2017-02-09T09:14:59.627" idx="6">
    <p:pos x="10" y="10"/>
    <p:text>missing</p:text>
    <p:extLst>
      <p:ext uri="{C676402C-5697-4E1C-873F-D02D1690AC5C}">
        <p15:threadingInfo xmlns:p15="http://schemas.microsoft.com/office/powerpoint/2012/main" timeZoneBias="480"/>
      </p:ext>
    </p:extLst>
  </p:cm>
  <p:cm authorId="2" dt="2017-02-09T09:15:12.260" idx="7">
    <p:pos x="1815" y="1988"/>
    <p:text>Model missng</p:text>
    <p:extLst>
      <p:ext uri="{C676402C-5697-4E1C-873F-D02D1690AC5C}">
        <p15:threadingInfo xmlns:p15="http://schemas.microsoft.com/office/powerpoint/2012/main" timeZoneBias="480"/>
      </p:ext>
    </p:extLst>
  </p:cm>
  <p:cm authorId="2" dt="2017-02-09T09:15:37.504" idx="8">
    <p:pos x="1586" y="2998"/>
    <p:text>various sizes</p:text>
    <p:extLst>
      <p:ext uri="{C676402C-5697-4E1C-873F-D02D1690AC5C}">
        <p15:threadingInfo xmlns:p15="http://schemas.microsoft.com/office/powerpoint/2012/main" timeZoneBias="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4EB7-856E-45FD-83F0-5F7C6F3E4372}" type="datetimeFigureOut">
              <a:rPr lang="en-US"/>
              <a:t>2/10/17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6E15-F82A-4596-A46C-375C6D3981E1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en-US"/>
              <a:t>2/10/17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76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76B7-5811-4114-8A95-998148FFD529}" type="datetime1">
              <a:rPr lang="en-US" smtClean="0"/>
              <a:t>2/10/17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67D0-0200-42BE-A0B2-78C70FBBB312}" type="datetime1">
              <a:rPr lang="en-US" smtClean="0"/>
              <a:t>2/10/17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67D0-0200-42BE-A0B2-78C70FBBB312}" type="datetime1">
              <a:rPr lang="en-US" smtClean="0"/>
              <a:t>2/10/17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67D0-0200-42BE-A0B2-78C70FBBB312}" type="datetime1">
              <a:rPr lang="en-US" smtClean="0"/>
              <a:t>2/10/17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67D0-0200-42BE-A0B2-78C70FBBB312}" type="datetime1">
              <a:rPr lang="en-US" smtClean="0"/>
              <a:t>2/10/17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67D0-0200-42BE-A0B2-78C70FBBB312}" type="datetime1">
              <a:rPr lang="en-US" smtClean="0"/>
              <a:t>2/10/17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67D0-0200-42BE-A0B2-78C70FBBB312}" type="datetime1">
              <a:rPr lang="en-US" smtClean="0"/>
              <a:t>2/10/17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077A-EF7A-41AA-8976-110EB7416C60}" type="datetime1">
              <a:rPr lang="en-US" smtClean="0"/>
              <a:t>2/10/17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912B-6681-4BDF-AE10-F59636249FF3}" type="datetime1">
              <a:rPr lang="en-US" smtClean="0"/>
              <a:t>2/10/17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E22-D0BA-4CB4-9C32-B27533199514}" type="datetime1">
              <a:rPr lang="en-US" smtClean="0"/>
              <a:t>2/10/17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240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0A9-7A83-412D-A8AC-5AF60A8AA507}" type="datetime1">
              <a:rPr lang="en-US" smtClean="0"/>
              <a:t>2/10/17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3DF0-FDDF-4143-9D8C-6AF41892E174}" type="datetime1">
              <a:rPr lang="en-US" smtClean="0"/>
              <a:t>2/10/17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83F9-4677-4C31-8407-7919061A580B}" type="datetime1">
              <a:rPr lang="en-US" smtClean="0"/>
              <a:t>2/10/17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39A6-3450-434F-A872-BEE63F7EB093}" type="datetime1">
              <a:rPr lang="en-US" smtClean="0"/>
              <a:t>2/10/17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BB1C-FA00-4171-BA31-4C5E719472F3}" type="datetime1">
              <a:rPr lang="en-US" smtClean="0"/>
              <a:t>2/10/17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8610-5B57-4C6B-BF9F-F5397A1F60B8}" type="datetime1">
              <a:rPr lang="en-US" smtClean="0"/>
              <a:t>2/10/17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F3DD-8B6D-46AA-BCA9-242D4EF63DDF}" type="datetime1">
              <a:rPr lang="en-US" smtClean="0"/>
              <a:t>2/10/17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1AE9-3D4A-4A08-B03D-DC6D2ADF5464}" type="datetime1">
              <a:rPr lang="en-US" smtClean="0"/>
              <a:t>2/10/17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C6E67D0-0200-42BE-A0B2-78C70FBBB312}" type="datetime1">
              <a:rPr lang="en-US" smtClean="0"/>
              <a:t>2/10/17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142457" y="5638803"/>
            <a:ext cx="6859439" cy="341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799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6991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19" r:id="rId1"/>
    <p:sldLayoutId id="2147484220" r:id="rId2"/>
    <p:sldLayoutId id="2147484221" r:id="rId3"/>
    <p:sldLayoutId id="2147484222" r:id="rId4"/>
    <p:sldLayoutId id="2147484223" r:id="rId5"/>
    <p:sldLayoutId id="2147484224" r:id="rId6"/>
    <p:sldLayoutId id="2147484225" r:id="rId7"/>
    <p:sldLayoutId id="2147484226" r:id="rId8"/>
    <p:sldLayoutId id="2147484227" r:id="rId9"/>
    <p:sldLayoutId id="2147484228" r:id="rId10"/>
    <p:sldLayoutId id="2147484229" r:id="rId11"/>
    <p:sldLayoutId id="2147484230" r:id="rId12"/>
    <p:sldLayoutId id="2147484231" r:id="rId13"/>
    <p:sldLayoutId id="2147484232" r:id="rId14"/>
    <p:sldLayoutId id="2147484233" r:id="rId15"/>
    <p:sldLayoutId id="2147484234" r:id="rId16"/>
    <p:sldLayoutId id="2147484235" r:id="rId17"/>
    <p:sldLayoutId id="2147483914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Ov0bqGiB/initial-cf-planning" TargetMode="External"/><Relationship Id="rId4" Type="http://schemas.openxmlformats.org/officeDocument/2006/relationships/hyperlink" Target="https://www.zotero.org/groups/957151/item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trankhiemha/ECE412-413-Capstone-Project-N3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eg"/><Relationship Id="rId3" Type="http://schemas.openxmlformats.org/officeDocument/2006/relationships/comments" Target="../comments/commen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269985"/>
            <a:ext cx="8572499" cy="1371600"/>
          </a:xfrm>
        </p:spPr>
        <p:txBody>
          <a:bodyPr>
            <a:normAutofit fontScale="90000"/>
          </a:bodyPr>
          <a:lstStyle/>
          <a:p>
            <a:r>
              <a:rPr lang="en-US" sz="4125" dirty="0"/>
              <a:t/>
            </a:r>
            <a:br>
              <a:rPr lang="en-US" sz="4125" dirty="0"/>
            </a:br>
            <a:r>
              <a:rPr lang="en-US" sz="4400" dirty="0"/>
              <a:t>EM parameterization </a:t>
            </a:r>
            <a:r>
              <a:rPr lang="en-US" sz="4400" dirty="0" smtClean="0"/>
              <a:t>of</a:t>
            </a:r>
            <a:br>
              <a:rPr lang="en-US" sz="4400" dirty="0" smtClean="0"/>
            </a:br>
            <a:r>
              <a:rPr lang="en-US" sz="4400" dirty="0" smtClean="0"/>
              <a:t>CF composite absorber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28700" y="4343400"/>
            <a:ext cx="7061187" cy="1562100"/>
          </a:xfrm>
        </p:spPr>
        <p:txBody>
          <a:bodyPr>
            <a:normAutofit/>
          </a:bodyPr>
          <a:lstStyle/>
          <a:p>
            <a:pPr>
              <a:spcAft>
                <a:spcPts val="450"/>
              </a:spcAft>
            </a:pPr>
            <a:r>
              <a:rPr lang="en-US" sz="1800" dirty="0"/>
              <a:t>Sponsor: </a:t>
            </a:r>
            <a:r>
              <a:rPr lang="en-US" sz="1800" dirty="0" err="1"/>
              <a:t>Tangitek</a:t>
            </a:r>
            <a:r>
              <a:rPr lang="en-US" sz="1800" dirty="0"/>
              <a:t> LLC</a:t>
            </a:r>
          </a:p>
          <a:p>
            <a:pPr>
              <a:spcAft>
                <a:spcPts val="450"/>
              </a:spcAft>
            </a:pPr>
            <a:r>
              <a:rPr lang="en-US" sz="1800" dirty="0"/>
              <a:t>Advisor: 	Branimir Pejcinovic</a:t>
            </a:r>
          </a:p>
          <a:p>
            <a:pPr>
              <a:spcAft>
                <a:spcPts val="450"/>
              </a:spcAft>
            </a:pPr>
            <a:r>
              <a:rPr lang="en-US" sz="1800" dirty="0"/>
              <a:t>Students: 	Ha Tran, Thanh Le, Jeffrey Brown</a:t>
            </a:r>
          </a:p>
          <a:p>
            <a:pPr>
              <a:spcAft>
                <a:spcPts val="450"/>
              </a:spcAft>
            </a:pP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901701" y="1447800"/>
            <a:ext cx="71881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Capstone project proposal: </a:t>
            </a:r>
          </a:p>
        </p:txBody>
      </p:sp>
    </p:spTree>
    <p:extLst>
      <p:ext uri="{BB962C8B-B14F-4D97-AF65-F5344CB8AC3E}">
        <p14:creationId xmlns:p14="http://schemas.microsoft.com/office/powerpoint/2010/main" val="29571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Available parts: Waveguides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473915"/>
            <a:ext cx="4049100" cy="2336085"/>
          </a:xfrm>
        </p:spPr>
        <p:txBody>
          <a:bodyPr>
            <a:normAutofit/>
          </a:bodyPr>
          <a:lstStyle/>
          <a:p>
            <a:r>
              <a:rPr lang="en-US" dirty="0"/>
              <a:t>PSU has </a:t>
            </a:r>
            <a:r>
              <a:rPr lang="en-US" dirty="0" smtClean="0"/>
              <a:t>1 waveguide </a:t>
            </a:r>
            <a:r>
              <a:rPr lang="en-US" dirty="0"/>
              <a:t>and </a:t>
            </a:r>
            <a:r>
              <a:rPr lang="en-US" dirty="0" smtClean="0"/>
              <a:t>adapters </a:t>
            </a:r>
            <a:r>
              <a:rPr lang="en-US" dirty="0"/>
              <a:t>in </a:t>
            </a:r>
            <a:r>
              <a:rPr lang="en-US" dirty="0" smtClean="0"/>
              <a:t>X-band (figure)</a:t>
            </a:r>
          </a:p>
          <a:p>
            <a:r>
              <a:rPr lang="en-US" dirty="0" smtClean="0"/>
              <a:t>Frequency: 8.20 - 12.40 GHz</a:t>
            </a:r>
          </a:p>
          <a:p>
            <a:r>
              <a:rPr lang="en-US" dirty="0" smtClean="0"/>
              <a:t>Dimension of aperture: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22.86 mm x 10.16 mm</a:t>
            </a:r>
            <a:endParaRPr lang="en-US" dirty="0"/>
          </a:p>
        </p:txBody>
      </p:sp>
      <p:pic>
        <p:nvPicPr>
          <p:cNvPr id="5" name="Picture 6" descr="No automatic alt text available.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555" y="1499315"/>
            <a:ext cx="3298825" cy="185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762000" y="3663154"/>
            <a:ext cx="6790790" cy="23360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dirty="0"/>
              <a:t>We still needs:</a:t>
            </a:r>
          </a:p>
          <a:p>
            <a:r>
              <a:rPr lang="en-US" dirty="0" smtClean="0"/>
              <a:t>A </a:t>
            </a:r>
            <a:r>
              <a:rPr lang="en-US" dirty="0"/>
              <a:t>sample holder (a segment of X-band waveguide that has suitable size for the sample) </a:t>
            </a:r>
            <a:endParaRPr lang="en-US" dirty="0" smtClean="0"/>
          </a:p>
          <a:p>
            <a:r>
              <a:rPr lang="en-US" dirty="0"/>
              <a:t>TRL calibration kits </a:t>
            </a:r>
            <a:r>
              <a:rPr lang="en-US" dirty="0" smtClean="0"/>
              <a:t>: 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dirty="0"/>
              <a:t>Reflect standards: A X-band waveguide short termination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dirty="0"/>
              <a:t>Line standards: A X-band waveguide segment (90 degree long line at center frequency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6724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568" y="457200"/>
            <a:ext cx="7592490" cy="1400530"/>
          </a:xfrm>
        </p:spPr>
        <p:txBody>
          <a:bodyPr/>
          <a:lstStyle/>
          <a:p>
            <a:r>
              <a:rPr lang="en-US" smtClean="0"/>
              <a:t>Sample </a:t>
            </a:r>
            <a:r>
              <a:rPr lang="en-US" smtClean="0"/>
              <a:t>Holder </a:t>
            </a:r>
            <a:r>
              <a:rPr lang="en-US"/>
              <a:t>I</a:t>
            </a:r>
            <a:r>
              <a:rPr lang="en-US" smtClean="0"/>
              <a:t>nitial </a:t>
            </a:r>
            <a:r>
              <a:rPr lang="en-US" dirty="0"/>
              <a:t>D</a:t>
            </a:r>
            <a:r>
              <a:rPr lang="en-US" smtClean="0"/>
              <a:t>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33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995082"/>
          </a:xfrm>
        </p:spPr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56572" y="1435100"/>
            <a:ext cx="6883517" cy="4195481"/>
          </a:xfrm>
        </p:spPr>
        <p:txBody>
          <a:bodyPr>
            <a:normAutofit/>
          </a:bodyPr>
          <a:lstStyle/>
          <a:p>
            <a:r>
              <a:rPr lang="en-US" dirty="0" smtClean="0"/>
              <a:t>Measurement setup and characterization of material at frequency range of 8 – 12 GHz:</a:t>
            </a:r>
          </a:p>
          <a:p>
            <a:pPr lvl="1"/>
            <a:r>
              <a:rPr lang="en-US" dirty="0" smtClean="0"/>
              <a:t>NRL measurement for absorbing coefficients</a:t>
            </a:r>
          </a:p>
          <a:p>
            <a:pPr lvl="1"/>
            <a:r>
              <a:rPr lang="en-US" dirty="0" smtClean="0"/>
              <a:t>Waveguide measurement for S-parameters</a:t>
            </a:r>
          </a:p>
          <a:p>
            <a:pPr lvl="1"/>
            <a:r>
              <a:rPr lang="en-US" dirty="0" smtClean="0"/>
              <a:t>Material EM parameters extractions</a:t>
            </a:r>
          </a:p>
          <a:p>
            <a:pPr lvl="1"/>
            <a:r>
              <a:rPr lang="en-US" dirty="0" smtClean="0"/>
              <a:t>EM simulation</a:t>
            </a:r>
          </a:p>
          <a:p>
            <a:r>
              <a:rPr lang="en-US" dirty="0" smtClean="0"/>
              <a:t>Expansion with time availability:</a:t>
            </a:r>
            <a:endParaRPr lang="en-US" dirty="0"/>
          </a:p>
          <a:p>
            <a:pPr lvl="1"/>
            <a:r>
              <a:rPr lang="en-US" dirty="0" smtClean="0"/>
              <a:t>Expand the frequency of measurements and characterizations</a:t>
            </a:r>
          </a:p>
          <a:p>
            <a:pPr lvl="1"/>
            <a:r>
              <a:rPr lang="en-US" smtClean="0"/>
              <a:t>Perform optimizations for measurements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903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Potential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736" y="1524000"/>
            <a:ext cx="6194664" cy="4195481"/>
          </a:xfrm>
        </p:spPr>
        <p:txBody>
          <a:bodyPr/>
          <a:lstStyle/>
          <a:p>
            <a:pPr algn="just"/>
            <a:r>
              <a:rPr lang="en-US" dirty="0"/>
              <a:t>Interactive Solver: Solving both material thickness and material properties at the same time. Provide higher accuracy.</a:t>
            </a:r>
          </a:p>
          <a:p>
            <a:pPr algn="just"/>
            <a:r>
              <a:rPr lang="en-US" dirty="0" smtClean="0"/>
              <a:t>Perform NRL </a:t>
            </a:r>
            <a:r>
              <a:rPr lang="en-US" dirty="0"/>
              <a:t>Arch measurement in RF </a:t>
            </a:r>
            <a:r>
              <a:rPr lang="en-US" dirty="0" smtClean="0"/>
              <a:t>chamber to eliminate surrounding affects.</a:t>
            </a:r>
          </a:p>
          <a:p>
            <a:pPr algn="just"/>
            <a:r>
              <a:rPr lang="en-US" dirty="0" smtClean="0"/>
              <a:t>Perform free-space TRL calibration in NRL measurement</a:t>
            </a:r>
            <a:endParaRPr lang="en-US" dirty="0"/>
          </a:p>
          <a:p>
            <a:pPr algn="just"/>
            <a:r>
              <a:rPr lang="en-US" dirty="0"/>
              <a:t>Partially filled </a:t>
            </a:r>
            <a:r>
              <a:rPr lang="en-US" dirty="0" smtClean="0"/>
              <a:t>waveguide measurement to compare result with the fully filled waveguide method.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80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Initial Needs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192027" cy="4195481"/>
          </a:xfrm>
        </p:spPr>
        <p:txBody>
          <a:bodyPr>
            <a:normAutofit/>
          </a:bodyPr>
          <a:lstStyle/>
          <a:p>
            <a:r>
              <a:rPr lang="en-US" dirty="0" smtClean="0"/>
              <a:t>Sample with various size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/>
              <a:t>Waveguide (X-band</a:t>
            </a:r>
            <a:r>
              <a:rPr lang="en-US" dirty="0" smtClean="0"/>
              <a:t>):		</a:t>
            </a:r>
            <a:r>
              <a:rPr lang="en-US" dirty="0" smtClean="0"/>
              <a:t>22.86 </a:t>
            </a:r>
            <a:r>
              <a:rPr lang="en-US" dirty="0"/>
              <a:t>x </a:t>
            </a:r>
            <a:r>
              <a:rPr lang="en-US" dirty="0" smtClean="0"/>
              <a:t>10.16 x 5 mm</a:t>
            </a:r>
            <a:endParaRPr lang="en-US" dirty="0" smtClean="0"/>
          </a:p>
          <a:p>
            <a:pPr lvl="1"/>
            <a:r>
              <a:rPr lang="en-US" dirty="0"/>
              <a:t>NRL Arch (up to 18 GHz): 	</a:t>
            </a:r>
            <a:r>
              <a:rPr lang="en-US" dirty="0" smtClean="0"/>
              <a:t>30 </a:t>
            </a:r>
            <a:r>
              <a:rPr lang="en-US" dirty="0"/>
              <a:t>x </a:t>
            </a:r>
            <a:r>
              <a:rPr lang="en-US" dirty="0" smtClean="0"/>
              <a:t>30 x 0.2 cm 											60 </a:t>
            </a:r>
            <a:r>
              <a:rPr lang="en-US" dirty="0"/>
              <a:t>x 60 </a:t>
            </a:r>
            <a:r>
              <a:rPr lang="en-US" dirty="0" smtClean="0"/>
              <a:t>x 0.2 cm</a:t>
            </a:r>
            <a:endParaRPr lang="en-US" dirty="0"/>
          </a:p>
          <a:p>
            <a:pPr marL="342906" lvl="1" indent="-342906"/>
            <a:r>
              <a:rPr lang="en-US" sz="2000" dirty="0" smtClean="0"/>
              <a:t>Antennas for </a:t>
            </a:r>
            <a:r>
              <a:rPr lang="en-US" sz="2000" dirty="0"/>
              <a:t>frequency range 4 – 8 GHz and above 12 </a:t>
            </a:r>
            <a:r>
              <a:rPr lang="en-US" sz="2000" dirty="0" smtClean="0"/>
              <a:t>GHz</a:t>
            </a:r>
          </a:p>
          <a:p>
            <a:pPr marL="742964" lvl="2" indent="-342906"/>
            <a:r>
              <a:rPr lang="en-US" sz="1800" dirty="0" smtClean="0"/>
              <a:t>Since the available antenna for frequency below 4GHz requires a large space for measurement set up we may need to have the horn antennas for this band.</a:t>
            </a:r>
            <a:endParaRPr lang="en-US" sz="1800" dirty="0"/>
          </a:p>
          <a:p>
            <a:r>
              <a:rPr lang="en-US" dirty="0"/>
              <a:t>Waveguide sample </a:t>
            </a:r>
            <a:r>
              <a:rPr lang="en-US" dirty="0" smtClean="0"/>
              <a:t>holder and one straight waveguide </a:t>
            </a:r>
            <a:r>
              <a:rPr lang="en-US" dirty="0"/>
              <a:t>for </a:t>
            </a:r>
            <a:r>
              <a:rPr lang="en-US" dirty="0" smtClean="0"/>
              <a:t>X-band.</a:t>
            </a:r>
          </a:p>
          <a:p>
            <a:endParaRPr lang="en-US" dirty="0" smtClean="0"/>
          </a:p>
          <a:p>
            <a:pPr lvl="1">
              <a:buSzPct val="100000"/>
              <a:buFont typeface="Wingdings" charset="2"/>
              <a:buChar char="§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14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Current Status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3990" y="1152983"/>
            <a:ext cx="6934200" cy="2047417"/>
          </a:xfrm>
        </p:spPr>
        <p:txBody>
          <a:bodyPr>
            <a:normAutofit/>
          </a:bodyPr>
          <a:lstStyle/>
          <a:p>
            <a:r>
              <a:rPr lang="en-US" sz="1800" dirty="0"/>
              <a:t>Finish detail time </a:t>
            </a:r>
            <a:r>
              <a:rPr lang="en-US" sz="1800" dirty="0" smtClean="0"/>
              <a:t>plan (using Gantt chart).</a:t>
            </a:r>
            <a:endParaRPr lang="en-US" sz="1800" dirty="0"/>
          </a:p>
          <a:p>
            <a:r>
              <a:rPr lang="en-US" sz="1800" dirty="0"/>
              <a:t>Finish </a:t>
            </a:r>
            <a:r>
              <a:rPr lang="en-US" sz="1800" dirty="0" smtClean="0"/>
              <a:t>research </a:t>
            </a:r>
            <a:r>
              <a:rPr lang="en-US" sz="1800" dirty="0"/>
              <a:t>literature review.</a:t>
            </a:r>
          </a:p>
          <a:p>
            <a:r>
              <a:rPr lang="en-US" sz="1800" dirty="0"/>
              <a:t>Finish gathering parts avaialble at PSU. </a:t>
            </a:r>
            <a:endParaRPr lang="en-US" sz="1800" dirty="0" smtClean="0"/>
          </a:p>
          <a:p>
            <a:r>
              <a:rPr lang="en-US" sz="1800" dirty="0" smtClean="0"/>
              <a:t>Equations, extraction algorithm </a:t>
            </a:r>
            <a:r>
              <a:rPr lang="en-US" sz="1800" dirty="0"/>
              <a:t>and measurement setup for prototype of NRL arch and waveguide are available.</a:t>
            </a:r>
          </a:p>
          <a:p>
            <a:endParaRPr lang="en-US" sz="1800" dirty="0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583400" y="3238500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dirty="0" smtClean="0"/>
              <a:t>Related </a:t>
            </a:r>
            <a:r>
              <a:rPr lang="en-US" sz="3000" dirty="0" smtClean="0"/>
              <a:t>Documents</a:t>
            </a:r>
            <a:endParaRPr lang="en-US" sz="3000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643990" y="3762730"/>
            <a:ext cx="6711654" cy="2261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600" dirty="0" smtClean="0"/>
              <a:t>All related documents are available on </a:t>
            </a:r>
            <a:r>
              <a:rPr lang="en-US" sz="1600" dirty="0" smtClean="0"/>
              <a:t>GitHub</a:t>
            </a:r>
            <a:r>
              <a:rPr lang="en-US" sz="1600" dirty="0" smtClean="0">
                <a:hlinkClick r:id="rId2"/>
              </a:rPr>
              <a:t> https</a:t>
            </a:r>
            <a:r>
              <a:rPr lang="en-US" sz="1600" dirty="0" smtClean="0">
                <a:hlinkClick r:id="rId2"/>
              </a:rPr>
              <a:t>://github.com/trankhiemha/ECE412-413-Capstone-Project-N3</a:t>
            </a:r>
            <a:endParaRPr lang="en-US" sz="1600" dirty="0" smtClean="0"/>
          </a:p>
          <a:p>
            <a:r>
              <a:rPr lang="en-US" sz="1600" dirty="0" smtClean="0"/>
              <a:t>Project progression tracking is available on Trello </a:t>
            </a:r>
            <a:r>
              <a:rPr lang="en-US" sz="1600" dirty="0" smtClean="0">
                <a:hlinkClick r:id="rId3"/>
              </a:rPr>
              <a:t>https://trello.com/b/Ov0bqGiB/initial-cf-planning</a:t>
            </a:r>
            <a:endParaRPr lang="en-US" sz="1600" dirty="0" smtClean="0"/>
          </a:p>
          <a:p>
            <a:r>
              <a:rPr lang="en-US" sz="1600" dirty="0" smtClean="0"/>
              <a:t>Research papers are on </a:t>
            </a:r>
            <a:r>
              <a:rPr lang="en-US" sz="1600" dirty="0" err="1" smtClean="0"/>
              <a:t>Zotero</a:t>
            </a:r>
            <a:r>
              <a:rPr lang="en-US" sz="1600" dirty="0" smtClean="0"/>
              <a:t> page: </a:t>
            </a:r>
            <a:r>
              <a:rPr lang="en-US" sz="1600" dirty="0" smtClean="0">
                <a:hlinkClick r:id="rId4"/>
              </a:rPr>
              <a:t>https://www.zotero.org/groups/957151/items</a:t>
            </a:r>
            <a:endParaRPr lang="en-US" sz="1600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21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736" y="1524000"/>
            <a:ext cx="6194664" cy="47244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[1]	K. </a:t>
            </a:r>
            <a:r>
              <a:rPr lang="en-US" dirty="0" err="1"/>
              <a:t>Belvin</a:t>
            </a:r>
            <a:r>
              <a:rPr lang="en-US" dirty="0"/>
              <a:t>, “Examining 3D Printed Antennas For Space Based Applications,” 2015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[2]	Christos </a:t>
            </a:r>
            <a:r>
              <a:rPr lang="en-US" dirty="0" err="1"/>
              <a:t>Tsipogiannis</a:t>
            </a:r>
            <a:r>
              <a:rPr lang="en-US" dirty="0"/>
              <a:t>, “Microwave materials characterization using waveguides and coaxial probe.” [Online]. Available: http://</a:t>
            </a:r>
            <a:r>
              <a:rPr lang="en-US" dirty="0" err="1"/>
              <a:t>lup.lub.lu.se</a:t>
            </a:r>
            <a:r>
              <a:rPr lang="en-US" dirty="0"/>
              <a:t>/</a:t>
            </a:r>
            <a:r>
              <a:rPr lang="en-US" dirty="0" err="1"/>
              <a:t>luur</a:t>
            </a:r>
            <a:r>
              <a:rPr lang="en-US" dirty="0"/>
              <a:t>/</a:t>
            </a:r>
            <a:r>
              <a:rPr lang="en-US" dirty="0" err="1"/>
              <a:t>download?func</a:t>
            </a:r>
            <a:r>
              <a:rPr lang="en-US" dirty="0"/>
              <a:t>=</a:t>
            </a:r>
            <a:r>
              <a:rPr lang="en-US" dirty="0" err="1"/>
              <a:t>downloadFile&amp;recordOId</a:t>
            </a:r>
            <a:r>
              <a:rPr lang="en-US" dirty="0"/>
              <a:t>=3359623&amp;fileOId=3359627. [Accessed: 30-Jan-2017</a:t>
            </a:r>
            <a:r>
              <a:rPr lang="en-US" dirty="0" smtClean="0"/>
              <a:t>].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[3]	&lt;p&gt;Tian Zhou*, D. </a:t>
            </a:r>
            <a:r>
              <a:rPr lang="en-US" dirty="0" err="1"/>
              <a:t>Wel</a:t>
            </a:r>
            <a:r>
              <a:rPr lang="en-US" dirty="0"/>
              <a:t>, S. Yang, G. Xu, and C. J. and Z. Zhao&lt;/p&gt;, “Measurement and Characterization of Flexible Absorbing Materials for Applications in Wireless Communication,” </a:t>
            </a:r>
            <a:r>
              <a:rPr lang="en-US" i="1" dirty="0"/>
              <a:t>J. Sci. Ind. </a:t>
            </a:r>
            <a:r>
              <a:rPr lang="en-US" i="1" dirty="0" err="1"/>
              <a:t>Metrol</a:t>
            </a:r>
            <a:r>
              <a:rPr lang="en-US" i="1" dirty="0"/>
              <a:t>.</a:t>
            </a:r>
            <a:r>
              <a:rPr lang="en-US" dirty="0"/>
              <a:t>, 2016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[4]	L. F. Chen, C. K. Ong, C. P. Neo, V. V. </a:t>
            </a:r>
            <a:r>
              <a:rPr lang="en-US" dirty="0" err="1"/>
              <a:t>Varadan</a:t>
            </a:r>
            <a:r>
              <a:rPr lang="en-US" dirty="0"/>
              <a:t>, and V. K. </a:t>
            </a:r>
            <a:r>
              <a:rPr lang="en-US" dirty="0" err="1"/>
              <a:t>Varadan</a:t>
            </a:r>
            <a:r>
              <a:rPr lang="en-US" dirty="0"/>
              <a:t>, “Transmission/Reflection Methods,” in </a:t>
            </a:r>
            <a:r>
              <a:rPr lang="en-US" i="1" dirty="0"/>
              <a:t>Microwave Electronics</a:t>
            </a:r>
            <a:r>
              <a:rPr lang="en-US" dirty="0"/>
              <a:t>, John Wiley &amp; Sons, Ltd, 2004, pp. 175–207.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66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Project requirements: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300 MHz to 30 GHz</a:t>
            </a:r>
          </a:p>
          <a:p>
            <a:r>
              <a:rPr lang="en-US" dirty="0"/>
              <a:t>EM parameter extraction:</a:t>
            </a:r>
          </a:p>
          <a:p>
            <a:pPr lvl="1"/>
            <a:r>
              <a:rPr lang="en-US" dirty="0"/>
              <a:t>Dielectric constant</a:t>
            </a:r>
          </a:p>
          <a:p>
            <a:pPr lvl="1"/>
            <a:r>
              <a:rPr lang="en-US" dirty="0"/>
              <a:t>Complex electric permittivity</a:t>
            </a:r>
          </a:p>
          <a:p>
            <a:pPr lvl="1"/>
            <a:r>
              <a:rPr lang="en-US" dirty="0"/>
              <a:t>Complex magnetic permeability</a:t>
            </a:r>
          </a:p>
          <a:p>
            <a:pPr lvl="1"/>
            <a:r>
              <a:rPr lang="en-US" dirty="0"/>
              <a:t>Loss tangent, absorption coefficient</a:t>
            </a:r>
          </a:p>
          <a:p>
            <a:pPr lvl="1"/>
            <a:r>
              <a:rPr lang="en-US" dirty="0"/>
              <a:t>Layer thickness</a:t>
            </a:r>
          </a:p>
          <a:p>
            <a:r>
              <a:rPr lang="en-US" dirty="0"/>
              <a:t>Simulation model for validation </a:t>
            </a:r>
          </a:p>
          <a:p>
            <a:r>
              <a:rPr lang="en-US" dirty="0"/>
              <a:t>NRL arch measurement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11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Main phases: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524000"/>
            <a:ext cx="7173300" cy="50291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Project info &amp; planning (5 weeks)</a:t>
            </a:r>
          </a:p>
          <a:p>
            <a:pPr lvl="1"/>
            <a:r>
              <a:rPr lang="en-US" dirty="0"/>
              <a:t>Literature review on material characterization</a:t>
            </a:r>
          </a:p>
          <a:p>
            <a:pPr lvl="1"/>
            <a:r>
              <a:rPr lang="en-US" dirty="0"/>
              <a:t>Project requirement documents, test cases</a:t>
            </a:r>
          </a:p>
          <a:p>
            <a:pPr lvl="1"/>
            <a:r>
              <a:rPr lang="en-US" dirty="0"/>
              <a:t>Project schedule</a:t>
            </a:r>
          </a:p>
          <a:p>
            <a:r>
              <a:rPr lang="en-US" dirty="0"/>
              <a:t>Prototypes </a:t>
            </a:r>
            <a:r>
              <a:rPr lang="en-US" dirty="0" smtClean="0"/>
              <a:t>(10 </a:t>
            </a:r>
            <a:r>
              <a:rPr lang="en-US" dirty="0"/>
              <a:t>weeks):</a:t>
            </a:r>
          </a:p>
          <a:p>
            <a:pPr lvl="1"/>
            <a:r>
              <a:rPr lang="en-US" dirty="0"/>
              <a:t>NRL Arch: from 300 MHz to 4 GHz</a:t>
            </a:r>
          </a:p>
          <a:p>
            <a:pPr lvl="1"/>
            <a:r>
              <a:rPr lang="en-US" dirty="0"/>
              <a:t>Waveguide: from 8 GHz to 12 GHz</a:t>
            </a:r>
          </a:p>
          <a:p>
            <a:pPr lvl="1"/>
            <a:r>
              <a:rPr lang="en-US" dirty="0" smtClean="0"/>
              <a:t>EM Parameters extraction: use NRW algorithm and MATLAB</a:t>
            </a:r>
          </a:p>
          <a:p>
            <a:pPr lvl="1"/>
            <a:r>
              <a:rPr lang="en-US" dirty="0"/>
              <a:t>EM simulation: EM </a:t>
            </a:r>
            <a:r>
              <a:rPr lang="en-US" dirty="0" smtClean="0"/>
              <a:t>pro to simulate the material’s behavior</a:t>
            </a:r>
            <a:endParaRPr lang="en-US" dirty="0"/>
          </a:p>
          <a:p>
            <a:r>
              <a:rPr lang="en-US" dirty="0"/>
              <a:t>Production </a:t>
            </a:r>
            <a:r>
              <a:rPr lang="en-US" dirty="0" smtClean="0"/>
              <a:t>(7 </a:t>
            </a:r>
            <a:r>
              <a:rPr lang="en-US" dirty="0"/>
              <a:t>weeks):</a:t>
            </a:r>
          </a:p>
          <a:p>
            <a:pPr lvl="1"/>
            <a:r>
              <a:rPr lang="en-US" dirty="0" smtClean="0"/>
              <a:t>Expand </a:t>
            </a:r>
            <a:r>
              <a:rPr lang="en-US" dirty="0" smtClean="0"/>
              <a:t>frequency range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Back-up and presentation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361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Approaches: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371601"/>
            <a:ext cx="7249500" cy="4876806"/>
          </a:xfrm>
        </p:spPr>
        <p:txBody>
          <a:bodyPr>
            <a:normAutofit/>
          </a:bodyPr>
          <a:lstStyle/>
          <a:p>
            <a:r>
              <a:rPr lang="en-US" dirty="0"/>
              <a:t>NRL Arch:</a:t>
            </a:r>
          </a:p>
          <a:p>
            <a:pPr lvl="1"/>
            <a:r>
              <a:rPr lang="en-US" dirty="0"/>
              <a:t>Advantage: Industrial standards, different incident/reflection angles</a:t>
            </a:r>
          </a:p>
          <a:p>
            <a:pPr lvl="1"/>
            <a:r>
              <a:rPr lang="en-US" dirty="0"/>
              <a:t>Disadvantage: Big sample size (greater than 5 </a:t>
            </a:r>
            <a:r>
              <a:rPr lang="en-US" dirty="0" smtClean="0"/>
              <a:t>wavelength), </a:t>
            </a:r>
            <a:r>
              <a:rPr lang="en-US" dirty="0"/>
              <a:t>antenna alignment</a:t>
            </a:r>
          </a:p>
          <a:p>
            <a:r>
              <a:rPr lang="en-US" dirty="0"/>
              <a:t>Waveguide:</a:t>
            </a:r>
          </a:p>
          <a:p>
            <a:pPr lvl="1"/>
            <a:r>
              <a:rPr lang="en-US" dirty="0"/>
              <a:t>Advantage: Higher dynamic range, small sample size</a:t>
            </a:r>
          </a:p>
          <a:p>
            <a:pPr lvl="1"/>
            <a:r>
              <a:rPr lang="en-US" dirty="0"/>
              <a:t>Disadvantage: sample preparation (require perfect contact between sample and waveguides)</a:t>
            </a:r>
          </a:p>
          <a:p>
            <a:r>
              <a:rPr lang="en-US" dirty="0"/>
              <a:t>Software:</a:t>
            </a:r>
          </a:p>
          <a:p>
            <a:pPr lvl="1"/>
            <a:r>
              <a:rPr lang="en-US" dirty="0"/>
              <a:t>MATLAB for material </a:t>
            </a:r>
            <a:r>
              <a:rPr lang="en-US" dirty="0" smtClean="0"/>
              <a:t>extraction based on NRW </a:t>
            </a:r>
            <a:r>
              <a:rPr lang="en-US" dirty="0" smtClean="0"/>
              <a:t>algorithm [1], [2]</a:t>
            </a:r>
            <a:endParaRPr lang="en-US" dirty="0"/>
          </a:p>
          <a:p>
            <a:pPr lvl="1"/>
            <a:r>
              <a:rPr lang="en-US" dirty="0"/>
              <a:t>EMPro for EM </a:t>
            </a:r>
            <a:r>
              <a:rPr lang="en-US" dirty="0" smtClean="0"/>
              <a:t>simulation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30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Potential Problems and </a:t>
            </a:r>
            <a:r>
              <a:rPr lang="en-US" sz="4400" dirty="0" smtClean="0"/>
              <a:t>Solutions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Potential problems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48266" y="2514600"/>
            <a:ext cx="3793709" cy="3741738"/>
          </a:xfrm>
        </p:spPr>
        <p:txBody>
          <a:bodyPr>
            <a:normAutofit/>
          </a:bodyPr>
          <a:lstStyle/>
          <a:p>
            <a:pPr marL="800107" lvl="1" indent="-342900" algn="just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Required </a:t>
            </a:r>
            <a:r>
              <a:rPr lang="en-US" dirty="0"/>
              <a:t>sample size for NRL arch measurement in low frequency will be too large.</a:t>
            </a:r>
          </a:p>
          <a:p>
            <a:pPr marL="800107" lvl="1" indent="-342900" algn="just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Antennas alignment is hard to be perfect.</a:t>
            </a:r>
          </a:p>
          <a:p>
            <a:pPr marL="800107" lvl="1" indent="-342900" algn="just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Surrounding </a:t>
            </a:r>
            <a:r>
              <a:rPr lang="en-US" dirty="0"/>
              <a:t>environment may </a:t>
            </a:r>
            <a:r>
              <a:rPr lang="en-US" dirty="0" smtClean="0"/>
              <a:t>affect measurements of the NRL measurement.</a:t>
            </a:r>
            <a:endParaRPr lang="en-US" dirty="0"/>
          </a:p>
          <a:p>
            <a:pPr marL="800107" lvl="1" indent="-342900" algn="just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Sample preparation for waveguide measurement is not perfect and hard to </a:t>
            </a:r>
            <a:r>
              <a:rPr lang="en-US" dirty="0" smtClean="0"/>
              <a:t>align.</a:t>
            </a:r>
            <a:endParaRPr lang="en-US" dirty="0"/>
          </a:p>
          <a:p>
            <a:pPr lvl="1">
              <a:lnSpc>
                <a:spcPct val="110000"/>
              </a:lnSpc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909762"/>
            <a:ext cx="3298113" cy="576262"/>
          </a:xfrm>
        </p:spPr>
        <p:txBody>
          <a:bodyPr/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98645" y="2528569"/>
            <a:ext cx="4140024" cy="3741738"/>
          </a:xfrm>
        </p:spPr>
        <p:txBody>
          <a:bodyPr>
            <a:normAutofit lnSpcReduction="10000"/>
          </a:bodyPr>
          <a:lstStyle/>
          <a:p>
            <a:pPr marL="800107" lvl="1" indent="-342900" algn="just">
              <a:buFont typeface="+mj-lt"/>
              <a:buAutoNum type="arabicPeriod"/>
            </a:pPr>
            <a:r>
              <a:rPr lang="en-US" dirty="0"/>
              <a:t>Sample for frequencies below 3 </a:t>
            </a:r>
            <a:r>
              <a:rPr lang="en-US" dirty="0" smtClean="0"/>
              <a:t>GHz can be </a:t>
            </a:r>
            <a:r>
              <a:rPr lang="en-US" dirty="0"/>
              <a:t>60cm x 60 cm for practical </a:t>
            </a:r>
            <a:r>
              <a:rPr lang="en-US" dirty="0" smtClean="0"/>
              <a:t>measurement [3]</a:t>
            </a:r>
            <a:endParaRPr lang="en-US" dirty="0"/>
          </a:p>
          <a:p>
            <a:pPr marL="800107" lvl="1" indent="-342900" algn="just">
              <a:buFont typeface="+mj-lt"/>
              <a:buAutoNum type="arabicPeriod"/>
            </a:pPr>
            <a:r>
              <a:rPr lang="en-US" dirty="0" smtClean="0"/>
              <a:t>Set up 1 simple measurement to get the most possible alignment to apply on the arch alignment.</a:t>
            </a:r>
            <a:endParaRPr lang="en-US" dirty="0"/>
          </a:p>
          <a:p>
            <a:pPr marL="800107" lvl="1" indent="-342900" algn="just">
              <a:buFont typeface="+mj-lt"/>
              <a:buAutoNum type="arabicPeriod"/>
            </a:pPr>
            <a:r>
              <a:rPr lang="en-US" dirty="0" smtClean="0"/>
              <a:t>Use the RF chamber room at PSU with the foam absorber to take the measurements.</a:t>
            </a:r>
            <a:endParaRPr lang="en-US" dirty="0"/>
          </a:p>
          <a:p>
            <a:pPr marL="800107" lvl="1" indent="-342900" algn="just">
              <a:buFont typeface="+mj-lt"/>
              <a:buAutoNum type="arabicPeriod"/>
            </a:pPr>
            <a:r>
              <a:rPr lang="en-US" dirty="0" smtClean="0"/>
              <a:t>Design the sample holder waveguide short to fix the sample in easier then connect with 2 extensional waveguides and 2 waveguide adapters</a:t>
            </a:r>
            <a:r>
              <a:rPr lang="en-US" dirty="0" smtClean="0"/>
              <a:t>. [3]</a:t>
            </a:r>
            <a:endParaRPr lang="en-US" dirty="0" smtClean="0"/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951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NRL Arch Prototype</a:t>
            </a:r>
            <a:r>
              <a:rPr lang="en-US" sz="3000" dirty="0" smtClean="0"/>
              <a:t>:</a:t>
            </a:r>
            <a:endParaRPr lang="en-US" sz="3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2176357"/>
            <a:ext cx="3886200" cy="3252893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VNA is used as both the stimulus and detector of microwave </a:t>
            </a:r>
            <a:r>
              <a:rPr lang="en-US" dirty="0" smtClean="0"/>
              <a:t>signals.</a:t>
            </a:r>
            <a:endParaRPr lang="en-US" dirty="0"/>
          </a:p>
          <a:p>
            <a:pPr algn="just"/>
            <a:r>
              <a:rPr lang="en-US" dirty="0"/>
              <a:t>Signal from the reflective plate (without the sample) provides a reference signal for calibration</a:t>
            </a:r>
          </a:p>
          <a:p>
            <a:pPr algn="just"/>
            <a:r>
              <a:rPr lang="en-US" dirty="0"/>
              <a:t>Reflectivity in dB = 10*log10 (P1/P0)</a:t>
            </a:r>
          </a:p>
          <a:p>
            <a:pPr algn="just"/>
            <a:r>
              <a:rPr lang="en-US" dirty="0"/>
              <a:t>Absorption coefficient of PVC is calculated and compared.</a:t>
            </a:r>
          </a:p>
          <a:p>
            <a:pPr algn="just"/>
            <a:r>
              <a:rPr lang="en-US" dirty="0"/>
              <a:t>An arch with positioners will be built to measure reflection for different incident angles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440" y="2176357"/>
            <a:ext cx="2914650" cy="304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7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parts: Antennas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SAS-510-4 Log Periodic Antennas:</a:t>
            </a:r>
          </a:p>
          <a:p>
            <a:pPr lvl="1"/>
            <a:r>
              <a:rPr lang="en-US" sz="1200" dirty="0"/>
              <a:t>Frequency: 290 MHz to 4 GHz</a:t>
            </a:r>
          </a:p>
          <a:p>
            <a:pPr lvl="1"/>
            <a:r>
              <a:rPr lang="en-US" sz="1200" dirty="0"/>
              <a:t>Dimensions: 60.4 cm x 51.1 cm</a:t>
            </a:r>
          </a:p>
          <a:p>
            <a:r>
              <a:rPr lang="en-US" sz="1400" dirty="0"/>
              <a:t>Adjustable Dipole:</a:t>
            </a:r>
          </a:p>
          <a:p>
            <a:pPr lvl="1"/>
            <a:r>
              <a:rPr lang="en-US" sz="1200" dirty="0"/>
              <a:t>Frequency: 400 MHz to 1 GHz</a:t>
            </a:r>
          </a:p>
          <a:p>
            <a:pPr lvl="1"/>
            <a:r>
              <a:rPr lang="en-US" sz="1200" dirty="0"/>
              <a:t>Dimensions: </a:t>
            </a:r>
          </a:p>
          <a:p>
            <a:r>
              <a:rPr lang="en-US" sz="1400" dirty="0"/>
              <a:t>Horn antennas in </a:t>
            </a:r>
            <a:r>
              <a:rPr lang="en-US" sz="1400" dirty="0" smtClean="0"/>
              <a:t>X-band</a:t>
            </a:r>
            <a:endParaRPr lang="en-US" sz="1400" dirty="0"/>
          </a:p>
          <a:p>
            <a:pPr lvl="1"/>
            <a:r>
              <a:rPr lang="en-US" sz="1200" dirty="0"/>
              <a:t>Frequency: </a:t>
            </a:r>
          </a:p>
          <a:p>
            <a:pPr lvl="1"/>
            <a:r>
              <a:rPr lang="en-US" sz="1200" dirty="0"/>
              <a:t>Dimensions:</a:t>
            </a:r>
          </a:p>
        </p:txBody>
      </p:sp>
      <p:pic>
        <p:nvPicPr>
          <p:cNvPr id="5" name="Content Placeholder 4" descr="No automatic alt text available.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583" y="2060576"/>
            <a:ext cx="3749604" cy="2109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525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 drawing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46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Waveguide Prototype</a:t>
            </a:r>
            <a:r>
              <a:rPr lang="en-US" sz="3000" dirty="0" smtClean="0"/>
              <a:t>:</a:t>
            </a:r>
            <a:endParaRPr lang="en-US" sz="3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295401"/>
            <a:ext cx="4095750" cy="2438400"/>
          </a:xfrm>
        </p:spPr>
        <p:txBody>
          <a:bodyPr>
            <a:noAutofit/>
          </a:bodyPr>
          <a:lstStyle/>
          <a:p>
            <a:r>
              <a:rPr lang="en-US" sz="1500" dirty="0"/>
              <a:t>L: a segment of rectangular waveguide where a sample has been </a:t>
            </a:r>
            <a:r>
              <a:rPr lang="en-US" sz="1500" dirty="0" smtClean="0"/>
              <a:t>placed using the waveguide a sample holder.</a:t>
            </a:r>
            <a:endParaRPr lang="en-US" sz="1500" dirty="0"/>
          </a:p>
          <a:p>
            <a:r>
              <a:rPr lang="en-US" sz="1500" dirty="0"/>
              <a:t>L1, L2: hollow rectangular waveguide</a:t>
            </a:r>
          </a:p>
          <a:p>
            <a:r>
              <a:rPr lang="en-US" sz="1500" dirty="0"/>
              <a:t>Port 1 and Port 2 are connected to VNA using adapters</a:t>
            </a:r>
            <a:r>
              <a:rPr lang="en-US" sz="1500" dirty="0" smtClean="0"/>
              <a:t>.</a:t>
            </a:r>
            <a:endParaRPr lang="en-US" sz="15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423130"/>
            <a:ext cx="3478057" cy="139716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24400" y="2869639"/>
            <a:ext cx="3414407" cy="507831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900" dirty="0"/>
              <a:t>L.F. Chen et al 2004, </a:t>
            </a:r>
          </a:p>
          <a:p>
            <a:r>
              <a:rPr lang="en-US" sz="900" dirty="0"/>
              <a:t>Microwave Electronics: Measurement </a:t>
            </a:r>
            <a:r>
              <a:rPr lang="en-US" sz="900" dirty="0" smtClean="0"/>
              <a:t>and Materials </a:t>
            </a:r>
            <a:r>
              <a:rPr lang="en-US" sz="900" dirty="0" err="1" smtClean="0"/>
              <a:t>Characterizationv</a:t>
            </a:r>
            <a:r>
              <a:rPr lang="en-US" sz="900" dirty="0" smtClean="0"/>
              <a:t> [4]</a:t>
            </a:r>
            <a:endParaRPr lang="en-US" sz="900" dirty="0"/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685876" y="3635954"/>
            <a:ext cx="4038524" cy="2438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500" dirty="0"/>
              <a:t>Extraction algorithm for complex epsilon and mu are based on </a:t>
            </a:r>
            <a:r>
              <a:rPr lang="en-US" sz="1500" dirty="0" smtClean="0"/>
              <a:t>Microwave </a:t>
            </a:r>
            <a:r>
              <a:rPr lang="en-US" sz="1500" dirty="0" smtClean="0"/>
              <a:t>Electronics [4] </a:t>
            </a:r>
            <a:r>
              <a:rPr lang="en-US" sz="1500" dirty="0"/>
              <a:t>and Nicolson Ross Weir’s algorithm and then will be implemented in MATLAB code.</a:t>
            </a:r>
          </a:p>
          <a:p>
            <a:r>
              <a:rPr lang="en-US" sz="1500" dirty="0" smtClean="0"/>
              <a:t>A </a:t>
            </a:r>
            <a:r>
              <a:rPr lang="en-US" sz="1500" dirty="0"/>
              <a:t>measurement and extraction will be applied on a control </a:t>
            </a:r>
            <a:r>
              <a:rPr lang="en-US" sz="1500" dirty="0" smtClean="0"/>
              <a:t>sample (PVC) </a:t>
            </a:r>
            <a:r>
              <a:rPr lang="en-US" sz="1500" dirty="0"/>
              <a:t>to verify the initial result before performing </a:t>
            </a:r>
            <a:r>
              <a:rPr lang="en-US" sz="1600" dirty="0"/>
              <a:t>on the CF absorber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982" y="3426810"/>
            <a:ext cx="2946692" cy="220782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711700" y="5755877"/>
            <a:ext cx="3414407" cy="507831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900" dirty="0"/>
              <a:t>Christos </a:t>
            </a:r>
            <a:r>
              <a:rPr lang="en-US" sz="900" dirty="0" err="1" smtClean="0"/>
              <a:t>Tsipogiannis</a:t>
            </a:r>
            <a:r>
              <a:rPr lang="en-US" sz="900" dirty="0" smtClean="0"/>
              <a:t>, Master Thesis, Lund University, </a:t>
            </a:r>
            <a:endParaRPr lang="en-US" sz="900" dirty="0"/>
          </a:p>
          <a:p>
            <a:r>
              <a:rPr lang="en-US" sz="900" dirty="0"/>
              <a:t>Microwave materials characterization using waveguides and coaxial </a:t>
            </a:r>
            <a:r>
              <a:rPr lang="en-US" sz="900" dirty="0" smtClean="0"/>
              <a:t>probe [2]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26775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C864001-A60D-40C9-A6CD-1EE64ABC9F8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834</Words>
  <Application>Microsoft Macintosh PowerPoint</Application>
  <PresentationFormat>On-screen Show (4:3)</PresentationFormat>
  <Paragraphs>130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Century Gothic</vt:lpstr>
      <vt:lpstr>Wingdings</vt:lpstr>
      <vt:lpstr>Wingdings 3</vt:lpstr>
      <vt:lpstr>Arial</vt:lpstr>
      <vt:lpstr>Ion</vt:lpstr>
      <vt:lpstr> EM parameterization of CF composite absorber</vt:lpstr>
      <vt:lpstr>Project requirements:</vt:lpstr>
      <vt:lpstr>Main phases:</vt:lpstr>
      <vt:lpstr>Approaches:</vt:lpstr>
      <vt:lpstr>Potential Problems and Solutions</vt:lpstr>
      <vt:lpstr>NRL Arch Prototype:</vt:lpstr>
      <vt:lpstr>Available parts: Antennas</vt:lpstr>
      <vt:lpstr>Arch drawing here</vt:lpstr>
      <vt:lpstr>Waveguide Prototype:</vt:lpstr>
      <vt:lpstr>Available parts: Waveguides</vt:lpstr>
      <vt:lpstr>Sample Holder Initial Design</vt:lpstr>
      <vt:lpstr>Goals</vt:lpstr>
      <vt:lpstr>Potential Optimization</vt:lpstr>
      <vt:lpstr>Initial Needs</vt:lpstr>
      <vt:lpstr>Current Status</vt:lpstr>
      <vt:lpstr>Reference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2017-02-01T11:08:32Z</dcterms:created>
  <dcterms:modified xsi:type="dcterms:W3CDTF">2017-02-10T11:17:41Z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TC034605449991</vt:lpwstr>
  </property>
</Properties>
</file>