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18" r:id="rId2"/>
  </p:sldMasterIdLst>
  <p:notesMasterIdLst>
    <p:notesMasterId r:id="rId19"/>
  </p:notesMasterIdLst>
  <p:handoutMasterIdLst>
    <p:handoutMasterId r:id="rId20"/>
  </p:handoutMasterIdLst>
  <p:sldIdLst>
    <p:sldId id="268" r:id="rId3"/>
    <p:sldId id="285" r:id="rId4"/>
    <p:sldId id="286" r:id="rId5"/>
    <p:sldId id="287" r:id="rId6"/>
    <p:sldId id="293" r:id="rId7"/>
    <p:sldId id="299" r:id="rId8"/>
    <p:sldId id="280" r:id="rId9"/>
    <p:sldId id="300" r:id="rId10"/>
    <p:sldId id="289" r:id="rId11"/>
    <p:sldId id="290" r:id="rId12"/>
    <p:sldId id="295" r:id="rId13"/>
    <p:sldId id="296" r:id="rId14"/>
    <p:sldId id="291" r:id="rId15"/>
    <p:sldId id="292" r:id="rId16"/>
    <p:sldId id="277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018" autoAdjust="0"/>
  </p:normalViewPr>
  <p:slideViewPr>
    <p:cSldViewPr>
      <p:cViewPr>
        <p:scale>
          <a:sx n="65" d="100"/>
          <a:sy n="65" d="100"/>
        </p:scale>
        <p:origin x="372" y="-28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2/10/2017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2" Type="http://schemas.openxmlformats.org/officeDocument/2006/relationships/hyperlink" Target="https://github.com/trankhiemha/ECE412-413-Capstone-Project-N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otero.org/groups/957151/item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269985"/>
            <a:ext cx="8572499" cy="1371600"/>
          </a:xfrm>
        </p:spPr>
        <p:txBody>
          <a:bodyPr>
            <a:normAutofit fontScale="90000"/>
          </a:bodyPr>
          <a:lstStyle/>
          <a:p>
            <a:br>
              <a:rPr lang="en-US" sz="4125" dirty="0"/>
            </a:br>
            <a:r>
              <a:rPr lang="en-US" sz="4400" dirty="0"/>
              <a:t>EM parameterization of</a:t>
            </a:r>
            <a:br>
              <a:rPr lang="en-US" sz="4400" dirty="0"/>
            </a:br>
            <a:r>
              <a:rPr lang="en-US" sz="4400" dirty="0"/>
              <a:t>CF composite absorber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61187" cy="156210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sz="1800" dirty="0"/>
              <a:t>Sponsor:    </a:t>
            </a:r>
            <a:r>
              <a:rPr lang="en-US" sz="1800" dirty="0" err="1"/>
              <a:t>Tangitek</a:t>
            </a:r>
            <a:r>
              <a:rPr lang="en-US" sz="1800" dirty="0"/>
              <a:t> LLC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Advisor: 	Branimir Pejcinovic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Students: 	Ha Tran, Thanh Le, Jeffrey Brown</a:t>
            </a:r>
          </a:p>
          <a:p>
            <a:pPr>
              <a:spcAft>
                <a:spcPts val="450"/>
              </a:spcAft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1701" y="1447800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Capstone project proposal: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Available parts: Waveguides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73915"/>
            <a:ext cx="4049100" cy="2336085"/>
          </a:xfrm>
        </p:spPr>
        <p:txBody>
          <a:bodyPr>
            <a:normAutofit/>
          </a:bodyPr>
          <a:lstStyle/>
          <a:p>
            <a:r>
              <a:rPr lang="en-US" dirty="0"/>
              <a:t>PSU has 1 straight waveguide section and adapters in X-band (figure)</a:t>
            </a:r>
          </a:p>
          <a:p>
            <a:r>
              <a:rPr lang="en-US" dirty="0"/>
              <a:t>Frequency: 8.20 - 12.40 GHz</a:t>
            </a:r>
          </a:p>
          <a:p>
            <a:r>
              <a:rPr lang="en-US" dirty="0"/>
              <a:t>Dimension of aperture: </a:t>
            </a:r>
          </a:p>
          <a:p>
            <a:pPr marL="0" indent="0">
              <a:buNone/>
            </a:pPr>
            <a:r>
              <a:rPr lang="en-US" dirty="0"/>
              <a:t>	22.86 mm x 10.16 mm</a:t>
            </a:r>
          </a:p>
        </p:txBody>
      </p:sp>
      <p:pic>
        <p:nvPicPr>
          <p:cNvPr id="5" name="Picture 6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71" y="1600200"/>
            <a:ext cx="3298825" cy="1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3663154"/>
            <a:ext cx="6790790" cy="233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We still needs:</a:t>
            </a:r>
          </a:p>
          <a:p>
            <a:r>
              <a:rPr lang="en-US" dirty="0"/>
              <a:t>A sample holder (a segment of X-band waveguide that has suitable size for the sample) </a:t>
            </a:r>
          </a:p>
          <a:p>
            <a:r>
              <a:rPr lang="en-US" dirty="0"/>
              <a:t>TRL calibration kits 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plate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frequency</a:t>
            </a:r>
          </a:p>
        </p:txBody>
      </p:sp>
    </p:spTree>
    <p:extLst>
      <p:ext uri="{BB962C8B-B14F-4D97-AF65-F5344CB8AC3E}">
        <p14:creationId xmlns:p14="http://schemas.microsoft.com/office/powerpoint/2010/main" val="33167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8" y="457200"/>
            <a:ext cx="7592490" cy="1400530"/>
          </a:xfrm>
        </p:spPr>
        <p:txBody>
          <a:bodyPr/>
          <a:lstStyle/>
          <a:p>
            <a:r>
              <a:rPr lang="en-US" dirty="0"/>
              <a:t>Sample Holder Initial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/>
              <a:t>Measurement setup and characterization of material at frequency range of 8 – 12 GHz:</a:t>
            </a:r>
          </a:p>
          <a:p>
            <a:pPr lvl="1"/>
            <a:r>
              <a:rPr lang="en-US" dirty="0"/>
              <a:t>NRL measurement for absorbing coefficients</a:t>
            </a:r>
          </a:p>
          <a:p>
            <a:pPr lvl="1"/>
            <a:r>
              <a:rPr lang="en-US" dirty="0"/>
              <a:t>Waveguide measurement for S-parameters</a:t>
            </a:r>
          </a:p>
          <a:p>
            <a:pPr lvl="1"/>
            <a:r>
              <a:rPr lang="en-US" dirty="0"/>
              <a:t>Material EM parameters extractions</a:t>
            </a:r>
          </a:p>
          <a:p>
            <a:pPr lvl="1"/>
            <a:r>
              <a:rPr lang="en-US" dirty="0"/>
              <a:t>EM simulation</a:t>
            </a:r>
          </a:p>
          <a:p>
            <a:r>
              <a:rPr lang="en-US" dirty="0"/>
              <a:t>Expansion with time availability:</a:t>
            </a:r>
          </a:p>
          <a:p>
            <a:pPr lvl="1"/>
            <a:r>
              <a:rPr lang="en-US" dirty="0"/>
              <a:t>Expand the frequency of measurements and characterizations</a:t>
            </a:r>
          </a:p>
          <a:p>
            <a:pPr lvl="1"/>
            <a:r>
              <a:rPr lang="en-US"/>
              <a:t>Perform optimizations for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/>
              <a:t>Perform NRL Arch measurement in RF chamber to eliminate surrounding affects.</a:t>
            </a:r>
          </a:p>
          <a:p>
            <a:pPr algn="just"/>
            <a:r>
              <a:rPr lang="en-US" dirty="0"/>
              <a:t>Perform free-space TRL calibration in NRL measurement</a:t>
            </a:r>
          </a:p>
          <a:p>
            <a:pPr algn="just"/>
            <a:r>
              <a:rPr lang="en-US" dirty="0"/>
              <a:t>Partially filled 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195481"/>
          </a:xfrm>
        </p:spPr>
        <p:txBody>
          <a:bodyPr>
            <a:normAutofit/>
          </a:bodyPr>
          <a:lstStyle/>
          <a:p>
            <a:r>
              <a:rPr lang="en-US" dirty="0"/>
              <a:t>Sample with various size:</a:t>
            </a:r>
          </a:p>
          <a:p>
            <a:pPr lvl="1"/>
            <a:r>
              <a:rPr lang="en-US" dirty="0"/>
              <a:t>Waveguide (X-band):		22.86 x 10.16 x 5 mm</a:t>
            </a:r>
          </a:p>
          <a:p>
            <a:pPr lvl="1"/>
            <a:r>
              <a:rPr lang="en-US" dirty="0"/>
              <a:t>NRL Arch (up to 18 GHz): 	30 x 30 x 0.2 cm 											60 x 60 x 0.2 cm</a:t>
            </a:r>
          </a:p>
          <a:p>
            <a:pPr marL="342906" lvl="1" indent="-342906"/>
            <a:r>
              <a:rPr lang="en-US" sz="2000" dirty="0"/>
              <a:t>Antennas for frequency range 4 – 8 GHz and above 12 GHz</a:t>
            </a:r>
          </a:p>
          <a:p>
            <a:pPr marL="742964" lvl="2" indent="-342906"/>
            <a:r>
              <a:rPr lang="en-US" sz="1800" dirty="0"/>
              <a:t>Since the available antenna for frequency below 4GHz requires a large space for measurement set up we may need to have the horn antennas for this band.</a:t>
            </a:r>
          </a:p>
          <a:p>
            <a:r>
              <a:rPr lang="en-US" dirty="0"/>
              <a:t>Waveguide sample holder and one straight waveguide for X-band.</a:t>
            </a:r>
          </a:p>
          <a:p>
            <a:endParaRPr lang="en-US" dirty="0"/>
          </a:p>
          <a:p>
            <a:pPr lvl="1">
              <a:buSzPct val="100000"/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plan (using Gantt chart).</a:t>
            </a:r>
          </a:p>
          <a:p>
            <a:r>
              <a:rPr lang="en-US" sz="1800" dirty="0"/>
              <a:t>Finish research literature review.</a:t>
            </a:r>
          </a:p>
          <a:p>
            <a:r>
              <a:rPr lang="en-US" sz="1800" dirty="0"/>
              <a:t>Finish gathering parts avaialble at PSU. </a:t>
            </a:r>
          </a:p>
          <a:p>
            <a:r>
              <a:rPr lang="en-US" sz="1800" dirty="0"/>
              <a:t>Equations, extraction algorithm 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Related Documents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All related documents are available on GitHub</a:t>
            </a:r>
            <a:r>
              <a:rPr lang="en-US" sz="1600" dirty="0">
                <a:hlinkClick r:id="rId2"/>
              </a:rPr>
              <a:t> https://github.com/trankhiemha/ECE412-413-Capstone-Project-N3</a:t>
            </a:r>
            <a:endParaRPr lang="en-US" sz="1600" dirty="0"/>
          </a:p>
          <a:p>
            <a:r>
              <a:rPr lang="en-US" sz="1600" dirty="0"/>
              <a:t>Project progression tracking is available on Trello </a:t>
            </a:r>
            <a:r>
              <a:rPr lang="en-US" sz="1600" dirty="0">
                <a:hlinkClick r:id="rId3"/>
              </a:rPr>
              <a:t>https://trello.com/b/Ov0bqGiB/initial-cf-planning</a:t>
            </a:r>
            <a:endParaRPr lang="en-US" sz="1600" dirty="0"/>
          </a:p>
          <a:p>
            <a:r>
              <a:rPr lang="en-US" sz="1600" dirty="0"/>
              <a:t>Research papers are on </a:t>
            </a:r>
            <a:r>
              <a:rPr lang="en-US" sz="1600" dirty="0" err="1"/>
              <a:t>Zotero</a:t>
            </a:r>
            <a:r>
              <a:rPr lang="en-US" sz="1600" dirty="0"/>
              <a:t> page: </a:t>
            </a:r>
            <a:r>
              <a:rPr lang="en-US" sz="1600" dirty="0">
                <a:hlinkClick r:id="rId4"/>
              </a:rPr>
              <a:t>https://www.zotero.org/groups/957151/items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K. </a:t>
            </a:r>
            <a:r>
              <a:rPr lang="en-US" dirty="0" err="1"/>
              <a:t>Belvin</a:t>
            </a:r>
            <a:r>
              <a:rPr lang="en-US" dirty="0"/>
              <a:t>, “Examining 3D Printed Antennas For Space Based Applications,”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Christos </a:t>
            </a:r>
            <a:r>
              <a:rPr lang="en-US" dirty="0" err="1"/>
              <a:t>Tsipogiannis</a:t>
            </a:r>
            <a:r>
              <a:rPr lang="en-US" dirty="0"/>
              <a:t>, “Microwave materials characterization using waveguides and coaxial probe.” [Online]. Available: http://</a:t>
            </a:r>
            <a:r>
              <a:rPr lang="en-US" dirty="0" err="1"/>
              <a:t>lup.lub.lu.se</a:t>
            </a:r>
            <a:r>
              <a:rPr lang="en-US" dirty="0"/>
              <a:t>/</a:t>
            </a:r>
            <a:r>
              <a:rPr lang="en-US" dirty="0" err="1"/>
              <a:t>luur</a:t>
            </a:r>
            <a:r>
              <a:rPr lang="en-US" dirty="0"/>
              <a:t>/</a:t>
            </a:r>
            <a:r>
              <a:rPr lang="en-US" dirty="0" err="1"/>
              <a:t>download?func</a:t>
            </a:r>
            <a:r>
              <a:rPr lang="en-US" dirty="0"/>
              <a:t>=</a:t>
            </a:r>
            <a:r>
              <a:rPr lang="en-US" dirty="0" err="1"/>
              <a:t>downloadFile&amp;recordOId</a:t>
            </a:r>
            <a:r>
              <a:rPr lang="en-US" dirty="0"/>
              <a:t>=3359623&amp;fileOId=3359627. [Accessed: 30-Jan-2017].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&lt;p&gt;Tian Zhou*, D. </a:t>
            </a:r>
            <a:r>
              <a:rPr lang="en-US" dirty="0" err="1"/>
              <a:t>Wel</a:t>
            </a:r>
            <a:r>
              <a:rPr lang="en-US" dirty="0"/>
              <a:t>, S. Yang, G. Xu, and C. J. and Z. Zhao&lt;/p&gt;, “Measurement and Characterization of Flexible Absorbing Materials for Applications in Wireless Communication,” </a:t>
            </a:r>
            <a:r>
              <a:rPr lang="en-US" i="1" dirty="0"/>
              <a:t>J. Sci. Ind. </a:t>
            </a:r>
            <a:r>
              <a:rPr lang="en-US" i="1" dirty="0" err="1"/>
              <a:t>Metrol</a:t>
            </a:r>
            <a:r>
              <a:rPr lang="en-US" i="1" dirty="0"/>
              <a:t>.</a:t>
            </a:r>
            <a:r>
              <a:rPr lang="en-US" dirty="0"/>
              <a:t>, 2016.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L. F. Chen, C. K. Ong, C. P. Neo, V. V. </a:t>
            </a:r>
            <a:r>
              <a:rPr lang="en-US" dirty="0" err="1"/>
              <a:t>Varadan</a:t>
            </a:r>
            <a:r>
              <a:rPr lang="en-US" dirty="0"/>
              <a:t>, and V. K. </a:t>
            </a:r>
            <a:r>
              <a:rPr lang="en-US" dirty="0" err="1"/>
              <a:t>Varadan</a:t>
            </a:r>
            <a:r>
              <a:rPr lang="en-US" dirty="0"/>
              <a:t>, “Transmission/Reflection Methods,” in </a:t>
            </a:r>
            <a:r>
              <a:rPr lang="en-US" i="1" dirty="0"/>
              <a:t>Microwave Electronics</a:t>
            </a:r>
            <a:r>
              <a:rPr lang="en-US" dirty="0"/>
              <a:t>, John Wiley &amp; Sons, Ltd, 2004, pp. 175–207.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pPr lvl="1"/>
            <a:r>
              <a:rPr lang="en-US" dirty="0"/>
              <a:t>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phases: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(10 weeks):</a:t>
            </a:r>
          </a:p>
          <a:p>
            <a:pPr lvl="1"/>
            <a:r>
              <a:rPr lang="en-US" dirty="0"/>
              <a:t>NRL Arch: from 300 MHz to 4 GHz</a:t>
            </a:r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/>
              <a:t>EM Parameters extraction: use NRW algorithm and MATLAB</a:t>
            </a:r>
          </a:p>
          <a:p>
            <a:pPr lvl="1"/>
            <a:r>
              <a:rPr lang="en-US" dirty="0"/>
              <a:t>EM simulation: EM pro to simulate the material’s behavior</a:t>
            </a:r>
          </a:p>
          <a:p>
            <a:r>
              <a:rPr lang="en-US" dirty="0"/>
              <a:t>Production (7 weeks):</a:t>
            </a:r>
          </a:p>
          <a:p>
            <a:pPr lvl="1"/>
            <a:r>
              <a:rPr lang="en-US" dirty="0"/>
              <a:t>Expand frequency range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Back-up and presentation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wavelength), 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extraction based on NRW algorithm [1], [2]</a:t>
            </a:r>
          </a:p>
          <a:p>
            <a:pPr lvl="1"/>
            <a:r>
              <a:rPr lang="en-US" dirty="0"/>
              <a:t>EMPro for EM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Problems and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Required 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Antennas alignment is hard to be perfect.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Surrounding environment may affect measurements of the NRL measurement.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align.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 lnSpcReduction="10000"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GHz can be 60cm x 60 cm for practical measurement [3]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Set up 1 simple measurement to get the most possible alignment to apply on the arch alignment.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Use the RF chamber room at PSU with the foam absorber to take the measurements.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Design the sample holder waveguide short to fix the sample in easier then connect with 2 extensional waveguides and 2 waveguide adapters. [3]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NRL arch prototype: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VNA is used as both the stimulus and detector of microwave signals.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compared.</a:t>
            </a:r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1800" y="2060576"/>
            <a:ext cx="4376809" cy="3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Waveguide Prototype: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placed using the waveguide a sample holder.</a:t>
            </a:r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and Materials </a:t>
            </a:r>
            <a:r>
              <a:rPr lang="en-US" sz="900" dirty="0" err="1"/>
              <a:t>Characterizationv</a:t>
            </a:r>
            <a:r>
              <a:rPr lang="en-US" sz="900" dirty="0"/>
              <a:t> [4]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Microwave Electronics [4] and Nicolson Ross Weir’s algorithm and then will be implemented in MATLAB code.</a:t>
            </a:r>
          </a:p>
          <a:p>
            <a:r>
              <a:rPr lang="en-US" sz="1500" dirty="0"/>
              <a:t>A measurement and extraction will be applied on a control sample (PVC) to verify the initial result before performing </a:t>
            </a:r>
            <a:r>
              <a:rPr lang="en-US" sz="1600" dirty="0"/>
              <a:t>on the CF absorber.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/>
              <a:t>Tsipogiannis</a:t>
            </a:r>
            <a:r>
              <a:rPr lang="en-US" sz="900" dirty="0"/>
              <a:t>, Master Thesis, Lund University, </a:t>
            </a:r>
          </a:p>
          <a:p>
            <a:r>
              <a:rPr lang="en-US" sz="900" dirty="0"/>
              <a:t>Microwave materials characterization using waveguides and coaxial probe [2]</a:t>
            </a:r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functions is used for extraction</a:t>
            </a:r>
          </a:p>
          <a:p>
            <a:pPr lvl="1"/>
            <a:r>
              <a:rPr lang="en-US" dirty="0"/>
              <a:t>Input: S11, S21, sample thickness, frequency band</a:t>
            </a:r>
          </a:p>
          <a:p>
            <a:pPr lvl="1"/>
            <a:r>
              <a:rPr lang="en-US" dirty="0"/>
              <a:t>Output: Complex permittivity and permeability</a:t>
            </a:r>
          </a:p>
          <a:p>
            <a:pPr lvl="1"/>
            <a:r>
              <a:rPr lang="en-US" dirty="0"/>
              <a:t>Functionality: EM properties extractions</a:t>
            </a:r>
          </a:p>
          <a:p>
            <a:r>
              <a:rPr lang="en-US" dirty="0"/>
              <a:t>EM Pro simulation </a:t>
            </a:r>
          </a:p>
          <a:p>
            <a:pPr lvl="1"/>
            <a:r>
              <a:rPr lang="en-US" dirty="0"/>
              <a:t>Input: Complex permittivity and permeability, sample thickness</a:t>
            </a:r>
          </a:p>
          <a:p>
            <a:pPr lvl="1"/>
            <a:r>
              <a:rPr lang="en-US" dirty="0"/>
              <a:t>Output: S11, S21</a:t>
            </a:r>
          </a:p>
          <a:p>
            <a:pPr lvl="1"/>
            <a:r>
              <a:rPr lang="en-US" dirty="0"/>
              <a:t>Functionality: Scattering parameter of simulation and measurement are compared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32105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parts: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SAS-510-4 Log Periodic Antennas:</a:t>
            </a:r>
          </a:p>
          <a:p>
            <a:pPr lvl="1"/>
            <a:r>
              <a:rPr lang="en-US" sz="1200" dirty="0"/>
              <a:t>Frequency: 290 MHz to 4 GHz</a:t>
            </a:r>
          </a:p>
          <a:p>
            <a:pPr lvl="1"/>
            <a:r>
              <a:rPr lang="en-US" sz="1200" dirty="0"/>
              <a:t>Dimensions: 60.4 cm x 51.1 cm</a:t>
            </a:r>
          </a:p>
          <a:p>
            <a:r>
              <a:rPr lang="en-US" sz="1400" dirty="0"/>
              <a:t>Adjustable Dipole:</a:t>
            </a:r>
          </a:p>
          <a:p>
            <a:pPr lvl="1"/>
            <a:r>
              <a:rPr lang="en-US" sz="1200" dirty="0"/>
              <a:t>Frequency: 400 MHz to 1 GHz</a:t>
            </a:r>
          </a:p>
          <a:p>
            <a:pPr lvl="1"/>
            <a:r>
              <a:rPr lang="en-US" sz="1200" dirty="0"/>
              <a:t>Dimensions: </a:t>
            </a:r>
          </a:p>
          <a:p>
            <a:r>
              <a:rPr lang="en-US" sz="1400" dirty="0"/>
              <a:t>Horn antennas in X-band</a:t>
            </a:r>
          </a:p>
          <a:p>
            <a:pPr lvl="1"/>
            <a:r>
              <a:rPr lang="en-US" sz="1200" dirty="0"/>
              <a:t>Frequency: </a:t>
            </a:r>
          </a:p>
          <a:p>
            <a:pPr lvl="1"/>
            <a:r>
              <a:rPr lang="en-US" sz="1200" dirty="0"/>
              <a:t>Dimensions:</a:t>
            </a:r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83" y="2060576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925</Words>
  <Application>Microsoft Office PowerPoint</Application>
  <PresentationFormat>On-screen Show (4:3)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 EM parameterization of CF composite absorber</vt:lpstr>
      <vt:lpstr>Project requirements:</vt:lpstr>
      <vt:lpstr>Main phases:</vt:lpstr>
      <vt:lpstr>Approaches:</vt:lpstr>
      <vt:lpstr>Potential Problems and Solutions</vt:lpstr>
      <vt:lpstr>NRL arch prototype:</vt:lpstr>
      <vt:lpstr>Waveguide Prototype:</vt:lpstr>
      <vt:lpstr>Extraction and Simulation</vt:lpstr>
      <vt:lpstr>Available parts: Antennas</vt:lpstr>
      <vt:lpstr>Available parts: Waveguides</vt:lpstr>
      <vt:lpstr>Sample Holder Initial Design</vt:lpstr>
      <vt:lpstr>Goals</vt:lpstr>
      <vt:lpstr>Potential Optimization</vt:lpstr>
      <vt:lpstr>Initial Needs</vt:lpstr>
      <vt:lpstr>Current Status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2017-02-10T23:27:49Z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