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5"/>
  </p:notesMasterIdLst>
  <p:handoutMasterIdLst>
    <p:handoutMasterId r:id="rId16"/>
  </p:handoutMasterIdLst>
  <p:sldIdLst>
    <p:sldId id="268" r:id="rId3"/>
    <p:sldId id="269" r:id="rId4"/>
    <p:sldId id="273" r:id="rId5"/>
    <p:sldId id="274" r:id="rId6"/>
    <p:sldId id="281" r:id="rId7"/>
    <p:sldId id="280" r:id="rId8"/>
    <p:sldId id="276" r:id="rId9"/>
    <p:sldId id="275" r:id="rId10"/>
    <p:sldId id="282" r:id="rId11"/>
    <p:sldId id="283" r:id="rId12"/>
    <p:sldId id="277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>
      <p:cViewPr varScale="1">
        <p:scale>
          <a:sx n="77" d="100"/>
          <a:sy n="77" d="100"/>
        </p:scale>
        <p:origin x="200" y="59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5T19:11:46.729" idx="1">
    <p:pos x="6513" y="-315"/>
    <p:text>Missing detail on timeline (number of weeks, starting date, ...)</p:text>
    <p:extLst mod="1">
      <p:ext uri="{C676402C-5697-4E1C-873F-D02D1690AC5C}">
        <p15:threadingInfo xmlns:p15="http://schemas.microsoft.com/office/powerpoint/2012/main" timeZoneBias="480"/>
      </p:ext>
    </p:extLst>
  </p:cm>
  <p:cm authorId="2" dt="2017-02-05T19:12:20.435" idx="2">
    <p:pos x="-572" y="779"/>
    <p:text>Do we need to include what we do in each step in the ppt, or we can do it verbally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2/5/17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2/5/17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2/5/17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khiemha/ECE412-413-Capstone-Project-N3" TargetMode="External"/><Relationship Id="rId4" Type="http://schemas.openxmlformats.org/officeDocument/2006/relationships/hyperlink" Target="https://trello.com/b/Ov0bqGiB/initial-cf-planning" TargetMode="External"/><Relationship Id="rId5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0012" y="3581400"/>
            <a:ext cx="6172200" cy="152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Sponsor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Tangitek</a:t>
            </a:r>
            <a:r>
              <a:rPr lang="en-US" dirty="0" smtClean="0"/>
              <a:t> LLC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Advisor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Branjmir</a:t>
            </a:r>
            <a:r>
              <a:rPr lang="en-US" dirty="0" smtClean="0"/>
              <a:t> </a:t>
            </a:r>
            <a:r>
              <a:rPr lang="en-US" dirty="0" err="1"/>
              <a:t>Pejcinovic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Students: 	Ha Tran, Thanh Le, Jeffrey Brown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447800"/>
            <a:ext cx="11429998" cy="1828800"/>
          </a:xfrm>
        </p:spPr>
        <p:txBody>
          <a:bodyPr>
            <a:normAutofit/>
          </a:bodyPr>
          <a:lstStyle/>
          <a:p>
            <a:r>
              <a:rPr lang="en-US" sz="5500" dirty="0"/>
              <a:t>Capstone project </a:t>
            </a:r>
            <a:r>
              <a:rPr lang="en-US" sz="5500" dirty="0" smtClean="0"/>
              <a:t>proposal: </a:t>
            </a:r>
            <a:br>
              <a:rPr lang="en-US" sz="5500" dirty="0" smtClean="0"/>
            </a:br>
            <a:r>
              <a:rPr lang="en-US" sz="5500" dirty="0"/>
              <a:t>EM parameterization of CF composite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343400"/>
          </a:xfrm>
        </p:spPr>
        <p:txBody>
          <a:bodyPr/>
          <a:lstStyle/>
          <a:p>
            <a:r>
              <a:rPr lang="en-US" dirty="0" smtClean="0"/>
              <a:t>Potential problems:</a:t>
            </a:r>
          </a:p>
          <a:p>
            <a:pPr lvl="1"/>
            <a:r>
              <a:rPr lang="en-US" dirty="0" smtClean="0"/>
              <a:t>Required sample size for NRL arch measurement in low frequency will be too large.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urrounding environment may affect the measurement for both setups</a:t>
            </a:r>
          </a:p>
          <a:p>
            <a:pPr lvl="1"/>
            <a:r>
              <a:rPr lang="en-US" dirty="0" smtClean="0"/>
              <a:t>Sample preparation for waveguide measurement is not perfect and hard to detect.</a:t>
            </a:r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Sample with various sizes for different frequency range</a:t>
            </a:r>
          </a:p>
          <a:p>
            <a:pPr lvl="1"/>
            <a:r>
              <a:rPr lang="en-US" dirty="0" smtClean="0"/>
              <a:t>Antennas for frequency range 4 – 8 </a:t>
            </a:r>
            <a:r>
              <a:rPr lang="en-US" dirty="0" err="1" smtClean="0"/>
              <a:t>Ghz</a:t>
            </a:r>
            <a:r>
              <a:rPr lang="en-US" dirty="0"/>
              <a:t> </a:t>
            </a:r>
            <a:r>
              <a:rPr lang="en-US" dirty="0" smtClean="0"/>
              <a:t>and above 12 </a:t>
            </a:r>
            <a:r>
              <a:rPr lang="en-US" dirty="0" err="1" smtClean="0"/>
              <a:t>Ghz</a:t>
            </a:r>
            <a:endParaRPr lang="en-US" dirty="0" smtClean="0"/>
          </a:p>
          <a:p>
            <a:pPr lvl="1"/>
            <a:r>
              <a:rPr lang="en-US" dirty="0" smtClean="0"/>
              <a:t>Waveguide sample holders</a:t>
            </a:r>
          </a:p>
          <a:p>
            <a:pPr lvl="1"/>
            <a:r>
              <a:rPr lang="en-US" dirty="0" smtClean="0"/>
              <a:t>Waveguide for other frequency range (except X-band)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Potential Problems and Needs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84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detail time plan (using Gantt chart).</a:t>
            </a:r>
          </a:p>
          <a:p>
            <a:r>
              <a:rPr lang="en-US" dirty="0" smtClean="0"/>
              <a:t>Finish researching and literature review.</a:t>
            </a:r>
          </a:p>
          <a:p>
            <a:r>
              <a:rPr lang="en-US" dirty="0" smtClean="0"/>
              <a:t>Finish </a:t>
            </a:r>
            <a:r>
              <a:rPr lang="en-US" dirty="0"/>
              <a:t>gathering parts avaialble at PSU. We need detailed information about sample size and antenna/waveguide printing </a:t>
            </a:r>
            <a:r>
              <a:rPr lang="en-US" dirty="0" smtClean="0"/>
              <a:t>capability.</a:t>
            </a:r>
            <a:endParaRPr lang="en-US" dirty="0"/>
          </a:p>
          <a:p>
            <a:r>
              <a:rPr lang="en-US" dirty="0"/>
              <a:t>Equations and measurement setup for prototype of NRL arch and waveguide are </a:t>
            </a:r>
            <a:r>
              <a:rPr lang="en-US" dirty="0" smtClean="0"/>
              <a:t>available.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related documents are available </a:t>
            </a:r>
            <a:r>
              <a:rPr lang="en-US" dirty="0" smtClean="0"/>
              <a:t>on GitHub</a:t>
            </a:r>
            <a:r>
              <a:rPr lang="en-US" dirty="0">
                <a:hlinkClick r:id="rId3"/>
              </a:rPr>
              <a:t> https://github.com/trankhiemha/ECE412-413-Capstone-Project-N3</a:t>
            </a:r>
            <a:endParaRPr lang="en-US" dirty="0"/>
          </a:p>
          <a:p>
            <a:r>
              <a:rPr lang="en-US" dirty="0"/>
              <a:t>Project progression tracking is available </a:t>
            </a:r>
            <a:r>
              <a:rPr lang="en-US" dirty="0" smtClean="0"/>
              <a:t>on Trello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trello.com/b/Ov0bqGiB/initial-cf-planning</a:t>
            </a:r>
            <a:endParaRPr lang="en-US" dirty="0" smtClean="0"/>
          </a:p>
          <a:p>
            <a:r>
              <a:rPr lang="en-US" dirty="0" smtClean="0"/>
              <a:t>Research papers are on </a:t>
            </a:r>
            <a:r>
              <a:rPr lang="en-US" dirty="0" err="1" smtClean="0"/>
              <a:t>Zotero</a:t>
            </a:r>
            <a:r>
              <a:rPr lang="en-US" dirty="0"/>
              <a:t> page: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www.zotero.org/groups/957151/items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419600"/>
          </a:xfrm>
        </p:spPr>
        <p:txBody>
          <a:bodyPr>
            <a:normAutofit/>
          </a:bodyPr>
          <a:lstStyle/>
          <a:p>
            <a:r>
              <a:rPr lang="en-US" dirty="0"/>
              <a:t>From 300 MHz to 30 GHz</a:t>
            </a:r>
          </a:p>
          <a:p>
            <a:r>
              <a:rPr lang="en-US" dirty="0" smtClean="0"/>
              <a:t>EM parameter extraction:</a:t>
            </a:r>
          </a:p>
          <a:p>
            <a:pPr lvl="1"/>
            <a:r>
              <a:rPr lang="en-US" dirty="0" smtClean="0"/>
              <a:t>Dielectric constant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 electric permittivity</a:t>
            </a:r>
            <a:endParaRPr lang="en-US" dirty="0"/>
          </a:p>
          <a:p>
            <a:pPr lvl="1"/>
            <a:r>
              <a:rPr lang="en-US" dirty="0" smtClean="0"/>
              <a:t>Complex </a:t>
            </a:r>
            <a:r>
              <a:rPr lang="en-US" dirty="0" smtClean="0"/>
              <a:t>magnetic permeability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oss </a:t>
            </a:r>
            <a:r>
              <a:rPr lang="en-US" dirty="0"/>
              <a:t>tangent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</a:t>
            </a:r>
            <a:r>
              <a:rPr lang="en-US" dirty="0" smtClean="0"/>
              <a:t>arch measurement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 From Project Description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49580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Trello, GitHub, </a:t>
            </a:r>
            <a:r>
              <a:rPr lang="en-US" dirty="0" smtClean="0"/>
              <a:t>Gantt </a:t>
            </a:r>
            <a:r>
              <a:rPr lang="en-US" dirty="0"/>
              <a:t>Chart</a:t>
            </a:r>
          </a:p>
          <a:p>
            <a:pPr algn="just">
              <a:buFontTx/>
              <a:buChar char="-"/>
            </a:pPr>
            <a:r>
              <a:rPr lang="en-US" dirty="0"/>
              <a:t>Project main </a:t>
            </a:r>
            <a:r>
              <a:rPr lang="en-US" dirty="0" smtClean="0"/>
              <a:t>phases:</a:t>
            </a:r>
            <a:endParaRPr lang="en-US" dirty="0"/>
          </a:p>
          <a:p>
            <a:pPr lvl="1" algn="just">
              <a:buFontTx/>
              <a:buChar char="-"/>
            </a:pPr>
            <a:r>
              <a:rPr lang="en-US" dirty="0"/>
              <a:t>Project Initialization: Research for approaches of material characterization</a:t>
            </a:r>
          </a:p>
          <a:p>
            <a:pPr lvl="1" algn="just">
              <a:buFontTx/>
              <a:buChar char="-"/>
            </a:pPr>
            <a:r>
              <a:rPr lang="en-US" dirty="0"/>
              <a:t>Prototype: NRL arch and waveguide with current part availability. Absorption coeffect of control sample (PVC) is calculated and compared with previous result</a:t>
            </a:r>
          </a:p>
          <a:p>
            <a:pPr lvl="1" algn="just">
              <a:buFontTx/>
              <a:buChar char="-"/>
            </a:pPr>
            <a:r>
              <a:rPr lang="en-US" dirty="0"/>
              <a:t>Optimization: </a:t>
            </a:r>
            <a:r>
              <a:rPr lang="en-US" dirty="0" smtClean="0"/>
              <a:t>Cover </a:t>
            </a:r>
            <a:r>
              <a:rPr lang="en-US" dirty="0"/>
              <a:t>all frequency ranges, arch for antenna, antenna chamber.</a:t>
            </a:r>
          </a:p>
          <a:p>
            <a:pPr lvl="1" algn="just">
              <a:buFontTx/>
              <a:buChar char="-"/>
            </a:pPr>
            <a:r>
              <a:rPr lang="en-US" dirty="0"/>
              <a:t>Presentation: PSU capstone 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67200"/>
          </a:xfrm>
        </p:spPr>
        <p:txBody>
          <a:bodyPr/>
          <a:lstStyle/>
          <a:p>
            <a:r>
              <a:rPr lang="en-US" dirty="0"/>
              <a:t>NRL Arch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 smtClean="0"/>
              <a:t>Disadvantage: Big sample size (greater than 5 lambda), antenna alignment</a:t>
            </a:r>
          </a:p>
          <a:p>
            <a:r>
              <a:rPr lang="en-US" dirty="0" smtClean="0"/>
              <a:t>Waveguide</a:t>
            </a:r>
          </a:p>
          <a:p>
            <a:pPr lvl="1"/>
            <a:r>
              <a:rPr lang="en-US" dirty="0" smtClean="0"/>
              <a:t>Advantage</a:t>
            </a:r>
            <a:r>
              <a:rPr lang="en-US" dirty="0"/>
              <a:t>: Higher dynamic range, small </a:t>
            </a:r>
            <a:r>
              <a:rPr lang="en-US" dirty="0" smtClean="0"/>
              <a:t>sample size</a:t>
            </a:r>
            <a:endParaRPr lang="en-US" dirty="0"/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10210336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Technical Approach: NRL Arch and Waveguide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1758810"/>
            <a:ext cx="5181600" cy="43371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VNA is used as both the stimulus and detector of microwave signals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 arch with positioners will be built to measure reflection for different incident angles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NRL Arch Prototype: Measurement Setup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4" y="1758810"/>
            <a:ext cx="3886200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1981200"/>
            <a:ext cx="5486400" cy="3843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L: a segment of rectangular waveguide where a sample has been placed</a:t>
            </a:r>
          </a:p>
          <a:p>
            <a:r>
              <a:rPr lang="en-US" dirty="0"/>
              <a:t>L1, L2: hollow rectangular waveguide</a:t>
            </a:r>
          </a:p>
          <a:p>
            <a:r>
              <a:rPr lang="en-US" dirty="0"/>
              <a:t>Port 1 and Port 2 are connected to VNA </a:t>
            </a:r>
          </a:p>
          <a:p>
            <a:pPr marL="0" indent="0">
              <a:buNone/>
            </a:pPr>
            <a:r>
              <a:rPr lang="en-US" dirty="0"/>
              <a:t>using adapters.</a:t>
            </a:r>
          </a:p>
          <a:p>
            <a:r>
              <a:rPr lang="en-US" dirty="0"/>
              <a:t>Equations for complex epsilon and mu are provided in Microwave Electronics: Measurement and Materials Characterization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Waveguide Prototype: Measurement Setup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209800"/>
            <a:ext cx="5358724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9812" y="4495800"/>
            <a:ext cx="4184479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L.F. Chen et al 2004, </a:t>
            </a:r>
          </a:p>
          <a:p>
            <a:r>
              <a:rPr lang="en-US" dirty="0"/>
              <a:t>Microwave Electronics: Measurement and </a:t>
            </a:r>
          </a:p>
          <a:p>
            <a:r>
              <a:rPr lang="en-US" dirty="0"/>
              <a:t>Materials Characterization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Solver: Solving both material thickness and material properties at the same time. Provide higher </a:t>
            </a:r>
            <a:r>
              <a:rPr lang="en-US" dirty="0" smtClean="0"/>
              <a:t>accuracy.</a:t>
            </a:r>
            <a:endParaRPr lang="en-US" dirty="0"/>
          </a:p>
          <a:p>
            <a:r>
              <a:rPr lang="en-US" dirty="0" smtClean="0"/>
              <a:t>NRL Arch measurement in RF chamber</a:t>
            </a:r>
            <a:endParaRPr lang="en-US" dirty="0"/>
          </a:p>
          <a:p>
            <a:r>
              <a:rPr lang="en-US" dirty="0"/>
              <a:t>Partially filled </a:t>
            </a:r>
            <a:r>
              <a:rPr lang="en-US" dirty="0" smtClean="0"/>
              <a:t>waveguide</a:t>
            </a:r>
            <a:endParaRPr lang="en-US" dirty="0"/>
          </a:p>
          <a:p>
            <a:r>
              <a:rPr lang="en-US" dirty="0"/>
              <a:t>EM simulation: EM Pro, avaialble for students at PSU</a:t>
            </a:r>
          </a:p>
          <a:p>
            <a:r>
              <a:rPr lang="en-US" dirty="0" smtClean="0"/>
              <a:t>Modeling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Procedures: </a:t>
            </a:r>
            <a:r>
              <a:rPr lang="en-US" sz="4000" dirty="0" smtClean="0"/>
              <a:t>Optimization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2876" y="1905000"/>
                <a:ext cx="9981736" cy="4267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SAS-510-4 Log Periodic Antennas</a:t>
                </a:r>
              </a:p>
              <a:p>
                <a:r>
                  <a:rPr lang="en-US" dirty="0"/>
                  <a:t>Frequency Range: 290 MHz to 4 GHz</a:t>
                </a:r>
              </a:p>
              <a:p>
                <a:r>
                  <a:rPr lang="en-US" dirty="0"/>
                  <a:t>Physical dimension: 60.4 cm x 51.1 cm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 smtClean="0"/>
              </a:p>
              <a:p>
                <a:r>
                  <a:rPr lang="en-US" dirty="0" smtClean="0"/>
                  <a:t>Adjustable </a:t>
                </a:r>
                <a:r>
                  <a:rPr lang="en-US" dirty="0"/>
                  <a:t>Dipole (400 MHz to 1 GHz</a:t>
                </a:r>
                <a:r>
                  <a:rPr lang="en-US" dirty="0" smtClean="0"/>
                  <a:t>), and </a:t>
                </a:r>
                <a:r>
                  <a:rPr lang="en-US" dirty="0"/>
                  <a:t>horn antenna in X-band is also avaialble at PSU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876" y="1905000"/>
                <a:ext cx="9981736" cy="4267200"/>
              </a:xfrm>
              <a:blipFill rotWithShape="0">
                <a:blip r:embed="rId2"/>
                <a:stretch>
                  <a:fillRect l="-48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Available Parts: Antennas</a:t>
            </a:r>
            <a:endParaRPr lang="en-US" sz="4000" dirty="0"/>
          </a:p>
        </p:txBody>
      </p:sp>
      <p:pic>
        <p:nvPicPr>
          <p:cNvPr id="1028" name="Picture 4" descr="No automatic alt text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05000"/>
            <a:ext cx="4842933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752600"/>
            <a:ext cx="5333536" cy="38498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PSU has waveguide and adapter in X-band (figure)</a:t>
            </a:r>
          </a:p>
          <a:p>
            <a:r>
              <a:rPr lang="en-US" dirty="0"/>
              <a:t>We still need to find a sample holder (a segment of X-band waveguide that has suitable size for the sample) and a TRL calibration kits</a:t>
            </a:r>
          </a:p>
          <a:p>
            <a:pPr lvl="1"/>
            <a:r>
              <a:rPr lang="en-US" dirty="0"/>
              <a:t>Reflect standards: A X-band waveguide short termination</a:t>
            </a:r>
          </a:p>
          <a:p>
            <a:pPr lvl="1"/>
            <a:r>
              <a:rPr lang="en-US" dirty="0"/>
              <a:t>Line standards: A X-band waveguide segment (90 degree long line at center frequency)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Available </a:t>
            </a:r>
            <a:r>
              <a:rPr lang="en-US" sz="4000" dirty="0"/>
              <a:t>p</a:t>
            </a:r>
            <a:r>
              <a:rPr lang="en-US" sz="4000" dirty="0" smtClean="0"/>
              <a:t>arts: Waveguides</a:t>
            </a:r>
            <a:endParaRPr lang="en-US" sz="4000" dirty="0"/>
          </a:p>
        </p:txBody>
      </p:sp>
      <p:pic>
        <p:nvPicPr>
          <p:cNvPr id="2054" name="Picture 6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057400"/>
            <a:ext cx="4707467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594</Words>
  <Application>Microsoft Macintosh PowerPoint</Application>
  <PresentationFormat>Custom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Wingdings</vt:lpstr>
      <vt:lpstr>Arial</vt:lpstr>
      <vt:lpstr>Project planning overview presentation</vt:lpstr>
      <vt:lpstr>Capstone project proposal:  EM parameterization of CF composite</vt:lpstr>
      <vt:lpstr>Requirements From Project Description</vt:lpstr>
      <vt:lpstr>Project Management</vt:lpstr>
      <vt:lpstr>Technical Approach: NRL Arch and Waveguide</vt:lpstr>
      <vt:lpstr>NRL Arch Prototype: Measurement Setup</vt:lpstr>
      <vt:lpstr>Waveguide Prototype: Measurement Setup</vt:lpstr>
      <vt:lpstr>Procedures: Optimization</vt:lpstr>
      <vt:lpstr>Available Parts: Antennas</vt:lpstr>
      <vt:lpstr>Available parts: Waveguides</vt:lpstr>
      <vt:lpstr>Potential Problems and Needs</vt:lpstr>
      <vt:lpstr>Current Status</vt:lpstr>
      <vt:lpstr>Related Documents and 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2017-02-06T06:26:15Z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