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18" r:id="rId2"/>
  </p:sldMasterIdLst>
  <p:notesMasterIdLst>
    <p:notesMasterId r:id="rId19"/>
  </p:notesMasterIdLst>
  <p:handoutMasterIdLst>
    <p:handoutMasterId r:id="rId20"/>
  </p:handoutMasterIdLst>
  <p:sldIdLst>
    <p:sldId id="268" r:id="rId3"/>
    <p:sldId id="285" r:id="rId4"/>
    <p:sldId id="286" r:id="rId5"/>
    <p:sldId id="287" r:id="rId6"/>
    <p:sldId id="293" r:id="rId7"/>
    <p:sldId id="299" r:id="rId8"/>
    <p:sldId id="280" r:id="rId9"/>
    <p:sldId id="300" r:id="rId10"/>
    <p:sldId id="289" r:id="rId11"/>
    <p:sldId id="292" r:id="rId12"/>
    <p:sldId id="295" r:id="rId13"/>
    <p:sldId id="296" r:id="rId14"/>
    <p:sldId id="291" r:id="rId15"/>
    <p:sldId id="301" r:id="rId16"/>
    <p:sldId id="277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94018" autoAdjust="0"/>
  </p:normalViewPr>
  <p:slideViewPr>
    <p:cSldViewPr>
      <p:cViewPr>
        <p:scale>
          <a:sx n="68" d="100"/>
          <a:sy n="68" d="100"/>
        </p:scale>
        <p:origin x="1864" y="664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2/13/17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2/13/17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2/13/17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9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v0bqGiB/initial-cf-planning" TargetMode="External"/><Relationship Id="rId4" Type="http://schemas.openxmlformats.org/officeDocument/2006/relationships/hyperlink" Target="https://www.zotero.org/groups/957151/i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nkhiemha/ECE412-413-Capstone-Project-N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269985"/>
            <a:ext cx="8572499" cy="1371600"/>
          </a:xfrm>
        </p:spPr>
        <p:txBody>
          <a:bodyPr>
            <a:normAutofit fontScale="90000"/>
          </a:bodyPr>
          <a:lstStyle/>
          <a:p>
            <a:r>
              <a:rPr lang="en-US" sz="4125" dirty="0"/>
              <a:t/>
            </a:r>
            <a:br>
              <a:rPr lang="en-US" sz="4125" dirty="0"/>
            </a:br>
            <a:r>
              <a:rPr lang="en-US" sz="4400" dirty="0"/>
              <a:t>EM parameterization of</a:t>
            </a:r>
            <a:br>
              <a:rPr lang="en-US" sz="4400" dirty="0"/>
            </a:br>
            <a:r>
              <a:rPr lang="en-US" sz="4400" dirty="0"/>
              <a:t>CF composite absorber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61187" cy="156210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sz="1800" dirty="0"/>
              <a:t>Sponsor:    </a:t>
            </a:r>
            <a:r>
              <a:rPr lang="en-US" sz="1800" dirty="0" err="1"/>
              <a:t>Tangitek</a:t>
            </a:r>
            <a:r>
              <a:rPr lang="en-US" sz="1800" dirty="0"/>
              <a:t> LLC</a:t>
            </a:r>
          </a:p>
          <a:p>
            <a:pPr>
              <a:spcAft>
                <a:spcPts val="450"/>
              </a:spcAft>
            </a:pPr>
            <a:r>
              <a:rPr lang="en-US" sz="1800" dirty="0" smtClean="0"/>
              <a:t>Students</a:t>
            </a:r>
            <a:r>
              <a:rPr lang="en-US" sz="1800" dirty="0"/>
              <a:t>: 	Ha Tran, Thanh Le, Jeffrey </a:t>
            </a:r>
            <a:r>
              <a:rPr lang="en-US" sz="1800" dirty="0" smtClean="0"/>
              <a:t>Brown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Advisor: 	</a:t>
            </a:r>
            <a:r>
              <a:rPr lang="en-US" sz="1800" dirty="0" err="1"/>
              <a:t>Branimir</a:t>
            </a:r>
            <a:r>
              <a:rPr lang="en-US" sz="1800" dirty="0"/>
              <a:t> </a:t>
            </a:r>
            <a:r>
              <a:rPr lang="en-US" sz="1800" dirty="0" err="1"/>
              <a:t>Pejcinovic</a:t>
            </a:r>
            <a:endParaRPr lang="en-US" sz="1800" dirty="0"/>
          </a:p>
          <a:p>
            <a:pPr>
              <a:spcAft>
                <a:spcPts val="450"/>
              </a:spcAft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01701" y="1447800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Capstone project proposal: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92027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Sample with various size:</a:t>
            </a:r>
          </a:p>
          <a:p>
            <a:pPr lvl="1"/>
            <a:r>
              <a:rPr lang="en-US" dirty="0"/>
              <a:t>Waveguide (X-band):		22.86 x 10.16 x 5 mm</a:t>
            </a:r>
          </a:p>
          <a:p>
            <a:pPr lvl="1"/>
            <a:r>
              <a:rPr lang="en-US" dirty="0"/>
              <a:t>NRL Arch (up to 18 GHz): 	30 x 30 x 0.2 cm 											60 x 60 x 0.2 cm</a:t>
            </a:r>
          </a:p>
          <a:p>
            <a:pPr marL="342906" lvl="1" indent="-342906"/>
            <a:r>
              <a:rPr lang="en-US" sz="2000" dirty="0"/>
              <a:t>Antennas for frequency range 4 – 8 GHz and above 12 GHz</a:t>
            </a:r>
          </a:p>
          <a:p>
            <a:pPr marL="742964" lvl="2" indent="-342906"/>
            <a:r>
              <a:rPr lang="en-US" sz="1800" dirty="0"/>
              <a:t>Since the available antenna for frequency below 4GHz requires a large space for measurement set up we may need to have the horn antennas for this band.</a:t>
            </a:r>
          </a:p>
          <a:p>
            <a:r>
              <a:rPr lang="en-US" dirty="0" smtClean="0"/>
              <a:t>Components for NRL Arch </a:t>
            </a:r>
            <a:r>
              <a:rPr lang="en-US" dirty="0" smtClean="0"/>
              <a:t>construction (</a:t>
            </a:r>
            <a:r>
              <a:rPr lang="en-US" dirty="0" smtClean="0"/>
              <a:t>Estimated cost: $150)</a:t>
            </a:r>
          </a:p>
          <a:p>
            <a:r>
              <a:rPr lang="en-US" dirty="0" smtClean="0"/>
              <a:t>A </a:t>
            </a:r>
            <a:r>
              <a:rPr lang="en-US" dirty="0"/>
              <a:t>sample holder (a segment of X-band waveguide that has suitable size for the sample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TRL calibration kits 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Reflect standards: A X-band waveguide short plate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Line standards: A X-band waveguide segment (90 degree long line at center </a:t>
            </a:r>
            <a:r>
              <a:rPr lang="en-US" dirty="0" smtClean="0"/>
              <a:t>frequency).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SzPct val="100000"/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Sample </a:t>
            </a:r>
            <a:r>
              <a:rPr lang="en-US" sz="4000" dirty="0" smtClean="0"/>
              <a:t>Holder and TRL kit Information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91" y="1891940"/>
            <a:ext cx="2096361" cy="1600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46" y="1891940"/>
            <a:ext cx="2514600" cy="1292755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84710" y="1865948"/>
            <a:ext cx="3858690" cy="4195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From manufacturer</a:t>
            </a:r>
          </a:p>
          <a:p>
            <a:pPr lvl="1"/>
            <a:r>
              <a:rPr lang="en-US" dirty="0" smtClean="0"/>
              <a:t>Frequency: X-band</a:t>
            </a:r>
          </a:p>
          <a:p>
            <a:pPr lvl="1"/>
            <a:r>
              <a:rPr lang="en-US" dirty="0" smtClean="0"/>
              <a:t>Flange: UG-135/U</a:t>
            </a:r>
          </a:p>
          <a:p>
            <a:pPr lvl="1"/>
            <a:r>
              <a:rPr lang="en-US" dirty="0" smtClean="0"/>
              <a:t>Price: </a:t>
            </a:r>
          </a:p>
          <a:p>
            <a:pPr lvl="2"/>
            <a:r>
              <a:rPr lang="en-US" dirty="0" smtClean="0"/>
              <a:t>Short terminal: $40</a:t>
            </a:r>
          </a:p>
          <a:p>
            <a:pPr lvl="2"/>
            <a:r>
              <a:rPr lang="en-US" dirty="0" smtClean="0"/>
              <a:t>Quarter wavelength: $80</a:t>
            </a:r>
          </a:p>
          <a:p>
            <a:pPr lvl="2"/>
            <a:r>
              <a:rPr lang="en-US" dirty="0" smtClean="0"/>
              <a:t>Shim/Spacer (sample holder): $80</a:t>
            </a:r>
          </a:p>
          <a:p>
            <a:r>
              <a:rPr lang="en-US" dirty="0" smtClean="0"/>
              <a:t>From design </a:t>
            </a:r>
          </a:p>
          <a:p>
            <a:pPr lvl="1"/>
            <a:r>
              <a:rPr lang="en-US" dirty="0" smtClean="0"/>
              <a:t>Using 3D plot and 3D printing</a:t>
            </a:r>
          </a:p>
          <a:p>
            <a:pPr lvl="1"/>
            <a:r>
              <a:rPr lang="en-US" dirty="0" smtClean="0"/>
              <a:t>Flange cross section (figure)</a:t>
            </a:r>
          </a:p>
          <a:p>
            <a:pPr lvl="1"/>
            <a:r>
              <a:rPr lang="en-US" dirty="0" smtClean="0"/>
              <a:t>We can change length and thickness to get components.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52" y="3913325"/>
            <a:ext cx="16383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40" y="3913325"/>
            <a:ext cx="163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sz="4000" dirty="0" smtClean="0"/>
              <a:t>Minimum and stretch goals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572" y="1435100"/>
            <a:ext cx="6883517" cy="4195481"/>
          </a:xfrm>
        </p:spPr>
        <p:txBody>
          <a:bodyPr>
            <a:normAutofit/>
          </a:bodyPr>
          <a:lstStyle/>
          <a:p>
            <a:r>
              <a:rPr lang="en-US" dirty="0"/>
              <a:t>Measurement setup and characterization of material at frequency range of 8 – 12 GHz:</a:t>
            </a:r>
          </a:p>
          <a:p>
            <a:pPr lvl="1"/>
            <a:r>
              <a:rPr lang="en-US" dirty="0"/>
              <a:t>NRL measurement for absorbing coefficients</a:t>
            </a:r>
          </a:p>
          <a:p>
            <a:pPr lvl="1"/>
            <a:r>
              <a:rPr lang="en-US" dirty="0"/>
              <a:t>Waveguide measurement for S-parameters</a:t>
            </a:r>
          </a:p>
          <a:p>
            <a:pPr lvl="1"/>
            <a:r>
              <a:rPr lang="en-US" dirty="0"/>
              <a:t>Material EM parameters extractions</a:t>
            </a:r>
          </a:p>
          <a:p>
            <a:pPr lvl="1"/>
            <a:r>
              <a:rPr lang="en-US" dirty="0"/>
              <a:t>EM simulation</a:t>
            </a:r>
          </a:p>
          <a:p>
            <a:r>
              <a:rPr lang="en-US" dirty="0"/>
              <a:t>Expansion with time availability:</a:t>
            </a:r>
          </a:p>
          <a:p>
            <a:pPr lvl="1"/>
            <a:r>
              <a:rPr lang="en-US" dirty="0"/>
              <a:t>Expand the frequency of measurements and characterizations</a:t>
            </a:r>
          </a:p>
          <a:p>
            <a:pPr lvl="1"/>
            <a:r>
              <a:rPr lang="en-US" dirty="0"/>
              <a:t>Perform optimizations for measurements</a:t>
            </a:r>
          </a:p>
        </p:txBody>
      </p:sp>
    </p:spTree>
    <p:extLst>
      <p:ext uri="{BB962C8B-B14F-4D97-AF65-F5344CB8AC3E}">
        <p14:creationId xmlns:p14="http://schemas.microsoft.com/office/powerpoint/2010/main" val="16590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195481"/>
          </a:xfrm>
        </p:spPr>
        <p:txBody>
          <a:bodyPr/>
          <a:lstStyle/>
          <a:p>
            <a:pPr algn="just"/>
            <a:r>
              <a:rPr lang="en-US" dirty="0"/>
              <a:t>Interactive Solver: Solving both material thickness and material properties at the same time. Provide higher accuracy.</a:t>
            </a:r>
          </a:p>
          <a:p>
            <a:pPr algn="just"/>
            <a:r>
              <a:rPr lang="en-US" dirty="0"/>
              <a:t>Perform NRL Arch measurement in </a:t>
            </a:r>
            <a:r>
              <a:rPr lang="en-US" dirty="0" smtClean="0"/>
              <a:t>anechoic chamber </a:t>
            </a:r>
            <a:r>
              <a:rPr lang="en-US" dirty="0"/>
              <a:t>to eliminate surrounding affects.</a:t>
            </a:r>
          </a:p>
          <a:p>
            <a:pPr algn="just"/>
            <a:r>
              <a:rPr lang="en-US" dirty="0"/>
              <a:t>Perform free-space TRL calibration in NRL measurement</a:t>
            </a:r>
          </a:p>
          <a:p>
            <a:pPr algn="just"/>
            <a:r>
              <a:rPr lang="en-US" dirty="0"/>
              <a:t>Partially filled waveguide measurement to compare result with the fully filled waveguide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055380" cy="1400530"/>
          </a:xfrm>
        </p:spPr>
        <p:txBody>
          <a:bodyPr/>
          <a:lstStyle/>
          <a:p>
            <a:r>
              <a:rPr lang="en-US" sz="4000" dirty="0" smtClean="0"/>
              <a:t>Project Management Detail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21230"/>
            <a:ext cx="8740905" cy="3962400"/>
          </a:xfrm>
        </p:spPr>
      </p:pic>
    </p:spTree>
    <p:extLst>
      <p:ext uri="{BB962C8B-B14F-4D97-AF65-F5344CB8AC3E}">
        <p14:creationId xmlns:p14="http://schemas.microsoft.com/office/powerpoint/2010/main" val="9290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990" y="1152983"/>
            <a:ext cx="6934200" cy="2047417"/>
          </a:xfrm>
        </p:spPr>
        <p:txBody>
          <a:bodyPr>
            <a:normAutofit/>
          </a:bodyPr>
          <a:lstStyle/>
          <a:p>
            <a:r>
              <a:rPr lang="en-US" sz="1800" dirty="0"/>
              <a:t>Finish detail time plan (using Gantt chart).</a:t>
            </a:r>
          </a:p>
          <a:p>
            <a:r>
              <a:rPr lang="en-US" sz="1800" dirty="0"/>
              <a:t>Finish research literature review.</a:t>
            </a:r>
          </a:p>
          <a:p>
            <a:r>
              <a:rPr lang="en-US" sz="1800" dirty="0"/>
              <a:t>Finish gathering parts avaialble at PSU. </a:t>
            </a:r>
          </a:p>
          <a:p>
            <a:r>
              <a:rPr lang="en-US" sz="1800" dirty="0"/>
              <a:t>Equations, extraction algorithm and measurement setup for prototype of NRL arch and waveguide are available.</a:t>
            </a:r>
          </a:p>
          <a:p>
            <a:endParaRPr lang="en-US" sz="1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3400" y="32385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Related Documents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3990" y="3762730"/>
            <a:ext cx="6711654" cy="22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All related documents are available on GitHub</a:t>
            </a:r>
            <a:r>
              <a:rPr lang="en-US" sz="1600" dirty="0">
                <a:hlinkClick r:id="rId2"/>
              </a:rPr>
              <a:t> https://github.com/trankhiemha/ECE412-413-Capstone-Project-N3</a:t>
            </a:r>
            <a:endParaRPr lang="en-US" sz="1600" dirty="0"/>
          </a:p>
          <a:p>
            <a:r>
              <a:rPr lang="en-US" sz="1600" dirty="0"/>
              <a:t>Project progression tracking is available on Trello </a:t>
            </a:r>
            <a:r>
              <a:rPr lang="en-US" sz="1600" dirty="0">
                <a:hlinkClick r:id="rId3"/>
              </a:rPr>
              <a:t>https://trello.com/b/Ov0bqGiB/initial-cf-planning</a:t>
            </a:r>
            <a:endParaRPr lang="en-US" sz="1600" dirty="0"/>
          </a:p>
          <a:p>
            <a:r>
              <a:rPr lang="en-US" sz="1600" dirty="0"/>
              <a:t>Research papers are on </a:t>
            </a:r>
            <a:r>
              <a:rPr lang="en-US" sz="1600" dirty="0" err="1"/>
              <a:t>Zotero</a:t>
            </a:r>
            <a:r>
              <a:rPr lang="en-US" sz="1600" dirty="0"/>
              <a:t> page: </a:t>
            </a:r>
            <a:r>
              <a:rPr lang="en-US" sz="1600" dirty="0">
                <a:hlinkClick r:id="rId4"/>
              </a:rPr>
              <a:t>https://www.zotero.org/groups/957151/items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	K. </a:t>
            </a:r>
            <a:r>
              <a:rPr lang="en-US" dirty="0" err="1"/>
              <a:t>Belvin</a:t>
            </a:r>
            <a:r>
              <a:rPr lang="en-US" dirty="0"/>
              <a:t>, “Examining 3D Printed Antennas For Space Based Applications,”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Christos </a:t>
            </a:r>
            <a:r>
              <a:rPr lang="en-US" dirty="0" err="1"/>
              <a:t>Tsipogiannis</a:t>
            </a:r>
            <a:r>
              <a:rPr lang="en-US" dirty="0"/>
              <a:t>, “Microwave materials characterization using waveguides and coaxial probe.” [Online]. Available: http://</a:t>
            </a:r>
            <a:r>
              <a:rPr lang="en-US" dirty="0" err="1"/>
              <a:t>lup.lub.lu.se</a:t>
            </a:r>
            <a:r>
              <a:rPr lang="en-US" dirty="0"/>
              <a:t>/</a:t>
            </a:r>
            <a:r>
              <a:rPr lang="en-US" dirty="0" err="1"/>
              <a:t>luur</a:t>
            </a:r>
            <a:r>
              <a:rPr lang="en-US" dirty="0"/>
              <a:t>/</a:t>
            </a:r>
            <a:r>
              <a:rPr lang="en-US" dirty="0" err="1"/>
              <a:t>download?func</a:t>
            </a:r>
            <a:r>
              <a:rPr lang="en-US" dirty="0"/>
              <a:t>=</a:t>
            </a:r>
            <a:r>
              <a:rPr lang="en-US" dirty="0" err="1"/>
              <a:t>downloadFile&amp;recordOId</a:t>
            </a:r>
            <a:r>
              <a:rPr lang="en-US" dirty="0"/>
              <a:t>=3359623&amp;fileOId=3359627. [Accessed: 30-Jan-2017].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</a:t>
            </a:r>
            <a:r>
              <a:rPr lang="en-US" dirty="0" smtClean="0"/>
              <a:t>Tian </a:t>
            </a:r>
            <a:r>
              <a:rPr lang="en-US" dirty="0"/>
              <a:t>Zhou*, D. </a:t>
            </a:r>
            <a:r>
              <a:rPr lang="en-US" dirty="0" err="1"/>
              <a:t>Wel</a:t>
            </a:r>
            <a:r>
              <a:rPr lang="en-US" dirty="0"/>
              <a:t>, S. Yang, G. Xu, and C. J. and Z. </a:t>
            </a:r>
            <a:r>
              <a:rPr lang="en-US" dirty="0" smtClean="0"/>
              <a:t>Zhao, </a:t>
            </a:r>
            <a:r>
              <a:rPr lang="en-US" dirty="0"/>
              <a:t>“Measurement and Characterization of Flexible Absorbing Materials for Applications in Wireless Communication,” </a:t>
            </a:r>
            <a:r>
              <a:rPr lang="en-US" i="1" dirty="0"/>
              <a:t>J. Sci. Ind. </a:t>
            </a:r>
            <a:r>
              <a:rPr lang="en-US" i="1" dirty="0" err="1"/>
              <a:t>Metrol</a:t>
            </a:r>
            <a:r>
              <a:rPr lang="en-US" i="1" dirty="0"/>
              <a:t>.</a:t>
            </a:r>
            <a:r>
              <a:rPr lang="en-US" dirty="0"/>
              <a:t>, 2016.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L. F. Chen, C. K. Ong, C. P. Neo, V. V. </a:t>
            </a:r>
            <a:r>
              <a:rPr lang="en-US" dirty="0" err="1"/>
              <a:t>Varadan</a:t>
            </a:r>
            <a:r>
              <a:rPr lang="en-US" dirty="0"/>
              <a:t>, and V. K. </a:t>
            </a:r>
            <a:r>
              <a:rPr lang="en-US" dirty="0" err="1"/>
              <a:t>Varadan</a:t>
            </a:r>
            <a:r>
              <a:rPr lang="en-US" dirty="0"/>
              <a:t>, “Transmission/Reflection Methods,” in </a:t>
            </a:r>
            <a:r>
              <a:rPr lang="en-US" i="1" dirty="0"/>
              <a:t>Microwave Electronics</a:t>
            </a:r>
            <a:r>
              <a:rPr lang="en-US" dirty="0"/>
              <a:t>, John Wiley &amp; Sons, Ltd, 2004, pp. 175–207.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r>
              <a:rPr lang="en-US" dirty="0" smtClean="0"/>
              <a:t>Simulation </a:t>
            </a:r>
            <a:r>
              <a:rPr lang="en-US" dirty="0"/>
              <a:t>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Main phases: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1733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</a:t>
            </a:r>
            <a:r>
              <a:rPr lang="en-US" dirty="0" smtClean="0"/>
              <a:t>(9 </a:t>
            </a:r>
            <a:r>
              <a:rPr lang="en-US" dirty="0"/>
              <a:t>weeks):</a:t>
            </a:r>
          </a:p>
          <a:p>
            <a:pPr lvl="1"/>
            <a:r>
              <a:rPr lang="en-US" dirty="0"/>
              <a:t>NRL Arch: from </a:t>
            </a:r>
            <a:r>
              <a:rPr lang="en-US" dirty="0" smtClean="0"/>
              <a:t>8 GHz to 12 GHz</a:t>
            </a:r>
            <a:endParaRPr lang="en-US" dirty="0"/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/>
              <a:t>EM Parameters extraction: use NRW algorithm and MATLAB</a:t>
            </a:r>
          </a:p>
          <a:p>
            <a:pPr lvl="1"/>
            <a:r>
              <a:rPr lang="en-US" dirty="0"/>
              <a:t>EM simulation: EM pro to simulate the material’s behavior</a:t>
            </a:r>
          </a:p>
          <a:p>
            <a:r>
              <a:rPr lang="en-US" dirty="0"/>
              <a:t>Production </a:t>
            </a:r>
            <a:r>
              <a:rPr lang="en-US" dirty="0" smtClean="0"/>
              <a:t>(5 </a:t>
            </a:r>
            <a:r>
              <a:rPr lang="en-US" dirty="0"/>
              <a:t>weeks):</a:t>
            </a:r>
          </a:p>
          <a:p>
            <a:pPr lvl="1"/>
            <a:r>
              <a:rPr lang="en-US" dirty="0"/>
              <a:t>Expand frequency range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Back-up and presentation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wavelength), 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extraction based on NRW algorithm [1], [2]</a:t>
            </a:r>
          </a:p>
          <a:p>
            <a:pPr lvl="1"/>
            <a:r>
              <a:rPr lang="en-US" dirty="0"/>
              <a:t>EMPro for EM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Potential Problems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8266" y="2514600"/>
            <a:ext cx="3793709" cy="3741738"/>
          </a:xfrm>
        </p:spPr>
        <p:txBody>
          <a:bodyPr>
            <a:normAutofit/>
          </a:bodyPr>
          <a:lstStyle/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Required sample size for NRL arch measurement in low frequency will be too large.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Antennas alignment is hard to be perfect.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Surrounding environment may affect measurements of the NRL measurement.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Sample preparation for waveguide measurement is not perfect and hard to align.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909762"/>
            <a:ext cx="3298113" cy="576262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8645" y="2528569"/>
            <a:ext cx="4140024" cy="3741738"/>
          </a:xfrm>
        </p:spPr>
        <p:txBody>
          <a:bodyPr>
            <a:normAutofit/>
          </a:bodyPr>
          <a:lstStyle/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Sample for frequencies below 3 GHz can be 60cm x 60 cm for practical measurement [3]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Set up </a:t>
            </a:r>
            <a:r>
              <a:rPr lang="en-US" dirty="0" smtClean="0"/>
              <a:t>a simplified measurement to </a:t>
            </a:r>
            <a:r>
              <a:rPr lang="en-US" dirty="0"/>
              <a:t>get the </a:t>
            </a:r>
            <a:r>
              <a:rPr lang="en-US" dirty="0" smtClean="0"/>
              <a:t>best possible arrangement for the </a:t>
            </a:r>
            <a:r>
              <a:rPr lang="en-US" dirty="0"/>
              <a:t>arch </a:t>
            </a:r>
            <a:r>
              <a:rPr lang="en-US" dirty="0" smtClean="0"/>
              <a:t>measurement.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smtClean="0"/>
              <a:t>anechoic chamber at </a:t>
            </a:r>
            <a:r>
              <a:rPr lang="en-US" dirty="0"/>
              <a:t>PSU </a:t>
            </a:r>
            <a:r>
              <a:rPr lang="en-US" dirty="0" smtClean="0"/>
              <a:t>to </a:t>
            </a:r>
            <a:r>
              <a:rPr lang="en-US" dirty="0"/>
              <a:t>take the measurements.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Design the sample holder waveguide </a:t>
            </a:r>
            <a:r>
              <a:rPr lang="en-US" dirty="0" smtClean="0"/>
              <a:t>for easy access and measurements. </a:t>
            </a:r>
            <a:r>
              <a:rPr lang="en-US" dirty="0"/>
              <a:t>[3]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NRL arch prototype: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298113" cy="4195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VNA is used as both the stimulus and detector of microwave signals.</a:t>
            </a:r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</a:t>
            </a:r>
            <a:r>
              <a:rPr lang="en-US" dirty="0" smtClean="0"/>
              <a:t>compared to reference [].</a:t>
            </a:r>
            <a:endParaRPr lang="en-US" dirty="0"/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50" y="1981200"/>
            <a:ext cx="4393242" cy="3385502"/>
          </a:xfrm>
        </p:spPr>
      </p:pic>
    </p:spTree>
    <p:extLst>
      <p:ext uri="{BB962C8B-B14F-4D97-AF65-F5344CB8AC3E}">
        <p14:creationId xmlns:p14="http://schemas.microsoft.com/office/powerpoint/2010/main" val="28508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33256"/>
            <a:ext cx="7055380" cy="1400530"/>
          </a:xfrm>
        </p:spPr>
        <p:txBody>
          <a:bodyPr>
            <a:normAutofit/>
          </a:bodyPr>
          <a:lstStyle/>
          <a:p>
            <a:r>
              <a:rPr lang="en-US" sz="4000" dirty="0"/>
              <a:t>Waveguide Prototype: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1"/>
            <a:ext cx="4095750" cy="243840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placed using the waveguide a sample holder.</a:t>
            </a:r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23130"/>
            <a:ext cx="3478057" cy="139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869639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L.F. Chen et al 2004, </a:t>
            </a:r>
          </a:p>
          <a:p>
            <a:r>
              <a:rPr lang="en-US" sz="900" dirty="0"/>
              <a:t>Microwave Electronics: Measurement and Materials </a:t>
            </a:r>
            <a:r>
              <a:rPr lang="en-US" sz="900" dirty="0" err="1"/>
              <a:t>Characterizationv</a:t>
            </a:r>
            <a:r>
              <a:rPr lang="en-US" sz="900" dirty="0"/>
              <a:t> [4]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85876" y="3635954"/>
            <a:ext cx="4038524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Extraction algorithm for complex epsilon and mu are based on Microwave Electronics [4] and Nicolson Ross Weir’s algorithm and then will be implemented in MATLAB code.</a:t>
            </a:r>
          </a:p>
          <a:p>
            <a:r>
              <a:rPr lang="en-US" sz="1500" dirty="0"/>
              <a:t>A measurement and extraction will be applied on a control sample (PVC) to verify the initial result before performing </a:t>
            </a:r>
            <a:r>
              <a:rPr lang="en-US" sz="1600" dirty="0"/>
              <a:t>on the CF absorber.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2" y="3426810"/>
            <a:ext cx="2946692" cy="2207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1700" y="5755877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Christos </a:t>
            </a:r>
            <a:r>
              <a:rPr lang="en-US" sz="900" dirty="0" err="1"/>
              <a:t>Tsipogiannis</a:t>
            </a:r>
            <a:r>
              <a:rPr lang="en-US" sz="900" dirty="0"/>
              <a:t>, Master Thesis, Lund University, </a:t>
            </a:r>
          </a:p>
          <a:p>
            <a:r>
              <a:rPr lang="en-US" sz="900" dirty="0"/>
              <a:t>Microwave materials characterization using waveguides and coaxial probe [2]</a:t>
            </a:r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Description of Extraction </a:t>
            </a:r>
            <a:r>
              <a:rPr lang="en-US" sz="3600" dirty="0"/>
              <a:t>and </a:t>
            </a:r>
            <a:r>
              <a:rPr lang="en-US" sz="3600" dirty="0" smtClean="0"/>
              <a:t>Simulation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0" y="1865948"/>
            <a:ext cx="3858690" cy="4195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MATLAB functions </a:t>
            </a:r>
            <a:r>
              <a:rPr lang="en-US" dirty="0" smtClean="0"/>
              <a:t>are </a:t>
            </a:r>
            <a:r>
              <a:rPr lang="en-US" dirty="0"/>
              <a:t>used for extraction</a:t>
            </a:r>
          </a:p>
          <a:p>
            <a:pPr lvl="1"/>
            <a:r>
              <a:rPr lang="en-US" dirty="0"/>
              <a:t>Input: S11, S21, sample thickness, frequency band</a:t>
            </a:r>
          </a:p>
          <a:p>
            <a:pPr lvl="1"/>
            <a:r>
              <a:rPr lang="en-US" dirty="0"/>
              <a:t>Output: Complex permittivity and permeability</a:t>
            </a:r>
          </a:p>
          <a:p>
            <a:pPr lvl="1"/>
            <a:r>
              <a:rPr lang="en-US" dirty="0"/>
              <a:t>Functionality: EM properties extractions</a:t>
            </a:r>
          </a:p>
          <a:p>
            <a:r>
              <a:rPr lang="en-US" dirty="0"/>
              <a:t>EM Pro simulation </a:t>
            </a:r>
          </a:p>
          <a:p>
            <a:pPr lvl="1"/>
            <a:r>
              <a:rPr lang="en-US" dirty="0"/>
              <a:t>Input: Complex permittivity and permeability, sample thickness</a:t>
            </a:r>
          </a:p>
          <a:p>
            <a:pPr lvl="1"/>
            <a:r>
              <a:rPr lang="en-US" dirty="0"/>
              <a:t>Output: S11, S21</a:t>
            </a:r>
          </a:p>
          <a:p>
            <a:pPr lvl="1"/>
            <a:r>
              <a:rPr lang="en-US" dirty="0"/>
              <a:t>Functionality: Scattering parameter of simulation and measurement are compared for </a:t>
            </a:r>
            <a:r>
              <a:rPr lang="en-US" dirty="0" smtClean="0"/>
              <a:t>validation.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5" y="1524000"/>
            <a:ext cx="2767826" cy="18874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5" y="3505200"/>
            <a:ext cx="2767826" cy="2115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4965" y="5714733"/>
            <a:ext cx="3597035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Tian Zhou</a:t>
            </a:r>
            <a:r>
              <a:rPr lang="en-US" sz="900" dirty="0" smtClean="0"/>
              <a:t>* et al 2016,</a:t>
            </a:r>
          </a:p>
          <a:p>
            <a:r>
              <a:rPr lang="en-US" sz="900" dirty="0" smtClean="0"/>
              <a:t> “</a:t>
            </a:r>
            <a:r>
              <a:rPr lang="en-US" sz="900" dirty="0"/>
              <a:t>Measurement and Characterization of Flexible Absorbing Materials for Applications in Wireless Communication</a:t>
            </a:r>
            <a:r>
              <a:rPr lang="en-US" sz="900" dirty="0" smtClean="0"/>
              <a:t>,” [3]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05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Available parts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470" y="1371600"/>
            <a:ext cx="3497873" cy="4195763"/>
          </a:xfrm>
        </p:spPr>
        <p:txBody>
          <a:bodyPr>
            <a:noAutofit/>
          </a:bodyPr>
          <a:lstStyle/>
          <a:p>
            <a:r>
              <a:rPr lang="en-US" sz="1300" dirty="0"/>
              <a:t>SAS-510-4 Log Periodic Antennas:</a:t>
            </a:r>
          </a:p>
          <a:p>
            <a:pPr lvl="1"/>
            <a:r>
              <a:rPr lang="en-US" sz="1300" dirty="0"/>
              <a:t>Frequency: 290 MHz to 4 GHz</a:t>
            </a:r>
          </a:p>
          <a:p>
            <a:pPr lvl="1"/>
            <a:r>
              <a:rPr lang="en-US" sz="1300" dirty="0"/>
              <a:t>Dimensions: 60.4 cm x 51.1 cm</a:t>
            </a:r>
          </a:p>
          <a:p>
            <a:r>
              <a:rPr lang="en-US" sz="1300" dirty="0"/>
              <a:t>Adjustable Dipole:</a:t>
            </a:r>
          </a:p>
          <a:p>
            <a:pPr lvl="1"/>
            <a:r>
              <a:rPr lang="en-US" sz="1300" dirty="0"/>
              <a:t>Frequency: 400 MHz to 1 </a:t>
            </a:r>
            <a:r>
              <a:rPr lang="en-US" sz="1300" dirty="0" smtClean="0"/>
              <a:t>GHz</a:t>
            </a:r>
            <a:endParaRPr lang="en-US" sz="1300" dirty="0"/>
          </a:p>
          <a:p>
            <a:r>
              <a:rPr lang="en-US" sz="1300" dirty="0" smtClean="0"/>
              <a:t>Horn </a:t>
            </a:r>
            <a:r>
              <a:rPr lang="en-US" sz="1300" dirty="0"/>
              <a:t>antennas in X-band</a:t>
            </a:r>
          </a:p>
          <a:p>
            <a:pPr lvl="1"/>
            <a:r>
              <a:rPr lang="en-US" sz="1300" dirty="0" smtClean="0"/>
              <a:t>Frequency</a:t>
            </a:r>
            <a:r>
              <a:rPr lang="en-US" sz="1300" dirty="0"/>
              <a:t>: </a:t>
            </a:r>
            <a:r>
              <a:rPr lang="en-US" sz="1300" dirty="0" smtClean="0"/>
              <a:t> 8.20 – 12.40 GHz</a:t>
            </a:r>
          </a:p>
          <a:p>
            <a:pPr lvl="1"/>
            <a:r>
              <a:rPr lang="en-US" sz="1300" dirty="0" smtClean="0"/>
              <a:t>Dimensions:  7.4 x 5.5 cm</a:t>
            </a:r>
            <a:endParaRPr lang="en-US" sz="1100" dirty="0" smtClean="0"/>
          </a:p>
          <a:p>
            <a:r>
              <a:rPr lang="en-US" sz="1300" dirty="0" smtClean="0"/>
              <a:t>SMA cable for NRL measurement with length of 10ft (3 m)</a:t>
            </a:r>
          </a:p>
          <a:p>
            <a:r>
              <a:rPr lang="en-US" sz="1300" dirty="0" smtClean="0"/>
              <a:t>1 </a:t>
            </a:r>
            <a:r>
              <a:rPr lang="en-US" sz="1300" dirty="0"/>
              <a:t>straight waveguide section and </a:t>
            </a:r>
            <a:r>
              <a:rPr lang="en-US" sz="1300" dirty="0" smtClean="0"/>
              <a:t>2 adapters </a:t>
            </a:r>
            <a:r>
              <a:rPr lang="en-US" sz="1300" dirty="0"/>
              <a:t>in </a:t>
            </a:r>
            <a:r>
              <a:rPr lang="en-US" sz="1300" dirty="0" smtClean="0"/>
              <a:t>X-band</a:t>
            </a:r>
            <a:endParaRPr lang="en-US" sz="1300" dirty="0"/>
          </a:p>
          <a:p>
            <a:pPr lvl="1"/>
            <a:r>
              <a:rPr lang="en-US" sz="1300" dirty="0"/>
              <a:t>Frequency: 8.20 - 12.40 GHz</a:t>
            </a:r>
          </a:p>
          <a:p>
            <a:pPr lvl="1"/>
            <a:r>
              <a:rPr lang="en-US" sz="1300" dirty="0"/>
              <a:t>Dimension of aperture: 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	22.86 </a:t>
            </a:r>
            <a:r>
              <a:rPr lang="en-US" sz="1300" dirty="0"/>
              <a:t>mm x 10.16 mm</a:t>
            </a:r>
          </a:p>
          <a:p>
            <a:pPr lvl="1"/>
            <a:endParaRPr lang="en-US" sz="1300" dirty="0" smtClean="0"/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43" y="1371600"/>
            <a:ext cx="3749604" cy="21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o automatic alt text availabl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43" y="3657600"/>
            <a:ext cx="3724204" cy="20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923</Words>
  <Application>Microsoft Macintosh PowerPoint</Application>
  <PresentationFormat>On-screen Show (4:3)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Arial</vt:lpstr>
      <vt:lpstr>Ion</vt:lpstr>
      <vt:lpstr> EM parameterization of CF composite absorber</vt:lpstr>
      <vt:lpstr>Project requirements:</vt:lpstr>
      <vt:lpstr>Main phases:</vt:lpstr>
      <vt:lpstr>Approaches:</vt:lpstr>
      <vt:lpstr>Potential Problems and Solutions</vt:lpstr>
      <vt:lpstr>NRL arch prototype:</vt:lpstr>
      <vt:lpstr>Waveguide Prototype:</vt:lpstr>
      <vt:lpstr>Description of Extraction and Simulation</vt:lpstr>
      <vt:lpstr>Available parts:</vt:lpstr>
      <vt:lpstr>Initial Needs</vt:lpstr>
      <vt:lpstr>Sample Holder and TRL kit Information</vt:lpstr>
      <vt:lpstr>Minimum and stretch goals</vt:lpstr>
      <vt:lpstr>Potential Optimization</vt:lpstr>
      <vt:lpstr>Project Management Detail</vt:lpstr>
      <vt:lpstr>Current Status</vt:lpstr>
      <vt:lpstr>Reference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2017-02-13T17:43:43Z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