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28" r:id="rId2"/>
  </p:sldMasterIdLst>
  <p:notesMasterIdLst>
    <p:notesMasterId r:id="rId15"/>
  </p:notesMasterIdLst>
  <p:handoutMasterIdLst>
    <p:handoutMasterId r:id="rId16"/>
  </p:handoutMasterIdLst>
  <p:sldIdLst>
    <p:sldId id="268" r:id="rId3"/>
    <p:sldId id="285" r:id="rId4"/>
    <p:sldId id="286" r:id="rId5"/>
    <p:sldId id="287" r:id="rId6"/>
    <p:sldId id="281" r:id="rId7"/>
    <p:sldId id="280" r:id="rId8"/>
    <p:sldId id="289" r:id="rId9"/>
    <p:sldId id="290" r:id="rId10"/>
    <p:sldId id="291" r:id="rId11"/>
    <p:sldId id="292" r:id="rId12"/>
    <p:sldId id="277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0" autoAdjust="0"/>
    <p:restoredTop sz="94010" autoAdjust="0"/>
  </p:normalViewPr>
  <p:slideViewPr>
    <p:cSldViewPr>
      <p:cViewPr>
        <p:scale>
          <a:sx n="65" d="100"/>
          <a:sy n="65" d="100"/>
        </p:scale>
        <p:origin x="504" y="-28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09T08:50:16.039" idx="3">
    <p:pos x="2477" y="2273"/>
    <p:text>Mention about why we choose X-band or 300MHz to 4GHz to do prototype. Because parts are available at PSU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2-09T09:14:31.776" idx="4">
    <p:pos x="1641" y="2397"/>
    <p:text>Missing</p:text>
    <p:extLst>
      <p:ext uri="{C676402C-5697-4E1C-873F-D02D1690AC5C}">
        <p15:threadingInfo xmlns:p15="http://schemas.microsoft.com/office/powerpoint/2012/main" timeZoneBias="480"/>
      </p:ext>
    </p:extLst>
  </p:cm>
  <p:cm authorId="2" dt="2017-02-09T09:14:52.160" idx="5">
    <p:pos x="1617" y="2806"/>
    <p:text>missing</p:text>
    <p:extLst>
      <p:ext uri="{C676402C-5697-4E1C-873F-D02D1690AC5C}">
        <p15:threadingInfo xmlns:p15="http://schemas.microsoft.com/office/powerpoint/2012/main" timeZoneBias="480"/>
      </p:ext>
    </p:extLst>
  </p:cm>
  <p:cm authorId="2" dt="2017-02-09T09:14:59.627" idx="6">
    <p:pos x="10" y="10"/>
    <p:text>missing</p:text>
    <p:extLst>
      <p:ext uri="{C676402C-5697-4E1C-873F-D02D1690AC5C}">
        <p15:threadingInfo xmlns:p15="http://schemas.microsoft.com/office/powerpoint/2012/main" timeZoneBias="480"/>
      </p:ext>
    </p:extLst>
  </p:cm>
  <p:cm authorId="2" dt="2017-02-09T09:15:12.260" idx="7">
    <p:pos x="1815" y="1988"/>
    <p:text>Model missng</p:text>
    <p:extLst>
      <p:ext uri="{C676402C-5697-4E1C-873F-D02D1690AC5C}">
        <p15:threadingInfo xmlns:p15="http://schemas.microsoft.com/office/powerpoint/2012/main" timeZoneBias="480"/>
      </p:ext>
    </p:extLst>
  </p:cm>
  <p:cm authorId="2" dt="2017-02-09T09:15:37.504" idx="8">
    <p:pos x="1586" y="2998"/>
    <p:text>various sizes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2/9/2017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2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33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6536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55446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209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981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67D0-0200-42BE-A0B2-78C70FBBB312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178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6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2/9/2017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40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1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3DF0-FDDF-4143-9D8C-6AF41892E174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2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7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0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3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6E67D0-0200-42BE-A0B2-78C70FBBB312}" type="datetime1">
              <a:rPr lang="en-US" smtClean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2457" y="5638803"/>
            <a:ext cx="6859439" cy="341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9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5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  <p:sldLayoutId id="2147483914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ankhiemha/ECE412-413-Capstone-Project-N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zotero.org/groups/957151/items" TargetMode="External"/><Relationship Id="rId4" Type="http://schemas.openxmlformats.org/officeDocument/2006/relationships/hyperlink" Target="https://trello.com/b/Ov0bqGiB/initial-cf-plan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943101"/>
            <a:ext cx="8572499" cy="1371600"/>
          </a:xfrm>
        </p:spPr>
        <p:txBody>
          <a:bodyPr>
            <a:normAutofit fontScale="90000"/>
          </a:bodyPr>
          <a:lstStyle/>
          <a:p>
            <a:r>
              <a:rPr lang="en-US" sz="4125" dirty="0"/>
              <a:t>Capstone project proposal: </a:t>
            </a:r>
            <a:br>
              <a:rPr lang="en-US" sz="4125" dirty="0"/>
            </a:br>
            <a:r>
              <a:rPr lang="en-US" sz="4125" dirty="0"/>
              <a:t>EM parameterization of CF composite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28700" y="3543300"/>
            <a:ext cx="4629150" cy="114300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450"/>
              </a:spcAft>
            </a:pPr>
            <a:r>
              <a:rPr lang="en-US" dirty="0"/>
              <a:t>Sponsor: </a:t>
            </a:r>
            <a:r>
              <a:rPr lang="en-US" dirty="0" err="1"/>
              <a:t>Tangitek</a:t>
            </a:r>
            <a:r>
              <a:rPr lang="en-US" dirty="0"/>
              <a:t> LLC</a:t>
            </a:r>
          </a:p>
          <a:p>
            <a:pPr>
              <a:spcAft>
                <a:spcPts val="450"/>
              </a:spcAft>
            </a:pPr>
            <a:r>
              <a:rPr lang="en-US" dirty="0"/>
              <a:t>Advisor: 	Branimir Pejcinovic</a:t>
            </a:r>
          </a:p>
          <a:p>
            <a:pPr>
              <a:spcAft>
                <a:spcPts val="450"/>
              </a:spcAft>
            </a:pPr>
            <a:r>
              <a:rPr lang="en-US" dirty="0"/>
              <a:t>Students: 	Ha Tran, Thanh Le, Jeffrey Brown</a:t>
            </a:r>
          </a:p>
          <a:p>
            <a:pPr>
              <a:spcAft>
                <a:spcPts val="45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Potential Problems and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Potential problems:</a:t>
            </a:r>
          </a:p>
          <a:p>
            <a:pPr lvl="1"/>
            <a:r>
              <a:rPr lang="en-US" dirty="0"/>
              <a:t>Required sample size for NRL arch measurement in low frequency will be too large.</a:t>
            </a:r>
          </a:p>
          <a:p>
            <a:pPr lvl="1"/>
            <a:r>
              <a:rPr lang="en-US" dirty="0"/>
              <a:t>Surrounding environment may affect the measurement for both setups</a:t>
            </a:r>
          </a:p>
          <a:p>
            <a:pPr lvl="1"/>
            <a:r>
              <a:rPr lang="en-US" dirty="0"/>
              <a:t>Sample preparation for waveguide measurement is not perfect and hard to detect.</a:t>
            </a:r>
          </a:p>
          <a:p>
            <a:r>
              <a:rPr lang="en-US" dirty="0"/>
              <a:t>Needs:</a:t>
            </a:r>
          </a:p>
          <a:p>
            <a:pPr lvl="1"/>
            <a:r>
              <a:rPr lang="en-US" dirty="0"/>
              <a:t>Sample with various sizes for different frequency range</a:t>
            </a:r>
          </a:p>
          <a:p>
            <a:pPr lvl="1"/>
            <a:r>
              <a:rPr lang="en-US" dirty="0"/>
              <a:t>Antennas for frequency range 4 – 8 </a:t>
            </a:r>
            <a:r>
              <a:rPr lang="en-US" dirty="0" err="1"/>
              <a:t>Ghz</a:t>
            </a:r>
            <a:r>
              <a:rPr lang="en-US" dirty="0"/>
              <a:t> and above 12 </a:t>
            </a:r>
            <a:r>
              <a:rPr lang="en-US" dirty="0" err="1"/>
              <a:t>Ghz</a:t>
            </a:r>
            <a:endParaRPr lang="en-US" dirty="0"/>
          </a:p>
          <a:p>
            <a:pPr lvl="1"/>
            <a:r>
              <a:rPr lang="en-US" dirty="0"/>
              <a:t>Waveguide sample holders</a:t>
            </a:r>
          </a:p>
          <a:p>
            <a:pPr lvl="1"/>
            <a:r>
              <a:rPr lang="en-US" dirty="0"/>
              <a:t>Waveguide for other frequency range (except X-band)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Current Status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8460" y="2396940"/>
            <a:ext cx="5229440" cy="31466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Finish detail time plan (using Gantt chart).</a:t>
            </a:r>
          </a:p>
          <a:p>
            <a:r>
              <a:rPr lang="en-US" dirty="0"/>
              <a:t>Finish researching and literature review.</a:t>
            </a:r>
          </a:p>
          <a:p>
            <a:r>
              <a:rPr lang="en-US" dirty="0"/>
              <a:t>Finish gathering parts avaialble at PSU. We need detailed information about sample size and antenna/waveguide printing capability.</a:t>
            </a:r>
          </a:p>
          <a:p>
            <a:r>
              <a:rPr lang="en-US" dirty="0"/>
              <a:t>Equations and measurement setup for prototype of NRL arch and waveguide are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Documents and References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All related documents are available on GitHub</a:t>
            </a:r>
            <a:r>
              <a:rPr lang="en-US" dirty="0">
                <a:hlinkClick r:id="rId3"/>
              </a:rPr>
              <a:t> https://github.com/trankhiemha/ECE412-413-Capstone-Project-N3</a:t>
            </a:r>
            <a:endParaRPr lang="en-US" dirty="0"/>
          </a:p>
          <a:p>
            <a:r>
              <a:rPr lang="en-US" dirty="0"/>
              <a:t>Project progression tracking is available on Trello </a:t>
            </a:r>
            <a:r>
              <a:rPr lang="en-US" dirty="0">
                <a:hlinkClick r:id="rId4"/>
              </a:rPr>
              <a:t>https://trello.com/b/Ov0bqGiB/initial-cf-planning</a:t>
            </a:r>
            <a:endParaRPr lang="en-US" dirty="0"/>
          </a:p>
          <a:p>
            <a:r>
              <a:rPr lang="en-US" dirty="0"/>
              <a:t>Research papers are on </a:t>
            </a:r>
            <a:r>
              <a:rPr lang="en-US" dirty="0" err="1"/>
              <a:t>Zotero</a:t>
            </a:r>
            <a:r>
              <a:rPr lang="en-US" dirty="0"/>
              <a:t> page: </a:t>
            </a:r>
            <a:r>
              <a:rPr lang="en-US" dirty="0">
                <a:hlinkClick r:id="rId5"/>
              </a:rPr>
              <a:t>https://www.zotero.org/groups/957151/items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Project requirements: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300 MHz to 30 GHz</a:t>
            </a:r>
          </a:p>
          <a:p>
            <a:r>
              <a:rPr lang="en-US" dirty="0"/>
              <a:t>EM parameter extraction:</a:t>
            </a:r>
          </a:p>
          <a:p>
            <a:pPr lvl="1"/>
            <a:r>
              <a:rPr lang="en-US" dirty="0"/>
              <a:t>Dielectric constant</a:t>
            </a:r>
          </a:p>
          <a:p>
            <a:pPr lvl="1"/>
            <a:r>
              <a:rPr lang="en-US" dirty="0"/>
              <a:t>Complex electric permittivity</a:t>
            </a:r>
          </a:p>
          <a:p>
            <a:pPr lvl="1"/>
            <a:r>
              <a:rPr lang="en-US" dirty="0"/>
              <a:t>Complex magnetic permeability</a:t>
            </a:r>
          </a:p>
          <a:p>
            <a:pPr lvl="1"/>
            <a:r>
              <a:rPr lang="en-US" dirty="0"/>
              <a:t>Loss tangent, absorption coefficient</a:t>
            </a:r>
          </a:p>
          <a:p>
            <a:pPr lvl="1"/>
            <a:r>
              <a:rPr lang="en-US" dirty="0"/>
              <a:t>Layer thickness</a:t>
            </a:r>
          </a:p>
          <a:p>
            <a:r>
              <a:rPr lang="en-US" dirty="0"/>
              <a:t>Simulation model for validation </a:t>
            </a:r>
          </a:p>
          <a:p>
            <a:r>
              <a:rPr lang="en-US" dirty="0"/>
              <a:t>NRL arch measurement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1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Main phases: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info &amp; planning (5 weeks)</a:t>
            </a:r>
          </a:p>
          <a:p>
            <a:pPr lvl="1"/>
            <a:r>
              <a:rPr lang="en-US" dirty="0"/>
              <a:t>Literature review on material characterization</a:t>
            </a:r>
          </a:p>
          <a:p>
            <a:pPr lvl="1"/>
            <a:r>
              <a:rPr lang="en-US" dirty="0"/>
              <a:t>Project requirement documents, test cases</a:t>
            </a:r>
          </a:p>
          <a:p>
            <a:pPr lvl="1"/>
            <a:r>
              <a:rPr lang="en-US" dirty="0"/>
              <a:t>Project schedule</a:t>
            </a:r>
          </a:p>
          <a:p>
            <a:r>
              <a:rPr lang="en-US" dirty="0"/>
              <a:t>Prototypes (8 weeks):</a:t>
            </a:r>
          </a:p>
          <a:p>
            <a:pPr lvl="1"/>
            <a:r>
              <a:rPr lang="en-US" dirty="0"/>
              <a:t>NRL Arch: from 300 MHz to 4 GHz</a:t>
            </a:r>
          </a:p>
          <a:p>
            <a:pPr lvl="1"/>
            <a:r>
              <a:rPr lang="en-US" dirty="0"/>
              <a:t>Waveguide: from 8 GHz to 12 GHz</a:t>
            </a:r>
          </a:p>
          <a:p>
            <a:pPr lvl="1"/>
            <a:r>
              <a:rPr lang="en-US" dirty="0"/>
              <a:t>Extraction</a:t>
            </a:r>
          </a:p>
          <a:p>
            <a:r>
              <a:rPr lang="en-US" dirty="0"/>
              <a:t>Production (9 weeks):</a:t>
            </a:r>
          </a:p>
          <a:p>
            <a:pPr lvl="1"/>
            <a:r>
              <a:rPr lang="en-US" dirty="0"/>
              <a:t>Cover required frequency (from 300Mhz to 30GHz)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6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Approaches: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NRL Arch:</a:t>
            </a:r>
          </a:p>
          <a:p>
            <a:pPr lvl="1"/>
            <a:r>
              <a:rPr lang="en-US" dirty="0"/>
              <a:t>Advantage: Industrial standards, different incident/reflection angles</a:t>
            </a:r>
          </a:p>
          <a:p>
            <a:pPr lvl="1"/>
            <a:r>
              <a:rPr lang="en-US" dirty="0"/>
              <a:t>Disadvantage: Big sample size (greater than 5 lambda), antenna alignment</a:t>
            </a:r>
          </a:p>
          <a:p>
            <a:r>
              <a:rPr lang="en-US" dirty="0"/>
              <a:t>Waveguide:</a:t>
            </a:r>
          </a:p>
          <a:p>
            <a:pPr lvl="1"/>
            <a:r>
              <a:rPr lang="en-US" dirty="0"/>
              <a:t>Advantage: Higher dynamic range, small sample size</a:t>
            </a:r>
          </a:p>
          <a:p>
            <a:pPr lvl="1"/>
            <a:r>
              <a:rPr lang="en-US" dirty="0"/>
              <a:t>Disadvantage: sample preparation (require perfect contact between sample and waveguides)</a:t>
            </a:r>
          </a:p>
          <a:p>
            <a:r>
              <a:rPr lang="en-US" dirty="0"/>
              <a:t>Software:</a:t>
            </a:r>
          </a:p>
          <a:p>
            <a:pPr lvl="1"/>
            <a:r>
              <a:rPr lang="en-US" dirty="0"/>
              <a:t>MATLAB for material extraction</a:t>
            </a:r>
          </a:p>
          <a:p>
            <a:pPr lvl="1"/>
            <a:r>
              <a:rPr lang="en-US" dirty="0"/>
              <a:t>EMPro for EM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NRL Arch Prototype: Measurement Setup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176357"/>
            <a:ext cx="3886200" cy="325289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VNA is used as both the stimulus and detector of microwave signals</a:t>
            </a:r>
          </a:p>
          <a:p>
            <a:pPr algn="just"/>
            <a:r>
              <a:rPr lang="en-US" dirty="0"/>
              <a:t>Signal from the reflective plate (without the sample) provides a reference signal for calibration</a:t>
            </a:r>
          </a:p>
          <a:p>
            <a:pPr algn="just"/>
            <a:r>
              <a:rPr lang="en-US" dirty="0"/>
              <a:t>Reflectivity in dB = 10*log10 (P1/P0)</a:t>
            </a:r>
          </a:p>
          <a:p>
            <a:pPr algn="just"/>
            <a:r>
              <a:rPr lang="en-US" dirty="0"/>
              <a:t>Absorption coefficient of PVC is calculated and compared.</a:t>
            </a:r>
          </a:p>
          <a:p>
            <a:pPr algn="just"/>
            <a:r>
              <a:rPr lang="en-US" dirty="0"/>
              <a:t>An arch with positioners will be built to measure reflection for different incident angles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2" y="2176358"/>
            <a:ext cx="2914650" cy="30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Waveguide Prototype: Measurement Setup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343153"/>
            <a:ext cx="4114800" cy="2882740"/>
          </a:xfrm>
        </p:spPr>
        <p:txBody>
          <a:bodyPr>
            <a:noAutofit/>
          </a:bodyPr>
          <a:lstStyle/>
          <a:p>
            <a:r>
              <a:rPr lang="en-US" sz="1500" dirty="0"/>
              <a:t>L: a segment of rectangular waveguide where a sample has been placed</a:t>
            </a:r>
          </a:p>
          <a:p>
            <a:r>
              <a:rPr lang="en-US" sz="1500" dirty="0"/>
              <a:t>L1, L2: hollow rectangular waveguide</a:t>
            </a:r>
          </a:p>
          <a:p>
            <a:r>
              <a:rPr lang="en-US" sz="1500" dirty="0"/>
              <a:t>Port 1 and Port 2 are connected to VNA using adapters.</a:t>
            </a:r>
          </a:p>
          <a:p>
            <a:r>
              <a:rPr lang="en-US" sz="1500" dirty="0"/>
              <a:t>Equations for complex epsilon and mu are provided in Microwave Electronics: Measurement and Materials Characterization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514600"/>
            <a:ext cx="4019043" cy="16144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51826" y="4419600"/>
            <a:ext cx="3773790" cy="92333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1350" dirty="0"/>
              <a:t>L.F. Chen et al 2004, </a:t>
            </a:r>
          </a:p>
          <a:p>
            <a:r>
              <a:rPr lang="en-US" sz="1350" dirty="0"/>
              <a:t>Microwave Electronics: Measurement and </a:t>
            </a:r>
          </a:p>
          <a:p>
            <a:r>
              <a:rPr lang="en-US" sz="1350" dirty="0"/>
              <a:t>Materials Characterization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6775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parts: Antennas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SAS-510-4 Log Periodic Antennas:</a:t>
            </a:r>
          </a:p>
          <a:p>
            <a:pPr lvl="1"/>
            <a:r>
              <a:rPr lang="en-US" sz="1200" dirty="0"/>
              <a:t>Frequency: 290 MHz to 4 GHz</a:t>
            </a:r>
          </a:p>
          <a:p>
            <a:pPr lvl="1"/>
            <a:r>
              <a:rPr lang="en-US" sz="1200" dirty="0"/>
              <a:t>Dimensions: 60.4 cm x 51.1 cm</a:t>
            </a:r>
          </a:p>
          <a:p>
            <a:r>
              <a:rPr lang="en-US" sz="1400" dirty="0"/>
              <a:t>Adjustable Dipole:</a:t>
            </a:r>
          </a:p>
          <a:p>
            <a:pPr lvl="1"/>
            <a:r>
              <a:rPr lang="en-US" sz="1200" dirty="0"/>
              <a:t>Frequency: 400 MHz to 1 GHz</a:t>
            </a:r>
          </a:p>
          <a:p>
            <a:pPr lvl="1"/>
            <a:r>
              <a:rPr lang="en-US" sz="1200" dirty="0"/>
              <a:t>Dimensions: </a:t>
            </a:r>
            <a:endParaRPr lang="en-US" sz="1200" dirty="0"/>
          </a:p>
          <a:p>
            <a:r>
              <a:rPr lang="en-US" sz="1400" dirty="0"/>
              <a:t>Horn antennas in X-band</a:t>
            </a:r>
          </a:p>
          <a:p>
            <a:pPr lvl="1"/>
            <a:r>
              <a:rPr lang="en-US" sz="1200" dirty="0"/>
              <a:t>Frequency: </a:t>
            </a:r>
          </a:p>
          <a:p>
            <a:pPr lvl="1"/>
            <a:r>
              <a:rPr lang="en-US" sz="1200" dirty="0"/>
              <a:t>Dimensions:</a:t>
            </a:r>
            <a:endParaRPr lang="en-US" sz="1200" dirty="0"/>
          </a:p>
        </p:txBody>
      </p:sp>
      <p:pic>
        <p:nvPicPr>
          <p:cNvPr id="5" name="Content Placeholder 4" descr="No automatic alt text available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800" y="3228281"/>
            <a:ext cx="3298825" cy="185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Available parts: Waveguides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4049100" cy="4195763"/>
          </a:xfrm>
        </p:spPr>
        <p:txBody>
          <a:bodyPr>
            <a:normAutofit/>
          </a:bodyPr>
          <a:lstStyle/>
          <a:p>
            <a:r>
              <a:rPr lang="en-US" dirty="0"/>
              <a:t>PSU has waveguide and adapter in X-band (figure)</a:t>
            </a:r>
          </a:p>
          <a:p>
            <a:r>
              <a:rPr lang="en-US" dirty="0"/>
              <a:t>We still need to find a sample holder (a segment of X-band waveguide that has suitable size for the sample) and a TRL calibration kits</a:t>
            </a:r>
          </a:p>
          <a:p>
            <a:pPr lvl="1"/>
            <a:r>
              <a:rPr lang="en-US" dirty="0"/>
              <a:t>Reflect standards: A X-band waveguide short termination</a:t>
            </a:r>
          </a:p>
          <a:p>
            <a:pPr lvl="1"/>
            <a:r>
              <a:rPr lang="en-US" dirty="0"/>
              <a:t>Line standards: A X-band waveguide segment (90 degree long line at center frequency)</a:t>
            </a:r>
          </a:p>
          <a:p>
            <a:endParaRPr lang="en-US" dirty="0"/>
          </a:p>
        </p:txBody>
      </p:sp>
      <p:pic>
        <p:nvPicPr>
          <p:cNvPr id="5" name="Picture 6" descr="No automatic alt text available.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95600"/>
            <a:ext cx="3298825" cy="185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72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Procedures: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Solver: Solving both material thickness and material properties at the same time. Provide higher accuracy.</a:t>
            </a:r>
          </a:p>
          <a:p>
            <a:r>
              <a:rPr lang="en-US" dirty="0"/>
              <a:t>NRL Arch measurement in RF chamber</a:t>
            </a:r>
          </a:p>
          <a:p>
            <a:r>
              <a:rPr lang="en-US" dirty="0"/>
              <a:t>Partially filled waveguide</a:t>
            </a:r>
          </a:p>
        </p:txBody>
      </p:sp>
    </p:spTree>
    <p:extLst>
      <p:ext uri="{BB962C8B-B14F-4D97-AF65-F5344CB8AC3E}">
        <p14:creationId xmlns:p14="http://schemas.microsoft.com/office/powerpoint/2010/main" val="177980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864001-A60D-40C9-A6CD-1EE64ABC9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635</Words>
  <Application>Microsoft Office PowerPoint</Application>
  <PresentationFormat>On-screen Show (4:3)</PresentationFormat>
  <Paragraphs>91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Capstone project proposal:  EM parameterization of CF composite</vt:lpstr>
      <vt:lpstr>Project requirements:</vt:lpstr>
      <vt:lpstr>Main phases:</vt:lpstr>
      <vt:lpstr>Approaches:</vt:lpstr>
      <vt:lpstr>NRL Arch Prototype: Measurement Setup</vt:lpstr>
      <vt:lpstr>Waveguide Prototype: Measurement Setup</vt:lpstr>
      <vt:lpstr>Available parts: Antennas</vt:lpstr>
      <vt:lpstr>Available parts: Waveguides</vt:lpstr>
      <vt:lpstr>Procedures: Optimization</vt:lpstr>
      <vt:lpstr>Potential Problems and Needs</vt:lpstr>
      <vt:lpstr>Current Status</vt:lpstr>
      <vt:lpstr>Related Documents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2017-02-01T11:08:32Z</dcterms:created>
  <dcterms:modified xsi:type="dcterms:W3CDTF">2017-02-09T17:27:29Z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TC034605449991</vt:lpwstr>
  </property>
</Properties>
</file>