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4"/>
  </p:notesMasterIdLst>
  <p:handoutMasterIdLst>
    <p:handoutMasterId r:id="rId15"/>
  </p:handoutMasterIdLst>
  <p:sldIdLst>
    <p:sldId id="268" r:id="rId3"/>
    <p:sldId id="269" r:id="rId4"/>
    <p:sldId id="273" r:id="rId5"/>
    <p:sldId id="274" r:id="rId6"/>
    <p:sldId id="275" r:id="rId7"/>
    <p:sldId id="281" r:id="rId8"/>
    <p:sldId id="280" r:id="rId9"/>
    <p:sldId id="282" r:id="rId10"/>
    <p:sldId id="276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52" y="15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5T19:11:46.729" idx="1">
    <p:pos x="10" y="10"/>
    <p:text>Missing detail on timeline (number of weeks, starting date, ...)</p:text>
    <p:extLst>
      <p:ext uri="{C676402C-5697-4E1C-873F-D02D1690AC5C}">
        <p15:threadingInfo xmlns:p15="http://schemas.microsoft.com/office/powerpoint/2012/main" timeZoneBias="480"/>
      </p:ext>
    </p:extLst>
  </p:cm>
  <p:cm authorId="2" dt="2017-02-05T19:12:20.435" idx="2">
    <p:pos x="106" y="106"/>
    <p:text>Do we need to include what we do in each step in the ppt, or we can do it verbally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2/5/2017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2/5/2017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khiemha/ECE412-413-Capstone-Project-N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Ov0bqGiB/initial-cf-plan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Students: Ha Tran, Thanh Le, Jeffrey Brown</a:t>
            </a:r>
          </a:p>
          <a:p>
            <a:r>
              <a:rPr lang="en-US" dirty="0"/>
              <a:t>Advisor: </a:t>
            </a:r>
            <a:r>
              <a:rPr lang="en-US" dirty="0" err="1"/>
              <a:t>Branjmir</a:t>
            </a:r>
            <a:r>
              <a:rPr lang="en-US" dirty="0"/>
              <a:t> </a:t>
            </a:r>
            <a:r>
              <a:rPr lang="en-US" dirty="0"/>
              <a:t>Pejcinovic</a:t>
            </a:r>
          </a:p>
          <a:p>
            <a:r>
              <a:rPr lang="en-US" dirty="0"/>
              <a:t>Sponsor: </a:t>
            </a:r>
            <a:r>
              <a:rPr lang="en-US" dirty="0" err="1"/>
              <a:t>Tangitek</a:t>
            </a:r>
            <a:r>
              <a:rPr lang="en-US" dirty="0"/>
              <a:t> LLC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proposal presentation: EM parameterization of CF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gathering parts avaialble at PSU. We need detailed information about sample size and antenna/waveguide printing capability</a:t>
            </a:r>
          </a:p>
          <a:p>
            <a:r>
              <a:rPr lang="en-US" dirty="0"/>
              <a:t>Equations and measurement setup for prototype of NRL arch and waveguide are avaialble.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https://github.com/trankhiemha/ECE412-413-Capstone-Project-N3</a:t>
            </a:r>
            <a:endParaRPr lang="en-US" dirty="0"/>
          </a:p>
          <a:p>
            <a:r>
              <a:rPr lang="en-US" dirty="0"/>
              <a:t>Trello page: </a:t>
            </a:r>
            <a:r>
              <a:rPr lang="en-US" dirty="0">
                <a:hlinkClick r:id="rId4"/>
              </a:rPr>
              <a:t>https://trello.com/b/Ov0bqGiB/initial-cf-planning</a:t>
            </a:r>
            <a:endParaRPr lang="en-US" dirty="0"/>
          </a:p>
          <a:p>
            <a:r>
              <a:rPr lang="en-US" dirty="0"/>
              <a:t>All related documents are available in GitHub</a:t>
            </a:r>
          </a:p>
          <a:p>
            <a:r>
              <a:rPr lang="en-US" dirty="0"/>
              <a:t>Project progression tracking is available in Trello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Dielectric constant, complex electric permittivity, magnetic permeability, loss tangent and 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from 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Trello, GitHub, Giant Chart</a:t>
            </a:r>
          </a:p>
          <a:p>
            <a:pPr>
              <a:buFontTx/>
              <a:buChar char="-"/>
            </a:pPr>
            <a:r>
              <a:rPr lang="en-US" dirty="0"/>
              <a:t>Project main phase</a:t>
            </a:r>
          </a:p>
          <a:p>
            <a:pPr lvl="1">
              <a:buFontTx/>
              <a:buChar char="-"/>
            </a:pPr>
            <a:r>
              <a:rPr lang="en-US" dirty="0"/>
              <a:t>Project Initialization: Research for approaches of material characterization</a:t>
            </a:r>
          </a:p>
          <a:p>
            <a:pPr lvl="1">
              <a:buFontTx/>
              <a:buChar char="-"/>
            </a:pPr>
            <a:r>
              <a:rPr lang="en-US" dirty="0"/>
              <a:t>Prototype: NRL arch and waveguide with current part availability. Absorption coeffect of control sample (PVC) is calculated and compared with previous result</a:t>
            </a:r>
          </a:p>
          <a:p>
            <a:pPr lvl="1">
              <a:buFontTx/>
              <a:buChar char="-"/>
            </a:pPr>
            <a:r>
              <a:rPr lang="en-US" dirty="0"/>
              <a:t>Optimization: cover all frequency ranges, arch for antenna, antenna chamber.</a:t>
            </a:r>
          </a:p>
          <a:p>
            <a:pPr lvl="1">
              <a:buFontTx/>
              <a:buChar char="-"/>
            </a:pPr>
            <a:r>
              <a:rPr lang="en-US" dirty="0"/>
              <a:t>Presentation: PSU capstone 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NRL Arch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lambda), antenna alignment</a:t>
            </a:r>
          </a:p>
          <a:p>
            <a:r>
              <a:rPr lang="en-US" dirty="0"/>
              <a:t>Waveguide</a:t>
            </a:r>
          </a:p>
          <a:p>
            <a:pPr lvl="1"/>
            <a:r>
              <a:rPr lang="en-US" dirty="0"/>
              <a:t>Advantage: Higher dynamic range, small sample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approach: NRL Arch and waveguide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SAS-510-4 </a:t>
                </a:r>
                <a:r>
                  <a:rPr lang="en-US" dirty="0"/>
                  <a:t>Log Periodic Antennas</a:t>
                </a:r>
              </a:p>
              <a:p>
                <a:r>
                  <a:rPr lang="en-US" dirty="0"/>
                  <a:t>Frequency Range: 290 MHz to 4 GHz</a:t>
                </a:r>
              </a:p>
              <a:p>
                <a:r>
                  <a:rPr lang="en-US" dirty="0"/>
                  <a:t>Physical dimension: 60.4 cm x 51.1 cm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Adjustable Dipole (400 MHz to 1 GHz),</a:t>
                </a:r>
              </a:p>
              <a:p>
                <a:pPr marL="0" indent="0">
                  <a:buNone/>
                </a:pPr>
                <a:r>
                  <a:rPr lang="en-US" dirty="0"/>
                  <a:t>and horn antenna in X-band is also avaialble at PSU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NRL arch prototype: Antennas</a:t>
            </a:r>
          </a:p>
        </p:txBody>
      </p:sp>
      <p:pic>
        <p:nvPicPr>
          <p:cNvPr id="1028" name="Picture 4" descr="No automatic alt text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05000"/>
            <a:ext cx="4842933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1981200"/>
            <a:ext cx="5486400" cy="3843654"/>
          </a:xfrm>
        </p:spPr>
        <p:txBody>
          <a:bodyPr/>
          <a:lstStyle/>
          <a:p>
            <a:r>
              <a:rPr lang="en-US" dirty="0"/>
              <a:t>VNA is used as both the stimulus and detector of microwave signals</a:t>
            </a:r>
          </a:p>
          <a:p>
            <a:r>
              <a:rPr lang="en-US" dirty="0"/>
              <a:t>Signal from the reflective plate (without the sample) provides a reference signal for calibration</a:t>
            </a:r>
          </a:p>
          <a:p>
            <a:r>
              <a:rPr lang="en-US" dirty="0"/>
              <a:t>Reflectivity in dB = 10*log10 (P1/P0)</a:t>
            </a:r>
          </a:p>
          <a:p>
            <a:r>
              <a:rPr lang="en-US" dirty="0"/>
              <a:t>Absorption coefficient of PVC is calculated and compared.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NRL arch prototype: Measurement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4" y="1758810"/>
            <a:ext cx="3886200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1981200"/>
            <a:ext cx="5486400" cy="3843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L: a segment of rectangular waveguide where a sample has been placed</a:t>
            </a:r>
          </a:p>
          <a:p>
            <a:r>
              <a:rPr lang="en-US" dirty="0"/>
              <a:t>L1, L2: hollow rectangular waveguide</a:t>
            </a:r>
          </a:p>
          <a:p>
            <a:r>
              <a:rPr lang="en-US" dirty="0"/>
              <a:t>Port 1 and Port 2 are connected to VNA </a:t>
            </a:r>
          </a:p>
          <a:p>
            <a:pPr marL="0" indent="0">
              <a:buNone/>
            </a:pPr>
            <a:r>
              <a:rPr lang="en-US" dirty="0"/>
              <a:t>using adapters.</a:t>
            </a:r>
          </a:p>
          <a:p>
            <a:r>
              <a:rPr lang="en-US" dirty="0"/>
              <a:t>Equations for complex epsilon and mu are provided in Microwave Electronics: Measurement and Materials Characterization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Waveguide prototype: measurement setup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209800"/>
            <a:ext cx="5358724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9812" y="4495800"/>
            <a:ext cx="4184479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L.F. Chen et al 2004, </a:t>
            </a:r>
          </a:p>
          <a:p>
            <a:r>
              <a:rPr lang="en-US" dirty="0"/>
              <a:t>Microwave Electronics: Measurement and </a:t>
            </a:r>
          </a:p>
          <a:p>
            <a:r>
              <a:rPr lang="en-US" dirty="0"/>
              <a:t>Materials Characterization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752600"/>
            <a:ext cx="5333536" cy="38498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PSU has waveguide and adapter in X-band (figure)</a:t>
            </a:r>
          </a:p>
          <a:p>
            <a:r>
              <a:rPr lang="en-US" dirty="0"/>
              <a:t>We still need to find a sample holder (a segment of X-band waveguide that has suitable size for the sample) and a TRL calibration kits</a:t>
            </a:r>
          </a:p>
          <a:p>
            <a:pPr lvl="1"/>
            <a:r>
              <a:rPr lang="en-US" dirty="0"/>
              <a:t>Reflect standards: A X-band waveguide short termination</a:t>
            </a:r>
          </a:p>
          <a:p>
            <a:pPr lvl="1"/>
            <a:r>
              <a:rPr lang="en-US" dirty="0"/>
              <a:t>Line standards: A X-band waveguide segment (90 degree long line at center frequency)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Waveguide prototype: parts</a:t>
            </a:r>
          </a:p>
        </p:txBody>
      </p:sp>
      <p:pic>
        <p:nvPicPr>
          <p:cNvPr id="2054" name="Picture 6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057400"/>
            <a:ext cx="4707467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Solver: Solving both material thickness and material properties at the same time. Provide higher accuracy</a:t>
            </a:r>
          </a:p>
          <a:p>
            <a:r>
              <a:rPr lang="en-US" dirty="0"/>
              <a:t>Arch for antenna:</a:t>
            </a:r>
          </a:p>
          <a:p>
            <a:r>
              <a:rPr lang="en-US" dirty="0"/>
              <a:t>Partially filled waveguide:</a:t>
            </a:r>
          </a:p>
          <a:p>
            <a:r>
              <a:rPr lang="en-US" dirty="0"/>
              <a:t>EM simulation: EM Pro, avaialble for students at PSU</a:t>
            </a:r>
          </a:p>
          <a:p>
            <a:r>
              <a:rPr lang="en-US" dirty="0"/>
              <a:t>Modeling: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Procedures: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576</Words>
  <Application>Microsoft Office PowerPoint</Application>
  <PresentationFormat>Custom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Project planning overview presentation</vt:lpstr>
      <vt:lpstr>Capstone project proposal presentation: EM parameterization of CF</vt:lpstr>
      <vt:lpstr>Requirements from project description</vt:lpstr>
      <vt:lpstr>Project management</vt:lpstr>
      <vt:lpstr>Technical approach: NRL Arch and waveguide</vt:lpstr>
      <vt:lpstr>NRL arch prototype: Antennas</vt:lpstr>
      <vt:lpstr>NRL arch prototype: Measurement setup</vt:lpstr>
      <vt:lpstr>Waveguide prototype: measurement setup</vt:lpstr>
      <vt:lpstr>Waveguide prototype: parts</vt:lpstr>
      <vt:lpstr>Procedures: optimization</vt:lpstr>
      <vt:lpstr>Current Status</vt:lpstr>
      <vt:lpstr>Related Documents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2017-02-06T04:56:03Z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