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28" r:id="rId2"/>
  </p:sldMasterIdLst>
  <p:notesMasterIdLst>
    <p:notesMasterId r:id="rId18"/>
  </p:notesMasterIdLst>
  <p:handoutMasterIdLst>
    <p:handoutMasterId r:id="rId19"/>
  </p:handoutMasterIdLst>
  <p:sldIdLst>
    <p:sldId id="268" r:id="rId3"/>
    <p:sldId id="285" r:id="rId4"/>
    <p:sldId id="286" r:id="rId5"/>
    <p:sldId id="287" r:id="rId6"/>
    <p:sldId id="293" r:id="rId7"/>
    <p:sldId id="281" r:id="rId8"/>
    <p:sldId id="289" r:id="rId9"/>
    <p:sldId id="294" r:id="rId10"/>
    <p:sldId id="280" r:id="rId11"/>
    <p:sldId id="290" r:id="rId12"/>
    <p:sldId id="295" r:id="rId13"/>
    <p:sldId id="296" r:id="rId14"/>
    <p:sldId id="291" r:id="rId15"/>
    <p:sldId id="292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86" autoAdjust="0"/>
    <p:restoredTop sz="94018" autoAdjust="0"/>
  </p:normalViewPr>
  <p:slideViewPr>
    <p:cSldViewPr>
      <p:cViewPr>
        <p:scale>
          <a:sx n="100" d="100"/>
          <a:sy n="100" d="100"/>
        </p:scale>
        <p:origin x="904" y="-392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09T08:50:16.039" idx="3">
    <p:pos x="2477" y="2273"/>
    <p:text>Mention about why we choose X-band or 300MHz to 4GHz to do prototype. Because parts are available at PSU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09T09:14:31.776" idx="4">
    <p:pos x="1641" y="2397"/>
    <p:text>Missing</p:text>
    <p:extLst>
      <p:ext uri="{C676402C-5697-4E1C-873F-D02D1690AC5C}">
        <p15:threadingInfo xmlns:p15="http://schemas.microsoft.com/office/powerpoint/2012/main" timeZoneBias="480"/>
      </p:ext>
    </p:extLst>
  </p:cm>
  <p:cm authorId="2" dt="2017-02-09T09:14:52.160" idx="5">
    <p:pos x="1617" y="2806"/>
    <p:text>missing</p:text>
    <p:extLst>
      <p:ext uri="{C676402C-5697-4E1C-873F-D02D1690AC5C}">
        <p15:threadingInfo xmlns:p15="http://schemas.microsoft.com/office/powerpoint/2012/main" timeZoneBias="480"/>
      </p:ext>
    </p:extLst>
  </p:cm>
  <p:cm authorId="2" dt="2017-02-09T09:14:59.627" idx="6">
    <p:pos x="10" y="10"/>
    <p:text>missing</p:text>
    <p:extLst>
      <p:ext uri="{C676402C-5697-4E1C-873F-D02D1690AC5C}">
        <p15:threadingInfo xmlns:p15="http://schemas.microsoft.com/office/powerpoint/2012/main" timeZoneBias="480"/>
      </p:ext>
    </p:extLst>
  </p:cm>
  <p:cm authorId="2" dt="2017-02-09T09:15:12.260" idx="7">
    <p:pos x="1815" y="1988"/>
    <p:text>Model missng</p:text>
    <p:extLst>
      <p:ext uri="{C676402C-5697-4E1C-873F-D02D1690AC5C}">
        <p15:threadingInfo xmlns:p15="http://schemas.microsoft.com/office/powerpoint/2012/main" timeZoneBias="480"/>
      </p:ext>
    </p:extLst>
  </p:cm>
  <p:cm authorId="2" dt="2017-02-09T09:15:37.504" idx="8">
    <p:pos x="1586" y="2998"/>
    <p:text>various sizes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2/9/17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2/9/17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2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3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536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5446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209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981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178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2/9/17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1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7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2457" y="5638803"/>
            <a:ext cx="6859439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5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  <p:sldLayoutId id="214748391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Ov0bqGiB/initial-cf-planning" TargetMode="External"/><Relationship Id="rId4" Type="http://schemas.openxmlformats.org/officeDocument/2006/relationships/hyperlink" Target="https://www.zotero.org/groups/957151/item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rankhiemha/ECE412-413-Capstone-Project-N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943101"/>
            <a:ext cx="8572499" cy="1371600"/>
          </a:xfrm>
        </p:spPr>
        <p:txBody>
          <a:bodyPr>
            <a:normAutofit fontScale="90000"/>
          </a:bodyPr>
          <a:lstStyle/>
          <a:p>
            <a:r>
              <a:rPr lang="en-US" sz="4125" dirty="0"/>
              <a:t>Capstone project proposal: </a:t>
            </a:r>
            <a:br>
              <a:rPr lang="en-US" sz="4125" dirty="0"/>
            </a:br>
            <a:r>
              <a:rPr lang="en-US" sz="4125" dirty="0"/>
              <a:t>EM parameterization of CF composite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28700" y="3543300"/>
            <a:ext cx="4629150" cy="11430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450"/>
              </a:spcAft>
            </a:pPr>
            <a:r>
              <a:rPr lang="en-US" dirty="0"/>
              <a:t>Sponsor: </a:t>
            </a:r>
            <a:r>
              <a:rPr lang="en-US" dirty="0" err="1"/>
              <a:t>Tangitek</a:t>
            </a:r>
            <a:r>
              <a:rPr lang="en-US" dirty="0"/>
              <a:t> LLC</a:t>
            </a:r>
          </a:p>
          <a:p>
            <a:pPr>
              <a:spcAft>
                <a:spcPts val="450"/>
              </a:spcAft>
            </a:pPr>
            <a:r>
              <a:rPr lang="en-US" dirty="0"/>
              <a:t>Advisor: 	Branimir Pejcinovic</a:t>
            </a:r>
          </a:p>
          <a:p>
            <a:pPr>
              <a:spcAft>
                <a:spcPts val="450"/>
              </a:spcAft>
            </a:pPr>
            <a:r>
              <a:rPr lang="en-US" dirty="0"/>
              <a:t>Students: 	Ha Tran, Thanh Le, Jeffrey Brown</a:t>
            </a:r>
          </a:p>
          <a:p>
            <a:pPr>
              <a:spcAft>
                <a:spcPts val="45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Available parts: Waveguides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73915"/>
            <a:ext cx="4049100" cy="2336085"/>
          </a:xfrm>
        </p:spPr>
        <p:txBody>
          <a:bodyPr>
            <a:normAutofit/>
          </a:bodyPr>
          <a:lstStyle/>
          <a:p>
            <a:r>
              <a:rPr lang="en-US" dirty="0"/>
              <a:t>PSU has </a:t>
            </a:r>
            <a:r>
              <a:rPr lang="en-US" dirty="0" smtClean="0"/>
              <a:t>1 </a:t>
            </a:r>
            <a:r>
              <a:rPr lang="en-US" dirty="0" smtClean="0"/>
              <a:t>waveguide </a:t>
            </a:r>
            <a:r>
              <a:rPr lang="en-US" dirty="0"/>
              <a:t>and </a:t>
            </a:r>
            <a:r>
              <a:rPr lang="en-US" dirty="0" smtClean="0"/>
              <a:t>adapters </a:t>
            </a:r>
            <a:r>
              <a:rPr lang="en-US" dirty="0"/>
              <a:t>in </a:t>
            </a:r>
            <a:r>
              <a:rPr lang="en-US" dirty="0" smtClean="0"/>
              <a:t>X-band (figure)</a:t>
            </a:r>
          </a:p>
          <a:p>
            <a:r>
              <a:rPr lang="en-US" dirty="0" smtClean="0"/>
              <a:t>Frequency: 8.20 - 12.40 GHz</a:t>
            </a:r>
            <a:endParaRPr lang="en-US" dirty="0" smtClean="0"/>
          </a:p>
          <a:p>
            <a:r>
              <a:rPr lang="en-US" dirty="0" smtClean="0"/>
              <a:t>Dimension of aperture: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22.86 mm x 10.16 mm</a:t>
            </a:r>
            <a:endParaRPr lang="en-US" dirty="0"/>
          </a:p>
        </p:txBody>
      </p:sp>
      <p:pic>
        <p:nvPicPr>
          <p:cNvPr id="5" name="Picture 6" descr="No automatic alt text available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555" y="1499315"/>
            <a:ext cx="3298825" cy="185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3663154"/>
            <a:ext cx="6790790" cy="233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We still needs:</a:t>
            </a:r>
          </a:p>
          <a:p>
            <a:r>
              <a:rPr lang="en-US" dirty="0" smtClean="0"/>
              <a:t>A </a:t>
            </a:r>
            <a:r>
              <a:rPr lang="en-US" dirty="0"/>
              <a:t>sample holder (a segment of X-band waveguide that has suitable size for the sample) </a:t>
            </a:r>
            <a:endParaRPr lang="en-US" dirty="0" smtClean="0"/>
          </a:p>
          <a:p>
            <a:r>
              <a:rPr lang="en-US" dirty="0"/>
              <a:t>TRL calibration kits </a:t>
            </a:r>
            <a:r>
              <a:rPr lang="en-US" dirty="0" smtClean="0"/>
              <a:t>: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Reflect standards: A X-band waveguide short termination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Line standards: A X-band waveguide segment (90 degree long line at center frequency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72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holder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6572" y="1435100"/>
            <a:ext cx="6883517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Measurement setup and characterization of material at frequency range of 8 – 12 GHz:</a:t>
            </a:r>
          </a:p>
          <a:p>
            <a:pPr lvl="1"/>
            <a:r>
              <a:rPr lang="en-US" dirty="0" smtClean="0"/>
              <a:t>NRL measurement for absorbing coefficients</a:t>
            </a:r>
          </a:p>
          <a:p>
            <a:pPr lvl="1"/>
            <a:r>
              <a:rPr lang="en-US" dirty="0" smtClean="0"/>
              <a:t>Waveguide measurement for S-parameters</a:t>
            </a:r>
          </a:p>
          <a:p>
            <a:pPr lvl="1"/>
            <a:r>
              <a:rPr lang="en-US" dirty="0" smtClean="0"/>
              <a:t>Material EM parameters extractions</a:t>
            </a:r>
          </a:p>
          <a:p>
            <a:pPr lvl="1"/>
            <a:r>
              <a:rPr lang="en-US" dirty="0" smtClean="0"/>
              <a:t>EM simulation</a:t>
            </a:r>
          </a:p>
          <a:p>
            <a:r>
              <a:rPr lang="en-US" dirty="0" smtClean="0"/>
              <a:t>Expansion with time availability:</a:t>
            </a:r>
            <a:endParaRPr lang="en-US" dirty="0"/>
          </a:p>
          <a:p>
            <a:pPr lvl="1"/>
            <a:r>
              <a:rPr lang="en-US" dirty="0" smtClean="0"/>
              <a:t>Expand the frequency of measurements and characterizations</a:t>
            </a:r>
          </a:p>
          <a:p>
            <a:pPr lvl="1"/>
            <a:r>
              <a:rPr lang="en-US" smtClean="0"/>
              <a:t>Perform optimizations for measurements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0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Potential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736" y="1524000"/>
            <a:ext cx="6194664" cy="4195481"/>
          </a:xfrm>
        </p:spPr>
        <p:txBody>
          <a:bodyPr/>
          <a:lstStyle/>
          <a:p>
            <a:pPr algn="just"/>
            <a:r>
              <a:rPr lang="en-US" dirty="0"/>
              <a:t>Interactive Solver: Solving both material thickness and material properties at the same time. Provide higher accuracy.</a:t>
            </a:r>
          </a:p>
          <a:p>
            <a:pPr algn="just"/>
            <a:r>
              <a:rPr lang="en-US" dirty="0" smtClean="0"/>
              <a:t>Perform NRL </a:t>
            </a:r>
            <a:r>
              <a:rPr lang="en-US" dirty="0"/>
              <a:t>Arch measurement in RF </a:t>
            </a:r>
            <a:r>
              <a:rPr lang="en-US" dirty="0" smtClean="0"/>
              <a:t>chamber to eliminate surrounding affects.</a:t>
            </a:r>
          </a:p>
          <a:p>
            <a:pPr algn="just"/>
            <a:r>
              <a:rPr lang="en-US" dirty="0" smtClean="0"/>
              <a:t>Perform free-space TRL calibration in NRL measurement</a:t>
            </a:r>
            <a:endParaRPr lang="en-US" dirty="0"/>
          </a:p>
          <a:p>
            <a:pPr algn="just"/>
            <a:r>
              <a:rPr lang="en-US" dirty="0"/>
              <a:t>Partially filled </a:t>
            </a:r>
            <a:r>
              <a:rPr lang="en-US" dirty="0" smtClean="0"/>
              <a:t>waveguide measurement to compare result with the fully filled waveguide method.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Initial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192027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Sample with various size: (all with thickness of 2 mm)</a:t>
            </a:r>
          </a:p>
          <a:p>
            <a:pPr lvl="1"/>
            <a:r>
              <a:rPr lang="en-US" dirty="0"/>
              <a:t>Waveguide (X-band</a:t>
            </a:r>
            <a:r>
              <a:rPr lang="en-US" dirty="0" smtClean="0"/>
              <a:t>):		22.86 </a:t>
            </a:r>
            <a:r>
              <a:rPr lang="en-US" dirty="0"/>
              <a:t>mm x 10.16 </a:t>
            </a:r>
            <a:r>
              <a:rPr lang="en-US" dirty="0" smtClean="0"/>
              <a:t>mm</a:t>
            </a:r>
          </a:p>
          <a:p>
            <a:pPr lvl="1"/>
            <a:r>
              <a:rPr lang="en-US" dirty="0"/>
              <a:t>NRL Arch (up to 18 GHz): 	30 x 30 cm and 60 x 60 cm</a:t>
            </a:r>
          </a:p>
          <a:p>
            <a:pPr marL="342906" lvl="1" indent="-342906"/>
            <a:r>
              <a:rPr lang="en-US" sz="2000" dirty="0" smtClean="0"/>
              <a:t>Antennas for </a:t>
            </a:r>
            <a:r>
              <a:rPr lang="en-US" sz="2000" dirty="0"/>
              <a:t>frequency range 4 – 8 GHz and above 12 </a:t>
            </a:r>
            <a:r>
              <a:rPr lang="en-US" sz="2000" dirty="0" smtClean="0"/>
              <a:t>GHz</a:t>
            </a:r>
          </a:p>
          <a:p>
            <a:pPr marL="742964" lvl="2" indent="-342906"/>
            <a:r>
              <a:rPr lang="en-US" sz="1800" dirty="0" smtClean="0"/>
              <a:t>Since the available antenna for frequency below 4GHz requires a large space for measurement set up we may need to have the horn antennas for this band.</a:t>
            </a:r>
            <a:endParaRPr lang="en-US" sz="1800" dirty="0"/>
          </a:p>
          <a:p>
            <a:r>
              <a:rPr lang="en-US" dirty="0"/>
              <a:t>Waveguide sample </a:t>
            </a:r>
            <a:r>
              <a:rPr lang="en-US" dirty="0" smtClean="0"/>
              <a:t>holder and one straight waveguide </a:t>
            </a:r>
            <a:r>
              <a:rPr lang="en-US" dirty="0"/>
              <a:t>for </a:t>
            </a:r>
            <a:r>
              <a:rPr lang="en-US" dirty="0" smtClean="0"/>
              <a:t>X-band.</a:t>
            </a:r>
          </a:p>
          <a:p>
            <a:endParaRPr lang="en-US" dirty="0" smtClean="0"/>
          </a:p>
          <a:p>
            <a:pPr lvl="1">
              <a:buSzPct val="100000"/>
              <a:buFont typeface="Wingdings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Current Status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990" y="1152983"/>
            <a:ext cx="6934200" cy="2047417"/>
          </a:xfrm>
        </p:spPr>
        <p:txBody>
          <a:bodyPr>
            <a:normAutofit/>
          </a:bodyPr>
          <a:lstStyle/>
          <a:p>
            <a:r>
              <a:rPr lang="en-US" sz="1800" dirty="0"/>
              <a:t>Finish detail time </a:t>
            </a:r>
            <a:r>
              <a:rPr lang="en-US" sz="1800" dirty="0" smtClean="0"/>
              <a:t>plan (using Gantt chart).</a:t>
            </a:r>
            <a:endParaRPr lang="en-US" sz="1800" dirty="0"/>
          </a:p>
          <a:p>
            <a:r>
              <a:rPr lang="en-US" sz="1800" dirty="0"/>
              <a:t>Finish </a:t>
            </a:r>
            <a:r>
              <a:rPr lang="en-US" sz="1800" dirty="0" smtClean="0"/>
              <a:t>research </a:t>
            </a:r>
            <a:r>
              <a:rPr lang="en-US" sz="1800" dirty="0"/>
              <a:t>literature review.</a:t>
            </a:r>
          </a:p>
          <a:p>
            <a:r>
              <a:rPr lang="en-US" sz="1800" dirty="0"/>
              <a:t>Finish gathering parts avaialble at PSU. </a:t>
            </a:r>
            <a:endParaRPr lang="en-US" sz="1800" dirty="0" smtClean="0"/>
          </a:p>
          <a:p>
            <a:r>
              <a:rPr lang="en-US" sz="1800" dirty="0" smtClean="0"/>
              <a:t>Equations, extraction algorithm </a:t>
            </a:r>
            <a:r>
              <a:rPr lang="en-US" sz="1800" dirty="0"/>
              <a:t>and measurement setup for prototype of NRL arch and waveguide are available.</a:t>
            </a:r>
          </a:p>
          <a:p>
            <a:endParaRPr lang="en-US" sz="18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83400" y="3238500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 smtClean="0"/>
              <a:t>Related Documents and References</a:t>
            </a:r>
            <a:endParaRPr lang="en-US" sz="3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43990" y="3762730"/>
            <a:ext cx="6711654" cy="2261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smtClean="0"/>
              <a:t>All related documents are available on GitHub</a:t>
            </a:r>
            <a:r>
              <a:rPr lang="en-US" sz="1600" smtClean="0">
                <a:hlinkClick r:id="rId2"/>
              </a:rPr>
              <a:t> https://</a:t>
            </a:r>
            <a:r>
              <a:rPr lang="en-US" sz="1600" dirty="0" smtClean="0">
                <a:hlinkClick r:id="rId2"/>
              </a:rPr>
              <a:t>github.com/trankhiemha/ECE412-413-Capstone-Project-N3</a:t>
            </a:r>
            <a:endParaRPr lang="en-US" sz="1600" dirty="0" smtClean="0"/>
          </a:p>
          <a:p>
            <a:r>
              <a:rPr lang="en-US" sz="1600" dirty="0" smtClean="0"/>
              <a:t>Project progression tracking is available on Trello </a:t>
            </a:r>
            <a:r>
              <a:rPr lang="en-US" sz="1600" dirty="0" smtClean="0">
                <a:hlinkClick r:id="rId3"/>
              </a:rPr>
              <a:t>https://trello.com/b/Ov0bqGiB/initial-cf-planning</a:t>
            </a:r>
            <a:endParaRPr lang="en-US" sz="1600" dirty="0" smtClean="0"/>
          </a:p>
          <a:p>
            <a:r>
              <a:rPr lang="en-US" sz="1600" dirty="0" smtClean="0"/>
              <a:t>Research papers are on </a:t>
            </a:r>
            <a:r>
              <a:rPr lang="en-US" sz="1600" dirty="0" err="1" smtClean="0"/>
              <a:t>Zotero</a:t>
            </a:r>
            <a:r>
              <a:rPr lang="en-US" sz="1600" dirty="0" smtClean="0"/>
              <a:t> page: </a:t>
            </a:r>
            <a:r>
              <a:rPr lang="en-US" sz="1600" dirty="0" smtClean="0">
                <a:hlinkClick r:id="rId4"/>
              </a:rPr>
              <a:t>https://www.zotero.org/groups/957151/items</a:t>
            </a:r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300 MHz to 30 GHz</a:t>
            </a:r>
          </a:p>
          <a:p>
            <a:r>
              <a:rPr lang="en-US" dirty="0"/>
              <a:t>EM parameter extraction:</a:t>
            </a:r>
          </a:p>
          <a:p>
            <a:pPr lvl="1"/>
            <a:r>
              <a:rPr lang="en-US" dirty="0"/>
              <a:t>Dielectric constant</a:t>
            </a:r>
          </a:p>
          <a:p>
            <a:pPr lvl="1"/>
            <a:r>
              <a:rPr lang="en-US" dirty="0"/>
              <a:t>Complex electric permittivity</a:t>
            </a:r>
          </a:p>
          <a:p>
            <a:pPr lvl="1"/>
            <a:r>
              <a:rPr lang="en-US" dirty="0"/>
              <a:t>Complex magnetic permeability</a:t>
            </a:r>
          </a:p>
          <a:p>
            <a:pPr lvl="1"/>
            <a:r>
              <a:rPr lang="en-US" dirty="0"/>
              <a:t>Loss tangent, absorption coefficient</a:t>
            </a:r>
          </a:p>
          <a:p>
            <a:pPr lvl="1"/>
            <a:r>
              <a:rPr lang="en-US" dirty="0"/>
              <a:t>Layer thickness</a:t>
            </a:r>
          </a:p>
          <a:p>
            <a:r>
              <a:rPr lang="en-US" dirty="0"/>
              <a:t>Simulation model for validation </a:t>
            </a:r>
          </a:p>
          <a:p>
            <a:r>
              <a:rPr lang="en-US" dirty="0"/>
              <a:t>NRL arch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Main phases: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24000"/>
            <a:ext cx="71733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info &amp; planning (5 weeks)</a:t>
            </a:r>
          </a:p>
          <a:p>
            <a:pPr lvl="1"/>
            <a:r>
              <a:rPr lang="en-US" dirty="0"/>
              <a:t>Literature review on material characterization</a:t>
            </a:r>
          </a:p>
          <a:p>
            <a:pPr lvl="1"/>
            <a:r>
              <a:rPr lang="en-US" dirty="0"/>
              <a:t>Project requirement documents, test cases</a:t>
            </a:r>
          </a:p>
          <a:p>
            <a:pPr lvl="1"/>
            <a:r>
              <a:rPr lang="en-US" dirty="0"/>
              <a:t>Project schedule</a:t>
            </a:r>
          </a:p>
          <a:p>
            <a:r>
              <a:rPr lang="en-US" dirty="0"/>
              <a:t>Prototypes </a:t>
            </a:r>
            <a:r>
              <a:rPr lang="en-US" dirty="0" smtClean="0"/>
              <a:t>(10 </a:t>
            </a:r>
            <a:r>
              <a:rPr lang="en-US" dirty="0"/>
              <a:t>weeks):</a:t>
            </a:r>
          </a:p>
          <a:p>
            <a:pPr lvl="1"/>
            <a:r>
              <a:rPr lang="en-US" dirty="0"/>
              <a:t>NRL Arch: from 300 MHz to 4 GHz</a:t>
            </a:r>
          </a:p>
          <a:p>
            <a:pPr lvl="1"/>
            <a:r>
              <a:rPr lang="en-US" dirty="0"/>
              <a:t>Waveguide: from 8 GHz to 12 GHz</a:t>
            </a:r>
          </a:p>
          <a:p>
            <a:pPr lvl="1"/>
            <a:r>
              <a:rPr lang="en-US" dirty="0" smtClean="0"/>
              <a:t>EM Parameters </a:t>
            </a:r>
            <a:r>
              <a:rPr lang="en-US" dirty="0" smtClean="0"/>
              <a:t>e</a:t>
            </a:r>
            <a:r>
              <a:rPr lang="en-US" dirty="0" smtClean="0"/>
              <a:t>xtraction: use NRW algorithm and MATLAB</a:t>
            </a:r>
          </a:p>
          <a:p>
            <a:pPr lvl="1"/>
            <a:r>
              <a:rPr lang="en-US" dirty="0"/>
              <a:t>EM simulation: EM </a:t>
            </a:r>
            <a:r>
              <a:rPr lang="en-US" dirty="0" smtClean="0"/>
              <a:t>pro to simulate the material’s behavior</a:t>
            </a:r>
            <a:endParaRPr lang="en-US" dirty="0"/>
          </a:p>
          <a:p>
            <a:r>
              <a:rPr lang="en-US" dirty="0"/>
              <a:t>Production </a:t>
            </a:r>
            <a:r>
              <a:rPr lang="en-US" dirty="0" smtClean="0"/>
              <a:t>(7 </a:t>
            </a:r>
            <a:r>
              <a:rPr lang="en-US" dirty="0"/>
              <a:t>weeks):</a:t>
            </a:r>
          </a:p>
          <a:p>
            <a:pPr lvl="1"/>
            <a:r>
              <a:rPr lang="en-US" dirty="0" smtClean="0"/>
              <a:t> Expand frequency range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Back-up and presentation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Approaches: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71601"/>
            <a:ext cx="7249500" cy="4876806"/>
          </a:xfrm>
        </p:spPr>
        <p:txBody>
          <a:bodyPr>
            <a:normAutofit/>
          </a:bodyPr>
          <a:lstStyle/>
          <a:p>
            <a:r>
              <a:rPr lang="en-US" dirty="0"/>
              <a:t>NRL Arch:</a:t>
            </a:r>
          </a:p>
          <a:p>
            <a:pPr lvl="1"/>
            <a:r>
              <a:rPr lang="en-US" dirty="0"/>
              <a:t>Advantage: Industrial standards, different incident/reflection angles</a:t>
            </a:r>
          </a:p>
          <a:p>
            <a:pPr lvl="1"/>
            <a:r>
              <a:rPr lang="en-US" dirty="0"/>
              <a:t>Disadvantage: Big sample size (greater than 5 </a:t>
            </a:r>
            <a:r>
              <a:rPr lang="en-US" dirty="0" smtClean="0"/>
              <a:t>wavelength), </a:t>
            </a:r>
            <a:r>
              <a:rPr lang="en-US" dirty="0"/>
              <a:t>antenna alignment</a:t>
            </a:r>
          </a:p>
          <a:p>
            <a:r>
              <a:rPr lang="en-US" dirty="0"/>
              <a:t>Waveguide:</a:t>
            </a:r>
          </a:p>
          <a:p>
            <a:pPr lvl="1"/>
            <a:r>
              <a:rPr lang="en-US" dirty="0"/>
              <a:t>Advantage: Higher dynamic range, small sample size</a:t>
            </a:r>
          </a:p>
          <a:p>
            <a:pPr lvl="1"/>
            <a:r>
              <a:rPr lang="en-US" dirty="0"/>
              <a:t>Disadvantage: sample preparation (require perfect contact between sample and waveguides)</a:t>
            </a:r>
          </a:p>
          <a:p>
            <a:r>
              <a:rPr lang="en-US" dirty="0"/>
              <a:t>Software:</a:t>
            </a:r>
          </a:p>
          <a:p>
            <a:pPr lvl="1"/>
            <a:r>
              <a:rPr lang="en-US" dirty="0"/>
              <a:t>MATLAB for material </a:t>
            </a:r>
            <a:r>
              <a:rPr lang="en-US" dirty="0" smtClean="0"/>
              <a:t>extraction based on NRW algorithm</a:t>
            </a:r>
            <a:endParaRPr lang="en-US" dirty="0"/>
          </a:p>
          <a:p>
            <a:pPr lvl="1"/>
            <a:r>
              <a:rPr lang="en-US" dirty="0"/>
              <a:t>EMPro for EM </a:t>
            </a:r>
            <a:r>
              <a:rPr lang="en-US" dirty="0" smtClean="0"/>
              <a:t>simulation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Potential Problems and </a:t>
            </a:r>
            <a:r>
              <a:rPr lang="en-US" sz="4400" dirty="0" smtClean="0"/>
              <a:t>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8266" y="2514600"/>
            <a:ext cx="3793709" cy="3741738"/>
          </a:xfrm>
        </p:spPr>
        <p:txBody>
          <a:bodyPr>
            <a:normAutofit/>
          </a:bodyPr>
          <a:lstStyle/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Required </a:t>
            </a:r>
            <a:r>
              <a:rPr lang="en-US" dirty="0"/>
              <a:t>sample size for NRL arch measurement in low frequency will be too large.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Antennas alignment </a:t>
            </a:r>
            <a:r>
              <a:rPr lang="en-US" dirty="0" smtClean="0"/>
              <a:t>is hard to be perfect.</a:t>
            </a:r>
            <a:endParaRPr lang="en-US" dirty="0" smtClean="0"/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Surrounding </a:t>
            </a:r>
            <a:r>
              <a:rPr lang="en-US" dirty="0"/>
              <a:t>environment may </a:t>
            </a:r>
            <a:r>
              <a:rPr lang="en-US" dirty="0" smtClean="0"/>
              <a:t>affect measurements of the NRL measurement.</a:t>
            </a:r>
            <a:endParaRPr lang="en-US" dirty="0"/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Sample preparation for waveguide measurement is not perfect and hard to </a:t>
            </a:r>
            <a:r>
              <a:rPr lang="en-US" dirty="0" smtClean="0"/>
              <a:t>align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909762"/>
            <a:ext cx="3298113" cy="576262"/>
          </a:xfrm>
        </p:spPr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8645" y="2528569"/>
            <a:ext cx="4140024" cy="3741738"/>
          </a:xfrm>
        </p:spPr>
        <p:txBody>
          <a:bodyPr>
            <a:normAutofit lnSpcReduction="10000"/>
          </a:bodyPr>
          <a:lstStyle/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Sample for frequencies below 3 </a:t>
            </a:r>
            <a:r>
              <a:rPr lang="en-US" dirty="0" smtClean="0"/>
              <a:t>GHz can be </a:t>
            </a:r>
            <a:r>
              <a:rPr lang="en-US" dirty="0"/>
              <a:t>60cm x 60 cm for practical measurement</a:t>
            </a:r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 smtClean="0"/>
              <a:t>Set up 1 simple measurement to get the most possible alignment to apply on the arch alignment.</a:t>
            </a:r>
            <a:endParaRPr lang="en-US" dirty="0"/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 smtClean="0"/>
              <a:t>Use the RF chamber room at PSU with the foam absorber to take the measurements.</a:t>
            </a:r>
            <a:endParaRPr lang="en-US" dirty="0"/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 smtClean="0"/>
              <a:t>Design the sample holder waveguide short to fix the sample in easier then connect with 2 extensional waveguides and 2 waveguide adapters.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NRL Arch Prototype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176357"/>
            <a:ext cx="3886200" cy="325289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VNA is used as both the stimulus and detector of microwave </a:t>
            </a:r>
            <a:r>
              <a:rPr lang="en-US" dirty="0" smtClean="0"/>
              <a:t>signals.</a:t>
            </a:r>
            <a:endParaRPr lang="en-US" dirty="0"/>
          </a:p>
          <a:p>
            <a:pPr algn="just"/>
            <a:r>
              <a:rPr lang="en-US" dirty="0"/>
              <a:t>Signal from the reflective plate (without the sample) provides a reference signal for calibration</a:t>
            </a:r>
          </a:p>
          <a:p>
            <a:pPr algn="just"/>
            <a:r>
              <a:rPr lang="en-US" dirty="0"/>
              <a:t>Reflectivity in dB = 10*log10 (P1/P0)</a:t>
            </a:r>
          </a:p>
          <a:p>
            <a:pPr algn="just"/>
            <a:r>
              <a:rPr lang="en-US" dirty="0"/>
              <a:t>Absorption coefficient of PVC is calculated and compared.</a:t>
            </a:r>
          </a:p>
          <a:p>
            <a:pPr algn="just"/>
            <a:r>
              <a:rPr lang="en-US" dirty="0"/>
              <a:t>An arch with positioners will be built to measure reflection for different incident angles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40" y="2176357"/>
            <a:ext cx="2914650" cy="30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parts: Antennas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SAS-510-4 Log Periodic Antennas:</a:t>
            </a:r>
          </a:p>
          <a:p>
            <a:pPr lvl="1"/>
            <a:r>
              <a:rPr lang="en-US" sz="1200" dirty="0"/>
              <a:t>Frequency: 290 MHz to 4 GHz</a:t>
            </a:r>
          </a:p>
          <a:p>
            <a:pPr lvl="1"/>
            <a:r>
              <a:rPr lang="en-US" sz="1200" dirty="0"/>
              <a:t>Dimensions: 60.4 cm x 51.1 cm</a:t>
            </a:r>
          </a:p>
          <a:p>
            <a:r>
              <a:rPr lang="en-US" sz="1400" dirty="0"/>
              <a:t>Adjustable Dipole:</a:t>
            </a:r>
          </a:p>
          <a:p>
            <a:pPr lvl="1"/>
            <a:r>
              <a:rPr lang="en-US" sz="1200" dirty="0"/>
              <a:t>Frequency: 400 MHz to 1 GHz</a:t>
            </a:r>
          </a:p>
          <a:p>
            <a:pPr lvl="1"/>
            <a:r>
              <a:rPr lang="en-US" sz="1200" dirty="0"/>
              <a:t>Dimensions: </a:t>
            </a:r>
          </a:p>
          <a:p>
            <a:r>
              <a:rPr lang="en-US" sz="1400" dirty="0"/>
              <a:t>Horn antennas in </a:t>
            </a:r>
            <a:r>
              <a:rPr lang="en-US" sz="1400" dirty="0" smtClean="0"/>
              <a:t>X-band</a:t>
            </a:r>
            <a:endParaRPr lang="en-US" sz="1400" dirty="0"/>
          </a:p>
          <a:p>
            <a:pPr lvl="1"/>
            <a:r>
              <a:rPr lang="en-US" sz="1200" dirty="0"/>
              <a:t>Frequency: </a:t>
            </a:r>
          </a:p>
          <a:p>
            <a:pPr lvl="1"/>
            <a:r>
              <a:rPr lang="en-US" sz="1200" dirty="0"/>
              <a:t>Dimensions:</a:t>
            </a:r>
          </a:p>
        </p:txBody>
      </p:sp>
      <p:pic>
        <p:nvPicPr>
          <p:cNvPr id="5" name="Content Placeholder 4" descr="No automatic alt text available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583" y="2060576"/>
            <a:ext cx="3749604" cy="210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 drawing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Waveguide Prototype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95401"/>
            <a:ext cx="4095750" cy="2438400"/>
          </a:xfrm>
        </p:spPr>
        <p:txBody>
          <a:bodyPr>
            <a:noAutofit/>
          </a:bodyPr>
          <a:lstStyle/>
          <a:p>
            <a:r>
              <a:rPr lang="en-US" sz="1500" dirty="0"/>
              <a:t>L: a segment of rectangular waveguide where a sample has been </a:t>
            </a:r>
            <a:r>
              <a:rPr lang="en-US" sz="1500" dirty="0" smtClean="0"/>
              <a:t>placed using the waveguide a sample holder.</a:t>
            </a:r>
            <a:endParaRPr lang="en-US" sz="1500" dirty="0"/>
          </a:p>
          <a:p>
            <a:r>
              <a:rPr lang="en-US" sz="1500" dirty="0"/>
              <a:t>L1, L2: hollow rectangular waveguide</a:t>
            </a:r>
          </a:p>
          <a:p>
            <a:r>
              <a:rPr lang="en-US" sz="1500" dirty="0"/>
              <a:t>Port 1 and Port 2 are connected to VNA using adapters</a:t>
            </a:r>
            <a:r>
              <a:rPr lang="en-US" sz="1500" dirty="0" smtClean="0"/>
              <a:t>.</a:t>
            </a:r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23130"/>
            <a:ext cx="3478057" cy="1397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2869639"/>
            <a:ext cx="3414407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L.F. Chen et al 2004, </a:t>
            </a:r>
          </a:p>
          <a:p>
            <a:r>
              <a:rPr lang="en-US" sz="900" dirty="0"/>
              <a:t>Microwave Electronics: Measurement </a:t>
            </a:r>
            <a:r>
              <a:rPr lang="en-US" sz="900" dirty="0" smtClean="0"/>
              <a:t>and Materials </a:t>
            </a:r>
            <a:r>
              <a:rPr lang="en-US" sz="900" dirty="0" err="1" smtClean="0"/>
              <a:t>Characterizationv</a:t>
            </a:r>
            <a:endParaRPr lang="en-US" sz="9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85876" y="3635954"/>
            <a:ext cx="4038524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500" dirty="0"/>
              <a:t>Extraction algorithm for complex epsilon and mu are based on </a:t>
            </a:r>
            <a:r>
              <a:rPr lang="en-US" sz="1500" dirty="0" smtClean="0"/>
              <a:t>Microwave Electronics </a:t>
            </a:r>
            <a:r>
              <a:rPr lang="en-US" sz="1500" dirty="0"/>
              <a:t>and Nicolson Ross Weir’s algorithm and then will be implemented in MATLAB code.</a:t>
            </a:r>
          </a:p>
          <a:p>
            <a:r>
              <a:rPr lang="en-US" sz="1500" dirty="0" smtClean="0"/>
              <a:t>A </a:t>
            </a:r>
            <a:r>
              <a:rPr lang="en-US" sz="1500" dirty="0"/>
              <a:t>measurement and extraction will be applied on a control </a:t>
            </a:r>
            <a:r>
              <a:rPr lang="en-US" sz="1500" dirty="0" smtClean="0"/>
              <a:t>sample (PVC) </a:t>
            </a:r>
            <a:r>
              <a:rPr lang="en-US" sz="1500" dirty="0"/>
              <a:t>to verify the initial result before performing </a:t>
            </a:r>
            <a:r>
              <a:rPr lang="en-US" sz="1600" dirty="0"/>
              <a:t>on the CF absorber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82" y="3426810"/>
            <a:ext cx="2946692" cy="22078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11700" y="5755877"/>
            <a:ext cx="3414407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Christos </a:t>
            </a:r>
            <a:r>
              <a:rPr lang="en-US" sz="900" dirty="0" err="1" smtClean="0"/>
              <a:t>Tsipogiannis</a:t>
            </a:r>
            <a:r>
              <a:rPr lang="en-US" sz="900" dirty="0" smtClean="0"/>
              <a:t>, Master Thesis</a:t>
            </a:r>
            <a:r>
              <a:rPr lang="en-US" sz="900" dirty="0" smtClean="0"/>
              <a:t>, Lund University, </a:t>
            </a:r>
            <a:endParaRPr lang="en-US" sz="900" dirty="0"/>
          </a:p>
          <a:p>
            <a:r>
              <a:rPr lang="en-US" sz="900" dirty="0"/>
              <a:t>Microwave materials characterization using waveguides and coaxial probe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677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819</Words>
  <Application>Microsoft Macintosh PowerPoint</Application>
  <PresentationFormat>On-screen Show (4:3)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Wingdings</vt:lpstr>
      <vt:lpstr>Wingdings 3</vt:lpstr>
      <vt:lpstr>Arial</vt:lpstr>
      <vt:lpstr>Ion</vt:lpstr>
      <vt:lpstr>Capstone project proposal:  EM parameterization of CF composite</vt:lpstr>
      <vt:lpstr>Project requirements:</vt:lpstr>
      <vt:lpstr>Main phases:</vt:lpstr>
      <vt:lpstr>Approaches:</vt:lpstr>
      <vt:lpstr>Potential Problems and Solutions</vt:lpstr>
      <vt:lpstr>NRL Arch Prototype:</vt:lpstr>
      <vt:lpstr>Available parts: Antennas</vt:lpstr>
      <vt:lpstr>Arch drawing here</vt:lpstr>
      <vt:lpstr>Waveguide Prototype:</vt:lpstr>
      <vt:lpstr>Available parts: Waveguides</vt:lpstr>
      <vt:lpstr>Sample holder here</vt:lpstr>
      <vt:lpstr>Goals</vt:lpstr>
      <vt:lpstr>Potential Optimization</vt:lpstr>
      <vt:lpstr>Initial Needs</vt:lpstr>
      <vt:lpstr>Current Status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2017-02-01T11:08:32Z</dcterms:created>
  <dcterms:modified xsi:type="dcterms:W3CDTF">2017-02-09T21:49:05Z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