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3" r:id="rId1"/>
  </p:sldMasterIdLst>
  <p:notesMasterIdLst>
    <p:notesMasterId r:id="rId15"/>
  </p:notesMasterIdLst>
  <p:sldIdLst>
    <p:sldId id="256" r:id="rId2"/>
    <p:sldId id="257" r:id="rId3"/>
    <p:sldId id="258" r:id="rId4"/>
    <p:sldId id="259" r:id="rId5"/>
    <p:sldId id="260" r:id="rId6"/>
    <p:sldId id="262" r:id="rId7"/>
    <p:sldId id="263" r:id="rId8"/>
    <p:sldId id="264" r:id="rId9"/>
    <p:sldId id="265" r:id="rId10"/>
    <p:sldId id="266" r:id="rId11"/>
    <p:sldId id="268" r:id="rId12"/>
    <p:sldId id="269"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6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D39F2-719D-44C2-89D6-8DD0B475837B}" type="datetimeFigureOut">
              <a:rPr lang="en-GB" smtClean="0"/>
              <a:t>25/12/2021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637C12-0886-4B2D-BF0C-DB8C150ADC30}" type="slidenum">
              <a:rPr lang="en-GB" smtClean="0"/>
              <a:t>‹#›</a:t>
            </a:fld>
            <a:endParaRPr lang="en-GB"/>
          </a:p>
        </p:txBody>
      </p:sp>
    </p:spTree>
    <p:extLst>
      <p:ext uri="{BB962C8B-B14F-4D97-AF65-F5344CB8AC3E}">
        <p14:creationId xmlns:p14="http://schemas.microsoft.com/office/powerpoint/2010/main" val="3875876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3C637C12-0886-4B2D-BF0C-DB8C150ADC30}" type="slidenum">
              <a:rPr lang="en-GB" smtClean="0"/>
              <a:t>2</a:t>
            </a:fld>
            <a:endParaRPr lang="en-GB"/>
          </a:p>
        </p:txBody>
      </p:sp>
    </p:spTree>
    <p:extLst>
      <p:ext uri="{BB962C8B-B14F-4D97-AF65-F5344CB8AC3E}">
        <p14:creationId xmlns:p14="http://schemas.microsoft.com/office/powerpoint/2010/main" val="3078537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6BC6C2B-07BE-449D-8671-06D58C81922E}" type="datetime1">
              <a:rPr lang="en-GB" smtClean="0"/>
              <a:t>25/12/2021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BF6830-071F-4179-80C7-BF0438F57599}" type="slidenum">
              <a:rPr lang="en-GB" smtClean="0"/>
              <a:t>‹#›</a:t>
            </a:fld>
            <a:endParaRPr lang="en-GB"/>
          </a:p>
        </p:txBody>
      </p:sp>
    </p:spTree>
    <p:extLst>
      <p:ext uri="{BB962C8B-B14F-4D97-AF65-F5344CB8AC3E}">
        <p14:creationId xmlns:p14="http://schemas.microsoft.com/office/powerpoint/2010/main" val="827126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BEFB8-221B-4D2E-95AA-0D504A085AC2}" type="datetime1">
              <a:rPr lang="en-GB" smtClean="0"/>
              <a:t>25/12/2021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BF6830-071F-4179-80C7-BF0438F57599}" type="slidenum">
              <a:rPr lang="en-GB" smtClean="0"/>
              <a:t>‹#›</a:t>
            </a:fld>
            <a:endParaRPr lang="en-GB"/>
          </a:p>
        </p:txBody>
      </p:sp>
    </p:spTree>
    <p:extLst>
      <p:ext uri="{BB962C8B-B14F-4D97-AF65-F5344CB8AC3E}">
        <p14:creationId xmlns:p14="http://schemas.microsoft.com/office/powerpoint/2010/main" val="1126687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01B9A8-15BD-4AAB-849F-4A941A6988B1}" type="datetime1">
              <a:rPr lang="en-GB" smtClean="0"/>
              <a:t>25/12/2021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BF6830-071F-4179-80C7-BF0438F5759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789613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967D09-03E4-4AB2-A8F0-A99C184A532D}" type="datetime1">
              <a:rPr lang="en-GB" smtClean="0"/>
              <a:t>25/12/2021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BF6830-071F-4179-80C7-BF0438F57599}" type="slidenum">
              <a:rPr lang="en-GB" smtClean="0"/>
              <a:t>‹#›</a:t>
            </a:fld>
            <a:endParaRPr lang="en-GB"/>
          </a:p>
        </p:txBody>
      </p:sp>
    </p:spTree>
    <p:extLst>
      <p:ext uri="{BB962C8B-B14F-4D97-AF65-F5344CB8AC3E}">
        <p14:creationId xmlns:p14="http://schemas.microsoft.com/office/powerpoint/2010/main" val="29590484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BB0335-DD4F-4066-9A23-DA08D2A0A866}" type="datetime1">
              <a:rPr lang="en-GB" smtClean="0"/>
              <a:t>25/12/2021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BF6830-071F-4179-80C7-BF0438F5759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556832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945A26-8740-475B-B75C-BE7EEDE2CB37}" type="datetime1">
              <a:rPr lang="en-GB" smtClean="0"/>
              <a:t>25/12/2021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BF6830-071F-4179-80C7-BF0438F57599}" type="slidenum">
              <a:rPr lang="en-GB" smtClean="0"/>
              <a:t>‹#›</a:t>
            </a:fld>
            <a:endParaRPr lang="en-GB"/>
          </a:p>
        </p:txBody>
      </p:sp>
    </p:spTree>
    <p:extLst>
      <p:ext uri="{BB962C8B-B14F-4D97-AF65-F5344CB8AC3E}">
        <p14:creationId xmlns:p14="http://schemas.microsoft.com/office/powerpoint/2010/main" val="6243077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C41E8A-CF0F-4316-BEF7-903E7BBDC4EE}" type="datetime1">
              <a:rPr lang="en-GB" smtClean="0"/>
              <a:t>25/12/2021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BF6830-071F-4179-80C7-BF0438F57599}" type="slidenum">
              <a:rPr lang="en-GB" smtClean="0"/>
              <a:t>‹#›</a:t>
            </a:fld>
            <a:endParaRPr lang="en-GB"/>
          </a:p>
        </p:txBody>
      </p:sp>
    </p:spTree>
    <p:extLst>
      <p:ext uri="{BB962C8B-B14F-4D97-AF65-F5344CB8AC3E}">
        <p14:creationId xmlns:p14="http://schemas.microsoft.com/office/powerpoint/2010/main" val="7527811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49526A6-EC0D-475B-A1B5-0BBE7EEB1F25}" type="datetime1">
              <a:rPr lang="en-GB" smtClean="0"/>
              <a:t>25/12/2021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BF6830-071F-4179-80C7-BF0438F57599}" type="slidenum">
              <a:rPr lang="en-GB" smtClean="0"/>
              <a:t>‹#›</a:t>
            </a:fld>
            <a:endParaRPr lang="en-GB"/>
          </a:p>
        </p:txBody>
      </p:sp>
    </p:spTree>
    <p:extLst>
      <p:ext uri="{BB962C8B-B14F-4D97-AF65-F5344CB8AC3E}">
        <p14:creationId xmlns:p14="http://schemas.microsoft.com/office/powerpoint/2010/main" val="3335284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4DD30-B66D-4714-9AE0-0A8B38356818}" type="datetime1">
              <a:rPr lang="en-GB" smtClean="0"/>
              <a:t>25/12/2021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BF6830-071F-4179-80C7-BF0438F57599}" type="slidenum">
              <a:rPr lang="en-GB" smtClean="0"/>
              <a:t>‹#›</a:t>
            </a:fld>
            <a:endParaRPr lang="en-GB"/>
          </a:p>
        </p:txBody>
      </p:sp>
    </p:spTree>
    <p:extLst>
      <p:ext uri="{BB962C8B-B14F-4D97-AF65-F5344CB8AC3E}">
        <p14:creationId xmlns:p14="http://schemas.microsoft.com/office/powerpoint/2010/main" val="172797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932AF4-4D17-4A1A-9486-E03279064915}" type="datetime1">
              <a:rPr lang="en-GB" smtClean="0"/>
              <a:t>25/12/2021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BF6830-071F-4179-80C7-BF0438F57599}" type="slidenum">
              <a:rPr lang="en-GB" smtClean="0"/>
              <a:t>‹#›</a:t>
            </a:fld>
            <a:endParaRPr lang="en-GB"/>
          </a:p>
        </p:txBody>
      </p:sp>
    </p:spTree>
    <p:extLst>
      <p:ext uri="{BB962C8B-B14F-4D97-AF65-F5344CB8AC3E}">
        <p14:creationId xmlns:p14="http://schemas.microsoft.com/office/powerpoint/2010/main" val="3695381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4454E8B-861E-4948-AA9E-CC628AA07627}" type="datetime1">
              <a:rPr lang="en-GB" smtClean="0"/>
              <a:t>25/12/2021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9BF6830-071F-4179-80C7-BF0438F57599}" type="slidenum">
              <a:rPr lang="en-GB" smtClean="0"/>
              <a:t>‹#›</a:t>
            </a:fld>
            <a:endParaRPr lang="en-GB"/>
          </a:p>
        </p:txBody>
      </p:sp>
    </p:spTree>
    <p:extLst>
      <p:ext uri="{BB962C8B-B14F-4D97-AF65-F5344CB8AC3E}">
        <p14:creationId xmlns:p14="http://schemas.microsoft.com/office/powerpoint/2010/main" val="2318558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5BA6F13-00FF-437D-BD97-7D7E1905888D}" type="datetime1">
              <a:rPr lang="en-GB" smtClean="0"/>
              <a:t>25/12/2021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9BF6830-071F-4179-80C7-BF0438F57599}" type="slidenum">
              <a:rPr lang="en-GB" smtClean="0"/>
              <a:t>‹#›</a:t>
            </a:fld>
            <a:endParaRPr lang="en-GB"/>
          </a:p>
        </p:txBody>
      </p:sp>
    </p:spTree>
    <p:extLst>
      <p:ext uri="{BB962C8B-B14F-4D97-AF65-F5344CB8AC3E}">
        <p14:creationId xmlns:p14="http://schemas.microsoft.com/office/powerpoint/2010/main" val="1971131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C0A53CA-E2A8-4E44-90CB-38A265BAFE01}" type="datetime1">
              <a:rPr lang="en-GB" smtClean="0"/>
              <a:t>25/12/2021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9BF6830-071F-4179-80C7-BF0438F57599}" type="slidenum">
              <a:rPr lang="en-GB" smtClean="0"/>
              <a:t>‹#›</a:t>
            </a:fld>
            <a:endParaRPr lang="en-GB"/>
          </a:p>
        </p:txBody>
      </p:sp>
    </p:spTree>
    <p:extLst>
      <p:ext uri="{BB962C8B-B14F-4D97-AF65-F5344CB8AC3E}">
        <p14:creationId xmlns:p14="http://schemas.microsoft.com/office/powerpoint/2010/main" val="2381435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535E78-A86C-4CCC-B6B5-182A3C055FD2}" type="datetime1">
              <a:rPr lang="en-GB" smtClean="0"/>
              <a:t>25/12/2021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9BF6830-071F-4179-80C7-BF0438F57599}" type="slidenum">
              <a:rPr lang="en-GB" smtClean="0"/>
              <a:t>‹#›</a:t>
            </a:fld>
            <a:endParaRPr lang="en-GB"/>
          </a:p>
        </p:txBody>
      </p:sp>
    </p:spTree>
    <p:extLst>
      <p:ext uri="{BB962C8B-B14F-4D97-AF65-F5344CB8AC3E}">
        <p14:creationId xmlns:p14="http://schemas.microsoft.com/office/powerpoint/2010/main" val="3495797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CD1D80-BCA0-490C-9536-104693B9624C}" type="datetime1">
              <a:rPr lang="en-GB" smtClean="0"/>
              <a:t>25/12/2021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9BF6830-071F-4179-80C7-BF0438F57599}" type="slidenum">
              <a:rPr lang="en-GB" smtClean="0"/>
              <a:t>‹#›</a:t>
            </a:fld>
            <a:endParaRPr lang="en-GB"/>
          </a:p>
        </p:txBody>
      </p:sp>
    </p:spTree>
    <p:extLst>
      <p:ext uri="{BB962C8B-B14F-4D97-AF65-F5344CB8AC3E}">
        <p14:creationId xmlns:p14="http://schemas.microsoft.com/office/powerpoint/2010/main" val="2517650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442C1D-3F4F-413A-B059-CADB63623511}" type="datetime1">
              <a:rPr lang="en-GB" smtClean="0"/>
              <a:t>25/12/2021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9BF6830-071F-4179-80C7-BF0438F57599}" type="slidenum">
              <a:rPr lang="en-GB" smtClean="0"/>
              <a:t>‹#›</a:t>
            </a:fld>
            <a:endParaRPr lang="en-GB"/>
          </a:p>
        </p:txBody>
      </p:sp>
    </p:spTree>
    <p:extLst>
      <p:ext uri="{BB962C8B-B14F-4D97-AF65-F5344CB8AC3E}">
        <p14:creationId xmlns:p14="http://schemas.microsoft.com/office/powerpoint/2010/main" val="1322941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BD4616C-15AB-489A-ADAF-2F5FF7EFEFA7}" type="datetime1">
              <a:rPr lang="en-GB" smtClean="0"/>
              <a:t>25/12/2021</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9BF6830-071F-4179-80C7-BF0438F57599}" type="slidenum">
              <a:rPr lang="en-GB" smtClean="0"/>
              <a:t>‹#›</a:t>
            </a:fld>
            <a:endParaRPr lang="en-GB"/>
          </a:p>
        </p:txBody>
      </p:sp>
    </p:spTree>
    <p:extLst>
      <p:ext uri="{BB962C8B-B14F-4D97-AF65-F5344CB8AC3E}">
        <p14:creationId xmlns:p14="http://schemas.microsoft.com/office/powerpoint/2010/main" val="503743221"/>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 id="2147483858" r:id="rId15"/>
    <p:sldLayoutId id="2147483859"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upwork.com/search/profiles/?loc=vietnam&amp;page=1"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smtClean="0">
                <a:latin typeface="Arial Unicode MS" panose="020B0604020202020204" pitchFamily="34" charset="-128"/>
                <a:ea typeface="Arial Unicode MS" panose="020B0604020202020204" pitchFamily="34" charset="-128"/>
                <a:cs typeface="Arial Unicode MS" panose="020B0604020202020204" pitchFamily="34" charset="-128"/>
              </a:rPr>
              <a:t>CÀO VÀ PHÂN TÍCH DỮ LIỆU TRANG UPWORK.COM</a:t>
            </a:r>
            <a:endParaRPr lang="en-GB" sz="440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TextBox 3"/>
          <p:cNvSpPr txBox="1"/>
          <p:nvPr/>
        </p:nvSpPr>
        <p:spPr>
          <a:xfrm>
            <a:off x="459261" y="1059615"/>
            <a:ext cx="9862548" cy="707886"/>
          </a:xfrm>
          <a:prstGeom prst="rect">
            <a:avLst/>
          </a:prstGeom>
          <a:noFill/>
        </p:spPr>
        <p:txBody>
          <a:bodyPr wrap="square" rtlCol="0">
            <a:spAutoFit/>
          </a:bodyPr>
          <a:lstStyle/>
          <a:p>
            <a:pPr algn="ctr"/>
            <a:r>
              <a:rPr lang="en-US" sz="2000" b="1" smtClean="0">
                <a:latin typeface="Arial Unicode MS" panose="020B0604020202020204" pitchFamily="34" charset="-128"/>
                <a:ea typeface="Arial Unicode MS" panose="020B0604020202020204" pitchFamily="34" charset="-128"/>
                <a:cs typeface="Arial Unicode MS" panose="020B0604020202020204" pitchFamily="34" charset="-128"/>
              </a:rPr>
              <a:t>BÁO CÁO HỌC PHẦN </a:t>
            </a:r>
          </a:p>
          <a:p>
            <a:pPr algn="ctr"/>
            <a:r>
              <a:rPr lang="en-US" sz="2000" b="1" smtClean="0">
                <a:latin typeface="Arial Unicode MS" panose="020B0604020202020204" pitchFamily="34" charset="-128"/>
                <a:ea typeface="Arial Unicode MS" panose="020B0604020202020204" pitchFamily="34" charset="-128"/>
                <a:cs typeface="Arial Unicode MS" panose="020B0604020202020204" pitchFamily="34" charset="-128"/>
              </a:rPr>
              <a:t>KHAI KHOÁNG DỮ LIỆU</a:t>
            </a:r>
            <a:endParaRPr lang="en-GB" sz="2000" b="1">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7" name="TextBox 6"/>
          <p:cNvSpPr txBox="1"/>
          <p:nvPr/>
        </p:nvSpPr>
        <p:spPr>
          <a:xfrm>
            <a:off x="1507067" y="5041811"/>
            <a:ext cx="3269411" cy="646331"/>
          </a:xfrm>
          <a:prstGeom prst="rect">
            <a:avLst/>
          </a:prstGeom>
          <a:noFill/>
        </p:spPr>
        <p:txBody>
          <a:bodyPr wrap="square" rtlCol="0">
            <a:spAutoFit/>
          </a:bodyPr>
          <a:lstStyle/>
          <a:p>
            <a:r>
              <a:rPr lang="en-US" b="1" smtClean="0">
                <a:latin typeface="Arial Unicode MS" panose="020B0604020202020204" pitchFamily="34" charset="-128"/>
                <a:ea typeface="Arial Unicode MS" panose="020B0604020202020204" pitchFamily="34" charset="-128"/>
                <a:cs typeface="Arial Unicode MS" panose="020B0604020202020204" pitchFamily="34" charset="-128"/>
              </a:rPr>
              <a:t>SINH VIÊN THỰC HIỆN</a:t>
            </a:r>
          </a:p>
          <a:p>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TRẦN ANH KHOA B1913240 </a:t>
            </a:r>
            <a:endParaRPr lang="en-GB">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9" name="TextBox 8"/>
          <p:cNvSpPr txBox="1"/>
          <p:nvPr/>
        </p:nvSpPr>
        <p:spPr>
          <a:xfrm>
            <a:off x="5944208" y="5041812"/>
            <a:ext cx="3329795" cy="646331"/>
          </a:xfrm>
          <a:prstGeom prst="rect">
            <a:avLst/>
          </a:prstGeom>
          <a:noFill/>
        </p:spPr>
        <p:txBody>
          <a:bodyPr wrap="square" rtlCol="0">
            <a:spAutoFit/>
          </a:bodyPr>
          <a:lstStyle/>
          <a:p>
            <a:r>
              <a:rPr lang="en-US" b="1" smtClean="0">
                <a:latin typeface="Arial Unicode MS" panose="020B0604020202020204" pitchFamily="34" charset="-128"/>
                <a:ea typeface="Arial Unicode MS" panose="020B0604020202020204" pitchFamily="34" charset="-128"/>
                <a:cs typeface="Arial Unicode MS" panose="020B0604020202020204" pitchFamily="34" charset="-128"/>
              </a:rPr>
              <a:t>GIẢNG VIÊN HƯỚNG DẪN</a:t>
            </a:r>
          </a:p>
          <a:p>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TS. LƯU TIẾN ĐẠO</a:t>
            </a:r>
            <a:endParaRPr lang="en-GB">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Slide Number Placeholder 2"/>
          <p:cNvSpPr>
            <a:spLocks noGrp="1"/>
          </p:cNvSpPr>
          <p:nvPr>
            <p:ph type="sldNum" sz="quarter" idx="12"/>
          </p:nvPr>
        </p:nvSpPr>
        <p:spPr/>
        <p:txBody>
          <a:bodyPr/>
          <a:lstStyle/>
          <a:p>
            <a:fld id="{89BF6830-071F-4179-80C7-BF0438F57599}" type="slidenum">
              <a:rPr lang="en-GB" smtClean="0"/>
              <a:t>1</a:t>
            </a:fld>
            <a:endParaRPr lang="en-GB"/>
          </a:p>
        </p:txBody>
      </p:sp>
    </p:spTree>
    <p:extLst>
      <p:ext uri="{BB962C8B-B14F-4D97-AF65-F5344CB8AC3E}">
        <p14:creationId xmlns:p14="http://schemas.microsoft.com/office/powerpoint/2010/main" val="15706811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77334" y="609600"/>
            <a:ext cx="8596668" cy="649857"/>
          </a:xfrm>
        </p:spPr>
        <p:txBody>
          <a:bodyPr/>
          <a:lstStyle/>
          <a:p>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3. PHÂN TÍCH DỮ LIỆU</a:t>
            </a:r>
            <a:endParaRPr lang="en-GB">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8" name="Text Placeholder 7"/>
          <p:cNvSpPr>
            <a:spLocks noGrp="1"/>
          </p:cNvSpPr>
          <p:nvPr>
            <p:ph type="body" idx="1"/>
          </p:nvPr>
        </p:nvSpPr>
        <p:spPr>
          <a:xfrm>
            <a:off x="675745" y="1362972"/>
            <a:ext cx="8218089" cy="845389"/>
          </a:xfrm>
        </p:spPr>
        <p:txBody>
          <a:bodyPr/>
          <a:lstStyle/>
          <a:p>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Thu nhập bình quân đầu người sau một giờ làm việc giữa các tỉnh thành của Việt Nam</a:t>
            </a:r>
            <a:endParaRPr lang="en-GB">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 name="Slide Number Placeholder 4"/>
          <p:cNvSpPr>
            <a:spLocks noGrp="1"/>
          </p:cNvSpPr>
          <p:nvPr>
            <p:ph type="sldNum" sz="quarter" idx="12"/>
          </p:nvPr>
        </p:nvSpPr>
        <p:spPr/>
        <p:txBody>
          <a:bodyPr/>
          <a:lstStyle/>
          <a:p>
            <a:fld id="{89BF6830-071F-4179-80C7-BF0438F57599}" type="slidenum">
              <a:rPr lang="en-GB" smtClean="0">
                <a:latin typeface="Arial Unicode MS" panose="020B0604020202020204" pitchFamily="34" charset="-128"/>
                <a:ea typeface="Arial Unicode MS" panose="020B0604020202020204" pitchFamily="34" charset="-128"/>
                <a:cs typeface="Arial Unicode MS" panose="020B0604020202020204" pitchFamily="34" charset="-128"/>
              </a:rPr>
              <a:t>10</a:t>
            </a:fld>
            <a:endParaRPr lang="en-GB">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7" name="Content Placeholder 6" descr="C:\Users\Tran Khoa\Downloads\LƯƠNG 1 GIỜ LÀM VIỆC.png"/>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900695" y="2311876"/>
            <a:ext cx="6147749" cy="3729486"/>
          </a:xfrm>
          <a:prstGeom prst="rect">
            <a:avLst/>
          </a:prstGeom>
          <a:noFill/>
          <a:ln>
            <a:noFill/>
          </a:ln>
        </p:spPr>
      </p:pic>
    </p:spTree>
    <p:extLst>
      <p:ext uri="{BB962C8B-B14F-4D97-AF65-F5344CB8AC3E}">
        <p14:creationId xmlns:p14="http://schemas.microsoft.com/office/powerpoint/2010/main" val="31571478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0242"/>
          </a:xfrm>
        </p:spPr>
        <p:txBody>
          <a:bodyPr>
            <a:normAutofit/>
          </a:bodyPr>
          <a:lstStyle/>
          <a:p>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4. KẾT LUẬN</a:t>
            </a:r>
            <a:endParaRPr lang="en-GB">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6" name="Content Placeholder 5"/>
          <p:cNvSpPr>
            <a:spLocks noGrp="1"/>
          </p:cNvSpPr>
          <p:nvPr>
            <p:ph sz="half" idx="2"/>
          </p:nvPr>
        </p:nvSpPr>
        <p:spPr>
          <a:xfrm>
            <a:off x="677334" y="2147979"/>
            <a:ext cx="7208798" cy="1759787"/>
          </a:xfrm>
        </p:spPr>
        <p:txBody>
          <a:bodyPr/>
          <a:lstStyle/>
          <a:p>
            <a:r>
              <a:rPr lang="en-US">
                <a:latin typeface="Arial Unicode MS" panose="020B0604020202020204" pitchFamily="34" charset="-128"/>
                <a:ea typeface="Arial Unicode MS" panose="020B0604020202020204" pitchFamily="34" charset="-128"/>
                <a:cs typeface="Arial Unicode MS" panose="020B0604020202020204" pitchFamily="34" charset="-128"/>
              </a:rPr>
              <a:t>Xây dựng được chương trình “Cào và phân tích dữ liệu trang web upwork.com” tạo thành tập dữ liệu bao gồm 1.386 dữ liệu về các freelancer ở các tỉnh thành của Việt Nam.</a:t>
            </a:r>
            <a:endParaRPr lang="en-GB">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a:latin typeface="Arial Unicode MS" panose="020B0604020202020204" pitchFamily="34" charset="-128"/>
                <a:ea typeface="Arial Unicode MS" panose="020B0604020202020204" pitchFamily="34" charset="-128"/>
                <a:cs typeface="Arial Unicode MS" panose="020B0604020202020204" pitchFamily="34" charset="-128"/>
              </a:rPr>
              <a:t>Các dữ liệu được phân </a:t>
            </a:r>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tích </a:t>
            </a:r>
            <a:r>
              <a:rPr lang="en-US">
                <a:latin typeface="Arial Unicode MS" panose="020B0604020202020204" pitchFamily="34" charset="-128"/>
                <a:ea typeface="Arial Unicode MS" panose="020B0604020202020204" pitchFamily="34" charset="-128"/>
                <a:cs typeface="Arial Unicode MS" panose="020B0604020202020204" pitchFamily="34" charset="-128"/>
              </a:rPr>
              <a:t>và trực quan hoá bằng các biểu đồ</a:t>
            </a:r>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a:t>
            </a:r>
          </a:p>
          <a:p>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Đúc kết được hướng phát triển.</a:t>
            </a:r>
            <a:endParaRPr lang="en-GB">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Slide Number Placeholder 3"/>
          <p:cNvSpPr>
            <a:spLocks noGrp="1"/>
          </p:cNvSpPr>
          <p:nvPr>
            <p:ph type="sldNum" sz="quarter" idx="12"/>
          </p:nvPr>
        </p:nvSpPr>
        <p:spPr/>
        <p:txBody>
          <a:bodyPr/>
          <a:lstStyle/>
          <a:p>
            <a:fld id="{89BF6830-071F-4179-80C7-BF0438F57599}" type="slidenum">
              <a:rPr lang="en-GB" smtClean="0">
                <a:latin typeface="Arial Unicode MS" panose="020B0604020202020204" pitchFamily="34" charset="-128"/>
                <a:ea typeface="Arial Unicode MS" panose="020B0604020202020204" pitchFamily="34" charset="-128"/>
                <a:cs typeface="Arial Unicode MS" panose="020B0604020202020204" pitchFamily="34" charset="-128"/>
              </a:rPr>
              <a:t>11</a:t>
            </a:fld>
            <a:endParaRPr lang="en-GB">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602802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1615"/>
          </a:xfrm>
        </p:spPr>
        <p:txBody>
          <a:bodyPr/>
          <a:lstStyle/>
          <a:p>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4. KẾT LUẬN</a:t>
            </a:r>
            <a:endParaRPr lang="en-GB">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Text Placeholder 2"/>
          <p:cNvSpPr>
            <a:spLocks noGrp="1"/>
          </p:cNvSpPr>
          <p:nvPr>
            <p:ph type="body" idx="1"/>
          </p:nvPr>
        </p:nvSpPr>
        <p:spPr>
          <a:xfrm>
            <a:off x="790045" y="1466174"/>
            <a:ext cx="4185623" cy="576262"/>
          </a:xfrm>
        </p:spPr>
        <p:txBody>
          <a:bodyPr/>
          <a:lstStyle/>
          <a:p>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Hướng phát triển</a:t>
            </a:r>
            <a:endParaRPr lang="en-GB">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Content Placeholder 3"/>
          <p:cNvSpPr>
            <a:spLocks noGrp="1"/>
          </p:cNvSpPr>
          <p:nvPr>
            <p:ph sz="half" idx="2"/>
          </p:nvPr>
        </p:nvSpPr>
        <p:spPr>
          <a:xfrm>
            <a:off x="675744" y="2197394"/>
            <a:ext cx="8598257" cy="2158945"/>
          </a:xfrm>
        </p:spPr>
        <p:txBody>
          <a:bodyPr>
            <a:normAutofit/>
          </a:bodyPr>
          <a:lstStyle/>
          <a:p>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Cần </a:t>
            </a:r>
            <a:r>
              <a:rPr lang="en-US">
                <a:latin typeface="Arial Unicode MS" panose="020B0604020202020204" pitchFamily="34" charset="-128"/>
                <a:ea typeface="Arial Unicode MS" panose="020B0604020202020204" pitchFamily="34" charset="-128"/>
                <a:cs typeface="Arial Unicode MS" panose="020B0604020202020204" pitchFamily="34" charset="-128"/>
              </a:rPr>
              <a:t>khai thác thêm các thuộc tính chưa được phân </a:t>
            </a:r>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tích. (vd: description, top_skills)</a:t>
            </a:r>
            <a:endParaRPr lang="en-GB">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Tăng </a:t>
            </a:r>
            <a:r>
              <a:rPr lang="en-US">
                <a:latin typeface="Arial Unicode MS" panose="020B0604020202020204" pitchFamily="34" charset="-128"/>
                <a:ea typeface="Arial Unicode MS" panose="020B0604020202020204" pitchFamily="34" charset="-128"/>
                <a:cs typeface="Arial Unicode MS" panose="020B0604020202020204" pitchFamily="34" charset="-128"/>
              </a:rPr>
              <a:t>cường tốc độ cào dữ liệu bằng cách tối ưu hoá source code.</a:t>
            </a:r>
            <a:endParaRPr lang="en-GB">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a:latin typeface="Arial Unicode MS" panose="020B0604020202020204" pitchFamily="34" charset="-128"/>
                <a:ea typeface="Arial Unicode MS" panose="020B0604020202020204" pitchFamily="34" charset="-128"/>
                <a:cs typeface="Arial Unicode MS" panose="020B0604020202020204" pitchFamily="34" charset="-128"/>
              </a:rPr>
              <a:t>Sử dụng các thuật toán xử lý ngôn ngữ tự nhiên để gợi ý kỹ năng dựa trên mô tả.</a:t>
            </a:r>
            <a:endParaRPr lang="en-GB">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7" name="Slide Number Placeholder 6"/>
          <p:cNvSpPr>
            <a:spLocks noGrp="1"/>
          </p:cNvSpPr>
          <p:nvPr>
            <p:ph type="sldNum" sz="quarter" idx="12"/>
          </p:nvPr>
        </p:nvSpPr>
        <p:spPr/>
        <p:txBody>
          <a:bodyPr/>
          <a:lstStyle/>
          <a:p>
            <a:fld id="{89BF6830-071F-4179-80C7-BF0438F57599}" type="slidenum">
              <a:rPr lang="en-GB" smtClean="0">
                <a:latin typeface="Arial Unicode MS" panose="020B0604020202020204" pitchFamily="34" charset="-128"/>
                <a:ea typeface="Arial Unicode MS" panose="020B0604020202020204" pitchFamily="34" charset="-128"/>
                <a:cs typeface="Arial Unicode MS" panose="020B0604020202020204" pitchFamily="34" charset="-128"/>
              </a:rPr>
              <a:t>12</a:t>
            </a:fld>
            <a:endParaRPr lang="en-GB">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358237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58197"/>
            <a:ext cx="8596668" cy="1706610"/>
          </a:xfrm>
        </p:spPr>
        <p:txBody>
          <a:bodyPr/>
          <a:lstStyle/>
          <a:p>
            <a:pPr algn="ctr"/>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Cảm ơn thầy cô và các bạn đã lắng nghe</a:t>
            </a:r>
            <a:endParaRPr lang="en-GB">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Slide Number Placeholder 3"/>
          <p:cNvSpPr>
            <a:spLocks noGrp="1"/>
          </p:cNvSpPr>
          <p:nvPr>
            <p:ph type="sldNum" sz="quarter" idx="12"/>
          </p:nvPr>
        </p:nvSpPr>
        <p:spPr/>
        <p:txBody>
          <a:bodyPr/>
          <a:lstStyle/>
          <a:p>
            <a:fld id="{89BF6830-071F-4179-80C7-BF0438F57599}" type="slidenum">
              <a:rPr lang="en-GB" smtClean="0"/>
              <a:t>13</a:t>
            </a:fld>
            <a:endParaRPr lang="en-GB"/>
          </a:p>
        </p:txBody>
      </p:sp>
    </p:spTree>
    <p:extLst>
      <p:ext uri="{BB962C8B-B14F-4D97-AF65-F5344CB8AC3E}">
        <p14:creationId xmlns:p14="http://schemas.microsoft.com/office/powerpoint/2010/main" val="19841709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77334" y="609600"/>
            <a:ext cx="8837601" cy="4825042"/>
          </a:xfrm>
        </p:spPr>
        <p:txBody>
          <a:bodyPr/>
          <a:lstStyle/>
          <a:p>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1. GIỚI THIỆU</a:t>
            </a:r>
            <a:br>
              <a:rPr lang="en-US"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2. PHƯƠNG PHÁP CÀO DỮ LIỆU</a:t>
            </a:r>
            <a:br>
              <a:rPr lang="en-US"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3. PHÂN TÍCH DỮ LIỆU</a:t>
            </a:r>
            <a:br>
              <a:rPr lang="en-US"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4. KẾT LUẬN</a:t>
            </a:r>
            <a:br>
              <a:rPr lang="en-US" smtClean="0">
                <a:latin typeface="Arial Unicode MS" panose="020B0604020202020204" pitchFamily="34" charset="-128"/>
                <a:ea typeface="Arial Unicode MS" panose="020B0604020202020204" pitchFamily="34" charset="-128"/>
                <a:cs typeface="Arial Unicode MS" panose="020B0604020202020204" pitchFamily="34" charset="-128"/>
              </a:rPr>
            </a:br>
            <a:endParaRPr lang="en-GB">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2" name="Slide Number Placeholder 1"/>
          <p:cNvSpPr>
            <a:spLocks noGrp="1"/>
          </p:cNvSpPr>
          <p:nvPr>
            <p:ph type="sldNum" sz="quarter" idx="12"/>
          </p:nvPr>
        </p:nvSpPr>
        <p:spPr/>
        <p:txBody>
          <a:bodyPr/>
          <a:lstStyle/>
          <a:p>
            <a:fld id="{89BF6830-071F-4179-80C7-BF0438F57599}" type="slidenum">
              <a:rPr lang="en-GB" smtClean="0"/>
              <a:t>2</a:t>
            </a:fld>
            <a:endParaRPr lang="en-GB"/>
          </a:p>
        </p:txBody>
      </p:sp>
    </p:spTree>
    <p:extLst>
      <p:ext uri="{BB962C8B-B14F-4D97-AF65-F5344CB8AC3E}">
        <p14:creationId xmlns:p14="http://schemas.microsoft.com/office/powerpoint/2010/main" val="25477435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74143"/>
          </a:xfrm>
        </p:spPr>
        <p:txBody>
          <a:bodyPr/>
          <a:lstStyle/>
          <a:p>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1. GIỚI THIỆU</a:t>
            </a:r>
            <a:endParaRPr lang="en-GB">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Text Placeholder 2"/>
          <p:cNvSpPr>
            <a:spLocks noGrp="1"/>
          </p:cNvSpPr>
          <p:nvPr>
            <p:ph type="body" idx="1"/>
          </p:nvPr>
        </p:nvSpPr>
        <p:spPr>
          <a:xfrm>
            <a:off x="677334" y="1581508"/>
            <a:ext cx="5249013" cy="576262"/>
          </a:xfrm>
        </p:spPr>
        <p:txBody>
          <a:bodyPr/>
          <a:lstStyle/>
          <a:p>
            <a:r>
              <a:rPr lang="en-US" b="1" smtClean="0">
                <a:latin typeface="Arial Unicode MS" panose="020B0604020202020204" pitchFamily="34" charset="-128"/>
                <a:ea typeface="Arial Unicode MS" panose="020B0604020202020204" pitchFamily="34" charset="-128"/>
                <a:cs typeface="Arial Unicode MS" panose="020B0604020202020204" pitchFamily="34" charset="-128"/>
              </a:rPr>
              <a:t>Mô tả về trang web upwork.com</a:t>
            </a:r>
            <a:endParaRPr lang="en-GB" b="1">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Content Placeholder 3"/>
          <p:cNvSpPr>
            <a:spLocks noGrp="1"/>
          </p:cNvSpPr>
          <p:nvPr>
            <p:ph sz="half" idx="2"/>
          </p:nvPr>
        </p:nvSpPr>
        <p:spPr>
          <a:xfrm>
            <a:off x="677334" y="2469826"/>
            <a:ext cx="5249013" cy="3076959"/>
          </a:xfrm>
        </p:spPr>
        <p:txBody>
          <a:bodyPr>
            <a:normAutofit lnSpcReduction="10000"/>
          </a:bodyPr>
          <a:lstStyle/>
          <a:p>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Upwork </a:t>
            </a:r>
            <a:r>
              <a:rPr lang="vi-VN" smtClean="0">
                <a:latin typeface="Arial Unicode MS" panose="020B0604020202020204" pitchFamily="34" charset="-128"/>
                <a:ea typeface="Arial Unicode MS" panose="020B0604020202020204" pitchFamily="34" charset="-128"/>
                <a:cs typeface="Arial Unicode MS" panose="020B0604020202020204" pitchFamily="34" charset="-128"/>
              </a:rPr>
              <a:t>là</a:t>
            </a:r>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 một</a:t>
            </a:r>
            <a:r>
              <a:rPr lang="vi-VN"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vi-VN">
                <a:latin typeface="Arial Unicode MS" panose="020B0604020202020204" pitchFamily="34" charset="-128"/>
                <a:ea typeface="Arial Unicode MS" panose="020B0604020202020204" pitchFamily="34" charset="-128"/>
                <a:cs typeface="Arial Unicode MS" panose="020B0604020202020204" pitchFamily="34" charset="-128"/>
              </a:rPr>
              <a:t>nền tảng tìm kiếm việc làm trực tuyến của Mỹ, nơi các doanh nghiệp và cá nhân kết nối với nhau để thỏa thuận nội dung công </a:t>
            </a:r>
            <a:r>
              <a:rPr lang="vi-VN" smtClean="0">
                <a:latin typeface="Arial Unicode MS" panose="020B0604020202020204" pitchFamily="34" charset="-128"/>
                <a:ea typeface="Arial Unicode MS" panose="020B0604020202020204" pitchFamily="34" charset="-128"/>
                <a:cs typeface="Arial Unicode MS" panose="020B0604020202020204" pitchFamily="34" charset="-128"/>
              </a:rPr>
              <a:t>việc</a:t>
            </a:r>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a:t>
            </a:r>
          </a:p>
          <a:p>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Trang web này sử dụng API để gửi các thông tin của người tìm việc từ máy chủ về phía máy khách khi được gửi yêu cầu. </a:t>
            </a:r>
          </a:p>
          <a:p>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Do đó để lấy được các thông tin cần thiết chúng ta cần phải tiến hành tìm kiếm API của trang web này.</a:t>
            </a:r>
            <a:endParaRPr lang="en-GB">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11" name="Picture 10"/>
          <p:cNvPicPr>
            <a:picLocks noChangeAspect="1"/>
          </p:cNvPicPr>
          <p:nvPr/>
        </p:nvPicPr>
        <p:blipFill>
          <a:blip r:embed="rId2"/>
          <a:stretch>
            <a:fillRect/>
          </a:stretch>
        </p:blipFill>
        <p:spPr>
          <a:xfrm>
            <a:off x="6151789" y="1484909"/>
            <a:ext cx="5942445" cy="4061876"/>
          </a:xfrm>
          <a:prstGeom prst="rect">
            <a:avLst/>
          </a:prstGeom>
        </p:spPr>
      </p:pic>
      <p:sp>
        <p:nvSpPr>
          <p:cNvPr id="12" name="Slide Number Placeholder 11"/>
          <p:cNvSpPr>
            <a:spLocks noGrp="1"/>
          </p:cNvSpPr>
          <p:nvPr>
            <p:ph type="sldNum" sz="quarter" idx="12"/>
          </p:nvPr>
        </p:nvSpPr>
        <p:spPr/>
        <p:txBody>
          <a:bodyPr/>
          <a:lstStyle/>
          <a:p>
            <a:fld id="{89BF6830-071F-4179-80C7-BF0438F57599}" type="slidenum">
              <a:rPr lang="en-GB" smtClean="0"/>
              <a:t>3</a:t>
            </a:fld>
            <a:endParaRPr lang="en-GB"/>
          </a:p>
        </p:txBody>
      </p:sp>
    </p:spTree>
    <p:extLst>
      <p:ext uri="{BB962C8B-B14F-4D97-AF65-F5344CB8AC3E}">
        <p14:creationId xmlns:p14="http://schemas.microsoft.com/office/powerpoint/2010/main" val="14161064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2. PHƯƠNG PHÁP CÀO DỮ LIỆU</a:t>
            </a:r>
            <a:endParaRPr lang="en-GB">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 name="Content Placeholder 4"/>
          <p:cNvSpPr>
            <a:spLocks noGrp="1"/>
          </p:cNvSpPr>
          <p:nvPr>
            <p:ph idx="1"/>
          </p:nvPr>
        </p:nvSpPr>
        <p:spPr>
          <a:xfrm>
            <a:off x="677334" y="2160590"/>
            <a:ext cx="5352530" cy="3056974"/>
          </a:xfrm>
        </p:spPr>
        <p:txBody>
          <a:bodyPr>
            <a:normAutofit lnSpcReduction="10000"/>
          </a:bodyPr>
          <a:lstStyle/>
          <a:p>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Để tiến hành dò ra được API của trang web ta sử dụng công cụ devtool của trình duyệt Google Chrome, một công cụ hỗ trợ mạnh mẽ trong việc tương tác giữa các developer với các hệ thống website.</a:t>
            </a:r>
          </a:p>
          <a:p>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Để mở được công cụ devtool ta nhấn phím F12 và chuyển sang tab network để có được giao diện như hình minh hoạ phía bên phải.</a:t>
            </a:r>
          </a:p>
          <a:p>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Sau khi đã tiến hành các bước ở trên ta tiến hành việc tìm API.</a:t>
            </a:r>
            <a:endParaRPr lang="en-GB">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6" name="Picture 5"/>
          <p:cNvPicPr>
            <a:picLocks noChangeAspect="1"/>
          </p:cNvPicPr>
          <p:nvPr/>
        </p:nvPicPr>
        <p:blipFill>
          <a:blip r:embed="rId2"/>
          <a:stretch>
            <a:fillRect/>
          </a:stretch>
        </p:blipFill>
        <p:spPr>
          <a:xfrm>
            <a:off x="6029864" y="2160590"/>
            <a:ext cx="5676181" cy="3056974"/>
          </a:xfrm>
          <a:prstGeom prst="rect">
            <a:avLst/>
          </a:prstGeom>
        </p:spPr>
      </p:pic>
      <p:sp>
        <p:nvSpPr>
          <p:cNvPr id="7" name="Slide Number Placeholder 6"/>
          <p:cNvSpPr>
            <a:spLocks noGrp="1"/>
          </p:cNvSpPr>
          <p:nvPr>
            <p:ph type="sldNum" sz="quarter" idx="12"/>
          </p:nvPr>
        </p:nvSpPr>
        <p:spPr/>
        <p:txBody>
          <a:bodyPr/>
          <a:lstStyle/>
          <a:p>
            <a:fld id="{89BF6830-071F-4179-80C7-BF0438F57599}" type="slidenum">
              <a:rPr lang="en-GB" smtClean="0"/>
              <a:t>4</a:t>
            </a:fld>
            <a:endParaRPr lang="en-GB"/>
          </a:p>
        </p:txBody>
      </p:sp>
    </p:spTree>
    <p:extLst>
      <p:ext uri="{BB962C8B-B14F-4D97-AF65-F5344CB8AC3E}">
        <p14:creationId xmlns:p14="http://schemas.microsoft.com/office/powerpoint/2010/main" val="41027124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Unicode MS" panose="020B0604020202020204" pitchFamily="34" charset="-128"/>
                <a:ea typeface="Arial Unicode MS" panose="020B0604020202020204" pitchFamily="34" charset="-128"/>
                <a:cs typeface="Arial Unicode MS" panose="020B0604020202020204" pitchFamily="34" charset="-128"/>
              </a:rPr>
              <a:t>2. PHƯƠNG PHÁP CÀO DỮ LIỆU</a:t>
            </a:r>
            <a:endParaRPr lang="en-GB">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sz="half" idx="1"/>
          </p:nvPr>
        </p:nvSpPr>
        <p:spPr>
          <a:xfrm>
            <a:off x="677334" y="2160588"/>
            <a:ext cx="5041979" cy="3084271"/>
          </a:xfrm>
        </p:spPr>
        <p:txBody>
          <a:bodyPr>
            <a:normAutofit/>
          </a:bodyPr>
          <a:lstStyle/>
          <a:p>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Sau khiến tiến hành dò tìm API, ta thấy rằng API phía bên dưới trả về đầy đủ thông tin của một người tìm việc ở khu vực Việt Nam.</a:t>
            </a:r>
            <a:endParaRPr lang="en-US">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a:hlinkClick r:id="rId2"/>
              </a:rPr>
              <a:t>https://www.upwork.com/search/profiles/?</a:t>
            </a:r>
            <a:r>
              <a:rPr lang="en-US" smtClean="0">
                <a:hlinkClick r:id="rId2"/>
              </a:rPr>
              <a:t>loc=vietnam&amp;page=1</a:t>
            </a:r>
            <a:endParaRPr lang="en-US">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Trong đó thuộc tính quan trọng nhất là ciphertext dùng để phân biệt những người dùng với nhau.</a:t>
            </a:r>
            <a:endParaRPr lang="en-US" smtClean="0"/>
          </a:p>
        </p:txBody>
      </p:sp>
      <p:sp>
        <p:nvSpPr>
          <p:cNvPr id="7" name="Slide Number Placeholder 6"/>
          <p:cNvSpPr>
            <a:spLocks noGrp="1"/>
          </p:cNvSpPr>
          <p:nvPr>
            <p:ph type="sldNum" sz="quarter" idx="12"/>
          </p:nvPr>
        </p:nvSpPr>
        <p:spPr/>
        <p:txBody>
          <a:bodyPr/>
          <a:lstStyle/>
          <a:p>
            <a:fld id="{89BF6830-071F-4179-80C7-BF0438F57599}" type="slidenum">
              <a:rPr lang="en-GB" smtClean="0"/>
              <a:t>5</a:t>
            </a:fld>
            <a:endParaRPr lang="en-GB"/>
          </a:p>
        </p:txBody>
      </p:sp>
      <p:pic>
        <p:nvPicPr>
          <p:cNvPr id="9" name="Picture 8"/>
          <p:cNvPicPr/>
          <p:nvPr/>
        </p:nvPicPr>
        <p:blipFill>
          <a:blip r:embed="rId3"/>
          <a:stretch>
            <a:fillRect/>
          </a:stretch>
        </p:blipFill>
        <p:spPr>
          <a:xfrm>
            <a:off x="5772988" y="2160589"/>
            <a:ext cx="5635349" cy="3084271"/>
          </a:xfrm>
          <a:prstGeom prst="rect">
            <a:avLst/>
          </a:prstGeom>
        </p:spPr>
      </p:pic>
    </p:spTree>
    <p:extLst>
      <p:ext uri="{BB962C8B-B14F-4D97-AF65-F5344CB8AC3E}">
        <p14:creationId xmlns:p14="http://schemas.microsoft.com/office/powerpoint/2010/main" val="41331175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Unicode MS" panose="020B0604020202020204" pitchFamily="34" charset="-128"/>
                <a:ea typeface="Arial Unicode MS" panose="020B0604020202020204" pitchFamily="34" charset="-128"/>
                <a:cs typeface="Arial Unicode MS" panose="020B0604020202020204" pitchFamily="34" charset="-128"/>
              </a:rPr>
              <a:t>2. PHƯƠNG PHÁP CÀO DỮ LIỆU</a:t>
            </a:r>
            <a:endParaRPr lang="en-GB">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Text Placeholder 2"/>
          <p:cNvSpPr>
            <a:spLocks noGrp="1"/>
          </p:cNvSpPr>
          <p:nvPr>
            <p:ph type="body" idx="1"/>
          </p:nvPr>
        </p:nvSpPr>
        <p:spPr>
          <a:xfrm>
            <a:off x="676274" y="1426296"/>
            <a:ext cx="7381327" cy="576262"/>
          </a:xfrm>
        </p:spPr>
        <p:txBody>
          <a:bodyPr/>
          <a:lstStyle/>
          <a:p>
            <a:r>
              <a:rPr lang="en-US" b="1" smtClean="0">
                <a:latin typeface="Arial Unicode MS" panose="020B0604020202020204" pitchFamily="34" charset="-128"/>
                <a:ea typeface="Arial Unicode MS" panose="020B0604020202020204" pitchFamily="34" charset="-128"/>
                <a:cs typeface="Arial Unicode MS" panose="020B0604020202020204" pitchFamily="34" charset="-128"/>
              </a:rPr>
              <a:t>Ảnh minh hoạ về các trường dữ liệu được API trả về.</a:t>
            </a:r>
            <a:endParaRPr lang="en-GB" b="1">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7" name="Slide Number Placeholder 6"/>
          <p:cNvSpPr>
            <a:spLocks noGrp="1"/>
          </p:cNvSpPr>
          <p:nvPr>
            <p:ph type="sldNum" sz="quarter" idx="12"/>
          </p:nvPr>
        </p:nvSpPr>
        <p:spPr/>
        <p:txBody>
          <a:bodyPr/>
          <a:lstStyle/>
          <a:p>
            <a:fld id="{89BF6830-071F-4179-80C7-BF0438F57599}" type="slidenum">
              <a:rPr lang="en-GB" smtClean="0">
                <a:latin typeface="Arial Unicode MS" panose="020B0604020202020204" pitchFamily="34" charset="-128"/>
                <a:ea typeface="Arial Unicode MS" panose="020B0604020202020204" pitchFamily="34" charset="-128"/>
                <a:cs typeface="Arial Unicode MS" panose="020B0604020202020204" pitchFamily="34" charset="-128"/>
              </a:rPr>
              <a:t>6</a:t>
            </a:fld>
            <a:endParaRPr lang="en-GB">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12" name="Content Placeholder 11"/>
          <p:cNvPicPr>
            <a:picLocks noGrp="1" noChangeAspect="1"/>
          </p:cNvPicPr>
          <p:nvPr>
            <p:ph sz="half" idx="2"/>
          </p:nvPr>
        </p:nvPicPr>
        <p:blipFill>
          <a:blip r:embed="rId2"/>
          <a:stretch>
            <a:fillRect/>
          </a:stretch>
        </p:blipFill>
        <p:spPr>
          <a:xfrm>
            <a:off x="676274" y="2311881"/>
            <a:ext cx="5624252" cy="3729480"/>
          </a:xfrm>
          <a:prstGeom prst="rect">
            <a:avLst/>
          </a:prstGeom>
        </p:spPr>
      </p:pic>
      <p:pic>
        <p:nvPicPr>
          <p:cNvPr id="15" name="Content Placeholder 14"/>
          <p:cNvPicPr>
            <a:picLocks noGrp="1" noChangeAspect="1"/>
          </p:cNvPicPr>
          <p:nvPr>
            <p:ph sz="quarter" idx="4"/>
          </p:nvPr>
        </p:nvPicPr>
        <p:blipFill>
          <a:blip r:embed="rId3"/>
          <a:stretch>
            <a:fillRect/>
          </a:stretch>
        </p:blipFill>
        <p:spPr>
          <a:xfrm>
            <a:off x="6464427" y="2311881"/>
            <a:ext cx="5493986" cy="3729480"/>
          </a:xfrm>
          <a:prstGeom prst="rect">
            <a:avLst/>
          </a:prstGeom>
        </p:spPr>
      </p:pic>
    </p:spTree>
    <p:extLst>
      <p:ext uri="{BB962C8B-B14F-4D97-AF65-F5344CB8AC3E}">
        <p14:creationId xmlns:p14="http://schemas.microsoft.com/office/powerpoint/2010/main" val="8169280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77334" y="609600"/>
            <a:ext cx="8596668" cy="649857"/>
          </a:xfrm>
        </p:spPr>
        <p:txBody>
          <a:bodyPr/>
          <a:lstStyle/>
          <a:p>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3. PHÂN TÍCH DỮ LIỆU</a:t>
            </a:r>
            <a:endParaRPr lang="en-GB">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8" name="Text Placeholder 7"/>
          <p:cNvSpPr>
            <a:spLocks noGrp="1"/>
          </p:cNvSpPr>
          <p:nvPr>
            <p:ph type="body" idx="1"/>
          </p:nvPr>
        </p:nvSpPr>
        <p:spPr>
          <a:xfrm>
            <a:off x="675746" y="1362973"/>
            <a:ext cx="6734346" cy="484310"/>
          </a:xfrm>
        </p:spPr>
        <p:txBody>
          <a:bodyPr/>
          <a:lstStyle/>
          <a:p>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Tỉ lệ phân bố người tìm </a:t>
            </a:r>
            <a:r>
              <a:rPr lang="en-US">
                <a:latin typeface="Arial Unicode MS" panose="020B0604020202020204" pitchFamily="34" charset="-128"/>
                <a:ea typeface="Arial Unicode MS" panose="020B0604020202020204" pitchFamily="34" charset="-128"/>
                <a:cs typeface="Arial Unicode MS" panose="020B0604020202020204" pitchFamily="34" charset="-128"/>
              </a:rPr>
              <a:t>v</a:t>
            </a:r>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iệc ở khu vực Việt Nam </a:t>
            </a:r>
            <a:endParaRPr lang="en-GB">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 name="Slide Number Placeholder 4"/>
          <p:cNvSpPr>
            <a:spLocks noGrp="1"/>
          </p:cNvSpPr>
          <p:nvPr>
            <p:ph type="sldNum" sz="quarter" idx="12"/>
          </p:nvPr>
        </p:nvSpPr>
        <p:spPr/>
        <p:txBody>
          <a:bodyPr/>
          <a:lstStyle/>
          <a:p>
            <a:fld id="{89BF6830-071F-4179-80C7-BF0438F57599}" type="slidenum">
              <a:rPr lang="en-GB" smtClean="0">
                <a:latin typeface="Arial Unicode MS" panose="020B0604020202020204" pitchFamily="34" charset="-128"/>
                <a:ea typeface="Arial Unicode MS" panose="020B0604020202020204" pitchFamily="34" charset="-128"/>
                <a:cs typeface="Arial Unicode MS" panose="020B0604020202020204" pitchFamily="34" charset="-128"/>
              </a:rPr>
              <a:t>7</a:t>
            </a:fld>
            <a:endParaRPr lang="en-GB">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12" name="Content Placeholder 11" descr="C:\Users\Tran Khoa\Downloads\PHÂN BỐ NGƯỜI LÀM VIỆC.png"/>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2705822" y="2113472"/>
            <a:ext cx="4548993" cy="3927889"/>
          </a:xfrm>
          <a:prstGeom prst="rect">
            <a:avLst/>
          </a:prstGeom>
          <a:noFill/>
          <a:ln>
            <a:noFill/>
          </a:ln>
        </p:spPr>
      </p:pic>
    </p:spTree>
    <p:extLst>
      <p:ext uri="{BB962C8B-B14F-4D97-AF65-F5344CB8AC3E}">
        <p14:creationId xmlns:p14="http://schemas.microsoft.com/office/powerpoint/2010/main" val="28905851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77334" y="609600"/>
            <a:ext cx="8596668" cy="649857"/>
          </a:xfrm>
        </p:spPr>
        <p:txBody>
          <a:bodyPr/>
          <a:lstStyle/>
          <a:p>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3. PHÂN TÍCH DỮ LIỆU</a:t>
            </a:r>
            <a:endParaRPr lang="en-GB">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8" name="Text Placeholder 7"/>
          <p:cNvSpPr>
            <a:spLocks noGrp="1"/>
          </p:cNvSpPr>
          <p:nvPr>
            <p:ph type="body" idx="1"/>
          </p:nvPr>
        </p:nvSpPr>
        <p:spPr>
          <a:xfrm>
            <a:off x="675745" y="1362973"/>
            <a:ext cx="8218089" cy="484310"/>
          </a:xfrm>
        </p:spPr>
        <p:txBody>
          <a:bodyPr/>
          <a:lstStyle/>
          <a:p>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Tỉ lệ người tìm được việc làm trên cả cả nước</a:t>
            </a:r>
            <a:endParaRPr lang="en-GB">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 name="Slide Number Placeholder 4"/>
          <p:cNvSpPr>
            <a:spLocks noGrp="1"/>
          </p:cNvSpPr>
          <p:nvPr>
            <p:ph type="sldNum" sz="quarter" idx="12"/>
          </p:nvPr>
        </p:nvSpPr>
        <p:spPr/>
        <p:txBody>
          <a:bodyPr/>
          <a:lstStyle/>
          <a:p>
            <a:fld id="{89BF6830-071F-4179-80C7-BF0438F57599}" type="slidenum">
              <a:rPr lang="en-GB" smtClean="0">
                <a:latin typeface="Arial Unicode MS" panose="020B0604020202020204" pitchFamily="34" charset="-128"/>
                <a:ea typeface="Arial Unicode MS" panose="020B0604020202020204" pitchFamily="34" charset="-128"/>
                <a:cs typeface="Arial Unicode MS" panose="020B0604020202020204" pitchFamily="34" charset="-128"/>
              </a:rPr>
              <a:t>8</a:t>
            </a:fld>
            <a:endParaRPr lang="en-GB">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9" name="Content Placeholder 8" descr="C:\Users\Tran Khoa\Downloads\Biểu Đồ Tỉ Lệ Người Đã Tìm Được Việc Làm Và Chưa Tìm Được Việc Làm.png"/>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2759392" y="2183743"/>
            <a:ext cx="5099272" cy="3857619"/>
          </a:xfrm>
          <a:prstGeom prst="rect">
            <a:avLst/>
          </a:prstGeom>
          <a:noFill/>
          <a:ln>
            <a:noFill/>
          </a:ln>
        </p:spPr>
      </p:pic>
    </p:spTree>
    <p:extLst>
      <p:ext uri="{BB962C8B-B14F-4D97-AF65-F5344CB8AC3E}">
        <p14:creationId xmlns:p14="http://schemas.microsoft.com/office/powerpoint/2010/main" val="36758191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77334" y="609600"/>
            <a:ext cx="8674848" cy="649857"/>
          </a:xfrm>
        </p:spPr>
        <p:txBody>
          <a:bodyPr/>
          <a:lstStyle/>
          <a:p>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3. PHÂN TÍCH DỮ LIỆU</a:t>
            </a:r>
            <a:endParaRPr lang="en-GB">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8" name="Text Placeholder 7"/>
          <p:cNvSpPr>
            <a:spLocks noGrp="1"/>
          </p:cNvSpPr>
          <p:nvPr>
            <p:ph type="body" idx="1"/>
          </p:nvPr>
        </p:nvSpPr>
        <p:spPr>
          <a:xfrm>
            <a:off x="675744" y="1362973"/>
            <a:ext cx="8676437" cy="484310"/>
          </a:xfrm>
        </p:spPr>
        <p:txBody>
          <a:bodyPr/>
          <a:lstStyle/>
          <a:p>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Tỉ lệ tìm được việc làm giữa các tỉnh thành của Việt Nam</a:t>
            </a:r>
            <a:endParaRPr lang="en-GB">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 name="Slide Number Placeholder 4"/>
          <p:cNvSpPr>
            <a:spLocks noGrp="1"/>
          </p:cNvSpPr>
          <p:nvPr>
            <p:ph type="sldNum" sz="quarter" idx="12"/>
          </p:nvPr>
        </p:nvSpPr>
        <p:spPr>
          <a:xfrm>
            <a:off x="8590663" y="6041362"/>
            <a:ext cx="761518" cy="365125"/>
          </a:xfrm>
        </p:spPr>
        <p:txBody>
          <a:bodyPr/>
          <a:lstStyle/>
          <a:p>
            <a:fld id="{89BF6830-071F-4179-80C7-BF0438F57599}" type="slidenum">
              <a:rPr lang="en-GB" smtClean="0">
                <a:latin typeface="Arial Unicode MS" panose="020B0604020202020204" pitchFamily="34" charset="-128"/>
                <a:ea typeface="Arial Unicode MS" panose="020B0604020202020204" pitchFamily="34" charset="-128"/>
                <a:cs typeface="Arial Unicode MS" panose="020B0604020202020204" pitchFamily="34" charset="-128"/>
              </a:rPr>
              <a:t>9</a:t>
            </a:fld>
            <a:endParaRPr lang="en-GB">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7" name="Content Placeholder 6" descr="C:\Users\Tran Khoa\Downloads\Biểu Đồ Tỉ Lệ Người Đã Tìm Được Việc Làm Và Chưa Tìm Được Việc Làm Giữa Các Tỉnh Thành của Việt Nam.png"/>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2030370" y="2152788"/>
            <a:ext cx="6564520" cy="3810937"/>
          </a:xfrm>
          <a:prstGeom prst="rect">
            <a:avLst/>
          </a:prstGeom>
          <a:noFill/>
          <a:ln>
            <a:noFill/>
          </a:ln>
        </p:spPr>
      </p:pic>
    </p:spTree>
    <p:extLst>
      <p:ext uri="{BB962C8B-B14F-4D97-AF65-F5344CB8AC3E}">
        <p14:creationId xmlns:p14="http://schemas.microsoft.com/office/powerpoint/2010/main" val="325483656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Custom 1">
      <a:dk1>
        <a:sysClr val="windowText" lastClr="000000"/>
      </a:dk1>
      <a:lt1>
        <a:sysClr val="window" lastClr="FFFFFF"/>
      </a:lt1>
      <a:dk2>
        <a:srgbClr val="B1E5CA"/>
      </a:dk2>
      <a:lt2>
        <a:srgbClr val="B2EFC1"/>
      </a:lt2>
      <a:accent1>
        <a:srgbClr val="40D964"/>
      </a:accent1>
      <a:accent2>
        <a:srgbClr val="B2EFC1"/>
      </a:accent2>
      <a:accent3>
        <a:srgbClr val="7DD4A8"/>
      </a:accent3>
      <a:accent4>
        <a:srgbClr val="8ED9C7"/>
      </a:accent4>
      <a:accent5>
        <a:srgbClr val="94D1E2"/>
      </a:accent5>
      <a:accent6>
        <a:srgbClr val="51C3F9"/>
      </a:accent6>
      <a:hlink>
        <a:srgbClr val="F9AF65"/>
      </a:hlink>
      <a:folHlink>
        <a:srgbClr val="64CB96"/>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165</TotalTime>
  <Words>535</Words>
  <Application>Microsoft Office PowerPoint</Application>
  <PresentationFormat>Widescreen</PresentationFormat>
  <Paragraphs>55</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 Unicode MS</vt:lpstr>
      <vt:lpstr>Arial</vt:lpstr>
      <vt:lpstr>Calibri</vt:lpstr>
      <vt:lpstr>Trebuchet MS</vt:lpstr>
      <vt:lpstr>Wingdings 3</vt:lpstr>
      <vt:lpstr>Facet</vt:lpstr>
      <vt:lpstr>CÀO VÀ PHÂN TÍCH DỮ LIỆU TRANG UPWORK.COM</vt:lpstr>
      <vt:lpstr>1. GIỚI THIỆU 2. PHƯƠNG PHÁP CÀO DỮ LIỆU 3. PHÂN TÍCH DỮ LIỆU 4. KẾT LUẬN </vt:lpstr>
      <vt:lpstr>1. GIỚI THIỆU</vt:lpstr>
      <vt:lpstr>2. PHƯƠNG PHÁP CÀO DỮ LIỆU</vt:lpstr>
      <vt:lpstr>2. PHƯƠNG PHÁP CÀO DỮ LIỆU</vt:lpstr>
      <vt:lpstr>2. PHƯƠNG PHÁP CÀO DỮ LIỆU</vt:lpstr>
      <vt:lpstr>3. PHÂN TÍCH DỮ LIỆU</vt:lpstr>
      <vt:lpstr>3. PHÂN TÍCH DỮ LIỆU</vt:lpstr>
      <vt:lpstr>3. PHÂN TÍCH DỮ LIỆU</vt:lpstr>
      <vt:lpstr>3. PHÂN TÍCH DỮ LIỆU</vt:lpstr>
      <vt:lpstr>4. KẾT LUẬN</vt:lpstr>
      <vt:lpstr>4. KẾT LUẬN</vt:lpstr>
      <vt:lpstr>Cảm ơn thầy cô và các bạn đã lắng nghe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CÀO VÀ PHÂN TÍCH DỮ LIỆU TRANG UPWORK.COM</dc:title>
  <dc:creator>Microsoft account</dc:creator>
  <cp:lastModifiedBy>Microsoft account</cp:lastModifiedBy>
  <cp:revision>112</cp:revision>
  <dcterms:created xsi:type="dcterms:W3CDTF">2021-12-22T14:24:20Z</dcterms:created>
  <dcterms:modified xsi:type="dcterms:W3CDTF">2021-12-25T04:23:48Z</dcterms:modified>
</cp:coreProperties>
</file>