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8288000" cy="10287000"/>
  <p:notesSz cx="6858000" cy="9144000"/>
  <p:embeddedFontLst>
    <p:embeddedFont>
      <p:font typeface="Times New Roman Bold" panose="02020803070505020304" pitchFamily="18" charset="0"/>
      <p:bold r:id="rId17"/>
    </p:embeddedFont>
    <p:embeddedFont>
      <p:font typeface="Inter Bold" panose="020B060402020202020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oto Sans Bold" panose="020B0604020202020204" charset="0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22" autoAdjust="0"/>
  </p:normalViewPr>
  <p:slideViewPr>
    <p:cSldViewPr>
      <p:cViewPr>
        <p:scale>
          <a:sx n="50" d="100"/>
          <a:sy n="50" d="100"/>
        </p:scale>
        <p:origin x="994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E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37788" y="4920873"/>
            <a:ext cx="6943334" cy="5239061"/>
          </a:xfrm>
          <a:custGeom>
            <a:avLst/>
            <a:gdLst/>
            <a:ahLst/>
            <a:cxnLst/>
            <a:rect l="l" t="t" r="r" b="b"/>
            <a:pathLst>
              <a:path w="6943334" h="5239061">
                <a:moveTo>
                  <a:pt x="0" y="0"/>
                </a:moveTo>
                <a:lnTo>
                  <a:pt x="6943334" y="0"/>
                </a:lnTo>
                <a:lnTo>
                  <a:pt x="6943334" y="5239061"/>
                </a:lnTo>
                <a:lnTo>
                  <a:pt x="0" y="5239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15932"/>
            <a:ext cx="16230600" cy="3603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5"/>
              </a:lnSpc>
            </a:pPr>
            <a:r>
              <a:rPr lang="en-US" sz="4605">
                <a:solidFill>
                  <a:srgbClr val="000000"/>
                </a:solidFill>
                <a:latin typeface="Times New Roman Bold" panose="02030802070405020303"/>
              </a:rPr>
              <a:t>BỘ CÔNG THƯƠNG</a:t>
            </a:r>
          </a:p>
          <a:p>
            <a:pPr algn="ctr">
              <a:lnSpc>
                <a:spcPts val="4605"/>
              </a:lnSpc>
            </a:pPr>
            <a:r>
              <a:rPr lang="en-US" sz="4605">
                <a:solidFill>
                  <a:srgbClr val="000000"/>
                </a:solidFill>
                <a:latin typeface="Times New Roman Bold" panose="02030802070405020303"/>
              </a:rPr>
              <a:t>TRƯỜNG ĐẠI HỌC CÔNG NGHIỆP THÀNH PHỐ HỒ CHÍ MINH</a:t>
            </a:r>
          </a:p>
          <a:p>
            <a:pPr algn="ctr">
              <a:lnSpc>
                <a:spcPts val="4605"/>
              </a:lnSpc>
            </a:pPr>
            <a:r>
              <a:rPr lang="en-US" sz="4605">
                <a:solidFill>
                  <a:srgbClr val="000000"/>
                </a:solidFill>
                <a:latin typeface="Times New Roman Bold" panose="02030802070405020303"/>
              </a:rPr>
              <a:t>KHOA CÔNG NGHỆ THÔNG TIN</a:t>
            </a:r>
          </a:p>
          <a:p>
            <a:pPr algn="ctr">
              <a:lnSpc>
                <a:spcPts val="4605"/>
              </a:lnSpc>
            </a:pPr>
            <a:r>
              <a:rPr lang="en-US" sz="4605">
                <a:solidFill>
                  <a:srgbClr val="000000"/>
                </a:solidFill>
                <a:latin typeface="Times New Roman Bold" panose="02030802070405020303"/>
              </a:rPr>
              <a:t>MÔN : KIẾN TRÚC VÀ THIẾT KẾ PHẦN MỀM</a:t>
            </a:r>
          </a:p>
          <a:p>
            <a:pPr algn="l">
              <a:lnSpc>
                <a:spcPts val="4605"/>
              </a:lnSpc>
            </a:pPr>
            <a:endParaRPr lang="en-US" sz="4605">
              <a:solidFill>
                <a:srgbClr val="000000"/>
              </a:solidFill>
              <a:latin typeface="Times New Roman Bold" panose="020308020704050203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76698" y="3372647"/>
            <a:ext cx="10205888" cy="3465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3940">
                <a:solidFill>
                  <a:srgbClr val="000000"/>
                </a:solidFill>
                <a:latin typeface="Noto Sans Bold" panose="020B0802040504020204"/>
              </a:rPr>
              <a:t>HỆ THỐNG QUẢN LÝ ĐĂNG KÝ MÔN HỌC</a:t>
            </a:r>
          </a:p>
          <a:p>
            <a:pPr algn="ctr">
              <a:lnSpc>
                <a:spcPts val="5520"/>
              </a:lnSpc>
            </a:pPr>
            <a:r>
              <a:rPr lang="en-US" sz="3940">
                <a:solidFill>
                  <a:srgbClr val="000000"/>
                </a:solidFill>
                <a:latin typeface="Noto Sans Bold" panose="020B0802040504020204"/>
              </a:rPr>
              <a:t>TRONG MỘT HỌC KỲ CỦA SINH VIÊN TẠI</a:t>
            </a:r>
          </a:p>
          <a:p>
            <a:pPr algn="ctr">
              <a:lnSpc>
                <a:spcPts val="5520"/>
              </a:lnSpc>
            </a:pPr>
            <a:r>
              <a:rPr lang="en-US" sz="3940">
                <a:solidFill>
                  <a:srgbClr val="000000"/>
                </a:solidFill>
                <a:latin typeface="Noto Sans Bold" panose="020B0802040504020204"/>
              </a:rPr>
              <a:t>TRƯỜNG ĐẠI HỌC CÔNG NGHIỆP TP HCM</a:t>
            </a:r>
          </a:p>
          <a:p>
            <a:pPr algn="ctr">
              <a:lnSpc>
                <a:spcPts val="5520"/>
              </a:lnSpc>
            </a:pPr>
            <a:endParaRPr lang="en-US" sz="3940">
              <a:solidFill>
                <a:srgbClr val="000000"/>
              </a:solidFill>
              <a:latin typeface="Noto Sans Bold" panose="020B0802040504020204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382320" y="5262582"/>
            <a:ext cx="6052908" cy="4897353"/>
          </a:xfrm>
          <a:custGeom>
            <a:avLst/>
            <a:gdLst/>
            <a:ahLst/>
            <a:cxnLst/>
            <a:rect l="l" t="t" r="r" b="b"/>
            <a:pathLst>
              <a:path w="6052908" h="4897353">
                <a:moveTo>
                  <a:pt x="0" y="0"/>
                </a:moveTo>
                <a:lnTo>
                  <a:pt x="6052908" y="0"/>
                </a:lnTo>
                <a:lnTo>
                  <a:pt x="6052908" y="4897352"/>
                </a:lnTo>
                <a:lnTo>
                  <a:pt x="0" y="4897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947314" y="9153525"/>
            <a:ext cx="6213073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Times New Roman" panose="02020603050405020304"/>
              </a:rPr>
              <a:t>Thuyết trình bởi nhóm 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35686" y="425450"/>
            <a:ext cx="14416628" cy="8895660"/>
          </a:xfrm>
          <a:custGeom>
            <a:avLst/>
            <a:gdLst/>
            <a:ahLst/>
            <a:cxnLst/>
            <a:rect l="l" t="t" r="r" b="b"/>
            <a:pathLst>
              <a:path w="14416628" h="8895660">
                <a:moveTo>
                  <a:pt x="0" y="0"/>
                </a:moveTo>
                <a:lnTo>
                  <a:pt x="14416628" y="0"/>
                </a:lnTo>
                <a:lnTo>
                  <a:pt x="14416628" y="8895660"/>
                </a:lnTo>
                <a:lnTo>
                  <a:pt x="0" y="889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293" b="-529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63794" y="9645650"/>
            <a:ext cx="6231136" cy="64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Times New Roman Bold" panose="02030802070405020303"/>
              </a:rPr>
              <a:t>                 Sơ đồ DFD mức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E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30922" y="2455204"/>
            <a:ext cx="15528378" cy="7180498"/>
          </a:xfrm>
          <a:custGeom>
            <a:avLst/>
            <a:gdLst/>
            <a:ahLst/>
            <a:cxnLst/>
            <a:rect l="l" t="t" r="r" b="b"/>
            <a:pathLst>
              <a:path w="15528378" h="7180498">
                <a:moveTo>
                  <a:pt x="0" y="0"/>
                </a:moveTo>
                <a:lnTo>
                  <a:pt x="15528378" y="0"/>
                </a:lnTo>
                <a:lnTo>
                  <a:pt x="15528378" y="7180498"/>
                </a:lnTo>
                <a:lnTo>
                  <a:pt x="0" y="7180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781966" y="546523"/>
            <a:ext cx="1828800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94850"/>
                </a:solidFill>
                <a:latin typeface="Times New Roman" panose="02020603050405020304"/>
              </a:rPr>
              <a:t>                 2.6. Thiết kế giao diện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79811" y="1594779"/>
            <a:ext cx="5623560" cy="64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4000">
                <a:solidFill>
                  <a:srgbClr val="094850"/>
                </a:solidFill>
                <a:latin typeface="Times New Roman Bold" panose="02030802070405020303"/>
              </a:rPr>
              <a:t>2.6.1.Giao diện đăng nhập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E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15027" y="1957005"/>
            <a:ext cx="13446158" cy="7957568"/>
          </a:xfrm>
          <a:custGeom>
            <a:avLst/>
            <a:gdLst/>
            <a:ahLst/>
            <a:cxnLst/>
            <a:rect l="l" t="t" r="r" b="b"/>
            <a:pathLst>
              <a:path w="13446158" h="7957568">
                <a:moveTo>
                  <a:pt x="0" y="0"/>
                </a:moveTo>
                <a:lnTo>
                  <a:pt x="13446159" y="0"/>
                </a:lnTo>
                <a:lnTo>
                  <a:pt x="13446159" y="7957568"/>
                </a:lnTo>
                <a:lnTo>
                  <a:pt x="0" y="7957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2038971" y="267652"/>
            <a:ext cx="1828800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94850"/>
                </a:solidFill>
                <a:latin typeface="Times New Roman" panose="02020603050405020304"/>
              </a:rPr>
              <a:t>                 2.6. Thiết kế giao diện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0608" y="1315655"/>
            <a:ext cx="8747499" cy="64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4000">
                <a:solidFill>
                  <a:srgbClr val="094850"/>
                </a:solidFill>
                <a:latin typeface="Times New Roman Bold" panose="02030802070405020303"/>
              </a:rPr>
              <a:t>2.6.2.Giao diện đăng kí trang học phần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E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4812" y="2833098"/>
            <a:ext cx="16818377" cy="6425202"/>
          </a:xfrm>
          <a:custGeom>
            <a:avLst/>
            <a:gdLst/>
            <a:ahLst/>
            <a:cxnLst/>
            <a:rect l="l" t="t" r="r" b="b"/>
            <a:pathLst>
              <a:path w="16818377" h="6425202">
                <a:moveTo>
                  <a:pt x="0" y="0"/>
                </a:moveTo>
                <a:lnTo>
                  <a:pt x="16818376" y="0"/>
                </a:lnTo>
                <a:lnTo>
                  <a:pt x="16818376" y="6425202"/>
                </a:lnTo>
                <a:lnTo>
                  <a:pt x="0" y="64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882127" y="542925"/>
            <a:ext cx="1599807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94850"/>
                </a:solidFill>
                <a:latin typeface="Times New Roman" panose="02020603050405020304"/>
              </a:rPr>
              <a:t>                 2.6. Thiết kế giao diện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592457"/>
            <a:ext cx="8747499" cy="56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3500">
                <a:solidFill>
                  <a:srgbClr val="094850"/>
                </a:solidFill>
                <a:latin typeface="Times New Roman Bold" panose="02030802070405020303"/>
              </a:rPr>
              <a:t>2.6.3.Chức năng xem thống kê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5407" y="238125"/>
            <a:ext cx="811530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>
                <a:solidFill>
                  <a:srgbClr val="094850"/>
                </a:solidFill>
                <a:latin typeface="Times New Roman" panose="02020603050405020304"/>
              </a:rPr>
              <a:t>4.Kết thúc</a:t>
            </a:r>
          </a:p>
        </p:txBody>
      </p:sp>
      <p:sp>
        <p:nvSpPr>
          <p:cNvPr id="3" name="Freeform 3"/>
          <p:cNvSpPr/>
          <p:nvPr/>
        </p:nvSpPr>
        <p:spPr>
          <a:xfrm>
            <a:off x="565407" y="5481445"/>
            <a:ext cx="7285411" cy="4114800"/>
          </a:xfrm>
          <a:custGeom>
            <a:avLst/>
            <a:gdLst/>
            <a:ahLst/>
            <a:cxnLst/>
            <a:rect l="l" t="t" r="r" b="b"/>
            <a:pathLst>
              <a:path w="7285411" h="4114800">
                <a:moveTo>
                  <a:pt x="0" y="0"/>
                </a:moveTo>
                <a:lnTo>
                  <a:pt x="7285411" y="0"/>
                </a:lnTo>
                <a:lnTo>
                  <a:pt x="72854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4350" y="1173501"/>
            <a:ext cx="17773650" cy="332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5"/>
              </a:lnSpc>
            </a:pPr>
            <a:r>
              <a:rPr lang="en-US" sz="3500" spc="189">
                <a:solidFill>
                  <a:srgbClr val="094850"/>
                </a:solidFill>
                <a:latin typeface="Times New Roman Bold" panose="02030802070405020303"/>
              </a:rPr>
              <a:t>+ Hệ thống hóa kiến thức nền tảng cho đề tài.</a:t>
            </a:r>
          </a:p>
          <a:p>
            <a:pPr algn="l">
              <a:lnSpc>
                <a:spcPts val="5215"/>
              </a:lnSpc>
            </a:pPr>
            <a:r>
              <a:rPr lang="en-US" sz="3500" spc="189">
                <a:solidFill>
                  <a:srgbClr val="094850"/>
                </a:solidFill>
                <a:latin typeface="Times New Roman Bold" panose="02030802070405020303"/>
              </a:rPr>
              <a:t>+ Tóm tắt các nghiên cứu trước đây về hệ thống quản lý đăng ký môn học.</a:t>
            </a:r>
          </a:p>
          <a:p>
            <a:pPr algn="l">
              <a:lnSpc>
                <a:spcPts val="5215"/>
              </a:lnSpc>
            </a:pPr>
            <a:r>
              <a:rPr lang="en-US" sz="3500" spc="189">
                <a:solidFill>
                  <a:srgbClr val="094850"/>
                </a:solidFill>
                <a:latin typeface="Times New Roman Bold" panose="02030802070405020303"/>
              </a:rPr>
              <a:t>+ Phân tích và đánh giá hệ thống thông tin quản lý đăng ký môn học hiện hành.</a:t>
            </a:r>
          </a:p>
          <a:p>
            <a:pPr algn="l">
              <a:lnSpc>
                <a:spcPts val="5215"/>
              </a:lnSpc>
            </a:pPr>
            <a:r>
              <a:rPr lang="en-US" sz="3500" spc="189">
                <a:solidFill>
                  <a:srgbClr val="094850"/>
                </a:solidFill>
                <a:latin typeface="Times New Roman Bold" panose="02030802070405020303"/>
              </a:rPr>
              <a:t>+ Đề xuất giải pháp hoàn thiện hệ thống dựa trên công nghệ thông tin và mạng truyền thông.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4825" y="4511675"/>
            <a:ext cx="13038419" cy="63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94850"/>
                </a:solidFill>
                <a:latin typeface="Times New Roman Bold" panose="02030802070405020303"/>
              </a:rPr>
              <a:t>+ Hoàn thành các phân tích và thiết kế hệ thống: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80707" y="5376670"/>
            <a:ext cx="7053382" cy="406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l">
              <a:lnSpc>
                <a:spcPts val="455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094850"/>
                </a:solidFill>
                <a:latin typeface="Times New Roman Bold" panose="02030802070405020303"/>
              </a:rPr>
              <a:t>Mô tả bài toán</a:t>
            </a:r>
          </a:p>
          <a:p>
            <a:pPr marL="755650" lvl="1" indent="-377825" algn="l">
              <a:lnSpc>
                <a:spcPts val="455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094850"/>
                </a:solidFill>
                <a:latin typeface="Times New Roman Bold" panose="02030802070405020303"/>
              </a:rPr>
              <a:t>Mô tả hệ thống</a:t>
            </a:r>
          </a:p>
          <a:p>
            <a:pPr marL="755650" lvl="1" indent="-377825" algn="l">
              <a:lnSpc>
                <a:spcPts val="455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094850"/>
                </a:solidFill>
                <a:latin typeface="Times New Roman Bold" panose="02030802070405020303"/>
              </a:rPr>
              <a:t>Lược đồ Usecase</a:t>
            </a:r>
          </a:p>
          <a:p>
            <a:pPr marL="755650" lvl="1" indent="-377825" algn="l">
              <a:lnSpc>
                <a:spcPts val="455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094850"/>
                </a:solidFill>
                <a:latin typeface="Times New Roman Bold" panose="02030802070405020303"/>
              </a:rPr>
              <a:t>Quy trình nghiệp vụ</a:t>
            </a:r>
          </a:p>
          <a:p>
            <a:pPr marL="755650" lvl="1" indent="-377825" algn="l">
              <a:lnSpc>
                <a:spcPts val="455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094850"/>
                </a:solidFill>
                <a:latin typeface="Times New Roman Bold" panose="02030802070405020303"/>
              </a:rPr>
              <a:t>Sơ đồ phân cấp chức năng</a:t>
            </a:r>
          </a:p>
          <a:p>
            <a:pPr marL="755650" lvl="1" indent="-377825" algn="l">
              <a:lnSpc>
                <a:spcPts val="455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094850"/>
                </a:solidFill>
                <a:latin typeface="Times New Roman Bold" panose="02030802070405020303"/>
              </a:rPr>
              <a:t>Thiết kế giao diện</a:t>
            </a:r>
          </a:p>
          <a:p>
            <a:pPr marL="755650" lvl="1" indent="-377825" algn="l">
              <a:lnSpc>
                <a:spcPts val="455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094850"/>
                </a:solidFill>
                <a:latin typeface="Times New Roman Bold" panose="02030802070405020303"/>
              </a:rPr>
              <a:t>Kế hoạch triển khai thực nghiệm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75654" y="5143500"/>
            <a:ext cx="9448343" cy="5616757"/>
          </a:xfrm>
          <a:custGeom>
            <a:avLst/>
            <a:gdLst/>
            <a:ahLst/>
            <a:cxnLst/>
            <a:rect l="l" t="t" r="r" b="b"/>
            <a:pathLst>
              <a:path w="9448343" h="5616757">
                <a:moveTo>
                  <a:pt x="0" y="0"/>
                </a:moveTo>
                <a:lnTo>
                  <a:pt x="9448342" y="0"/>
                </a:lnTo>
                <a:lnTo>
                  <a:pt x="9448342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400634" y="5428244"/>
            <a:ext cx="8436357" cy="5844796"/>
          </a:xfrm>
          <a:custGeom>
            <a:avLst/>
            <a:gdLst/>
            <a:ahLst/>
            <a:cxnLst/>
            <a:rect l="l" t="t" r="r" b="b"/>
            <a:pathLst>
              <a:path w="8436357" h="5844796">
                <a:moveTo>
                  <a:pt x="0" y="0"/>
                </a:moveTo>
                <a:lnTo>
                  <a:pt x="8436357" y="0"/>
                </a:lnTo>
                <a:lnTo>
                  <a:pt x="8436357" y="5844796"/>
                </a:lnTo>
                <a:lnTo>
                  <a:pt x="0" y="5844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83456" y="2365012"/>
            <a:ext cx="13321088" cy="3658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95"/>
              </a:lnSpc>
            </a:pPr>
            <a:r>
              <a:rPr lang="en-US" sz="10570">
                <a:solidFill>
                  <a:srgbClr val="01070A"/>
                </a:solidFill>
                <a:latin typeface="Carelia" panose="00000500000000000000"/>
              </a:rPr>
              <a:t>Thank's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684022" y="5584525"/>
            <a:ext cx="840367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9684022" y="6737580"/>
            <a:ext cx="840367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9684022" y="7890635"/>
            <a:ext cx="840367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39023" y="3593880"/>
            <a:ext cx="8135028" cy="5399625"/>
          </a:xfrm>
          <a:custGeom>
            <a:avLst/>
            <a:gdLst/>
            <a:ahLst/>
            <a:cxnLst/>
            <a:rect l="l" t="t" r="r" b="b"/>
            <a:pathLst>
              <a:path w="8135028" h="5399625">
                <a:moveTo>
                  <a:pt x="0" y="0"/>
                </a:moveTo>
                <a:lnTo>
                  <a:pt x="8135028" y="0"/>
                </a:lnTo>
                <a:lnTo>
                  <a:pt x="8135028" y="5399625"/>
                </a:lnTo>
                <a:lnTo>
                  <a:pt x="0" y="5399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47725"/>
            <a:ext cx="16230600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94850"/>
                </a:solidFill>
                <a:latin typeface="Times New Roman" panose="02020603050405020304"/>
              </a:rPr>
              <a:t>Các thành viên nhóm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12780" y="4558638"/>
            <a:ext cx="7274921" cy="638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3390">
                <a:solidFill>
                  <a:srgbClr val="000000"/>
                </a:solidFill>
                <a:latin typeface="Times New Roman" panose="02020603050405020304"/>
              </a:rPr>
              <a:t>ĐẶNG DUY HỒ ĐIỆP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4022" y="4558638"/>
            <a:ext cx="884528" cy="638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3390">
                <a:solidFill>
                  <a:srgbClr val="000000"/>
                </a:solidFill>
                <a:latin typeface="Times New Roman Bold" panose="02030802070405020303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84022" y="5711693"/>
            <a:ext cx="884528" cy="638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3390">
                <a:solidFill>
                  <a:srgbClr val="000000"/>
                </a:solidFill>
                <a:latin typeface="Times New Roman Bold" panose="02030802070405020303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84022" y="6864747"/>
            <a:ext cx="884528" cy="638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3390">
                <a:solidFill>
                  <a:srgbClr val="000000"/>
                </a:solidFill>
                <a:latin typeface="Times New Roman Bold" panose="02030802070405020303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12780" y="6864747"/>
            <a:ext cx="7274921" cy="638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3390">
                <a:solidFill>
                  <a:srgbClr val="000000"/>
                </a:solidFill>
                <a:latin typeface="Times New Roman" panose="02020603050405020304"/>
              </a:rPr>
              <a:t>NGUYỄN TẤN DŨNG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12780" y="5711693"/>
            <a:ext cx="7274921" cy="638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3390">
                <a:solidFill>
                  <a:srgbClr val="000000"/>
                </a:solidFill>
                <a:latin typeface="Times New Roman" panose="02020603050405020304"/>
              </a:rPr>
              <a:t>TRẦN ANH KHOA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2811" y="-4133"/>
            <a:ext cx="8115300" cy="2769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94850"/>
                </a:solidFill>
                <a:latin typeface="Times New Roman" panose="02020603050405020304"/>
              </a:rPr>
              <a:t>Kiến trúc và thiết kế</a:t>
            </a:r>
          </a:p>
        </p:txBody>
      </p:sp>
      <p:sp>
        <p:nvSpPr>
          <p:cNvPr id="3" name="Freeform 3"/>
          <p:cNvSpPr/>
          <p:nvPr/>
        </p:nvSpPr>
        <p:spPr>
          <a:xfrm>
            <a:off x="565407" y="5481445"/>
            <a:ext cx="7285411" cy="4114800"/>
          </a:xfrm>
          <a:custGeom>
            <a:avLst/>
            <a:gdLst/>
            <a:ahLst/>
            <a:cxnLst/>
            <a:rect l="l" t="t" r="r" b="b"/>
            <a:pathLst>
              <a:path w="7285411" h="4114800">
                <a:moveTo>
                  <a:pt x="0" y="0"/>
                </a:moveTo>
                <a:lnTo>
                  <a:pt x="7285411" y="0"/>
                </a:lnTo>
                <a:lnTo>
                  <a:pt x="72854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144000" y="2029747"/>
            <a:ext cx="7411512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94850"/>
                </a:solidFill>
                <a:latin typeface="Inter Bold" panose="020B0802030000000004"/>
              </a:rPr>
              <a:t>2.1: Giới Thiệu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094850"/>
              </a:solidFill>
              <a:latin typeface="Inter Bold" panose="020B08020300000000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0" y="3128297"/>
            <a:ext cx="7411512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94850"/>
                </a:solidFill>
                <a:latin typeface="Inter Bold" panose="020B0802030000000004"/>
              </a:rPr>
              <a:t>2.2: Các thành phần chính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094850"/>
              </a:solidFill>
              <a:latin typeface="Inter Bold" panose="020B08020300000000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4226847"/>
            <a:ext cx="7411512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94850"/>
                </a:solidFill>
                <a:latin typeface="Inter Bold" panose="020B0802030000000004"/>
              </a:rPr>
              <a:t>2.3: Sơ đồ kiến trúc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15425" y="5285946"/>
            <a:ext cx="7411512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94850"/>
                </a:solidFill>
                <a:latin typeface="Inter Bold" panose="020B0802030000000004"/>
              </a:rPr>
              <a:t>2.4: Lược đồ Usecase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094850"/>
              </a:solidFill>
              <a:latin typeface="Inter Bold" panose="020B08020300000000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759700" y="6384496"/>
            <a:ext cx="7411512" cy="64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4000">
                <a:solidFill>
                  <a:srgbClr val="094850"/>
                </a:solidFill>
                <a:latin typeface="Times New Roman Bold" panose="02030802070405020303"/>
              </a:rPr>
              <a:t>2.5: Sơ đồ phân cấp chức năng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7500745"/>
            <a:ext cx="4917043" cy="64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4000">
                <a:solidFill>
                  <a:srgbClr val="094850"/>
                </a:solidFill>
                <a:latin typeface="Times New Roman Bold" panose="02030802070405020303"/>
              </a:rPr>
              <a:t>2.6: Thiết kế giao diện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4895850"/>
            <a:ext cx="7550662" cy="4763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4257" y="-533400"/>
            <a:ext cx="7442201" cy="11353800"/>
          </a:xfrm>
          <a:prstGeom prst="rect">
            <a:avLst/>
          </a:prstGeom>
          <a:solidFill>
            <a:srgbClr val="89E798"/>
          </a:solidFill>
        </p:spPr>
      </p:sp>
      <p:sp>
        <p:nvSpPr>
          <p:cNvPr id="4" name="TextBox 4"/>
          <p:cNvSpPr txBox="1"/>
          <p:nvPr/>
        </p:nvSpPr>
        <p:spPr>
          <a:xfrm>
            <a:off x="1061980" y="923925"/>
            <a:ext cx="5516056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94850"/>
                </a:solidFill>
                <a:latin typeface="Times New Roman" panose="02020603050405020304"/>
              </a:rPr>
              <a:t>2.1: Giới thiệu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505075" y="446087"/>
            <a:ext cx="10782925" cy="445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10263D"/>
                </a:solidFill>
                <a:latin typeface="Times New Roman Bold" panose="02030802070405020303"/>
              </a:rPr>
              <a:t>Hệ thống đăng ký học phần thường được xây dựng dựa trên kiến trúc client-server, nơi client (người dùng cuối) tương tác với server (máy chủ) để thực hiện các hoạt động  như: đăng ký, cập nhật thông tin lớp học phần, và xem thời khóa biểu. </a:t>
            </a:r>
          </a:p>
          <a:p>
            <a:pPr algn="l">
              <a:lnSpc>
                <a:spcPts val="3850"/>
              </a:lnSpc>
            </a:pPr>
            <a:endParaRPr lang="en-US" sz="3500">
              <a:solidFill>
                <a:srgbClr val="10263D"/>
              </a:solidFill>
              <a:latin typeface="Times New Roman Bold" panose="02030802070405020303"/>
            </a:endParaRP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10263D"/>
                </a:solidFill>
                <a:latin typeface="Times New Roman Bold" panose="02030802070405020303"/>
              </a:rPr>
              <a:t>Kiến trúc này giúp tách biệt giữa giao diện người dùng và logic xử lý, giúp hệ thống dễ quản lý và mở rộng.</a:t>
            </a:r>
          </a:p>
          <a:p>
            <a:pPr algn="l">
              <a:lnSpc>
                <a:spcPts val="3850"/>
              </a:lnSpc>
            </a:pPr>
            <a:endParaRPr lang="en-US" sz="3500">
              <a:solidFill>
                <a:srgbClr val="10263D"/>
              </a:solidFill>
              <a:latin typeface="Times New Roman Bold" panose="020308020704050203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0906" y="6676377"/>
            <a:ext cx="5122194" cy="1521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5"/>
              </a:lnSpc>
              <a:spcBef>
                <a:spcPct val="0"/>
              </a:spcBef>
            </a:pPr>
            <a:r>
              <a:rPr lang="en-US" sz="5050">
                <a:solidFill>
                  <a:srgbClr val="094850"/>
                </a:solidFill>
                <a:latin typeface="Times New Roman" panose="02020603050405020304"/>
              </a:rPr>
              <a:t>2.2: Các thành phần chính</a:t>
            </a:r>
          </a:p>
        </p:txBody>
      </p:sp>
      <p:sp>
        <p:nvSpPr>
          <p:cNvPr id="7" name="AutoShape 7"/>
          <p:cNvSpPr/>
          <p:nvPr/>
        </p:nvSpPr>
        <p:spPr>
          <a:xfrm>
            <a:off x="1652069" y="4891087"/>
            <a:ext cx="3286558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7416478" y="6685902"/>
            <a:ext cx="10871522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725" dirty="0">
                <a:solidFill>
                  <a:srgbClr val="000000"/>
                </a:solidFill>
                <a:latin typeface="Times New Roman Bold" panose="02030802070405020303"/>
              </a:rPr>
              <a:t>+-------------------+           +-------------------+           +---------------------------+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725" dirty="0">
                <a:solidFill>
                  <a:srgbClr val="000000"/>
                </a:solidFill>
                <a:latin typeface="Times New Roman Bold" panose="02030802070405020303"/>
              </a:rPr>
              <a:t>|    Client (UI)    |  &lt;-----&gt;  |  Application      |  &lt;-----&gt;  |  Database Server     | (Web/Mobile App)  |         |  </a:t>
            </a:r>
            <a:r>
              <a:rPr lang="en-US" sz="2725" dirty="0" smtClean="0">
                <a:solidFill>
                  <a:srgbClr val="000000"/>
                </a:solidFill>
                <a:latin typeface="Times New Roman Bold" panose="02030802070405020303"/>
              </a:rPr>
              <a:t>   Server                          </a:t>
            </a:r>
            <a:r>
              <a:rPr lang="en-US" sz="2725" dirty="0">
                <a:solidFill>
                  <a:srgbClr val="000000"/>
                </a:solidFill>
                <a:latin typeface="Times New Roman Bold" panose="02030802070405020303"/>
              </a:rPr>
              <a:t>|         </a:t>
            </a:r>
            <a:r>
              <a:rPr lang="en-US" sz="2725" dirty="0" err="1" smtClean="0">
                <a:solidFill>
                  <a:srgbClr val="000000"/>
                </a:solidFill>
                <a:latin typeface="Times New Roman Bold" panose="02030802070405020303"/>
              </a:rPr>
              <a:t>MongoDB</a:t>
            </a:r>
            <a:r>
              <a:rPr lang="en-US" sz="2725" dirty="0" smtClean="0">
                <a:solidFill>
                  <a:srgbClr val="000000"/>
                </a:solidFill>
                <a:latin typeface="Times New Roman Bold" panose="02030802070405020303"/>
              </a:rPr>
              <a:t>  </a:t>
            </a:r>
            <a:r>
              <a:rPr lang="en-US" sz="2725" dirty="0">
                <a:solidFill>
                  <a:srgbClr val="000000"/>
                </a:solidFill>
                <a:latin typeface="Times New Roman Bold" panose="02030802070405020303"/>
              </a:rPr>
              <a:t>|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725" dirty="0">
                <a:solidFill>
                  <a:srgbClr val="000000"/>
                </a:solidFill>
                <a:latin typeface="Times New Roman Bold" panose="02030802070405020303"/>
              </a:rPr>
              <a:t>+-------------------+           +-------------------+           +----------------------------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5407" y="2299622"/>
            <a:ext cx="811530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94850"/>
                </a:solidFill>
                <a:latin typeface="Times New Roman" panose="02020603050405020304"/>
              </a:rPr>
              <a:t>2.3 Sơ đồ kiến trúc</a:t>
            </a:r>
          </a:p>
        </p:txBody>
      </p:sp>
      <p:sp>
        <p:nvSpPr>
          <p:cNvPr id="3" name="Freeform 3"/>
          <p:cNvSpPr/>
          <p:nvPr/>
        </p:nvSpPr>
        <p:spPr>
          <a:xfrm>
            <a:off x="220351" y="4226693"/>
            <a:ext cx="7285411" cy="4114800"/>
          </a:xfrm>
          <a:custGeom>
            <a:avLst/>
            <a:gdLst/>
            <a:ahLst/>
            <a:cxnLst/>
            <a:rect l="l" t="t" r="r" b="b"/>
            <a:pathLst>
              <a:path w="7285411" h="4114800">
                <a:moveTo>
                  <a:pt x="0" y="0"/>
                </a:moveTo>
                <a:lnTo>
                  <a:pt x="7285410" y="0"/>
                </a:lnTo>
                <a:lnTo>
                  <a:pt x="72854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850818" y="1782570"/>
            <a:ext cx="10019056" cy="755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+-------------------------+                              +---------------------------+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      Client                   |                               |       Server                 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(Web/Mobile App)    |                               |  (Application Server)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                                  |  HTTP Requests   |                                    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+-------------------+    |--------------&gt;          |  +---------------------+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|  User Interface   |    |                               |  | Web Server          | 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+-------------------+     |                               |  +---------------------+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                                   |                               |         |                         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+-------------------+     |                               |         | Business Logic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|  HTTP Client      |     |                                |  +-----------------------+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+-------------------+     |                               |   |   API Layer         | 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|                                    |                               |  +---------------------+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+-------------------------+                              +-----------|---------------+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                                                            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                                                                                      </a:t>
            </a:r>
            <a:r>
              <a:rPr lang="en-US" sz="2775" dirty="0" smtClean="0">
                <a:solidFill>
                  <a:srgbClr val="094850"/>
                </a:solidFill>
                <a:latin typeface="Times New Roman Bold" panose="02030802070405020303"/>
              </a:rPr>
              <a:t>|</a:t>
            </a:r>
            <a:r>
              <a:rPr lang="en-US" sz="2775" dirty="0" err="1" smtClean="0">
                <a:solidFill>
                  <a:srgbClr val="094850"/>
                </a:solidFill>
                <a:latin typeface="Times New Roman Bold" panose="02030802070405020303"/>
              </a:rPr>
              <a:t>mongoDB</a:t>
            </a:r>
            <a:r>
              <a:rPr lang="en-US" sz="2775" dirty="0" smtClean="0">
                <a:solidFill>
                  <a:srgbClr val="094850"/>
                </a:solidFill>
                <a:latin typeface="Times New Roman Bold" panose="02030802070405020303"/>
              </a:rPr>
              <a:t>|</a:t>
            </a:r>
            <a:endParaRPr lang="en-US" sz="2775" dirty="0">
              <a:solidFill>
                <a:srgbClr val="094850"/>
              </a:solidFill>
              <a:latin typeface="Times New Roman Bold" panose="02030802070405020303"/>
            </a:endParaRP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                                                                         +---|------------+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                                                                          |   Database 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                                                                          |    Server        |</a:t>
            </a:r>
          </a:p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775" dirty="0">
                <a:solidFill>
                  <a:srgbClr val="094850"/>
                </a:solidFill>
                <a:latin typeface="Times New Roman Bold" panose="02030802070405020303"/>
              </a:rPr>
              <a:t>                                                                           +----------------+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5733" y="1371600"/>
            <a:ext cx="16496533" cy="8825754"/>
          </a:xfrm>
          <a:custGeom>
            <a:avLst/>
            <a:gdLst/>
            <a:ahLst/>
            <a:cxnLst/>
            <a:rect l="l" t="t" r="r" b="b"/>
            <a:pathLst>
              <a:path w="16496533" h="8825754">
                <a:moveTo>
                  <a:pt x="0" y="0"/>
                </a:moveTo>
                <a:lnTo>
                  <a:pt x="16496534" y="0"/>
                </a:lnTo>
                <a:lnTo>
                  <a:pt x="16496534" y="8825754"/>
                </a:lnTo>
                <a:lnTo>
                  <a:pt x="0" y="882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-161925"/>
            <a:ext cx="1828800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94850"/>
                </a:solidFill>
                <a:latin typeface="Times New Roman" panose="02020603050405020304"/>
              </a:rPr>
              <a:t>                 2.4. Lược đồ Usecase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4257" y="-533400"/>
            <a:ext cx="7442201" cy="11353800"/>
          </a:xfrm>
          <a:prstGeom prst="rect">
            <a:avLst/>
          </a:prstGeom>
          <a:solidFill>
            <a:srgbClr val="89E798"/>
          </a:solidFill>
        </p:spPr>
      </p:sp>
      <p:sp>
        <p:nvSpPr>
          <p:cNvPr id="3" name="Freeform 3"/>
          <p:cNvSpPr/>
          <p:nvPr/>
        </p:nvSpPr>
        <p:spPr>
          <a:xfrm>
            <a:off x="7649000" y="2112833"/>
            <a:ext cx="10405236" cy="6145593"/>
          </a:xfrm>
          <a:custGeom>
            <a:avLst/>
            <a:gdLst/>
            <a:ahLst/>
            <a:cxnLst/>
            <a:rect l="l" t="t" r="r" b="b"/>
            <a:pathLst>
              <a:path w="10405236" h="6145593">
                <a:moveTo>
                  <a:pt x="0" y="0"/>
                </a:moveTo>
                <a:lnTo>
                  <a:pt x="10405237" y="0"/>
                </a:lnTo>
                <a:lnTo>
                  <a:pt x="10405237" y="6145593"/>
                </a:lnTo>
                <a:lnTo>
                  <a:pt x="0" y="6145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147449"/>
            <a:ext cx="5516056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94850"/>
                </a:solidFill>
                <a:latin typeface="Times New Roman" panose="02020603050405020304"/>
              </a:rPr>
              <a:t>2.5: Sơ đồ phân cấp chức năng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8618" y="5080855"/>
            <a:ext cx="5735637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l">
              <a:lnSpc>
                <a:spcPts val="4550"/>
              </a:lnSpc>
              <a:buFont typeface="Arial" panose="020B0604020202020204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 panose="02020603050405020304"/>
              </a:rPr>
              <a:t>Sơ đồ phân cấp chức năng (BFD)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2035" y="2743364"/>
            <a:ext cx="17522877" cy="4744289"/>
          </a:xfrm>
          <a:custGeom>
            <a:avLst/>
            <a:gdLst/>
            <a:ahLst/>
            <a:cxnLst/>
            <a:rect l="l" t="t" r="r" b="b"/>
            <a:pathLst>
              <a:path w="17522877" h="4744289">
                <a:moveTo>
                  <a:pt x="0" y="0"/>
                </a:moveTo>
                <a:lnTo>
                  <a:pt x="17522877" y="0"/>
                </a:lnTo>
                <a:lnTo>
                  <a:pt x="17522877" y="4744289"/>
                </a:lnTo>
                <a:lnTo>
                  <a:pt x="0" y="4744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673949" y="8801100"/>
            <a:ext cx="18288000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94850"/>
                </a:solidFill>
                <a:latin typeface="Times New Roman" panose="02020603050405020304"/>
              </a:rPr>
              <a:t>                 Sơ đồ DFD ngữ cảnh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7051" y="647700"/>
            <a:ext cx="15313898" cy="8565755"/>
          </a:xfrm>
          <a:custGeom>
            <a:avLst/>
            <a:gdLst/>
            <a:ahLst/>
            <a:cxnLst/>
            <a:rect l="l" t="t" r="r" b="b"/>
            <a:pathLst>
              <a:path w="15313898" h="8565755">
                <a:moveTo>
                  <a:pt x="0" y="0"/>
                </a:moveTo>
                <a:lnTo>
                  <a:pt x="15313898" y="0"/>
                </a:lnTo>
                <a:lnTo>
                  <a:pt x="15313898" y="8565755"/>
                </a:lnTo>
                <a:lnTo>
                  <a:pt x="0" y="856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50182" y="9411206"/>
            <a:ext cx="182880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94850"/>
                </a:solidFill>
                <a:latin typeface="Times New Roman" panose="02020603050405020304"/>
              </a:rPr>
              <a:t>                 Sơ đồ DFD mức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541</Words>
  <Application>Microsoft Office PowerPoint</Application>
  <PresentationFormat>Custom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 Bold</vt:lpstr>
      <vt:lpstr>Inter Bold</vt:lpstr>
      <vt:lpstr>Carelia</vt:lpstr>
      <vt:lpstr>Calibri</vt:lpstr>
      <vt:lpstr>Times New Roman</vt:lpstr>
      <vt:lpstr>Noto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Trắng và Xanh lá Đơn giản Minh họa Báo cáo Tài chính Bản thuyết trình Tài chính</dc:title>
  <dc:creator/>
  <cp:lastModifiedBy>Microsoft account</cp:lastModifiedBy>
  <cp:revision>3</cp:revision>
  <dcterms:created xsi:type="dcterms:W3CDTF">2006-08-16T00:00:00Z</dcterms:created>
  <dcterms:modified xsi:type="dcterms:W3CDTF">2024-05-26T02:22:32Z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AF84FF473AF84AABBCC793DB257145BD_12</vt:lpwstr>
  </property>
  <property fmtid="{D5CDD505-2E9C-101B-9397-08002B2CF9AE}" pid="3" name="KSOProductBuildVer">
    <vt:lpwstr>1033-12.2.0.16909</vt:lpwstr>
  </property>
</Properties>
</file>