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7" r:id="rId9"/>
    <p:sldId id="278" r:id="rId10"/>
    <p:sldId id="265" r:id="rId11"/>
    <p:sldId id="279" r:id="rId12"/>
    <p:sldId id="272" r:id="rId13"/>
    <p:sldId id="274" r:id="rId14"/>
  </p:sldIdLst>
  <p:sldSz cx="18288000" cy="10287000"/>
  <p:notesSz cx="6858000" cy="9144000"/>
  <p:embeddedFontLst>
    <p:embeddedFont>
      <p:font typeface="Arial Bold" pitchFamily="34" charset="0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4622" autoAdjust="0"/>
  </p:normalViewPr>
  <p:slideViewPr>
    <p:cSldViewPr>
      <p:cViewPr>
        <p:scale>
          <a:sx n="60" d="100"/>
          <a:sy n="60" d="100"/>
        </p:scale>
        <p:origin x="-40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6274" y="123825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7192" y="64293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>
            <a:off x="2496743" y="1683097"/>
            <a:ext cx="12758737" cy="14288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9117" y="0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7192" y="6979443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287192" y="14287"/>
            <a:ext cx="2643187" cy="2643188"/>
          </a:xfrm>
          <a:custGeom>
            <a:avLst/>
            <a:gdLst/>
            <a:ahLst/>
            <a:cxnLst/>
            <a:rect l="l" t="t" r="r" b="b"/>
            <a:pathLst>
              <a:path w="2643187" h="2643188">
                <a:moveTo>
                  <a:pt x="0" y="0"/>
                </a:moveTo>
                <a:lnTo>
                  <a:pt x="2643187" y="0"/>
                </a:lnTo>
                <a:lnTo>
                  <a:pt x="2643187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980444" y="114300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5" y="0"/>
                </a:lnTo>
                <a:lnTo>
                  <a:pt x="2045495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778320" y="2571816"/>
            <a:ext cx="15480980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5"/>
              </a:lnSpc>
            </a:pPr>
            <a:r>
              <a:rPr lang="en-US" sz="3500" b="1" dirty="0" smtClean="0">
                <a:solidFill>
                  <a:srgbClr val="0042C7"/>
                </a:solidFill>
                <a:latin typeface="Arial Bold"/>
                <a:ea typeface="Arial Bold"/>
                <a:cs typeface="Arial Bold"/>
                <a:sym typeface="Arial Bold"/>
              </a:rPr>
              <a:t>ỨNG DỤNG YOLOV8 VÀ OCR ĐỂ NHẬN DIỆN BIỂN SỐ XE</a:t>
            </a:r>
            <a:endParaRPr lang="en-US" sz="3500" b="1" dirty="0">
              <a:solidFill>
                <a:srgbClr val="0042C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5495"/>
              </a:lnSpc>
            </a:pPr>
            <a:r>
              <a:rPr lang="en-US" sz="3500" b="1" dirty="0" smtClean="0">
                <a:solidFill>
                  <a:srgbClr val="0042C7"/>
                </a:solidFill>
                <a:latin typeface="Arial Bold"/>
                <a:ea typeface="Arial Bold"/>
                <a:cs typeface="Arial Bold"/>
                <a:sym typeface="Arial Bold"/>
              </a:rPr>
              <a:t>YOLOV8 AND OCR APPLICATION FOR LICENSE PLATE RECOGNITION</a:t>
            </a:r>
            <a:endParaRPr lang="en-US" sz="3500" b="1" dirty="0">
              <a:solidFill>
                <a:srgbClr val="3366CC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153" y="3203958"/>
            <a:ext cx="18201847" cy="4757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r>
              <a:rPr lang="en-US" sz="3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</a:t>
            </a:r>
            <a:r>
              <a:rPr lang="en-US" sz="35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PhD.Lê</a:t>
            </a:r>
            <a:r>
              <a:rPr lang="en-US" sz="3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Hoài</a:t>
            </a:r>
            <a:r>
              <a:rPr lang="en-US" sz="3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525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91996" y="9810721"/>
            <a:ext cx="29432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8946" y="9810721"/>
            <a:ext cx="8170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26621" y="9810721"/>
            <a:ext cx="23717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38596"/>
              </p:ext>
            </p:extLst>
          </p:nvPr>
        </p:nvGraphicFramePr>
        <p:xfrm>
          <a:off x="4727497" y="5143500"/>
          <a:ext cx="8322591" cy="2057400"/>
        </p:xfrm>
        <a:graphic>
          <a:graphicData uri="http://schemas.openxmlformats.org/drawingml/2006/table">
            <a:tbl>
              <a:tblPr/>
              <a:tblGrid>
                <a:gridCol w="870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6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85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STT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Họ và Tên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MSSV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999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</a:t>
                      </a:r>
                      <a:r>
                        <a:rPr lang="en-US" sz="1999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999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Kiệt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21522264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2 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Đỗ</a:t>
                      </a:r>
                      <a:r>
                        <a:rPr lang="en-US" sz="1999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 </a:t>
                      </a:r>
                      <a:r>
                        <a:rPr lang="en-US" sz="1999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Quốc</a:t>
                      </a:r>
                      <a:r>
                        <a:rPr lang="en-US" sz="1999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999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Tuấn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21521621</a:t>
                      </a:r>
                      <a:r>
                        <a:rPr lang="en-US" sz="19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100" dirty="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2791996" y="1001315"/>
            <a:ext cx="12961144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4599" b="1">
                <a:solidFill>
                  <a:srgbClr val="FF3131"/>
                </a:solidFill>
                <a:latin typeface="Arial Bold"/>
                <a:ea typeface="Arial Bold"/>
                <a:cs typeface="Arial Bold"/>
                <a:sym typeface="Arial Bold"/>
              </a:rPr>
              <a:t>BÁO CÁO ĐỒ 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24396"/>
            <a:ext cx="1548098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41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7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2580482" y="2697957"/>
            <a:ext cx="5760720" cy="318389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8"/>
          <a:stretch>
            <a:fillRect/>
          </a:stretch>
        </p:blipFill>
        <p:spPr>
          <a:xfrm>
            <a:off x="8741142" y="2736057"/>
            <a:ext cx="5495925" cy="314579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9"/>
          <a:stretch>
            <a:fillRect/>
          </a:stretch>
        </p:blipFill>
        <p:spPr>
          <a:xfrm>
            <a:off x="2576672" y="6057900"/>
            <a:ext cx="580263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24396"/>
            <a:ext cx="1548098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41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28" y="3086100"/>
            <a:ext cx="9829801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0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24396"/>
            <a:ext cx="1548098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Cải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41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lang="en-US" sz="41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7925" y="3086100"/>
            <a:ext cx="14109055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	</a:t>
            </a:r>
            <a:r>
              <a:rPr lang="en-US" sz="3500" dirty="0" err="1" smtClean="0"/>
              <a:t>Hệ</a:t>
            </a:r>
            <a:r>
              <a:rPr lang="en-US" sz="3500" dirty="0" smtClean="0"/>
              <a:t> </a:t>
            </a:r>
            <a:r>
              <a:rPr lang="en-US" sz="3500" dirty="0" err="1"/>
              <a:t>thống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diện</a:t>
            </a:r>
            <a:r>
              <a:rPr lang="en-US" sz="3500" dirty="0"/>
              <a:t> </a:t>
            </a:r>
            <a:r>
              <a:rPr lang="en-US" sz="3500" dirty="0" err="1"/>
              <a:t>biển</a:t>
            </a:r>
            <a:r>
              <a:rPr lang="en-US" sz="3500" dirty="0"/>
              <a:t> </a:t>
            </a:r>
            <a:r>
              <a:rPr lang="en-US" sz="3500" dirty="0" err="1"/>
              <a:t>số</a:t>
            </a:r>
            <a:r>
              <a:rPr lang="en-US" sz="3500" dirty="0"/>
              <a:t> </a:t>
            </a:r>
            <a:r>
              <a:rPr lang="en-US" sz="3500" dirty="0" err="1"/>
              <a:t>xe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tiềm</a:t>
            </a:r>
            <a:r>
              <a:rPr lang="en-US" sz="3500" dirty="0"/>
              <a:t> </a:t>
            </a:r>
            <a:r>
              <a:rPr lang="en-US" sz="3500" dirty="0" err="1"/>
              <a:t>năng</a:t>
            </a:r>
            <a:r>
              <a:rPr lang="en-US" sz="3500" dirty="0"/>
              <a:t> </a:t>
            </a:r>
            <a:r>
              <a:rPr lang="en-US" sz="3500" dirty="0" err="1"/>
              <a:t>phát</a:t>
            </a:r>
            <a:r>
              <a:rPr lang="en-US" sz="3500" dirty="0"/>
              <a:t> </a:t>
            </a:r>
            <a:r>
              <a:rPr lang="en-US" sz="3500" dirty="0" err="1"/>
              <a:t>triển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mở</a:t>
            </a:r>
            <a:r>
              <a:rPr lang="en-US" sz="3500" dirty="0"/>
              <a:t> </a:t>
            </a:r>
            <a:r>
              <a:rPr lang="en-US" sz="3500" dirty="0" err="1"/>
              <a:t>rộng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endParaRPr lang="en-US" sz="3500" dirty="0" smtClean="0"/>
          </a:p>
          <a:p>
            <a:r>
              <a:rPr lang="en-US" sz="3500" dirty="0" err="1" smtClean="0"/>
              <a:t>đáp</a:t>
            </a:r>
            <a:r>
              <a:rPr lang="en-US" sz="3500" dirty="0" smtClean="0"/>
              <a:t> </a:t>
            </a:r>
            <a:r>
              <a:rPr lang="en-US" sz="3500" dirty="0" err="1"/>
              <a:t>ứng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thực</a:t>
            </a:r>
            <a:r>
              <a:rPr lang="en-US" sz="3500" dirty="0"/>
              <a:t> </a:t>
            </a:r>
            <a:r>
              <a:rPr lang="en-US" sz="3500" dirty="0" err="1"/>
              <a:t>tế</a:t>
            </a:r>
            <a:r>
              <a:rPr lang="en-US" sz="3500" dirty="0"/>
              <a:t> </a:t>
            </a:r>
            <a:r>
              <a:rPr lang="en-US" sz="3500" dirty="0" err="1"/>
              <a:t>cao</a:t>
            </a:r>
            <a:r>
              <a:rPr lang="en-US" sz="3500" dirty="0"/>
              <a:t> </a:t>
            </a:r>
            <a:r>
              <a:rPr lang="en-US" sz="3500" dirty="0" err="1"/>
              <a:t>hơn</a:t>
            </a:r>
            <a:r>
              <a:rPr lang="en-US" sz="3500" dirty="0"/>
              <a:t>. </a:t>
            </a: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tương</a:t>
            </a:r>
            <a:r>
              <a:rPr lang="en-US" sz="3500" dirty="0"/>
              <a:t> </a:t>
            </a:r>
            <a:r>
              <a:rPr lang="en-US" sz="3500" dirty="0" err="1"/>
              <a:t>lai</a:t>
            </a:r>
            <a:r>
              <a:rPr lang="en-US" sz="3500" dirty="0"/>
              <a:t>, </a:t>
            </a:r>
            <a:r>
              <a:rPr lang="en-US" sz="3500" dirty="0" err="1"/>
              <a:t>hệ</a:t>
            </a:r>
            <a:r>
              <a:rPr lang="en-US" sz="3500" dirty="0"/>
              <a:t> </a:t>
            </a:r>
            <a:r>
              <a:rPr lang="en-US" sz="3500" dirty="0" err="1"/>
              <a:t>thống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 smtClean="0"/>
              <a:t>thể</a:t>
            </a:r>
            <a:r>
              <a:rPr lang="en-US" sz="3500" dirty="0" smtClean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endParaRPr lang="en-US" sz="3500" dirty="0" smtClean="0"/>
          </a:p>
          <a:p>
            <a:r>
              <a:rPr lang="en-US" sz="3500" dirty="0" err="1" smtClean="0"/>
              <a:t>nâng</a:t>
            </a:r>
            <a:r>
              <a:rPr lang="en-US" sz="3500" dirty="0" smtClean="0"/>
              <a:t> </a:t>
            </a:r>
            <a:r>
              <a:rPr lang="en-US" sz="3500" dirty="0" err="1"/>
              <a:t>cấp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hướng</a:t>
            </a:r>
            <a:r>
              <a:rPr lang="en-US" sz="3500" dirty="0"/>
              <a:t> </a:t>
            </a:r>
            <a:r>
              <a:rPr lang="en-US" sz="3500" dirty="0" err="1"/>
              <a:t>sau</a:t>
            </a:r>
            <a:r>
              <a:rPr lang="en-US" sz="3500" dirty="0"/>
              <a:t>:</a:t>
            </a:r>
          </a:p>
          <a:p>
            <a:r>
              <a:rPr lang="en-US" sz="3500" b="1" dirty="0"/>
              <a:t>- </a:t>
            </a:r>
            <a:r>
              <a:rPr lang="en-US" sz="3500" dirty="0" err="1"/>
              <a:t>Cải</a:t>
            </a:r>
            <a:r>
              <a:rPr lang="en-US" sz="3500" dirty="0"/>
              <a:t> </a:t>
            </a:r>
            <a:r>
              <a:rPr lang="en-US" sz="3500" dirty="0" err="1"/>
              <a:t>thiện</a:t>
            </a:r>
            <a:r>
              <a:rPr lang="en-US" sz="3500" dirty="0"/>
              <a:t> </a:t>
            </a:r>
            <a:r>
              <a:rPr lang="en-US" sz="3500" dirty="0" err="1"/>
              <a:t>khả</a:t>
            </a:r>
            <a:r>
              <a:rPr lang="en-US" sz="3500" dirty="0"/>
              <a:t> </a:t>
            </a:r>
            <a:r>
              <a:rPr lang="en-US" sz="3500" dirty="0" err="1"/>
              <a:t>năng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diện</a:t>
            </a:r>
            <a:r>
              <a:rPr lang="en-US" sz="3500" dirty="0"/>
              <a:t> </a:t>
            </a: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kiện</a:t>
            </a:r>
            <a:r>
              <a:rPr lang="en-US" sz="3500" dirty="0"/>
              <a:t> </a:t>
            </a:r>
            <a:r>
              <a:rPr lang="en-US" sz="3500" dirty="0" err="1"/>
              <a:t>khó</a:t>
            </a:r>
            <a:r>
              <a:rPr lang="en-US" sz="3500" dirty="0"/>
              <a:t> </a:t>
            </a:r>
            <a:r>
              <a:rPr lang="en-US" sz="3500" dirty="0" err="1"/>
              <a:t>khăn</a:t>
            </a:r>
            <a:r>
              <a:rPr lang="en-US" sz="3500" dirty="0"/>
              <a:t>.</a:t>
            </a:r>
          </a:p>
          <a:p>
            <a:r>
              <a:rPr lang="en-US" sz="3500" b="1" dirty="0"/>
              <a:t>- </a:t>
            </a:r>
            <a:r>
              <a:rPr lang="en-US" sz="3500" dirty="0" err="1"/>
              <a:t>Tối</a:t>
            </a:r>
            <a:r>
              <a:rPr lang="en-US" sz="3500" dirty="0"/>
              <a:t> </a:t>
            </a:r>
            <a:r>
              <a:rPr lang="en-US" sz="3500" dirty="0" err="1"/>
              <a:t>ưu</a:t>
            </a:r>
            <a:r>
              <a:rPr lang="en-US" sz="3500" dirty="0"/>
              <a:t> </a:t>
            </a:r>
            <a:r>
              <a:rPr lang="en-US" sz="3500" dirty="0" err="1"/>
              <a:t>hóa</a:t>
            </a:r>
            <a:r>
              <a:rPr lang="en-US" sz="3500" dirty="0"/>
              <a:t> </a:t>
            </a:r>
            <a:r>
              <a:rPr lang="en-US" sz="3500" dirty="0" err="1"/>
              <a:t>mô</a:t>
            </a:r>
            <a:r>
              <a:rPr lang="en-US" sz="3500" dirty="0"/>
              <a:t> </a:t>
            </a:r>
            <a:r>
              <a:rPr lang="en-US" sz="3500" dirty="0" err="1"/>
              <a:t>hình</a:t>
            </a:r>
            <a:r>
              <a:rPr lang="en-US" sz="3500" dirty="0"/>
              <a:t> OCR.</a:t>
            </a:r>
          </a:p>
          <a:p>
            <a:r>
              <a:rPr lang="en-US" sz="3500" b="1" dirty="0"/>
              <a:t>- </a:t>
            </a:r>
            <a:r>
              <a:rPr lang="en-US" sz="3500" dirty="0" err="1"/>
              <a:t>Triển</a:t>
            </a:r>
            <a:r>
              <a:rPr lang="en-US" sz="3500" dirty="0"/>
              <a:t> </a:t>
            </a:r>
            <a:r>
              <a:rPr lang="en-US" sz="3500" dirty="0" err="1"/>
              <a:t>khai</a:t>
            </a:r>
            <a:r>
              <a:rPr lang="en-US" sz="3500" dirty="0"/>
              <a:t> </a:t>
            </a:r>
            <a:r>
              <a:rPr lang="en-US" sz="3500" dirty="0" err="1"/>
              <a:t>thực</a:t>
            </a:r>
            <a:r>
              <a:rPr lang="en-US" sz="3500" dirty="0"/>
              <a:t> </a:t>
            </a:r>
            <a:r>
              <a:rPr lang="en-US" sz="3500" dirty="0" err="1"/>
              <a:t>tế</a:t>
            </a:r>
            <a:r>
              <a:rPr lang="en-US" sz="3500" dirty="0"/>
              <a:t> </a:t>
            </a:r>
            <a:r>
              <a:rPr lang="en-US" sz="3500" dirty="0" err="1"/>
              <a:t>trên</a:t>
            </a:r>
            <a:r>
              <a:rPr lang="en-US" sz="3500" dirty="0"/>
              <a:t> </a:t>
            </a:r>
            <a:r>
              <a:rPr lang="en-US" sz="3500" dirty="0" err="1"/>
              <a:t>thiết</a:t>
            </a:r>
            <a:r>
              <a:rPr lang="en-US" sz="3500" dirty="0"/>
              <a:t> </a:t>
            </a:r>
            <a:r>
              <a:rPr lang="en-US" sz="3500" dirty="0" err="1"/>
              <a:t>bị</a:t>
            </a:r>
            <a:r>
              <a:rPr lang="en-US" sz="3500" dirty="0"/>
              <a:t> </a:t>
            </a:r>
            <a:r>
              <a:rPr lang="en-US" sz="3500" dirty="0" err="1"/>
              <a:t>nhúng</a:t>
            </a:r>
            <a:r>
              <a:rPr lang="en-US" sz="3500" dirty="0"/>
              <a:t>.</a:t>
            </a:r>
          </a:p>
          <a:p>
            <a:r>
              <a:rPr lang="en-US" sz="3500" b="1" dirty="0"/>
              <a:t>- </a:t>
            </a:r>
            <a:r>
              <a:rPr lang="en-US" sz="3500" dirty="0" err="1"/>
              <a:t>Hỗ</a:t>
            </a:r>
            <a:r>
              <a:rPr lang="en-US" sz="3500" dirty="0"/>
              <a:t> </a:t>
            </a:r>
            <a:r>
              <a:rPr lang="en-US" sz="3500" dirty="0" err="1"/>
              <a:t>trợ</a:t>
            </a:r>
            <a:r>
              <a:rPr lang="en-US" sz="3500" dirty="0"/>
              <a:t> </a:t>
            </a:r>
            <a:r>
              <a:rPr lang="en-US" sz="3500" dirty="0" err="1"/>
              <a:t>nhiều</a:t>
            </a:r>
            <a:r>
              <a:rPr lang="en-US" sz="3500" dirty="0"/>
              <a:t> </a:t>
            </a:r>
            <a:r>
              <a:rPr lang="en-US" sz="3500" dirty="0" err="1"/>
              <a:t>loại</a:t>
            </a:r>
            <a:r>
              <a:rPr lang="en-US" sz="3500" dirty="0"/>
              <a:t> </a:t>
            </a:r>
            <a:r>
              <a:rPr lang="en-US" sz="3500" dirty="0" err="1"/>
              <a:t>biển</a:t>
            </a:r>
            <a:r>
              <a:rPr lang="en-US" sz="3500" dirty="0"/>
              <a:t> </a:t>
            </a:r>
            <a:r>
              <a:rPr lang="en-US" sz="3500" dirty="0" err="1"/>
              <a:t>số</a:t>
            </a:r>
            <a:r>
              <a:rPr lang="en-US" sz="3500" dirty="0"/>
              <a:t>.</a:t>
            </a:r>
          </a:p>
          <a:p>
            <a:r>
              <a:rPr lang="en-US" sz="3500" b="1" dirty="0"/>
              <a:t>- </a:t>
            </a:r>
            <a:r>
              <a:rPr lang="en-US" sz="3500" dirty="0" err="1"/>
              <a:t>Phát</a:t>
            </a:r>
            <a:r>
              <a:rPr lang="en-US" sz="3500" dirty="0"/>
              <a:t> </a:t>
            </a:r>
            <a:r>
              <a:rPr lang="en-US" sz="3500" dirty="0" err="1"/>
              <a:t>triển</a:t>
            </a:r>
            <a:r>
              <a:rPr lang="en-US" sz="3500" dirty="0"/>
              <a:t> </a:t>
            </a:r>
            <a:r>
              <a:rPr lang="en-US" sz="3500" dirty="0" err="1"/>
              <a:t>giao</a:t>
            </a:r>
            <a:r>
              <a:rPr lang="en-US" sz="3500" dirty="0"/>
              <a:t> </a:t>
            </a:r>
            <a:r>
              <a:rPr lang="en-US" sz="3500" dirty="0" err="1"/>
              <a:t>diện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dùng</a:t>
            </a:r>
            <a:r>
              <a:rPr lang="en-US" sz="3500" dirty="0"/>
              <a:t> (UI/UX).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ega.com.vn/media/news/1907_nen-ket-thuc-ppt-dep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538"/>
            <a:ext cx="14630400" cy="102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286000" y="6979444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901005"/>
            <a:ext cx="15480980" cy="117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Nội Dung Trình Bày</a:t>
            </a:r>
          </a:p>
          <a:p>
            <a:pPr algn="ctr">
              <a:lnSpc>
                <a:spcPts val="3600"/>
              </a:lnSpc>
            </a:pPr>
            <a:endParaRPr lang="en-US" sz="4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57350" y="1116647"/>
            <a:ext cx="14973300" cy="7078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algn="ctr">
              <a:lnSpc>
                <a:spcPts val="6307"/>
              </a:lnSpc>
            </a:pP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huấn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luyện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lang="en-US" sz="3799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xe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0417" lvl="1" indent="-410209" algn="l">
              <a:lnSpc>
                <a:spcPts val="6307"/>
              </a:lnSpc>
              <a:buFont typeface="Arial"/>
              <a:buChar char="•"/>
            </a:pP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37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37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809"/>
              </a:lnSpc>
            </a:pP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809"/>
              </a:lnSpc>
            </a:pPr>
            <a:endParaRPr lang="en-US" sz="37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47925" y="6981825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50347" y="-92868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7"/>
                </a:lnTo>
                <a:lnTo>
                  <a:pt x="0" y="2643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895796"/>
            <a:ext cx="15480980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Thiệu Đề Tài</a:t>
            </a:r>
          </a:p>
          <a:p>
            <a:pPr algn="ctr">
              <a:lnSpc>
                <a:spcPts val="360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13103"/>
            <a:ext cx="294326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4323" y="2143990"/>
            <a:ext cx="15603204" cy="725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5880"/>
              </a:lnSpc>
              <a:buFont typeface="Arial"/>
              <a:buChar char="•"/>
            </a:pP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Tổng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quan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đề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tài</a:t>
            </a:r>
            <a:r>
              <a:rPr lang="en-US" sz="35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  <a:endParaRPr lang="en-US" sz="35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r>
              <a:rPr lang="en-US" sz="3600" dirty="0" smtClean="0"/>
              <a:t>-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biển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lĩnh</a:t>
            </a:r>
            <a:r>
              <a:rPr lang="en-US" sz="3600" dirty="0"/>
              <a:t> </a:t>
            </a:r>
            <a:r>
              <a:rPr lang="en-US" sz="3600" dirty="0" err="1"/>
              <a:t>vực</a:t>
            </a:r>
            <a:r>
              <a:rPr lang="en-US" sz="3600" dirty="0"/>
              <a:t> </a:t>
            </a:r>
            <a:r>
              <a:rPr lang="en-US" sz="3600" dirty="0" err="1"/>
              <a:t>quan</a:t>
            </a:r>
            <a:r>
              <a:rPr lang="en-US" sz="3600" dirty="0"/>
              <a:t> </a:t>
            </a:r>
            <a:r>
              <a:rPr lang="en-US" sz="3600" dirty="0" err="1"/>
              <a:t>trọng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minh, </a:t>
            </a:r>
            <a:r>
              <a:rPr lang="en-US" sz="3600" dirty="0" err="1"/>
              <a:t>bãi</a:t>
            </a:r>
            <a:r>
              <a:rPr lang="en-US" sz="3600" dirty="0"/>
              <a:t> </a:t>
            </a:r>
            <a:r>
              <a:rPr lang="en-US" sz="3600" dirty="0" err="1"/>
              <a:t>đỗ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động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tiện</a:t>
            </a:r>
            <a:r>
              <a:rPr lang="en-US" sz="3600" dirty="0"/>
              <a:t>.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đại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nghệ</a:t>
            </a:r>
            <a:r>
              <a:rPr lang="en-US" sz="3600" dirty="0"/>
              <a:t> 4.0, </a:t>
            </a:r>
            <a:r>
              <a:rPr lang="en-US" sz="3600" dirty="0" err="1"/>
              <a:t>nhu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AI </a:t>
            </a:r>
            <a:r>
              <a:rPr lang="en-US" sz="3600" dirty="0" err="1"/>
              <a:t>hiện</a:t>
            </a:r>
            <a:r>
              <a:rPr lang="en-US" sz="3600" dirty="0"/>
              <a:t> </a:t>
            </a:r>
            <a:r>
              <a:rPr lang="en-US" sz="3600" dirty="0" err="1"/>
              <a:t>đại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YOLO (You Only Look Once) </a:t>
            </a:r>
            <a:r>
              <a:rPr lang="en-US" sz="3600" dirty="0" err="1"/>
              <a:t>đang</a:t>
            </a:r>
            <a:r>
              <a:rPr lang="en-US" sz="3600" dirty="0"/>
              <a:t> </a:t>
            </a:r>
            <a:r>
              <a:rPr lang="en-US" sz="3600" dirty="0" err="1"/>
              <a:t>tăng</a:t>
            </a:r>
            <a:r>
              <a:rPr lang="en-US" sz="3600" dirty="0"/>
              <a:t> </a:t>
            </a:r>
            <a:r>
              <a:rPr lang="en-US" sz="3600" dirty="0" err="1"/>
              <a:t>cao</a:t>
            </a:r>
            <a:r>
              <a:rPr lang="en-US" sz="3600" dirty="0"/>
              <a:t> </a:t>
            </a:r>
            <a:r>
              <a:rPr lang="en-US" sz="3600" dirty="0" err="1"/>
              <a:t>nhờ</a:t>
            </a:r>
            <a:r>
              <a:rPr lang="en-US" sz="3600" dirty="0"/>
              <a:t> </a:t>
            </a:r>
            <a:r>
              <a:rPr lang="en-US" sz="3600" dirty="0" err="1"/>
              <a:t>khả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</a:t>
            </a:r>
            <a:r>
              <a:rPr lang="en-US" sz="3600" dirty="0" err="1"/>
              <a:t>nhanh</a:t>
            </a:r>
            <a:r>
              <a:rPr lang="en-US" sz="3600" dirty="0"/>
              <a:t> </a:t>
            </a:r>
            <a:r>
              <a:rPr lang="en-US" sz="3600" dirty="0" err="1"/>
              <a:t>chóng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xác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 - </a:t>
            </a:r>
            <a:r>
              <a:rPr lang="en-US" sz="3600" dirty="0" err="1"/>
              <a:t>Phiên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YOLOv8, </a:t>
            </a:r>
            <a:r>
              <a:rPr lang="en-US" sz="3600" dirty="0" err="1"/>
              <a:t>mới</a:t>
            </a:r>
            <a:r>
              <a:rPr lang="en-US" sz="3600" dirty="0"/>
              <a:t> </a:t>
            </a:r>
            <a:r>
              <a:rPr lang="en-US" sz="3600" dirty="0" err="1"/>
              <a:t>nhất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dòng</a:t>
            </a:r>
            <a:r>
              <a:rPr lang="en-US" sz="3600" dirty="0"/>
              <a:t>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YOLO,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mang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tiến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vượt</a:t>
            </a:r>
            <a:r>
              <a:rPr lang="en-US" sz="3600" dirty="0"/>
              <a:t> </a:t>
            </a:r>
            <a:r>
              <a:rPr lang="en-US" sz="3600" dirty="0" err="1"/>
              <a:t>bậc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, </a:t>
            </a:r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.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nghiên</a:t>
            </a:r>
            <a:r>
              <a:rPr lang="en-US" sz="3600" dirty="0"/>
              <a:t> </a:t>
            </a:r>
            <a:r>
              <a:rPr lang="en-US" sz="3600" dirty="0" err="1"/>
              <a:t>cứu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YOLOv8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biển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 </a:t>
            </a:r>
            <a:r>
              <a:rPr lang="en-US" sz="3600" dirty="0" err="1"/>
              <a:t>mang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nhiều</a:t>
            </a:r>
            <a:r>
              <a:rPr lang="en-US" sz="3600" dirty="0"/>
              <a:t> </a:t>
            </a:r>
            <a:r>
              <a:rPr lang="en-US" sz="3600" dirty="0" err="1"/>
              <a:t>tiềm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cải</a:t>
            </a:r>
            <a:r>
              <a:rPr lang="en-US" sz="3600" dirty="0"/>
              <a:t> </a:t>
            </a:r>
            <a:r>
              <a:rPr lang="en-US" sz="3600" dirty="0" err="1"/>
              <a:t>thiện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 </a:t>
            </a:r>
            <a:r>
              <a:rPr lang="en-US" sz="3600" dirty="0" err="1"/>
              <a:t>quả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quy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.</a:t>
            </a:r>
          </a:p>
          <a:p>
            <a:pPr algn="just">
              <a:lnSpc>
                <a:spcPts val="588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5880"/>
              </a:lnSpc>
            </a:pPr>
            <a:endParaRPr lang="en-US" sz="3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47925" y="6981825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895796"/>
            <a:ext cx="15480980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Mục Tiêu Đề Tài</a:t>
            </a:r>
          </a:p>
          <a:p>
            <a:pPr algn="ctr">
              <a:lnSpc>
                <a:spcPts val="360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13103"/>
            <a:ext cx="294326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95624" y="2624884"/>
            <a:ext cx="15952767" cy="299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6089"/>
              </a:lnSpc>
              <a:buFont typeface="Arial"/>
              <a:buChar char="•"/>
            </a:pPr>
            <a:r>
              <a:rPr lang="en-US" sz="3499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Mục</a:t>
            </a:r>
            <a:r>
              <a:rPr lang="en-US" sz="3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tiêu</a:t>
            </a:r>
            <a:r>
              <a:rPr lang="en-US" sz="3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499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đề</a:t>
            </a:r>
            <a:r>
              <a:rPr lang="en-US" sz="3499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499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tài</a:t>
            </a:r>
            <a:r>
              <a:rPr lang="en-US" sz="3499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  <a:endParaRPr lang="en-US" sz="3499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r>
              <a:rPr lang="en-US" sz="3600" dirty="0"/>
              <a:t>-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biển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qua video.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Đánh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 </a:t>
            </a:r>
            <a:r>
              <a:rPr lang="en-US" sz="3600" dirty="0" err="1"/>
              <a:t>suất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YOLOv8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biển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.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kiện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ánh</a:t>
            </a:r>
            <a:r>
              <a:rPr lang="en-US" sz="3600" dirty="0"/>
              <a:t> </a:t>
            </a:r>
            <a:r>
              <a:rPr lang="en-US" sz="3600" dirty="0" err="1"/>
              <a:t>sáng</a:t>
            </a:r>
            <a:r>
              <a:rPr lang="en-US" sz="3600" dirty="0"/>
              <a:t>, </a:t>
            </a:r>
            <a:r>
              <a:rPr lang="en-US" sz="3600" dirty="0" err="1"/>
              <a:t>góc</a:t>
            </a:r>
            <a:r>
              <a:rPr lang="en-US" sz="3600" dirty="0"/>
              <a:t> </a:t>
            </a:r>
            <a:r>
              <a:rPr lang="en-US" sz="3600" dirty="0" err="1"/>
              <a:t>chụp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</a:t>
            </a:r>
            <a:r>
              <a:rPr lang="en-US" sz="3600" dirty="0" err="1"/>
              <a:t>bị</a:t>
            </a:r>
            <a:r>
              <a:rPr lang="en-US" sz="3600" dirty="0"/>
              <a:t> </a:t>
            </a:r>
            <a:r>
              <a:rPr lang="en-US" sz="3600" dirty="0" err="1"/>
              <a:t>che</a:t>
            </a:r>
            <a:r>
              <a:rPr lang="en-US" sz="3600" dirty="0"/>
              <a:t> </a:t>
            </a:r>
            <a:r>
              <a:rPr lang="en-US" sz="3600" dirty="0" err="1"/>
              <a:t>khuất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57734"/>
            <a:ext cx="15480980" cy="56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huấn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luyện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47925" y="2593209"/>
            <a:ext cx="14973300" cy="371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5809"/>
              </a:lnSpc>
              <a:buAutoNum type="arabicPeriod"/>
            </a:pP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thập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809"/>
              </a:lnSpc>
            </a:pP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lựa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Gán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nhãn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Tiền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Chia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02320" y="1157734"/>
            <a:ext cx="15480980" cy="56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huấn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luyện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47925" y="2593209"/>
            <a:ext cx="14973300" cy="297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5" lvl="1" algn="l">
              <a:lnSpc>
                <a:spcPts val="5809"/>
              </a:lnSpc>
            </a:pP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Huấn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luyện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lang="en-US" sz="3499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1" algn="l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môi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77825" lvl="1" algn="l">
              <a:lnSpc>
                <a:spcPts val="5809"/>
              </a:lnSpc>
            </a:pPr>
            <a:r>
              <a:rPr lang="en-US" sz="34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huấn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luyện</a:t>
            </a: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809"/>
              </a:lnSpc>
            </a:pPr>
            <a:r>
              <a:rPr lang="en-US" sz="34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US" sz="34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2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xe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4679"/>
              </a:lnSpc>
            </a:pP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8660" y="2933700"/>
            <a:ext cx="675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Nhận</a:t>
            </a:r>
            <a:r>
              <a:rPr lang="en-US" sz="3000" dirty="0" smtClean="0"/>
              <a:t> </a:t>
            </a:r>
            <a:r>
              <a:rPr lang="en-US" sz="3000" dirty="0" err="1" smtClean="0"/>
              <a:t>diện</a:t>
            </a:r>
            <a:r>
              <a:rPr lang="en-US" sz="3000" dirty="0" smtClean="0"/>
              <a:t> </a:t>
            </a:r>
            <a:r>
              <a:rPr lang="en-US" sz="3000" dirty="0" err="1" smtClean="0"/>
              <a:t>vùng</a:t>
            </a:r>
            <a:r>
              <a:rPr lang="en-US" sz="3000" dirty="0" smtClean="0"/>
              <a:t> </a:t>
            </a:r>
            <a:r>
              <a:rPr lang="en-US" sz="3000" dirty="0" err="1" smtClean="0"/>
              <a:t>chứa</a:t>
            </a:r>
            <a:r>
              <a:rPr lang="en-US" sz="3000" dirty="0" smtClean="0"/>
              <a:t> </a:t>
            </a:r>
            <a:r>
              <a:rPr lang="en-US" sz="3000" dirty="0" err="1" smtClean="0"/>
              <a:t>biển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xe</a:t>
            </a:r>
            <a:endParaRPr lang="en-US" sz="3000" dirty="0"/>
          </a:p>
        </p:txBody>
      </p:sp>
      <p:pic>
        <p:nvPicPr>
          <p:cNvPr id="18" name="Picture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866900"/>
            <a:ext cx="3688994" cy="6991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6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xe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4679"/>
              </a:lnSpc>
            </a:pP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8660" y="2933700"/>
            <a:ext cx="675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Đọc</a:t>
            </a:r>
            <a:r>
              <a:rPr lang="en-US" sz="3000" dirty="0" smtClean="0"/>
              <a:t> </a:t>
            </a:r>
            <a:r>
              <a:rPr lang="en-US" sz="3000" dirty="0" err="1" smtClean="0"/>
              <a:t>biển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xe</a:t>
            </a:r>
            <a:endParaRPr lang="en-US" sz="3000" dirty="0"/>
          </a:p>
        </p:txBody>
      </p:sp>
      <p:pic>
        <p:nvPicPr>
          <p:cNvPr id="19" name="Picture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80" y="1752600"/>
            <a:ext cx="3208020" cy="784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8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OFDM"/>
          <p:cNvSpPr/>
          <p:nvPr/>
        </p:nvSpPr>
        <p:spPr>
          <a:xfrm>
            <a:off x="2555082" y="126207"/>
            <a:ext cx="11975305" cy="1945480"/>
          </a:xfrm>
          <a:custGeom>
            <a:avLst/>
            <a:gdLst/>
            <a:ahLst/>
            <a:cxnLst/>
            <a:rect l="l" t="t" r="r" b="b"/>
            <a:pathLst>
              <a:path w="11975305" h="1945480">
                <a:moveTo>
                  <a:pt x="0" y="0"/>
                </a:moveTo>
                <a:lnTo>
                  <a:pt x="11975305" y="0"/>
                </a:lnTo>
                <a:lnTo>
                  <a:pt x="11975305" y="1945480"/>
                </a:lnTo>
                <a:lnTo>
                  <a:pt x="0" y="19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86000" y="66675"/>
            <a:ext cx="12961144" cy="1945482"/>
            <a:chOff x="0" y="0"/>
            <a:chExt cx="12289085" cy="18446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89028" cy="1844548"/>
            </a:xfrm>
            <a:custGeom>
              <a:avLst/>
              <a:gdLst/>
              <a:ahLst/>
              <a:cxnLst/>
              <a:rect l="l" t="t" r="r" b="b"/>
              <a:pathLst>
                <a:path w="12289028" h="1844548">
                  <a:moveTo>
                    <a:pt x="0" y="0"/>
                  </a:moveTo>
                  <a:lnTo>
                    <a:pt x="12289028" y="0"/>
                  </a:lnTo>
                  <a:lnTo>
                    <a:pt x="12289028" y="1844548"/>
                  </a:lnTo>
                  <a:lnTo>
                    <a:pt x="0" y="1844548"/>
                  </a:lnTo>
                  <a:close/>
                </a:path>
              </a:pathLst>
            </a:custGeom>
            <a:solidFill>
              <a:srgbClr val="FFFFFF">
                <a:alpha val="5921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3849">
            <a:off x="2495547" y="1685925"/>
            <a:ext cx="12758745" cy="0"/>
          </a:xfrm>
          <a:prstGeom prst="line">
            <a:avLst/>
          </a:prstGeom>
          <a:ln w="9525" cap="rnd">
            <a:solidFill>
              <a:srgbClr val="3366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47925" y="2382"/>
            <a:ext cx="1674019" cy="1674018"/>
          </a:xfrm>
          <a:custGeom>
            <a:avLst/>
            <a:gdLst/>
            <a:ahLst/>
            <a:cxnLst/>
            <a:rect l="l" t="t" r="r" b="b"/>
            <a:pathLst>
              <a:path w="1674019" h="1674018">
                <a:moveTo>
                  <a:pt x="0" y="0"/>
                </a:moveTo>
                <a:lnTo>
                  <a:pt x="1674019" y="0"/>
                </a:lnTo>
                <a:lnTo>
                  <a:pt x="1674019" y="1674018"/>
                </a:lnTo>
                <a:lnTo>
                  <a:pt x="0" y="16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OFDM"/>
          <p:cNvSpPr/>
          <p:nvPr/>
        </p:nvSpPr>
        <p:spPr>
          <a:xfrm>
            <a:off x="2286000" y="6981825"/>
            <a:ext cx="13716000" cy="2228850"/>
          </a:xfrm>
          <a:custGeom>
            <a:avLst/>
            <a:gdLst/>
            <a:ahLst/>
            <a:cxnLst/>
            <a:rect l="l" t="t" r="r" b="b"/>
            <a:pathLst>
              <a:path w="13716000" h="2228850">
                <a:moveTo>
                  <a:pt x="0" y="0"/>
                </a:moveTo>
                <a:lnTo>
                  <a:pt x="13716000" y="0"/>
                </a:lnTo>
                <a:lnTo>
                  <a:pt x="13716000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768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495551" y="6869907"/>
            <a:ext cx="13716000" cy="2340768"/>
            <a:chOff x="0" y="0"/>
            <a:chExt cx="13004800" cy="22193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04800" cy="2219452"/>
            </a:xfrm>
            <a:custGeom>
              <a:avLst/>
              <a:gdLst/>
              <a:ahLst/>
              <a:cxnLst/>
              <a:rect l="l" t="t" r="r" b="b"/>
              <a:pathLst>
                <a:path w="13004800" h="2219452">
                  <a:moveTo>
                    <a:pt x="13004800" y="0"/>
                  </a:moveTo>
                  <a:lnTo>
                    <a:pt x="0" y="0"/>
                  </a:lnTo>
                  <a:lnTo>
                    <a:pt x="0" y="2219452"/>
                  </a:lnTo>
                  <a:lnTo>
                    <a:pt x="13004800" y="2219452"/>
                  </a:lnTo>
                  <a:close/>
                </a:path>
              </a:pathLst>
            </a:custGeom>
            <a:solidFill>
              <a:srgbClr val="FFFFFF">
                <a:alpha val="2941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6000" y="16669"/>
            <a:ext cx="2643188" cy="2643188"/>
          </a:xfrm>
          <a:custGeom>
            <a:avLst/>
            <a:gdLst/>
            <a:ahLst/>
            <a:cxnLst/>
            <a:rect l="l" t="t" r="r" b="b"/>
            <a:pathLst>
              <a:path w="2643188" h="2643188">
                <a:moveTo>
                  <a:pt x="0" y="0"/>
                </a:moveTo>
                <a:lnTo>
                  <a:pt x="2643188" y="0"/>
                </a:lnTo>
                <a:lnTo>
                  <a:pt x="2643188" y="2643188"/>
                </a:lnTo>
                <a:lnTo>
                  <a:pt x="0" y="2643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87438" y="107157"/>
            <a:ext cx="2045494" cy="2443162"/>
          </a:xfrm>
          <a:custGeom>
            <a:avLst/>
            <a:gdLst/>
            <a:ahLst/>
            <a:cxnLst/>
            <a:rect l="l" t="t" r="r" b="b"/>
            <a:pathLst>
              <a:path w="2045494" h="2443162">
                <a:moveTo>
                  <a:pt x="0" y="0"/>
                </a:moveTo>
                <a:lnTo>
                  <a:pt x="2045494" y="0"/>
                </a:lnTo>
                <a:lnTo>
                  <a:pt x="2045494" y="2443162"/>
                </a:lnTo>
                <a:lnTo>
                  <a:pt x="0" y="2443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402320" y="862459"/>
            <a:ext cx="1548098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biển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8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99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xe</a:t>
            </a: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4679"/>
              </a:lnSpc>
            </a:pPr>
            <a:endParaRPr lang="en-US" sz="38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90804" y="9822628"/>
            <a:ext cx="2943267" cy="48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14/11/2024</a:t>
            </a:r>
          </a:p>
          <a:p>
            <a:pPr algn="l">
              <a:lnSpc>
                <a:spcPts val="1800"/>
              </a:lnSpc>
            </a:pPr>
            <a:endParaRPr lang="en-US" sz="14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57754" y="9813103"/>
            <a:ext cx="8170112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Copyrights 2016 UIT-Khoa KTMT . All Rights Reserved.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5429" y="9813103"/>
            <a:ext cx="2371767" cy="265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8660" y="2933700"/>
            <a:ext cx="675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Sơ</a:t>
            </a:r>
            <a:r>
              <a:rPr lang="en-US" sz="3000" dirty="0" smtClean="0"/>
              <a:t> </a:t>
            </a:r>
            <a:r>
              <a:rPr lang="en-US" sz="3000" dirty="0" err="1" smtClean="0"/>
              <a:t>đồ</a:t>
            </a:r>
            <a:r>
              <a:rPr lang="en-US" sz="3000" dirty="0" smtClean="0"/>
              <a:t> </a:t>
            </a:r>
            <a:r>
              <a:rPr lang="en-US" sz="3000" dirty="0" err="1" smtClean="0"/>
              <a:t>giải</a:t>
            </a:r>
            <a:r>
              <a:rPr lang="en-US" sz="3000" dirty="0" smtClean="0"/>
              <a:t> </a:t>
            </a:r>
            <a:r>
              <a:rPr lang="en-US" sz="3000" dirty="0" err="1" smtClean="0"/>
              <a:t>thuật</a:t>
            </a:r>
            <a:r>
              <a:rPr lang="en-US" sz="3000" dirty="0" smtClean="0"/>
              <a:t> </a:t>
            </a:r>
            <a:r>
              <a:rPr lang="en-US" sz="3000" dirty="0" err="1" smtClean="0"/>
              <a:t>chương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endParaRPr lang="en-US" sz="3000" dirty="0"/>
          </a:p>
        </p:txBody>
      </p:sp>
      <p:pic>
        <p:nvPicPr>
          <p:cNvPr id="18" name="Picture 17"/>
          <p:cNvPicPr/>
          <p:nvPr/>
        </p:nvPicPr>
        <p:blipFill>
          <a:blip r:embed="rId7"/>
          <a:stretch>
            <a:fillRect/>
          </a:stretch>
        </p:blipFill>
        <p:spPr>
          <a:xfrm>
            <a:off x="8542734" y="1747520"/>
            <a:ext cx="2952750" cy="78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459</Words>
  <Application>Microsoft Office PowerPoint</Application>
  <PresentationFormat>Custom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PhD.Nguyễn Minh Sơn Tên nhóm: Bug Slayers Member1: Trần Văn Phát MSSV 21520746 Member2: Trịnh Tiến Phát MSSV 21522523 Member3: Võ Quốc Việt MSSV 21520880 Member4: Nguyễn Hoài Nam MSSV 21522060 Member5: Dương Khánh Ngọc MSSV 20521662</dc:title>
  <cp:lastModifiedBy>Admin</cp:lastModifiedBy>
  <cp:revision>21</cp:revision>
  <dcterms:created xsi:type="dcterms:W3CDTF">2006-08-16T00:00:00Z</dcterms:created>
  <dcterms:modified xsi:type="dcterms:W3CDTF">2025-01-09T11:05:36Z</dcterms:modified>
  <dc:identifier>DAGWb56NQ_E</dc:identifier>
</cp:coreProperties>
</file>