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7" r:id="rId5"/>
  </p:sldMasterIdLst>
  <p:notesMasterIdLst>
    <p:notesMasterId r:id="rId18"/>
  </p:notesMasterIdLst>
  <p:handoutMasterIdLst>
    <p:handoutMasterId r:id="rId19"/>
  </p:handoutMasterIdLst>
  <p:sldIdLst>
    <p:sldId id="266" r:id="rId6"/>
    <p:sldId id="273" r:id="rId7"/>
    <p:sldId id="308" r:id="rId8"/>
    <p:sldId id="313" r:id="rId9"/>
    <p:sldId id="314" r:id="rId10"/>
    <p:sldId id="309" r:id="rId11"/>
    <p:sldId id="302" r:id="rId12"/>
    <p:sldId id="312" r:id="rId13"/>
    <p:sldId id="306" r:id="rId14"/>
    <p:sldId id="307" r:id="rId15"/>
    <p:sldId id="25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26B36F-C648-5CC7-BFF4-10E6C5FB6200}" name="Baillargeon-Côté, Camille" initials="BCC" userId="S::Camille.Baillargeon-Cote@mcn.gouv.qc.ca::366f905b-655b-42c5-ba30-0ed2d38ae6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0DF"/>
    <a:srgbClr val="FFC000"/>
    <a:srgbClr val="253C62"/>
    <a:srgbClr val="B1BBBF"/>
    <a:srgbClr val="C8CFD2"/>
    <a:srgbClr val="E7EAEB"/>
    <a:srgbClr val="143E6D"/>
    <a:srgbClr val="2FB7C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6415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68" y="62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3.xml" Id="rId8" /><Relationship Type="http://schemas.openxmlformats.org/officeDocument/2006/relationships/slide" Target="slides/slide8.xml" Id="rId13" /><Relationship Type="http://schemas.openxmlformats.org/officeDocument/2006/relationships/notesMaster" Target="notesMasters/notesMaster1.xml" Id="rId18" /><Relationship Type="http://schemas.openxmlformats.org/officeDocument/2006/relationships/customXml" Target="../customXml/item3.xml" Id="rId3" /><Relationship Type="http://schemas.openxmlformats.org/officeDocument/2006/relationships/viewProps" Target="viewProps.xml" Id="rId21" /><Relationship Type="http://schemas.openxmlformats.org/officeDocument/2006/relationships/slide" Target="slides/slide2.xml" Id="rId7" /><Relationship Type="http://schemas.openxmlformats.org/officeDocument/2006/relationships/slide" Target="slides/slide7.xml" Id="rId12" /><Relationship Type="http://schemas.openxmlformats.org/officeDocument/2006/relationships/slide" Target="slides/slide12.xml" Id="rId17" /><Relationship Type="http://schemas.microsoft.com/office/2018/10/relationships/authors" Target="authors.xml" Id="rId25" /><Relationship Type="http://schemas.openxmlformats.org/officeDocument/2006/relationships/customXml" Target="../customXml/item2.xml" Id="rId2" /><Relationship Type="http://schemas.openxmlformats.org/officeDocument/2006/relationships/slide" Target="slides/slide11.xml" Id="rId16" /><Relationship Type="http://schemas.openxmlformats.org/officeDocument/2006/relationships/presProps" Target="presProps.xml" Id="rId20" /><Relationship Type="http://schemas.openxmlformats.org/officeDocument/2006/relationships/customXml" Target="../customXml/item1.xml" Id="rId1" /><Relationship Type="http://schemas.openxmlformats.org/officeDocument/2006/relationships/slide" Target="slides/slide1.xml" Id="rId6" /><Relationship Type="http://schemas.openxmlformats.org/officeDocument/2006/relationships/slide" Target="slides/slide6.xml" Id="rId11" /><Relationship Type="http://schemas.openxmlformats.org/officeDocument/2006/relationships/slideMaster" Target="slideMasters/slideMaster2.xml" Id="rId5" /><Relationship Type="http://schemas.openxmlformats.org/officeDocument/2006/relationships/slide" Target="slides/slide10.xml" Id="rId15" /><Relationship Type="http://schemas.openxmlformats.org/officeDocument/2006/relationships/tableStyles" Target="tableStyles.xml" Id="rId23" /><Relationship Type="http://schemas.openxmlformats.org/officeDocument/2006/relationships/slide" Target="slides/slide5.xml" Id="rId10" /><Relationship Type="http://schemas.openxmlformats.org/officeDocument/2006/relationships/handoutMaster" Target="handoutMasters/handoutMaster1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4.xml" Id="rId9" /><Relationship Type="http://schemas.openxmlformats.org/officeDocument/2006/relationships/slide" Target="slides/slide9.xml" Id="rId14" /><Relationship Type="http://schemas.openxmlformats.org/officeDocument/2006/relationships/theme" Target="theme/theme1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3FD8C-AB8C-4ED2-8A71-E48040E03B0D}" type="datetimeFigureOut">
              <a:rPr lang="fr-CA" smtClean="0"/>
              <a:t>2023-01-27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3D704-B3DE-4362-B744-DF3AC3482A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615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63DC8-C6F9-4622-8DFC-2F20DC9BB91F}" type="datetimeFigureOut">
              <a:rPr lang="fr-CA" smtClean="0"/>
              <a:t>2023-01-27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41C64-3B65-4897-8D3B-3B1D0179E22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818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cueil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99536"/>
            <a:ext cx="12191999" cy="20351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4202" y="3434891"/>
            <a:ext cx="644359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76" y="5368326"/>
            <a:ext cx="3938024" cy="14874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6" y="5371668"/>
            <a:ext cx="3685888" cy="14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1162"/>
            <a:ext cx="4462257" cy="417518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51163"/>
            <a:ext cx="3932237" cy="4175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9881"/>
            <a:ext cx="3932237" cy="100289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49F18B1-CC4D-41C3-8BA2-8B0413761A10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5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17840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303158"/>
            <a:ext cx="5157787" cy="3666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17840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96013" y="2286104"/>
            <a:ext cx="5157787" cy="3666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E3834040-D011-4820-AA10-4A422C7DCCD8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2B234E-0541-458D-85D4-6949C7662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9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cueil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99536"/>
            <a:ext cx="12191999" cy="20351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4202" y="3434891"/>
            <a:ext cx="644359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76" y="5368326"/>
            <a:ext cx="3938024" cy="14874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6" y="5371668"/>
            <a:ext cx="3685888" cy="14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99536"/>
            <a:ext cx="12191999" cy="20351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4202" y="3434891"/>
            <a:ext cx="644359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nter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734734"/>
            <a:ext cx="8009467" cy="9821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3659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789"/>
            <a:ext cx="10515600" cy="4742236"/>
          </a:xfrm>
          <a:prstGeom prst="rect">
            <a:avLst/>
          </a:prstGeom>
        </p:spPr>
        <p:txBody>
          <a:bodyPr/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7" name="Espace réservé du numéro de diapositive 3"/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359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9B2113-C73E-414D-9673-20906A232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E627A1-5E21-452E-B33D-8BF33C13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89"/>
            <a:ext cx="10515600" cy="4742236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>
                  <a:lumMod val="60000"/>
                  <a:lumOff val="40000"/>
                </a:schemeClr>
              </a:buClr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3">
                  <a:lumMod val="60000"/>
                  <a:lumOff val="40000"/>
                </a:schemeClr>
              </a:buClr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Clr>
                <a:schemeClr val="accent3">
                  <a:lumMod val="60000"/>
                  <a:lumOff val="40000"/>
                </a:schemeClr>
              </a:buClr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Clr>
                <a:schemeClr val="accent3">
                  <a:lumMod val="60000"/>
                  <a:lumOff val="40000"/>
                </a:schemeClr>
              </a:buCl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Clr>
                <a:schemeClr val="accent3">
                  <a:lumMod val="60000"/>
                  <a:lumOff val="40000"/>
                </a:schemeClr>
              </a:buClr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C8D8946-D106-479C-A263-312D0F841CA0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1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298789"/>
            <a:ext cx="5181600" cy="47143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172200" y="1298789"/>
            <a:ext cx="5181600" cy="47143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BCFBF0D-729B-4C44-B34F-E02D329F9B4C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8CBBCF-A7A6-4224-89F9-E677FA6B37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87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5EA955-8D31-4ED4-9DBE-C9BE20409D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A2FE50BD-D4BB-4788-B35E-EA477D97D5D0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48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9EC230AC-9DA9-49A1-9C94-E7B09A97B974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99536"/>
            <a:ext cx="12191999" cy="20351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4202" y="3434891"/>
            <a:ext cx="644359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40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751162"/>
            <a:ext cx="5504477" cy="4175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8DA4978-DEA1-4A79-9276-B0BF0191C36D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342177-02E3-4F00-8BDE-9875261020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9881"/>
            <a:ext cx="3932237" cy="100289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2D084FB-1005-4E09-A3CC-10286DD113A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51163"/>
            <a:ext cx="3932237" cy="4175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17763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1162"/>
            <a:ext cx="4462257" cy="417518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51163"/>
            <a:ext cx="3932237" cy="4175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9881"/>
            <a:ext cx="3932237" cy="100289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49F18B1-CC4D-41C3-8BA2-8B0413761A10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99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17840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303158"/>
            <a:ext cx="5157787" cy="3666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17840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96013" y="2286104"/>
            <a:ext cx="5157787" cy="3666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E3834040-D011-4820-AA10-4A422C7DCCD8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2B234E-0541-458D-85D4-6949C7662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nter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734734"/>
            <a:ext cx="8009467" cy="9821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5826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789"/>
            <a:ext cx="10515600" cy="4742236"/>
          </a:xfrm>
          <a:prstGeom prst="rect">
            <a:avLst/>
          </a:prstGeom>
        </p:spPr>
        <p:txBody>
          <a:bodyPr/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7" name="Espace réservé du numéro de diapositive 3"/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901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9B2113-C73E-414D-9673-20906A232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E627A1-5E21-452E-B33D-8BF33C13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89"/>
            <a:ext cx="10515600" cy="4742236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>
                  <a:lumMod val="60000"/>
                  <a:lumOff val="40000"/>
                </a:schemeClr>
              </a:buClr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3">
                  <a:lumMod val="60000"/>
                  <a:lumOff val="40000"/>
                </a:schemeClr>
              </a:buClr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Clr>
                <a:schemeClr val="accent3">
                  <a:lumMod val="60000"/>
                  <a:lumOff val="40000"/>
                </a:schemeClr>
              </a:buClr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Clr>
                <a:schemeClr val="accent3">
                  <a:lumMod val="60000"/>
                  <a:lumOff val="40000"/>
                </a:schemeClr>
              </a:buCl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Clr>
                <a:schemeClr val="accent3">
                  <a:lumMod val="60000"/>
                  <a:lumOff val="40000"/>
                </a:schemeClr>
              </a:buClr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C8D8946-D106-479C-A263-312D0F841CA0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298789"/>
            <a:ext cx="5181600" cy="47143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172200" y="1298789"/>
            <a:ext cx="5181600" cy="47143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>
                  <a:lumMod val="60000"/>
                  <a:lumOff val="40000"/>
                </a:schemeClr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60000"/>
                  <a:lumOff val="40000"/>
                </a:schemeClr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>
                  <a:lumMod val="60000"/>
                  <a:lumOff val="40000"/>
                </a:schemeClr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BCFBF0D-729B-4C44-B34F-E02D329F9B4C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8CBBCF-A7A6-4224-89F9-E677FA6B37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9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5EA955-8D31-4ED4-9DBE-C9BE20409D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4003"/>
            <a:ext cx="10515600" cy="550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A2FE50BD-D4BB-4788-B35E-EA477D97D5D0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9EC230AC-9DA9-49A1-9C94-E7B09A97B974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751162"/>
            <a:ext cx="5504477" cy="4175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27" y="5691039"/>
            <a:ext cx="2258573" cy="11734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447"/>
            <a:ext cx="2034433" cy="1188553"/>
          </a:xfrm>
          <a:prstGeom prst="rect">
            <a:avLst/>
          </a:prstGeom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8DA4978-DEA1-4A79-9276-B0BF0191C36D}"/>
              </a:ext>
            </a:extLst>
          </p:cNvPr>
          <p:cNvSpPr txBox="1">
            <a:spLocks/>
          </p:cNvSpPr>
          <p:nvPr userDrawn="1"/>
        </p:nvSpPr>
        <p:spPr>
          <a:xfrm>
            <a:off x="10848559" y="4756"/>
            <a:ext cx="120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EA75C-EC4C-4D33-ACF8-A8544E993E0B}" type="slidenum">
              <a:rPr lang="fr-CA" sz="1400" smtClean="0">
                <a:solidFill>
                  <a:schemeClr val="bg1">
                    <a:lumMod val="65000"/>
                  </a:schemeClr>
                </a:solidFill>
              </a:rPr>
              <a:pPr/>
              <a:t>‹N°›</a:t>
            </a:fld>
            <a:endParaRPr lang="fr-CA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342177-02E3-4F00-8BDE-9875261020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9881"/>
            <a:ext cx="3932237" cy="100289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2D084FB-1005-4E09-A3CC-10286DD113A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51163"/>
            <a:ext cx="3932237" cy="4175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397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86" r:id="rId3"/>
    <p:sldLayoutId id="2147483672" r:id="rId4"/>
    <p:sldLayoutId id="2147483673" r:id="rId5"/>
    <p:sldLayoutId id="2147483674" r:id="rId6"/>
    <p:sldLayoutId id="2147483676" r:id="rId7"/>
    <p:sldLayoutId id="2147483677" r:id="rId8"/>
    <p:sldLayoutId id="2147483678" r:id="rId9"/>
    <p:sldLayoutId id="2147483679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image" Target="../media/image9.png"/><Relationship Id="rId4" Type="http://schemas.openxmlformats.org/officeDocument/2006/relationships/tags" Target="../tags/tag1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044040"/>
            <a:ext cx="12191999" cy="1987878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br>
              <a:rPr lang="fr-CA" sz="4900" dirty="0"/>
            </a:br>
            <a:r>
              <a:rPr lang="fr-CA" sz="5000" dirty="0"/>
              <a:t>Présentation axée sur les demandes</a:t>
            </a:r>
            <a:br>
              <a:rPr lang="fr-CA" sz="5000" dirty="0"/>
            </a:br>
            <a:r>
              <a:rPr lang="fr-CA" sz="5000" dirty="0"/>
              <a:t>d'exemption des cégeps </a:t>
            </a:r>
            <a:br>
              <a:rPr lang="fr-CA" sz="4900" dirty="0"/>
            </a:br>
            <a:r>
              <a:rPr lang="fr-CA" sz="3300" dirty="0"/>
              <a:t>(fait suite à l’identification des charges à transférer)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74202" y="4469931"/>
            <a:ext cx="6443594" cy="1357378"/>
          </a:xfrm>
        </p:spPr>
        <p:txBody>
          <a:bodyPr>
            <a:normAutofit/>
          </a:bodyPr>
          <a:lstStyle/>
          <a:p>
            <a:r>
              <a:rPr lang="fr-CA" sz="2200" b="0" dirty="0"/>
              <a:t>Direction de la consolidation des CTI du réseau</a:t>
            </a:r>
            <a:br>
              <a:rPr lang="fr-CA" sz="2200" b="0" dirty="0"/>
            </a:br>
            <a:r>
              <a:rPr lang="fr-CA" sz="2200" b="0" dirty="0"/>
              <a:t>de l'éducation et de l'expertise en infonuagique</a:t>
            </a:r>
          </a:p>
          <a:p>
            <a:r>
              <a:rPr lang="fr-CA" dirty="0"/>
              <a:t>30 </a:t>
            </a:r>
            <a:r>
              <a:rPr lang="fr-CA" sz="2200" b="0" dirty="0"/>
              <a:t>janvier 2023</a:t>
            </a:r>
          </a:p>
        </p:txBody>
      </p:sp>
    </p:spTree>
    <p:extLst>
      <p:ext uri="{BB962C8B-B14F-4D97-AF65-F5344CB8AC3E}">
        <p14:creationId xmlns:p14="http://schemas.microsoft.com/office/powerpoint/2010/main" val="351784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CA" dirty="0">
                <a:highlight>
                  <a:srgbClr val="FFFF00"/>
                </a:highlight>
              </a:rPr>
              <a:t>Faciliter</a:t>
            </a:r>
            <a:r>
              <a:rPr lang="fr-CA" dirty="0"/>
              <a:t> la migration dans le nuage externe</a:t>
            </a:r>
            <a:endParaRPr lang="fr-CA" sz="2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FE3C3-F710-47E5-AB1D-6BAE2D9776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2000" b="1" dirty="0"/>
              <a:t>Voici quelques suggestions </a:t>
            </a:r>
            <a:r>
              <a:rPr lang="fr-CA" sz="2000" dirty="0"/>
              <a:t>:</a:t>
            </a:r>
          </a:p>
          <a:p>
            <a:pPr>
              <a:spcBef>
                <a:spcPts val="1800"/>
              </a:spcBef>
            </a:pPr>
            <a:r>
              <a:rPr lang="fr-CA" sz="2000" dirty="0"/>
              <a:t>Inventorier les solutions communes et fréquentes aux cégeps</a:t>
            </a:r>
          </a:p>
          <a:p>
            <a:pPr>
              <a:spcBef>
                <a:spcPts val="1800"/>
              </a:spcBef>
            </a:pPr>
            <a:r>
              <a:rPr lang="fr-CA" sz="2000" dirty="0"/>
              <a:t>Mettre en place des preuves de concept de migration de ces solutions</a:t>
            </a:r>
          </a:p>
          <a:p>
            <a:pPr>
              <a:spcBef>
                <a:spcPts val="1800"/>
              </a:spcBef>
            </a:pPr>
            <a:r>
              <a:rPr lang="fr-CA" sz="2000" dirty="0">
                <a:highlight>
                  <a:srgbClr val="FFFF00"/>
                </a:highlight>
              </a:rPr>
              <a:t>Échanger des informations, entre les établissements</a:t>
            </a:r>
            <a:r>
              <a:rPr lang="fr-CA" sz="2000" dirty="0"/>
              <a:t>, pour entériner les meilleures pratiques et les solutions éprouvées de migration dans le nuage</a:t>
            </a:r>
          </a:p>
          <a:p>
            <a:pPr>
              <a:spcBef>
                <a:spcPts val="1800"/>
              </a:spcBef>
            </a:pPr>
            <a:r>
              <a:rPr lang="fr-CA" sz="2000" dirty="0">
                <a:highlight>
                  <a:srgbClr val="FFFF00"/>
                </a:highlight>
              </a:rPr>
              <a:t>Unifier</a:t>
            </a:r>
            <a:r>
              <a:rPr lang="fr-CA" sz="2000" dirty="0"/>
              <a:t> les solutions de migration proposées selon les déploiements témoins</a:t>
            </a:r>
          </a:p>
          <a:p>
            <a:pPr>
              <a:spcBef>
                <a:spcPts val="1800"/>
              </a:spcBef>
            </a:pPr>
            <a:r>
              <a:rPr lang="fr-CA" sz="2000" dirty="0"/>
              <a:t>Projeter la migration dans le nuage selon la perspective de fin 2025</a:t>
            </a:r>
          </a:p>
          <a:p>
            <a:pPr>
              <a:spcBef>
                <a:spcPts val="1800"/>
              </a:spcBef>
            </a:pPr>
            <a:r>
              <a:rPr lang="fr-CA" sz="2000" dirty="0">
                <a:highlight>
                  <a:srgbClr val="FFFF00"/>
                </a:highlight>
              </a:rPr>
              <a:t>Adopter des </a:t>
            </a:r>
            <a:r>
              <a:rPr lang="fr-CA" sz="2000" dirty="0"/>
              <a:t>zones d’accueil conformes, automatisées et sécuritaires</a:t>
            </a:r>
          </a:p>
        </p:txBody>
      </p:sp>
    </p:spTree>
    <p:extLst>
      <p:ext uri="{BB962C8B-B14F-4D97-AF65-F5344CB8AC3E}">
        <p14:creationId xmlns:p14="http://schemas.microsoft.com/office/powerpoint/2010/main" val="3658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289D4C-84F8-4345-8229-936155DA246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2091265" y="4246164"/>
            <a:ext cx="8009467" cy="982133"/>
          </a:xfrm>
        </p:spPr>
        <p:txBody>
          <a:bodyPr/>
          <a:lstStyle/>
          <a:p>
            <a:pPr algn="ctr"/>
            <a:r>
              <a:rPr lang="fr-CA" dirty="0"/>
              <a:t>Période d’échanges et questions</a:t>
            </a:r>
          </a:p>
        </p:txBody>
      </p:sp>
      <p:pic>
        <p:nvPicPr>
          <p:cNvPr id="3" name="Image 2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D6074C8B-2F55-4544-9BA5-ADE0358FAF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953"/>
          <a:stretch/>
        </p:blipFill>
        <p:spPr>
          <a:xfrm>
            <a:off x="2845935" y="1322891"/>
            <a:ext cx="6500129" cy="27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8">
            <a:extLst>
              <a:ext uri="{FF2B5EF4-FFF2-40B4-BE49-F238E27FC236}">
                <a16:creationId xmlns:a16="http://schemas.microsoft.com/office/drawing/2014/main" id="{47209BE7-EB0B-4532-9A78-0EB60F906F6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543487" y="2332525"/>
            <a:ext cx="4962969" cy="219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DC0DF">
                  <a:lumMod val="60000"/>
                  <a:lumOff val="40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CA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Merci pour votre collaboration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DC0DF">
                  <a:lumMod val="60000"/>
                  <a:lumOff val="40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fr-CA" sz="2400" b="0" i="0" u="none" strike="noStrike" kern="1200" cap="none" spc="0" normalizeH="0" baseline="0" noProof="0" dirty="0">
              <a:ln>
                <a:noFill/>
              </a:ln>
              <a:solidFill>
                <a:srgbClr val="4DC0DF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DC0DF">
                  <a:lumMod val="60000"/>
                  <a:lumOff val="40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Visitez-nous 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DC0DF">
                  <a:lumMod val="60000"/>
                  <a:lumOff val="40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CA" sz="3000" b="1" i="0" u="none" strike="noStrike" kern="1200" cap="none" spc="0" normalizeH="0" baseline="0" noProof="0" dirty="0">
                <a:ln>
                  <a:noFill/>
                </a:ln>
                <a:solidFill>
                  <a:srgbClr val="4DC0D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www.ccti.gouv.qc.ca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FD0CCA-D391-4493-8AA1-06FAAA5A1D2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5" y="1301106"/>
            <a:ext cx="4393483" cy="35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FE3C3-F710-47E5-AB1D-6BAE2D9776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032933"/>
            <a:ext cx="10515600" cy="50080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CA" sz="2200" dirty="0"/>
              <a:t>Mot de bienvenue </a:t>
            </a:r>
          </a:p>
          <a:p>
            <a:pPr>
              <a:spcBef>
                <a:spcPts val="1200"/>
              </a:spcBef>
            </a:pPr>
            <a:r>
              <a:rPr lang="fr-CA" sz="2200" dirty="0"/>
              <a:t>Objectif</a:t>
            </a:r>
          </a:p>
          <a:p>
            <a:pPr>
              <a:spcBef>
                <a:spcPts val="1200"/>
              </a:spcBef>
            </a:pPr>
            <a:r>
              <a:rPr lang="fr-CA" sz="2200" dirty="0"/>
              <a:t>Points principaux à voir pour les demandes d’exemption</a:t>
            </a:r>
          </a:p>
          <a:p>
            <a:pPr marL="806450" lvl="1" indent="-349250">
              <a:spcBef>
                <a:spcPts val="1200"/>
              </a:spcBef>
              <a:buFont typeface="+mj-lt"/>
              <a:buAutoNum type="arabicPeriod"/>
            </a:pPr>
            <a:r>
              <a:rPr lang="fr-CA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Cl</a:t>
            </a:r>
            <a:r>
              <a:rPr lang="fr-CA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arification sur les systèmes </a:t>
            </a:r>
            <a:r>
              <a:rPr lang="fr-CA" sz="1800" dirty="0">
                <a:ea typeface="Cambria" panose="02040503050406030204" pitchFamily="18" charset="0"/>
                <a:cs typeface="Times New Roman" panose="02020603050405020304" pitchFamily="18" charset="0"/>
              </a:rPr>
              <a:t>préapprouvés </a:t>
            </a:r>
            <a:r>
              <a:rPr lang="fr-CA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restants sur site</a:t>
            </a:r>
          </a:p>
          <a:p>
            <a:pPr marL="806450" lvl="1" indent="-349250">
              <a:spcBef>
                <a:spcPts val="1200"/>
              </a:spcBef>
              <a:buFont typeface="+mj-lt"/>
              <a:buAutoNum type="arabicPeriod"/>
            </a:pPr>
            <a:r>
              <a:rPr lang="fr-CA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fr-CA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erprétation des exemptions mentionnées dans le guide</a:t>
            </a:r>
            <a:endParaRPr lang="fr-CA" sz="1800" dirty="0"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/>
            </a:pPr>
            <a:r>
              <a:rPr lang="fr-CA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Systèmes à ne pas inclure dans la liste d’exemption</a:t>
            </a:r>
          </a:p>
          <a:p>
            <a:pPr marL="806450" lvl="1" indent="-349250">
              <a:spcBef>
                <a:spcPts val="1200"/>
              </a:spcBef>
              <a:buFont typeface="+mj-lt"/>
              <a:buAutoNum type="arabicPeriod"/>
            </a:pPr>
            <a:r>
              <a:rPr lang="fr-CA" sz="1800" dirty="0">
                <a:ea typeface="Cambria" panose="02040503050406030204" pitchFamily="18" charset="0"/>
                <a:cs typeface="Times New Roman" panose="02020603050405020304" pitchFamily="18" charset="0"/>
              </a:rPr>
              <a:t>Facteurs à considérer pour mieux identifier les exemptions </a:t>
            </a:r>
            <a:br>
              <a:rPr lang="fr-CA" sz="1800" dirty="0"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fr-CA" sz="1800" dirty="0">
                <a:ea typeface="Cambria" panose="02040503050406030204" pitchFamily="18" charset="0"/>
                <a:cs typeface="Times New Roman" panose="02020603050405020304" pitchFamily="18" charset="0"/>
              </a:rPr>
              <a:t>lors de l’identification des charges à transférer 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sz="2200" dirty="0">
                <a:highlight>
                  <a:srgbClr val="FFFF00"/>
                </a:highlight>
              </a:rPr>
              <a:t>Faciliter</a:t>
            </a:r>
            <a:r>
              <a:rPr lang="fr-CA" sz="2200" dirty="0"/>
              <a:t> la migration dans le nuage externe</a:t>
            </a:r>
          </a:p>
          <a:p>
            <a:pPr>
              <a:spcBef>
                <a:spcPts val="1200"/>
              </a:spcBef>
            </a:pPr>
            <a:r>
              <a:rPr lang="fr-CA" sz="2200" dirty="0"/>
              <a:t>Période d’échanges et questions </a:t>
            </a:r>
          </a:p>
          <a:p>
            <a:pPr>
              <a:spcBef>
                <a:spcPts val="1200"/>
              </a:spcBef>
            </a:pPr>
            <a:r>
              <a:rPr lang="fr-CA" sz="2200" dirty="0"/>
              <a:t>Mot de la fin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6FA23E-81B7-44C9-BFAA-A2C3C4AAFB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717" y="3278349"/>
            <a:ext cx="2762676" cy="27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highlight>
                  <a:srgbClr val="FFFF00"/>
                </a:highlight>
              </a:rPr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FE3C3-F710-47E5-AB1D-6BAE2D9776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298789"/>
            <a:ext cx="10714022" cy="3334171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fr-CA" sz="2000" dirty="0"/>
          </a:p>
          <a:p>
            <a:pPr marL="0" indent="0">
              <a:buNone/>
            </a:pPr>
            <a:r>
              <a:rPr lang="fr-CA" sz="2000" dirty="0"/>
              <a:t>Cette présentation vise à :</a:t>
            </a:r>
          </a:p>
          <a:p>
            <a:r>
              <a:rPr lang="fr-CA" sz="2000" b="1" dirty="0"/>
              <a:t>Optimiser le processus de demande d’exemption </a:t>
            </a:r>
            <a:r>
              <a:rPr lang="fr-CA" sz="2000" dirty="0"/>
              <a:t>: tout en respectant le décret,   s’assurer que ce qui reste sur site est </a:t>
            </a:r>
            <a:r>
              <a:rPr lang="fr-CA" sz="2000" b="1" kern="0" dirty="0">
                <a:solidFill>
                  <a:schemeClr val="accent3">
                    <a:lumMod val="75000"/>
                  </a:schemeClr>
                </a:solidFill>
              </a:rPr>
              <a:t>un incontournable </a:t>
            </a:r>
            <a:r>
              <a:rPr lang="fr-CA" sz="2000" dirty="0"/>
              <a:t>en raison de contraintes technologiques </a:t>
            </a:r>
            <a:r>
              <a:rPr lang="fr-CA" sz="2000" dirty="0">
                <a:highlight>
                  <a:srgbClr val="FFFF00"/>
                </a:highlight>
              </a:rPr>
              <a:t>et autres raisons justifiables</a:t>
            </a:r>
            <a:endParaRPr lang="fr-CA" sz="2000" dirty="0"/>
          </a:p>
          <a:p>
            <a:pPr>
              <a:spcBef>
                <a:spcPts val="3600"/>
              </a:spcBef>
            </a:pPr>
            <a:r>
              <a:rPr lang="fr-CA" sz="2000" b="1" dirty="0"/>
              <a:t>Faciliter la migration dans le nuage externe </a:t>
            </a:r>
            <a:r>
              <a:rPr lang="fr-CA" sz="2000" dirty="0"/>
              <a:t>: </a:t>
            </a:r>
            <a:r>
              <a:rPr lang="fr-CA" sz="2000" dirty="0">
                <a:highlight>
                  <a:srgbClr val="FFFF00"/>
                </a:highlight>
              </a:rPr>
              <a:t>recommandation</a:t>
            </a:r>
            <a:r>
              <a:rPr lang="fr-CA" sz="2000" dirty="0"/>
              <a:t> de mettre en place un espace de collaboration et de partage entre les cégeps</a:t>
            </a:r>
          </a:p>
        </p:txBody>
      </p:sp>
    </p:spTree>
    <p:extLst>
      <p:ext uri="{BB962C8B-B14F-4D97-AF65-F5344CB8AC3E}">
        <p14:creationId xmlns:p14="http://schemas.microsoft.com/office/powerpoint/2010/main" val="239194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E7B59-E002-40B3-9ECD-C366CA6EAE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sz="3200" dirty="0">
                <a:highlight>
                  <a:srgbClr val="FFFF00"/>
                </a:highlight>
              </a:rPr>
              <a:t>Points principaux à voir pour les demandes d’exemption</a:t>
            </a:r>
            <a:endParaRPr lang="fr-CA" dirty="0">
              <a:highlight>
                <a:srgbClr val="FFFF00"/>
              </a:highligh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5330A-0F10-4A0D-B5A3-6196A986DB7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2200" dirty="0">
                <a:solidFill>
                  <a:schemeClr val="accent6"/>
                </a:solidFill>
                <a:highlight>
                  <a:srgbClr val="FFFF00"/>
                </a:highlight>
              </a:rPr>
              <a:t>Le guide mentionne l’exemption et la préapprobation des composants suivants :</a:t>
            </a:r>
          </a:p>
          <a:p>
            <a:pPr marL="0" indent="0">
              <a:buNone/>
            </a:pPr>
            <a:r>
              <a:rPr lang="fr-CA" sz="2200" b="1" dirty="0">
                <a:solidFill>
                  <a:schemeClr val="accent6"/>
                </a:solidFill>
                <a:highlight>
                  <a:srgbClr val="FFFF00"/>
                </a:highlight>
              </a:rPr>
              <a:t>Équipements</a:t>
            </a:r>
          </a:p>
          <a:p>
            <a:pPr>
              <a:spcBef>
                <a:spcPts val="600"/>
              </a:spcBef>
            </a:pP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Équipements de réseautique en soutien aux réseaux de bureautique, </a:t>
            </a:r>
            <a:b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</a:b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en soutien aux réseaux étendus et pour accéder aux services infonuagiques;</a:t>
            </a:r>
          </a:p>
          <a:p>
            <a:pPr>
              <a:spcBef>
                <a:spcPts val="1200"/>
              </a:spcBef>
            </a:pP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Postes de travail bureautique et équipements physiques d’impression </a:t>
            </a:r>
            <a:b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</a:b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ou de numérisation.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CA" sz="2200" b="1" dirty="0">
                <a:solidFill>
                  <a:schemeClr val="accent6"/>
                </a:solidFill>
                <a:highlight>
                  <a:srgbClr val="FFFF00"/>
                </a:highlight>
              </a:rPr>
              <a:t>Systèmes</a:t>
            </a:r>
          </a:p>
          <a:p>
            <a:pPr>
              <a:spcBef>
                <a:spcPts val="600"/>
              </a:spcBef>
            </a:pP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Systèmes de gestion de la qualité de l’air, des systèmes de chauffage, </a:t>
            </a:r>
            <a:b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</a:b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de climatisation et de ventilation des bâtiments</a:t>
            </a:r>
          </a:p>
          <a:p>
            <a:pPr>
              <a:spcBef>
                <a:spcPts val="1200"/>
              </a:spcBef>
            </a:pP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Systèmes de gestion des accès des bâtiments</a:t>
            </a:r>
          </a:p>
          <a:p>
            <a:pPr>
              <a:spcBef>
                <a:spcPts val="1200"/>
              </a:spcBef>
            </a:pP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Systèmes de vidéo surveillance des bâtiments</a:t>
            </a:r>
          </a:p>
          <a:p>
            <a:pPr>
              <a:spcBef>
                <a:spcPts val="1200"/>
              </a:spcBef>
            </a:pPr>
            <a:r>
              <a:rPr lang="fr-CA" sz="2000" dirty="0">
                <a:solidFill>
                  <a:schemeClr val="accent6"/>
                </a:solidFill>
                <a:highlight>
                  <a:srgbClr val="FFFF00"/>
                </a:highlight>
              </a:rPr>
              <a:t>Systèmes de répartition assistée par ordinateur (RAO)</a:t>
            </a:r>
          </a:p>
        </p:txBody>
      </p:sp>
    </p:spTree>
    <p:extLst>
      <p:ext uri="{BB962C8B-B14F-4D97-AF65-F5344CB8AC3E}">
        <p14:creationId xmlns:p14="http://schemas.microsoft.com/office/powerpoint/2010/main" val="107543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5928" y="362109"/>
            <a:ext cx="10515600" cy="968330"/>
          </a:xfrm>
        </p:spPr>
        <p:txBody>
          <a:bodyPr>
            <a:noAutofit/>
          </a:bodyPr>
          <a:lstStyle/>
          <a:p>
            <a:pPr marL="449263" indent="-449263">
              <a:spcBef>
                <a:spcPts val="1200"/>
              </a:spcBef>
            </a:pPr>
            <a:r>
              <a:rPr lang="fr-CA" dirty="0"/>
              <a:t>1. </a:t>
            </a:r>
            <a:r>
              <a:rPr lang="fr-CA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Clarification sur les systèmes préapprouvés restants sur site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FE3C3-F710-47E5-AB1D-6BAE2D9776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51027" y="1605775"/>
            <a:ext cx="7242359" cy="414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/>
              <a:t>Voici des exemples typiques de systèmes préapprouvés :</a:t>
            </a:r>
          </a:p>
          <a:p>
            <a:r>
              <a:rPr lang="fr-CA" sz="2000" b="1" dirty="0"/>
              <a:t>Systèmes de gestion de bâtiment </a:t>
            </a:r>
          </a:p>
          <a:p>
            <a:pPr lvl="1"/>
            <a:r>
              <a:rPr lang="fr-CA" sz="1800" dirty="0"/>
              <a:t>Surveillance/contrôle du CO</a:t>
            </a:r>
            <a:r>
              <a:rPr lang="fr-CA" sz="1800" baseline="-25000" dirty="0"/>
              <a:t>2</a:t>
            </a:r>
            <a:r>
              <a:rPr lang="fr-CA" sz="1800" dirty="0"/>
              <a:t>, température, ventilation, portes</a:t>
            </a:r>
          </a:p>
          <a:p>
            <a:pPr>
              <a:spcBef>
                <a:spcPts val="1800"/>
              </a:spcBef>
            </a:pPr>
            <a:r>
              <a:rPr lang="fr-CA" sz="2000" b="1" dirty="0"/>
              <a:t>Systèmes de vidéo-surveillance </a:t>
            </a:r>
          </a:p>
          <a:p>
            <a:pPr>
              <a:spcBef>
                <a:spcPts val="1800"/>
              </a:spcBef>
            </a:pPr>
            <a:r>
              <a:rPr lang="fr-CA" sz="2000" b="1" dirty="0"/>
              <a:t>Systèmes d’alertes « menace à la vie »</a:t>
            </a:r>
          </a:p>
          <a:p>
            <a:pPr lvl="1"/>
            <a:r>
              <a:rPr lang="fr-CA" sz="1800" dirty="0"/>
              <a:t>Ne pas confondre avec les systèmes d’alerte </a:t>
            </a:r>
            <a:br>
              <a:rPr lang="fr-CA" sz="1800" dirty="0"/>
            </a:br>
            <a:r>
              <a:rPr lang="fr-CA" sz="1800" dirty="0"/>
              <a:t>de panne d’infrastructure TI</a:t>
            </a:r>
          </a:p>
          <a:p>
            <a:pPr>
              <a:spcBef>
                <a:spcPts val="1800"/>
              </a:spcBef>
            </a:pPr>
            <a:r>
              <a:rPr lang="fr-CA" sz="2000" b="1" dirty="0"/>
              <a:t>Systèmes propriétaires de sécurité / infrastructure </a:t>
            </a:r>
          </a:p>
          <a:p>
            <a:pPr lvl="1"/>
            <a:r>
              <a:rPr lang="fr-CA" sz="1800" dirty="0"/>
              <a:t>Ex. : </a:t>
            </a:r>
            <a:r>
              <a:rPr lang="fr-CA" sz="1800" dirty="0" err="1"/>
              <a:t>ClearPass</a:t>
            </a:r>
            <a:r>
              <a:rPr lang="fr-CA" sz="1800" dirty="0"/>
              <a:t>, </a:t>
            </a:r>
            <a:r>
              <a:rPr lang="fr-CA" sz="1800" dirty="0" err="1"/>
              <a:t>FortiAnalyzer</a:t>
            </a:r>
            <a:r>
              <a:rPr lang="fr-CA" sz="1800" dirty="0"/>
              <a:t>, Cisco Prime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5BADCB-7A22-4D09-BC22-0325E6F615F5}"/>
              </a:ext>
            </a:extLst>
          </p:cNvPr>
          <p:cNvSpPr/>
          <p:nvPr/>
        </p:nvSpPr>
        <p:spPr>
          <a:xfrm>
            <a:off x="8471026" y="2317686"/>
            <a:ext cx="3113464" cy="2888057"/>
          </a:xfrm>
          <a:prstGeom prst="roundRect">
            <a:avLst>
              <a:gd name="adj" fmla="val 8663"/>
            </a:avLst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CA" b="1" dirty="0">
                <a:solidFill>
                  <a:schemeClr val="accent6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Remarque</a:t>
            </a:r>
          </a:p>
          <a:p>
            <a:pPr algn="ctr">
              <a:spcAft>
                <a:spcPts val="600"/>
              </a:spcAft>
            </a:pPr>
            <a:r>
              <a:rPr lang="fr-CA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 types de systèmes préapprouvés comme mentionnés dans le guide doivent tout de même être inclus dans la liste de demande d’exemption avec la mention « </a:t>
            </a:r>
            <a:r>
              <a:rPr lang="fr-CA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préapprouvés</a:t>
            </a:r>
            <a:r>
              <a:rPr lang="fr-CA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». </a:t>
            </a:r>
          </a:p>
        </p:txBody>
      </p:sp>
    </p:spTree>
    <p:extLst>
      <p:ext uri="{BB962C8B-B14F-4D97-AF65-F5344CB8AC3E}">
        <p14:creationId xmlns:p14="http://schemas.microsoft.com/office/powerpoint/2010/main" val="242892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44003"/>
            <a:ext cx="10515600" cy="968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fr-CA" dirty="0"/>
              <a:t>Rappel concernant la saisie dans l’outil </a:t>
            </a:r>
            <a:br>
              <a:rPr lang="fr-CA" dirty="0"/>
            </a:br>
            <a:r>
              <a:rPr lang="fr-CA" i="1" dirty="0"/>
              <a:t>Intégration des charges à transférer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A45A8A-DC96-40BB-9555-9A57F35C297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43451" y="966651"/>
            <a:ext cx="5915065" cy="4911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F1603C-FED7-41D8-8DBA-60B4EB85EB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 l="2095" t="2500"/>
          <a:stretch/>
        </p:blipFill>
        <p:spPr>
          <a:xfrm>
            <a:off x="5957179" y="1377783"/>
            <a:ext cx="5504507" cy="451356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202FFFE-4929-466C-97D0-4A0E9FFD8AA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77382" y="17456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4654DA-F2AA-4449-A051-1EB5D3B8C66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44406" y="4047014"/>
            <a:ext cx="479904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3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fr-CA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Cocher la contrainte afférente et apporter la justification requise. </a:t>
            </a:r>
          </a:p>
          <a:p>
            <a:pPr marL="342900" indent="-342900">
              <a:buClr>
                <a:schemeClr val="accent3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fr-CA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le système fait partie de la liste des systèmes préapprouvés, veuillez inscrire 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requis, système préapprouvé 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section </a:t>
            </a:r>
            <a:r>
              <a:rPr lang="fr-CA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Raison ou justification</a:t>
            </a:r>
            <a:endParaRPr lang="fr-CA" b="1" i="1" dirty="0">
              <a:solidFill>
                <a:schemeClr val="accent6"/>
              </a:solidFill>
              <a:highlight>
                <a:srgbClr val="4DC0D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336FA9-2A5C-424B-A773-8E9D49D6210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44406" y="3272143"/>
            <a:ext cx="472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avoir défini qu’un composant </a:t>
            </a:r>
            <a:br>
              <a:rPr lang="fr-CA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 ne sera pas migré, ni déménagé</a:t>
            </a:r>
            <a:endParaRPr lang="fr-CA" b="1" dirty="0">
              <a:solidFill>
                <a:schemeClr val="accent6"/>
              </a:solidFill>
            </a:endParaRP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5CCCABE4-75CA-46DE-A6F0-1B6F424058A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"/>
          <a:srcRect t="1704" r="7397" b="2323"/>
          <a:stretch/>
        </p:blipFill>
        <p:spPr>
          <a:xfrm>
            <a:off x="7599914" y="4528457"/>
            <a:ext cx="3652188" cy="12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44003"/>
            <a:ext cx="10515600" cy="1002197"/>
          </a:xfrm>
        </p:spPr>
        <p:txBody>
          <a:bodyPr>
            <a:noAutofit/>
          </a:bodyPr>
          <a:lstStyle/>
          <a:p>
            <a:pPr marL="446088" indent="-446088">
              <a:spcBef>
                <a:spcPts val="1200"/>
              </a:spcBef>
            </a:pPr>
            <a:r>
              <a:rPr lang="fr-CA" dirty="0"/>
              <a:t>2. </a:t>
            </a:r>
            <a:r>
              <a:rPr lang="fr-CA" sz="32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Interprétation des exemptions mentionnées</a:t>
            </a:r>
            <a:br>
              <a:rPr lang="fr-CA" sz="32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fr-CA" sz="32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dans le guide</a:t>
            </a:r>
            <a:r>
              <a:rPr lang="fr-CA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FE3C3-F710-47E5-AB1D-6BAE2D9776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02463"/>
            <a:ext cx="10515600" cy="443856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CA" sz="2000" dirty="0"/>
              <a:t>Selon le guide, voici des clarifications par rapport aux systèmes préapprouvés :</a:t>
            </a:r>
          </a:p>
          <a:p>
            <a:pPr>
              <a:spcBef>
                <a:spcPts val="600"/>
              </a:spcBef>
            </a:pPr>
            <a:r>
              <a:rPr lang="fr-CA" sz="1700" b="1" dirty="0"/>
              <a:t>Solutions pour l’éducation </a:t>
            </a:r>
            <a:r>
              <a:rPr lang="fr-CA" sz="1700" dirty="0"/>
              <a:t>: en général, les établissements vont migrer, sauf certains cas particuliers</a:t>
            </a:r>
          </a:p>
          <a:p>
            <a:pPr lvl="1"/>
            <a:r>
              <a:rPr lang="fr-CA" sz="1700" dirty="0"/>
              <a:t>Serveurs de laboratoire avec des liens filaires ou cartes spécialisés; OS désuet</a:t>
            </a:r>
          </a:p>
          <a:p>
            <a:pPr lvl="1"/>
            <a:r>
              <a:rPr lang="fr-CA" sz="1700" dirty="0"/>
              <a:t>Solutions qui nécessitent une communication réseau de niveau 2 </a:t>
            </a:r>
          </a:p>
          <a:p>
            <a:pPr>
              <a:spcBef>
                <a:spcPts val="1200"/>
              </a:spcBef>
            </a:pPr>
            <a:r>
              <a:rPr lang="fr-CA" sz="1700" b="1" dirty="0"/>
              <a:t>Solutions téléphonique de sécurité </a:t>
            </a:r>
            <a:r>
              <a:rPr lang="fr-CA" sz="1700" dirty="0"/>
              <a:t>(appel 911, appels d’urgence, téléavertisseur d’alerte sinistre, etc.)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fr-CA" sz="2000" dirty="0"/>
              <a:t>Par contre, les solutions ci-dessous peuvent migrer :</a:t>
            </a:r>
          </a:p>
          <a:p>
            <a:pPr marL="228600" lvl="1">
              <a:spcBef>
                <a:spcPts val="600"/>
              </a:spcBef>
            </a:pPr>
            <a:r>
              <a:rPr lang="fr-CA" sz="1700" b="1" dirty="0"/>
              <a:t>Serveurs clé licence USB pour logiciels éducatifs </a:t>
            </a:r>
            <a:r>
              <a:rPr lang="fr-CA" sz="1700" dirty="0"/>
              <a:t>avec « switch USB sur IP »</a:t>
            </a:r>
          </a:p>
          <a:p>
            <a:pPr marL="228600" lvl="1">
              <a:spcBef>
                <a:spcPts val="1200"/>
              </a:spcBef>
            </a:pPr>
            <a:r>
              <a:rPr lang="fr-CA" sz="1700" b="1" dirty="0"/>
              <a:t>Serveurs applicatifs de gestion réseau</a:t>
            </a:r>
            <a:r>
              <a:rPr lang="fr-CA" sz="1700" dirty="0"/>
              <a:t> (ex. : </a:t>
            </a:r>
            <a:r>
              <a:rPr lang="fr-CA" sz="1700" dirty="0" err="1"/>
              <a:t>Airwave</a:t>
            </a:r>
            <a:r>
              <a:rPr lang="fr-CA" sz="1700" dirty="0"/>
              <a:t>, Radius, </a:t>
            </a:r>
            <a:r>
              <a:rPr lang="fr-CA" sz="1700" dirty="0" err="1"/>
              <a:t>Cacti</a:t>
            </a:r>
            <a:r>
              <a:rPr lang="fr-CA" sz="1700" dirty="0"/>
              <a:t>, WhatsApp) peuvent migrer ou être remplacés par une solution infonuagique (ex. : Aruba Central pour gestion Wi-Fi)</a:t>
            </a:r>
          </a:p>
          <a:p>
            <a:pPr marL="228600" lvl="1">
              <a:spcBef>
                <a:spcPts val="1200"/>
              </a:spcBef>
            </a:pPr>
            <a:r>
              <a:rPr lang="fr-CA" sz="1700" b="1" dirty="0"/>
              <a:t>Solution de surveillance de sécurité et journalisation </a:t>
            </a:r>
            <a:r>
              <a:rPr lang="fr-CA" sz="1700" dirty="0"/>
              <a:t>(ex. : Defender, ELK, serveurs </a:t>
            </a:r>
            <a:r>
              <a:rPr lang="fr-CA" sz="1700" dirty="0" err="1"/>
              <a:t>syslog</a:t>
            </a:r>
            <a:r>
              <a:rPr lang="fr-CA" sz="17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31965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2115"/>
            <a:ext cx="10515600" cy="968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fr-CA" dirty="0"/>
              <a:t>3. </a:t>
            </a:r>
            <a:r>
              <a:rPr lang="fr-CA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Systèmes à ne pas inclure dans la </a:t>
            </a:r>
            <a:r>
              <a:rPr lang="fr-CA" dirty="0">
                <a:ea typeface="Cambria" panose="02040503050406030204" pitchFamily="18" charset="0"/>
                <a:cs typeface="Times New Roman" panose="02020603050405020304" pitchFamily="18" charset="0"/>
              </a:rPr>
              <a:t>liste</a:t>
            </a:r>
            <a:r>
              <a:rPr lang="fr-CA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d’exemption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FE3C3-F710-47E5-AB1D-6BAE2D9776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02463"/>
            <a:ext cx="10652527" cy="420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/>
              <a:t>Les systèmes suivants ne devraient pas être inclus dans la liste de demandes d’exemptions.</a:t>
            </a:r>
          </a:p>
          <a:p>
            <a:pPr>
              <a:spcBef>
                <a:spcPts val="1800"/>
              </a:spcBef>
            </a:pPr>
            <a:r>
              <a:rPr lang="fr-CA" sz="2000" b="1" dirty="0"/>
              <a:t>Systèmes propriétaires non-serveur </a:t>
            </a:r>
          </a:p>
          <a:p>
            <a:pPr lvl="1"/>
            <a:r>
              <a:rPr lang="fr-CA" sz="1800" dirty="0"/>
              <a:t>Ex. : systèmes analogiques d’intercom, contrôle HVAC</a:t>
            </a:r>
          </a:p>
          <a:p>
            <a:pPr>
              <a:spcBef>
                <a:spcPts val="1200"/>
              </a:spcBef>
            </a:pPr>
            <a:r>
              <a:rPr lang="fr-CA" sz="2000" b="1" dirty="0"/>
              <a:t>Dispositifs propriétaires non-serveur de laboratoire de formation </a:t>
            </a:r>
            <a:r>
              <a:rPr lang="fr-CA" sz="2000" dirty="0"/>
              <a:t> </a:t>
            </a:r>
          </a:p>
          <a:p>
            <a:pPr lvl="1"/>
            <a:r>
              <a:rPr lang="fr-CA" sz="1800" dirty="0"/>
              <a:t>Ex. : Rockwell, Emerson, etc.</a:t>
            </a:r>
          </a:p>
          <a:p>
            <a:pPr>
              <a:spcBef>
                <a:spcPts val="1200"/>
              </a:spcBef>
            </a:pPr>
            <a:r>
              <a:rPr lang="fr-CA" sz="2000" b="1" dirty="0"/>
              <a:t>Dispositifs réseau physiques  </a:t>
            </a:r>
          </a:p>
          <a:p>
            <a:pPr lvl="1"/>
            <a:r>
              <a:rPr lang="fr-CA" sz="1800" dirty="0"/>
              <a:t>Ex. : UPS, routeurs, switch, IDS/IPS, pare-feu, contrôleur sans-fil, etc.</a:t>
            </a:r>
          </a:p>
          <a:p>
            <a:pPr marL="457200" lvl="1" indent="0">
              <a:buNone/>
            </a:pP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187735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F8766-1A04-45E1-A801-26D1FFF679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426913"/>
            <a:ext cx="11092543" cy="838733"/>
          </a:xfrm>
        </p:spPr>
        <p:txBody>
          <a:bodyPr>
            <a:noAutofit/>
          </a:bodyPr>
          <a:lstStyle/>
          <a:p>
            <a:pPr marL="449263" indent="-449263">
              <a:spcBef>
                <a:spcPts val="1200"/>
              </a:spcBef>
            </a:pPr>
            <a:r>
              <a:rPr lang="fr-CA" dirty="0"/>
              <a:t>4. </a:t>
            </a:r>
            <a:r>
              <a:rPr lang="fr-CA" dirty="0">
                <a:ea typeface="Cambria" panose="02040503050406030204" pitchFamily="18" charset="0"/>
                <a:cs typeface="Times New Roman" panose="02020603050405020304" pitchFamily="18" charset="0"/>
              </a:rPr>
              <a:t>Facteurs à considérer pour mieux identifier </a:t>
            </a:r>
            <a:br>
              <a:rPr lang="fr-CA" dirty="0"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fr-CA" dirty="0">
                <a:ea typeface="Cambria" panose="02040503050406030204" pitchFamily="18" charset="0"/>
                <a:cs typeface="Times New Roman" panose="02020603050405020304" pitchFamily="18" charset="0"/>
              </a:rPr>
              <a:t>les exemptions</a:t>
            </a:r>
            <a:endParaRPr lang="fr-CA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1111A96-9EEF-41BA-9144-B0EAFA52460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02463"/>
            <a:ext cx="10515600" cy="4209862"/>
          </a:xfrm>
        </p:spPr>
        <p:txBody>
          <a:bodyPr>
            <a:normAutofit/>
          </a:bodyPr>
          <a:lstStyle/>
          <a:p>
            <a:r>
              <a:rPr lang="fr-CA" sz="2000" dirty="0"/>
              <a:t>Protocole de communication réseau </a:t>
            </a:r>
          </a:p>
          <a:p>
            <a:pPr lvl="1"/>
            <a:r>
              <a:rPr lang="fr-CA" sz="1800" dirty="0"/>
              <a:t>Ex. : niveau 2 / niveau 3, BACNET, PXE boot, multicast</a:t>
            </a:r>
          </a:p>
          <a:p>
            <a:pPr>
              <a:spcBef>
                <a:spcPts val="1200"/>
              </a:spcBef>
            </a:pPr>
            <a:r>
              <a:rPr lang="fr-CA" sz="2000" dirty="0"/>
              <a:t>Volume de transfert de données pris en charge par rapports à la capacité/performance</a:t>
            </a:r>
          </a:p>
          <a:p>
            <a:pPr>
              <a:spcBef>
                <a:spcPts val="1200"/>
              </a:spcBef>
            </a:pPr>
            <a:r>
              <a:rPr lang="fr-CA" sz="2000" dirty="0"/>
              <a:t>Disponibilité de la téléphonie SIP dans la région</a:t>
            </a:r>
          </a:p>
          <a:p>
            <a:pPr>
              <a:spcBef>
                <a:spcPts val="1200"/>
              </a:spcBef>
            </a:pPr>
            <a:r>
              <a:rPr lang="fr-CA" sz="2000" dirty="0"/>
              <a:t>Disponibilité des solutions infonuagique </a:t>
            </a:r>
          </a:p>
          <a:p>
            <a:pPr lvl="1"/>
            <a:r>
              <a:rPr lang="fr-CA" sz="1800" dirty="0"/>
              <a:t>Ex. : serveur fichier, impression, sauvegarde</a:t>
            </a:r>
          </a:p>
          <a:p>
            <a:pPr>
              <a:spcBef>
                <a:spcPts val="1200"/>
              </a:spcBef>
            </a:pPr>
            <a:r>
              <a:rPr lang="fr-CA" sz="2000" dirty="0"/>
              <a:t>Choix optimal entre une approche de lever-déposer (</a:t>
            </a:r>
            <a:r>
              <a:rPr lang="fr-CA" sz="2000" i="1" dirty="0"/>
              <a:t>Lift and Shift</a:t>
            </a:r>
            <a:r>
              <a:rPr lang="fr-CA" sz="2000" dirty="0"/>
              <a:t>) et une transformation vers des solutions PaaS et/ou SaaS</a:t>
            </a:r>
          </a:p>
          <a:p>
            <a:pPr>
              <a:spcBef>
                <a:spcPts val="1200"/>
              </a:spcBef>
            </a:pPr>
            <a:r>
              <a:rPr lang="fr-CA" sz="2000" dirty="0"/>
              <a:t>Redondance et haute disponibilité des liens Internet</a:t>
            </a:r>
          </a:p>
        </p:txBody>
      </p:sp>
    </p:spTree>
    <p:extLst>
      <p:ext uri="{BB962C8B-B14F-4D97-AF65-F5344CB8AC3E}">
        <p14:creationId xmlns:p14="http://schemas.microsoft.com/office/powerpoint/2010/main" val="282120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ersonnalisé 9">
      <a:dk1>
        <a:srgbClr val="2D2E83"/>
      </a:dk1>
      <a:lt1>
        <a:sysClr val="window" lastClr="FFFFFF"/>
      </a:lt1>
      <a:dk2>
        <a:srgbClr val="38A7DE"/>
      </a:dk2>
      <a:lt2>
        <a:srgbClr val="BDE3F2"/>
      </a:lt2>
      <a:accent1>
        <a:srgbClr val="005DA1"/>
      </a:accent1>
      <a:accent2>
        <a:srgbClr val="3B85C4"/>
      </a:accent2>
      <a:accent3>
        <a:srgbClr val="4DC0DF"/>
      </a:accent3>
      <a:accent4>
        <a:srgbClr val="2FB7C2"/>
      </a:accent4>
      <a:accent5>
        <a:srgbClr val="FFC000"/>
      </a:accent5>
      <a:accent6>
        <a:srgbClr val="000000"/>
      </a:accent6>
      <a:hlink>
        <a:srgbClr val="0000FF"/>
      </a:hlink>
      <a:folHlink>
        <a:srgbClr val="00206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Personnalisé 9">
      <a:dk1>
        <a:srgbClr val="2D2E83"/>
      </a:dk1>
      <a:lt1>
        <a:sysClr val="window" lastClr="FFFFFF"/>
      </a:lt1>
      <a:dk2>
        <a:srgbClr val="38A7DE"/>
      </a:dk2>
      <a:lt2>
        <a:srgbClr val="BDE3F2"/>
      </a:lt2>
      <a:accent1>
        <a:srgbClr val="005DA1"/>
      </a:accent1>
      <a:accent2>
        <a:srgbClr val="3B85C4"/>
      </a:accent2>
      <a:accent3>
        <a:srgbClr val="4DC0DF"/>
      </a:accent3>
      <a:accent4>
        <a:srgbClr val="2FB7C2"/>
      </a:accent4>
      <a:accent5>
        <a:srgbClr val="FFC000"/>
      </a:accent5>
      <a:accent6>
        <a:srgbClr val="000000"/>
      </a:accent6>
      <a:hlink>
        <a:srgbClr val="0000FF"/>
      </a:hlink>
      <a:folHlink>
        <a:srgbClr val="00206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403F1337D17548ACEEEAFFFB632985" ma:contentTypeVersion="1" ma:contentTypeDescription="Crée un document." ma:contentTypeScope="" ma:versionID="39071276b57a0ad0ed6887df4ceb6e02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8a85c721fb393e988d1bdd7d5dfec7f0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6006F8-9883-43BD-B0DB-56CF99CFD5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E89BE-2E6F-4893-9787-79913EFC127E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186597-AB06-4ECC-8073-B54174A7C0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868</Words>
  <Application>Microsoft Office PowerPoint</Application>
  <PresentationFormat>Grand écran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Thème Office</vt:lpstr>
      <vt:lpstr>1_Thème Office</vt:lpstr>
      <vt:lpstr> Présentation axée sur les demandes d'exemption des cégeps  (fait suite à l’identification des charges à transférer)</vt:lpstr>
      <vt:lpstr>Plan de la présentation</vt:lpstr>
      <vt:lpstr>Objectif</vt:lpstr>
      <vt:lpstr>Points principaux à voir pour les demandes d’exemption</vt:lpstr>
      <vt:lpstr>1. Clarification sur les systèmes préapprouvés restants sur site</vt:lpstr>
      <vt:lpstr>Rappel concernant la saisie dans l’outil  Intégration des charges à transférer</vt:lpstr>
      <vt:lpstr>2. Interprétation des exemptions mentionnées dans le guide </vt:lpstr>
      <vt:lpstr>3. Systèmes à ne pas inclure dans la liste d’exemption</vt:lpstr>
      <vt:lpstr>4. Facteurs à considérer pour mieux identifier  les exemptions</vt:lpstr>
      <vt:lpstr>Faciliter la migration dans le nuage externe</vt:lpstr>
      <vt:lpstr>Présentation PowerPoint</vt:lpstr>
      <vt:lpstr>Présentation PowerPoint</vt:lpstr>
    </vt:vector>
  </TitlesOfParts>
  <Company>Ministère du Conseil exécutif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Sandoval, Claudia</dc:creator>
  <cp:lastModifiedBy>Abdesselam, Fatiha</cp:lastModifiedBy>
  <cp:revision>74</cp:revision>
  <dcterms:created xsi:type="dcterms:W3CDTF">2019-04-02T14:08:11Z</dcterms:created>
  <dcterms:modified xsi:type="dcterms:W3CDTF">2023-01-27T20:10:14Z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0x01010021403F1337D17548ACEEEAFFFB632985</vt:lpwstr>
  </property>
</Properties>
</file>