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28803600" cy="44623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55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3" d="100"/>
          <a:sy n="13" d="100"/>
        </p:scale>
        <p:origin x="2722" y="10"/>
      </p:cViewPr>
      <p:guideLst>
        <p:guide orient="horz" pos="14055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7302894"/>
            <a:ext cx="24483060" cy="15535428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450" y="23437428"/>
            <a:ext cx="21602700" cy="10773568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2578" y="2375764"/>
            <a:ext cx="6210776" cy="37815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249" y="2375764"/>
            <a:ext cx="18272284" cy="37815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47" y="11124784"/>
            <a:ext cx="24843105" cy="18561941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247" y="29862329"/>
            <a:ext cx="24843105" cy="9761286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/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4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248" y="11878818"/>
            <a:ext cx="12241530" cy="28312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1823" y="11878818"/>
            <a:ext cx="12241530" cy="28312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0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375773"/>
            <a:ext cx="24843105" cy="862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002" y="10938845"/>
            <a:ext cx="12185271" cy="5360959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4002" y="16299804"/>
            <a:ext cx="12185271" cy="2397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1824" y="10938845"/>
            <a:ext cx="12245282" cy="5360959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1824" y="16299804"/>
            <a:ext cx="12245282" cy="2397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974869"/>
            <a:ext cx="9289911" cy="10412042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5281" y="6424901"/>
            <a:ext cx="14581823" cy="31711279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3386912"/>
            <a:ext cx="9289911" cy="24800909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5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974869"/>
            <a:ext cx="9289911" cy="10412042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5281" y="6424901"/>
            <a:ext cx="14581823" cy="31711279"/>
          </a:xfrm>
        </p:spPr>
        <p:txBody>
          <a:bodyPr anchor="t"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3386912"/>
            <a:ext cx="9289911" cy="24800909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248" y="2375773"/>
            <a:ext cx="24843105" cy="862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48" y="11878818"/>
            <a:ext cx="24843105" cy="283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248" y="41358955"/>
            <a:ext cx="6480810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11AC-980B-485A-851E-DBD0B8F4CBA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193" y="41358955"/>
            <a:ext cx="9721215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2543" y="41358955"/>
            <a:ext cx="6480810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4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E4F7B-BDBB-AF4A-B4AD-63280788DEC9}"/>
              </a:ext>
            </a:extLst>
          </p:cNvPr>
          <p:cNvSpPr txBox="1">
            <a:spLocks/>
          </p:cNvSpPr>
          <p:nvPr/>
        </p:nvSpPr>
        <p:spPr>
          <a:xfrm>
            <a:off x="1439865" y="6818349"/>
            <a:ext cx="25923875" cy="196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8803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r>
              <a:rPr lang="en-US" sz="6600" b="1" dirty="0">
                <a:latin typeface=".VnArial" panose="020B7200000000000000" pitchFamily="34" charset="0"/>
              </a:rPr>
              <a:t>: </a:t>
            </a:r>
            <a:r>
              <a:rPr lang="en-US" sz="6600" b="1" i="0" dirty="0">
                <a:solidFill>
                  <a:srgbClr val="414141"/>
                </a:solidFill>
                <a:effectLst/>
                <a:latin typeface=".VnArial" panose="020B7200000000000000" pitchFamily="34" charset="0"/>
              </a:rPr>
              <a:t>Fruit classification using YOLOV8</a:t>
            </a:r>
            <a:endParaRPr lang="en-US" sz="6600" b="1" dirty="0">
              <a:latin typeface=".VnArial" panose="020B7200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71301-74E9-3D33-787D-882C46CB1337}"/>
              </a:ext>
            </a:extLst>
          </p:cNvPr>
          <p:cNvSpPr/>
          <p:nvPr/>
        </p:nvSpPr>
        <p:spPr>
          <a:xfrm>
            <a:off x="4773706" y="8900202"/>
            <a:ext cx="19256188" cy="10431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99" b="1" i="1" dirty="0"/>
              <a:t>Vu Tai Sang, Bui Duy Anh, Tran Le Bao Long, Pham Duc Long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66BCA-6519-4A04-49D6-16F03CF06786}"/>
              </a:ext>
            </a:extLst>
          </p:cNvPr>
          <p:cNvSpPr/>
          <p:nvPr/>
        </p:nvSpPr>
        <p:spPr>
          <a:xfrm>
            <a:off x="4773706" y="9199075"/>
            <a:ext cx="19256188" cy="1968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199" b="1" i="1" dirty="0"/>
              <a:t>²</a:t>
            </a:r>
            <a:r>
              <a:rPr lang="en-US" sz="3199" i="1" dirty="0"/>
              <a:t> </a:t>
            </a:r>
            <a:r>
              <a:rPr lang="en-US" sz="3199" i="1" dirty="0" err="1"/>
              <a:t>Dainam</a:t>
            </a:r>
            <a:r>
              <a:rPr lang="en-US" sz="3199" i="1" dirty="0"/>
              <a:t> University, Hanoi, Vietnam</a:t>
            </a:r>
          </a:p>
        </p:txBody>
      </p:sp>
      <p:sp>
        <p:nvSpPr>
          <p:cNvPr id="16" name="Text Box 189">
            <a:extLst>
              <a:ext uri="{FF2B5EF4-FFF2-40B4-BE49-F238E27FC236}">
                <a16:creationId xmlns:a16="http://schemas.microsoft.com/office/drawing/2014/main" id="{51079C32-2598-22AE-8FEA-44580D8E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61" y="12668070"/>
            <a:ext cx="9074187" cy="7540781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wrap="square"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>
                <a:latin typeface="Calibri" pitchFamily="34" charset="0"/>
              </a:rPr>
              <a:t>Fruit classification using YOLOV8</a:t>
            </a:r>
            <a:r>
              <a:rPr lang="en-US" sz="3000" dirty="0">
                <a:latin typeface="Calibri" pitchFamily="34" charset="0"/>
              </a:rPr>
              <a:t>:</a:t>
            </a:r>
          </a:p>
          <a:p>
            <a:pPr marL="457159" indent="-457159" eaLnBrk="1" hangingPunct="1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414141"/>
                </a:solidFill>
                <a:effectLst/>
                <a:latin typeface=".VnArial" panose="020B7200000000000000" pitchFamily="34" charset="0"/>
                <a:cs typeface="Arial" panose="020B0604020202020204" pitchFamily="34" charset="0"/>
              </a:rPr>
              <a:t>Automatically classify fruits from real-time images or videos with high precision.</a:t>
            </a:r>
          </a:p>
          <a:p>
            <a:pPr marL="457159" indent="-457159" eaLnBrk="1" hangingPunct="1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414141"/>
                </a:solidFill>
                <a:effectLst/>
                <a:latin typeface=".VnArial" panose="020B7200000000000000" pitchFamily="34" charset="0"/>
              </a:rPr>
              <a:t>It is used in intelligent agriculture, food quality control and automated retail system.</a:t>
            </a:r>
          </a:p>
          <a:p>
            <a:pPr eaLnBrk="1" hangingPunct="1"/>
            <a:r>
              <a:rPr lang="en-US" sz="3000" b="1" dirty="0">
                <a:latin typeface="Calibri" pitchFamily="34" charset="0"/>
              </a:rPr>
              <a:t>Contributions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414141"/>
                </a:solidFill>
                <a:effectLst/>
                <a:latin typeface=".VnArial" panose="020B7200000000000000" pitchFamily="34" charset="0"/>
              </a:rPr>
              <a:t>Apply YOLOv8 to fruit classification problems, taking advantage of processing speed and multi-layer overlapping object recognition.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414141"/>
                </a:solidFill>
                <a:effectLst/>
                <a:latin typeface=".VnArial" panose="020B7200000000000000" pitchFamily="34" charset="0"/>
              </a:rPr>
              <a:t>Integrate data preprocessing to convert fruit images into the optimal format of YOLOv8, reducing noise and improving accuracy under complex lighting conditions.</a:t>
            </a:r>
            <a:endParaRPr lang="en-US" sz="3000" dirty="0">
              <a:latin typeface=".VnArial" panose="020B7200000000000000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BE971-7A47-3451-3EE2-CA13BA5489F4}"/>
              </a:ext>
            </a:extLst>
          </p:cNvPr>
          <p:cNvSpPr/>
          <p:nvPr/>
        </p:nvSpPr>
        <p:spPr>
          <a:xfrm>
            <a:off x="539015" y="11715825"/>
            <a:ext cx="9074187" cy="964611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 err="1">
                <a:solidFill>
                  <a:schemeClr val="bg1"/>
                </a:solidFill>
              </a:rPr>
              <a:t>Introdution</a:t>
            </a:r>
            <a:endParaRPr lang="en-US" sz="5399" b="1" dirty="0">
              <a:solidFill>
                <a:schemeClr val="bg1"/>
              </a:solidFill>
            </a:endParaRPr>
          </a:p>
        </p:txBody>
      </p:sp>
      <p:sp>
        <p:nvSpPr>
          <p:cNvPr id="18" name="Text Box 194">
            <a:extLst>
              <a:ext uri="{FF2B5EF4-FFF2-40B4-BE49-F238E27FC236}">
                <a16:creationId xmlns:a16="http://schemas.microsoft.com/office/drawing/2014/main" id="{4344EFC7-1139-FBE7-117C-D3003C17E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61" y="21701043"/>
            <a:ext cx="9074187" cy="18859385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vi-VN" sz="4000" b="1" i="0" dirty="0">
                <a:solidFill>
                  <a:srgbClr val="404040"/>
                </a:solidFill>
                <a:effectLst/>
                <a:latin typeface="+mn-lt"/>
              </a:rPr>
              <a:t>Các Phương Pháp Đề Xuất của YOLOv8 trong Phân Loại Hoa Quả</a:t>
            </a:r>
            <a:endParaRPr lang="en-US" sz="4000" b="1" i="0" dirty="0">
              <a:solidFill>
                <a:srgbClr val="404040"/>
              </a:solidFill>
              <a:effectLst/>
              <a:latin typeface="+mn-lt"/>
            </a:endParaRPr>
          </a:p>
          <a:p>
            <a:pPr marL="457159" indent="-457159" eaLnBrk="1" hangingPunct="1">
              <a:buFont typeface="Arial" panose="020B0604020202020204" pitchFamily="34" charset="0"/>
              <a:buChar char="•"/>
            </a:pPr>
            <a:r>
              <a:rPr lang="vi-VN" sz="2600" b="1" i="0" dirty="0">
                <a:solidFill>
                  <a:srgbClr val="404040"/>
                </a:solidFill>
                <a:effectLst/>
                <a:latin typeface="+mn-lt"/>
              </a:rPr>
              <a:t>trực tiếp dự đoán tọa độ </a:t>
            </a:r>
            <a:r>
              <a:rPr lang="vi-VN" sz="2600" b="1" i="0" dirty="0" err="1">
                <a:solidFill>
                  <a:srgbClr val="404040"/>
                </a:solidFill>
                <a:effectLst/>
                <a:latin typeface="+mn-lt"/>
              </a:rPr>
              <a:t>bounding</a:t>
            </a:r>
            <a:r>
              <a:rPr lang="vi-VN" sz="2600" b="1" i="0" dirty="0"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lang="vi-VN" sz="2600" b="1" i="0" dirty="0" err="1">
                <a:solidFill>
                  <a:srgbClr val="404040"/>
                </a:solidFill>
                <a:effectLst/>
                <a:latin typeface="+mn-lt"/>
              </a:rPr>
              <a:t>box</a:t>
            </a:r>
            <a:r>
              <a:rPr lang="vi-VN" sz="2600" b="0" i="0" dirty="0">
                <a:solidFill>
                  <a:srgbClr val="404040"/>
                </a:solidFill>
                <a:effectLst/>
                <a:latin typeface="+mn-lt"/>
              </a:rPr>
              <a:t> giảm độ phức tạp và tăng độ chính xác cho đối tượng có hình dạng đa dạng như hoa quả.</a:t>
            </a:r>
            <a:endParaRPr lang="en-US" sz="2600" b="0" i="0" dirty="0">
              <a:solidFill>
                <a:srgbClr val="404040"/>
              </a:solidFill>
              <a:effectLst/>
              <a:latin typeface="+mn-lt"/>
            </a:endParaRPr>
          </a:p>
          <a:p>
            <a:pPr marL="457159" indent="-457159" eaLnBrk="1" hangingPunct="1">
              <a:buFont typeface="Arial" panose="020B0604020202020204" pitchFamily="34" charset="0"/>
              <a:buChar char="•"/>
            </a:pPr>
            <a:r>
              <a:rPr lang="vi-VN" sz="2600" b="1" i="0" dirty="0" err="1">
                <a:solidFill>
                  <a:srgbClr val="404040"/>
                </a:solidFill>
                <a:effectLst/>
                <a:latin typeface="+mn-lt"/>
              </a:rPr>
              <a:t>CIoU</a:t>
            </a:r>
            <a:r>
              <a:rPr lang="vi-VN" sz="2600" b="1" i="0" dirty="0"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lang="vi-VN" sz="2600" b="1" i="0" dirty="0" err="1">
                <a:solidFill>
                  <a:srgbClr val="404040"/>
                </a:solidFill>
                <a:effectLst/>
                <a:latin typeface="+mn-lt"/>
              </a:rPr>
              <a:t>Loss</a:t>
            </a:r>
            <a:r>
              <a:rPr lang="vi-VN" sz="2600" b="0" i="0" dirty="0">
                <a:solidFill>
                  <a:srgbClr val="404040"/>
                </a:solidFill>
                <a:effectLst/>
                <a:latin typeface="+mn-lt"/>
              </a:rPr>
              <a:t> (</a:t>
            </a:r>
            <a:r>
              <a:rPr lang="vi-VN" sz="2600" b="0" i="0" dirty="0" err="1">
                <a:solidFill>
                  <a:srgbClr val="404040"/>
                </a:solidFill>
                <a:effectLst/>
                <a:latin typeface="+mn-lt"/>
              </a:rPr>
              <a:t>Complete</a:t>
            </a:r>
            <a:r>
              <a:rPr lang="vi-VN" sz="2600" b="0" i="0" dirty="0"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lang="vi-VN" sz="2600" b="0" i="0" dirty="0" err="1">
                <a:solidFill>
                  <a:srgbClr val="404040"/>
                </a:solidFill>
                <a:effectLst/>
                <a:latin typeface="+mn-lt"/>
              </a:rPr>
              <a:t>IoU</a:t>
            </a:r>
            <a:r>
              <a:rPr lang="vi-VN" sz="2600" b="0" i="0" dirty="0"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lang="vi-VN" sz="2600" b="0" i="0" dirty="0" err="1">
                <a:solidFill>
                  <a:srgbClr val="404040"/>
                </a:solidFill>
                <a:effectLst/>
                <a:latin typeface="+mn-lt"/>
              </a:rPr>
              <a:t>Loss</a:t>
            </a:r>
            <a:r>
              <a:rPr lang="vi-VN" sz="2600" b="0" i="0" dirty="0">
                <a:solidFill>
                  <a:srgbClr val="404040"/>
                </a:solidFill>
                <a:effectLst/>
                <a:latin typeface="+mn-lt"/>
              </a:rPr>
              <a:t>) cho dự đoán </a:t>
            </a:r>
            <a:r>
              <a:rPr lang="vi-VN" sz="2600" b="0" i="0" dirty="0" err="1">
                <a:solidFill>
                  <a:srgbClr val="404040"/>
                </a:solidFill>
                <a:effectLst/>
                <a:latin typeface="+mn-lt"/>
              </a:rPr>
              <a:t>bounding</a:t>
            </a:r>
            <a:r>
              <a:rPr lang="vi-VN" sz="2600" b="0" i="0" dirty="0"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lang="vi-VN" sz="2600" b="0" i="0" dirty="0" err="1">
                <a:solidFill>
                  <a:srgbClr val="404040"/>
                </a:solidFill>
                <a:effectLst/>
                <a:latin typeface="+mn-lt"/>
              </a:rPr>
              <a:t>box</a:t>
            </a:r>
            <a:r>
              <a:rPr lang="vi-VN" sz="2600" b="0" i="0" dirty="0">
                <a:solidFill>
                  <a:srgbClr val="404040"/>
                </a:solidFill>
                <a:effectLst/>
                <a:latin typeface="+mn-lt"/>
              </a:rPr>
              <a:t>, xử lý tốt trường hợp hoa quả chồng lấn.</a:t>
            </a:r>
            <a:endParaRPr lang="en-US" sz="2600" b="0" i="0" dirty="0">
              <a:solidFill>
                <a:srgbClr val="404040"/>
              </a:solidFill>
              <a:effectLst/>
              <a:latin typeface="+mn-lt"/>
            </a:endParaRPr>
          </a:p>
          <a:p>
            <a:pPr marL="457159" indent="-457159" eaLnBrk="1" hangingPunct="1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drone, camera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endParaRPr lang="en-US" sz="2600" b="0" i="0" dirty="0">
              <a:solidFill>
                <a:srgbClr val="404040"/>
              </a:solidFill>
              <a:effectLst/>
              <a:latin typeface="+mn-lt"/>
            </a:endParaRPr>
          </a:p>
          <a:p>
            <a:pPr eaLnBrk="1" hangingPunct="1"/>
            <a:endParaRPr lang="en-US" sz="2600" dirty="0">
              <a:solidFill>
                <a:srgbClr val="404040"/>
              </a:solidFill>
              <a:latin typeface="+mn-lt"/>
            </a:endParaRPr>
          </a:p>
          <a:p>
            <a:pPr eaLnBrk="1" hangingPunct="1"/>
            <a:endParaRPr lang="vi-VN" sz="2600" b="0" i="0" dirty="0">
              <a:solidFill>
                <a:srgbClr val="404040"/>
              </a:solidFill>
              <a:effectLst/>
              <a:latin typeface="+mn-lt"/>
            </a:endParaRPr>
          </a:p>
          <a:p>
            <a:pPr marL="457159" indent="-457159" eaLnBrk="1" hangingPunct="1">
              <a:buFont typeface="Arial" panose="020B0604020202020204" pitchFamily="34" charset="0"/>
              <a:buChar char="•"/>
            </a:pPr>
            <a:endParaRPr lang="en-US" sz="2600" dirty="0">
              <a:latin typeface="+mn-lt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40A9FB-E213-CCEB-F04F-83DD2303D1D8}"/>
              </a:ext>
            </a:extLst>
          </p:cNvPr>
          <p:cNvSpPr/>
          <p:nvPr/>
        </p:nvSpPr>
        <p:spPr>
          <a:xfrm>
            <a:off x="19618595" y="20615285"/>
            <a:ext cx="8667640" cy="1007349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0" name="Text Box 191">
            <a:extLst>
              <a:ext uri="{FF2B5EF4-FFF2-40B4-BE49-F238E27FC236}">
                <a16:creationId xmlns:a16="http://schemas.microsoft.com/office/drawing/2014/main" id="{D9710905-8CED-BDEE-1C02-E33551D97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8092" y="21668386"/>
            <a:ext cx="8667640" cy="18859384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E0184E-C494-F5D6-5DDB-4CEE6BD43A53}"/>
              </a:ext>
            </a:extLst>
          </p:cNvPr>
          <p:cNvSpPr/>
          <p:nvPr/>
        </p:nvSpPr>
        <p:spPr>
          <a:xfrm>
            <a:off x="10045022" y="11665207"/>
            <a:ext cx="18335070" cy="1002860"/>
          </a:xfrm>
          <a:prstGeom prst="rect">
            <a:avLst/>
          </a:prstGeom>
          <a:solidFill>
            <a:srgbClr val="233F99"/>
          </a:solidFill>
          <a:ln w="57150">
            <a:solidFill>
              <a:srgbClr val="233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</a:p>
        </p:txBody>
      </p:sp>
      <p:sp>
        <p:nvSpPr>
          <p:cNvPr id="22" name="Text Box 190">
            <a:extLst>
              <a:ext uri="{FF2B5EF4-FFF2-40B4-BE49-F238E27FC236}">
                <a16:creationId xmlns:a16="http://schemas.microsoft.com/office/drawing/2014/main" id="{BBCBE0B2-CB96-D2B9-0F5A-287BF23B3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7479" y="21701041"/>
            <a:ext cx="9074186" cy="18859384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>
                <a:latin typeface="+mn-lt"/>
              </a:rPr>
              <a:t>                                          </a:t>
            </a: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algn="ctr" eaLnBrk="1" hangingPunct="1"/>
            <a:r>
              <a:rPr lang="en-US" sz="3000" dirty="0">
                <a:latin typeface="+mn-lt"/>
              </a:rPr>
              <a:t>	</a:t>
            </a: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2DCEE-1ECB-4347-1188-2F00770BC416}"/>
              </a:ext>
            </a:extLst>
          </p:cNvPr>
          <p:cNvSpPr/>
          <p:nvPr/>
        </p:nvSpPr>
        <p:spPr>
          <a:xfrm>
            <a:off x="481264" y="20625321"/>
            <a:ext cx="9074187" cy="947416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>
                <a:solidFill>
                  <a:schemeClr val="bg1"/>
                </a:solidFill>
              </a:rPr>
              <a:t>Proposed methods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A6E6C7-0AA9-D015-00A1-BE9610C96241}"/>
              </a:ext>
            </a:extLst>
          </p:cNvPr>
          <p:cNvSpPr/>
          <p:nvPr/>
        </p:nvSpPr>
        <p:spPr>
          <a:xfrm>
            <a:off x="10400121" y="21789844"/>
            <a:ext cx="8438270" cy="2141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59" indent="-457159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5034210-E12C-BC47-06E9-6DB15644B17A}"/>
              </a:ext>
            </a:extLst>
          </p:cNvPr>
          <p:cNvSpPr/>
          <p:nvPr/>
        </p:nvSpPr>
        <p:spPr>
          <a:xfrm>
            <a:off x="20103123" y="21790051"/>
            <a:ext cx="7698589" cy="86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Result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204EBA-DBB7-DBBB-862B-3E18DF525598}"/>
              </a:ext>
            </a:extLst>
          </p:cNvPr>
          <p:cNvSpPr/>
          <p:nvPr/>
        </p:nvSpPr>
        <p:spPr>
          <a:xfrm>
            <a:off x="539015" y="40975001"/>
            <a:ext cx="27821867" cy="959132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>
                <a:solidFill>
                  <a:schemeClr val="bg1"/>
                </a:solidFill>
              </a:rPr>
              <a:t>Conclusions and future works</a:t>
            </a:r>
          </a:p>
        </p:txBody>
      </p:sp>
      <p:sp>
        <p:nvSpPr>
          <p:cNvPr id="50" name="Text Box 194">
            <a:extLst>
              <a:ext uri="{FF2B5EF4-FFF2-40B4-BE49-F238E27FC236}">
                <a16:creationId xmlns:a16="http://schemas.microsoft.com/office/drawing/2014/main" id="{1C22CDFC-ECFD-5BE7-8733-C37CEFFE2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15" y="41934133"/>
            <a:ext cx="27841077" cy="2537599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>
                <a:latin typeface="Calibri" pitchFamily="34" charset="0"/>
              </a:rPr>
              <a:t>Conclusions: </a:t>
            </a:r>
            <a:endParaRPr lang="en-US" sz="3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hoa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ESP32-CAM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3000" b="1" dirty="0">
                <a:latin typeface="Calibri" pitchFamily="34" charset="0"/>
              </a:rPr>
              <a:t>Future works:</a:t>
            </a:r>
            <a:endParaRPr lang="en-US" sz="3000" dirty="0">
              <a:latin typeface="Calibri" pitchFamily="34" charset="0"/>
            </a:endParaRPr>
          </a:p>
          <a:p>
            <a:pPr marL="457159" indent="-457159" eaLnBrk="1" hangingPunct="1">
              <a:buFont typeface="Arial" panose="020B0604020202020204" pitchFamily="34" charset="0"/>
              <a:buChar char="•"/>
            </a:pP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thiện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,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, </a:t>
            </a:r>
            <a:r>
              <a:rPr lang="en-US" sz="2400" dirty="0" err="1"/>
              <a:t>Nâng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cứng</a:t>
            </a:r>
            <a:r>
              <a:rPr lang="en-US" sz="2400" dirty="0"/>
              <a:t>,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IoT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xa.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4BAAEEC-D94F-9883-9A97-20976D49D966}"/>
              </a:ext>
            </a:extLst>
          </p:cNvPr>
          <p:cNvSpPr/>
          <p:nvPr/>
        </p:nvSpPr>
        <p:spPr>
          <a:xfrm>
            <a:off x="20103118" y="30157413"/>
            <a:ext cx="7698589" cy="86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Confusion matrix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9AFA7308-0E0D-72B0-E6E2-7B435A218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94238"/>
              </p:ext>
            </p:extLst>
          </p:nvPr>
        </p:nvGraphicFramePr>
        <p:xfrm>
          <a:off x="10400121" y="24345793"/>
          <a:ext cx="8438270" cy="246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135">
                  <a:extLst>
                    <a:ext uri="{9D8B030D-6E8A-4147-A177-3AD203B41FA5}">
                      <a16:colId xmlns:a16="http://schemas.microsoft.com/office/drawing/2014/main" val="4001795386"/>
                    </a:ext>
                  </a:extLst>
                </a:gridCol>
                <a:gridCol w="4219135">
                  <a:extLst>
                    <a:ext uri="{9D8B030D-6E8A-4147-A177-3AD203B41FA5}">
                      <a16:colId xmlns:a16="http://schemas.microsoft.com/office/drawing/2014/main" val="3367630917"/>
                    </a:ext>
                  </a:extLst>
                </a:gridCol>
              </a:tblGrid>
              <a:tr h="49305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6407"/>
                  </a:ext>
                </a:extLst>
              </a:tr>
              <a:tr h="49002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04733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Valid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93305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3336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Testing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6871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761195-36CC-D318-5848-2FE501B51178}"/>
              </a:ext>
            </a:extLst>
          </p:cNvPr>
          <p:cNvSpPr/>
          <p:nvPr/>
        </p:nvSpPr>
        <p:spPr>
          <a:xfrm>
            <a:off x="10067981" y="20615282"/>
            <a:ext cx="9074187" cy="947416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vi-VN" sz="5399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n-US" sz="5399" b="1" dirty="0">
              <a:solidFill>
                <a:schemeClr val="bg1"/>
              </a:solidFill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0AC82E-FF18-1922-4617-B52C8FD19479}"/>
              </a:ext>
            </a:extLst>
          </p:cNvPr>
          <p:cNvSpPr txBox="1"/>
          <p:nvPr/>
        </p:nvSpPr>
        <p:spPr>
          <a:xfrm>
            <a:off x="8408610" y="10752991"/>
            <a:ext cx="1344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Github: </a:t>
            </a:r>
            <a:r>
              <a:rPr lang="en-US" sz="3600"/>
              <a:t>https://github.com/tuan-tho/nhan-dang-hanh-vi-con-nguoi.git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ABF4E65-9336-CED4-40B5-828F0E50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44"/>
            <a:ext cx="28803600" cy="655653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C724AE-79C3-CBF7-13D9-AFB8C50186BA}"/>
              </a:ext>
            </a:extLst>
          </p:cNvPr>
          <p:cNvSpPr txBox="1"/>
          <p:nvPr/>
        </p:nvSpPr>
        <p:spPr>
          <a:xfrm>
            <a:off x="10097479" y="280631"/>
            <a:ext cx="8052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</a:rPr>
              <a:t>TRƯỜNG ĐẠI HỌC ĐẠI NAM</a:t>
            </a:r>
          </a:p>
          <a:p>
            <a:pPr algn="ctr"/>
            <a:r>
              <a:rPr lang="en-US" sz="4800" b="1">
                <a:solidFill>
                  <a:schemeClr val="bg1"/>
                </a:solidFill>
              </a:rPr>
              <a:t>KHOA CÔNG NGHỆ THÔNG TIN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1ADD2E7F-F56F-68D2-F4FB-8D6E1F01FA22}"/>
              </a:ext>
            </a:extLst>
          </p:cNvPr>
          <p:cNvSpPr/>
          <p:nvPr/>
        </p:nvSpPr>
        <p:spPr>
          <a:xfrm>
            <a:off x="10067981" y="12819296"/>
            <a:ext cx="18247751" cy="7380533"/>
          </a:xfrm>
          <a:custGeom>
            <a:avLst/>
            <a:gdLst/>
            <a:ahLst/>
            <a:cxnLst/>
            <a:rect l="l" t="t" r="r" b="b"/>
            <a:pathLst>
              <a:path w="7549136" h="4942888">
                <a:moveTo>
                  <a:pt x="0" y="0"/>
                </a:moveTo>
                <a:lnTo>
                  <a:pt x="7549136" y="0"/>
                </a:lnTo>
                <a:lnTo>
                  <a:pt x="7549136" y="4942888"/>
                </a:lnTo>
                <a:lnTo>
                  <a:pt x="0" y="49428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931" b="-3931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39DA8E-D473-B0EF-D717-B7B9F69A9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32" y="26338068"/>
            <a:ext cx="2754134" cy="31226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0AFE770-34C4-0656-CF3E-918DCC4CA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808" y="26326149"/>
            <a:ext cx="2501584" cy="32358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B3D8CB-8815-19BC-FEE4-F0EFEC0CD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521" y="26249661"/>
            <a:ext cx="2497504" cy="66066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80BD5A-3F5D-962E-D717-0180C45A7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97387" y="31794045"/>
            <a:ext cx="6539345" cy="41520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C11761-C511-4AB3-7829-DA75838BC1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23201" y="34735197"/>
            <a:ext cx="5884532" cy="4370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7044EEA-2DE4-F8D1-25ED-4F7D55C2A1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2461" y="27880985"/>
            <a:ext cx="8326012" cy="4712926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1AB0C94-2968-B727-AB42-550B3764CD20}"/>
              </a:ext>
            </a:extLst>
          </p:cNvPr>
          <p:cNvSpPr/>
          <p:nvPr/>
        </p:nvSpPr>
        <p:spPr>
          <a:xfrm>
            <a:off x="10785277" y="26895957"/>
            <a:ext cx="7698589" cy="86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(scatter plot)</a:t>
            </a:r>
            <a:endParaRPr lang="en-US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2A3070C-D0ED-E3DE-68D1-2EB42AD5B12C}"/>
              </a:ext>
            </a:extLst>
          </p:cNvPr>
          <p:cNvSpPr/>
          <p:nvPr/>
        </p:nvSpPr>
        <p:spPr>
          <a:xfrm>
            <a:off x="10785277" y="33212517"/>
            <a:ext cx="7698589" cy="86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confident score</a:t>
            </a:r>
            <a:endParaRPr lang="en-US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BD973D9-9010-B04A-5B74-1EA2311CFB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7181" y="22860530"/>
            <a:ext cx="6930465" cy="69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CD22-5402-CA34-D8BE-9810B118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2375773"/>
            <a:ext cx="27950160" cy="8625058"/>
          </a:xfrm>
        </p:spPr>
        <p:txBody>
          <a:bodyPr/>
          <a:lstStyle/>
          <a:p>
            <a:r>
              <a:rPr lang="en-US" dirty="0"/>
              <a:t>GITHUB-CNTT1602-PHANLOAIHOAQUA</a:t>
            </a:r>
          </a:p>
        </p:txBody>
      </p:sp>
      <p:pic>
        <p:nvPicPr>
          <p:cNvPr id="5" name="Content Placeholder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F646866B-7DE4-F1AD-594B-DDA70CB97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1000831"/>
            <a:ext cx="24844375" cy="24844375"/>
          </a:xfrm>
        </p:spPr>
      </p:pic>
    </p:spTree>
    <p:extLst>
      <p:ext uri="{BB962C8B-B14F-4D97-AF65-F5344CB8AC3E}">
        <p14:creationId xmlns:p14="http://schemas.microsoft.com/office/powerpoint/2010/main" val="253866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669</TotalTime>
  <Words>341</Words>
  <Application>Microsoft Office PowerPoint</Application>
  <PresentationFormat>Custom</PresentationFormat>
  <Paragraphs>118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.VnArial</vt:lpstr>
      <vt:lpstr>Arial</vt:lpstr>
      <vt:lpstr>Calibri</vt:lpstr>
      <vt:lpstr>Calibri (Body)</vt:lpstr>
      <vt:lpstr>Calibri Light</vt:lpstr>
      <vt:lpstr>Office Theme</vt:lpstr>
      <vt:lpstr>PowerPoint Presentation</vt:lpstr>
      <vt:lpstr>GITHUB-CNTT1602-PHANLOAIHOAQUA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Thái Khánh Nguyễn</dc:creator>
  <cp:lastModifiedBy>Tú Đặng</cp:lastModifiedBy>
  <cp:revision>65</cp:revision>
  <dcterms:created xsi:type="dcterms:W3CDTF">2023-07-02T07:57:15Z</dcterms:created>
  <dcterms:modified xsi:type="dcterms:W3CDTF">2025-03-12T06:00:48Z</dcterms:modified>
</cp:coreProperties>
</file>