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60" r:id="rId6"/>
    <p:sldId id="259" r:id="rId7"/>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366" y="72"/>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82CF287F-73C7-4464-80F1-95F6514D49A1}" type="datetimeFigureOut">
              <a:rPr lang="vi-VN" smtClean="0"/>
              <a:pPr/>
              <a:t>08/02/2017</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5F4F3B6C-056C-4399-8C42-7175001C2557}" type="slidenum">
              <a:rPr lang="vi-VN" smtClean="0"/>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82CF287F-73C7-4464-80F1-95F6514D49A1}" type="datetimeFigureOut">
              <a:rPr lang="vi-VN" smtClean="0"/>
              <a:pPr/>
              <a:t>08/02/2017</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5F4F3B6C-056C-4399-8C42-7175001C2557}" type="slidenum">
              <a:rPr lang="vi-VN" smtClean="0"/>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82CF287F-73C7-4464-80F1-95F6514D49A1}" type="datetimeFigureOut">
              <a:rPr lang="vi-VN" smtClean="0"/>
              <a:pPr/>
              <a:t>08/02/2017</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5F4F3B6C-056C-4399-8C42-7175001C2557}" type="slidenum">
              <a:rPr lang="vi-VN" smtClean="0"/>
              <a:pPr/>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82CF287F-73C7-4464-80F1-95F6514D49A1}" type="datetimeFigureOut">
              <a:rPr lang="vi-VN" smtClean="0"/>
              <a:pPr/>
              <a:t>08/02/2017</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5F4F3B6C-056C-4399-8C42-7175001C2557}" type="slidenum">
              <a:rPr lang="vi-VN" smtClean="0"/>
              <a:pPr/>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CF287F-73C7-4464-80F1-95F6514D49A1}" type="datetimeFigureOut">
              <a:rPr lang="vi-VN" smtClean="0"/>
              <a:pPr/>
              <a:t>08/02/2017</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5F4F3B6C-056C-4399-8C42-7175001C2557}" type="slidenum">
              <a:rPr lang="vi-VN" smtClean="0"/>
              <a:pPr/>
              <a:t>‹#›</a:t>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82CF287F-73C7-4464-80F1-95F6514D49A1}" type="datetimeFigureOut">
              <a:rPr lang="vi-VN" smtClean="0"/>
              <a:pPr/>
              <a:t>08/02/2017</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5F4F3B6C-056C-4399-8C42-7175001C2557}" type="slidenum">
              <a:rPr lang="vi-VN" smtClean="0"/>
              <a:pPr/>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82CF287F-73C7-4464-80F1-95F6514D49A1}" type="datetimeFigureOut">
              <a:rPr lang="vi-VN" smtClean="0"/>
              <a:pPr/>
              <a:t>08/02/2017</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5F4F3B6C-056C-4399-8C42-7175001C2557}" type="slidenum">
              <a:rPr lang="vi-VN" smtClean="0"/>
              <a:pPr/>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82CF287F-73C7-4464-80F1-95F6514D49A1}" type="datetimeFigureOut">
              <a:rPr lang="vi-VN" smtClean="0"/>
              <a:pPr/>
              <a:t>08/02/2017</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5F4F3B6C-056C-4399-8C42-7175001C2557}" type="slidenum">
              <a:rPr lang="vi-VN" smtClean="0"/>
              <a:pPr/>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CF287F-73C7-4464-80F1-95F6514D49A1}" type="datetimeFigureOut">
              <a:rPr lang="vi-VN" smtClean="0"/>
              <a:pPr/>
              <a:t>08/02/2017</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5F4F3B6C-056C-4399-8C42-7175001C2557}" type="slidenum">
              <a:rPr lang="vi-VN" smtClean="0"/>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CF287F-73C7-4464-80F1-95F6514D49A1}" type="datetimeFigureOut">
              <a:rPr lang="vi-VN" smtClean="0"/>
              <a:pPr/>
              <a:t>08/02/2017</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5F4F3B6C-056C-4399-8C42-7175001C2557}" type="slidenum">
              <a:rPr lang="vi-VN" smtClean="0"/>
              <a:pPr/>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CF287F-73C7-4464-80F1-95F6514D49A1}" type="datetimeFigureOut">
              <a:rPr lang="vi-VN" smtClean="0"/>
              <a:pPr/>
              <a:t>08/02/2017</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5F4F3B6C-056C-4399-8C42-7175001C2557}" type="slidenum">
              <a:rPr lang="vi-VN" smtClean="0"/>
              <a:pPr/>
              <a:t>‹#›</a:t>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CF287F-73C7-4464-80F1-95F6514D49A1}" type="datetimeFigureOut">
              <a:rPr lang="vi-VN" smtClean="0"/>
              <a:pPr/>
              <a:t>08/02/2017</a:t>
            </a:fld>
            <a:endParaRPr lang="vi-V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4F3B6C-056C-4399-8C42-7175001C2557}" type="slidenum">
              <a:rPr lang="vi-VN" smtClean="0"/>
              <a:pPr/>
              <a:t>‹#›</a:t>
            </a:fld>
            <a:endParaRPr lang="vi-V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vuxuanmai1996@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6672"/>
            <a:ext cx="7772400" cy="1470025"/>
          </a:xfrm>
        </p:spPr>
        <p:txBody>
          <a:bodyPr/>
          <a:lstStyle/>
          <a:p>
            <a:r>
              <a:rPr lang="en-US" dirty="0" smtClean="0"/>
              <a:t>CÁC QUI ĐỊNH VÀ CÁCH ĐÁNH GIÁ KẾT QUẢ MÔN HỌC</a:t>
            </a:r>
            <a:endParaRPr lang="vi-VN" dirty="0"/>
          </a:p>
        </p:txBody>
      </p:sp>
      <p:sp>
        <p:nvSpPr>
          <p:cNvPr id="3" name="Subtitle 2"/>
          <p:cNvSpPr>
            <a:spLocks noGrp="1"/>
          </p:cNvSpPr>
          <p:nvPr>
            <p:ph type="subTitle" idx="1"/>
          </p:nvPr>
        </p:nvSpPr>
        <p:spPr>
          <a:xfrm>
            <a:off x="1370732" y="5229200"/>
            <a:ext cx="6400800" cy="1345704"/>
          </a:xfrm>
        </p:spPr>
        <p:txBody>
          <a:bodyPr/>
          <a:lstStyle/>
          <a:p>
            <a:r>
              <a:rPr lang="en-US" dirty="0" smtClean="0"/>
              <a:t>TS. </a:t>
            </a:r>
            <a:r>
              <a:rPr lang="en-US" dirty="0" err="1" smtClean="0"/>
              <a:t>Nguyễn</a:t>
            </a:r>
            <a:r>
              <a:rPr lang="en-US" dirty="0" smtClean="0"/>
              <a:t> </a:t>
            </a:r>
            <a:r>
              <a:rPr lang="en-US" dirty="0" err="1" smtClean="0"/>
              <a:t>Thành</a:t>
            </a:r>
            <a:r>
              <a:rPr lang="en-US" dirty="0" smtClean="0"/>
              <a:t> </a:t>
            </a:r>
            <a:r>
              <a:rPr lang="en-US" dirty="0" err="1" smtClean="0"/>
              <a:t>Sơn</a:t>
            </a:r>
            <a:endParaRPr lang="en-US" dirty="0" smtClean="0"/>
          </a:p>
          <a:p>
            <a:r>
              <a:rPr lang="en-US" dirty="0" smtClean="0"/>
              <a:t>son180703@gmail.com</a:t>
            </a:r>
            <a:endParaRPr lang="en-US" dirty="0" smtClean="0"/>
          </a:p>
        </p:txBody>
      </p:sp>
      <p:sp>
        <p:nvSpPr>
          <p:cNvPr id="4" name="Title 1"/>
          <p:cNvSpPr txBox="1">
            <a:spLocks/>
          </p:cNvSpPr>
          <p:nvPr/>
        </p:nvSpPr>
        <p:spPr>
          <a:xfrm>
            <a:off x="-868" y="1933253"/>
            <a:ext cx="9144000" cy="329594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vi-VN" sz="2400" dirty="0"/>
          </a:p>
        </p:txBody>
      </p:sp>
      <p:sp>
        <p:nvSpPr>
          <p:cNvPr id="5" name="TextBox 4"/>
          <p:cNvSpPr txBox="1"/>
          <p:nvPr/>
        </p:nvSpPr>
        <p:spPr>
          <a:xfrm>
            <a:off x="395536" y="2204864"/>
            <a:ext cx="8747596" cy="830997"/>
          </a:xfrm>
          <a:prstGeom prst="rect">
            <a:avLst/>
          </a:prstGeom>
          <a:noFill/>
        </p:spPr>
        <p:txBody>
          <a:bodyPr wrap="square" rtlCol="0">
            <a:spAutoFit/>
          </a:bodyPr>
          <a:lstStyle/>
          <a:p>
            <a:r>
              <a:rPr lang="en-US" sz="2400" dirty="0" err="1" smtClean="0"/>
              <a:t>Sáng</a:t>
            </a:r>
            <a:r>
              <a:rPr lang="en-US" sz="2400" dirty="0" smtClean="0"/>
              <a:t> 4: </a:t>
            </a:r>
            <a:r>
              <a:rPr lang="en-US" sz="2400" dirty="0" err="1" smtClean="0"/>
              <a:t>Hoàng</a:t>
            </a:r>
            <a:r>
              <a:rPr lang="en-US" sz="2400" dirty="0" smtClean="0"/>
              <a:t> </a:t>
            </a:r>
            <a:r>
              <a:rPr lang="en-US" sz="2400" dirty="0" err="1" smtClean="0"/>
              <a:t>Vũ</a:t>
            </a:r>
            <a:r>
              <a:rPr lang="en-US" sz="2400" dirty="0" smtClean="0"/>
              <a:t> </a:t>
            </a:r>
            <a:r>
              <a:rPr lang="en-US" sz="2400" dirty="0" err="1" smtClean="0"/>
              <a:t>Xuân</a:t>
            </a:r>
            <a:r>
              <a:rPr lang="en-US" sz="2400" dirty="0" smtClean="0"/>
              <a:t> Mai  01662815336  </a:t>
            </a:r>
            <a:r>
              <a:rPr lang="en-US" sz="2400" dirty="0" smtClean="0">
                <a:hlinkClick r:id="rId2"/>
              </a:rPr>
              <a:t>vuxuanmai1996@gmail.com</a:t>
            </a:r>
            <a:r>
              <a:rPr lang="en-US" sz="2400" dirty="0" smtClean="0"/>
              <a:t>  </a:t>
            </a:r>
            <a:r>
              <a:rPr lang="en-US" sz="2400" dirty="0" err="1" smtClean="0"/>
              <a:t>Rảnh</a:t>
            </a:r>
            <a:r>
              <a:rPr lang="en-US" sz="2400" dirty="0" smtClean="0"/>
              <a:t>: </a:t>
            </a:r>
            <a:r>
              <a:rPr lang="en-US" sz="2400" dirty="0" err="1" smtClean="0"/>
              <a:t>Chieu</a:t>
            </a:r>
            <a:r>
              <a:rPr lang="en-US" sz="2400" dirty="0" smtClean="0"/>
              <a:t> 6, CN </a:t>
            </a:r>
            <a:r>
              <a:rPr lang="en-US" sz="2400" dirty="0" err="1" smtClean="0"/>
              <a:t>cả</a:t>
            </a:r>
            <a:r>
              <a:rPr lang="en-US" sz="2400" dirty="0" smtClean="0"/>
              <a:t> </a:t>
            </a:r>
            <a:r>
              <a:rPr lang="en-US" sz="2400" dirty="0" err="1" smtClean="0"/>
              <a:t>ngày</a:t>
            </a: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28604"/>
            <a:ext cx="9144000" cy="6168748"/>
          </a:xfrm>
        </p:spPr>
        <p:txBody>
          <a:bodyPr>
            <a:normAutofit/>
          </a:bodyPr>
          <a:lstStyle/>
          <a:p>
            <a:pPr algn="l"/>
            <a:r>
              <a:rPr lang="en-US" b="1" dirty="0" err="1" smtClean="0"/>
              <a:t>Sử</a:t>
            </a:r>
            <a:r>
              <a:rPr lang="en-US" b="1" dirty="0" smtClean="0"/>
              <a:t> </a:t>
            </a:r>
            <a:r>
              <a:rPr lang="en-US" b="1" dirty="0" err="1" smtClean="0"/>
              <a:t>dụng</a:t>
            </a:r>
            <a:r>
              <a:rPr lang="en-US" b="1" dirty="0" smtClean="0"/>
              <a:t> </a:t>
            </a:r>
            <a:r>
              <a:rPr lang="en-US" b="1" dirty="0" err="1" smtClean="0"/>
              <a:t>trang</a:t>
            </a:r>
            <a:r>
              <a:rPr lang="en-US" b="1" dirty="0" smtClean="0"/>
              <a:t> </a:t>
            </a:r>
            <a:r>
              <a:rPr lang="en-US" b="1" dirty="0" err="1" smtClean="0"/>
              <a:t>Dạy</a:t>
            </a:r>
            <a:r>
              <a:rPr lang="en-US" b="1" dirty="0" smtClean="0"/>
              <a:t> </a:t>
            </a:r>
            <a:r>
              <a:rPr lang="en-US" b="1" dirty="0" err="1" smtClean="0"/>
              <a:t>học</a:t>
            </a:r>
            <a:r>
              <a:rPr lang="en-US" b="1" dirty="0" smtClean="0"/>
              <a:t> </a:t>
            </a:r>
            <a:r>
              <a:rPr lang="en-US" b="1" dirty="0" err="1" smtClean="0"/>
              <a:t>số</a:t>
            </a:r>
            <a:r>
              <a:rPr lang="en-US" b="1" dirty="0" smtClean="0"/>
              <a:t> </a:t>
            </a:r>
            <a:br>
              <a:rPr lang="en-US" b="1" dirty="0" smtClean="0"/>
            </a:br>
            <a:r>
              <a:rPr lang="en-US" dirty="0" smtClean="0"/>
              <a:t>- </a:t>
            </a:r>
            <a:r>
              <a:rPr lang="en-US" sz="4000" dirty="0" err="1" smtClean="0"/>
              <a:t>Lấy</a:t>
            </a:r>
            <a:r>
              <a:rPr lang="en-US" sz="4000" dirty="0" smtClean="0"/>
              <a:t> </a:t>
            </a:r>
            <a:r>
              <a:rPr lang="en-US" sz="4000" dirty="0" err="1" smtClean="0"/>
              <a:t>tài</a:t>
            </a:r>
            <a:r>
              <a:rPr lang="en-US" sz="4000" dirty="0" smtClean="0"/>
              <a:t> </a:t>
            </a:r>
            <a:r>
              <a:rPr lang="en-US" sz="4000" dirty="0" err="1" smtClean="0"/>
              <a:t>liệu</a:t>
            </a:r>
            <a:r>
              <a:rPr lang="en-US" sz="4000" dirty="0" smtClean="0"/>
              <a:t> </a:t>
            </a:r>
            <a:r>
              <a:rPr lang="en-US" sz="4000" dirty="0" err="1" smtClean="0"/>
              <a:t>học</a:t>
            </a:r>
            <a:r>
              <a:rPr lang="en-US" sz="4000" dirty="0" smtClean="0"/>
              <a:t> </a:t>
            </a:r>
            <a:r>
              <a:rPr lang="en-US" sz="4000" dirty="0" err="1" smtClean="0"/>
              <a:t>tập</a:t>
            </a:r>
            <a:r>
              <a:rPr lang="en-US" sz="4000" dirty="0" smtClean="0"/>
              <a:t>, slides </a:t>
            </a:r>
            <a:r>
              <a:rPr lang="en-US" sz="4000" dirty="0" err="1" smtClean="0"/>
              <a:t>bài</a:t>
            </a:r>
            <a:r>
              <a:rPr lang="en-US" sz="4000" dirty="0" smtClean="0"/>
              <a:t> </a:t>
            </a:r>
            <a:r>
              <a:rPr lang="en-US" sz="4000" dirty="0" err="1" smtClean="0"/>
              <a:t>giảng</a:t>
            </a:r>
            <a:r>
              <a:rPr lang="en-US" sz="4000" dirty="0" smtClean="0"/>
              <a:t>, </a:t>
            </a:r>
            <a:r>
              <a:rPr lang="en-US" sz="4000" dirty="0" err="1" smtClean="0"/>
              <a:t>bài</a:t>
            </a:r>
            <a:r>
              <a:rPr lang="en-US" sz="4000" dirty="0" smtClean="0"/>
              <a:t> </a:t>
            </a:r>
            <a:r>
              <a:rPr lang="en-US" sz="4000" dirty="0" err="1" smtClean="0"/>
              <a:t>tập</a:t>
            </a:r>
            <a:r>
              <a:rPr lang="en-US" sz="4000" dirty="0" smtClean="0"/>
              <a:t>.</a:t>
            </a:r>
            <a:br>
              <a:rPr lang="en-US" sz="4000" dirty="0" smtClean="0"/>
            </a:br>
            <a:r>
              <a:rPr lang="en-US" sz="4000" dirty="0" smtClean="0"/>
              <a:t>- </a:t>
            </a:r>
            <a:r>
              <a:rPr lang="en-US" sz="4000" dirty="0" err="1" smtClean="0"/>
              <a:t>Nộp</a:t>
            </a:r>
            <a:r>
              <a:rPr lang="en-US" sz="4000" dirty="0" smtClean="0"/>
              <a:t> </a:t>
            </a:r>
            <a:r>
              <a:rPr lang="en-US" sz="4000" dirty="0" err="1" smtClean="0"/>
              <a:t>bài</a:t>
            </a:r>
            <a:r>
              <a:rPr lang="en-US" sz="4000" dirty="0" smtClean="0"/>
              <a:t> </a:t>
            </a:r>
            <a:r>
              <a:rPr lang="en-US" sz="4000" dirty="0" err="1" smtClean="0"/>
              <a:t>tập</a:t>
            </a:r>
            <a:r>
              <a:rPr lang="en-US" sz="4000" dirty="0" smtClean="0"/>
              <a:t> </a:t>
            </a:r>
            <a:r>
              <a:rPr lang="en-US" sz="4000" dirty="0" err="1" smtClean="0"/>
              <a:t>theo</a:t>
            </a:r>
            <a:r>
              <a:rPr lang="en-US" sz="4000" dirty="0" smtClean="0"/>
              <a:t> </a:t>
            </a:r>
            <a:r>
              <a:rPr lang="en-US" sz="4000" dirty="0" err="1" smtClean="0"/>
              <a:t>nhóm</a:t>
            </a:r>
            <a:r>
              <a:rPr lang="en-US" sz="4000" dirty="0" smtClean="0"/>
              <a:t/>
            </a:r>
            <a:br>
              <a:rPr lang="en-US" sz="4000" dirty="0" smtClean="0"/>
            </a:br>
            <a:r>
              <a:rPr lang="en-US" sz="4000" dirty="0" smtClean="0"/>
              <a:t>- </a:t>
            </a:r>
            <a:r>
              <a:rPr lang="en-US" sz="4000" dirty="0" err="1" smtClean="0"/>
              <a:t>Xem</a:t>
            </a:r>
            <a:r>
              <a:rPr lang="en-US" sz="4000" dirty="0" smtClean="0"/>
              <a:t> </a:t>
            </a:r>
            <a:r>
              <a:rPr lang="en-US" sz="4000" dirty="0" err="1" smtClean="0"/>
              <a:t>điểm</a:t>
            </a:r>
            <a:r>
              <a:rPr lang="en-US" sz="4000" dirty="0" smtClean="0"/>
              <a:t> </a:t>
            </a:r>
            <a:r>
              <a:rPr lang="en-US" sz="4000" dirty="0" err="1" smtClean="0"/>
              <a:t>quá</a:t>
            </a:r>
            <a:r>
              <a:rPr lang="en-US" sz="4000" dirty="0" smtClean="0"/>
              <a:t> </a:t>
            </a:r>
            <a:r>
              <a:rPr lang="en-US" sz="4000" dirty="0" err="1" smtClean="0"/>
              <a:t>trình</a:t>
            </a:r>
            <a:r>
              <a:rPr lang="en-US" sz="4000" dirty="0" smtClean="0"/>
              <a:t/>
            </a:r>
            <a:br>
              <a:rPr lang="en-US" sz="4000" dirty="0" smtClean="0"/>
            </a:br>
            <a:r>
              <a:rPr lang="en-US" sz="4000" dirty="0" smtClean="0"/>
              <a:t>- </a:t>
            </a:r>
            <a:r>
              <a:rPr lang="en-US" sz="4000" dirty="0" err="1" smtClean="0"/>
              <a:t>Phản</a:t>
            </a:r>
            <a:r>
              <a:rPr lang="en-US" sz="4000" dirty="0" smtClean="0"/>
              <a:t> </a:t>
            </a:r>
            <a:r>
              <a:rPr lang="en-US" sz="4000" dirty="0" err="1" smtClean="0"/>
              <a:t>hồi</a:t>
            </a:r>
            <a:r>
              <a:rPr lang="en-US" sz="4000" dirty="0" smtClean="0"/>
              <a:t> </a:t>
            </a:r>
            <a:r>
              <a:rPr lang="en-US" sz="4000" dirty="0" err="1" smtClean="0"/>
              <a:t>chất</a:t>
            </a:r>
            <a:r>
              <a:rPr lang="en-US" sz="4000" dirty="0" smtClean="0"/>
              <a:t> </a:t>
            </a:r>
            <a:r>
              <a:rPr lang="en-US" sz="4000" dirty="0" err="1" smtClean="0"/>
              <a:t>lượng</a:t>
            </a:r>
            <a:r>
              <a:rPr lang="en-US" sz="4000" dirty="0" smtClean="0"/>
              <a:t> </a:t>
            </a:r>
            <a:r>
              <a:rPr lang="en-US" sz="4000" dirty="0" err="1" smtClean="0"/>
              <a:t>bài</a:t>
            </a:r>
            <a:r>
              <a:rPr lang="en-US" sz="4000" dirty="0" smtClean="0"/>
              <a:t> </a:t>
            </a:r>
            <a:r>
              <a:rPr lang="en-US" sz="4000" dirty="0" err="1" smtClean="0"/>
              <a:t>giảng</a:t>
            </a:r>
            <a:r>
              <a:rPr lang="en-US" sz="4000" dirty="0" smtClean="0"/>
              <a:t/>
            </a:r>
            <a:br>
              <a:rPr lang="en-US" sz="4000" dirty="0" smtClean="0"/>
            </a:br>
            <a:r>
              <a:rPr lang="en-US" sz="4000" dirty="0" smtClean="0"/>
              <a:t>- </a:t>
            </a:r>
            <a:r>
              <a:rPr lang="en-US" sz="4000" dirty="0" err="1" smtClean="0"/>
              <a:t>Thảo</a:t>
            </a:r>
            <a:r>
              <a:rPr lang="en-US" sz="4000" dirty="0" smtClean="0"/>
              <a:t> </a:t>
            </a:r>
            <a:r>
              <a:rPr lang="en-US" sz="4000" dirty="0" err="1" smtClean="0"/>
              <a:t>luận</a:t>
            </a:r>
            <a:r>
              <a:rPr lang="en-US" sz="4000" dirty="0" smtClean="0"/>
              <a:t> </a:t>
            </a:r>
            <a:r>
              <a:rPr lang="en-US" sz="4000" dirty="0" err="1" smtClean="0"/>
              <a:t>trên</a:t>
            </a:r>
            <a:r>
              <a:rPr lang="en-US" sz="4000" dirty="0" smtClean="0"/>
              <a:t> </a:t>
            </a:r>
            <a:r>
              <a:rPr lang="en-US" sz="4000" dirty="0" err="1" smtClean="0"/>
              <a:t>diễn</a:t>
            </a:r>
            <a:r>
              <a:rPr lang="en-US" sz="4000" dirty="0" smtClean="0"/>
              <a:t> </a:t>
            </a:r>
            <a:r>
              <a:rPr lang="en-US" sz="4000" dirty="0" err="1" smtClean="0"/>
              <a:t>đàn</a:t>
            </a:r>
            <a:r>
              <a:rPr lang="en-US" sz="4000" dirty="0"/>
              <a:t/>
            </a:r>
            <a:br>
              <a:rPr lang="en-US" sz="4000" dirty="0"/>
            </a:br>
            <a:endParaRPr lang="vi-VN" sz="4000" dirty="0">
              <a:latin typeface="Arial" pitchFamily="34" charset="0"/>
              <a:cs typeface="Arial" pitchFamily="34" charset="0"/>
            </a:endParaRPr>
          </a:p>
        </p:txBody>
      </p:sp>
    </p:spTree>
    <p:extLst>
      <p:ext uri="{BB962C8B-B14F-4D97-AF65-F5344CB8AC3E}">
        <p14:creationId xmlns:p14="http://schemas.microsoft.com/office/powerpoint/2010/main" val="6065495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28604"/>
            <a:ext cx="9144000" cy="6168748"/>
          </a:xfrm>
        </p:spPr>
        <p:txBody>
          <a:bodyPr>
            <a:normAutofit fontScale="90000"/>
          </a:bodyPr>
          <a:lstStyle/>
          <a:p>
            <a:pPr algn="l"/>
            <a:r>
              <a:rPr lang="en-US" dirty="0" err="1" smtClean="0"/>
              <a:t>Các</a:t>
            </a:r>
            <a:r>
              <a:rPr lang="en-US" dirty="0" smtClean="0"/>
              <a:t> qui </a:t>
            </a:r>
            <a:r>
              <a:rPr lang="en-US" dirty="0" err="1" smtClean="0"/>
              <a:t>định</a:t>
            </a:r>
            <a:r>
              <a:rPr lang="en-US" dirty="0" smtClean="0"/>
              <a:t> </a:t>
            </a:r>
            <a:r>
              <a:rPr lang="en-US" dirty="0" err="1" smtClean="0"/>
              <a:t>và</a:t>
            </a:r>
            <a:r>
              <a:rPr lang="en-US" dirty="0" smtClean="0"/>
              <a:t> </a:t>
            </a:r>
            <a:r>
              <a:rPr lang="en-US" dirty="0" err="1" smtClean="0"/>
              <a:t>đánh</a:t>
            </a:r>
            <a:r>
              <a:rPr lang="en-US" dirty="0" smtClean="0"/>
              <a:t> </a:t>
            </a:r>
            <a:r>
              <a:rPr lang="en-US" dirty="0" err="1" smtClean="0"/>
              <a:t>giá</a:t>
            </a:r>
            <a:r>
              <a:rPr lang="en-US" dirty="0" smtClean="0"/>
              <a:t> </a:t>
            </a:r>
            <a:r>
              <a:rPr lang="en-US" dirty="0" err="1" smtClean="0"/>
              <a:t>quá</a:t>
            </a:r>
            <a:r>
              <a:rPr lang="en-US" dirty="0" smtClean="0"/>
              <a:t> </a:t>
            </a:r>
            <a:r>
              <a:rPr lang="en-US" dirty="0" err="1" smtClean="0"/>
              <a:t>trình</a:t>
            </a:r>
            <a:r>
              <a:rPr lang="en-US" dirty="0" smtClean="0"/>
              <a:t>:</a:t>
            </a:r>
            <a:br>
              <a:rPr lang="en-US" dirty="0" smtClean="0"/>
            </a:br>
            <a:r>
              <a:rPr lang="en-US" sz="3100" dirty="0" smtClean="0"/>
              <a:t>1. </a:t>
            </a:r>
            <a:r>
              <a:rPr lang="en-US" sz="3100" dirty="0" err="1" smtClean="0">
                <a:latin typeface="Arial" pitchFamily="34" charset="0"/>
                <a:cs typeface="Arial" pitchFamily="34" charset="0"/>
              </a:rPr>
              <a:t>Đi</a:t>
            </a:r>
            <a:r>
              <a:rPr lang="en-US" sz="3100" dirty="0" smtClean="0">
                <a:latin typeface="Arial" pitchFamily="34" charset="0"/>
                <a:cs typeface="Arial" pitchFamily="34" charset="0"/>
              </a:rPr>
              <a:t> </a:t>
            </a:r>
            <a:r>
              <a:rPr lang="en-US" sz="3100" dirty="0" err="1" smtClean="0">
                <a:latin typeface="Arial" pitchFamily="34" charset="0"/>
                <a:cs typeface="Arial" pitchFamily="34" charset="0"/>
              </a:rPr>
              <a:t>học</a:t>
            </a:r>
            <a:r>
              <a:rPr lang="en-US" sz="3100" dirty="0" smtClean="0">
                <a:latin typeface="Arial" pitchFamily="34" charset="0"/>
                <a:cs typeface="Arial" pitchFamily="34" charset="0"/>
              </a:rPr>
              <a:t> </a:t>
            </a:r>
            <a:r>
              <a:rPr lang="en-US" sz="3100" dirty="0" err="1" smtClean="0">
                <a:latin typeface="Arial" pitchFamily="34" charset="0"/>
                <a:cs typeface="Arial" pitchFamily="34" charset="0"/>
              </a:rPr>
              <a:t>đầy</a:t>
            </a:r>
            <a:r>
              <a:rPr lang="en-US" sz="3100" dirty="0" smtClean="0">
                <a:latin typeface="Arial" pitchFamily="34" charset="0"/>
                <a:cs typeface="Arial" pitchFamily="34" charset="0"/>
              </a:rPr>
              <a:t> </a:t>
            </a:r>
            <a:r>
              <a:rPr lang="en-US" sz="3100" dirty="0" err="1" smtClean="0">
                <a:latin typeface="Arial" pitchFamily="34" charset="0"/>
                <a:cs typeface="Arial" pitchFamily="34" charset="0"/>
              </a:rPr>
              <a:t>đủ</a:t>
            </a:r>
            <a:r>
              <a:rPr lang="en-US" sz="3100" dirty="0" smtClean="0">
                <a:latin typeface="Arial" pitchFamily="34" charset="0"/>
                <a:cs typeface="Arial" pitchFamily="34" charset="0"/>
              </a:rPr>
              <a:t> </a:t>
            </a:r>
            <a:r>
              <a:rPr lang="en-US" sz="3100" dirty="0" err="1" smtClean="0">
                <a:latin typeface="Arial" pitchFamily="34" charset="0"/>
                <a:cs typeface="Arial" pitchFamily="34" charset="0"/>
              </a:rPr>
              <a:t>và</a:t>
            </a:r>
            <a:r>
              <a:rPr lang="en-US" sz="3100" dirty="0" smtClean="0">
                <a:latin typeface="Arial" pitchFamily="34" charset="0"/>
                <a:cs typeface="Arial" pitchFamily="34" charset="0"/>
              </a:rPr>
              <a:t> </a:t>
            </a:r>
            <a:r>
              <a:rPr lang="en-US" sz="3100" dirty="0" err="1" smtClean="0">
                <a:latin typeface="Arial" pitchFamily="34" charset="0"/>
                <a:cs typeface="Arial" pitchFamily="34" charset="0"/>
              </a:rPr>
              <a:t>đúng</a:t>
            </a:r>
            <a:r>
              <a:rPr lang="en-US" sz="3100" dirty="0" smtClean="0">
                <a:latin typeface="Arial" pitchFamily="34" charset="0"/>
                <a:cs typeface="Arial" pitchFamily="34" charset="0"/>
              </a:rPr>
              <a:t> </a:t>
            </a:r>
            <a:r>
              <a:rPr lang="en-US" sz="3100" dirty="0" err="1" smtClean="0">
                <a:latin typeface="Arial" pitchFamily="34" charset="0"/>
                <a:cs typeface="Arial" pitchFamily="34" charset="0"/>
              </a:rPr>
              <a:t>giờ</a:t>
            </a:r>
            <a:r>
              <a:rPr lang="en-US" sz="3100" dirty="0" smtClean="0">
                <a:latin typeface="Arial" pitchFamily="34" charset="0"/>
                <a:cs typeface="Arial" pitchFamily="34" charset="0"/>
              </a:rPr>
              <a:t>: (10%) –1 </a:t>
            </a:r>
            <a:r>
              <a:rPr lang="en-US" sz="3100" dirty="0" err="1" smtClean="0">
                <a:latin typeface="Arial" pitchFamily="34" charset="0"/>
                <a:cs typeface="Arial" pitchFamily="34" charset="0"/>
              </a:rPr>
              <a:t>buổi</a:t>
            </a:r>
            <a:r>
              <a:rPr lang="en-US" sz="3100" dirty="0" smtClean="0">
                <a:latin typeface="Arial" pitchFamily="34" charset="0"/>
                <a:cs typeface="Arial" pitchFamily="34" charset="0"/>
              </a:rPr>
              <a:t> </a:t>
            </a:r>
            <a:r>
              <a:rPr lang="en-US" sz="3100" dirty="0" err="1" smtClean="0">
                <a:latin typeface="Arial" pitchFamily="34" charset="0"/>
                <a:cs typeface="Arial" pitchFamily="34" charset="0"/>
              </a:rPr>
              <a:t>vắng</a:t>
            </a:r>
            <a:r>
              <a:rPr lang="en-US" sz="3100" dirty="0" smtClean="0">
                <a:latin typeface="Arial" pitchFamily="34" charset="0"/>
                <a:cs typeface="Arial" pitchFamily="34" charset="0"/>
              </a:rPr>
              <a:t> </a:t>
            </a:r>
            <a:r>
              <a:rPr lang="en-US" sz="3100" dirty="0" err="1" smtClean="0">
                <a:latin typeface="Arial" pitchFamily="34" charset="0"/>
                <a:cs typeface="Arial" pitchFamily="34" charset="0"/>
              </a:rPr>
              <a:t>trừ</a:t>
            </a:r>
            <a:r>
              <a:rPr lang="en-US" sz="3100" dirty="0" smtClean="0">
                <a:latin typeface="Arial" pitchFamily="34" charset="0"/>
                <a:cs typeface="Arial" pitchFamily="34" charset="0"/>
              </a:rPr>
              <a:t> 5%, 3 </a:t>
            </a:r>
            <a:r>
              <a:rPr lang="en-US" sz="3100" dirty="0" err="1" smtClean="0">
                <a:latin typeface="Arial" pitchFamily="34" charset="0"/>
                <a:cs typeface="Arial" pitchFamily="34" charset="0"/>
              </a:rPr>
              <a:t>buổi</a:t>
            </a:r>
            <a:r>
              <a:rPr lang="en-US" sz="3100" dirty="0" smtClean="0">
                <a:latin typeface="Arial" pitchFamily="34" charset="0"/>
                <a:cs typeface="Arial" pitchFamily="34" charset="0"/>
              </a:rPr>
              <a:t> </a:t>
            </a:r>
            <a:r>
              <a:rPr lang="en-US" sz="3100" dirty="0" err="1" smtClean="0">
                <a:latin typeface="Arial" pitchFamily="34" charset="0"/>
                <a:cs typeface="Arial" pitchFamily="34" charset="0"/>
              </a:rPr>
              <a:t>vắng</a:t>
            </a:r>
            <a:r>
              <a:rPr lang="en-US" sz="3100" dirty="0" smtClean="0">
                <a:latin typeface="Arial" pitchFamily="34" charset="0"/>
                <a:cs typeface="Arial" pitchFamily="34" charset="0"/>
              </a:rPr>
              <a:t>: </a:t>
            </a:r>
            <a:r>
              <a:rPr lang="en-US" sz="3100" dirty="0" err="1" smtClean="0">
                <a:latin typeface="Arial" pitchFamily="34" charset="0"/>
                <a:cs typeface="Arial" pitchFamily="34" charset="0"/>
              </a:rPr>
              <a:t>miễn</a:t>
            </a:r>
            <a:r>
              <a:rPr lang="en-US" sz="3100" dirty="0" smtClean="0">
                <a:latin typeface="Arial" pitchFamily="34" charset="0"/>
                <a:cs typeface="Arial" pitchFamily="34" charset="0"/>
              </a:rPr>
              <a:t> </a:t>
            </a:r>
            <a:r>
              <a:rPr lang="en-US" sz="3100" dirty="0" err="1" smtClean="0">
                <a:latin typeface="Arial" pitchFamily="34" charset="0"/>
                <a:cs typeface="Arial" pitchFamily="34" charset="0"/>
              </a:rPr>
              <a:t>thi</a:t>
            </a:r>
            <a:r>
              <a:rPr lang="en-US" sz="3100" dirty="0" smtClean="0">
                <a:latin typeface="Arial" pitchFamily="34" charset="0"/>
                <a:cs typeface="Arial" pitchFamily="34" charset="0"/>
              </a:rPr>
              <a:t>, 2 </a:t>
            </a:r>
            <a:r>
              <a:rPr lang="en-US" sz="3100" dirty="0" err="1" smtClean="0">
                <a:latin typeface="Arial" pitchFamily="34" charset="0"/>
                <a:cs typeface="Arial" pitchFamily="34" charset="0"/>
              </a:rPr>
              <a:t>buổi</a:t>
            </a:r>
            <a:r>
              <a:rPr lang="en-US" sz="3100" dirty="0" smtClean="0">
                <a:latin typeface="Arial" pitchFamily="34" charset="0"/>
                <a:cs typeface="Arial" pitchFamily="34" charset="0"/>
              </a:rPr>
              <a:t> </a:t>
            </a:r>
            <a:r>
              <a:rPr lang="en-US" sz="3100" dirty="0" err="1" smtClean="0">
                <a:latin typeface="Arial" pitchFamily="34" charset="0"/>
                <a:cs typeface="Arial" pitchFamily="34" charset="0"/>
              </a:rPr>
              <a:t>đi</a:t>
            </a:r>
            <a:r>
              <a:rPr lang="en-US" sz="3100" dirty="0" smtClean="0">
                <a:latin typeface="Arial" pitchFamily="34" charset="0"/>
                <a:cs typeface="Arial" pitchFamily="34" charset="0"/>
              </a:rPr>
              <a:t> </a:t>
            </a:r>
            <a:r>
              <a:rPr lang="en-US" sz="3100" dirty="0" err="1" smtClean="0">
                <a:latin typeface="Arial" pitchFamily="34" charset="0"/>
                <a:cs typeface="Arial" pitchFamily="34" charset="0"/>
              </a:rPr>
              <a:t>trễ</a:t>
            </a:r>
            <a:r>
              <a:rPr lang="en-US" sz="3100" dirty="0" smtClean="0">
                <a:latin typeface="Arial" pitchFamily="34" charset="0"/>
                <a:cs typeface="Arial" pitchFamily="34" charset="0"/>
              </a:rPr>
              <a:t> = 1 </a:t>
            </a:r>
            <a:r>
              <a:rPr lang="en-US" sz="3100" dirty="0" err="1" smtClean="0">
                <a:latin typeface="Arial" pitchFamily="34" charset="0"/>
                <a:cs typeface="Arial" pitchFamily="34" charset="0"/>
              </a:rPr>
              <a:t>buổi</a:t>
            </a:r>
            <a:r>
              <a:rPr lang="en-US" sz="3100" dirty="0" smtClean="0">
                <a:latin typeface="Arial" pitchFamily="34" charset="0"/>
                <a:cs typeface="Arial" pitchFamily="34" charset="0"/>
              </a:rPr>
              <a:t> </a:t>
            </a:r>
            <a:r>
              <a:rPr lang="en-US" sz="3100" dirty="0" err="1" smtClean="0">
                <a:latin typeface="Arial" pitchFamily="34" charset="0"/>
                <a:cs typeface="Arial" pitchFamily="34" charset="0"/>
              </a:rPr>
              <a:t>vắng</a:t>
            </a:r>
            <a:r>
              <a:rPr lang="en-US" sz="3100" dirty="0" smtClean="0">
                <a:latin typeface="Arial" pitchFamily="34" charset="0"/>
                <a:cs typeface="Arial" pitchFamily="34" charset="0"/>
              </a:rPr>
              <a:t/>
            </a:r>
            <a:br>
              <a:rPr lang="en-US" sz="3100" dirty="0" smtClean="0">
                <a:latin typeface="Arial" pitchFamily="34" charset="0"/>
                <a:cs typeface="Arial" pitchFamily="34" charset="0"/>
              </a:rPr>
            </a:br>
            <a:r>
              <a:rPr lang="en-US" sz="3100" dirty="0" smtClean="0">
                <a:latin typeface="Arial" pitchFamily="34" charset="0"/>
                <a:cs typeface="Arial" pitchFamily="34" charset="0"/>
              </a:rPr>
              <a:t>2. </a:t>
            </a:r>
            <a:r>
              <a:rPr lang="en-US" sz="3100" dirty="0" err="1" smtClean="0">
                <a:latin typeface="Arial" pitchFamily="34" charset="0"/>
                <a:cs typeface="Arial" pitchFamily="34" charset="0"/>
              </a:rPr>
              <a:t>Chuẩn</a:t>
            </a:r>
            <a:r>
              <a:rPr lang="en-US" sz="3100" dirty="0" smtClean="0">
                <a:latin typeface="Arial" pitchFamily="34" charset="0"/>
                <a:cs typeface="Arial" pitchFamily="34" charset="0"/>
              </a:rPr>
              <a:t> </a:t>
            </a:r>
            <a:r>
              <a:rPr lang="en-US" sz="3100" dirty="0" err="1" smtClean="0">
                <a:latin typeface="Arial" pitchFamily="34" charset="0"/>
                <a:cs typeface="Arial" pitchFamily="34" charset="0"/>
              </a:rPr>
              <a:t>bị</a:t>
            </a:r>
            <a:r>
              <a:rPr lang="en-US" sz="3100" dirty="0" smtClean="0">
                <a:latin typeface="Arial" pitchFamily="34" charset="0"/>
                <a:cs typeface="Arial" pitchFamily="34" charset="0"/>
              </a:rPr>
              <a:t> </a:t>
            </a:r>
            <a:r>
              <a:rPr lang="en-US" sz="3100" dirty="0" err="1" smtClean="0">
                <a:latin typeface="Arial" pitchFamily="34" charset="0"/>
                <a:cs typeface="Arial" pitchFamily="34" charset="0"/>
              </a:rPr>
              <a:t>trước</a:t>
            </a:r>
            <a:r>
              <a:rPr lang="en-US" sz="3100" dirty="0" smtClean="0">
                <a:latin typeface="Arial" pitchFamily="34" charset="0"/>
                <a:cs typeface="Arial" pitchFamily="34" charset="0"/>
              </a:rPr>
              <a:t> </a:t>
            </a:r>
            <a:r>
              <a:rPr lang="en-US" sz="3100" dirty="0" err="1" smtClean="0">
                <a:latin typeface="Arial" pitchFamily="34" charset="0"/>
                <a:cs typeface="Arial" pitchFamily="34" charset="0"/>
              </a:rPr>
              <a:t>bài</a:t>
            </a:r>
            <a:r>
              <a:rPr lang="en-US" sz="3100" dirty="0" smtClean="0">
                <a:latin typeface="Arial" pitchFamily="34" charset="0"/>
                <a:cs typeface="Arial" pitchFamily="34" charset="0"/>
              </a:rPr>
              <a:t> ở </a:t>
            </a:r>
            <a:r>
              <a:rPr lang="en-US" sz="3100" dirty="0" err="1" smtClean="0">
                <a:latin typeface="Arial" pitchFamily="34" charset="0"/>
                <a:cs typeface="Arial" pitchFamily="34" charset="0"/>
              </a:rPr>
              <a:t>nhà</a:t>
            </a:r>
            <a:r>
              <a:rPr lang="en-US" sz="3100" dirty="0" smtClean="0">
                <a:latin typeface="Arial" pitchFamily="34" charset="0"/>
                <a:cs typeface="Arial" pitchFamily="34" charset="0"/>
              </a:rPr>
              <a:t>: (10%)</a:t>
            </a:r>
            <a:br>
              <a:rPr lang="en-US" sz="3100" dirty="0" smtClean="0">
                <a:latin typeface="Arial" pitchFamily="34" charset="0"/>
                <a:cs typeface="Arial" pitchFamily="34" charset="0"/>
              </a:rPr>
            </a:br>
            <a:r>
              <a:rPr lang="en-US" sz="3100" dirty="0" smtClean="0">
                <a:latin typeface="Arial" pitchFamily="34" charset="0"/>
                <a:cs typeface="Arial" pitchFamily="34" charset="0"/>
              </a:rPr>
              <a:t>3. </a:t>
            </a:r>
            <a:r>
              <a:rPr lang="en-US" sz="3100" dirty="0" err="1" smtClean="0">
                <a:latin typeface="Arial" pitchFamily="34" charset="0"/>
                <a:cs typeface="Arial" pitchFamily="34" charset="0"/>
              </a:rPr>
              <a:t>Làm</a:t>
            </a:r>
            <a:r>
              <a:rPr lang="en-US" sz="3100" dirty="0" smtClean="0">
                <a:latin typeface="Arial" pitchFamily="34" charset="0"/>
                <a:cs typeface="Arial" pitchFamily="34" charset="0"/>
              </a:rPr>
              <a:t> </a:t>
            </a:r>
            <a:r>
              <a:rPr lang="en-US" sz="3100" dirty="0" err="1" smtClean="0">
                <a:latin typeface="Arial" pitchFamily="34" charset="0"/>
                <a:cs typeface="Arial" pitchFamily="34" charset="0"/>
              </a:rPr>
              <a:t>bài</a:t>
            </a:r>
            <a:r>
              <a:rPr lang="en-US" sz="3100" dirty="0" smtClean="0">
                <a:latin typeface="Arial" pitchFamily="34" charset="0"/>
                <a:cs typeface="Arial" pitchFamily="34" charset="0"/>
              </a:rPr>
              <a:t> </a:t>
            </a:r>
            <a:r>
              <a:rPr lang="en-US" sz="3100" dirty="0" err="1" smtClean="0">
                <a:latin typeface="Arial" pitchFamily="34" charset="0"/>
                <a:cs typeface="Arial" pitchFamily="34" charset="0"/>
              </a:rPr>
              <a:t>tập</a:t>
            </a:r>
            <a:r>
              <a:rPr lang="en-US" sz="3100" dirty="0" smtClean="0">
                <a:latin typeface="Arial" pitchFamily="34" charset="0"/>
                <a:cs typeface="Arial" pitchFamily="34" charset="0"/>
              </a:rPr>
              <a:t> </a:t>
            </a:r>
            <a:r>
              <a:rPr lang="en-US" sz="3100" dirty="0" err="1" smtClean="0">
                <a:latin typeface="Arial" pitchFamily="34" charset="0"/>
                <a:cs typeface="Arial" pitchFamily="34" charset="0"/>
              </a:rPr>
              <a:t>và</a:t>
            </a:r>
            <a:r>
              <a:rPr lang="en-US" sz="3100" dirty="0" smtClean="0">
                <a:latin typeface="Arial" pitchFamily="34" charset="0"/>
                <a:cs typeface="Arial" pitchFamily="34" charset="0"/>
              </a:rPr>
              <a:t> </a:t>
            </a:r>
            <a:r>
              <a:rPr lang="en-US" sz="3100" dirty="0" err="1" smtClean="0">
                <a:latin typeface="Arial" pitchFamily="34" charset="0"/>
                <a:cs typeface="Arial" pitchFamily="34" charset="0"/>
              </a:rPr>
              <a:t>thực</a:t>
            </a:r>
            <a:r>
              <a:rPr lang="en-US" sz="3100" dirty="0" smtClean="0">
                <a:latin typeface="Arial" pitchFamily="34" charset="0"/>
                <a:cs typeface="Arial" pitchFamily="34" charset="0"/>
              </a:rPr>
              <a:t> </a:t>
            </a:r>
            <a:r>
              <a:rPr lang="en-US" sz="3100" dirty="0" err="1" smtClean="0">
                <a:latin typeface="Arial" pitchFamily="34" charset="0"/>
                <a:cs typeface="Arial" pitchFamily="34" charset="0"/>
              </a:rPr>
              <a:t>hành</a:t>
            </a:r>
            <a:r>
              <a:rPr lang="en-US" sz="3100" dirty="0" smtClean="0">
                <a:latin typeface="Arial" pitchFamily="34" charset="0"/>
                <a:cs typeface="Arial" pitchFamily="34" charset="0"/>
              </a:rPr>
              <a:t> </a:t>
            </a:r>
            <a:r>
              <a:rPr lang="en-US" sz="3100" dirty="0" err="1">
                <a:latin typeface="Arial" pitchFamily="34" charset="0"/>
                <a:cs typeface="Arial" pitchFamily="34" charset="0"/>
              </a:rPr>
              <a:t>đầy</a:t>
            </a:r>
            <a:r>
              <a:rPr lang="en-US" sz="3100" dirty="0">
                <a:latin typeface="Arial" pitchFamily="34" charset="0"/>
                <a:cs typeface="Arial" pitchFamily="34" charset="0"/>
              </a:rPr>
              <a:t> </a:t>
            </a:r>
            <a:r>
              <a:rPr lang="en-US" sz="3100" dirty="0" err="1" smtClean="0">
                <a:latin typeface="Arial" pitchFamily="34" charset="0"/>
                <a:cs typeface="Arial" pitchFamily="34" charset="0"/>
              </a:rPr>
              <a:t>đủ</a:t>
            </a:r>
            <a:r>
              <a:rPr lang="en-US" sz="3100" dirty="0" smtClean="0">
                <a:latin typeface="Arial" pitchFamily="34" charset="0"/>
                <a:cs typeface="Arial" pitchFamily="34" charset="0"/>
              </a:rPr>
              <a:t>: (10%)</a:t>
            </a:r>
            <a:br>
              <a:rPr lang="en-US" sz="3100" dirty="0" smtClean="0">
                <a:latin typeface="Arial" pitchFamily="34" charset="0"/>
                <a:cs typeface="Arial" pitchFamily="34" charset="0"/>
              </a:rPr>
            </a:br>
            <a:r>
              <a:rPr lang="en-US" sz="3100" dirty="0" smtClean="0">
                <a:latin typeface="Arial" pitchFamily="34" charset="0"/>
                <a:cs typeface="Arial" pitchFamily="34" charset="0"/>
              </a:rPr>
              <a:t>4. </a:t>
            </a:r>
            <a:r>
              <a:rPr lang="en-US" sz="3100" dirty="0" err="1" smtClean="0">
                <a:latin typeface="Arial" pitchFamily="34" charset="0"/>
                <a:cs typeface="Arial" pitchFamily="34" charset="0"/>
              </a:rPr>
              <a:t>Tham</a:t>
            </a:r>
            <a:r>
              <a:rPr lang="en-US" sz="3100" dirty="0" smtClean="0">
                <a:latin typeface="Arial" pitchFamily="34" charset="0"/>
                <a:cs typeface="Arial" pitchFamily="34" charset="0"/>
              </a:rPr>
              <a:t> </a:t>
            </a:r>
            <a:r>
              <a:rPr lang="en-US" sz="3100" dirty="0" err="1" smtClean="0">
                <a:latin typeface="Arial" pitchFamily="34" charset="0"/>
                <a:cs typeface="Arial" pitchFamily="34" charset="0"/>
              </a:rPr>
              <a:t>gia</a:t>
            </a:r>
            <a:r>
              <a:rPr lang="en-US" sz="3100" dirty="0" smtClean="0">
                <a:latin typeface="Arial" pitchFamily="34" charset="0"/>
                <a:cs typeface="Arial" pitchFamily="34" charset="0"/>
              </a:rPr>
              <a:t> </a:t>
            </a:r>
            <a:r>
              <a:rPr lang="en-US" sz="3100" dirty="0" err="1" smtClean="0">
                <a:latin typeface="Arial" pitchFamily="34" charset="0"/>
                <a:cs typeface="Arial" pitchFamily="34" charset="0"/>
              </a:rPr>
              <a:t>học</a:t>
            </a:r>
            <a:r>
              <a:rPr lang="en-US" sz="3100" dirty="0" smtClean="0">
                <a:latin typeface="Arial" pitchFamily="34" charset="0"/>
                <a:cs typeface="Arial" pitchFamily="34" charset="0"/>
              </a:rPr>
              <a:t> </a:t>
            </a:r>
            <a:r>
              <a:rPr lang="en-US" sz="3100" dirty="0" err="1" smtClean="0">
                <a:latin typeface="Arial" pitchFamily="34" charset="0"/>
                <a:cs typeface="Arial" pitchFamily="34" charset="0"/>
              </a:rPr>
              <a:t>nhóm</a:t>
            </a:r>
            <a:r>
              <a:rPr lang="en-US" sz="3100" dirty="0" smtClean="0">
                <a:latin typeface="Arial" pitchFamily="34" charset="0"/>
                <a:cs typeface="Arial" pitchFamily="34" charset="0"/>
              </a:rPr>
              <a:t> </a:t>
            </a:r>
            <a:r>
              <a:rPr lang="en-US" sz="3100" dirty="0" err="1" smtClean="0">
                <a:latin typeface="Arial" pitchFamily="34" charset="0"/>
                <a:cs typeface="Arial" pitchFamily="34" charset="0"/>
              </a:rPr>
              <a:t>đầy</a:t>
            </a:r>
            <a:r>
              <a:rPr lang="en-US" sz="3100" dirty="0" smtClean="0">
                <a:latin typeface="Arial" pitchFamily="34" charset="0"/>
                <a:cs typeface="Arial" pitchFamily="34" charset="0"/>
              </a:rPr>
              <a:t> </a:t>
            </a:r>
            <a:r>
              <a:rPr lang="en-US" sz="3100" dirty="0" err="1" smtClean="0">
                <a:latin typeface="Arial" pitchFamily="34" charset="0"/>
                <a:cs typeface="Arial" pitchFamily="34" charset="0"/>
              </a:rPr>
              <a:t>đủ</a:t>
            </a:r>
            <a:r>
              <a:rPr lang="en-US" sz="3100" dirty="0" smtClean="0">
                <a:latin typeface="Arial" pitchFamily="34" charset="0"/>
                <a:cs typeface="Arial" pitchFamily="34" charset="0"/>
              </a:rPr>
              <a:t> (</a:t>
            </a:r>
            <a:r>
              <a:rPr lang="en-US" sz="3100" dirty="0" err="1" smtClean="0">
                <a:latin typeface="Arial" pitchFamily="34" charset="0"/>
                <a:cs typeface="Arial" pitchFamily="34" charset="0"/>
              </a:rPr>
              <a:t>nhóm</a:t>
            </a:r>
            <a:r>
              <a:rPr lang="en-US" sz="3100" dirty="0" smtClean="0">
                <a:latin typeface="Arial" pitchFamily="34" charset="0"/>
                <a:cs typeface="Arial" pitchFamily="34" charset="0"/>
              </a:rPr>
              <a:t> </a:t>
            </a:r>
            <a:r>
              <a:rPr lang="en-US" sz="3100" dirty="0" err="1" smtClean="0">
                <a:latin typeface="Arial" pitchFamily="34" charset="0"/>
                <a:cs typeface="Arial" pitchFamily="34" charset="0"/>
              </a:rPr>
              <a:t>trưởng</a:t>
            </a:r>
            <a:r>
              <a:rPr lang="en-US" sz="3100" dirty="0" smtClean="0">
                <a:latin typeface="Arial" pitchFamily="34" charset="0"/>
                <a:cs typeface="Arial" pitchFamily="34" charset="0"/>
              </a:rPr>
              <a:t> </a:t>
            </a:r>
            <a:r>
              <a:rPr lang="en-US" sz="3100" dirty="0" err="1" smtClean="0">
                <a:latin typeface="Arial" pitchFamily="34" charset="0"/>
                <a:cs typeface="Arial" pitchFamily="34" charset="0"/>
              </a:rPr>
              <a:t>đánh</a:t>
            </a:r>
            <a:r>
              <a:rPr lang="en-US" sz="3100" dirty="0" smtClean="0">
                <a:latin typeface="Arial" pitchFamily="34" charset="0"/>
                <a:cs typeface="Arial" pitchFamily="34" charset="0"/>
              </a:rPr>
              <a:t> </a:t>
            </a:r>
            <a:r>
              <a:rPr lang="en-US" sz="3100" dirty="0" err="1" smtClean="0">
                <a:latin typeface="Arial" pitchFamily="34" charset="0"/>
                <a:cs typeface="Arial" pitchFamily="34" charset="0"/>
              </a:rPr>
              <a:t>giá</a:t>
            </a:r>
            <a:r>
              <a:rPr lang="en-US" sz="3100" dirty="0" smtClean="0">
                <a:latin typeface="Arial" pitchFamily="34" charset="0"/>
                <a:cs typeface="Arial" pitchFamily="34" charset="0"/>
              </a:rPr>
              <a:t>): (10%)</a:t>
            </a:r>
            <a:br>
              <a:rPr lang="en-US" sz="3100" dirty="0" smtClean="0">
                <a:latin typeface="Arial" pitchFamily="34" charset="0"/>
                <a:cs typeface="Arial" pitchFamily="34" charset="0"/>
              </a:rPr>
            </a:br>
            <a:r>
              <a:rPr lang="en-US" sz="3100" dirty="0" smtClean="0">
                <a:latin typeface="Arial" pitchFamily="34" charset="0"/>
                <a:cs typeface="Arial" pitchFamily="34" charset="0"/>
              </a:rPr>
              <a:t>5. </a:t>
            </a:r>
            <a:r>
              <a:rPr lang="en-US" sz="3100" dirty="0" err="1" smtClean="0">
                <a:latin typeface="Arial" pitchFamily="34" charset="0"/>
                <a:cs typeface="Arial" pitchFamily="34" charset="0"/>
              </a:rPr>
              <a:t>Tích</a:t>
            </a:r>
            <a:r>
              <a:rPr lang="en-US" sz="3100" dirty="0" smtClean="0">
                <a:latin typeface="Arial" pitchFamily="34" charset="0"/>
                <a:cs typeface="Arial" pitchFamily="34" charset="0"/>
              </a:rPr>
              <a:t> </a:t>
            </a:r>
            <a:r>
              <a:rPr lang="en-US" sz="3100" dirty="0" err="1" smtClean="0">
                <a:latin typeface="Arial" pitchFamily="34" charset="0"/>
                <a:cs typeface="Arial" pitchFamily="34" charset="0"/>
              </a:rPr>
              <a:t>cực</a:t>
            </a:r>
            <a:r>
              <a:rPr lang="en-US" sz="3100" dirty="0" smtClean="0">
                <a:latin typeface="Arial" pitchFamily="34" charset="0"/>
                <a:cs typeface="Arial" pitchFamily="34" charset="0"/>
              </a:rPr>
              <a:t> </a:t>
            </a:r>
            <a:r>
              <a:rPr lang="en-US" sz="3100" dirty="0" err="1" smtClean="0">
                <a:latin typeface="Arial" pitchFamily="34" charset="0"/>
                <a:cs typeface="Arial" pitchFamily="34" charset="0"/>
              </a:rPr>
              <a:t>thảo</a:t>
            </a:r>
            <a:r>
              <a:rPr lang="en-US" sz="3100" dirty="0" smtClean="0">
                <a:latin typeface="Arial" pitchFamily="34" charset="0"/>
                <a:cs typeface="Arial" pitchFamily="34" charset="0"/>
              </a:rPr>
              <a:t> </a:t>
            </a:r>
            <a:r>
              <a:rPr lang="en-US" sz="3100" dirty="0" err="1" smtClean="0">
                <a:latin typeface="Arial" pitchFamily="34" charset="0"/>
                <a:cs typeface="Arial" pitchFamily="34" charset="0"/>
              </a:rPr>
              <a:t>luận</a:t>
            </a:r>
            <a:r>
              <a:rPr lang="en-US" sz="3100" dirty="0" smtClean="0">
                <a:latin typeface="Arial" pitchFamily="34" charset="0"/>
                <a:cs typeface="Arial" pitchFamily="34" charset="0"/>
              </a:rPr>
              <a:t> </a:t>
            </a:r>
            <a:r>
              <a:rPr lang="en-US" sz="3100" dirty="0" err="1" smtClean="0">
                <a:latin typeface="Arial" pitchFamily="34" charset="0"/>
                <a:cs typeface="Arial" pitchFamily="34" charset="0"/>
              </a:rPr>
              <a:t>trên</a:t>
            </a:r>
            <a:r>
              <a:rPr lang="en-US" sz="3100" dirty="0" smtClean="0">
                <a:latin typeface="Arial" pitchFamily="34" charset="0"/>
                <a:cs typeface="Arial" pitchFamily="34" charset="0"/>
              </a:rPr>
              <a:t> </a:t>
            </a:r>
            <a:r>
              <a:rPr lang="en-US" sz="3100" dirty="0" err="1" smtClean="0">
                <a:latin typeface="Arial" pitchFamily="34" charset="0"/>
                <a:cs typeface="Arial" pitchFamily="34" charset="0"/>
              </a:rPr>
              <a:t>diễn</a:t>
            </a:r>
            <a:r>
              <a:rPr lang="en-US" sz="3100" dirty="0" smtClean="0">
                <a:latin typeface="Arial" pitchFamily="34" charset="0"/>
                <a:cs typeface="Arial" pitchFamily="34" charset="0"/>
              </a:rPr>
              <a:t> </a:t>
            </a:r>
            <a:r>
              <a:rPr lang="en-US" sz="3100" dirty="0" err="1" smtClean="0">
                <a:latin typeface="Arial" pitchFamily="34" charset="0"/>
                <a:cs typeface="Arial" pitchFamily="34" charset="0"/>
              </a:rPr>
              <a:t>đàn</a:t>
            </a:r>
            <a:r>
              <a:rPr lang="en-US" sz="3100" dirty="0" smtClean="0">
                <a:latin typeface="Arial" pitchFamily="34" charset="0"/>
                <a:cs typeface="Arial" pitchFamily="34" charset="0"/>
              </a:rPr>
              <a:t> + </a:t>
            </a:r>
            <a:r>
              <a:rPr lang="en-US" sz="3100" dirty="0" err="1" smtClean="0">
                <a:latin typeface="Arial" pitchFamily="34" charset="0"/>
                <a:cs typeface="Arial" pitchFamily="34" charset="0"/>
              </a:rPr>
              <a:t>lớp</a:t>
            </a:r>
            <a:r>
              <a:rPr lang="en-US" sz="3100" dirty="0" smtClean="0">
                <a:latin typeface="Arial" pitchFamily="34" charset="0"/>
                <a:cs typeface="Arial" pitchFamily="34" charset="0"/>
              </a:rPr>
              <a:t> (10%)</a:t>
            </a:r>
            <a:br>
              <a:rPr lang="en-US" sz="3100" dirty="0" smtClean="0">
                <a:latin typeface="Arial" pitchFamily="34" charset="0"/>
                <a:cs typeface="Arial" pitchFamily="34" charset="0"/>
              </a:rPr>
            </a:br>
            <a:r>
              <a:rPr lang="en-US" sz="3100" dirty="0" smtClean="0">
                <a:latin typeface="Arial" pitchFamily="34" charset="0"/>
                <a:cs typeface="Arial" pitchFamily="34" charset="0"/>
              </a:rPr>
              <a:t>6. </a:t>
            </a:r>
            <a:r>
              <a:rPr lang="en-US" sz="3100" dirty="0" err="1" smtClean="0">
                <a:latin typeface="Arial" pitchFamily="34" charset="0"/>
                <a:cs typeface="Arial" pitchFamily="34" charset="0"/>
              </a:rPr>
              <a:t>Kiểm</a:t>
            </a:r>
            <a:r>
              <a:rPr lang="en-US" sz="3100" dirty="0" smtClean="0">
                <a:latin typeface="Arial" pitchFamily="34" charset="0"/>
                <a:cs typeface="Arial" pitchFamily="34" charset="0"/>
              </a:rPr>
              <a:t> </a:t>
            </a:r>
            <a:r>
              <a:rPr lang="en-US" sz="3100" dirty="0" err="1" smtClean="0">
                <a:latin typeface="Arial" pitchFamily="34" charset="0"/>
                <a:cs typeface="Arial" pitchFamily="34" charset="0"/>
              </a:rPr>
              <a:t>tra</a:t>
            </a:r>
            <a:r>
              <a:rPr lang="en-US" sz="3100" dirty="0" smtClean="0">
                <a:latin typeface="Arial" pitchFamily="34" charset="0"/>
                <a:cs typeface="Arial" pitchFamily="34" charset="0"/>
              </a:rPr>
              <a:t> </a:t>
            </a:r>
            <a:r>
              <a:rPr lang="en-US" sz="3100" dirty="0" err="1" smtClean="0">
                <a:latin typeface="Arial" pitchFamily="34" charset="0"/>
                <a:cs typeface="Arial" pitchFamily="34" charset="0"/>
              </a:rPr>
              <a:t>giấy</a:t>
            </a:r>
            <a:r>
              <a:rPr lang="en-US" sz="3100" dirty="0" smtClean="0">
                <a:latin typeface="Arial" pitchFamily="34" charset="0"/>
                <a:cs typeface="Arial" pitchFamily="34" charset="0"/>
              </a:rPr>
              <a:t> + </a:t>
            </a:r>
            <a:r>
              <a:rPr lang="en-US" sz="3100" dirty="0" err="1" smtClean="0">
                <a:latin typeface="Arial" pitchFamily="34" charset="0"/>
                <a:cs typeface="Arial" pitchFamily="34" charset="0"/>
              </a:rPr>
              <a:t>thực</a:t>
            </a:r>
            <a:r>
              <a:rPr lang="en-US" sz="3100" dirty="0" smtClean="0">
                <a:latin typeface="Arial" pitchFamily="34" charset="0"/>
                <a:cs typeface="Arial" pitchFamily="34" charset="0"/>
              </a:rPr>
              <a:t> </a:t>
            </a:r>
            <a:r>
              <a:rPr lang="en-US" sz="3100" dirty="0" err="1" smtClean="0">
                <a:latin typeface="Arial" pitchFamily="34" charset="0"/>
                <a:cs typeface="Arial" pitchFamily="34" charset="0"/>
              </a:rPr>
              <a:t>hành</a:t>
            </a:r>
            <a:r>
              <a:rPr lang="en-US" sz="3100" dirty="0" smtClean="0">
                <a:latin typeface="Arial" pitchFamily="34" charset="0"/>
                <a:cs typeface="Arial" pitchFamily="34" charset="0"/>
              </a:rPr>
              <a:t>: </a:t>
            </a:r>
            <a:r>
              <a:rPr lang="en-US" sz="3100" dirty="0" smtClean="0">
                <a:solidFill>
                  <a:srgbClr val="FF0000"/>
                </a:solidFill>
                <a:latin typeface="Arial" pitchFamily="34" charset="0"/>
                <a:cs typeface="Arial" pitchFamily="34" charset="0"/>
              </a:rPr>
              <a:t>50%</a:t>
            </a:r>
            <a:br>
              <a:rPr lang="en-US" sz="3100" dirty="0" smtClean="0">
                <a:solidFill>
                  <a:srgbClr val="FF0000"/>
                </a:solidFill>
                <a:latin typeface="Arial" pitchFamily="34" charset="0"/>
                <a:cs typeface="Arial" pitchFamily="34" charset="0"/>
              </a:rPr>
            </a:br>
            <a:r>
              <a:rPr lang="en-US" sz="3100" dirty="0">
                <a:latin typeface="Arial" pitchFamily="34" charset="0"/>
                <a:cs typeface="Arial" pitchFamily="34" charset="0"/>
              </a:rPr>
              <a:t>7. </a:t>
            </a:r>
            <a:r>
              <a:rPr lang="en-US" sz="3100" dirty="0" err="1">
                <a:latin typeface="Arial" pitchFamily="34" charset="0"/>
                <a:cs typeface="Arial" pitchFamily="34" charset="0"/>
              </a:rPr>
              <a:t>Sử</a:t>
            </a:r>
            <a:r>
              <a:rPr lang="en-US" sz="3100" dirty="0">
                <a:latin typeface="Arial" pitchFamily="34" charset="0"/>
                <a:cs typeface="Arial" pitchFamily="34" charset="0"/>
              </a:rPr>
              <a:t> </a:t>
            </a:r>
            <a:r>
              <a:rPr lang="en-US" sz="3100" dirty="0" err="1">
                <a:latin typeface="Arial" pitchFamily="34" charset="0"/>
                <a:cs typeface="Arial" pitchFamily="34" charset="0"/>
              </a:rPr>
              <a:t>dụng</a:t>
            </a:r>
            <a:r>
              <a:rPr lang="en-US" sz="3100" dirty="0">
                <a:latin typeface="Arial" pitchFamily="34" charset="0"/>
                <a:cs typeface="Arial" pitchFamily="34" charset="0"/>
              </a:rPr>
              <a:t> </a:t>
            </a:r>
            <a:r>
              <a:rPr lang="en-US" sz="3100" dirty="0" err="1">
                <a:latin typeface="Arial" pitchFamily="34" charset="0"/>
                <a:cs typeface="Arial" pitchFamily="34" charset="0"/>
              </a:rPr>
              <a:t>tiếng</a:t>
            </a:r>
            <a:r>
              <a:rPr lang="en-US" sz="3100" dirty="0">
                <a:latin typeface="Arial" pitchFamily="34" charset="0"/>
                <a:cs typeface="Arial" pitchFamily="34" charset="0"/>
              </a:rPr>
              <a:t> </a:t>
            </a:r>
            <a:r>
              <a:rPr lang="en-US" sz="3100" dirty="0" err="1">
                <a:latin typeface="Arial" pitchFamily="34" charset="0"/>
                <a:cs typeface="Arial" pitchFamily="34" charset="0"/>
              </a:rPr>
              <a:t>Anh</a:t>
            </a:r>
            <a:r>
              <a:rPr lang="en-US" sz="3100" dirty="0">
                <a:latin typeface="Arial" pitchFamily="34" charset="0"/>
                <a:cs typeface="Arial" pitchFamily="34" charset="0"/>
              </a:rPr>
              <a:t> </a:t>
            </a:r>
            <a:r>
              <a:rPr lang="en-US" sz="3100" dirty="0" err="1">
                <a:latin typeface="Arial" pitchFamily="34" charset="0"/>
                <a:cs typeface="Arial" pitchFamily="34" charset="0"/>
              </a:rPr>
              <a:t>trong</a:t>
            </a:r>
            <a:r>
              <a:rPr lang="en-US" sz="3100" dirty="0">
                <a:latin typeface="Arial" pitchFamily="34" charset="0"/>
                <a:cs typeface="Arial" pitchFamily="34" charset="0"/>
              </a:rPr>
              <a:t> </a:t>
            </a:r>
            <a:r>
              <a:rPr lang="en-US" sz="3100" dirty="0" err="1">
                <a:latin typeface="Arial" pitchFamily="34" charset="0"/>
                <a:cs typeface="Arial" pitchFamily="34" charset="0"/>
              </a:rPr>
              <a:t>lớp</a:t>
            </a:r>
            <a:r>
              <a:rPr lang="en-US" sz="3100" dirty="0">
                <a:latin typeface="Arial" pitchFamily="34" charset="0"/>
                <a:cs typeface="Arial" pitchFamily="34" charset="0"/>
              </a:rPr>
              <a:t> (</a:t>
            </a:r>
            <a:r>
              <a:rPr lang="en-US" sz="3100" dirty="0" err="1">
                <a:latin typeface="Arial" pitchFamily="34" charset="0"/>
                <a:cs typeface="Arial" pitchFamily="34" charset="0"/>
              </a:rPr>
              <a:t>Khuyến</a:t>
            </a:r>
            <a:r>
              <a:rPr lang="en-US" sz="3100" dirty="0">
                <a:latin typeface="Arial" pitchFamily="34" charset="0"/>
                <a:cs typeface="Arial" pitchFamily="34" charset="0"/>
              </a:rPr>
              <a:t> </a:t>
            </a:r>
            <a:r>
              <a:rPr lang="en-US" sz="3100" dirty="0" err="1">
                <a:latin typeface="Arial" pitchFamily="34" charset="0"/>
                <a:cs typeface="Arial" pitchFamily="34" charset="0"/>
              </a:rPr>
              <a:t>khích</a:t>
            </a:r>
            <a:r>
              <a:rPr lang="en-US" sz="3100" dirty="0">
                <a:latin typeface="Arial" pitchFamily="34" charset="0"/>
                <a:cs typeface="Arial" pitchFamily="34" charset="0"/>
              </a:rPr>
              <a:t>: 10%)</a:t>
            </a:r>
            <a:br>
              <a:rPr lang="en-US" sz="3100" dirty="0">
                <a:latin typeface="Arial" pitchFamily="34" charset="0"/>
                <a:cs typeface="Arial" pitchFamily="34" charset="0"/>
              </a:rPr>
            </a:br>
            <a:endParaRPr lang="vi-VN" sz="31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428604"/>
            <a:ext cx="8535322" cy="5429288"/>
          </a:xfrm>
        </p:spPr>
        <p:txBody>
          <a:bodyPr>
            <a:normAutofit fontScale="90000"/>
          </a:bodyPr>
          <a:lstStyle/>
          <a:p>
            <a:pPr algn="l"/>
            <a:r>
              <a:rPr lang="en-US" dirty="0" smtClean="0"/>
              <a:t/>
            </a:r>
            <a:br>
              <a:rPr lang="en-US" dirty="0" smtClean="0"/>
            </a:br>
            <a:r>
              <a:rPr lang="en-US" dirty="0" err="1" smtClean="0"/>
              <a:t>Đánh</a:t>
            </a:r>
            <a:r>
              <a:rPr lang="en-US" dirty="0" smtClean="0"/>
              <a:t> </a:t>
            </a:r>
            <a:r>
              <a:rPr lang="en-US" dirty="0" err="1" smtClean="0"/>
              <a:t>giá</a:t>
            </a:r>
            <a:r>
              <a:rPr lang="en-US" dirty="0" smtClean="0"/>
              <a:t> </a:t>
            </a:r>
            <a:r>
              <a:rPr lang="en-US" dirty="0" err="1" smtClean="0"/>
              <a:t>cuối</a:t>
            </a:r>
            <a:r>
              <a:rPr lang="en-US" dirty="0" smtClean="0"/>
              <a:t> </a:t>
            </a:r>
            <a:r>
              <a:rPr lang="en-US" dirty="0" err="1" smtClean="0"/>
              <a:t>kỳ</a:t>
            </a:r>
            <a:r>
              <a:rPr lang="en-US" dirty="0" smtClean="0"/>
              <a:t>:</a:t>
            </a:r>
            <a:br>
              <a:rPr lang="en-US" dirty="0" smtClean="0"/>
            </a:br>
            <a:r>
              <a:rPr lang="en-US" sz="3100" dirty="0" smtClean="0">
                <a:latin typeface="Times New Roman" pitchFamily="18" charset="0"/>
                <a:cs typeface="Times New Roman" pitchFamily="18" charset="0"/>
              </a:rPr>
              <a:t>1. </a:t>
            </a:r>
            <a:r>
              <a:rPr lang="en-US" sz="3100" dirty="0" err="1" smtClean="0">
                <a:latin typeface="Times New Roman" pitchFamily="18" charset="0"/>
                <a:cs typeface="Times New Roman" pitchFamily="18" charset="0"/>
              </a:rPr>
              <a:t>Làm</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đề</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tài</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theo</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nhóm</a:t>
            </a:r>
            <a:r>
              <a:rPr lang="en-US" sz="3100" dirty="0" smtClean="0">
                <a:latin typeface="Times New Roman" pitchFamily="18" charset="0"/>
                <a:cs typeface="Times New Roman" pitchFamily="18" charset="0"/>
              </a:rPr>
              <a:t> 2 </a:t>
            </a:r>
            <a:r>
              <a:rPr lang="en-US" sz="3100" dirty="0" err="1" smtClean="0">
                <a:latin typeface="Times New Roman" pitchFamily="18" charset="0"/>
                <a:cs typeface="Times New Roman" pitchFamily="18" charset="0"/>
              </a:rPr>
              <a:t>người</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Báo</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cáo</a:t>
            </a:r>
            <a:r>
              <a:rPr lang="en-US" sz="3100" dirty="0" smtClean="0">
                <a:latin typeface="Times New Roman" pitchFamily="18" charset="0"/>
                <a:cs typeface="Times New Roman" pitchFamily="18" charset="0"/>
              </a:rPr>
              <a:t> + </a:t>
            </a:r>
            <a:r>
              <a:rPr lang="en-US" sz="3100" dirty="0" err="1" smtClean="0">
                <a:latin typeface="Times New Roman" pitchFamily="18" charset="0"/>
                <a:cs typeface="Times New Roman" pitchFamily="18" charset="0"/>
              </a:rPr>
              <a:t>vấn</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đáp</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lý</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thuyết</a:t>
            </a:r>
            <a:r>
              <a:rPr lang="en-US" sz="3100" dirty="0" smtClean="0">
                <a:latin typeface="Times New Roman" pitchFamily="18" charset="0"/>
                <a:cs typeface="Times New Roman" pitchFamily="18" charset="0"/>
              </a:rPr>
              <a:t> + </a:t>
            </a:r>
            <a:r>
              <a:rPr lang="en-US" sz="3100" dirty="0" err="1" smtClean="0">
                <a:latin typeface="Times New Roman" pitchFamily="18" charset="0"/>
                <a:cs typeface="Times New Roman" pitchFamily="18" charset="0"/>
              </a:rPr>
              <a:t>thực</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hành</a:t>
            </a:r>
            <a:r>
              <a:rPr lang="en-US" sz="3100" dirty="0" smtClean="0">
                <a:latin typeface="Times New Roman" pitchFamily="18" charset="0"/>
                <a:cs typeface="Times New Roman" pitchFamily="18" charset="0"/>
              </a:rPr>
              <a:t>)</a:t>
            </a:r>
            <a:br>
              <a:rPr lang="en-US" sz="3100" dirty="0" smtClean="0">
                <a:latin typeface="Times New Roman" pitchFamily="18" charset="0"/>
                <a:cs typeface="Times New Roman" pitchFamily="18" charset="0"/>
              </a:rPr>
            </a:br>
            <a:r>
              <a:rPr lang="en-US" sz="3100" dirty="0" err="1" smtClean="0">
                <a:latin typeface="Times New Roman" pitchFamily="18" charset="0"/>
                <a:cs typeface="Times New Roman" pitchFamily="18" charset="0"/>
              </a:rPr>
              <a:t>Yêu</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cầu</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của</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đề</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tài</a:t>
            </a:r>
            <a:r>
              <a:rPr lang="en-US" sz="3100" dirty="0" smtClean="0">
                <a:latin typeface="Times New Roman" pitchFamily="18" charset="0"/>
                <a:cs typeface="Times New Roman" pitchFamily="18" charset="0"/>
              </a:rPr>
              <a:t>: </a:t>
            </a:r>
            <a:br>
              <a:rPr lang="en-US" sz="3100" dirty="0" smtClean="0">
                <a:latin typeface="Times New Roman" pitchFamily="18" charset="0"/>
                <a:cs typeface="Times New Roman" pitchFamily="18" charset="0"/>
              </a:rPr>
            </a:b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Sử</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dụng</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theo</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mô</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hình</a:t>
            </a:r>
            <a:r>
              <a:rPr lang="en-US" sz="3100" dirty="0" smtClean="0">
                <a:latin typeface="Times New Roman" pitchFamily="18" charset="0"/>
                <a:cs typeface="Times New Roman" pitchFamily="18" charset="0"/>
              </a:rPr>
              <a:t> Client-Server: </a:t>
            </a:r>
            <a:r>
              <a:rPr lang="en-US" sz="3100" dirty="0" err="1" smtClean="0">
                <a:latin typeface="Times New Roman" pitchFamily="18" charset="0"/>
                <a:cs typeface="Times New Roman" pitchFamily="18" charset="0"/>
              </a:rPr>
              <a:t>Sử</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dụng</a:t>
            </a:r>
            <a:r>
              <a:rPr lang="en-US" sz="3100" dirty="0" smtClean="0">
                <a:latin typeface="Times New Roman" pitchFamily="18" charset="0"/>
                <a:cs typeface="Times New Roman" pitchFamily="18" charset="0"/>
              </a:rPr>
              <a:t> 2 </a:t>
            </a:r>
            <a:r>
              <a:rPr lang="en-US" sz="3100" dirty="0" err="1" smtClean="0">
                <a:latin typeface="Times New Roman" pitchFamily="18" charset="0"/>
                <a:cs typeface="Times New Roman" pitchFamily="18" charset="0"/>
              </a:rPr>
              <a:t>máy</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khác</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nhau</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kết</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nối</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bằng</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wifi</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hoặc</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dây</a:t>
            </a:r>
            <a:r>
              <a:rPr lang="en-US" sz="3100" dirty="0" smtClean="0">
                <a:latin typeface="Times New Roman" pitchFamily="18" charset="0"/>
                <a:cs typeface="Times New Roman" pitchFamily="18" charset="0"/>
              </a:rPr>
              <a:t>.</a:t>
            </a:r>
            <a:br>
              <a:rPr lang="en-US" sz="3100" dirty="0" smtClean="0">
                <a:latin typeface="Times New Roman" pitchFamily="18" charset="0"/>
                <a:cs typeface="Times New Roman" pitchFamily="18" charset="0"/>
              </a:rPr>
            </a:b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Trong</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ứng</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dụng</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phải</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sử</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dụng</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đầy</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đủ</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các</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phần</a:t>
            </a:r>
            <a:r>
              <a:rPr lang="en-US" sz="3100" dirty="0" smtClean="0">
                <a:latin typeface="Times New Roman" pitchFamily="18" charset="0"/>
                <a:cs typeface="Times New Roman" pitchFamily="18" charset="0"/>
              </a:rPr>
              <a:t>:</a:t>
            </a:r>
            <a:br>
              <a:rPr lang="en-US" sz="3100" dirty="0" smtClean="0">
                <a:latin typeface="Times New Roman" pitchFamily="18" charset="0"/>
                <a:cs typeface="Times New Roman" pitchFamily="18" charset="0"/>
              </a:rPr>
            </a:br>
            <a:r>
              <a:rPr lang="en-US" sz="3100" dirty="0" smtClean="0">
                <a:latin typeface="Times New Roman" pitchFamily="18" charset="0"/>
                <a:cs typeface="Times New Roman" pitchFamily="18" charset="0"/>
              </a:rPr>
              <a:t>  - Triggers</a:t>
            </a:r>
            <a:br>
              <a:rPr lang="en-US" sz="3100" dirty="0" smtClean="0">
                <a:latin typeface="Times New Roman" pitchFamily="18" charset="0"/>
                <a:cs typeface="Times New Roman" pitchFamily="18" charset="0"/>
              </a:rPr>
            </a:br>
            <a:r>
              <a:rPr lang="en-US" sz="3100" dirty="0" smtClean="0">
                <a:latin typeface="Times New Roman" pitchFamily="18" charset="0"/>
                <a:cs typeface="Times New Roman" pitchFamily="18" charset="0"/>
              </a:rPr>
              <a:t>  - Views</a:t>
            </a:r>
            <a:br>
              <a:rPr lang="en-US" sz="3100" dirty="0" smtClean="0">
                <a:latin typeface="Times New Roman" pitchFamily="18" charset="0"/>
                <a:cs typeface="Times New Roman" pitchFamily="18" charset="0"/>
              </a:rPr>
            </a:br>
            <a:r>
              <a:rPr lang="en-US" sz="3100" dirty="0" smtClean="0">
                <a:latin typeface="Times New Roman" pitchFamily="18" charset="0"/>
                <a:cs typeface="Times New Roman" pitchFamily="18" charset="0"/>
              </a:rPr>
              <a:t>  - Stored </a:t>
            </a:r>
            <a:r>
              <a:rPr lang="en-US" sz="3100" dirty="0">
                <a:latin typeface="Times New Roman" pitchFamily="18" charset="0"/>
                <a:cs typeface="Times New Roman" pitchFamily="18" charset="0"/>
              </a:rPr>
              <a:t>Procedure </a:t>
            </a:r>
            <a:r>
              <a:rPr lang="en-US" sz="3100" dirty="0" err="1" smtClean="0">
                <a:latin typeface="Times New Roman" pitchFamily="18" charset="0"/>
                <a:cs typeface="Times New Roman" pitchFamily="18" charset="0"/>
              </a:rPr>
              <a:t>và</a:t>
            </a:r>
            <a:r>
              <a:rPr lang="en-US" sz="3100" dirty="0" smtClean="0">
                <a:latin typeface="Times New Roman" pitchFamily="18" charset="0"/>
                <a:cs typeface="Times New Roman" pitchFamily="18" charset="0"/>
              </a:rPr>
              <a:t> </a:t>
            </a:r>
            <a:r>
              <a:rPr lang="en-US" sz="3100" dirty="0">
                <a:latin typeface="Times New Roman" pitchFamily="18" charset="0"/>
                <a:cs typeface="Times New Roman" pitchFamily="18" charset="0"/>
              </a:rPr>
              <a:t>Function </a:t>
            </a:r>
            <a:r>
              <a:rPr lang="en-US" sz="3100" dirty="0" err="1">
                <a:latin typeface="Times New Roman" pitchFamily="18" charset="0"/>
                <a:cs typeface="Times New Roman" pitchFamily="18" charset="0"/>
              </a:rPr>
              <a:t>của</a:t>
            </a:r>
            <a:r>
              <a:rPr lang="en-US" sz="3100" dirty="0">
                <a:latin typeface="Times New Roman" pitchFamily="18" charset="0"/>
                <a:cs typeface="Times New Roman" pitchFamily="18" charset="0"/>
              </a:rPr>
              <a:t> </a:t>
            </a:r>
            <a:r>
              <a:rPr lang="en-US" sz="3100" dirty="0" smtClean="0">
                <a:latin typeface="Times New Roman" pitchFamily="18" charset="0"/>
                <a:cs typeface="Times New Roman" pitchFamily="18" charset="0"/>
              </a:rPr>
              <a:t>DBMS: </a:t>
            </a:r>
            <a:r>
              <a:rPr lang="en-US" sz="3100" dirty="0" err="1" smtClean="0">
                <a:latin typeface="Times New Roman" pitchFamily="18" charset="0"/>
                <a:cs typeface="Times New Roman" pitchFamily="18" charset="0"/>
              </a:rPr>
              <a:t>thực</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thi</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các</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chức</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năng</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của</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ứng</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dụng</a:t>
            </a:r>
            <a:r>
              <a:rPr lang="en-US" sz="3100" dirty="0" smtClean="0">
                <a:latin typeface="Times New Roman" pitchFamily="18" charset="0"/>
                <a:cs typeface="Times New Roman" pitchFamily="18" charset="0"/>
              </a:rPr>
              <a:t/>
            </a:r>
            <a:br>
              <a:rPr lang="en-US" sz="3100" dirty="0" smtClean="0">
                <a:latin typeface="Times New Roman" pitchFamily="18" charset="0"/>
                <a:cs typeface="Times New Roman" pitchFamily="18" charset="0"/>
              </a:rPr>
            </a:br>
            <a:r>
              <a:rPr lang="en-US" sz="3100" dirty="0" smtClean="0">
                <a:latin typeface="Times New Roman" pitchFamily="18" charset="0"/>
                <a:cs typeface="Times New Roman" pitchFamily="18" charset="0"/>
              </a:rPr>
              <a:t>  </a:t>
            </a:r>
            <a:r>
              <a:rPr lang="en-US" sz="3200" dirty="0" smtClean="0">
                <a:latin typeface="Arial" pitchFamily="34" charset="0"/>
                <a:cs typeface="Arial" pitchFamily="34" charset="0"/>
              </a:rPr>
              <a:t/>
            </a:r>
            <a:br>
              <a:rPr lang="en-US" sz="3200" dirty="0" smtClean="0">
                <a:latin typeface="Arial" pitchFamily="34" charset="0"/>
                <a:cs typeface="Arial" pitchFamily="34" charset="0"/>
              </a:rPr>
            </a:br>
            <a:r>
              <a:rPr lang="en-US" sz="3200" dirty="0" smtClean="0">
                <a:latin typeface="Arial" pitchFamily="34" charset="0"/>
                <a:cs typeface="Arial" pitchFamily="34" charset="0"/>
              </a:rPr>
              <a:t/>
            </a:r>
            <a:br>
              <a:rPr lang="en-US" sz="3200" dirty="0" smtClean="0">
                <a:latin typeface="Arial" pitchFamily="34" charset="0"/>
                <a:cs typeface="Arial" pitchFamily="34" charset="0"/>
              </a:rPr>
            </a:br>
            <a:endParaRPr lang="vi-V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428604"/>
            <a:ext cx="8535322" cy="5429288"/>
          </a:xfrm>
        </p:spPr>
        <p:txBody>
          <a:bodyPr>
            <a:normAutofit fontScale="90000"/>
          </a:bodyPr>
          <a:lstStyle/>
          <a:p>
            <a:pPr algn="l"/>
            <a:r>
              <a:rPr lang="en-US" dirty="0" smtClean="0"/>
              <a:t/>
            </a:r>
            <a:br>
              <a:rPr lang="en-US" dirty="0" smtClean="0"/>
            </a:br>
            <a:r>
              <a:rPr lang="en-US" dirty="0" err="1" smtClean="0"/>
              <a:t>Đánh</a:t>
            </a:r>
            <a:r>
              <a:rPr lang="en-US" dirty="0" smtClean="0"/>
              <a:t> </a:t>
            </a:r>
            <a:r>
              <a:rPr lang="en-US" dirty="0" err="1" smtClean="0"/>
              <a:t>giá</a:t>
            </a:r>
            <a:r>
              <a:rPr lang="en-US" dirty="0" smtClean="0"/>
              <a:t> </a:t>
            </a:r>
            <a:r>
              <a:rPr lang="en-US" dirty="0" err="1" smtClean="0"/>
              <a:t>cuối</a:t>
            </a:r>
            <a:r>
              <a:rPr lang="en-US" dirty="0" smtClean="0"/>
              <a:t> </a:t>
            </a:r>
            <a:r>
              <a:rPr lang="en-US" dirty="0" err="1" smtClean="0"/>
              <a:t>kỳ</a:t>
            </a:r>
            <a:r>
              <a:rPr lang="en-US" dirty="0" smtClean="0"/>
              <a:t> (</a:t>
            </a:r>
            <a:r>
              <a:rPr lang="en-US" dirty="0" err="1" smtClean="0"/>
              <a:t>tt</a:t>
            </a:r>
            <a:r>
              <a:rPr lang="en-US" dirty="0" smtClean="0"/>
              <a:t>.):</a:t>
            </a:r>
            <a:br>
              <a:rPr lang="en-US" dirty="0" smtClean="0"/>
            </a:br>
            <a:r>
              <a:rPr lang="en-US" sz="3100" dirty="0">
                <a:latin typeface="Times New Roman" pitchFamily="18" charset="0"/>
                <a:cs typeface="Times New Roman" pitchFamily="18" charset="0"/>
              </a:rPr>
              <a:t> </a:t>
            </a:r>
            <a:r>
              <a:rPr lang="en-US" sz="3100" dirty="0" smtClean="0">
                <a:latin typeface="Times New Roman" pitchFamily="18" charset="0"/>
                <a:cs typeface="Times New Roman" pitchFamily="18" charset="0"/>
              </a:rPr>
              <a:t> - </a:t>
            </a:r>
            <a:r>
              <a:rPr lang="en-US" sz="3100" dirty="0" err="1" smtClean="0">
                <a:latin typeface="Times New Roman" pitchFamily="18" charset="0"/>
                <a:cs typeface="Times New Roman" pitchFamily="18" charset="0"/>
              </a:rPr>
              <a:t>Tạo</a:t>
            </a:r>
            <a:r>
              <a:rPr lang="en-US" sz="3100" dirty="0" smtClean="0">
                <a:latin typeface="Times New Roman" pitchFamily="18" charset="0"/>
                <a:cs typeface="Times New Roman" pitchFamily="18" charset="0"/>
              </a:rPr>
              <a:t> users, </a:t>
            </a:r>
            <a:r>
              <a:rPr lang="en-US" sz="3100" dirty="0" err="1" smtClean="0">
                <a:latin typeface="Times New Roman" pitchFamily="18" charset="0"/>
                <a:cs typeface="Times New Roman" pitchFamily="18" charset="0"/>
              </a:rPr>
              <a:t>phân</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quyền</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sử</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dụng</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các</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câu</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lệnh</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của</a:t>
            </a:r>
            <a:r>
              <a:rPr lang="en-US" sz="3100" dirty="0" smtClean="0">
                <a:latin typeface="Times New Roman" pitchFamily="18" charset="0"/>
                <a:cs typeface="Times New Roman" pitchFamily="18" charset="0"/>
              </a:rPr>
              <a:t> DBMS</a:t>
            </a:r>
            <a:br>
              <a:rPr lang="en-US" sz="3100" dirty="0" smtClean="0">
                <a:latin typeface="Times New Roman" pitchFamily="18" charset="0"/>
                <a:cs typeface="Times New Roman" pitchFamily="18" charset="0"/>
              </a:rPr>
            </a:br>
            <a:r>
              <a:rPr lang="en-US" sz="3100" dirty="0" smtClean="0">
                <a:latin typeface="Times New Roman" pitchFamily="18" charset="0"/>
                <a:cs typeface="Times New Roman" pitchFamily="18" charset="0"/>
              </a:rPr>
              <a:t>  - </a:t>
            </a:r>
            <a:r>
              <a:rPr lang="en-US" sz="3100" dirty="0" err="1" smtClean="0">
                <a:latin typeface="Times New Roman" pitchFamily="18" charset="0"/>
                <a:cs typeface="Times New Roman" pitchFamily="18" charset="0"/>
              </a:rPr>
              <a:t>Tạo</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và</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sử</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dụng</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chỉ</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mục</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trong</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các</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câu</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truy</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vấn</a:t>
            </a:r>
            <a:r>
              <a:rPr lang="en-US" sz="3100" dirty="0" smtClean="0">
                <a:latin typeface="Times New Roman" pitchFamily="18" charset="0"/>
                <a:cs typeface="Times New Roman" pitchFamily="18" charset="0"/>
              </a:rPr>
              <a:t/>
            </a:r>
            <a:br>
              <a:rPr lang="en-US" sz="3100" dirty="0" smtClean="0">
                <a:latin typeface="Times New Roman" pitchFamily="18" charset="0"/>
                <a:cs typeface="Times New Roman" pitchFamily="18" charset="0"/>
              </a:rPr>
            </a:br>
            <a:r>
              <a:rPr lang="en-US" sz="3100" dirty="0" smtClean="0">
                <a:latin typeface="Times New Roman" pitchFamily="18" charset="0"/>
                <a:cs typeface="Times New Roman" pitchFamily="18" charset="0"/>
              </a:rPr>
              <a:t/>
            </a:r>
            <a:br>
              <a:rPr lang="en-US" sz="3100" dirty="0" smtClean="0">
                <a:latin typeface="Times New Roman" pitchFamily="18" charset="0"/>
                <a:cs typeface="Times New Roman" pitchFamily="18" charset="0"/>
              </a:rPr>
            </a:br>
            <a:r>
              <a:rPr lang="en-US" sz="3100" dirty="0" smtClean="0">
                <a:latin typeface="Times New Roman" pitchFamily="18" charset="0"/>
                <a:cs typeface="Times New Roman" pitchFamily="18" charset="0"/>
              </a:rPr>
              <a:t>.NET </a:t>
            </a:r>
            <a:r>
              <a:rPr lang="en-US" sz="3100" dirty="0" err="1" smtClean="0">
                <a:latin typeface="Times New Roman" pitchFamily="18" charset="0"/>
                <a:cs typeface="Times New Roman" pitchFamily="18" charset="0"/>
              </a:rPr>
              <a:t>chỉ</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dùng</a:t>
            </a:r>
            <a:r>
              <a:rPr lang="en-US" sz="3100" smtClean="0">
                <a:latin typeface="Times New Roman" pitchFamily="18" charset="0"/>
                <a:cs typeface="Times New Roman" pitchFamily="18" charset="0"/>
              </a:rPr>
              <a:t> để</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tạo</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giao</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diện</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người</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dùng</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cho</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ứng</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dụng</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kết</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nối</a:t>
            </a:r>
            <a:r>
              <a:rPr lang="en-US" sz="3100" dirty="0" smtClean="0">
                <a:latin typeface="Times New Roman" pitchFamily="18" charset="0"/>
                <a:cs typeface="Times New Roman" pitchFamily="18" charset="0"/>
              </a:rPr>
              <a:t> CSDL </a:t>
            </a:r>
            <a:r>
              <a:rPr lang="en-US" sz="3100" dirty="0" err="1" smtClean="0">
                <a:latin typeface="Times New Roman" pitchFamily="18" charset="0"/>
                <a:cs typeface="Times New Roman" pitchFamily="18" charset="0"/>
              </a:rPr>
              <a:t>từ</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xa</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gọi</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thực</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thi</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các</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hàm</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thủ</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tục</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và</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các</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câu</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truy</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vấn</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nhận</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kết</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quả</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và</a:t>
            </a:r>
            <a:r>
              <a:rPr lang="en-US" sz="3100" dirty="0" smtClean="0">
                <a:latin typeface="Times New Roman" pitchFamily="18" charset="0"/>
                <a:cs typeface="Times New Roman" pitchFamily="18" charset="0"/>
              </a:rPr>
              <a:t> show </a:t>
            </a:r>
            <a:r>
              <a:rPr lang="en-US" sz="3100" dirty="0" err="1" smtClean="0">
                <a:latin typeface="Times New Roman" pitchFamily="18" charset="0"/>
                <a:cs typeface="Times New Roman" pitchFamily="18" charset="0"/>
              </a:rPr>
              <a:t>lên</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màn</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hình</a:t>
            </a:r>
            <a:r>
              <a:rPr lang="en-US" sz="3100" dirty="0" smtClean="0">
                <a:latin typeface="Times New Roman" pitchFamily="18" charset="0"/>
                <a:cs typeface="Times New Roman" pitchFamily="18" charset="0"/>
              </a:rPr>
              <a:t>.</a:t>
            </a:r>
            <a:r>
              <a:rPr lang="en-US" sz="3200" dirty="0" smtClean="0">
                <a:latin typeface="Arial" pitchFamily="34" charset="0"/>
                <a:cs typeface="Arial" pitchFamily="34" charset="0"/>
              </a:rPr>
              <a:t/>
            </a:r>
            <a:br>
              <a:rPr lang="en-US" sz="3200" dirty="0" smtClean="0">
                <a:latin typeface="Arial" pitchFamily="34" charset="0"/>
                <a:cs typeface="Arial" pitchFamily="34" charset="0"/>
              </a:rPr>
            </a:br>
            <a:r>
              <a:rPr lang="en-US" sz="3200" dirty="0" smtClean="0">
                <a:latin typeface="Arial" pitchFamily="34" charset="0"/>
                <a:cs typeface="Arial" pitchFamily="34" charset="0"/>
              </a:rPr>
              <a:t/>
            </a:r>
            <a:br>
              <a:rPr lang="en-US" sz="3200" dirty="0" smtClean="0">
                <a:latin typeface="Arial" pitchFamily="34" charset="0"/>
                <a:cs typeface="Arial" pitchFamily="34" charset="0"/>
              </a:rPr>
            </a:br>
            <a:r>
              <a:rPr lang="en-US" sz="3200" dirty="0" smtClean="0">
                <a:latin typeface="Arial" pitchFamily="34" charset="0"/>
                <a:cs typeface="Arial" pitchFamily="34" charset="0"/>
              </a:rPr>
              <a:t/>
            </a:r>
            <a:br>
              <a:rPr lang="en-US" sz="3200" dirty="0" smtClean="0">
                <a:latin typeface="Arial" pitchFamily="34" charset="0"/>
                <a:cs typeface="Arial" pitchFamily="34" charset="0"/>
              </a:rPr>
            </a:br>
            <a:endParaRPr lang="vi-VN" dirty="0"/>
          </a:p>
        </p:txBody>
      </p:sp>
    </p:spTree>
    <p:extLst>
      <p:ext uri="{BB962C8B-B14F-4D97-AF65-F5344CB8AC3E}">
        <p14:creationId xmlns:p14="http://schemas.microsoft.com/office/powerpoint/2010/main" val="7018084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428604"/>
            <a:ext cx="8535322" cy="5429288"/>
          </a:xfrm>
        </p:spPr>
        <p:txBody>
          <a:bodyPr>
            <a:normAutofit/>
          </a:bodyPr>
          <a:lstStyle/>
          <a:p>
            <a:pPr algn="l"/>
            <a:r>
              <a:rPr lang="en-US" dirty="0" smtClean="0"/>
              <a:t/>
            </a:r>
            <a:br>
              <a:rPr lang="en-US" dirty="0" smtClean="0"/>
            </a:br>
            <a:r>
              <a:rPr lang="en-US" dirty="0" err="1" smtClean="0"/>
              <a:t>Yêu</a:t>
            </a:r>
            <a:r>
              <a:rPr lang="en-US" dirty="0" smtClean="0"/>
              <a:t> </a:t>
            </a:r>
            <a:r>
              <a:rPr lang="en-US" dirty="0" err="1" smtClean="0"/>
              <a:t>cầu</a:t>
            </a:r>
            <a:r>
              <a:rPr lang="en-US" dirty="0" smtClean="0"/>
              <a:t>:</a:t>
            </a:r>
            <a:br>
              <a:rPr lang="en-US" dirty="0" smtClean="0"/>
            </a:br>
            <a:r>
              <a:rPr lang="en-US" sz="3100" dirty="0" smtClean="0">
                <a:latin typeface="Times New Roman" pitchFamily="18" charset="0"/>
                <a:cs typeface="Times New Roman" pitchFamily="18" charset="0"/>
              </a:rPr>
              <a:t>1. </a:t>
            </a:r>
            <a:r>
              <a:rPr lang="en-US" sz="3100" dirty="0" err="1" smtClean="0">
                <a:latin typeface="Times New Roman" pitchFamily="18" charset="0"/>
                <a:cs typeface="Times New Roman" pitchFamily="18" charset="0"/>
              </a:rPr>
              <a:t>Đi</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học</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mang</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theo</a:t>
            </a:r>
            <a:r>
              <a:rPr lang="en-US" sz="3100" dirty="0" smtClean="0">
                <a:latin typeface="Times New Roman" pitchFamily="18" charset="0"/>
                <a:cs typeface="Times New Roman" pitchFamily="18" charset="0"/>
              </a:rPr>
              <a:t> laptop (1 </a:t>
            </a:r>
            <a:r>
              <a:rPr lang="en-US" sz="3100" dirty="0" err="1" smtClean="0">
                <a:latin typeface="Times New Roman" pitchFamily="18" charset="0"/>
                <a:cs typeface="Times New Roman" pitchFamily="18" charset="0"/>
              </a:rPr>
              <a:t>máy</a:t>
            </a:r>
            <a:r>
              <a:rPr lang="en-US" sz="3100" dirty="0" smtClean="0">
                <a:latin typeface="Times New Roman" pitchFamily="18" charset="0"/>
                <a:cs typeface="Times New Roman" pitchFamily="18" charset="0"/>
              </a:rPr>
              <a:t> / </a:t>
            </a:r>
            <a:r>
              <a:rPr lang="en-US" sz="3100" dirty="0" err="1" smtClean="0">
                <a:latin typeface="Times New Roman" pitchFamily="18" charset="0"/>
                <a:cs typeface="Times New Roman" pitchFamily="18" charset="0"/>
              </a:rPr>
              <a:t>người</a:t>
            </a:r>
            <a:r>
              <a:rPr lang="en-US" sz="3100" dirty="0" smtClean="0">
                <a:latin typeface="Times New Roman" pitchFamily="18" charset="0"/>
                <a:cs typeface="Times New Roman" pitchFamily="18" charset="0"/>
              </a:rPr>
              <a:t>)</a:t>
            </a:r>
            <a:br>
              <a:rPr lang="en-US" sz="3100" dirty="0" smtClean="0">
                <a:latin typeface="Times New Roman" pitchFamily="18" charset="0"/>
                <a:cs typeface="Times New Roman" pitchFamily="18" charset="0"/>
              </a:rPr>
            </a:br>
            <a:r>
              <a:rPr lang="en-US" sz="3100" dirty="0" smtClean="0">
                <a:latin typeface="Times New Roman" pitchFamily="18" charset="0"/>
                <a:cs typeface="Times New Roman" pitchFamily="18" charset="0"/>
              </a:rPr>
              <a:t>2. </a:t>
            </a:r>
            <a:r>
              <a:rPr lang="en-US" sz="3100" dirty="0" err="1" smtClean="0">
                <a:latin typeface="Times New Roman" pitchFamily="18" charset="0"/>
                <a:cs typeface="Times New Roman" pitchFamily="18" charset="0"/>
              </a:rPr>
              <a:t>Cài</a:t>
            </a:r>
            <a:r>
              <a:rPr lang="en-US" sz="3100" dirty="0" smtClean="0">
                <a:latin typeface="Times New Roman" pitchFamily="18" charset="0"/>
                <a:cs typeface="Times New Roman" pitchFamily="18" charset="0"/>
              </a:rPr>
              <a:t> SQL-Server 2012 </a:t>
            </a:r>
            <a:r>
              <a:rPr lang="en-US" sz="3100" dirty="0" err="1" smtClean="0">
                <a:latin typeface="Times New Roman" pitchFamily="18" charset="0"/>
                <a:cs typeface="Times New Roman" pitchFamily="18" charset="0"/>
              </a:rPr>
              <a:t>hoặc</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cao</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hơn</a:t>
            </a:r>
            <a:r>
              <a:rPr lang="en-US" sz="3200" dirty="0" smtClean="0">
                <a:latin typeface="Arial" pitchFamily="34" charset="0"/>
                <a:cs typeface="Arial" pitchFamily="34" charset="0"/>
              </a:rPr>
              <a:t/>
            </a:r>
            <a:br>
              <a:rPr lang="en-US" sz="3200" dirty="0" smtClean="0">
                <a:latin typeface="Arial" pitchFamily="34" charset="0"/>
                <a:cs typeface="Arial" pitchFamily="34" charset="0"/>
              </a:rPr>
            </a:br>
            <a:r>
              <a:rPr lang="en-US" sz="3100" dirty="0">
                <a:latin typeface="Times New Roman" pitchFamily="18" charset="0"/>
                <a:cs typeface="Times New Roman" pitchFamily="18" charset="0"/>
              </a:rPr>
              <a:t>3. </a:t>
            </a:r>
            <a:r>
              <a:rPr lang="en-US" sz="3100" dirty="0" err="1">
                <a:latin typeface="Times New Roman" pitchFamily="18" charset="0"/>
                <a:cs typeface="Times New Roman" pitchFamily="18" charset="0"/>
              </a:rPr>
              <a:t>Sử</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dụng</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mô</a:t>
            </a:r>
            <a:r>
              <a:rPr lang="en-US" sz="3100" dirty="0">
                <a:latin typeface="Times New Roman" pitchFamily="18" charset="0"/>
                <a:cs typeface="Times New Roman" pitchFamily="18" charset="0"/>
              </a:rPr>
              <a:t> </a:t>
            </a:r>
            <a:r>
              <a:rPr lang="en-US" sz="3100" dirty="0" err="1">
                <a:latin typeface="Times New Roman" pitchFamily="18" charset="0"/>
                <a:cs typeface="Times New Roman" pitchFamily="18" charset="0"/>
              </a:rPr>
              <a:t>hình</a:t>
            </a:r>
            <a:r>
              <a:rPr lang="en-US" sz="3100" dirty="0">
                <a:latin typeface="Times New Roman" pitchFamily="18" charset="0"/>
                <a:cs typeface="Times New Roman" pitchFamily="18" charset="0"/>
              </a:rPr>
              <a:t> </a:t>
            </a:r>
            <a:r>
              <a:rPr lang="en-US" sz="3100" dirty="0" smtClean="0">
                <a:latin typeface="Times New Roman" pitchFamily="18" charset="0"/>
                <a:cs typeface="Times New Roman" pitchFamily="18" charset="0"/>
              </a:rPr>
              <a:t>Client-Server</a:t>
            </a:r>
            <a:br>
              <a:rPr lang="en-US" sz="3100" dirty="0" smtClean="0">
                <a:latin typeface="Times New Roman" pitchFamily="18" charset="0"/>
                <a:cs typeface="Times New Roman" pitchFamily="18" charset="0"/>
              </a:rPr>
            </a:br>
            <a:r>
              <a:rPr lang="en-US" sz="3100" dirty="0" smtClean="0">
                <a:latin typeface="Times New Roman" pitchFamily="18" charset="0"/>
                <a:cs typeface="Times New Roman" pitchFamily="18" charset="0"/>
              </a:rPr>
              <a:t>4. </a:t>
            </a:r>
            <a:r>
              <a:rPr lang="en-US" sz="3100" dirty="0" err="1" smtClean="0">
                <a:latin typeface="Times New Roman" pitchFamily="18" charset="0"/>
                <a:cs typeface="Times New Roman" pitchFamily="18" charset="0"/>
              </a:rPr>
              <a:t>Mỗi</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nhóm</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mang</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theo</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một</a:t>
            </a:r>
            <a:r>
              <a:rPr lang="en-US" sz="3100" dirty="0" smtClean="0">
                <a:latin typeface="Times New Roman" pitchFamily="18" charset="0"/>
                <a:cs typeface="Times New Roman" pitchFamily="18" charset="0"/>
              </a:rPr>
              <a:t> ổ </a:t>
            </a:r>
            <a:r>
              <a:rPr lang="en-US" sz="3100" dirty="0" err="1" smtClean="0">
                <a:latin typeface="Times New Roman" pitchFamily="18" charset="0"/>
                <a:cs typeface="Times New Roman" pitchFamily="18" charset="0"/>
              </a:rPr>
              <a:t>cắm</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để</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nối</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chuyển</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tiếp</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từ</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lỗ</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cắm</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chính</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ra</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nhiều</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lỗ</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cắm</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Nếu</a:t>
            </a:r>
            <a:r>
              <a:rPr lang="en-US" sz="3100" dirty="0" smtClean="0">
                <a:latin typeface="Times New Roman" pitchFamily="18" charset="0"/>
                <a:cs typeface="Times New Roman" pitchFamily="18" charset="0"/>
              </a:rPr>
              <a:t> 3 </a:t>
            </a:r>
            <a:r>
              <a:rPr lang="en-US" sz="3100" dirty="0" err="1" smtClean="0">
                <a:latin typeface="Times New Roman" pitchFamily="18" charset="0"/>
                <a:cs typeface="Times New Roman" pitchFamily="18" charset="0"/>
              </a:rPr>
              <a:t>lần</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hết</a:t>
            </a:r>
            <a:r>
              <a:rPr lang="en-US" sz="3100" dirty="0" smtClean="0">
                <a:latin typeface="Times New Roman" pitchFamily="18" charset="0"/>
                <a:cs typeface="Times New Roman" pitchFamily="18" charset="0"/>
              </a:rPr>
              <a:t> pin </a:t>
            </a:r>
            <a:r>
              <a:rPr lang="en-US" sz="3100" dirty="0" err="1" smtClean="0">
                <a:latin typeface="Times New Roman" pitchFamily="18" charset="0"/>
                <a:cs typeface="Times New Roman" pitchFamily="18" charset="0"/>
              </a:rPr>
              <a:t>máy</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ko</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làm</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việc</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được</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trong</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giờ</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học</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thì</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được</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miễn</a:t>
            </a:r>
            <a:r>
              <a:rPr lang="en-US" sz="3100" dirty="0" smtClean="0">
                <a:latin typeface="Times New Roman" pitchFamily="18" charset="0"/>
                <a:cs typeface="Times New Roman" pitchFamily="18" charset="0"/>
              </a:rPr>
              <a:t> </a:t>
            </a:r>
            <a:r>
              <a:rPr lang="en-US" sz="3100" dirty="0" err="1" smtClean="0">
                <a:latin typeface="Times New Roman" pitchFamily="18" charset="0"/>
                <a:cs typeface="Times New Roman" pitchFamily="18" charset="0"/>
              </a:rPr>
              <a:t>thi</a:t>
            </a:r>
            <a:r>
              <a:rPr lang="en-US" sz="3100" smtClean="0">
                <a:latin typeface="Times New Roman" pitchFamily="18" charset="0"/>
                <a:cs typeface="Times New Roman" pitchFamily="18" charset="0"/>
              </a:rPr>
              <a:t>)</a:t>
            </a:r>
            <a:r>
              <a:rPr lang="en-US" sz="3100" dirty="0">
                <a:latin typeface="Times New Roman" pitchFamily="18" charset="0"/>
                <a:cs typeface="Times New Roman" pitchFamily="18" charset="0"/>
              </a:rPr>
              <a:t/>
            </a:r>
            <a:br>
              <a:rPr lang="en-US" sz="3100" dirty="0">
                <a:latin typeface="Times New Roman" pitchFamily="18" charset="0"/>
                <a:cs typeface="Times New Roman" pitchFamily="18" charset="0"/>
              </a:rPr>
            </a:br>
            <a:endParaRPr lang="vi-VN" sz="3100" dirty="0">
              <a:latin typeface="Times New Roman" pitchFamily="18" charset="0"/>
              <a:cs typeface="Times New Roman" pitchFamily="18" charset="0"/>
            </a:endParaRPr>
          </a:p>
        </p:txBody>
      </p:sp>
    </p:spTree>
    <p:extLst>
      <p:ext uri="{BB962C8B-B14F-4D97-AF65-F5344CB8AC3E}">
        <p14:creationId xmlns:p14="http://schemas.microsoft.com/office/powerpoint/2010/main" val="18309602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355</TotalTime>
  <Words>49</Words>
  <Application>Microsoft Office PowerPoint</Application>
  <PresentationFormat>On-screen Show (4:3)</PresentationFormat>
  <Paragraphs>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Times New Roman</vt:lpstr>
      <vt:lpstr>Office Theme</vt:lpstr>
      <vt:lpstr>CÁC QUI ĐỊNH VÀ CÁCH ĐÁNH GIÁ KẾT QUẢ MÔN HỌC</vt:lpstr>
      <vt:lpstr>Sử dụng trang Dạy học số  - Lấy tài liệu học tập, slides bài giảng, bài tập. - Nộp bài tập theo nhóm - Xem điểm quá trình - Phản hồi chất lượng bài giảng - Thảo luận trên diễn đàn </vt:lpstr>
      <vt:lpstr>Các qui định và đánh giá quá trình: 1. Đi học đầy đủ và đúng giờ: (10%) –1 buổi vắng trừ 5%, 3 buổi vắng: miễn thi, 2 buổi đi trễ = 1 buổi vắng 2. Chuẩn bị trước bài ở nhà: (10%) 3. Làm bài tập và thực hành đầy đủ: (10%) 4. Tham gia học nhóm đầy đủ (nhóm trưởng đánh giá): (10%) 5. Tích cực thảo luận trên diễn đàn + lớp (10%) 6. Kiểm tra giấy + thực hành: 50% 7. Sử dụng tiếng Anh trong lớp (Khuyến khích: 10%) </vt:lpstr>
      <vt:lpstr> Đánh giá cuối kỳ: 1. Làm đề tài theo nhóm 2 người: Báo cáo + vấn đáp (lý thuyết + thực hành) Yêu cầu của đề tài:  + Sử dụng theo mô hình Client-Server: Sử dụng 2 máy khác nhau kết nối bằng wifi hoặc dây. + Trong ứng dụng phải sử dụng đầy đủ các phần:   - Triggers   - Views   - Stored Procedure và Function của DBMS: thực thi các chức năng của ứng dụng     </vt:lpstr>
      <vt:lpstr> Đánh giá cuối kỳ (tt.):   - Tạo users, phân quyền: sử dụng các câu lệnh của DBMS   - Tạo và sử dụng chỉ mục trong các câu truy vấn  .NET chỉ dùng để tạo giao diện người dùng cho ứng dụng, kết nối CSDL từ xa, gọi thực thi các hàm, thủ tục và các câu truy vấn, nhận kết quả và show lên màn hình.   </vt:lpstr>
      <vt:lpstr> Yêu cầu: 1. Đi học mang theo laptop (1 máy / người) 2. Cài SQL-Server 2012 hoặc cao hơn 3. Sử dụng mô hình Client-Server 4. Mỗi nhóm mang theo một ổ cắm để nối chuyển tiếp từ lỗ cắm chính ra nhiều lỗ cắm (Nếu 3 lần hết pin máy ko làm việc được trong giờ học thì được miễn thi)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CÁC QUI ĐỊNH VÀ CÁCH ĐÁNH GIÁ</dc:title>
  <dc:creator>user</dc:creator>
  <cp:lastModifiedBy>Son Nguyen</cp:lastModifiedBy>
  <cp:revision>48</cp:revision>
  <dcterms:created xsi:type="dcterms:W3CDTF">2013-08-31T01:09:19Z</dcterms:created>
  <dcterms:modified xsi:type="dcterms:W3CDTF">2017-02-08T00:53:30Z</dcterms:modified>
</cp:coreProperties>
</file>