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1"/>
  </p:notesMasterIdLst>
  <p:handoutMasterIdLst>
    <p:handoutMasterId r:id="rId42"/>
  </p:handoutMasterIdLst>
  <p:sldIdLst>
    <p:sldId id="409" r:id="rId2"/>
    <p:sldId id="276" r:id="rId3"/>
    <p:sldId id="277" r:id="rId4"/>
    <p:sldId id="388" r:id="rId5"/>
    <p:sldId id="278" r:id="rId6"/>
    <p:sldId id="279" r:id="rId7"/>
    <p:sldId id="281" r:id="rId8"/>
    <p:sldId id="283" r:id="rId9"/>
    <p:sldId id="285" r:id="rId10"/>
    <p:sldId id="286" r:id="rId11"/>
    <p:sldId id="390" r:id="rId12"/>
    <p:sldId id="391" r:id="rId13"/>
    <p:sldId id="392" r:id="rId14"/>
    <p:sldId id="385" r:id="rId15"/>
    <p:sldId id="401" r:id="rId16"/>
    <p:sldId id="327" r:id="rId17"/>
    <p:sldId id="330" r:id="rId18"/>
    <p:sldId id="328" r:id="rId19"/>
    <p:sldId id="329" r:id="rId20"/>
    <p:sldId id="343" r:id="rId21"/>
    <p:sldId id="344" r:id="rId22"/>
    <p:sldId id="345" r:id="rId23"/>
    <p:sldId id="346" r:id="rId24"/>
    <p:sldId id="347" r:id="rId25"/>
    <p:sldId id="402" r:id="rId26"/>
    <p:sldId id="386" r:id="rId27"/>
    <p:sldId id="348" r:id="rId28"/>
    <p:sldId id="349" r:id="rId29"/>
    <p:sldId id="350" r:id="rId30"/>
    <p:sldId id="351" r:id="rId31"/>
    <p:sldId id="352" r:id="rId32"/>
    <p:sldId id="353" r:id="rId33"/>
    <p:sldId id="354" r:id="rId34"/>
    <p:sldId id="355" r:id="rId35"/>
    <p:sldId id="356" r:id="rId36"/>
    <p:sldId id="357" r:id="rId37"/>
    <p:sldId id="399" r:id="rId38"/>
    <p:sldId id="366" r:id="rId39"/>
    <p:sldId id="403" r:id="rId4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78" autoAdjust="0"/>
  </p:normalViewPr>
  <p:slideViewPr>
    <p:cSldViewPr snapToObjects="1">
      <p:cViewPr varScale="1">
        <p:scale>
          <a:sx n="91" d="100"/>
          <a:sy n="91" d="100"/>
        </p:scale>
        <p:origin x="2193"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7/31/2020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540972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7/31/2020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279530811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Participate:</a:t>
            </a:r>
            <a:r>
              <a:rPr lang="en-US" baseline="0"/>
              <a:t> tham gia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30</a:t>
            </a:fld>
            <a:endParaRPr lang="en-US"/>
          </a:p>
        </p:txBody>
      </p:sp>
    </p:spTree>
    <p:extLst>
      <p:ext uri="{BB962C8B-B14F-4D97-AF65-F5344CB8AC3E}">
        <p14:creationId xmlns:p14="http://schemas.microsoft.com/office/powerpoint/2010/main" val="300266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5</a:t>
            </a:fld>
            <a:endParaRPr lang="en-US"/>
          </a:p>
        </p:txBody>
      </p:sp>
    </p:spTree>
    <p:extLst>
      <p:ext uri="{BB962C8B-B14F-4D97-AF65-F5344CB8AC3E}">
        <p14:creationId xmlns:p14="http://schemas.microsoft.com/office/powerpoint/2010/main" val="300973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11</a:t>
            </a:fld>
            <a:endParaRPr lang="en-US"/>
          </a:p>
        </p:txBody>
      </p:sp>
    </p:spTree>
    <p:extLst>
      <p:ext uri="{BB962C8B-B14F-4D97-AF65-F5344CB8AC3E}">
        <p14:creationId xmlns:p14="http://schemas.microsoft.com/office/powerpoint/2010/main" val="55280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Sale: </a:t>
            </a:r>
            <a:r>
              <a:rPr lang="en-US" dirty="0" err="1"/>
              <a:t>việc</a:t>
            </a:r>
            <a:r>
              <a:rPr lang="en-US" baseline="0" dirty="0"/>
              <a:t> </a:t>
            </a:r>
            <a:r>
              <a:rPr lang="en-US" baseline="0" dirty="0" err="1"/>
              <a:t>bán</a:t>
            </a:r>
            <a:r>
              <a:rPr lang="en-US" baseline="0" dirty="0"/>
              <a:t> </a:t>
            </a:r>
            <a:r>
              <a:rPr lang="en-US" baseline="0" dirty="0" err="1"/>
              <a:t>hàng</a:t>
            </a: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UML</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UML</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UML</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UML</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UML</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UML</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July 30, 2020</a:t>
            </a:r>
          </a:p>
        </p:txBody>
      </p:sp>
      <p:sp>
        <p:nvSpPr>
          <p:cNvPr id="8" name="Footer Placeholder 4"/>
          <p:cNvSpPr>
            <a:spLocks noGrp="1"/>
          </p:cNvSpPr>
          <p:nvPr>
            <p:ph type="ftr" sz="quarter" idx="11"/>
          </p:nvPr>
        </p:nvSpPr>
        <p:spPr/>
        <p:txBody>
          <a:bodyPr/>
          <a:lstStyle>
            <a:lvl1pPr>
              <a:defRPr/>
            </a:lvl1pPr>
          </a:lstStyle>
          <a:p>
            <a:pPr>
              <a:defRPr/>
            </a:pPr>
            <a:r>
              <a:rPr lang="en-US"/>
              <a:t>502045 - UML</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July 30, 2020</a:t>
            </a:r>
          </a:p>
        </p:txBody>
      </p:sp>
      <p:sp>
        <p:nvSpPr>
          <p:cNvPr id="4" name="Footer Placeholder 4"/>
          <p:cNvSpPr>
            <a:spLocks noGrp="1"/>
          </p:cNvSpPr>
          <p:nvPr>
            <p:ph type="ftr" sz="quarter" idx="11"/>
          </p:nvPr>
        </p:nvSpPr>
        <p:spPr/>
        <p:txBody>
          <a:bodyPr/>
          <a:lstStyle>
            <a:lvl1pPr>
              <a:defRPr/>
            </a:lvl1pPr>
          </a:lstStyle>
          <a:p>
            <a:pPr>
              <a:defRPr/>
            </a:pPr>
            <a:r>
              <a:rPr lang="en-US"/>
              <a:t>502045 - UML</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July 30, 2020</a:t>
            </a:r>
          </a:p>
        </p:txBody>
      </p:sp>
      <p:sp>
        <p:nvSpPr>
          <p:cNvPr id="3" name="Footer Placeholder 4"/>
          <p:cNvSpPr>
            <a:spLocks noGrp="1"/>
          </p:cNvSpPr>
          <p:nvPr>
            <p:ph type="ftr" sz="quarter" idx="11"/>
          </p:nvPr>
        </p:nvSpPr>
        <p:spPr/>
        <p:txBody>
          <a:bodyPr/>
          <a:lstStyle>
            <a:lvl1pPr>
              <a:defRPr/>
            </a:lvl1pPr>
          </a:lstStyle>
          <a:p>
            <a:pPr>
              <a:defRPr/>
            </a:pPr>
            <a:r>
              <a:rPr lang="en-US"/>
              <a:t>502045 - UML</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UML</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UML</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July 30,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502045 - UML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2" descr="logoTDT-banquyen"/>
          <p:cNvPicPr>
            <a:picLocks noChangeAspect="1" noChangeArrowheads="1"/>
          </p:cNvPicPr>
          <p:nvPr userDrawn="1"/>
        </p:nvPicPr>
        <p:blipFill>
          <a:blip r:embed="rId13"/>
          <a:srcRect/>
          <a:stretch>
            <a:fillRect/>
          </a:stretch>
        </p:blipFill>
        <p:spPr bwMode="auto">
          <a:xfrm>
            <a:off x="7352763" y="38637"/>
            <a:ext cx="1752600" cy="11001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image" Target="../media/image6.tmp"/><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502045 - UML</a:t>
            </a:r>
            <a:endParaRPr lang="en-US" dirty="0"/>
          </a:p>
        </p:txBody>
      </p:sp>
      <p:sp>
        <p:nvSpPr>
          <p:cNvPr id="6" name="Date Placeholder 5"/>
          <p:cNvSpPr>
            <a:spLocks noGrp="1"/>
          </p:cNvSpPr>
          <p:nvPr>
            <p:ph type="dt" sz="half" idx="10"/>
          </p:nvPr>
        </p:nvSpPr>
        <p:spPr/>
        <p:txBody>
          <a:bodyPr/>
          <a:lstStyle/>
          <a:p>
            <a:pPr>
              <a:defRPr/>
            </a:pPr>
            <a:r>
              <a:rPr lang="en-US"/>
              <a:t>July 30, 2020</a:t>
            </a:r>
          </a:p>
        </p:txBody>
      </p:sp>
      <p:sp>
        <p:nvSpPr>
          <p:cNvPr id="9" name="Title 1">
            <a:extLst>
              <a:ext uri="{FF2B5EF4-FFF2-40B4-BE49-F238E27FC236}">
                <a16:creationId xmlns:a16="http://schemas.microsoft.com/office/drawing/2014/main" id="{96F7DE9F-998B-4985-8D4F-8FB7568A0CFE}"/>
              </a:ext>
            </a:extLst>
          </p:cNvPr>
          <p:cNvSpPr>
            <a:spLocks noGrp="1"/>
          </p:cNvSpPr>
          <p:nvPr>
            <p:ph type="ctrTitle"/>
          </p:nvPr>
        </p:nvSpPr>
        <p:spPr>
          <a:xfrm>
            <a:off x="1143000" y="2416175"/>
            <a:ext cx="6858000" cy="571500"/>
          </a:xfrm>
        </p:spPr>
        <p:txBody>
          <a:bodyPr>
            <a:normAutofit fontScale="90000"/>
          </a:bodyPr>
          <a:lstStyle/>
          <a:p>
            <a:pPr algn="ctr">
              <a:defRPr/>
            </a:pPr>
            <a:r>
              <a:rPr lang="en-US" sz="3300" dirty="0">
                <a:solidFill>
                  <a:schemeClr val="accent1"/>
                </a:solidFill>
              </a:rPr>
              <a:t>502045</a:t>
            </a:r>
          </a:p>
        </p:txBody>
      </p:sp>
      <p:sp>
        <p:nvSpPr>
          <p:cNvPr id="10" name="Subtitle 2">
            <a:extLst>
              <a:ext uri="{FF2B5EF4-FFF2-40B4-BE49-F238E27FC236}">
                <a16:creationId xmlns:a16="http://schemas.microsoft.com/office/drawing/2014/main" id="{BD9806AD-CF48-45C3-AE0A-10D68DA3DD3C}"/>
              </a:ext>
            </a:extLst>
          </p:cNvPr>
          <p:cNvSpPr>
            <a:spLocks noGrp="1"/>
          </p:cNvSpPr>
          <p:nvPr>
            <p:ph type="subTitle" idx="1"/>
          </p:nvPr>
        </p:nvSpPr>
        <p:spPr>
          <a:xfrm>
            <a:off x="1143000" y="2965450"/>
            <a:ext cx="6858000" cy="519113"/>
          </a:xfrm>
        </p:spPr>
        <p:txBody>
          <a:bodyPr>
            <a:normAutofit lnSpcReduction="10000"/>
          </a:bodyPr>
          <a:lstStyle/>
          <a:p>
            <a:pPr>
              <a:defRPr/>
            </a:pPr>
            <a:r>
              <a:rPr lang="en-US" sz="3000" b="1" dirty="0">
                <a:solidFill>
                  <a:schemeClr val="tx1"/>
                </a:solidFill>
                <a:latin typeface="Arial" panose="020B0604020202020204" pitchFamily="34" charset="0"/>
                <a:cs typeface="Arial" panose="020B0604020202020204" pitchFamily="34" charset="0"/>
              </a:rPr>
              <a:t>Software Engineering</a:t>
            </a:r>
          </a:p>
        </p:txBody>
      </p:sp>
      <p:sp>
        <p:nvSpPr>
          <p:cNvPr id="11" name="Subtitle 2">
            <a:extLst>
              <a:ext uri="{FF2B5EF4-FFF2-40B4-BE49-F238E27FC236}">
                <a16:creationId xmlns:a16="http://schemas.microsoft.com/office/drawing/2014/main" id="{EDB94BD1-9C45-402F-B3DB-6BB797E57516}"/>
              </a:ext>
            </a:extLst>
          </p:cNvPr>
          <p:cNvSpPr txBox="1">
            <a:spLocks/>
          </p:cNvSpPr>
          <p:nvPr/>
        </p:nvSpPr>
        <p:spPr>
          <a:xfrm>
            <a:off x="1143000" y="3689145"/>
            <a:ext cx="6858000" cy="891983"/>
          </a:xfrm>
          <a:prstGeom prst="rect">
            <a:avLst/>
          </a:prstGeom>
        </p:spPr>
        <p:txBody>
          <a:bodyPr lIns="68580" tIns="34290" rIns="68580" bIns="34290">
            <a:no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ts val="1000"/>
              </a:spcBef>
              <a:buFontTx/>
              <a:buNone/>
            </a:pPr>
            <a:r>
              <a:rPr lang="en-US" altLang="en-US" sz="2400" b="1" dirty="0">
                <a:cs typeface="Calibri" panose="020F0502020204030204" pitchFamily="34" charset="0"/>
              </a:rPr>
              <a:t>Chapter 05</a:t>
            </a:r>
          </a:p>
          <a:p>
            <a:pPr algn="ctr" eaLnBrk="1" hangingPunct="1">
              <a:lnSpc>
                <a:spcPct val="80000"/>
              </a:lnSpc>
              <a:spcBef>
                <a:spcPts val="1000"/>
              </a:spcBef>
              <a:buFontTx/>
              <a:buNone/>
            </a:pPr>
            <a:r>
              <a:rPr lang="en-US" altLang="en-US" sz="2400" b="1" dirty="0">
                <a:cs typeface="Calibri" panose="020F0502020204030204" pitchFamily="34" charset="0"/>
              </a:rPr>
              <a:t>Lesson 05: UML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(Extra)</a:t>
            </a:r>
            <a:endParaRPr lang="en-US" dirty="0"/>
          </a:p>
        </p:txBody>
      </p:sp>
      <p:sp>
        <p:nvSpPr>
          <p:cNvPr id="3" name="Content Placeholder 2"/>
          <p:cNvSpPr>
            <a:spLocks noGrp="1"/>
          </p:cNvSpPr>
          <p:nvPr>
            <p:ph idx="1"/>
          </p:nvPr>
        </p:nvSpPr>
        <p:spPr>
          <a:xfrm>
            <a:off x="457200" y="1423317"/>
            <a:ext cx="8229600" cy="4525963"/>
          </a:xfrm>
        </p:spPr>
        <p:txBody>
          <a:bodyPr/>
          <a:lstStyle/>
          <a:p>
            <a:r>
              <a:rPr lang="en-US"/>
              <a:t>Các khối của UML </a:t>
            </a:r>
          </a:p>
          <a:p>
            <a:pPr lvl="1"/>
            <a:r>
              <a:rPr lang="en-US"/>
              <a:t>Things</a:t>
            </a:r>
          </a:p>
          <a:p>
            <a:pPr lvl="1"/>
            <a:r>
              <a:rPr lang="en-US"/>
              <a:t>Relationships</a:t>
            </a:r>
          </a:p>
          <a:p>
            <a:pPr lvl="1"/>
            <a:r>
              <a:rPr lang="en-US"/>
              <a:t>Diagrams</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(Extra)</a:t>
            </a:r>
            <a:endParaRPr lang="en-US" dirty="0"/>
          </a:p>
        </p:txBody>
      </p:sp>
      <p:sp>
        <p:nvSpPr>
          <p:cNvPr id="3" name="Content Placeholder 2"/>
          <p:cNvSpPr>
            <a:spLocks noGrp="1"/>
          </p:cNvSpPr>
          <p:nvPr>
            <p:ph idx="1"/>
          </p:nvPr>
        </p:nvSpPr>
        <p:spPr>
          <a:xfrm>
            <a:off x="457200" y="1423317"/>
            <a:ext cx="8229600" cy="4525963"/>
          </a:xfrm>
        </p:spPr>
        <p:txBody>
          <a:bodyPr/>
          <a:lstStyle/>
          <a:p>
            <a:r>
              <a:rPr lang="en-US"/>
              <a:t>Thing</a:t>
            </a:r>
          </a:p>
          <a:p>
            <a:pPr lvl="1"/>
            <a:r>
              <a:rPr lang="en-US"/>
              <a:t>Class</a:t>
            </a:r>
          </a:p>
          <a:p>
            <a:pPr lvl="1"/>
            <a:r>
              <a:rPr lang="en-US"/>
              <a:t>Interface</a:t>
            </a:r>
          </a:p>
          <a:p>
            <a:pPr lvl="1"/>
            <a:r>
              <a:rPr lang="en-US"/>
              <a:t>Collaboration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556" y="554797"/>
            <a:ext cx="5734851" cy="2876952"/>
          </a:xfrm>
          <a:prstGeom prst="rect">
            <a:avLst/>
          </a:prstGeom>
          <a:ln>
            <a:solidFill>
              <a:schemeClr val="accent1"/>
            </a:solidFill>
          </a:ln>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3321" y="3938103"/>
            <a:ext cx="3477111" cy="1867161"/>
          </a:xfrm>
          <a:prstGeom prst="rect">
            <a:avLst/>
          </a:prstGeom>
          <a:ln>
            <a:solidFill>
              <a:schemeClr val="accent1"/>
            </a:solidFill>
          </a:ln>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3212976"/>
            <a:ext cx="4782218" cy="2610214"/>
          </a:xfrm>
          <a:prstGeom prst="rect">
            <a:avLst/>
          </a:prstGeom>
          <a:ln>
            <a:solidFill>
              <a:schemeClr val="accent1"/>
            </a:solidFill>
          </a:ln>
        </p:spPr>
      </p:pic>
    </p:spTree>
    <p:extLst>
      <p:ext uri="{BB962C8B-B14F-4D97-AF65-F5344CB8AC3E}">
        <p14:creationId xmlns:p14="http://schemas.microsoft.com/office/powerpoint/2010/main" val="329038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(Extra)</a:t>
            </a:r>
            <a:endParaRPr lang="en-US" dirty="0"/>
          </a:p>
        </p:txBody>
      </p:sp>
      <p:sp>
        <p:nvSpPr>
          <p:cNvPr id="3" name="Content Placeholder 2"/>
          <p:cNvSpPr>
            <a:spLocks noGrp="1"/>
          </p:cNvSpPr>
          <p:nvPr>
            <p:ph idx="1"/>
          </p:nvPr>
        </p:nvSpPr>
        <p:spPr>
          <a:xfrm>
            <a:off x="457200" y="1423317"/>
            <a:ext cx="8229600" cy="4525963"/>
          </a:xfrm>
        </p:spPr>
        <p:txBody>
          <a:bodyPr/>
          <a:lstStyle/>
          <a:p>
            <a:r>
              <a:rPr lang="en-US"/>
              <a:t>Thing</a:t>
            </a:r>
          </a:p>
          <a:p>
            <a:pPr lvl="1"/>
            <a:r>
              <a:rPr lang="en-US"/>
              <a:t>Use case</a:t>
            </a:r>
          </a:p>
          <a:p>
            <a:pPr lvl="1"/>
            <a:r>
              <a:rPr lang="en-US"/>
              <a:t>Actor</a:t>
            </a:r>
          </a:p>
          <a:p>
            <a:pPr lvl="1"/>
            <a:r>
              <a:rPr lang="en-US"/>
              <a:t>Ký hiệu bắt đầu, kết thúc</a:t>
            </a:r>
          </a:p>
          <a:p>
            <a:pPr lvl="1"/>
            <a:r>
              <a:rPr lang="en-US"/>
              <a:t>Component</a:t>
            </a:r>
          </a:p>
          <a:p>
            <a:pPr lvl="1"/>
            <a:r>
              <a:rPr lang="en-US"/>
              <a:t>Node</a:t>
            </a:r>
          </a:p>
          <a:p>
            <a:pPr lvl="1"/>
            <a:endParaRPr lang="en-US" dirty="0"/>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354" y="1268760"/>
            <a:ext cx="4591691" cy="2457793"/>
          </a:xfrm>
          <a:prstGeom prst="rect">
            <a:avLst/>
          </a:prstGeom>
          <a:ln>
            <a:solidFill>
              <a:schemeClr val="accent1"/>
            </a:solidFill>
          </a:ln>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891593"/>
            <a:ext cx="876422" cy="2057687"/>
          </a:xfrm>
          <a:prstGeom prst="rect">
            <a:avLst/>
          </a:prstGeom>
          <a:ln>
            <a:solidFill>
              <a:schemeClr val="accent1"/>
            </a:solidFill>
          </a:ln>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3717032"/>
            <a:ext cx="1267002" cy="1247949"/>
          </a:xfrm>
          <a:prstGeom prst="rect">
            <a:avLst/>
          </a:prstGeom>
          <a:ln>
            <a:solidFill>
              <a:schemeClr val="accent1"/>
            </a:solidFill>
          </a:ln>
        </p:spPr>
      </p:pic>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9912" y="4077072"/>
            <a:ext cx="2305372" cy="781159"/>
          </a:xfrm>
          <a:prstGeom prst="rect">
            <a:avLst/>
          </a:prstGeom>
          <a:ln>
            <a:solidFill>
              <a:schemeClr val="accent1"/>
            </a:solidFill>
          </a:ln>
        </p:spPr>
      </p:pic>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7743" y="5091910"/>
            <a:ext cx="3943901" cy="1714739"/>
          </a:xfrm>
          <a:prstGeom prst="rect">
            <a:avLst/>
          </a:prstGeom>
          <a:ln>
            <a:solidFill>
              <a:schemeClr val="accent1"/>
            </a:solidFill>
          </a:ln>
        </p:spPr>
      </p:pic>
      <p:pic>
        <p:nvPicPr>
          <p:cNvPr id="15" name="Picture 14"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2456" y="3952165"/>
            <a:ext cx="2695951" cy="2086266"/>
          </a:xfrm>
          <a:prstGeom prst="rect">
            <a:avLst/>
          </a:prstGeom>
          <a:ln>
            <a:solidFill>
              <a:schemeClr val="accent1"/>
            </a:solidFill>
          </a:ln>
        </p:spPr>
      </p:pic>
    </p:spTree>
    <p:extLst>
      <p:ext uri="{BB962C8B-B14F-4D97-AF65-F5344CB8AC3E}">
        <p14:creationId xmlns:p14="http://schemas.microsoft.com/office/powerpoint/2010/main" val="172330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(Extra)</a:t>
            </a:r>
            <a:endParaRPr lang="en-US" dirty="0"/>
          </a:p>
        </p:txBody>
      </p:sp>
      <p:sp>
        <p:nvSpPr>
          <p:cNvPr id="3" name="Content Placeholder 2"/>
          <p:cNvSpPr>
            <a:spLocks noGrp="1"/>
          </p:cNvSpPr>
          <p:nvPr>
            <p:ph idx="1"/>
          </p:nvPr>
        </p:nvSpPr>
        <p:spPr>
          <a:xfrm>
            <a:off x="457200" y="1423317"/>
            <a:ext cx="8229600" cy="4525963"/>
          </a:xfrm>
        </p:spPr>
        <p:txBody>
          <a:bodyPr/>
          <a:lstStyle/>
          <a:p>
            <a:r>
              <a:rPr lang="en-US"/>
              <a:t>Relationship</a:t>
            </a:r>
          </a:p>
          <a:p>
            <a:pPr lvl="1"/>
            <a:r>
              <a:rPr lang="en-US"/>
              <a:t>Dependency</a:t>
            </a:r>
          </a:p>
          <a:p>
            <a:pPr lvl="1"/>
            <a:r>
              <a:rPr lang="en-US"/>
              <a:t>Association</a:t>
            </a:r>
          </a:p>
          <a:p>
            <a:pPr lvl="1"/>
            <a:r>
              <a:rPr lang="en-US"/>
              <a:t>Generalization/Realization</a:t>
            </a:r>
            <a:endParaRPr lang="en-US" dirty="0"/>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206" y="1533163"/>
            <a:ext cx="600159" cy="1276528"/>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010" y="3405352"/>
            <a:ext cx="6182588" cy="1838582"/>
          </a:xfrm>
          <a:prstGeom prst="rect">
            <a:avLst/>
          </a:prstGeom>
          <a:ln>
            <a:solidFill>
              <a:schemeClr val="accent1"/>
            </a:solidFill>
          </a:ln>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3642" y="5696832"/>
            <a:ext cx="5725324" cy="504896"/>
          </a:xfrm>
          <a:prstGeom prst="rect">
            <a:avLst/>
          </a:prstGeom>
          <a:ln>
            <a:solidFill>
              <a:schemeClr val="accent1"/>
            </a:solidFill>
          </a:ln>
        </p:spPr>
      </p:pic>
    </p:spTree>
    <p:extLst>
      <p:ext uri="{BB962C8B-B14F-4D97-AF65-F5344CB8AC3E}">
        <p14:creationId xmlns:p14="http://schemas.microsoft.com/office/powerpoint/2010/main" val="345338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Introduction</a:t>
            </a:r>
          </a:p>
          <a:p>
            <a:pPr lvl="1"/>
            <a:r>
              <a:rPr lang="en-US" dirty="0"/>
              <a:t>What is the UML?</a:t>
            </a:r>
          </a:p>
          <a:p>
            <a:pPr lvl="1"/>
            <a:r>
              <a:rPr lang="en-US" dirty="0"/>
              <a:t>Ways of using the UML</a:t>
            </a:r>
          </a:p>
          <a:p>
            <a:r>
              <a:rPr lang="en-US" dirty="0"/>
              <a:t>Common diagrams</a:t>
            </a:r>
          </a:p>
          <a:p>
            <a:pPr lvl="1"/>
            <a:r>
              <a:rPr lang="en-US" b="1" dirty="0">
                <a:solidFill>
                  <a:srgbClr val="FF0000"/>
                </a:solidFill>
              </a:rPr>
              <a:t>Use case diagram</a:t>
            </a:r>
          </a:p>
          <a:p>
            <a:pPr lvl="1"/>
            <a:r>
              <a:rPr lang="en-US" dirty="0"/>
              <a:t>Sequence diagram</a:t>
            </a:r>
          </a:p>
          <a:p>
            <a:pPr lvl="1"/>
            <a:r>
              <a:rPr lang="en-US" dirty="0"/>
              <a:t>Activity diagram</a:t>
            </a:r>
          </a:p>
          <a:p>
            <a:pPr lvl="1"/>
            <a:r>
              <a:rPr lang="en-US" dirty="0"/>
              <a:t>Class diagram</a:t>
            </a:r>
          </a:p>
          <a:p>
            <a:r>
              <a:rPr lang="en-US" dirty="0"/>
              <a:t>Other diagrams</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502045 - UML</a:t>
            </a:r>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lstStyle/>
          <a:p>
            <a:r>
              <a:rPr lang="en-US" dirty="0"/>
              <a:t>Use cases are a technique for capturing the </a:t>
            </a:r>
            <a:r>
              <a:rPr lang="en-US" b="1" u="sng" dirty="0">
                <a:solidFill>
                  <a:srgbClr val="FF0000"/>
                </a:solidFill>
              </a:rPr>
              <a:t>functional requirements</a:t>
            </a:r>
            <a:r>
              <a:rPr lang="en-US" b="1" dirty="0"/>
              <a:t> </a:t>
            </a:r>
            <a:r>
              <a:rPr lang="en-US" dirty="0"/>
              <a:t>of a System. Use cases work by describing the typical </a:t>
            </a:r>
            <a:r>
              <a:rPr lang="en-US" u="sng" dirty="0">
                <a:solidFill>
                  <a:srgbClr val="FF0000"/>
                </a:solidFill>
              </a:rPr>
              <a:t>interactions</a:t>
            </a:r>
            <a:r>
              <a:rPr lang="en-US" dirty="0"/>
              <a:t> between the </a:t>
            </a:r>
            <a:r>
              <a:rPr lang="en-US" u="sng" dirty="0">
                <a:solidFill>
                  <a:srgbClr val="FF0000"/>
                </a:solidFill>
              </a:rPr>
              <a:t>users</a:t>
            </a:r>
            <a:r>
              <a:rPr lang="en-US" dirty="0">
                <a:solidFill>
                  <a:srgbClr val="FF0000"/>
                </a:solidFill>
              </a:rPr>
              <a:t> </a:t>
            </a:r>
            <a:r>
              <a:rPr lang="en-US" dirty="0"/>
              <a:t>of a system and the </a:t>
            </a:r>
            <a:r>
              <a:rPr lang="en-US" u="sng" dirty="0">
                <a:solidFill>
                  <a:srgbClr val="FF0000"/>
                </a:solidFill>
              </a:rPr>
              <a:t>system</a:t>
            </a:r>
            <a:r>
              <a:rPr lang="en-US" dirty="0">
                <a:solidFill>
                  <a:srgbClr val="FF0000"/>
                </a:solidFill>
              </a:rPr>
              <a:t> </a:t>
            </a:r>
            <a:r>
              <a:rPr lang="en-US" dirty="0"/>
              <a:t>itself, providing a narrative of how a system is used </a:t>
            </a:r>
          </a:p>
          <a:p>
            <a:r>
              <a:rPr lang="en-US" b="1" dirty="0"/>
              <a:t>A scenario</a:t>
            </a:r>
            <a:r>
              <a:rPr lang="en-US" dirty="0"/>
              <a:t>: “</a:t>
            </a:r>
            <a:r>
              <a:rPr lang="en-US" b="1" i="1" dirty="0">
                <a:solidFill>
                  <a:srgbClr val="FF0000"/>
                </a:solidFill>
              </a:rPr>
              <a:t>The customer browses the catalog and adds desired items to the shopping basket. When the customer wishes to pay, the customer describes the shipping and credit card information and confirms the sale. The system checks the authorization an the credit card and confirms the sale both immediately and with a follow-up e-mail”</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extLst>
      <p:ext uri="{BB962C8B-B14F-4D97-AF65-F5344CB8AC3E}">
        <p14:creationId xmlns:p14="http://schemas.microsoft.com/office/powerpoint/2010/main" val="371179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lstStyle/>
          <a:p>
            <a:r>
              <a:rPr lang="en-US" dirty="0"/>
              <a:t>This scenario is one thing that can happen.</a:t>
            </a:r>
            <a:r>
              <a:rPr lang="en-US" b="1" i="1" dirty="0">
                <a:solidFill>
                  <a:srgbClr val="FF0000"/>
                </a:solidFill>
              </a:rPr>
              <a:t> </a:t>
            </a:r>
            <a:r>
              <a:rPr lang="en-US" dirty="0">
                <a:solidFill>
                  <a:srgbClr val="FF0000"/>
                </a:solidFill>
              </a:rPr>
              <a:t>However, the credit card authorization might fail, and this would be a separate scenario.</a:t>
            </a:r>
          </a:p>
          <a:p>
            <a:r>
              <a:rPr lang="en-US" dirty="0">
                <a:solidFill>
                  <a:srgbClr val="FF0000"/>
                </a:solidFill>
              </a:rPr>
              <a:t>In another case, you may have a regular customer for whom you don't need to capture the shipping and credit card information, and this is a third scenario</a:t>
            </a:r>
          </a:p>
          <a:p>
            <a:r>
              <a:rPr lang="en-US" dirty="0"/>
              <a:t>In all these three scenarios, the user has the same goal : to buy a product .The user doesn't always succeed, but the goal remains. This user goal is the key to use cases : </a:t>
            </a:r>
            <a:r>
              <a:rPr lang="en-US" dirty="0">
                <a:solidFill>
                  <a:srgbClr val="FF0000"/>
                </a:solidFill>
              </a:rPr>
              <a:t>A use case is a set of scenarios tied together by a common user goal </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a:t>
            </a:r>
          </a:p>
        </p:txBody>
      </p:sp>
      <p:sp>
        <p:nvSpPr>
          <p:cNvPr id="3" name="Content Placeholder 2"/>
          <p:cNvSpPr>
            <a:spLocks noGrp="1"/>
          </p:cNvSpPr>
          <p:nvPr>
            <p:ph idx="1"/>
          </p:nvPr>
        </p:nvSpPr>
        <p:spPr/>
        <p:txBody>
          <a:bodyPr/>
          <a:lstStyle/>
          <a:p>
            <a:r>
              <a:rPr lang="en-US" dirty="0"/>
              <a:t>Each use case has a </a:t>
            </a:r>
            <a:r>
              <a:rPr lang="en-US" dirty="0">
                <a:solidFill>
                  <a:srgbClr val="FF0000"/>
                </a:solidFill>
              </a:rPr>
              <a:t>primary actor</a:t>
            </a:r>
            <a:r>
              <a:rPr lang="en-US" dirty="0"/>
              <a:t>, which calls on the system to deliver a service.</a:t>
            </a:r>
          </a:p>
          <a:p>
            <a:r>
              <a:rPr lang="en-US" dirty="0"/>
              <a:t>The primary actor is the actor with the goal the use case is trying to satisfy and is usually, but not always, the Initiator of the use case. </a:t>
            </a:r>
          </a:p>
          <a:p>
            <a:r>
              <a:rPr lang="en-US" dirty="0"/>
              <a:t>There may be other actors which the system communicates while carrying out the use case. These are known as </a:t>
            </a:r>
            <a:r>
              <a:rPr lang="en-US" dirty="0">
                <a:solidFill>
                  <a:srgbClr val="FF0000"/>
                </a:solidFill>
              </a:rPr>
              <a:t>secondary actors </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a Use Case</a:t>
            </a:r>
          </a:p>
        </p:txBody>
      </p:sp>
      <p:sp>
        <p:nvSpPr>
          <p:cNvPr id="3" name="Content Placeholder 2"/>
          <p:cNvSpPr>
            <a:spLocks noGrp="1"/>
          </p:cNvSpPr>
          <p:nvPr>
            <p:ph idx="1"/>
          </p:nvPr>
        </p:nvSpPr>
        <p:spPr/>
        <p:txBody>
          <a:bodyPr/>
          <a:lstStyle/>
          <a:p>
            <a:r>
              <a:rPr lang="en-US" dirty="0"/>
              <a:t>There is </a:t>
            </a:r>
            <a:r>
              <a:rPr lang="en-US" dirty="0">
                <a:solidFill>
                  <a:srgbClr val="FF0000"/>
                </a:solidFill>
              </a:rPr>
              <a:t>no standard way to write the content of a use case</a:t>
            </a:r>
            <a:r>
              <a:rPr lang="en-US" dirty="0"/>
              <a:t>, and different formats work well in different cases</a:t>
            </a:r>
          </a:p>
          <a:p>
            <a:r>
              <a:rPr lang="en-US" dirty="0"/>
              <a:t>You begin by picking one of the scenarios as the main success scenario.</a:t>
            </a:r>
          </a:p>
          <a:p>
            <a:r>
              <a:rPr lang="en-US" dirty="0"/>
              <a:t>You start the body of the use case by writing the main success scenario as a sequence of numbered steps . </a:t>
            </a:r>
          </a:p>
          <a:p>
            <a:r>
              <a:rPr lang="en-US" dirty="0"/>
              <a:t>You then take the other scenarios and write them as extensions.</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pic>
        <p:nvPicPr>
          <p:cNvPr id="7" name="Picture 2"/>
          <p:cNvPicPr>
            <a:picLocks noChangeAspect="1" noChangeArrowheads="1"/>
          </p:cNvPicPr>
          <p:nvPr/>
        </p:nvPicPr>
        <p:blipFill>
          <a:blip r:embed="rId3"/>
          <a:srcRect/>
          <a:stretch>
            <a:fillRect/>
          </a:stretch>
        </p:blipFill>
        <p:spPr bwMode="auto">
          <a:xfrm>
            <a:off x="-1" y="71414"/>
            <a:ext cx="9085715" cy="6721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t>UML</a:t>
            </a:r>
          </a:p>
          <a:p>
            <a:pPr lvl="1"/>
            <a:r>
              <a:rPr lang="en-US"/>
              <a:t>What is the UML?</a:t>
            </a:r>
          </a:p>
          <a:p>
            <a:pPr lvl="1"/>
            <a:r>
              <a:rPr lang="en-US"/>
              <a:t>Ways of Using the UML</a:t>
            </a:r>
          </a:p>
          <a:p>
            <a:r>
              <a:rPr lang="en-US"/>
              <a:t>Common Diagrams</a:t>
            </a:r>
            <a:endParaRPr lang="en-US" dirty="0"/>
          </a:p>
          <a:p>
            <a:pPr lvl="1"/>
            <a:r>
              <a:rPr lang="en-US" dirty="0"/>
              <a:t>Use case diagram</a:t>
            </a:r>
          </a:p>
          <a:p>
            <a:pPr lvl="1"/>
            <a:r>
              <a:rPr lang="en-US" dirty="0"/>
              <a:t>Sequence diagram</a:t>
            </a:r>
          </a:p>
          <a:p>
            <a:pPr lvl="1"/>
            <a:r>
              <a:rPr lang="en-US" dirty="0"/>
              <a:t>Activity diagram</a:t>
            </a:r>
          </a:p>
          <a:p>
            <a:pPr lvl="1"/>
            <a:r>
              <a:rPr lang="en-US" dirty="0"/>
              <a:t>Class diagram</a:t>
            </a:r>
          </a:p>
          <a:p>
            <a:r>
              <a:rPr lang="en-US" dirty="0"/>
              <a:t>Other diagrams</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502045 - UML</a:t>
            </a:r>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 Relationship</a:t>
            </a:r>
          </a:p>
        </p:txBody>
      </p:sp>
      <p:sp>
        <p:nvSpPr>
          <p:cNvPr id="3" name="Content Placeholder 2"/>
          <p:cNvSpPr>
            <a:spLocks noGrp="1"/>
          </p:cNvSpPr>
          <p:nvPr>
            <p:ph idx="1"/>
          </p:nvPr>
        </p:nvSpPr>
        <p:spPr/>
        <p:txBody>
          <a:bodyPr/>
          <a:lstStyle/>
          <a:p>
            <a:r>
              <a:rPr lang="en-US" sz="2800" dirty="0"/>
              <a:t>Actor Relationship:  Generalization</a:t>
            </a:r>
          </a:p>
          <a:p>
            <a:pPr lvl="1"/>
            <a:r>
              <a:rPr lang="en-US" sz="2000" dirty="0"/>
              <a:t>Used to define overlapping roles between actors</a:t>
            </a:r>
          </a:p>
          <a:p>
            <a:r>
              <a:rPr lang="en-US" sz="2800" dirty="0"/>
              <a:t>Actor – Use case relationship</a:t>
            </a:r>
          </a:p>
          <a:p>
            <a:pPr lvl="1"/>
            <a:r>
              <a:rPr lang="en-US" sz="2000" dirty="0"/>
              <a:t>Association</a:t>
            </a:r>
          </a:p>
          <a:p>
            <a:r>
              <a:rPr lang="en-US" sz="2800" dirty="0"/>
              <a:t>Use case Relationship</a:t>
            </a:r>
          </a:p>
          <a:p>
            <a:pPr lvl="1"/>
            <a:r>
              <a:rPr lang="en-US" sz="2000" dirty="0"/>
              <a:t>Include </a:t>
            </a:r>
          </a:p>
          <a:p>
            <a:pPr lvl="1"/>
            <a:r>
              <a:rPr lang="en-US" sz="2000" dirty="0"/>
              <a:t>Extend</a:t>
            </a:r>
          </a:p>
          <a:p>
            <a:pPr lvl="1"/>
            <a:r>
              <a:rPr lang="en-US" sz="2000" dirty="0"/>
              <a:t>Generalization/Specification</a:t>
            </a:r>
          </a:p>
        </p:txBody>
      </p:sp>
      <p:pic>
        <p:nvPicPr>
          <p:cNvPr id="3079" name="Picture 7" descr="C:\Users\hanhvtb\AppData\Local\Temp\SNAGHTML4b067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6252" y="1495129"/>
            <a:ext cx="203835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hanhvtb\AppData\Local\Temp\SNAGHTML4b0f96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5724" y="3895430"/>
            <a:ext cx="5248275" cy="228600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B25AA4E-5872-4A4E-83F3-EC9A8AA50A00}"/>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FAD4FAC2-CAF8-4AB0-B66F-7235D046F0E9}"/>
              </a:ext>
            </a:extLst>
          </p:cNvPr>
          <p:cNvSpPr>
            <a:spLocks noGrp="1"/>
          </p:cNvSpPr>
          <p:nvPr>
            <p:ph type="ftr" sz="quarter" idx="11"/>
          </p:nvPr>
        </p:nvSpPr>
        <p:spPr/>
        <p:txBody>
          <a:bodyPr/>
          <a:lstStyle/>
          <a:p>
            <a:pPr>
              <a:defRPr/>
            </a:pPr>
            <a:r>
              <a:rPr lang="en-US"/>
              <a:t>502045 - UML</a:t>
            </a:r>
          </a:p>
        </p:txBody>
      </p:sp>
      <p:sp>
        <p:nvSpPr>
          <p:cNvPr id="6" name="Slide Number Placeholder 5">
            <a:extLst>
              <a:ext uri="{FF2B5EF4-FFF2-40B4-BE49-F238E27FC236}">
                <a16:creationId xmlns:a16="http://schemas.microsoft.com/office/drawing/2014/main" id="{1B776F06-B9C1-4E89-8F8E-4441DFDA7AAA}"/>
              </a:ext>
            </a:extLst>
          </p:cNvPr>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38" y="571480"/>
            <a:ext cx="7772400" cy="828675"/>
          </a:xfrm>
        </p:spPr>
        <p:txBody>
          <a:bodyPr/>
          <a:lstStyle/>
          <a:p>
            <a:r>
              <a:rPr lang="en-US" dirty="0"/>
              <a:t>Use case diagram – Association Relationship</a:t>
            </a:r>
          </a:p>
        </p:txBody>
      </p:sp>
      <p:sp>
        <p:nvSpPr>
          <p:cNvPr id="3" name="Content Placeholder 2"/>
          <p:cNvSpPr>
            <a:spLocks noGrp="1"/>
          </p:cNvSpPr>
          <p:nvPr>
            <p:ph idx="1"/>
          </p:nvPr>
        </p:nvSpPr>
        <p:spPr>
          <a:xfrm>
            <a:off x="304800" y="1528786"/>
            <a:ext cx="5715000" cy="5257800"/>
          </a:xfrm>
        </p:spPr>
        <p:txBody>
          <a:bodyPr/>
          <a:lstStyle/>
          <a:p>
            <a:r>
              <a:rPr lang="en-US" sz="3200" b="1" dirty="0">
                <a:solidFill>
                  <a:srgbClr val="00B050"/>
                </a:solidFill>
              </a:rPr>
              <a:t>Association</a:t>
            </a:r>
          </a:p>
          <a:p>
            <a:pPr lvl="1"/>
            <a:r>
              <a:rPr lang="en-US" sz="2800" b="1" dirty="0">
                <a:solidFill>
                  <a:srgbClr val="FF0000"/>
                </a:solidFill>
              </a:rPr>
              <a:t>Relationship between Actors &amp; use cases</a:t>
            </a:r>
          </a:p>
          <a:p>
            <a:pPr lvl="1"/>
            <a:r>
              <a:rPr lang="en-US" sz="2800" dirty="0"/>
              <a:t>Actor is involved in interaction described by use case</a:t>
            </a:r>
          </a:p>
          <a:p>
            <a:pPr lvl="1"/>
            <a:r>
              <a:rPr lang="en-US" sz="2800" dirty="0"/>
              <a:t>If association line has Arrow head: </a:t>
            </a:r>
          </a:p>
          <a:p>
            <a:pPr lvl="2"/>
            <a:r>
              <a:rPr lang="en-US" sz="2400" dirty="0"/>
              <a:t>Indicate direction of invocation, primary actor</a:t>
            </a:r>
          </a:p>
          <a:p>
            <a:pPr lvl="2"/>
            <a:r>
              <a:rPr lang="en-US" sz="2400" dirty="0"/>
              <a:t>Indicate control flow (not data flow)</a:t>
            </a:r>
          </a:p>
          <a:p>
            <a:pPr lvl="2"/>
            <a:endParaRPr lang="en-US" sz="2800" dirty="0"/>
          </a:p>
        </p:txBody>
      </p:sp>
      <p:pic>
        <p:nvPicPr>
          <p:cNvPr id="4102" name="Picture 6" descr="C:\Users\hanhvtb\AppData\Local\Temp\SNAGHTML9d3e9e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1543073"/>
            <a:ext cx="3028950" cy="531495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2F89989-71D8-4B03-AE6C-2A454D937249}"/>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34630EF4-3CB1-4CA3-BD3B-05284730701C}"/>
              </a:ext>
            </a:extLst>
          </p:cNvPr>
          <p:cNvSpPr>
            <a:spLocks noGrp="1"/>
          </p:cNvSpPr>
          <p:nvPr>
            <p:ph type="ftr" sz="quarter" idx="11"/>
          </p:nvPr>
        </p:nvSpPr>
        <p:spPr/>
        <p:txBody>
          <a:bodyPr/>
          <a:lstStyle/>
          <a:p>
            <a:pPr>
              <a:defRPr/>
            </a:pPr>
            <a:r>
              <a:rPr lang="en-US"/>
              <a:t>502045 - UML</a:t>
            </a:r>
          </a:p>
        </p:txBody>
      </p:sp>
      <p:sp>
        <p:nvSpPr>
          <p:cNvPr id="6" name="Slide Number Placeholder 5">
            <a:extLst>
              <a:ext uri="{FF2B5EF4-FFF2-40B4-BE49-F238E27FC236}">
                <a16:creationId xmlns:a16="http://schemas.microsoft.com/office/drawing/2014/main" id="{03C6FD36-C59A-4BC8-B5C4-545DAF079D1E}"/>
              </a:ext>
            </a:extLst>
          </p:cNvPr>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00061"/>
            <a:ext cx="7620000" cy="828675"/>
          </a:xfrm>
        </p:spPr>
        <p:txBody>
          <a:bodyPr/>
          <a:lstStyle/>
          <a:p>
            <a:r>
              <a:rPr lang="en-US" dirty="0"/>
              <a:t>Use case diagram – Include Relationship</a:t>
            </a:r>
          </a:p>
        </p:txBody>
      </p:sp>
      <p:sp>
        <p:nvSpPr>
          <p:cNvPr id="3" name="Content Placeholder 2"/>
          <p:cNvSpPr>
            <a:spLocks noGrp="1"/>
          </p:cNvSpPr>
          <p:nvPr>
            <p:ph idx="1"/>
          </p:nvPr>
        </p:nvSpPr>
        <p:spPr/>
        <p:txBody>
          <a:bodyPr/>
          <a:lstStyle/>
          <a:p>
            <a:r>
              <a:rPr lang="en-US" sz="3200" b="1" dirty="0">
                <a:solidFill>
                  <a:srgbClr val="FF0000"/>
                </a:solidFill>
              </a:rPr>
              <a:t>Include</a:t>
            </a:r>
            <a:r>
              <a:rPr lang="en-US" sz="3200" dirty="0"/>
              <a:t>:</a:t>
            </a:r>
          </a:p>
          <a:p>
            <a:pPr lvl="1"/>
            <a:r>
              <a:rPr lang="en-US" sz="2800" dirty="0"/>
              <a:t>Directed Relationship between 2 use cases</a:t>
            </a:r>
          </a:p>
        </p:txBody>
      </p:sp>
      <p:pic>
        <p:nvPicPr>
          <p:cNvPr id="5122" name="Picture 2" descr="C:\Users\hanhvtb\AppData\Local\Temp\SNAGHTML4b8b8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349" y="2996952"/>
            <a:ext cx="6328339"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04F36B9-FA49-49DF-B03A-75FC884CF499}"/>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0C9BC29E-8C5D-4708-9C3C-8721BA8DBF5B}"/>
              </a:ext>
            </a:extLst>
          </p:cNvPr>
          <p:cNvSpPr>
            <a:spLocks noGrp="1"/>
          </p:cNvSpPr>
          <p:nvPr>
            <p:ph type="ftr" sz="quarter" idx="11"/>
          </p:nvPr>
        </p:nvSpPr>
        <p:spPr/>
        <p:txBody>
          <a:bodyPr/>
          <a:lstStyle/>
          <a:p>
            <a:pPr>
              <a:defRPr/>
            </a:pPr>
            <a:r>
              <a:rPr lang="en-US"/>
              <a:t>502045 - UML</a:t>
            </a:r>
          </a:p>
        </p:txBody>
      </p:sp>
      <p:sp>
        <p:nvSpPr>
          <p:cNvPr id="6" name="Slide Number Placeholder 5">
            <a:extLst>
              <a:ext uri="{FF2B5EF4-FFF2-40B4-BE49-F238E27FC236}">
                <a16:creationId xmlns:a16="http://schemas.microsoft.com/office/drawing/2014/main" id="{4D1E14B8-8753-42C7-AD4C-8C0183762791}"/>
              </a:ext>
            </a:extLst>
          </p:cNvPr>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7239000" cy="828675"/>
          </a:xfrm>
        </p:spPr>
        <p:txBody>
          <a:bodyPr/>
          <a:lstStyle/>
          <a:p>
            <a:r>
              <a:rPr lang="en-US" dirty="0"/>
              <a:t>Use case diagram – Extend Relationship</a:t>
            </a:r>
          </a:p>
        </p:txBody>
      </p:sp>
      <p:sp>
        <p:nvSpPr>
          <p:cNvPr id="3" name="Content Placeholder 2"/>
          <p:cNvSpPr>
            <a:spLocks noGrp="1"/>
          </p:cNvSpPr>
          <p:nvPr>
            <p:ph idx="1"/>
          </p:nvPr>
        </p:nvSpPr>
        <p:spPr>
          <a:xfrm>
            <a:off x="457200" y="1533548"/>
            <a:ext cx="8458200" cy="5181600"/>
          </a:xfrm>
        </p:spPr>
        <p:txBody>
          <a:bodyPr/>
          <a:lstStyle/>
          <a:p>
            <a:r>
              <a:rPr lang="en-US" sz="3200" b="1" dirty="0">
                <a:solidFill>
                  <a:srgbClr val="FF0000"/>
                </a:solidFill>
              </a:rPr>
              <a:t>Extends</a:t>
            </a:r>
          </a:p>
          <a:p>
            <a:endParaRPr lang="en-US" sz="3200" dirty="0"/>
          </a:p>
          <a:p>
            <a:endParaRPr lang="en-US" sz="3200" dirty="0"/>
          </a:p>
          <a:p>
            <a:endParaRPr lang="en-US" sz="3200" dirty="0"/>
          </a:p>
          <a:p>
            <a:pPr lvl="1"/>
            <a:endParaRPr lang="en-US" sz="2400" dirty="0"/>
          </a:p>
          <a:p>
            <a:pPr lvl="1"/>
            <a:r>
              <a:rPr lang="en-US" sz="2400" dirty="0"/>
              <a:t>Behavior of extension use case may be inserted in extended use case </a:t>
            </a:r>
            <a:r>
              <a:rPr lang="en-US" sz="2400" b="1" i="1" dirty="0"/>
              <a:t>under some conditions.</a:t>
            </a:r>
          </a:p>
        </p:txBody>
      </p:sp>
      <p:pic>
        <p:nvPicPr>
          <p:cNvPr id="6146" name="Picture 2" descr="C:\Users\hanhvtb\AppData\Local\Temp\SNAGHTML4b93c3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7875" y="1528770"/>
            <a:ext cx="7096125" cy="311467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66838C6-7414-4AD1-9FBB-A2E7865C6FAE}"/>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86171508-E44A-4DA1-BBDB-65E2A744EE78}"/>
              </a:ext>
            </a:extLst>
          </p:cNvPr>
          <p:cNvSpPr>
            <a:spLocks noGrp="1"/>
          </p:cNvSpPr>
          <p:nvPr>
            <p:ph type="ftr" sz="quarter" idx="11"/>
          </p:nvPr>
        </p:nvSpPr>
        <p:spPr/>
        <p:txBody>
          <a:bodyPr/>
          <a:lstStyle/>
          <a:p>
            <a:pPr>
              <a:defRPr/>
            </a:pPr>
            <a:r>
              <a:rPr lang="en-US"/>
              <a:t>502045 - UML</a:t>
            </a:r>
          </a:p>
        </p:txBody>
      </p:sp>
      <p:sp>
        <p:nvSpPr>
          <p:cNvPr id="6" name="Slide Number Placeholder 5">
            <a:extLst>
              <a:ext uri="{FF2B5EF4-FFF2-40B4-BE49-F238E27FC236}">
                <a16:creationId xmlns:a16="http://schemas.microsoft.com/office/drawing/2014/main" id="{530E0744-28C2-4703-B6BD-6F0914974CD9}"/>
              </a:ext>
            </a:extLst>
          </p:cNvPr>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28623"/>
            <a:ext cx="8382000" cy="828675"/>
          </a:xfrm>
        </p:spPr>
        <p:txBody>
          <a:bodyPr/>
          <a:lstStyle/>
          <a:p>
            <a:r>
              <a:rPr lang="en-US" dirty="0"/>
              <a:t>Use case diagram – Generalization Relationship</a:t>
            </a:r>
          </a:p>
        </p:txBody>
      </p:sp>
      <p:sp>
        <p:nvSpPr>
          <p:cNvPr id="3" name="Content Placeholder 2"/>
          <p:cNvSpPr>
            <a:spLocks noGrp="1"/>
          </p:cNvSpPr>
          <p:nvPr>
            <p:ph idx="1"/>
          </p:nvPr>
        </p:nvSpPr>
        <p:spPr/>
        <p:txBody>
          <a:bodyPr/>
          <a:lstStyle/>
          <a:p>
            <a:r>
              <a:rPr lang="en-US" sz="3200" b="1" dirty="0">
                <a:solidFill>
                  <a:srgbClr val="FF0000"/>
                </a:solidFill>
              </a:rPr>
              <a:t>Generalization/Specialization</a:t>
            </a:r>
          </a:p>
          <a:p>
            <a:endParaRPr lang="en-US" sz="3200" dirty="0"/>
          </a:p>
          <a:p>
            <a:endParaRPr lang="en-US" sz="3200" dirty="0"/>
          </a:p>
          <a:p>
            <a:endParaRPr lang="en-US" sz="3200" dirty="0"/>
          </a:p>
          <a:p>
            <a:endParaRPr lang="en-US" sz="3200" dirty="0"/>
          </a:p>
          <a:p>
            <a:pPr lvl="1"/>
            <a:r>
              <a:rPr lang="en-US" sz="2400" dirty="0"/>
              <a:t>Specialized use cases have common behaviors, requirements, constraints, assumptions.</a:t>
            </a:r>
          </a:p>
        </p:txBody>
      </p:sp>
      <p:pic>
        <p:nvPicPr>
          <p:cNvPr id="7170" name="Picture 2" descr="C:\Users\hanhvtb\AppData\Local\Temp\SNAGHTML4b9c1d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4475" y="1752599"/>
            <a:ext cx="6486525" cy="320040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7DE2993-BAA1-400F-9741-01D646E84349}"/>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975857A8-A6D0-44B5-AA06-FFA180FC315F}"/>
              </a:ext>
            </a:extLst>
          </p:cNvPr>
          <p:cNvSpPr>
            <a:spLocks noGrp="1"/>
          </p:cNvSpPr>
          <p:nvPr>
            <p:ph type="ftr" sz="quarter" idx="11"/>
          </p:nvPr>
        </p:nvSpPr>
        <p:spPr/>
        <p:txBody>
          <a:bodyPr/>
          <a:lstStyle/>
          <a:p>
            <a:pPr>
              <a:defRPr/>
            </a:pPr>
            <a:r>
              <a:rPr lang="en-US"/>
              <a:t>502045 - UML</a:t>
            </a:r>
          </a:p>
        </p:txBody>
      </p:sp>
      <p:sp>
        <p:nvSpPr>
          <p:cNvPr id="6" name="Slide Number Placeholder 5">
            <a:extLst>
              <a:ext uri="{FF2B5EF4-FFF2-40B4-BE49-F238E27FC236}">
                <a16:creationId xmlns:a16="http://schemas.microsoft.com/office/drawing/2014/main" id="{305E48C0-E1C2-4F7D-9DB0-4EF37E870DD5}"/>
              </a:ext>
            </a:extLst>
          </p:cNvPr>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Use </a:t>
            </a:r>
            <a:r>
              <a:rPr lang="en-US">
                <a:solidFill>
                  <a:srgbClr val="FF0000"/>
                </a:solidFill>
              </a:rPr>
              <a:t>Case Diagrams – Other example</a:t>
            </a:r>
            <a:endParaRPr lang="en-US" dirty="0">
              <a:solidFill>
                <a:srgbClr val="FF0000"/>
              </a:solidFill>
            </a:endParaRP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412776"/>
            <a:ext cx="7642928" cy="4963407"/>
          </a:xfrm>
        </p:spPr>
      </p:pic>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extLst>
      <p:ext uri="{BB962C8B-B14F-4D97-AF65-F5344CB8AC3E}">
        <p14:creationId xmlns:p14="http://schemas.microsoft.com/office/powerpoint/2010/main" val="828951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Introduction</a:t>
            </a:r>
          </a:p>
          <a:p>
            <a:pPr lvl="1"/>
            <a:r>
              <a:rPr lang="en-US" dirty="0"/>
              <a:t>What is the UML?</a:t>
            </a:r>
          </a:p>
          <a:p>
            <a:pPr lvl="1"/>
            <a:r>
              <a:rPr lang="en-US" dirty="0"/>
              <a:t>Ways of using the UML</a:t>
            </a:r>
          </a:p>
          <a:p>
            <a:r>
              <a:rPr lang="en-US" dirty="0"/>
              <a:t>Common diagrams</a:t>
            </a:r>
          </a:p>
          <a:p>
            <a:pPr lvl="1"/>
            <a:r>
              <a:rPr lang="en-US" dirty="0"/>
              <a:t>Use case diagram</a:t>
            </a:r>
          </a:p>
          <a:p>
            <a:pPr lvl="1"/>
            <a:r>
              <a:rPr lang="en-US" b="1" dirty="0">
                <a:solidFill>
                  <a:srgbClr val="FF0000"/>
                </a:solidFill>
              </a:rPr>
              <a:t>Sequence diagram</a:t>
            </a:r>
          </a:p>
          <a:p>
            <a:pPr lvl="1"/>
            <a:r>
              <a:rPr lang="en-US" dirty="0"/>
              <a:t>Activity diagram</a:t>
            </a:r>
          </a:p>
          <a:p>
            <a:pPr lvl="1"/>
            <a:r>
              <a:rPr lang="en-US" dirty="0"/>
              <a:t>Class diagram</a:t>
            </a:r>
          </a:p>
          <a:p>
            <a:r>
              <a:rPr lang="en-US" dirty="0"/>
              <a:t>Other diagrams</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502045 - UML</a:t>
            </a:r>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b="1" i="1" dirty="0">
                <a:solidFill>
                  <a:srgbClr val="FF0000"/>
                </a:solidFill>
              </a:rPr>
              <a:t>Interaction diagrams describe </a:t>
            </a:r>
            <a:r>
              <a:rPr lang="en-US" b="1" i="1" u="sng" dirty="0">
                <a:solidFill>
                  <a:srgbClr val="FF0000"/>
                </a:solidFill>
              </a:rPr>
              <a:t>how groups of objects collaborate in some behavior</a:t>
            </a:r>
            <a:r>
              <a:rPr lang="en-US" dirty="0"/>
              <a:t>. The UML defines several forms of interaction diagram, of which the most common is the sequence diagram</a:t>
            </a:r>
          </a:p>
          <a:p>
            <a:r>
              <a:rPr lang="en-US" dirty="0"/>
              <a:t>Typically, a sequence diagram captures the </a:t>
            </a:r>
            <a:r>
              <a:rPr lang="en-US" b="1" i="1" u="sng" dirty="0">
                <a:solidFill>
                  <a:srgbClr val="FF0000"/>
                </a:solidFill>
              </a:rPr>
              <a:t>behavior of a single scenario</a:t>
            </a:r>
            <a:r>
              <a:rPr lang="en-US" dirty="0"/>
              <a:t>. The diagram shows a number of example objects and the messages that are passed between these objects within the use case</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br>
              <a:rPr lang="en-US" dirty="0"/>
            </a:br>
            <a:r>
              <a:rPr lang="en-US" dirty="0"/>
              <a:t>(Case Study)</a:t>
            </a:r>
          </a:p>
        </p:txBody>
      </p:sp>
      <p:sp>
        <p:nvSpPr>
          <p:cNvPr id="3" name="Content Placeholder 2"/>
          <p:cNvSpPr>
            <a:spLocks noGrp="1"/>
          </p:cNvSpPr>
          <p:nvPr>
            <p:ph idx="1"/>
          </p:nvPr>
        </p:nvSpPr>
        <p:spPr/>
        <p:txBody>
          <a:bodyPr/>
          <a:lstStyle/>
          <a:p>
            <a:r>
              <a:rPr lang="en-US" dirty="0"/>
              <a:t>We have an order and are going to invoke a command on it to calculate its price</a:t>
            </a:r>
          </a:p>
          <a:p>
            <a:r>
              <a:rPr lang="en-US" dirty="0"/>
              <a:t>To do that, the order needs to look at all the line items on the order and determine their prices, which are based on the pricing rules of the order line's products. Having done that for all the line items, the order then needs to compute an overall discount, which is based an rules tied to the customer</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sequence diagram for centralized control</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3074" name="Picture 2"/>
          <p:cNvPicPr>
            <a:picLocks noChangeAspect="1" noChangeArrowheads="1"/>
          </p:cNvPicPr>
          <p:nvPr/>
        </p:nvPicPr>
        <p:blipFill>
          <a:blip r:embed="rId2"/>
          <a:srcRect/>
          <a:stretch>
            <a:fillRect/>
          </a:stretch>
        </p:blipFill>
        <p:spPr bwMode="auto">
          <a:xfrm>
            <a:off x="434494" y="1266006"/>
            <a:ext cx="6136159" cy="4866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What Is the UML?</a:t>
            </a:r>
          </a:p>
        </p:txBody>
      </p:sp>
      <p:sp>
        <p:nvSpPr>
          <p:cNvPr id="7171" name="Rectangle 3"/>
          <p:cNvSpPr>
            <a:spLocks noGrp="1" noChangeArrowheads="1"/>
          </p:cNvSpPr>
          <p:nvPr>
            <p:ph idx="1"/>
          </p:nvPr>
        </p:nvSpPr>
        <p:spPr>
          <a:noFill/>
          <a:ln/>
        </p:spPr>
        <p:txBody>
          <a:bodyPr lIns="90487" tIns="44450" rIns="90487" bIns="44450"/>
          <a:lstStyle/>
          <a:p>
            <a:r>
              <a:rPr lang="en-US" dirty="0"/>
              <a:t>The Unified Modeling Language (UML) is a </a:t>
            </a:r>
            <a:r>
              <a:rPr lang="en-US" u="sng" dirty="0">
                <a:solidFill>
                  <a:srgbClr val="FF0000"/>
                </a:solidFill>
              </a:rPr>
              <a:t>family of graphical notations</a:t>
            </a:r>
            <a:r>
              <a:rPr lang="en-US" dirty="0"/>
              <a:t> that help in </a:t>
            </a:r>
            <a:r>
              <a:rPr lang="en-US" dirty="0">
                <a:solidFill>
                  <a:srgbClr val="FF0000"/>
                </a:solidFill>
              </a:rPr>
              <a:t>describing and designing software systems</a:t>
            </a:r>
            <a:r>
              <a:rPr lang="en-US" dirty="0"/>
              <a:t>, particularly software systems built using the </a:t>
            </a:r>
            <a:r>
              <a:rPr lang="en-US" u="sng" dirty="0">
                <a:solidFill>
                  <a:srgbClr val="FF0000"/>
                </a:solidFill>
              </a:rPr>
              <a:t>object-oriented</a:t>
            </a:r>
            <a:r>
              <a:rPr lang="en-US" dirty="0"/>
              <a:t> (OO) style</a:t>
            </a:r>
          </a:p>
          <a:p>
            <a:r>
              <a:rPr lang="en-US" dirty="0"/>
              <a:t>The UML is a relatively open standard, controlled by the Object Management Group (OMG), an open consortium of companies</a:t>
            </a:r>
          </a:p>
          <a:p>
            <a:r>
              <a:rPr lang="en-US" dirty="0"/>
              <a:t>The UML was born out of the unification</a:t>
            </a:r>
            <a:r>
              <a:rPr lang="en-US" baseline="30000" dirty="0"/>
              <a:t>[</a:t>
            </a:r>
            <a:r>
              <a:rPr lang="en-US" baseline="30000" dirty="0" err="1"/>
              <a:t>thống-nhất</a:t>
            </a:r>
            <a:r>
              <a:rPr lang="en-US" baseline="30000" dirty="0"/>
              <a:t>]</a:t>
            </a:r>
            <a:r>
              <a:rPr lang="en-US" dirty="0"/>
              <a:t> of the many object-oriented graphical modeling languages that thrived</a:t>
            </a:r>
            <a:r>
              <a:rPr lang="en-US" baseline="30000" dirty="0"/>
              <a:t>[</a:t>
            </a:r>
            <a:r>
              <a:rPr lang="en-US" baseline="30000" dirty="0" err="1"/>
              <a:t>phát-triển-mạnh</a:t>
            </a:r>
            <a:r>
              <a:rPr lang="en-US" baseline="30000" dirty="0"/>
              <a:t>]</a:t>
            </a:r>
            <a:r>
              <a:rPr lang="en-US" dirty="0"/>
              <a:t> in the late 1980s and early 1990s (its appearance in 1997)</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502045 - UML</a:t>
            </a:r>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sequence diagram for centralized control</a:t>
            </a:r>
          </a:p>
        </p:txBody>
      </p:sp>
      <p:sp>
        <p:nvSpPr>
          <p:cNvPr id="3" name="Content Placeholder 2"/>
          <p:cNvSpPr>
            <a:spLocks noGrp="1"/>
          </p:cNvSpPr>
          <p:nvPr>
            <p:ph idx="1"/>
          </p:nvPr>
        </p:nvSpPr>
        <p:spPr/>
        <p:txBody>
          <a:bodyPr/>
          <a:lstStyle/>
          <a:p>
            <a:r>
              <a:rPr lang="en-US" dirty="0"/>
              <a:t>Sequence diagrams show the interaction by showing each </a:t>
            </a:r>
            <a:r>
              <a:rPr lang="en-US" u="sng" dirty="0"/>
              <a:t>participant</a:t>
            </a:r>
            <a:r>
              <a:rPr lang="en-US" dirty="0"/>
              <a:t> with a </a:t>
            </a:r>
            <a:r>
              <a:rPr lang="en-US" u="sng" dirty="0"/>
              <a:t>lifeline</a:t>
            </a:r>
            <a:r>
              <a:rPr lang="en-US" dirty="0"/>
              <a:t> that runs vertically down the page and the ordering of messages by reading down the page</a:t>
            </a:r>
          </a:p>
          <a:p>
            <a:r>
              <a:rPr lang="en-US" dirty="0"/>
              <a:t>You can see that an instance of order sends </a:t>
            </a:r>
            <a:r>
              <a:rPr lang="en-US" u="sng" dirty="0" err="1"/>
              <a:t>getQuantity</a:t>
            </a:r>
            <a:r>
              <a:rPr lang="en-US" dirty="0"/>
              <a:t> and </a:t>
            </a:r>
            <a:r>
              <a:rPr lang="en-US" u="sng" dirty="0" err="1"/>
              <a:t>getProduct</a:t>
            </a:r>
            <a:r>
              <a:rPr lang="en-US" dirty="0"/>
              <a:t> messages to the order line. You can also see how we show the order invoking a method an </a:t>
            </a:r>
            <a:r>
              <a:rPr lang="en-US" u="sng" dirty="0"/>
              <a:t>itself</a:t>
            </a:r>
            <a:r>
              <a:rPr lang="en-US" dirty="0"/>
              <a:t> and how that method sends </a:t>
            </a:r>
            <a:r>
              <a:rPr lang="en-US" u="sng" dirty="0" err="1"/>
              <a:t>getDiscountInfo</a:t>
            </a:r>
            <a:r>
              <a:rPr lang="en-US" dirty="0"/>
              <a:t> to an instance of customer .</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sequence diagram for centralized control</a:t>
            </a:r>
          </a:p>
        </p:txBody>
      </p:sp>
      <p:sp>
        <p:nvSpPr>
          <p:cNvPr id="3" name="Content Placeholder 2"/>
          <p:cNvSpPr>
            <a:spLocks noGrp="1"/>
          </p:cNvSpPr>
          <p:nvPr>
            <p:ph idx="1"/>
          </p:nvPr>
        </p:nvSpPr>
        <p:spPr/>
        <p:txBody>
          <a:bodyPr/>
          <a:lstStyle/>
          <a:p>
            <a:r>
              <a:rPr lang="en-US" dirty="0"/>
              <a:t>Most of the time, you can think of the participants in an interaction diagram as objects, as indeed they were in UML 1. But in UML 2, their roles </a:t>
            </a:r>
            <a:r>
              <a:rPr lang="en-US"/>
              <a:t>are much </a:t>
            </a:r>
            <a:r>
              <a:rPr lang="en-US" dirty="0"/>
              <a:t>more complicated</a:t>
            </a:r>
          </a:p>
          <a:p>
            <a:r>
              <a:rPr lang="en-US" dirty="0"/>
              <a:t>I use the term participants, a word that isn't used formally in the UML spec. In UML 1, participants were objects and so their </a:t>
            </a:r>
            <a:r>
              <a:rPr lang="en-US" b="1" u="sng" dirty="0"/>
              <a:t>names were underlined</a:t>
            </a:r>
            <a:r>
              <a:rPr lang="en-US" dirty="0"/>
              <a:t>, but in UML 2, they should be shown without the underline, as I've done here</a:t>
            </a:r>
          </a:p>
          <a:p>
            <a:r>
              <a:rPr lang="en-US" dirty="0"/>
              <a:t>In these diagrams, I've named the participants using the style </a:t>
            </a:r>
            <a:r>
              <a:rPr lang="en-US" b="1" dirty="0" err="1"/>
              <a:t>anOrder</a:t>
            </a:r>
            <a:r>
              <a:rPr lang="en-US" dirty="0"/>
              <a:t>. This works well most of the time. A fuller Syntax is </a:t>
            </a:r>
            <a:r>
              <a:rPr lang="en-US" b="1" dirty="0">
                <a:solidFill>
                  <a:srgbClr val="FF0000"/>
                </a:solidFill>
              </a:rPr>
              <a:t>name : Class</a:t>
            </a:r>
            <a:r>
              <a:rPr lang="en-US" dirty="0"/>
              <a:t>, where both the name and the class are optional</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sequence diagram for centralized control</a:t>
            </a:r>
          </a:p>
        </p:txBody>
      </p:sp>
      <p:sp>
        <p:nvSpPr>
          <p:cNvPr id="3" name="Content Placeholder 2"/>
          <p:cNvSpPr>
            <a:spLocks noGrp="1"/>
          </p:cNvSpPr>
          <p:nvPr>
            <p:ph idx="1"/>
          </p:nvPr>
        </p:nvSpPr>
        <p:spPr/>
        <p:txBody>
          <a:bodyPr/>
          <a:lstStyle/>
          <a:p>
            <a:r>
              <a:rPr lang="en-US" dirty="0"/>
              <a:t>Each lifeline has an </a:t>
            </a:r>
            <a:r>
              <a:rPr lang="en-US" b="1" u="sng" dirty="0"/>
              <a:t>activation bar</a:t>
            </a:r>
            <a:r>
              <a:rPr lang="en-US" dirty="0"/>
              <a:t> that shows when the participant is active in the interaction. This corresponds to one of the participant's methods being on the stack. Activation bars are </a:t>
            </a:r>
            <a:r>
              <a:rPr lang="en-US" b="1" u="sng" dirty="0"/>
              <a:t>optional</a:t>
            </a:r>
            <a:r>
              <a:rPr lang="en-US" dirty="0"/>
              <a:t> in UML, but I find them extremely valuable in clarifying the behavior</a:t>
            </a:r>
          </a:p>
          <a:p>
            <a:r>
              <a:rPr lang="en-US" dirty="0"/>
              <a:t>Naming often is useful to correlate participants an the diagram. The call </a:t>
            </a:r>
            <a:r>
              <a:rPr lang="en-US" b="1" dirty="0" err="1"/>
              <a:t>getProduct</a:t>
            </a:r>
            <a:r>
              <a:rPr lang="en-US" dirty="0"/>
              <a:t> is shown returning </a:t>
            </a:r>
            <a:r>
              <a:rPr lang="en-US" b="1" dirty="0" err="1"/>
              <a:t>aProduct</a:t>
            </a:r>
            <a:r>
              <a:rPr lang="en-US" dirty="0"/>
              <a:t>, which is the same name, and therefore the same participant.</a:t>
            </a:r>
          </a:p>
          <a:p>
            <a:r>
              <a:rPr lang="en-US" dirty="0"/>
              <a:t>Some people use returns for all calls, but I prefer to use them only where they add Information</a:t>
            </a:r>
          </a:p>
        </p:txBody>
      </p:sp>
      <p:sp>
        <p:nvSpPr>
          <p:cNvPr id="4" name="Date Placeholder 3"/>
          <p:cNvSpPr>
            <a:spLocks noGrp="1"/>
          </p:cNvSpPr>
          <p:nvPr>
            <p:ph type="dt" sz="half" idx="10"/>
          </p:nvPr>
        </p:nvSpPr>
        <p:spPr/>
        <p:txBody>
          <a:bodyPr/>
          <a:lstStyle/>
          <a:p>
            <a:pPr>
              <a:defRPr/>
            </a:pPr>
            <a:r>
              <a:rPr lang="en-US"/>
              <a:t>July 30, 2020</a:t>
            </a:r>
            <a:endParaRPr lang="en-US" dirty="0"/>
          </a:p>
        </p:txBody>
      </p:sp>
      <p:sp>
        <p:nvSpPr>
          <p:cNvPr id="5" name="Footer Placeholder 4"/>
          <p:cNvSpPr>
            <a:spLocks noGrp="1"/>
          </p:cNvSpPr>
          <p:nvPr>
            <p:ph type="ftr" sz="quarter" idx="11"/>
          </p:nvPr>
        </p:nvSpPr>
        <p:spPr/>
        <p:txBody>
          <a:bodyPr/>
          <a:lstStyle/>
          <a:p>
            <a:pPr>
              <a:defRPr/>
            </a:pPr>
            <a:r>
              <a:rPr lang="en-US"/>
              <a:t>502045 - UML</a:t>
            </a:r>
            <a:endParaRPr lang="en-US" dirty="0"/>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sequence diagram for distributed control</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pic>
        <p:nvPicPr>
          <p:cNvPr id="4098" name="Picture 2"/>
          <p:cNvPicPr>
            <a:picLocks noChangeAspect="1" noChangeArrowheads="1"/>
          </p:cNvPicPr>
          <p:nvPr/>
        </p:nvPicPr>
        <p:blipFill>
          <a:blip r:embed="rId2"/>
          <a:srcRect/>
          <a:stretch>
            <a:fillRect/>
          </a:stretch>
        </p:blipFill>
        <p:spPr bwMode="auto">
          <a:xfrm>
            <a:off x="-1" y="1459925"/>
            <a:ext cx="8604449" cy="495108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a:t>
            </a:r>
            <a:r>
              <a:rPr lang="en-US" dirty="0" err="1"/>
              <a:t>vs</a:t>
            </a:r>
            <a:r>
              <a:rPr lang="en-US" dirty="0"/>
              <a:t> distributed control</a:t>
            </a:r>
          </a:p>
        </p:txBody>
      </p:sp>
      <p:sp>
        <p:nvSpPr>
          <p:cNvPr id="3" name="Content Placeholder 2"/>
          <p:cNvSpPr>
            <a:spLocks noGrp="1"/>
          </p:cNvSpPr>
          <p:nvPr>
            <p:ph idx="1"/>
          </p:nvPr>
        </p:nvSpPr>
        <p:spPr/>
        <p:txBody>
          <a:bodyPr/>
          <a:lstStyle/>
          <a:p>
            <a:r>
              <a:rPr lang="en-US" dirty="0"/>
              <a:t>The clear difference in styles between the two interactions. Figure 4 .1 is </a:t>
            </a:r>
            <a:r>
              <a:rPr lang="en-US" u="sng" dirty="0">
                <a:solidFill>
                  <a:srgbClr val="FF0000"/>
                </a:solidFill>
              </a:rPr>
              <a:t>centralized</a:t>
            </a:r>
            <a:r>
              <a:rPr lang="en-US" u="sng" dirty="0"/>
              <a:t> control</a:t>
            </a:r>
            <a:r>
              <a:rPr lang="en-US" dirty="0"/>
              <a:t>, with</a:t>
            </a:r>
            <a:r>
              <a:rPr lang="en-US" dirty="0">
                <a:solidFill>
                  <a:srgbClr val="FF0000"/>
                </a:solidFill>
              </a:rPr>
              <a:t> </a:t>
            </a:r>
            <a:r>
              <a:rPr lang="en-US" b="1" i="1" dirty="0">
                <a:solidFill>
                  <a:srgbClr val="FF0000"/>
                </a:solidFill>
              </a:rPr>
              <a:t>one participant pretty much </a:t>
            </a:r>
            <a:r>
              <a:rPr lang="en-US" b="1" i="1" u="sng" dirty="0">
                <a:solidFill>
                  <a:srgbClr val="FF0000"/>
                </a:solidFill>
              </a:rPr>
              <a:t>doing all the processing</a:t>
            </a:r>
            <a:r>
              <a:rPr lang="en-US" dirty="0"/>
              <a:t> and other participants there to supply data. Figure 4 .2 uses </a:t>
            </a:r>
            <a:r>
              <a:rPr lang="en-US" b="1" i="1" u="sng" dirty="0">
                <a:solidFill>
                  <a:srgbClr val="00B050"/>
                </a:solidFill>
              </a:rPr>
              <a:t>distributed control</a:t>
            </a:r>
            <a:r>
              <a:rPr lang="en-US" dirty="0"/>
              <a:t>, in which the processing is </a:t>
            </a:r>
            <a:r>
              <a:rPr lang="en-US" b="1" i="1" u="sng" dirty="0">
                <a:solidFill>
                  <a:srgbClr val="00B050"/>
                </a:solidFill>
              </a:rPr>
              <a:t>split</a:t>
            </a:r>
            <a:r>
              <a:rPr lang="en-US" u="sng" dirty="0"/>
              <a:t> </a:t>
            </a:r>
            <a:r>
              <a:rPr lang="en-US" b="1" i="1" u="sng" dirty="0">
                <a:solidFill>
                  <a:srgbClr val="00B050"/>
                </a:solidFill>
              </a:rPr>
              <a:t>among</a:t>
            </a:r>
            <a:r>
              <a:rPr lang="en-US" u="sng" dirty="0"/>
              <a:t> </a:t>
            </a:r>
            <a:r>
              <a:rPr lang="en-US" b="1" i="1" u="sng" dirty="0">
                <a:solidFill>
                  <a:srgbClr val="00B050"/>
                </a:solidFill>
              </a:rPr>
              <a:t>many</a:t>
            </a:r>
            <a:r>
              <a:rPr lang="en-US" u="sng" dirty="0"/>
              <a:t> </a:t>
            </a:r>
            <a:r>
              <a:rPr lang="en-US" b="1" i="1" u="sng" dirty="0">
                <a:solidFill>
                  <a:srgbClr val="00B050"/>
                </a:solidFill>
              </a:rPr>
              <a:t>participants</a:t>
            </a:r>
            <a:r>
              <a:rPr lang="en-US" dirty="0"/>
              <a:t>, each one doing a little bit of the algorithm</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a:t>
            </a:r>
            <a:r>
              <a:rPr lang="en-US" dirty="0" err="1"/>
              <a:t>vs</a:t>
            </a:r>
            <a:r>
              <a:rPr lang="en-US" dirty="0"/>
              <a:t> distributed control</a:t>
            </a:r>
          </a:p>
        </p:txBody>
      </p:sp>
      <p:sp>
        <p:nvSpPr>
          <p:cNvPr id="3" name="Content Placeholder 2"/>
          <p:cNvSpPr>
            <a:spLocks noGrp="1"/>
          </p:cNvSpPr>
          <p:nvPr>
            <p:ph idx="1"/>
          </p:nvPr>
        </p:nvSpPr>
        <p:spPr/>
        <p:txBody>
          <a:bodyPr/>
          <a:lstStyle/>
          <a:p>
            <a:r>
              <a:rPr lang="en-US" dirty="0"/>
              <a:t>Both styles have their strengths and weaknesses . </a:t>
            </a:r>
          </a:p>
          <a:p>
            <a:r>
              <a:rPr lang="en-US" dirty="0"/>
              <a:t>Most people, particularly those new to objects, are more used to centralized control. In many ways, it‘s </a:t>
            </a:r>
            <a:r>
              <a:rPr lang="en-US" u="sng" dirty="0"/>
              <a:t>simpler</a:t>
            </a:r>
            <a:r>
              <a:rPr lang="en-US" dirty="0"/>
              <a:t>, as all the processing is in </a:t>
            </a:r>
            <a:r>
              <a:rPr lang="en-US" u="sng" dirty="0"/>
              <a:t>one place</a:t>
            </a:r>
          </a:p>
          <a:p>
            <a:r>
              <a:rPr lang="en-US" dirty="0"/>
              <a:t>With distributed control, in contrast, you have the sensation</a:t>
            </a:r>
            <a:r>
              <a:rPr lang="en-US" baseline="30000" dirty="0"/>
              <a:t>[</a:t>
            </a:r>
            <a:r>
              <a:rPr lang="en-US" baseline="30000" dirty="0" err="1"/>
              <a:t>cảm-giác</a:t>
            </a:r>
            <a:r>
              <a:rPr lang="en-US" baseline="30000" dirty="0"/>
              <a:t>]</a:t>
            </a:r>
            <a:r>
              <a:rPr lang="en-US" dirty="0"/>
              <a:t> of chasing</a:t>
            </a:r>
            <a:r>
              <a:rPr lang="en-US" baseline="30000" dirty="0"/>
              <a:t>[</a:t>
            </a:r>
            <a:r>
              <a:rPr lang="en-US" baseline="30000" dirty="0" err="1"/>
              <a:t>chạy-theo</a:t>
            </a:r>
            <a:r>
              <a:rPr lang="en-US" baseline="30000" dirty="0"/>
              <a:t>]</a:t>
            </a:r>
            <a:r>
              <a:rPr lang="en-US" dirty="0"/>
              <a:t> around the objects, trying to find the program</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a:t>
            </a:r>
            <a:r>
              <a:rPr lang="en-US" dirty="0" err="1"/>
              <a:t>vs</a:t>
            </a:r>
            <a:r>
              <a:rPr lang="en-US" dirty="0"/>
              <a:t> distributed control</a:t>
            </a:r>
          </a:p>
        </p:txBody>
      </p:sp>
      <p:sp>
        <p:nvSpPr>
          <p:cNvPr id="3" name="Content Placeholder 2"/>
          <p:cNvSpPr>
            <a:spLocks noGrp="1"/>
          </p:cNvSpPr>
          <p:nvPr>
            <p:ph idx="1"/>
          </p:nvPr>
        </p:nvSpPr>
        <p:spPr/>
        <p:txBody>
          <a:bodyPr/>
          <a:lstStyle/>
          <a:p>
            <a:r>
              <a:rPr lang="en-US" dirty="0"/>
              <a:t>One of the main goals of good design is to localize the effects of change. </a:t>
            </a:r>
            <a:r>
              <a:rPr lang="en-US" u="sng" dirty="0"/>
              <a:t>Data and behavior</a:t>
            </a:r>
            <a:r>
              <a:rPr lang="en-US" dirty="0"/>
              <a:t> that accesses that data often </a:t>
            </a:r>
            <a:r>
              <a:rPr lang="en-US" u="sng" dirty="0"/>
              <a:t>change together</a:t>
            </a:r>
            <a:r>
              <a:rPr lang="en-US" dirty="0"/>
              <a:t>. So putting the </a:t>
            </a:r>
            <a:r>
              <a:rPr lang="en-US" u="sng" dirty="0"/>
              <a:t>data</a:t>
            </a:r>
            <a:r>
              <a:rPr lang="en-US" dirty="0"/>
              <a:t> and the </a:t>
            </a:r>
            <a:r>
              <a:rPr lang="en-US" u="sng" dirty="0"/>
              <a:t>behavior</a:t>
            </a:r>
            <a:r>
              <a:rPr lang="en-US" dirty="0"/>
              <a:t> that uses it together in </a:t>
            </a:r>
            <a:r>
              <a:rPr lang="en-US" u="sng" dirty="0"/>
              <a:t>one place</a:t>
            </a:r>
            <a:r>
              <a:rPr lang="en-US" dirty="0"/>
              <a:t> is the first rule of object-oriented design.</a:t>
            </a:r>
          </a:p>
          <a:p>
            <a:r>
              <a:rPr lang="en-US" dirty="0"/>
              <a:t>By distributing control, you create more opportunities for using </a:t>
            </a:r>
            <a:r>
              <a:rPr lang="en-US" u="sng" dirty="0"/>
              <a:t>polymorphism</a:t>
            </a:r>
            <a:r>
              <a:rPr lang="en-US" dirty="0"/>
              <a:t> rather than using conditional logic . If the algorithms for product pricing are different for different types of product, the distributed control mechanism allows us to use subclasses of product to handle these variations </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Diagrams – Another Example</a:t>
            </a:r>
            <a:endParaRPr lang="en-US" dirty="0"/>
          </a:p>
        </p:txBody>
      </p:sp>
      <p:sp>
        <p:nvSpPr>
          <p:cNvPr id="3" name="Content Placeholder 2"/>
          <p:cNvSpPr>
            <a:spLocks noGrp="1"/>
          </p:cNvSpPr>
          <p:nvPr>
            <p:ph idx="1"/>
          </p:nvPr>
        </p:nvSpPr>
        <p:spPr>
          <a:xfrm>
            <a:off x="457200" y="1600200"/>
            <a:ext cx="8363272" cy="4525963"/>
          </a:xfrm>
        </p:spPr>
        <p:txBody>
          <a:bodyPr/>
          <a:lstStyle/>
          <a:p>
            <a:r>
              <a:rPr lang="en-US">
                <a:solidFill>
                  <a:schemeClr val="tx1"/>
                </a:solidFill>
              </a:rPr>
              <a:t>B</a:t>
            </a:r>
            <a:r>
              <a:rPr lang="vi-VN">
                <a:solidFill>
                  <a:schemeClr val="tx1"/>
                </a:solidFill>
              </a:rPr>
              <a:t>ài toán hệ thống quản lý đơn đặt hàng</a:t>
            </a:r>
            <a:endParaRPr lang="en-US" dirty="0">
              <a:solidFill>
                <a:schemeClr val="tx1"/>
              </a:solidFill>
            </a:endParaRP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1" y="2060847"/>
            <a:ext cx="6850841" cy="4324524"/>
          </a:xfrm>
          <a:prstGeom prst="rect">
            <a:avLst/>
          </a:prstGeom>
        </p:spPr>
      </p:pic>
    </p:spTree>
    <p:extLst>
      <p:ext uri="{BB962C8B-B14F-4D97-AF65-F5344CB8AC3E}">
        <p14:creationId xmlns:p14="http://schemas.microsoft.com/office/powerpoint/2010/main" val="1692904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Sequence Diagrams</a:t>
            </a:r>
          </a:p>
        </p:txBody>
      </p:sp>
      <p:sp>
        <p:nvSpPr>
          <p:cNvPr id="3" name="Content Placeholder 2"/>
          <p:cNvSpPr>
            <a:spLocks noGrp="1"/>
          </p:cNvSpPr>
          <p:nvPr>
            <p:ph idx="1"/>
          </p:nvPr>
        </p:nvSpPr>
        <p:spPr/>
        <p:txBody>
          <a:bodyPr/>
          <a:lstStyle/>
          <a:p>
            <a:r>
              <a:rPr lang="en-US" dirty="0"/>
              <a:t>You should use sequence diagrams when you want to look at the behavior of several objects within a </a:t>
            </a:r>
            <a:r>
              <a:rPr lang="en-US" dirty="0">
                <a:solidFill>
                  <a:srgbClr val="FF0000"/>
                </a:solidFill>
              </a:rPr>
              <a:t>single use case</a:t>
            </a:r>
            <a:r>
              <a:rPr lang="en-US" dirty="0"/>
              <a:t>. </a:t>
            </a:r>
          </a:p>
          <a:p>
            <a:r>
              <a:rPr lang="en-US" dirty="0"/>
              <a:t>Sequence diagrams are </a:t>
            </a:r>
            <a:r>
              <a:rPr lang="en-US" dirty="0">
                <a:solidFill>
                  <a:srgbClr val="FF0000"/>
                </a:solidFill>
              </a:rPr>
              <a:t>good at showing collaborations among the objects</a:t>
            </a:r>
            <a:r>
              <a:rPr lang="en-US" dirty="0"/>
              <a:t>; they are not so good at precise definition of the behavior.</a:t>
            </a:r>
          </a:p>
          <a:p>
            <a:r>
              <a:rPr lang="en-US" dirty="0"/>
              <a:t>If you want to look at the behavior of a </a:t>
            </a:r>
            <a:r>
              <a:rPr lang="en-US" dirty="0">
                <a:solidFill>
                  <a:srgbClr val="FF0000"/>
                </a:solidFill>
              </a:rPr>
              <a:t>single object across many use cases, use a state diagram</a:t>
            </a:r>
          </a:p>
          <a:p>
            <a:r>
              <a:rPr lang="en-US" dirty="0"/>
              <a:t>If you want to look at </a:t>
            </a:r>
            <a:r>
              <a:rPr lang="en-US" dirty="0">
                <a:solidFill>
                  <a:srgbClr val="FF0000"/>
                </a:solidFill>
              </a:rPr>
              <a:t>behavior across many use cases or many threads, consider an activity diagram</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diagram with conditions</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887" y="1844824"/>
            <a:ext cx="8229600" cy="3404428"/>
          </a:xfrm>
        </p:spPr>
      </p:pic>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extLst>
      <p:ext uri="{BB962C8B-B14F-4D97-AF65-F5344CB8AC3E}">
        <p14:creationId xmlns:p14="http://schemas.microsoft.com/office/powerpoint/2010/main" val="125860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What Is the </a:t>
            </a:r>
            <a:r>
              <a:rPr lang="en-GB"/>
              <a:t>UML? (Extra)</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r>
              <a:rPr lang="en-US" dirty="0" err="1"/>
              <a:t>theo</a:t>
            </a:r>
            <a:r>
              <a:rPr lang="en-US" dirty="0"/>
              <a:t> </a:t>
            </a:r>
            <a:r>
              <a:rPr lang="en-US" dirty="0" err="1"/>
              <a:t>hƣớng</a:t>
            </a:r>
            <a:r>
              <a:rPr lang="en-US" dirty="0"/>
              <a:t> </a:t>
            </a:r>
            <a:r>
              <a:rPr lang="en-US" dirty="0" err="1"/>
              <a:t>truyền</a:t>
            </a:r>
            <a:r>
              <a:rPr lang="en-US" dirty="0"/>
              <a:t> </a:t>
            </a:r>
            <a:r>
              <a:rPr lang="en-US" dirty="0" err="1"/>
              <a:t>thống</a:t>
            </a:r>
            <a:endParaRPr lang="en-US" dirty="0"/>
          </a:p>
          <a:p>
            <a:pPr lvl="1"/>
            <a:r>
              <a:rPr lang="en-US" dirty="0"/>
              <a:t>System development life Cycle (SDLC) </a:t>
            </a:r>
            <a:r>
              <a:rPr lang="en-US" dirty="0" err="1"/>
              <a:t>hoặc</a:t>
            </a:r>
            <a:r>
              <a:rPr lang="en-US" dirty="0"/>
              <a:t> Structured Systems Analysis and Design (SSAD) </a:t>
            </a:r>
          </a:p>
          <a:p>
            <a:pPr lvl="1"/>
            <a:r>
              <a:rPr lang="en-US" dirty="0" err="1"/>
              <a:t>Mô</a:t>
            </a:r>
            <a:r>
              <a:rPr lang="en-US" dirty="0"/>
              <a:t> </a:t>
            </a:r>
            <a:r>
              <a:rPr lang="en-US" dirty="0" err="1"/>
              <a:t>hình</a:t>
            </a:r>
            <a:r>
              <a:rPr lang="en-US" dirty="0"/>
              <a:t> </a:t>
            </a:r>
            <a:r>
              <a:rPr lang="en-US" dirty="0" err="1"/>
              <a:t>thác</a:t>
            </a:r>
            <a:r>
              <a:rPr lang="en-US" dirty="0"/>
              <a:t> </a:t>
            </a:r>
            <a:r>
              <a:rPr lang="en-US" dirty="0" err="1"/>
              <a:t>nước</a:t>
            </a:r>
            <a:r>
              <a:rPr lang="en-US" dirty="0"/>
              <a:t>, ...</a:t>
            </a:r>
          </a:p>
          <a:p>
            <a:pPr lvl="1"/>
            <a:r>
              <a:rPr lang="vi-VN" dirty="0"/>
              <a:t>Hai vấn đề chính trong việc phát triển hệ thống thông tin đó là các </a:t>
            </a:r>
            <a:r>
              <a:rPr lang="en-US" b="1" dirty="0" err="1">
                <a:solidFill>
                  <a:srgbClr val="FF0000"/>
                </a:solidFill>
              </a:rPr>
              <a:t>xử</a:t>
            </a:r>
            <a:r>
              <a:rPr lang="en-US" b="1" dirty="0">
                <a:solidFill>
                  <a:srgbClr val="FF0000"/>
                </a:solidFill>
              </a:rPr>
              <a:t> </a:t>
            </a:r>
            <a:r>
              <a:rPr lang="en-US" b="1">
                <a:solidFill>
                  <a:srgbClr val="FF0000"/>
                </a:solidFill>
              </a:rPr>
              <a:t>lý</a:t>
            </a:r>
            <a:r>
              <a:rPr lang="vi-VN"/>
              <a:t> </a:t>
            </a:r>
            <a:r>
              <a:rPr lang="vi-VN" dirty="0"/>
              <a:t>và </a:t>
            </a:r>
            <a:r>
              <a:rPr lang="vi-VN" b="1" dirty="0">
                <a:solidFill>
                  <a:srgbClr val="FF0000"/>
                </a:solidFill>
              </a:rPr>
              <a:t>dữ liệu</a:t>
            </a:r>
            <a:r>
              <a:rPr lang="vi-VN" dirty="0"/>
              <a:t> được xây dựng độc lập với phương pháp này. </a:t>
            </a:r>
            <a:r>
              <a:rPr lang="en-US" dirty="0"/>
              <a:t>(</a:t>
            </a:r>
            <a:r>
              <a:rPr lang="en-US" dirty="0" err="1"/>
              <a:t>Quy</a:t>
            </a:r>
            <a:r>
              <a:rPr lang="en-US" dirty="0"/>
              <a:t> </a:t>
            </a:r>
            <a:r>
              <a:rPr lang="en-US" dirty="0" err="1"/>
              <a:t>trình</a:t>
            </a:r>
            <a:r>
              <a:rPr lang="en-US" dirty="0"/>
              <a:t>: DFD D</a:t>
            </a:r>
            <a:r>
              <a:rPr lang="vi-VN" dirty="0"/>
              <a:t>ữ  liệu</a:t>
            </a:r>
            <a:r>
              <a:rPr lang="en-US" dirty="0"/>
              <a:t>: ERD)</a:t>
            </a:r>
          </a:p>
          <a:p>
            <a:r>
              <a:rPr lang="vi-VN" dirty="0"/>
              <a:t>Phân tích thiết kế hệ thống h</a:t>
            </a:r>
            <a:r>
              <a:rPr lang="en-US" dirty="0"/>
              <a:t>ư</a:t>
            </a:r>
            <a:r>
              <a:rPr lang="vi-VN" dirty="0"/>
              <a:t>ớng đối t</a:t>
            </a:r>
            <a:r>
              <a:rPr lang="en-US" dirty="0"/>
              <a:t>ư</a:t>
            </a:r>
            <a:r>
              <a:rPr lang="vi-VN" dirty="0"/>
              <a:t>ợng</a:t>
            </a:r>
            <a:r>
              <a:rPr lang="en-US" dirty="0"/>
              <a:t> (OOAD)</a:t>
            </a:r>
          </a:p>
          <a:p>
            <a:pPr lvl="1"/>
            <a:r>
              <a:rPr lang="en-US" dirty="0" err="1"/>
              <a:t>Dựa</a:t>
            </a:r>
            <a:r>
              <a:rPr lang="en-US" dirty="0"/>
              <a:t> </a:t>
            </a:r>
            <a:r>
              <a:rPr lang="en-US" dirty="0" err="1"/>
              <a:t>trên</a:t>
            </a:r>
            <a:r>
              <a:rPr lang="vi-VN" dirty="0"/>
              <a:t>:</a:t>
            </a:r>
            <a:r>
              <a:rPr lang="vi-VN" b="1" dirty="0"/>
              <a:t> abstraction, encapsulation, modularity, hierarchy</a:t>
            </a:r>
            <a:endParaRPr lang="en-US" b="1" dirty="0"/>
          </a:p>
          <a:p>
            <a:pPr lvl="1"/>
            <a:r>
              <a:rPr lang="vi-VN" dirty="0"/>
              <a:t>Một hệ  thống hướng đối tượng sẽ  có một số  đối tượng, mỗi đối tượng này sẽ  kết hợp với các đối tượng  khác để  hoàn</a:t>
            </a:r>
            <a:r>
              <a:rPr lang="en-US" dirty="0"/>
              <a:t> </a:t>
            </a:r>
            <a:r>
              <a:rPr lang="vi-VN" dirty="0"/>
              <a:t>thành một nhiệm vụ.</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502045 - UML</a:t>
            </a:r>
          </a:p>
        </p:txBody>
      </p:sp>
      <p:sp>
        <p:nvSpPr>
          <p:cNvPr id="6" name="Date Placeholder 5"/>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38544705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of Using the UML</a:t>
            </a:r>
          </a:p>
        </p:txBody>
      </p:sp>
      <p:sp>
        <p:nvSpPr>
          <p:cNvPr id="3" name="Content Placeholder 2"/>
          <p:cNvSpPr>
            <a:spLocks noGrp="1"/>
          </p:cNvSpPr>
          <p:nvPr>
            <p:ph idx="1"/>
          </p:nvPr>
        </p:nvSpPr>
        <p:spPr/>
        <p:txBody>
          <a:bodyPr/>
          <a:lstStyle/>
          <a:p>
            <a:r>
              <a:rPr lang="en-US" dirty="0"/>
              <a:t>At the heart of the role of the UML in software development are the </a:t>
            </a:r>
            <a:r>
              <a:rPr lang="en-US" u="sng" dirty="0"/>
              <a:t>different ways</a:t>
            </a:r>
            <a:r>
              <a:rPr lang="en-US" dirty="0"/>
              <a:t> in which people want to use it.</a:t>
            </a:r>
          </a:p>
          <a:p>
            <a:r>
              <a:rPr lang="en-US" dirty="0"/>
              <a:t>Characterization of the three modes in which people use </a:t>
            </a:r>
            <a:r>
              <a:rPr lang="en-US"/>
              <a:t>the UML: </a:t>
            </a:r>
            <a:r>
              <a:rPr lang="en-US" u="sng" dirty="0">
                <a:solidFill>
                  <a:srgbClr val="FF0000"/>
                </a:solidFill>
              </a:rPr>
              <a:t>sketch</a:t>
            </a:r>
            <a:r>
              <a:rPr lang="en-US" dirty="0">
                <a:solidFill>
                  <a:srgbClr val="FF0000"/>
                </a:solidFill>
              </a:rPr>
              <a:t>, </a:t>
            </a:r>
            <a:r>
              <a:rPr lang="en-US" u="sng" dirty="0">
                <a:solidFill>
                  <a:srgbClr val="FF0000"/>
                </a:solidFill>
              </a:rPr>
              <a:t>blueprint</a:t>
            </a:r>
            <a:r>
              <a:rPr lang="en-US" dirty="0">
                <a:solidFill>
                  <a:srgbClr val="FF0000"/>
                </a:solidFill>
              </a:rPr>
              <a:t>, and </a:t>
            </a:r>
            <a:r>
              <a:rPr lang="en-US" u="sng" dirty="0">
                <a:solidFill>
                  <a:srgbClr val="FF0000"/>
                </a:solidFill>
              </a:rPr>
              <a:t>programming language</a:t>
            </a:r>
            <a:r>
              <a:rPr lang="en-US" dirty="0"/>
              <a:t> . </a:t>
            </a:r>
          </a:p>
          <a:p>
            <a:r>
              <a:rPr lang="en-US" dirty="0"/>
              <a:t>By far the most common of the three is UML as sketch. In this usage, developers use the UML to help communicate some aspects of a system. As with blueprints, you can use sketches in a forward-engineering or reverse-engineering direction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t>
            </a:r>
            <a:r>
              <a:rPr lang="en-US"/>
              <a:t>as Sketches </a:t>
            </a:r>
            <a:r>
              <a:rPr lang="en-US">
                <a:solidFill>
                  <a:srgbClr val="FF0000"/>
                </a:solidFill>
              </a:rPr>
              <a:t>(Self study)</a:t>
            </a:r>
            <a:br>
              <a:rPr lang="en-US" dirty="0"/>
            </a:br>
            <a:r>
              <a:rPr lang="en-US" dirty="0"/>
              <a:t>(Forward engineering)</a:t>
            </a:r>
          </a:p>
        </p:txBody>
      </p:sp>
      <p:sp>
        <p:nvSpPr>
          <p:cNvPr id="3" name="Content Placeholder 2"/>
          <p:cNvSpPr>
            <a:spLocks noGrp="1"/>
          </p:cNvSpPr>
          <p:nvPr>
            <p:ph idx="1"/>
          </p:nvPr>
        </p:nvSpPr>
        <p:spPr/>
        <p:txBody>
          <a:bodyPr/>
          <a:lstStyle/>
          <a:p>
            <a:r>
              <a:rPr lang="en-US" dirty="0"/>
              <a:t>The essence of sketching is </a:t>
            </a:r>
            <a:r>
              <a:rPr lang="en-US" b="1" dirty="0">
                <a:solidFill>
                  <a:srgbClr val="FF0000"/>
                </a:solidFill>
              </a:rPr>
              <a:t>selectivity</a:t>
            </a:r>
            <a:r>
              <a:rPr lang="en-US" dirty="0"/>
              <a:t>. With forward sketching, you rough out some issues in code you are about to write, usually </a:t>
            </a:r>
            <a:r>
              <a:rPr lang="en-US" b="1" dirty="0">
                <a:solidFill>
                  <a:srgbClr val="FF0000"/>
                </a:solidFill>
              </a:rPr>
              <a:t>discussing them with a group of people on your team</a:t>
            </a:r>
          </a:p>
          <a:p>
            <a:r>
              <a:rPr lang="en-US" dirty="0"/>
              <a:t>Your aim is to use the sketches to help communicate ideas and alternatives about what you're about to do . You don't talk about all the code you are going to work on, only important issues that you want to run past your colleagues first or sections of the design that you want to visualize before you begin programming</a:t>
            </a:r>
          </a:p>
          <a:p>
            <a:r>
              <a:rPr lang="en-US" dirty="0"/>
              <a:t>Sessions like this can be very short</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t>
            </a:r>
            <a:r>
              <a:rPr lang="en-US"/>
              <a:t>as Blueprint (Self Study)</a:t>
            </a:r>
            <a:br>
              <a:rPr lang="en-US" dirty="0"/>
            </a:br>
            <a:r>
              <a:rPr lang="en-US" dirty="0"/>
              <a:t>(Forward engineering)</a:t>
            </a:r>
          </a:p>
        </p:txBody>
      </p:sp>
      <p:sp>
        <p:nvSpPr>
          <p:cNvPr id="3" name="Content Placeholder 2"/>
          <p:cNvSpPr>
            <a:spLocks noGrp="1"/>
          </p:cNvSpPr>
          <p:nvPr>
            <p:ph idx="1"/>
          </p:nvPr>
        </p:nvSpPr>
        <p:spPr/>
        <p:txBody>
          <a:bodyPr/>
          <a:lstStyle/>
          <a:p>
            <a:r>
              <a:rPr lang="en-US" b="1" dirty="0">
                <a:solidFill>
                  <a:srgbClr val="FF0000"/>
                </a:solidFill>
              </a:rPr>
              <a:t>In contrast, UML as blueprint is about </a:t>
            </a:r>
            <a:r>
              <a:rPr lang="en-US" b="1" u="sng" dirty="0">
                <a:solidFill>
                  <a:srgbClr val="FF0000"/>
                </a:solidFill>
              </a:rPr>
              <a:t>completeness</a:t>
            </a:r>
            <a:r>
              <a:rPr lang="en-US" b="1" dirty="0">
                <a:solidFill>
                  <a:srgbClr val="FF0000"/>
                </a:solidFill>
              </a:rPr>
              <a:t> </a:t>
            </a:r>
          </a:p>
          <a:p>
            <a:r>
              <a:rPr lang="en-US" b="1">
                <a:solidFill>
                  <a:srgbClr val="FF0000"/>
                </a:solidFill>
              </a:rPr>
              <a:t>The </a:t>
            </a:r>
            <a:r>
              <a:rPr lang="en-US" b="1" dirty="0">
                <a:solidFill>
                  <a:srgbClr val="FF0000"/>
                </a:solidFill>
              </a:rPr>
              <a:t>idea is that blueprints are developed by a designer whose job is to build a detailed design for a programmer to code up . </a:t>
            </a:r>
          </a:p>
          <a:p>
            <a:r>
              <a:rPr lang="en-US" dirty="0"/>
              <a:t>That design should be sufficiently complete in that all design decisions are laid out, and the programmer should be able to follow it as a pretty straightforward activity that requires little thought</a:t>
            </a:r>
          </a:p>
          <a:p>
            <a:r>
              <a:rPr lang="en-US" dirty="0"/>
              <a:t>The designer may be the same person as the programmer, but usually the designer is a more senior developer who designs for a team of programmers </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as Programming Language</a:t>
            </a:r>
          </a:p>
        </p:txBody>
      </p:sp>
      <p:sp>
        <p:nvSpPr>
          <p:cNvPr id="3" name="Content Placeholder 2"/>
          <p:cNvSpPr>
            <a:spLocks noGrp="1"/>
          </p:cNvSpPr>
          <p:nvPr>
            <p:ph idx="1"/>
          </p:nvPr>
        </p:nvSpPr>
        <p:spPr/>
        <p:txBody>
          <a:bodyPr/>
          <a:lstStyle/>
          <a:p>
            <a:r>
              <a:rPr lang="en-US" dirty="0"/>
              <a:t>In this environment, developers draw UML diagrams that are compiled directly to executable code, and the UML becomes the source code.</a:t>
            </a:r>
          </a:p>
          <a:p>
            <a:r>
              <a:rPr lang="en-US" dirty="0"/>
              <a:t>Obviously, this usage of UML demands particularly sophisticated tooling</a:t>
            </a:r>
          </a:p>
          <a:p>
            <a:r>
              <a:rPr lang="en-US" dirty="0"/>
              <a:t>One of the interesting questions around the UML as programming language is how to model behavioral logic. UML 2 offers three ways of behavioral modeling : </a:t>
            </a:r>
            <a:r>
              <a:rPr lang="en-US" b="1" dirty="0">
                <a:solidFill>
                  <a:srgbClr val="FF0000"/>
                </a:solidFill>
              </a:rPr>
              <a:t>interaction diagrams, state diagrams, and activity diagrams.</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UML Diagrams</a:t>
            </a:r>
          </a:p>
        </p:txBody>
      </p:sp>
      <p:sp>
        <p:nvSpPr>
          <p:cNvPr id="3" name="Content Placeholder 2"/>
          <p:cNvSpPr>
            <a:spLocks noGrp="1"/>
          </p:cNvSpPr>
          <p:nvPr>
            <p:ph idx="1"/>
          </p:nvPr>
        </p:nvSpPr>
        <p:spPr/>
        <p:txBody>
          <a:bodyPr/>
          <a:lstStyle/>
          <a:p>
            <a:r>
              <a:rPr lang="en-US" dirty="0"/>
              <a:t>UML defines 13 diagrams that describe 4+1 architectural views</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en-US"/>
              <a:t>502045 - UML</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096" y="2349602"/>
            <a:ext cx="6702232" cy="3898685"/>
          </a:xfrm>
          <a:prstGeom prst="rect">
            <a:avLst/>
          </a:prstGeom>
        </p:spPr>
      </p:pic>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6217</TotalTime>
  <Words>2425</Words>
  <Application>Microsoft Office PowerPoint</Application>
  <PresentationFormat>On-screen Show (4:3)</PresentationFormat>
  <Paragraphs>305</Paragraphs>
  <Slides>39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SE9</vt:lpstr>
      <vt:lpstr>502045</vt:lpstr>
      <vt:lpstr>Topics covered</vt:lpstr>
      <vt:lpstr>What Is the UML?</vt:lpstr>
      <vt:lpstr>What Is the UML? (Extra)</vt:lpstr>
      <vt:lpstr>Ways of Using the UML</vt:lpstr>
      <vt:lpstr>UML as Sketches (Self study) (Forward engineering)</vt:lpstr>
      <vt:lpstr>UML as Blueprint (Self Study) (Forward engineering)</vt:lpstr>
      <vt:lpstr>UML as Programming Language</vt:lpstr>
      <vt:lpstr>UML Diagrams</vt:lpstr>
      <vt:lpstr>UML (Extra)</vt:lpstr>
      <vt:lpstr>UML (Extra)</vt:lpstr>
      <vt:lpstr>UML (Extra)</vt:lpstr>
      <vt:lpstr>UML (Extra)</vt:lpstr>
      <vt:lpstr>Topics covered</vt:lpstr>
      <vt:lpstr>Use Cases</vt:lpstr>
      <vt:lpstr>Use Cases</vt:lpstr>
      <vt:lpstr>Actor</vt:lpstr>
      <vt:lpstr>Content of a Use Case</vt:lpstr>
      <vt:lpstr>PowerPoint Presentation</vt:lpstr>
      <vt:lpstr>Use case diagram – Relationship</vt:lpstr>
      <vt:lpstr>Use case diagram – Association Relationship</vt:lpstr>
      <vt:lpstr>Use case diagram – Include Relationship</vt:lpstr>
      <vt:lpstr>Use case diagram – Extend Relationship</vt:lpstr>
      <vt:lpstr>Use case diagram – Generalization Relationship</vt:lpstr>
      <vt:lpstr>Use Case Diagrams – Other example</vt:lpstr>
      <vt:lpstr>Topics covered</vt:lpstr>
      <vt:lpstr>Sequence Diagrams</vt:lpstr>
      <vt:lpstr>Sequence Diagrams (Case Study)</vt:lpstr>
      <vt:lpstr>A sequence diagram for centralized control</vt:lpstr>
      <vt:lpstr>A sequence diagram for centralized control</vt:lpstr>
      <vt:lpstr>A sequence diagram for centralized control</vt:lpstr>
      <vt:lpstr>A sequence diagram for centralized control</vt:lpstr>
      <vt:lpstr>A sequence diagram for distributed control</vt:lpstr>
      <vt:lpstr>Centralized vs distributed control</vt:lpstr>
      <vt:lpstr>Centralized vs distributed control</vt:lpstr>
      <vt:lpstr>Centralized vs distributed control</vt:lpstr>
      <vt:lpstr>Sequence Diagrams – Another Example</vt:lpstr>
      <vt:lpstr>When to Use Sequence Diagrams</vt:lpstr>
      <vt:lpstr>sequence diagram with conditions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Minh Dang</cp:lastModifiedBy>
  <cp:revision>252</cp:revision>
  <cp:lastPrinted>2010-01-11T10:54:43Z</cp:lastPrinted>
  <dcterms:created xsi:type="dcterms:W3CDTF">2010-01-08T19:43:52Z</dcterms:created>
  <dcterms:modified xsi:type="dcterms:W3CDTF">2020-07-31T02:42:20Z</dcterms:modified>
</cp:coreProperties>
</file>