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57" r:id="rId4"/>
    <p:sldId id="258" r:id="rId5"/>
    <p:sldId id="260" r:id="rId6"/>
    <p:sldId id="259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A67E-827E-40BA-9851-F844FC96A7C1}" type="datetimeFigureOut">
              <a:rPr lang="vi-VN" smtClean="0"/>
              <a:t>20/09/2021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62573-6E62-4312-9D5A-D10149FADF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962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10829B8-8D57-4B59-9CB5-EA7C3CDC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894B937-A56F-4036-BCFC-827753A86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BA66C8F-3FCA-44FD-BA12-C6261B4E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6ACD-87BF-4DA0-89BC-56DBA0C154F0}" type="datetime1">
              <a:rPr lang="vi-VN" smtClean="0"/>
              <a:t>20/09/2021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A5CF18E-103B-4387-AD4B-FB0613B4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5BCFB35-E7FD-41EA-89C7-23F99E1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617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55DB549-6173-41D3-BEE9-B9B423C0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AA748F1-3A88-455E-B522-0960514C5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0874565-91F2-4808-99F2-AC7DC7C5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D68F-1981-4500-9A36-189AEF0C73BA}" type="datetime1">
              <a:rPr lang="vi-VN" smtClean="0"/>
              <a:t>20/09/2021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F365BDB-01C1-4A42-8516-0444FFF1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67F7B3D-0F03-4F01-A576-4F6EE664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144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4891F55-2E0D-4C6F-9D40-E3BF2695A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2FB645A-3C2B-4461-BC7D-FD84925D0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8EF2027-A2D2-48A7-9952-92A6EA17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D85F-2712-473F-9529-0261ADC6F9A8}" type="datetime1">
              <a:rPr lang="vi-VN" smtClean="0"/>
              <a:t>20/09/2021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0923CBD-4D7E-4851-80A0-EF43D93D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09CB331-AB74-40BE-8F21-797BF7EE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738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C8B406-A14B-4E5B-A4C0-50E822EB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5697F4D-A510-477A-B7DC-27D2ADB1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CA52CB2-20BA-4BFF-92E5-588332AF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B8FE-ED6C-40A5-BC87-FF6B28DA066D}" type="datetime1">
              <a:rPr lang="vi-VN" smtClean="0"/>
              <a:t>20/09/2021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B0ADC07-2916-4524-AECF-C45C412C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53D358-C4D8-4307-90C7-B7323A0C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995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BFE1D1-44A5-4590-A744-9FE3F5EA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6CA0B5C-F4AD-4FC3-88DF-726AD463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C3DBDE4-2C13-4E45-A4F4-52F18B3B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9A4A-5460-44BE-8113-59F10A908959}" type="datetime1">
              <a:rPr lang="vi-VN" smtClean="0"/>
              <a:t>20/09/2021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ABBDD74-C8E0-4CC0-ACB0-F2C9F953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99A92E-479B-47D8-9F1D-B40C3AAA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7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3AC203-41DC-4B63-BCB5-FBEB3BA3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A750E3F-DE6E-4587-8EE7-D64432EC6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3EAD938-356D-4733-9E1A-71480E9F1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652FA03-694F-43F1-89C7-05E07AA4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BAD44-36FE-4DE5-A8F9-0DB835EFDFBE}" type="datetime1">
              <a:rPr lang="vi-VN" smtClean="0"/>
              <a:t>20/09/2021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D7E163D-EB99-4CCC-94BB-5E72C07C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E9C49C0-602B-402B-A286-DA5830B3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687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CFC254-FE03-4371-B5D8-74FDA9B5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DB48F19-138F-4C3A-A47F-8CAF50FD1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770AC99-3A7F-4811-B609-33468CBE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F242EACB-03B5-41A5-9586-DE179284C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EB1AAE4-6BCB-4406-BB62-7A77406FD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930FFB0-7577-4B42-867C-4D2E43CC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356D-58A9-4F30-A802-DE395038EE73}" type="datetime1">
              <a:rPr lang="vi-VN" smtClean="0"/>
              <a:t>20/09/2021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FAEF5D37-27EE-40D5-A808-C1509ADC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334988C-7ADD-4031-9C66-F663C25A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940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DC2EA2-2DF4-4A58-8BE2-BB03E30A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E85C6A3-465E-41EF-AEF0-A8C36D0B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DBBD-61D3-4599-8342-6BB7382DA8C9}" type="datetime1">
              <a:rPr lang="vi-VN" smtClean="0"/>
              <a:t>20/09/2021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DB83768-ABCD-4E87-89D8-222BCB14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D282C30-D0DA-48DE-B357-A6CB0F83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600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D3C5A35-D97D-4593-AFDB-8BAC7040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A9FF-02CD-4D95-A873-8ACC6DF4C7A9}" type="datetime1">
              <a:rPr lang="vi-VN" smtClean="0"/>
              <a:t>20/09/2021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C2851B3-0A0B-44FF-81CC-ED9B36FD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17D6217-D7B4-4DF5-A9D6-1A5FD2C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348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06AFA8-9C39-47D0-835D-CEA08035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81AEE2A-08E1-4AB6-B753-9B07FC2A4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B6CF962-E62C-4D43-A2DA-F8C705904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A64277D-CBF3-4FF3-A505-591C942B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F2FF-B00D-4650-95C9-A8F4C906F5D1}" type="datetime1">
              <a:rPr lang="vi-VN" smtClean="0"/>
              <a:t>20/09/2021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73EA948-3D7C-47E7-8665-7CC27879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F1B73FE-4053-41FA-BF78-D3889587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711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7BBD82-CF89-4004-A4DD-AF7F3A83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5867D77-2A7E-43BA-B7B4-A0BCA08B9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AFEE186-97EF-45E8-9CE7-BCC60777A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16388C2-75A9-474E-A005-503D4922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5733-2893-457B-9D38-1989EED27481}" type="datetime1">
              <a:rPr lang="vi-VN" smtClean="0"/>
              <a:t>20/09/2021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4A09D93-2D33-4F98-88EC-5BD2B6E5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53F948B-77E0-4D6A-BA51-0B37C0EA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763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658E7D9-6C7B-43B7-A314-16D71D48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BD171A7-5006-49FF-8F76-7BA612601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40B922E-D312-4780-A4F1-2E3F071D2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B13C1-10BB-48A6-944D-9A3DA2D35844}" type="datetime1">
              <a:rPr lang="vi-VN" smtClean="0"/>
              <a:t>20/09/2021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79C165B-5501-499E-90F2-2994A6D91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CA286D8-4709-4FF3-9AC7-AFDB33BC2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074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utuanhai237/Sample-Project-CS427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560676C-5D13-4FCF-8C1D-B815A9A15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Lab 1: </a:t>
            </a:r>
            <a:br>
              <a:rPr lang="en-US"/>
            </a:br>
            <a:r>
              <a:rPr lang="en-US"/>
              <a:t>Project plan</a:t>
            </a:r>
            <a:br>
              <a:rPr lang="en-US"/>
            </a:br>
            <a:r>
              <a:rPr lang="en-US"/>
              <a:t>Setup workspace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410B8EF-AE20-4BAF-8641-CA6EE7FC2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Vu Tuan Hai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EF1F6F3-5096-40D9-BF95-7741B2CF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8850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95E3B59-2632-488B-9E9F-875DFE70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712302B-FCF4-4E4C-B08B-12D2A57A1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2C46F38-2C62-4F5A-B55B-0C255E970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386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9">
            <a:extLst>
              <a:ext uri="{FF2B5EF4-FFF2-40B4-BE49-F238E27FC236}">
                <a16:creationId xmlns:a16="http://schemas.microsoft.com/office/drawing/2014/main" id="{C060344A-C811-451E-BCBA-0592E4736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784779"/>
              </p:ext>
            </p:extLst>
          </p:nvPr>
        </p:nvGraphicFramePr>
        <p:xfrm>
          <a:off x="918818" y="1051736"/>
          <a:ext cx="10080488" cy="5120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577">
                  <a:extLst>
                    <a:ext uri="{9D8B030D-6E8A-4147-A177-3AD203B41FA5}">
                      <a16:colId xmlns:a16="http://schemas.microsoft.com/office/drawing/2014/main" val="451587251"/>
                    </a:ext>
                  </a:extLst>
                </a:gridCol>
                <a:gridCol w="4390970">
                  <a:extLst>
                    <a:ext uri="{9D8B030D-6E8A-4147-A177-3AD203B41FA5}">
                      <a16:colId xmlns:a16="http://schemas.microsoft.com/office/drawing/2014/main" val="1475027546"/>
                    </a:ext>
                  </a:extLst>
                </a:gridCol>
                <a:gridCol w="4539941">
                  <a:extLst>
                    <a:ext uri="{9D8B030D-6E8A-4147-A177-3AD203B41FA5}">
                      <a16:colId xmlns:a16="http://schemas.microsoft.com/office/drawing/2014/main" val="3740750862"/>
                    </a:ext>
                  </a:extLst>
                </a:gridCol>
              </a:tblGrid>
              <a:tr h="50378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Homework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18193"/>
                  </a:ext>
                </a:extLst>
              </a:tr>
              <a:tr h="650532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Overview about the workspace of a software engineer 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Project plan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Setup workspace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184288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Analysis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Usecase diagram</a:t>
                      </a:r>
                    </a:p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Sequence diagram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746852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Design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Class diagram</a:t>
                      </a:r>
                    </a:p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Database diagram</a:t>
                      </a:r>
                    </a:p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UI / UX prototype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539773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Implement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N/A (coding)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407759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Testing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N/A (coding)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750557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Evaluation the project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Complete project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657573"/>
                  </a:ext>
                </a:extLst>
              </a:tr>
            </a:tbl>
          </a:graphicData>
        </a:graphic>
      </p:graphicFrame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8FE047FF-3C08-43D3-8415-5EF0FD59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753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E25CFF-8708-495E-A7F4-131F17DE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Workspace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EE1E1EB-EB24-402B-B1B9-7B3E41254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9606" y="1825625"/>
            <a:ext cx="3954194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 workspace is the surrounding space when you need to do something. The bedroom is an example. It has a bed, timetable, laptop, … Each thing takes a role when you get into the room.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1028" name="Picture 4" descr="Anime Bedroom Wallpapers - Top Free Anime Bedroom Backgrounds -  WallpaperAccess">
            <a:extLst>
              <a:ext uri="{FF2B5EF4-FFF2-40B4-BE49-F238E27FC236}">
                <a16:creationId xmlns:a16="http://schemas.microsoft.com/office/drawing/2014/main" id="{A7BDD1CF-6887-4F75-BDEF-58D0501CC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6181578" cy="365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862A0F0-82ED-4F58-A38B-77A25435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878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683ED3E-94E6-475A-8AFF-AB22CF39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Workspace in the software engineering process – CASE tool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86B181D-B6C0-4182-BA13-2CBD33B27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Calibri (Thân)"/>
              </a:rPr>
              <a:t>It’s a collection of tools that are used in different phases (take requirements – analysis – design – implement – test – maintain) and different aspects of software engineering (manage – assign – deploy - …).</a:t>
            </a:r>
          </a:p>
          <a:p>
            <a:pPr marL="0" indent="0">
              <a:buNone/>
            </a:pPr>
            <a:endParaRPr lang="en-US">
              <a:latin typeface="Calibri (Thân)"/>
            </a:endParaRPr>
          </a:p>
          <a:p>
            <a:pPr marL="0" indent="0">
              <a:buNone/>
            </a:pPr>
            <a:r>
              <a:rPr lang="en-US">
                <a:latin typeface="Calibri (Thân)"/>
              </a:rPr>
              <a:t>Note that in this practice class, these tools are used as illustrations. Deeper knowledge will be in other courses. Ex: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- Information Systems Project Management: MSIS 3033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- System Analysis and Design: MSIS 3303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…</a:t>
            </a:r>
            <a:endParaRPr lang="vi-VN">
              <a:latin typeface="Calibri (Thân)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09769AE-6801-4BF6-B949-74128317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829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E15292B-ABBC-42EF-9590-773877E8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tool</a:t>
            </a:r>
            <a:endParaRPr lang="vi-VN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6EA4F36F-3C94-4B87-95C2-74495BEA517D}"/>
              </a:ext>
            </a:extLst>
          </p:cNvPr>
          <p:cNvSpPr/>
          <p:nvPr/>
        </p:nvSpPr>
        <p:spPr>
          <a:xfrm>
            <a:off x="2449995" y="1825624"/>
            <a:ext cx="2225040" cy="19644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Upper CASE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AB181DBB-254F-486C-9C64-FC18CB9F063D}"/>
              </a:ext>
            </a:extLst>
          </p:cNvPr>
          <p:cNvSpPr/>
          <p:nvPr/>
        </p:nvSpPr>
        <p:spPr>
          <a:xfrm>
            <a:off x="2449995" y="4032111"/>
            <a:ext cx="2225040" cy="19644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Lower CASE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0B967949-8684-4B43-AC2D-A1B8FD678D11}"/>
              </a:ext>
            </a:extLst>
          </p:cNvPr>
          <p:cNvSpPr/>
          <p:nvPr/>
        </p:nvSpPr>
        <p:spPr>
          <a:xfrm>
            <a:off x="10601739" y="5088835"/>
            <a:ext cx="989274" cy="9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Tool 3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DFE84DB2-935A-4EF9-BF97-715B837483B1}"/>
              </a:ext>
            </a:extLst>
          </p:cNvPr>
          <p:cNvSpPr/>
          <p:nvPr/>
        </p:nvSpPr>
        <p:spPr>
          <a:xfrm>
            <a:off x="9415341" y="5078893"/>
            <a:ext cx="989274" cy="9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Tool 2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C986EE5C-F941-4BCE-B350-B0E269FB2319}"/>
              </a:ext>
            </a:extLst>
          </p:cNvPr>
          <p:cNvSpPr/>
          <p:nvPr/>
        </p:nvSpPr>
        <p:spPr>
          <a:xfrm>
            <a:off x="8205583" y="5088833"/>
            <a:ext cx="989274" cy="9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Tool 1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060388DE-C1CF-4BCC-9670-A8060C32ED98}"/>
              </a:ext>
            </a:extLst>
          </p:cNvPr>
          <p:cNvSpPr/>
          <p:nvPr/>
        </p:nvSpPr>
        <p:spPr>
          <a:xfrm>
            <a:off x="10014170" y="3326293"/>
            <a:ext cx="1430241" cy="90777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Workbench 2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1ED40109-889E-49B5-B49A-48E2CF1A660F}"/>
              </a:ext>
            </a:extLst>
          </p:cNvPr>
          <p:cNvSpPr/>
          <p:nvPr/>
        </p:nvSpPr>
        <p:spPr>
          <a:xfrm>
            <a:off x="8309775" y="3336234"/>
            <a:ext cx="1430241" cy="90777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Workbench 1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FD408E41-D2F2-43BA-BD46-57D348E0D968}"/>
              </a:ext>
            </a:extLst>
          </p:cNvPr>
          <p:cNvSpPr/>
          <p:nvPr/>
        </p:nvSpPr>
        <p:spPr>
          <a:xfrm>
            <a:off x="8700220" y="1573693"/>
            <a:ext cx="2225039" cy="90777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Enviroment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BBC6F40F-CC14-4989-A605-5A37FDEC5713}"/>
              </a:ext>
            </a:extLst>
          </p:cNvPr>
          <p:cNvCxnSpPr>
            <a:stCxn id="9" idx="0"/>
            <a:endCxn id="11" idx="2"/>
          </p:cNvCxnSpPr>
          <p:nvPr/>
        </p:nvCxnSpPr>
        <p:spPr>
          <a:xfrm flipV="1">
            <a:off x="8700220" y="4244007"/>
            <a:ext cx="324676" cy="84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Đường kết nối Mũi tên Thẳng 14">
            <a:extLst>
              <a:ext uri="{FF2B5EF4-FFF2-40B4-BE49-F238E27FC236}">
                <a16:creationId xmlns:a16="http://schemas.microsoft.com/office/drawing/2014/main" id="{1BAF6CD5-7E17-4939-9C72-9715528C696E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flipH="1" flipV="1">
            <a:off x="9024896" y="4244007"/>
            <a:ext cx="885082" cy="83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Đường kết nối Mũi tên Thẳng 17">
            <a:extLst>
              <a:ext uri="{FF2B5EF4-FFF2-40B4-BE49-F238E27FC236}">
                <a16:creationId xmlns:a16="http://schemas.microsoft.com/office/drawing/2014/main" id="{58BC2CF4-8C0B-45C2-AC45-38ACC603E0C3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9909978" y="4234066"/>
            <a:ext cx="819313" cy="84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Đường kết nối Mũi tên Thẳng 20">
            <a:extLst>
              <a:ext uri="{FF2B5EF4-FFF2-40B4-BE49-F238E27FC236}">
                <a16:creationId xmlns:a16="http://schemas.microsoft.com/office/drawing/2014/main" id="{E7BD7136-91AC-4B6A-B630-2E4D7D955FEC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 flipH="1" flipV="1">
            <a:off x="10729291" y="4234066"/>
            <a:ext cx="367085" cy="85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A61C195E-D278-4364-BA76-394F72C63018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H="1" flipV="1">
            <a:off x="9812740" y="2481466"/>
            <a:ext cx="916551" cy="84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CF216CF4-D9B7-4A8E-AD9B-798D3C14742C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9024896" y="2481466"/>
            <a:ext cx="787844" cy="85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1F01EF93-64B3-4825-A77C-A4EC20B53B96}"/>
              </a:ext>
            </a:extLst>
          </p:cNvPr>
          <p:cNvSpPr/>
          <p:nvPr/>
        </p:nvSpPr>
        <p:spPr>
          <a:xfrm>
            <a:off x="4858578" y="5406887"/>
            <a:ext cx="2225040" cy="5897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Maintain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36" name="Hình chữ nhật 35">
            <a:extLst>
              <a:ext uri="{FF2B5EF4-FFF2-40B4-BE49-F238E27FC236}">
                <a16:creationId xmlns:a16="http://schemas.microsoft.com/office/drawing/2014/main" id="{85C929F1-52DA-4DB2-A6B1-DD6235E5748B}"/>
              </a:ext>
            </a:extLst>
          </p:cNvPr>
          <p:cNvSpPr/>
          <p:nvPr/>
        </p:nvSpPr>
        <p:spPr>
          <a:xfrm>
            <a:off x="4858578" y="4719499"/>
            <a:ext cx="2225040" cy="5897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Test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37" name="Hình chữ nhật 36">
            <a:extLst>
              <a:ext uri="{FF2B5EF4-FFF2-40B4-BE49-F238E27FC236}">
                <a16:creationId xmlns:a16="http://schemas.microsoft.com/office/drawing/2014/main" id="{2442EABB-25D4-45DE-97DA-4D9EB7986664}"/>
              </a:ext>
            </a:extLst>
          </p:cNvPr>
          <p:cNvSpPr/>
          <p:nvPr/>
        </p:nvSpPr>
        <p:spPr>
          <a:xfrm>
            <a:off x="4852779" y="4032111"/>
            <a:ext cx="2225040" cy="5897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Implement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38" name="Hình chữ nhật 37">
            <a:extLst>
              <a:ext uri="{FF2B5EF4-FFF2-40B4-BE49-F238E27FC236}">
                <a16:creationId xmlns:a16="http://schemas.microsoft.com/office/drawing/2014/main" id="{D8E25FC0-4D84-4A59-94E1-B85605A95504}"/>
              </a:ext>
            </a:extLst>
          </p:cNvPr>
          <p:cNvSpPr/>
          <p:nvPr/>
        </p:nvSpPr>
        <p:spPr>
          <a:xfrm>
            <a:off x="4852779" y="3200400"/>
            <a:ext cx="2225040" cy="5897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Design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39" name="Hình chữ nhật 38">
            <a:extLst>
              <a:ext uri="{FF2B5EF4-FFF2-40B4-BE49-F238E27FC236}">
                <a16:creationId xmlns:a16="http://schemas.microsoft.com/office/drawing/2014/main" id="{86D95873-7EB9-47F5-903E-38C74642814F}"/>
              </a:ext>
            </a:extLst>
          </p:cNvPr>
          <p:cNvSpPr/>
          <p:nvPr/>
        </p:nvSpPr>
        <p:spPr>
          <a:xfrm>
            <a:off x="4852779" y="2513012"/>
            <a:ext cx="2225040" cy="5897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Analysis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40" name="Hình chữ nhật 39">
            <a:extLst>
              <a:ext uri="{FF2B5EF4-FFF2-40B4-BE49-F238E27FC236}">
                <a16:creationId xmlns:a16="http://schemas.microsoft.com/office/drawing/2014/main" id="{2F3BBF42-5F2C-4BE3-9A0A-9386A6C777C6}"/>
              </a:ext>
            </a:extLst>
          </p:cNvPr>
          <p:cNvSpPr/>
          <p:nvPr/>
        </p:nvSpPr>
        <p:spPr>
          <a:xfrm>
            <a:off x="4846980" y="1825624"/>
            <a:ext cx="2225040" cy="5897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Planning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48" name="Dấu ngoặc vuông Trái 47">
            <a:extLst>
              <a:ext uri="{FF2B5EF4-FFF2-40B4-BE49-F238E27FC236}">
                <a16:creationId xmlns:a16="http://schemas.microsoft.com/office/drawing/2014/main" id="{E724C226-B9F6-4E27-8AD1-67444723C569}"/>
              </a:ext>
            </a:extLst>
          </p:cNvPr>
          <p:cNvSpPr/>
          <p:nvPr/>
        </p:nvSpPr>
        <p:spPr>
          <a:xfrm>
            <a:off x="2045969" y="2057262"/>
            <a:ext cx="123576" cy="3816626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9" name="Hộp Văn bản 48">
            <a:extLst>
              <a:ext uri="{FF2B5EF4-FFF2-40B4-BE49-F238E27FC236}">
                <a16:creationId xmlns:a16="http://schemas.microsoft.com/office/drawing/2014/main" id="{50F5E3F9-E0EB-4865-94EB-E2E9B953BDCD}"/>
              </a:ext>
            </a:extLst>
          </p:cNvPr>
          <p:cNvSpPr txBox="1"/>
          <p:nvPr/>
        </p:nvSpPr>
        <p:spPr>
          <a:xfrm>
            <a:off x="747589" y="3544665"/>
            <a:ext cx="1207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Integrated CASE tool</a:t>
            </a:r>
            <a:endParaRPr lang="vi-VN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887EC27F-0C81-48CB-B747-BEB06177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3308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D8A9D263-6C50-4A8E-9959-250BEB030D5C}"/>
              </a:ext>
            </a:extLst>
          </p:cNvPr>
          <p:cNvSpPr/>
          <p:nvPr/>
        </p:nvSpPr>
        <p:spPr>
          <a:xfrm>
            <a:off x="838200" y="1308295"/>
            <a:ext cx="10515600" cy="4868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9B82255-2A83-479A-A002-0A680E36F952}"/>
              </a:ext>
            </a:extLst>
          </p:cNvPr>
          <p:cNvSpPr txBox="1"/>
          <p:nvPr/>
        </p:nvSpPr>
        <p:spPr>
          <a:xfrm>
            <a:off x="729177" y="793039"/>
            <a:ext cx="2706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Project management</a:t>
            </a:r>
            <a:endParaRPr lang="vi-VN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B815BCD3-E6DF-4FDF-AECA-7DD38CCC8EB0}"/>
              </a:ext>
            </a:extLst>
          </p:cNvPr>
          <p:cNvSpPr/>
          <p:nvPr/>
        </p:nvSpPr>
        <p:spPr>
          <a:xfrm>
            <a:off x="3548578" y="1516966"/>
            <a:ext cx="2855741" cy="6189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0E7412DA-28AC-4495-B754-F358562F7C91}"/>
              </a:ext>
            </a:extLst>
          </p:cNvPr>
          <p:cNvSpPr txBox="1"/>
          <p:nvPr/>
        </p:nvSpPr>
        <p:spPr>
          <a:xfrm>
            <a:off x="3745525" y="1648821"/>
            <a:ext cx="265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Source code: Git / Github</a:t>
            </a:r>
            <a:endParaRPr lang="vi-VN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84751DC8-D12E-4A19-9B3A-E2897CF16C9A}"/>
              </a:ext>
            </a:extLst>
          </p:cNvPr>
          <p:cNvSpPr/>
          <p:nvPr/>
        </p:nvSpPr>
        <p:spPr>
          <a:xfrm>
            <a:off x="1080869" y="1516966"/>
            <a:ext cx="2225040" cy="6189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31DCD3D0-88C4-4E17-976B-80DED04BDF96}"/>
              </a:ext>
            </a:extLst>
          </p:cNvPr>
          <p:cNvSpPr txBox="1"/>
          <p:nvPr/>
        </p:nvSpPr>
        <p:spPr>
          <a:xfrm>
            <a:off x="1277815" y="1648821"/>
            <a:ext cx="188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Task: Trello / Jira</a:t>
            </a:r>
            <a:endParaRPr lang="vi-VN"/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C5208CD2-55DD-4B6D-AA3B-DA4D389FB23E}"/>
              </a:ext>
            </a:extLst>
          </p:cNvPr>
          <p:cNvSpPr/>
          <p:nvPr/>
        </p:nvSpPr>
        <p:spPr>
          <a:xfrm>
            <a:off x="1080869" y="2344615"/>
            <a:ext cx="1760805" cy="353568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80BA539A-D1BE-4C3E-B7C5-3026567E2E09}"/>
              </a:ext>
            </a:extLst>
          </p:cNvPr>
          <p:cNvSpPr txBox="1"/>
          <p:nvPr/>
        </p:nvSpPr>
        <p:spPr>
          <a:xfrm>
            <a:off x="1277815" y="2504605"/>
            <a:ext cx="1395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Take requirements</a:t>
            </a:r>
            <a:endParaRPr lang="vi-VN" sz="1600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DAFD1BEB-AE48-454D-8EE9-7638CEE3C96C}"/>
              </a:ext>
            </a:extLst>
          </p:cNvPr>
          <p:cNvSpPr/>
          <p:nvPr/>
        </p:nvSpPr>
        <p:spPr>
          <a:xfrm>
            <a:off x="3038620" y="2344615"/>
            <a:ext cx="1760805" cy="355382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B2DBFD61-8BDF-4837-B5F0-57CED3AAECDC}"/>
              </a:ext>
            </a:extLst>
          </p:cNvPr>
          <p:cNvSpPr txBox="1"/>
          <p:nvPr/>
        </p:nvSpPr>
        <p:spPr>
          <a:xfrm>
            <a:off x="3084343" y="2504605"/>
            <a:ext cx="1715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Analysis</a:t>
            </a:r>
            <a:endParaRPr lang="vi-VN" sz="1600"/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312AF7A7-BEA8-4AF2-84C2-1503F4CB5BBC}"/>
              </a:ext>
            </a:extLst>
          </p:cNvPr>
          <p:cNvSpPr/>
          <p:nvPr/>
        </p:nvSpPr>
        <p:spPr>
          <a:xfrm>
            <a:off x="6646988" y="1516966"/>
            <a:ext cx="3158194" cy="6189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3F17466E-3ACA-42D2-A914-48F94876865F}"/>
              </a:ext>
            </a:extLst>
          </p:cNvPr>
          <p:cNvSpPr txBox="1"/>
          <p:nvPr/>
        </p:nvSpPr>
        <p:spPr>
          <a:xfrm>
            <a:off x="6843935" y="1648821"/>
            <a:ext cx="315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Other materials: Git / Drivers</a:t>
            </a:r>
            <a:endParaRPr lang="vi-VN"/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E241F0BC-8A3E-45ED-ACA4-FE4E9FF436B9}"/>
              </a:ext>
            </a:extLst>
          </p:cNvPr>
          <p:cNvSpPr/>
          <p:nvPr/>
        </p:nvSpPr>
        <p:spPr>
          <a:xfrm>
            <a:off x="4996371" y="2344615"/>
            <a:ext cx="1760805" cy="353568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4F3F3330-B324-4EC0-B969-26D786B23630}"/>
              </a:ext>
            </a:extLst>
          </p:cNvPr>
          <p:cNvSpPr txBox="1"/>
          <p:nvPr/>
        </p:nvSpPr>
        <p:spPr>
          <a:xfrm>
            <a:off x="4996371" y="2504605"/>
            <a:ext cx="1760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Design</a:t>
            </a:r>
            <a:endParaRPr lang="vi-VN" sz="1600"/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176D573B-4B51-4593-A949-652419F3E2C0}"/>
              </a:ext>
            </a:extLst>
          </p:cNvPr>
          <p:cNvSpPr/>
          <p:nvPr/>
        </p:nvSpPr>
        <p:spPr>
          <a:xfrm>
            <a:off x="6954122" y="2344615"/>
            <a:ext cx="1760805" cy="355382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CEBE1FE8-C238-46BF-AE2B-6FE68AF0ABC2}"/>
              </a:ext>
            </a:extLst>
          </p:cNvPr>
          <p:cNvSpPr txBox="1"/>
          <p:nvPr/>
        </p:nvSpPr>
        <p:spPr>
          <a:xfrm>
            <a:off x="6999845" y="2504605"/>
            <a:ext cx="1715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Implement</a:t>
            </a:r>
            <a:endParaRPr lang="vi-VN" sz="1600"/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F3C41575-4C5E-498A-AB10-47C3772446BF}"/>
              </a:ext>
            </a:extLst>
          </p:cNvPr>
          <p:cNvSpPr/>
          <p:nvPr/>
        </p:nvSpPr>
        <p:spPr>
          <a:xfrm>
            <a:off x="5219118" y="3051830"/>
            <a:ext cx="1308292" cy="6057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Diagram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21" name="Hình chữ nhật 20">
            <a:extLst>
              <a:ext uri="{FF2B5EF4-FFF2-40B4-BE49-F238E27FC236}">
                <a16:creationId xmlns:a16="http://schemas.microsoft.com/office/drawing/2014/main" id="{125FF6A7-21C1-42E4-B10A-DE10F1759268}"/>
              </a:ext>
            </a:extLst>
          </p:cNvPr>
          <p:cNvSpPr/>
          <p:nvPr/>
        </p:nvSpPr>
        <p:spPr>
          <a:xfrm>
            <a:off x="5219118" y="3809570"/>
            <a:ext cx="1308292" cy="6057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UI / UX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22" name="Hình chữ nhật 21">
            <a:extLst>
              <a:ext uri="{FF2B5EF4-FFF2-40B4-BE49-F238E27FC236}">
                <a16:creationId xmlns:a16="http://schemas.microsoft.com/office/drawing/2014/main" id="{C5834410-1A4A-4B2C-828F-B9C3998A72D5}"/>
              </a:ext>
            </a:extLst>
          </p:cNvPr>
          <p:cNvSpPr/>
          <p:nvPr/>
        </p:nvSpPr>
        <p:spPr>
          <a:xfrm>
            <a:off x="5219118" y="4553059"/>
            <a:ext cx="1308292" cy="6057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Figma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15062179-30C0-4129-83D9-C74C43A7C71F}"/>
              </a:ext>
            </a:extLst>
          </p:cNvPr>
          <p:cNvSpPr/>
          <p:nvPr/>
        </p:nvSpPr>
        <p:spPr>
          <a:xfrm>
            <a:off x="7192693" y="3048332"/>
            <a:ext cx="1308292" cy="6057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Framework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24" name="Hình chữ nhật 23">
            <a:extLst>
              <a:ext uri="{FF2B5EF4-FFF2-40B4-BE49-F238E27FC236}">
                <a16:creationId xmlns:a16="http://schemas.microsoft.com/office/drawing/2014/main" id="{D27ECB87-734D-46A0-95A3-11149AD66458}"/>
              </a:ext>
            </a:extLst>
          </p:cNvPr>
          <p:cNvSpPr/>
          <p:nvPr/>
        </p:nvSpPr>
        <p:spPr>
          <a:xfrm>
            <a:off x="7192693" y="3806072"/>
            <a:ext cx="1308292" cy="6057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IDE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25" name="Hình chữ nhật 24">
            <a:extLst>
              <a:ext uri="{FF2B5EF4-FFF2-40B4-BE49-F238E27FC236}">
                <a16:creationId xmlns:a16="http://schemas.microsoft.com/office/drawing/2014/main" id="{1D094105-6DAA-4A2E-9893-552042F4BF76}"/>
              </a:ext>
            </a:extLst>
          </p:cNvPr>
          <p:cNvSpPr/>
          <p:nvPr/>
        </p:nvSpPr>
        <p:spPr>
          <a:xfrm>
            <a:off x="7192693" y="4549560"/>
            <a:ext cx="1308292" cy="7914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Other package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F204C01E-8569-4493-969E-76F259F08DCF}"/>
              </a:ext>
            </a:extLst>
          </p:cNvPr>
          <p:cNvSpPr/>
          <p:nvPr/>
        </p:nvSpPr>
        <p:spPr>
          <a:xfrm>
            <a:off x="8911873" y="2358679"/>
            <a:ext cx="1760805" cy="355382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93818F6A-F294-4B4A-9101-39CA4026308D}"/>
              </a:ext>
            </a:extLst>
          </p:cNvPr>
          <p:cNvSpPr txBox="1"/>
          <p:nvPr/>
        </p:nvSpPr>
        <p:spPr>
          <a:xfrm>
            <a:off x="8957596" y="2518669"/>
            <a:ext cx="1715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Test / Maintain</a:t>
            </a:r>
            <a:endParaRPr lang="vi-VN" sz="1600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45572766-7F9D-4A2E-BBD3-5AFEBB06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029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CE3DFEA-62FA-4456-9815-59C6C3EF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Setup project management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AEE286E-225D-423E-841B-26685EE5E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Follow link: https://trello.com/b/N0dTGGkV/sample-project-plan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28633B6-6CC1-4C90-9461-E20457B2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4938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179789-AE5D-44AC-884E-93FD24FE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Setup sources control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92B7B4F-937B-4247-A29E-F935165A7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Install Git / Github</a:t>
            </a:r>
          </a:p>
          <a:p>
            <a:pPr marL="0" indent="0">
              <a:buNone/>
            </a:pPr>
            <a:r>
              <a:rPr lang="en-US"/>
              <a:t>Follow link: </a:t>
            </a:r>
            <a:r>
              <a:rPr lang="en-US">
                <a:hlinkClick r:id="rId2"/>
              </a:rPr>
              <a:t>https://github.com/vutuanhai237/Sample-Project-CS4273</a:t>
            </a:r>
            <a:endParaRPr lang="en-US"/>
          </a:p>
          <a:p>
            <a:pPr>
              <a:buFontTx/>
              <a:buChar char="-"/>
            </a:pPr>
            <a:r>
              <a:rPr lang="en-US"/>
              <a:t>Leader clones this repository and add members into it.</a:t>
            </a:r>
          </a:p>
          <a:p>
            <a:pPr>
              <a:buFontTx/>
              <a:buChar char="-"/>
            </a:pPr>
            <a:r>
              <a:rPr lang="en-US"/>
              <a:t>Rename the repository.</a:t>
            </a:r>
          </a:p>
          <a:p>
            <a:pPr>
              <a:buFontTx/>
              <a:buChar char="-"/>
            </a:pPr>
            <a:r>
              <a:rPr lang="en-US"/>
              <a:t>Each member needs to fetch source code to local machine, create their own branch – switch branch and contribute to the repository.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40961D6-D447-4AE8-9F14-039CE9A6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972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B915052-3C5E-47FD-BAAB-C3DE3C0A0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2A6EC0C-F150-4F00-9956-37643371B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17696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Choose your group, vote a leader and a topic.</a:t>
            </a:r>
          </a:p>
          <a:p>
            <a:pPr marL="0" indent="0">
              <a:buNone/>
            </a:pPr>
            <a:r>
              <a:rPr lang="en-US"/>
              <a:t>Setup environment as instructions.</a:t>
            </a:r>
          </a:p>
          <a:p>
            <a:pPr marL="0" indent="0">
              <a:buNone/>
            </a:pPr>
            <a:r>
              <a:rPr lang="en-US"/>
              <a:t>Update environment (Github repository link) in Files/Group Information.</a:t>
            </a:r>
          </a:p>
          <a:p>
            <a:pPr marL="0" indent="0">
              <a:buNone/>
            </a:pPr>
            <a:r>
              <a:rPr lang="en-US"/>
              <a:t>Deadline: 2 weeks.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84D5393-7725-429A-8FE4-E2D58B08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3377356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FCCC92A540BBC24FBDB60A81A0AB6F87" ma:contentTypeVersion="6" ma:contentTypeDescription="Tạo tài liệu mới." ma:contentTypeScope="" ma:versionID="f62fceaf4fd948d7ab88c4a2979619cb">
  <xsd:schema xmlns:xsd="http://www.w3.org/2001/XMLSchema" xmlns:xs="http://www.w3.org/2001/XMLSchema" xmlns:p="http://schemas.microsoft.com/office/2006/metadata/properties" xmlns:ns2="1f09e35a-3ce6-4a53-bd47-7546b4d94f4a" xmlns:ns3="38cb1474-f4fa-458c-8e15-2e93ffcafa5e" targetNamespace="http://schemas.microsoft.com/office/2006/metadata/properties" ma:root="true" ma:fieldsID="8308fac9597aef192119f7195742f7aa" ns2:_="" ns3:_="">
    <xsd:import namespace="1f09e35a-3ce6-4a53-bd47-7546b4d94f4a"/>
    <xsd:import namespace="38cb1474-f4fa-458c-8e15-2e93ffcafa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09e35a-3ce6-4a53-bd47-7546b4d94f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cb1474-f4fa-458c-8e15-2e93ffcafa5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0F8ED9-0C08-4DE7-B923-A00C363DC208}"/>
</file>

<file path=customXml/itemProps2.xml><?xml version="1.0" encoding="utf-8"?>
<ds:datastoreItem xmlns:ds="http://schemas.openxmlformats.org/officeDocument/2006/customXml" ds:itemID="{31B84092-3C6F-453D-9C60-965B6FF23291}"/>
</file>

<file path=customXml/itemProps3.xml><?xml version="1.0" encoding="utf-8"?>
<ds:datastoreItem xmlns:ds="http://schemas.openxmlformats.org/officeDocument/2006/customXml" ds:itemID="{DAB727BD-3465-45AD-9AA6-B91B70FE0551}"/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379</Words>
  <Application>Microsoft Office PowerPoint</Application>
  <PresentationFormat>Màn hình rộng</PresentationFormat>
  <Paragraphs>91</Paragraphs>
  <Slides>10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(Thân)</vt:lpstr>
      <vt:lpstr>Calibri Light</vt:lpstr>
      <vt:lpstr>Times New Roman</vt:lpstr>
      <vt:lpstr>Chủ đề Office</vt:lpstr>
      <vt:lpstr>Lab 1:  Project plan Setup workspace</vt:lpstr>
      <vt:lpstr>Bản trình bày PowerPoint</vt:lpstr>
      <vt:lpstr>Workspace</vt:lpstr>
      <vt:lpstr>Workspace in the software engineering process – CASE tool</vt:lpstr>
      <vt:lpstr>CASE tool</vt:lpstr>
      <vt:lpstr>Bản trình bày PowerPoint</vt:lpstr>
      <vt:lpstr>Setup project management</vt:lpstr>
      <vt:lpstr>Setup sources control</vt:lpstr>
      <vt:lpstr>Homework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Setup workspace</dc:title>
  <dc:creator>Tuan Hai</dc:creator>
  <cp:lastModifiedBy>Tuan Hai</cp:lastModifiedBy>
  <cp:revision>15</cp:revision>
  <dcterms:created xsi:type="dcterms:W3CDTF">2021-09-07T14:26:04Z</dcterms:created>
  <dcterms:modified xsi:type="dcterms:W3CDTF">2021-09-20T09:19:40Z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0x010100FCCC92A540BBC24FBDB60A81A0AB6F87</vt:lpwstr>
  </property>
</Properties>
</file>