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76" name="CustomShape 1"/>
          <p:cNvSpPr/>
          <p:nvPr/>
        </p:nvSpPr>
        <p:spPr>
          <a:xfrm>
            <a:off x="-12600" y="-7200"/>
            <a:ext cx="12215880" cy="104004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77" name="CustomShape 2"/>
          <p:cNvSpPr/>
          <p:nvPr/>
        </p:nvSpPr>
        <p:spPr>
          <a:xfrm>
            <a:off x="5842080" y="-7200"/>
            <a:ext cx="6348600" cy="63684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fillRef idx="0"/>
          <a:effectRef idx="0"/>
          <a:fontRef idx="minor"/>
        </p:style>
      </p:sp>
      <p:grpSp>
        <p:nvGrpSpPr>
          <p:cNvPr id="78" name="Group 3"/>
          <p:cNvGrpSpPr/>
          <p:nvPr/>
        </p:nvGrpSpPr>
        <p:grpSpPr>
          <a:xfrm>
            <a:off x="-37800" y="-15120"/>
            <a:ext cx="12248280" cy="1082160"/>
            <a:chOff x="-37800" y="-15120"/>
            <a:chExt cx="12248280" cy="1082160"/>
          </a:xfrm>
        </p:grpSpPr>
        <p:sp>
          <p:nvSpPr>
            <p:cNvPr id="79" name="CustomShape 4"/>
            <p:cNvSpPr/>
            <p:nvPr/>
          </p:nvSpPr>
          <p:spPr>
            <a:xfrm rot="21477600">
              <a:off x="-29880" y="201600"/>
              <a:ext cx="12209760" cy="64800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80" name="CustomShape 5"/>
            <p:cNvSpPr/>
            <p:nvPr/>
          </p:nvSpPr>
          <p:spPr>
            <a:xfrm rot="21477600">
              <a:off x="-21960" y="276120"/>
              <a:ext cx="12227040" cy="52920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81" name="PlaceHolder 6"/>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2"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vtiger.com.vn/tinh-nang/tu-dong-hoa-marketing.html" TargetMode="External"/><Relationship Id="rId2" Type="http://schemas.openxmlformats.org/officeDocument/2006/relationships/hyperlink" Target="https://www.vtiger.com.vn/tinh-nang/tu-dong-hoa-marketing.html" TargetMode="External"/><Relationship Id="rId3" Type="http://schemas.openxmlformats.org/officeDocument/2006/relationships/hyperlink" Target="https://www.vtiger.com.vn/tinh-nang/tu-dong-hoa-marketing.html" TargetMode="External"/><Relationship Id="rId4" Type="http://schemas.openxmlformats.org/officeDocument/2006/relationships/hyperlink" Target="https://www.vtiger.com.vn/tinh-nang/tu-dong-hoa-marketing.html" TargetMode="External"/><Relationship Id="rId5" Type="http://schemas.openxmlformats.org/officeDocument/2006/relationships/hyperlink" Target="https://www.vtiger.com.vn/tinh-nang/tu-dong-hoa-marketing.html" TargetMode="External"/><Relationship Id="rId6" Type="http://schemas.openxmlformats.org/officeDocument/2006/relationships/hyperlink" Target="https://www.vtiger.com.vn/tinh-nang/tu-dong-hoa-marketing.html" TargetMode="External"/><Relationship Id="rId7" Type="http://schemas.openxmlformats.org/officeDocument/2006/relationships/hyperlink" Target="https://www.vtiger.com.vn/tinh-nang/quan-ly-cong-viec.html" TargetMode="External"/><Relationship Id="rId8" Type="http://schemas.openxmlformats.org/officeDocument/2006/relationships/hyperlink" Target="https://www.vtiger.com.vn/tinh-nang/quan-ly-cong-viec.html" TargetMode="External"/><Relationship Id="rId9" Type="http://schemas.openxmlformats.org/officeDocument/2006/relationships/hyperlink" Target="https://www.vtiger.com.vn/tinh-nang/quan-ly-cong-viec.html" TargetMode="External"/><Relationship Id="rId10" Type="http://schemas.openxmlformats.org/officeDocument/2006/relationships/hyperlink" Target="https://www.vtiger.com.vn/tinh-nang/quan-ly-cong-viec.html" TargetMode="External"/><Relationship Id="rId11" Type="http://schemas.openxmlformats.org/officeDocument/2006/relationships/hyperlink" Target="https://www.vtiger.com.vn/tinh-nang/quan-ly-cong-viec.html" TargetMode="External"/><Relationship Id="rId12" Type="http://schemas.openxmlformats.org/officeDocument/2006/relationships/hyperlink" Target="https://www.vtiger.com.vn/tinh-nang/quan-ly-cong-viec.html" TargetMode="External"/><Relationship Id="rId13" Type="http://schemas.openxmlformats.org/officeDocument/2006/relationships/hyperlink" Target="https://www.vtiger.com.vn/tinh-nang/quan-ly-cong-viec.html" TargetMode="External"/><Relationship Id="rId14" Type="http://schemas.openxmlformats.org/officeDocument/2006/relationships/hyperlink" Target="https://www.vtiger.com.vn/tinh-nang/tu-dong-hoa-ban-hang.html" TargetMode="External"/><Relationship Id="rId15" Type="http://schemas.openxmlformats.org/officeDocument/2006/relationships/hyperlink" Target="https://www.vtiger.com.vn/tinh-nang/tu-dong-hoa-ban-hang.html" TargetMode="External"/><Relationship Id="rId16" Type="http://schemas.openxmlformats.org/officeDocument/2006/relationships/hyperlink" Target="https://www.vtiger.com.vn/tinh-nang/tu-dong-hoa-ban-hang.html" TargetMode="External"/><Relationship Id="rId17" Type="http://schemas.openxmlformats.org/officeDocument/2006/relationships/hyperlink" Target="https://www.vtiger.com.vn/tinh-nang/tu-dong-hoa-ban-hang.html" TargetMode="External"/><Relationship Id="rId18" Type="http://schemas.openxmlformats.org/officeDocument/2006/relationships/hyperlink" Target="https://www.vtiger.com.vn/tinh-nang/tu-dong-hoa-ban-hang.html" TargetMode="External"/><Relationship Id="rId19" Type="http://schemas.openxmlformats.org/officeDocument/2006/relationships/hyperlink" Target="https://www.vtiger.com.vn/tinh-nang/tu-dong-hoa-ban-hang.html" TargetMode="External"/><Relationship Id="rId20" Type="http://schemas.openxmlformats.org/officeDocument/2006/relationships/hyperlink" Target="https://www.vtiger.com.vn/tinh-nang/tu-dong-hoa-ban-hang.html" TargetMode="External"/><Relationship Id="rId21" Type="http://schemas.openxmlformats.org/officeDocument/2006/relationships/hyperlink" Target="https://www.vtiger.com.vn/tinh-nang/tu-dong-hoa-ban-hang.html" TargetMode="External"/><Relationship Id="rId22" Type="http://schemas.openxmlformats.org/officeDocument/2006/relationships/hyperlink" Target="https://www.vtiger.com.vn/tinh-nang/tu-dong-hoa-ban-hang.html" TargetMode="External"/><Relationship Id="rId23" Type="http://schemas.openxmlformats.org/officeDocument/2006/relationships/hyperlink" Target="https://www.vtiger.com.vn/tinh-nang/quan-ly-san-pham-dich-vu.html" TargetMode="External"/><Relationship Id="rId24" Type="http://schemas.openxmlformats.org/officeDocument/2006/relationships/hyperlink" Target="https://www.vtiger.com.vn/tinh-nang/quan-ly-san-pham-dich-vu.html" TargetMode="External"/><Relationship Id="rId25" Type="http://schemas.openxmlformats.org/officeDocument/2006/relationships/hyperlink" Target="https://www.vtiger.com.vn/tinh-nang/quan-ly-san-pham-dich-vu.html" TargetMode="External"/><Relationship Id="rId26" Type="http://schemas.openxmlformats.org/officeDocument/2006/relationships/hyperlink" Target="https://www.vtiger.com.vn/tinh-nang/quan-ly-san-pham-dich-vu.html" TargetMode="External"/><Relationship Id="rId27" Type="http://schemas.openxmlformats.org/officeDocument/2006/relationships/hyperlink" Target="https://www.vtiger.com.vn/tinh-nang/quan-ly-san-pham-dich-vu.html" TargetMode="External"/><Relationship Id="rId28" Type="http://schemas.openxmlformats.org/officeDocument/2006/relationships/hyperlink" Target="https://www.vtiger.com.vn/tinh-nang/quan-ly-san-pham-dich-vu.html" TargetMode="External"/><Relationship Id="rId29" Type="http://schemas.openxmlformats.org/officeDocument/2006/relationships/hyperlink" Target="https://www.vtiger.com.vn/tinh-nang/quan-ly-san-pham-dich-vu.html" TargetMode="External"/><Relationship Id="rId30" Type="http://schemas.openxmlformats.org/officeDocument/2006/relationships/hyperlink" Target="https://www.vtiger.com.vn/tinh-nang/quan-ly-san-pham-dich-vu.html" TargetMode="External"/><Relationship Id="rId31" Type="http://schemas.openxmlformats.org/officeDocument/2006/relationships/hyperlink" Target="https://www.vtiger.com.vn/tinh-nang/quan-ly-san-pham-dich-vu.html" TargetMode="External"/><Relationship Id="rId32" Type="http://schemas.openxmlformats.org/officeDocument/2006/relationships/hyperlink" Target="https://www.vtiger.com.vn/tinh-nang/quan-ly-san-pham-dich-vu.html" TargetMode="External"/><Relationship Id="rId33" Type="http://schemas.openxmlformats.org/officeDocument/2006/relationships/hyperlink" Target="https://www.vtiger.com.vn/tinh-nang/quan-ly-san-pham-dich-vu.html" TargetMode="External"/><Relationship Id="rId34" Type="http://schemas.openxmlformats.org/officeDocument/2006/relationships/hyperlink" Target="https://www.vtiger.com.vn/tinh-nang/ho-tro-cham-soc-khach-hang.html" TargetMode="External"/><Relationship Id="rId35" Type="http://schemas.openxmlformats.org/officeDocument/2006/relationships/hyperlink" Target="https://www.vtiger.com.vn/tinh-nang/ho-tro-cham-soc-khach-hang.html" TargetMode="External"/><Relationship Id="rId36" Type="http://schemas.openxmlformats.org/officeDocument/2006/relationships/hyperlink" Target="https://www.vtiger.com.vn/tinh-nang/ho-tro-cham-soc-khach-hang.html" TargetMode="External"/><Relationship Id="rId37" Type="http://schemas.openxmlformats.org/officeDocument/2006/relationships/hyperlink" Target="https://www.vtiger.com.vn/tinh-nang/ho-tro-cham-soc-khach-hang.html" TargetMode="External"/><Relationship Id="rId38" Type="http://schemas.openxmlformats.org/officeDocument/2006/relationships/hyperlink" Target="https://www.vtiger.com.vn/tinh-nang/ho-tro-cham-soc-khach-hang.html" TargetMode="External"/><Relationship Id="rId39" Type="http://schemas.openxmlformats.org/officeDocument/2006/relationships/hyperlink" Target="https://www.vtiger.com.vn/tinh-nang/ho-tro-cham-soc-khach-hang.html" TargetMode="External"/><Relationship Id="rId40" Type="http://schemas.openxmlformats.org/officeDocument/2006/relationships/hyperlink" Target="https://www.vtiger.com.vn/tinh-nang/ho-tro-cham-soc-khach-hang.html" TargetMode="External"/><Relationship Id="rId41" Type="http://schemas.openxmlformats.org/officeDocument/2006/relationships/hyperlink" Target="https://www.vtiger.com.vn/tinh-nang/ho-tro-cham-soc-khach-hang.html" TargetMode="External"/><Relationship Id="rId42" Type="http://schemas.openxmlformats.org/officeDocument/2006/relationships/hyperlink" Target="https://www.vtiger.com.vn/tinh-nang/ho-tro-cham-soc-khach-hang.html" TargetMode="External"/><Relationship Id="rId43" Type="http://schemas.openxmlformats.org/officeDocument/2006/relationships/hyperlink" Target="https://www.vtiger.com.vn/tinh-nang/ho-tro-cham-soc-khach-hang.html" TargetMode="External"/><Relationship Id="rId44" Type="http://schemas.openxmlformats.org/officeDocument/2006/relationships/hyperlink" Target="https://www.vtiger.com.vn/tinh-nang/ho-tro-cham-soc-khach-hang.html" TargetMode="External"/><Relationship Id="rId45" Type="http://schemas.openxmlformats.org/officeDocument/2006/relationships/hyperlink" Target="https://www.vtiger.com.vn/tinh-nang/quan-ly-van-ban-tai-lieu.html" TargetMode="External"/><Relationship Id="rId46" Type="http://schemas.openxmlformats.org/officeDocument/2006/relationships/hyperlink" Target="https://www.vtiger.com.vn/tinh-nang/quan-ly-van-ban-tai-lieu.html" TargetMode="External"/><Relationship Id="rId47" Type="http://schemas.openxmlformats.org/officeDocument/2006/relationships/hyperlink" Target="https://www.vtiger.com.vn/tinh-nang/quan-ly-van-ban-tai-lieu.html" TargetMode="External"/><Relationship Id="rId48" Type="http://schemas.openxmlformats.org/officeDocument/2006/relationships/hyperlink" Target="https://www.vtiger.com.vn/tinh-nang/quan-ly-van-ban-tai-lieu.html" TargetMode="External"/><Relationship Id="rId49" Type="http://schemas.openxmlformats.org/officeDocument/2006/relationships/hyperlink" Target="https://www.vtiger.com.vn/tinh-nang/quan-ly-van-ban-tai-lieu.html" TargetMode="External"/><Relationship Id="rId50" Type="http://schemas.openxmlformats.org/officeDocument/2006/relationships/hyperlink" Target="https://www.vtiger.com.vn/tinh-nang/quan-ly-van-ban-tai-lieu.html" TargetMode="External"/><Relationship Id="rId51" Type="http://schemas.openxmlformats.org/officeDocument/2006/relationships/hyperlink" Target="https://www.vtiger.com.vn/tinh-nang/quan-ly-van-ban-tai-lieu.html" TargetMode="External"/><Relationship Id="rId52" Type="http://schemas.openxmlformats.org/officeDocument/2006/relationships/hyperlink" Target="https://www.vtiger.com.vn/tinh-nang/quan-ly-van-ban-tai-lieu.html" TargetMode="External"/><Relationship Id="rId53" Type="http://schemas.openxmlformats.org/officeDocument/2006/relationships/hyperlink" Target="https://www.vtiger.com.vn/tinh-nang/quan-ly-van-ban-tai-lieu.html" TargetMode="External"/><Relationship Id="rId54" Type="http://schemas.openxmlformats.org/officeDocument/2006/relationships/hyperlink" Target="https://www.vtiger.com.vn/tinh-nang/quan-ly-van-ban-tai-lieu.html" TargetMode="External"/><Relationship Id="rId55" Type="http://schemas.openxmlformats.org/officeDocument/2006/relationships/hyperlink" Target="https://www.vtiger.com.vn/tinh-nang/quan-ly-van-ban-tai-lieu.html" TargetMode="External"/><Relationship Id="rId56" Type="http://schemas.openxmlformats.org/officeDocument/2006/relationships/hyperlink" Target="https://www.vtiger.com.vn/tinh-nang/thong-ke-bao-cao.html" TargetMode="External"/><Relationship Id="rId57" Type="http://schemas.openxmlformats.org/officeDocument/2006/relationships/hyperlink" Target="https://www.vtiger.com.vn/tinh-nang/thong-ke-bao-cao.html" TargetMode="External"/><Relationship Id="rId58" Type="http://schemas.openxmlformats.org/officeDocument/2006/relationships/hyperlink" Target="https://www.vtiger.com.vn/tinh-nang/thong-ke-bao-cao.html" TargetMode="External"/><Relationship Id="rId59" Type="http://schemas.openxmlformats.org/officeDocument/2006/relationships/hyperlink" Target="https://www.vtiger.com.vn/tinh-nang/thong-ke-bao-cao.html" TargetMode="External"/><Relationship Id="rId60" Type="http://schemas.openxmlformats.org/officeDocument/2006/relationships/hyperlink" Target="https://www.vtiger.com.vn/tinh-nang/thong-ke-bao-cao.html" TargetMode="External"/><Relationship Id="rId61" Type="http://schemas.openxmlformats.org/officeDocument/2006/relationships/hyperlink" Target="https://www.vtiger.com.vn/tinh-nang/thong-ke-bao-cao.html" TargetMode="External"/><Relationship Id="rId62" Type="http://schemas.openxmlformats.org/officeDocument/2006/relationships/hyperlink" Target="https://www.vtiger.com.vn/tinh-nang/thong-ke-bao-cao.html" TargetMode="External"/><Relationship Id="rId6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976680" y="704160"/>
            <a:ext cx="10116720" cy="9914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3200" spc="-1" strike="noStrike">
                <a:solidFill>
                  <a:srgbClr val="8497b0"/>
                </a:solidFill>
                <a:latin typeface="Arial"/>
                <a:ea typeface="Tahoma"/>
              </a:rPr>
              <a:t>Báo cáo đồ án</a:t>
            </a:r>
            <a:endParaRPr b="0" lang="en-US" sz="3200" spc="-1" strike="noStrike">
              <a:latin typeface="Arial"/>
            </a:endParaRPr>
          </a:p>
          <a:p>
            <a:pPr algn="ctr">
              <a:lnSpc>
                <a:spcPct val="100000"/>
              </a:lnSpc>
            </a:pPr>
            <a:r>
              <a:rPr b="0" lang="en-US" sz="3600" spc="-1" strike="noStrike">
                <a:solidFill>
                  <a:srgbClr val="8497b0"/>
                </a:solidFill>
                <a:latin typeface="Arial"/>
                <a:ea typeface="Tahoma"/>
              </a:rPr>
              <a:t>Học phần: </a:t>
            </a:r>
            <a:r>
              <a:rPr b="0" lang="en-US" sz="4400" spc="-1" strike="noStrike">
                <a:solidFill>
                  <a:srgbClr val="8497b0"/>
                </a:solidFill>
                <a:latin typeface="Arial"/>
                <a:ea typeface="Tahoma"/>
              </a:rPr>
              <a:t>PHẦN MỀM MÃ NGUỒN MỞ</a:t>
            </a:r>
            <a:endParaRPr b="0" lang="en-US" sz="4400" spc="-1" strike="noStrike">
              <a:latin typeface="Arial"/>
            </a:endParaRPr>
          </a:p>
        </p:txBody>
      </p:sp>
      <p:grpSp>
        <p:nvGrpSpPr>
          <p:cNvPr id="120" name="Group 2"/>
          <p:cNvGrpSpPr/>
          <p:nvPr/>
        </p:nvGrpSpPr>
        <p:grpSpPr>
          <a:xfrm>
            <a:off x="0" y="0"/>
            <a:ext cx="13613040" cy="6855120"/>
            <a:chOff x="0" y="0"/>
            <a:chExt cx="13613040" cy="6855120"/>
          </a:xfrm>
        </p:grpSpPr>
        <p:pic>
          <p:nvPicPr>
            <p:cNvPr id="121" name="Picture 12" descr=""/>
            <p:cNvPicPr/>
            <p:nvPr/>
          </p:nvPicPr>
          <p:blipFill>
            <a:blip r:embed="rId1"/>
            <a:stretch/>
          </p:blipFill>
          <p:spPr>
            <a:xfrm>
              <a:off x="0" y="6477120"/>
              <a:ext cx="12800160" cy="378000"/>
            </a:xfrm>
            <a:prstGeom prst="rect">
              <a:avLst/>
            </a:prstGeom>
            <a:ln>
              <a:noFill/>
            </a:ln>
          </p:spPr>
        </p:pic>
        <p:pic>
          <p:nvPicPr>
            <p:cNvPr id="122" name="Picture 13" descr=""/>
            <p:cNvPicPr/>
            <p:nvPr/>
          </p:nvPicPr>
          <p:blipFill>
            <a:blip r:embed="rId2"/>
            <a:stretch/>
          </p:blipFill>
          <p:spPr>
            <a:xfrm>
              <a:off x="0" y="0"/>
              <a:ext cx="13613040" cy="403200"/>
            </a:xfrm>
            <a:prstGeom prst="rect">
              <a:avLst/>
            </a:prstGeom>
            <a:ln>
              <a:noFill/>
            </a:ln>
          </p:spPr>
        </p:pic>
        <p:pic>
          <p:nvPicPr>
            <p:cNvPr id="123" name="Picture 14" descr=""/>
            <p:cNvPicPr/>
            <p:nvPr/>
          </p:nvPicPr>
          <p:blipFill>
            <a:blip r:embed="rId3"/>
            <a:stretch/>
          </p:blipFill>
          <p:spPr>
            <a:xfrm>
              <a:off x="0" y="304920"/>
              <a:ext cx="449280" cy="6247080"/>
            </a:xfrm>
            <a:prstGeom prst="rect">
              <a:avLst/>
            </a:prstGeom>
            <a:ln>
              <a:noFill/>
            </a:ln>
          </p:spPr>
        </p:pic>
        <p:pic>
          <p:nvPicPr>
            <p:cNvPr id="124" name="Picture 15" descr=""/>
            <p:cNvPicPr/>
            <p:nvPr/>
          </p:nvPicPr>
          <p:blipFill>
            <a:blip r:embed="rId4"/>
            <a:stretch/>
          </p:blipFill>
          <p:spPr>
            <a:xfrm>
              <a:off x="11741040" y="0"/>
              <a:ext cx="477000" cy="6627960"/>
            </a:xfrm>
            <a:prstGeom prst="rect">
              <a:avLst/>
            </a:prstGeom>
            <a:ln>
              <a:noFill/>
            </a:ln>
          </p:spPr>
        </p:pic>
      </p:grpSp>
      <p:sp>
        <p:nvSpPr>
          <p:cNvPr id="125" name="CustomShape 3"/>
          <p:cNvSpPr/>
          <p:nvPr/>
        </p:nvSpPr>
        <p:spPr>
          <a:xfrm>
            <a:off x="858960" y="2029320"/>
            <a:ext cx="10622160" cy="1141560"/>
          </a:xfrm>
          <a:prstGeom prst="rect">
            <a:avLst/>
          </a:prstGeom>
          <a:noFill/>
          <a:ln>
            <a:noFill/>
          </a:ln>
        </p:spPr>
        <p:style>
          <a:lnRef idx="0"/>
          <a:fillRef idx="0"/>
          <a:effectRef idx="0"/>
          <a:fontRef idx="minor"/>
        </p:style>
        <p:txBody>
          <a:bodyPr wrap="none" lIns="90000" rIns="90000" tIns="45000" bIns="45000"/>
          <a:p>
            <a:pPr algn="ctr">
              <a:lnSpc>
                <a:spcPct val="150000"/>
              </a:lnSpc>
            </a:pPr>
            <a:r>
              <a:rPr b="1" lang="en-US" sz="3600" spc="-1" strike="noStrike">
                <a:solidFill>
                  <a:srgbClr val="ed7d31"/>
                </a:solidFill>
                <a:latin typeface="Times New Roman"/>
                <a:ea typeface="DejaVu Sans"/>
              </a:rPr>
              <a:t>HỆ THỐNG CHĂM SÓC KHÁCH HÀNG </a:t>
            </a:r>
            <a:endParaRPr b="0" lang="en-US" sz="3600" spc="-1" strike="noStrike">
              <a:latin typeface="Arial"/>
            </a:endParaRPr>
          </a:p>
          <a:p>
            <a:pPr algn="ctr">
              <a:lnSpc>
                <a:spcPct val="150000"/>
              </a:lnSpc>
            </a:pPr>
            <a:r>
              <a:rPr b="1" lang="en-US" sz="3600" spc="-1" strike="noStrike">
                <a:solidFill>
                  <a:srgbClr val="ed7d31"/>
                </a:solidFill>
                <a:latin typeface="Times New Roman"/>
                <a:ea typeface="DejaVu Sans"/>
              </a:rPr>
              <a:t>SỬ DỤNG VTIGER CRM</a:t>
            </a:r>
            <a:endParaRPr b="0" lang="en-US" sz="3600" spc="-1" strike="noStrike">
              <a:latin typeface="Arial"/>
            </a:endParaRPr>
          </a:p>
        </p:txBody>
      </p:sp>
      <p:sp>
        <p:nvSpPr>
          <p:cNvPr id="126" name="CustomShape 4"/>
          <p:cNvSpPr/>
          <p:nvPr/>
        </p:nvSpPr>
        <p:spPr>
          <a:xfrm>
            <a:off x="1344600" y="3902400"/>
            <a:ext cx="9810000" cy="2145960"/>
          </a:xfrm>
          <a:prstGeom prst="rect">
            <a:avLst/>
          </a:prstGeom>
          <a:noFill/>
          <a:ln>
            <a:noFill/>
          </a:ln>
        </p:spPr>
        <p:style>
          <a:lnRef idx="0"/>
          <a:fillRef idx="0"/>
          <a:effectRef idx="0"/>
          <a:fontRef idx="minor"/>
        </p:style>
        <p:txBody>
          <a:bodyPr lIns="90000" rIns="90000" tIns="45000" bIns="45000"/>
          <a:p>
            <a:pPr>
              <a:lnSpc>
                <a:spcPct val="150000"/>
              </a:lnSpc>
            </a:pP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Nhóm thực hiện</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Giảng viên</a:t>
            </a:r>
            <a:endParaRPr b="0" lang="en-US" sz="1800" spc="-1" strike="noStrike">
              <a:latin typeface="Arial"/>
            </a:endParaRPr>
          </a:p>
          <a:p>
            <a:pPr>
              <a:lnSpc>
                <a:spcPct val="150000"/>
              </a:lnSpc>
            </a:pPr>
            <a:r>
              <a:rPr b="0" lang="en-US" sz="1800" spc="-1" strike="noStrike">
                <a:solidFill>
                  <a:srgbClr val="000000"/>
                </a:solidFill>
                <a:latin typeface="Tahoma"/>
                <a:ea typeface="Tahoma"/>
              </a:rPr>
              <a:t>1. Trần Lý Văn – M2519034 </a:t>
            </a:r>
            <a:r>
              <a:rPr b="0"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	</a:t>
            </a:r>
            <a:r>
              <a:rPr b="1" lang="en-US" sz="1800" spc="-1" strike="noStrike">
                <a:solidFill>
                  <a:srgbClr val="000000"/>
                </a:solidFill>
                <a:latin typeface="Tahoma"/>
                <a:ea typeface="Tahoma"/>
              </a:rPr>
              <a:t>TS. Ngô Bá Hùng</a:t>
            </a:r>
            <a:endParaRPr b="0" lang="en-US" sz="1800" spc="-1" strike="noStrike">
              <a:latin typeface="Arial"/>
            </a:endParaRPr>
          </a:p>
          <a:p>
            <a:pPr>
              <a:lnSpc>
                <a:spcPct val="150000"/>
              </a:lnSpc>
            </a:pPr>
            <a:r>
              <a:rPr b="0" lang="en-US" sz="1800" spc="-1" strike="noStrike">
                <a:solidFill>
                  <a:srgbClr val="000000"/>
                </a:solidFill>
                <a:latin typeface="Tahoma"/>
                <a:ea typeface="Tahoma"/>
              </a:rPr>
              <a:t>2. Dương Ngọc Thành – M2519028</a:t>
            </a:r>
            <a:endParaRPr b="0" lang="en-US" sz="1800" spc="-1" strike="noStrike">
              <a:latin typeface="Arial"/>
            </a:endParaRPr>
          </a:p>
          <a:p>
            <a:pPr>
              <a:lnSpc>
                <a:spcPct val="150000"/>
              </a:lnSpc>
            </a:pPr>
            <a:r>
              <a:rPr b="0" lang="en-US" sz="1800" spc="-1" strike="noStrike">
                <a:solidFill>
                  <a:srgbClr val="000000"/>
                </a:solidFill>
                <a:latin typeface="Tahoma"/>
                <a:ea typeface="Tahoma"/>
              </a:rPr>
              <a:t>3. Nguyễn Thái Thị Ngọc Trân – M2519032</a:t>
            </a:r>
            <a:endParaRPr b="0" lang="en-US" sz="1800" spc="-1" strike="noStrike">
              <a:latin typeface="Arial"/>
            </a:endParaRPr>
          </a:p>
          <a:p>
            <a:pPr>
              <a:lnSpc>
                <a:spcPct val="150000"/>
              </a:lnSpc>
            </a:pPr>
            <a:r>
              <a:rPr b="0" lang="en-US" sz="1800" spc="-1" strike="noStrike">
                <a:solidFill>
                  <a:srgbClr val="000000"/>
                </a:solidFill>
                <a:latin typeface="Tahoma"/>
                <a:ea typeface="Tahoma"/>
              </a:rPr>
              <a:t>4. Dương Quỳnh Như – M2519020</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0" y="15674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	</a:t>
            </a:r>
            <a:r>
              <a:rPr b="1" lang="en-US" sz="3200" spc="-1" strike="noStrike">
                <a:solidFill>
                  <a:srgbClr val="000000"/>
                </a:solidFill>
                <a:latin typeface="Arial"/>
                <a:ea typeface="DejaVu Sans"/>
              </a:rPr>
              <a:t>4. Kết luận</a:t>
            </a:r>
            <a:endParaRPr b="0" lang="en-US" sz="3200" spc="-1" strike="noStrike">
              <a:latin typeface="Arial"/>
            </a:endParaRPr>
          </a:p>
        </p:txBody>
      </p:sp>
      <p:sp>
        <p:nvSpPr>
          <p:cNvPr id="173" name="CustomShape 2"/>
          <p:cNvSpPr/>
          <p:nvPr/>
        </p:nvSpPr>
        <p:spPr>
          <a:xfrm>
            <a:off x="0" y="2395800"/>
            <a:ext cx="12190680" cy="3809160"/>
          </a:xfrm>
          <a:prstGeom prst="rect">
            <a:avLst/>
          </a:prstGeom>
          <a:noFill/>
          <a:ln>
            <a:noFill/>
          </a:ln>
        </p:spPr>
        <p:style>
          <a:lnRef idx="0"/>
          <a:fillRef idx="0"/>
          <a:effectRef idx="0"/>
          <a:fontRef idx="minor"/>
        </p:style>
        <p:txBody>
          <a:bodyPr lIns="90000" rIns="90000" tIns="45000" bIns="45000"/>
          <a:p>
            <a:pPr algn="just">
              <a:lnSpc>
                <a:spcPct val="200000"/>
              </a:lnSpc>
              <a:spcBef>
                <a:spcPts val="1001"/>
              </a:spcBef>
            </a:pPr>
            <a:r>
              <a:rPr b="0" lang="en-US" sz="3000" spc="-1" strike="noStrike">
                <a:solidFill>
                  <a:srgbClr val="000000"/>
                </a:solidFill>
                <a:latin typeface="Calibri"/>
                <a:ea typeface="DejaVu Sans"/>
              </a:rPr>
              <a:t>	</a:t>
            </a:r>
            <a:endParaRPr b="0" lang="en-US" sz="3000" spc="-1" strike="noStrike">
              <a:latin typeface="Arial"/>
            </a:endParaRPr>
          </a:p>
        </p:txBody>
      </p:sp>
      <p:sp>
        <p:nvSpPr>
          <p:cNvPr id="174" name="CustomShape 3"/>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6120C15A-BEDD-4FBD-86DC-09F48F0542F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75" name="CustomShape 4"/>
          <p:cNvSpPr/>
          <p:nvPr/>
        </p:nvSpPr>
        <p:spPr>
          <a:xfrm>
            <a:off x="582840" y="2263320"/>
            <a:ext cx="11114640" cy="4093920"/>
          </a:xfrm>
          <a:prstGeom prst="rect">
            <a:avLst/>
          </a:prstGeom>
          <a:noFill/>
          <a:ln>
            <a:noFill/>
          </a:ln>
        </p:spPr>
        <p:style>
          <a:lnRef idx="0"/>
          <a:fillRef idx="0"/>
          <a:effectRef idx="0"/>
          <a:fontRef idx="minor"/>
        </p:style>
        <p:txBody>
          <a:bodyPr lIns="90000" rIns="90000" tIns="45000" bIns="45000"/>
          <a:p>
            <a:pPr algn="just">
              <a:lnSpc>
                <a:spcPct val="150000"/>
              </a:lnSpc>
              <a:spcBef>
                <a:spcPts val="1001"/>
              </a:spcBef>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Nhóm đã tiếp cận và hoàn thành được một ứng dụng nhỏ từ phần mềm nguồn mở, phần mềm sẽ được hoàn thiện thêm sau góp ý của thầy và các bạn.</a:t>
            </a:r>
            <a:endParaRPr b="0" lang="en-US" sz="2800" spc="-1" strike="noStrike">
              <a:latin typeface="Arial"/>
            </a:endParaRPr>
          </a:p>
        </p:txBody>
      </p:sp>
      <p:sp>
        <p:nvSpPr>
          <p:cNvPr id="176" name="CustomShape 5"/>
          <p:cNvSpPr/>
          <p:nvPr/>
        </p:nvSpPr>
        <p:spPr>
          <a:xfrm>
            <a:off x="0" y="0"/>
            <a:ext cx="8461800" cy="1166040"/>
          </a:xfrm>
          <a:prstGeom prst="rect">
            <a:avLst/>
          </a:prstGeom>
          <a:solidFill>
            <a:schemeClr val="accent5"/>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77" name="CustomShape 6"/>
          <p:cNvSpPr/>
          <p:nvPr/>
        </p:nvSpPr>
        <p:spPr>
          <a:xfrm>
            <a:off x="846252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720">
              <a:lnSpc>
                <a:spcPct val="90000"/>
              </a:lnSpc>
            </a:pPr>
            <a:r>
              <a:rPr b="1" lang="en-US" sz="1800" spc="-1" strike="noStrike">
                <a:solidFill>
                  <a:srgbClr val="767171"/>
                </a:solidFill>
                <a:latin typeface="Arial"/>
                <a:ea typeface="DejaVu Sans"/>
              </a:rPr>
              <a:t>1.   Mô tả</a:t>
            </a:r>
            <a:endParaRPr b="0" lang="en-US" sz="1800" spc="-1" strike="noStrike">
              <a:latin typeface="Arial"/>
            </a:endParaRPr>
          </a:p>
          <a:p>
            <a:pPr marL="720">
              <a:lnSpc>
                <a:spcPct val="90000"/>
              </a:lnSpc>
            </a:pPr>
            <a:r>
              <a:rPr b="1" lang="en-US" sz="1800" spc="-1" strike="noStrike">
                <a:solidFill>
                  <a:srgbClr val="808080"/>
                </a:solidFill>
                <a:latin typeface="Arial"/>
                <a:ea typeface="DejaVu Sans"/>
              </a:rPr>
              <a:t>2.   Giao diện phần mềm</a:t>
            </a:r>
            <a:endParaRPr b="0" lang="en-US" sz="1800" spc="-1" strike="noStrike">
              <a:latin typeface="Arial"/>
            </a:endParaRPr>
          </a:p>
          <a:p>
            <a:pPr marL="720">
              <a:lnSpc>
                <a:spcPct val="90000"/>
              </a:lnSpc>
            </a:pPr>
            <a:r>
              <a:rPr b="1" lang="en-US" sz="1800" spc="-1" strike="noStrike">
                <a:solidFill>
                  <a:srgbClr val="808080"/>
                </a:solidFill>
                <a:latin typeface="Arial"/>
                <a:ea typeface="DejaVu Sans"/>
              </a:rPr>
              <a:t>3.   Kết quả</a:t>
            </a:r>
            <a:endParaRPr b="0" lang="en-US" sz="1800" spc="-1" strike="noStrike">
              <a:latin typeface="Arial"/>
            </a:endParaRPr>
          </a:p>
          <a:p>
            <a:pPr marL="720">
              <a:lnSpc>
                <a:spcPct val="90000"/>
              </a:lnSpc>
            </a:pPr>
            <a:r>
              <a:rPr b="1" lang="en-US" sz="1800" spc="-1" strike="noStrike">
                <a:solidFill>
                  <a:srgbClr val="ffffff"/>
                </a:solidFill>
                <a:latin typeface="Arial"/>
                <a:ea typeface="DejaVu Sans"/>
              </a:rPr>
              <a:t>4.   Kết luận</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0566360" y="6356520"/>
            <a:ext cx="1014480" cy="363600"/>
          </a:xfrm>
          <a:prstGeom prst="rect">
            <a:avLst/>
          </a:prstGeom>
          <a:noFill/>
          <a:ln>
            <a:noFill/>
          </a:ln>
        </p:spPr>
        <p:style>
          <a:lnRef idx="0"/>
          <a:fillRef idx="0"/>
          <a:effectRef idx="0"/>
          <a:fontRef idx="minor"/>
        </p:style>
        <p:txBody>
          <a:bodyPr lIns="0" rIns="0" tIns="0" bIns="0" anchor="b"/>
          <a:p>
            <a:pPr algn="r">
              <a:lnSpc>
                <a:spcPct val="100000"/>
              </a:lnSpc>
            </a:pPr>
            <a:fld id="{15D3BA70-923E-4C6C-8D76-D99363391ABB}" type="slidenum">
              <a:rPr b="0" lang="en-US" sz="1200" spc="-1" strike="noStrike">
                <a:solidFill>
                  <a:srgbClr val="035c75"/>
                </a:solidFill>
                <a:latin typeface="Constantia"/>
                <a:ea typeface="DejaVu Sans"/>
              </a:rPr>
              <a:t>&lt;number&gt;</a:t>
            </a:fld>
            <a:endParaRPr b="0" lang="en-US" sz="1200" spc="-1" strike="noStrike">
              <a:latin typeface="Arial"/>
            </a:endParaRPr>
          </a:p>
        </p:txBody>
      </p:sp>
      <p:pic>
        <p:nvPicPr>
          <p:cNvPr id="179" name="Picture 2" descr=""/>
          <p:cNvPicPr/>
          <p:nvPr/>
        </p:nvPicPr>
        <p:blipFill>
          <a:blip r:embed="rId1"/>
          <a:stretch/>
        </p:blipFill>
        <p:spPr>
          <a:xfrm rot="10800000">
            <a:off x="48766320" y="10260000"/>
            <a:ext cx="12190680" cy="1133280"/>
          </a:xfrm>
          <a:prstGeom prst="rect">
            <a:avLst/>
          </a:prstGeom>
          <a:ln>
            <a:noFill/>
          </a:ln>
        </p:spPr>
      </p:pic>
      <p:sp>
        <p:nvSpPr>
          <p:cNvPr id="180" name="CustomShape 2"/>
          <p:cNvSpPr/>
          <p:nvPr/>
        </p:nvSpPr>
        <p:spPr>
          <a:xfrm>
            <a:off x="0" y="2804760"/>
            <a:ext cx="12190680" cy="621000"/>
          </a:xfrm>
          <a:prstGeom prst="rect">
            <a:avLst/>
          </a:prstGeom>
          <a:noFill/>
          <a:ln>
            <a:noFill/>
          </a:ln>
        </p:spPr>
        <p:style>
          <a:lnRef idx="0"/>
          <a:fillRef idx="0"/>
          <a:effectRef idx="0"/>
          <a:fontRef idx="minor"/>
        </p:style>
        <p:txBody>
          <a:bodyPr lIns="90000" rIns="90000" tIns="45000" bIns="45000"/>
          <a:p>
            <a:pPr algn="ctr">
              <a:lnSpc>
                <a:spcPct val="100000"/>
              </a:lnSpc>
              <a:spcBef>
                <a:spcPts val="879"/>
              </a:spcBef>
            </a:pPr>
            <a:r>
              <a:rPr b="1" lang="en-US" sz="4400" spc="-1" strike="noStrike">
                <a:solidFill>
                  <a:srgbClr val="000000"/>
                </a:solidFill>
                <a:latin typeface="Constantia"/>
                <a:ea typeface="DejaVu Sans"/>
              </a:rPr>
              <a:t>Cảm ơn thầy và các bạn đã theo dõi</a:t>
            </a:r>
            <a:endParaRPr b="0" lang="en-US" sz="4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0"/>
            <a:ext cx="12190680" cy="1166040"/>
          </a:xfrm>
          <a:prstGeom prst="rect">
            <a:avLst/>
          </a:prstGeom>
          <a:solidFill>
            <a:srgbClr val="2e75b6"/>
          </a:solidFill>
          <a:ln>
            <a:noFill/>
          </a:ln>
        </p:spPr>
        <p:style>
          <a:lnRef idx="0"/>
          <a:fillRef idx="0"/>
          <a:effectRef idx="0"/>
          <a:fontRef idx="minor"/>
        </p:style>
        <p:txBody>
          <a:bodyPr lIns="90000" rIns="90000" tIns="45000" bIns="45000" anchor="ctr">
            <a:normAutofit/>
          </a:bodyPr>
          <a:p>
            <a:pPr>
              <a:lnSpc>
                <a:spcPct val="90000"/>
              </a:lnSpc>
            </a:pPr>
            <a:r>
              <a:rPr b="1" lang="en-US" sz="3100" spc="-1" strike="noStrike">
                <a:solidFill>
                  <a:srgbClr val="ffffff"/>
                </a:solidFill>
                <a:latin typeface="Arial"/>
                <a:ea typeface="DejaVu Sans"/>
              </a:rPr>
              <a:t>	</a:t>
            </a:r>
            <a:r>
              <a:rPr b="1" lang="en-US" sz="3100" spc="-1" strike="noStrike">
                <a:solidFill>
                  <a:srgbClr val="ffffff"/>
                </a:solidFill>
                <a:latin typeface="Arial"/>
                <a:ea typeface="DejaVu Sans"/>
              </a:rPr>
              <a:t>NỘI DUNG BÁO CÁO </a:t>
            </a:r>
            <a:endParaRPr b="0" lang="en-US" sz="3100" spc="-1" strike="noStrike">
              <a:latin typeface="Arial"/>
            </a:endParaRPr>
          </a:p>
        </p:txBody>
      </p:sp>
      <p:sp>
        <p:nvSpPr>
          <p:cNvPr id="128" name="CustomShape 2"/>
          <p:cNvSpPr/>
          <p:nvPr/>
        </p:nvSpPr>
        <p:spPr>
          <a:xfrm>
            <a:off x="0" y="18608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ea typeface="DejaVu Sans"/>
              </a:rPr>
              <a:t>	</a:t>
            </a:r>
            <a:r>
              <a:rPr b="0" lang="en-US" sz="3200" spc="-1" strike="noStrike">
                <a:solidFill>
                  <a:srgbClr val="000000"/>
                </a:solidFill>
                <a:latin typeface="Arial"/>
                <a:ea typeface="DejaVu Sans"/>
              </a:rPr>
              <a:t>1. Mô tả</a:t>
            </a:r>
            <a:endParaRPr b="0" lang="en-US" sz="3200" spc="-1" strike="noStrike">
              <a:latin typeface="Arial"/>
            </a:endParaRPr>
          </a:p>
        </p:txBody>
      </p:sp>
      <p:sp>
        <p:nvSpPr>
          <p:cNvPr id="129" name="CustomShape 3"/>
          <p:cNvSpPr/>
          <p:nvPr/>
        </p:nvSpPr>
        <p:spPr>
          <a:xfrm>
            <a:off x="0" y="2848320"/>
            <a:ext cx="12190680" cy="6210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800" spc="-1" strike="noStrike">
                <a:solidFill>
                  <a:srgbClr val="000000"/>
                </a:solidFill>
                <a:latin typeface="Calibri"/>
                <a:ea typeface="DejaVu Sans"/>
              </a:rPr>
              <a:t>	</a:t>
            </a:r>
            <a:r>
              <a:rPr b="0" lang="en-US" sz="3200" spc="-1" strike="noStrike">
                <a:solidFill>
                  <a:srgbClr val="000000"/>
                </a:solidFill>
                <a:latin typeface="Arial"/>
                <a:ea typeface="DejaVu Sans"/>
              </a:rPr>
              <a:t>2. Giao diện phần mềm</a:t>
            </a:r>
            <a:endParaRPr b="0" lang="en-US" sz="3200" spc="-1" strike="noStrike">
              <a:latin typeface="Arial"/>
            </a:endParaRPr>
          </a:p>
        </p:txBody>
      </p:sp>
      <p:sp>
        <p:nvSpPr>
          <p:cNvPr id="130" name="CustomShape 4"/>
          <p:cNvSpPr/>
          <p:nvPr/>
        </p:nvSpPr>
        <p:spPr>
          <a:xfrm>
            <a:off x="0" y="3835800"/>
            <a:ext cx="12190680" cy="6210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800" spc="-1" strike="noStrike">
                <a:solidFill>
                  <a:srgbClr val="000000"/>
                </a:solidFill>
                <a:latin typeface="Calibri"/>
                <a:ea typeface="DejaVu Sans"/>
              </a:rPr>
              <a:t>	</a:t>
            </a:r>
            <a:r>
              <a:rPr b="0" lang="en-US" sz="3200" spc="-1" strike="noStrike">
                <a:solidFill>
                  <a:srgbClr val="000000"/>
                </a:solidFill>
                <a:latin typeface="Arial"/>
                <a:ea typeface="DejaVu Sans"/>
              </a:rPr>
              <a:t>3. Kết quả các chức năng đã xây dựng</a:t>
            </a:r>
            <a:endParaRPr b="0" lang="en-US" sz="3200" spc="-1" strike="noStrike">
              <a:latin typeface="Arial"/>
            </a:endParaRPr>
          </a:p>
        </p:txBody>
      </p:sp>
      <p:sp>
        <p:nvSpPr>
          <p:cNvPr id="131" name="CustomShape 5"/>
          <p:cNvSpPr/>
          <p:nvPr/>
        </p:nvSpPr>
        <p:spPr>
          <a:xfrm>
            <a:off x="0" y="4823280"/>
            <a:ext cx="12190680" cy="6210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800" spc="-1" strike="noStrike">
                <a:solidFill>
                  <a:srgbClr val="000000"/>
                </a:solidFill>
                <a:latin typeface="Arial"/>
                <a:ea typeface="DejaVu Sans"/>
              </a:rPr>
              <a:t>	</a:t>
            </a:r>
            <a:r>
              <a:rPr b="0" lang="en-US" sz="3200" spc="-1" strike="noStrike">
                <a:solidFill>
                  <a:srgbClr val="000000"/>
                </a:solidFill>
                <a:latin typeface="Arial"/>
                <a:ea typeface="DejaVu Sans"/>
              </a:rPr>
              <a:t>4. Kết luận</a:t>
            </a:r>
            <a:endParaRPr b="0" lang="en-US" sz="3200" spc="-1" strike="noStrike">
              <a:latin typeface="Arial"/>
            </a:endParaRPr>
          </a:p>
        </p:txBody>
      </p:sp>
      <p:sp>
        <p:nvSpPr>
          <p:cNvPr id="132" name="CustomShape 6"/>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296D974-BBD8-41DE-B12C-7351126BD404}" type="slidenum">
              <a:rPr b="0" lang="en-US" sz="1200" spc="-1" strike="noStrike">
                <a:solidFill>
                  <a:srgbClr val="8b8b8b"/>
                </a:solidFill>
                <a:latin typeface="Calibri"/>
                <a:ea typeface="DejaVu Sans"/>
              </a:rPr>
              <a:t>&lt;number&gt;</a:t>
            </a:fld>
            <a:endParaRPr b="0" lang="en-US"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0" y="0"/>
            <a:ext cx="8461800" cy="1166040"/>
          </a:xfrm>
          <a:prstGeom prst="rect">
            <a:avLst/>
          </a:prstGeom>
          <a:solidFill>
            <a:srgbClr val="4472c4"/>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34" name="CustomShape 2"/>
          <p:cNvSpPr/>
          <p:nvPr/>
        </p:nvSpPr>
        <p:spPr>
          <a:xfrm>
            <a:off x="0" y="15674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	</a:t>
            </a:r>
            <a:r>
              <a:rPr b="1" lang="en-US" sz="3200" spc="-1" strike="noStrike">
                <a:solidFill>
                  <a:srgbClr val="000000"/>
                </a:solidFill>
                <a:latin typeface="Arial"/>
                <a:ea typeface="DejaVu Sans"/>
              </a:rPr>
              <a:t>1. Mô tả hệ thống CRM và Vtiger CRM</a:t>
            </a:r>
            <a:endParaRPr b="0" lang="en-US" sz="3200" spc="-1" strike="noStrike">
              <a:latin typeface="Arial"/>
            </a:endParaRPr>
          </a:p>
        </p:txBody>
      </p:sp>
      <p:sp>
        <p:nvSpPr>
          <p:cNvPr id="135" name="CustomShape 3"/>
          <p:cNvSpPr/>
          <p:nvPr/>
        </p:nvSpPr>
        <p:spPr>
          <a:xfrm>
            <a:off x="846324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343080" indent="-341640">
              <a:lnSpc>
                <a:spcPct val="90000"/>
              </a:lnSpc>
              <a:buClr>
                <a:srgbClr val="ffffff"/>
              </a:buClr>
              <a:buFont typeface="StarSymbol"/>
              <a:buAutoNum type="arabicPeriod"/>
            </a:pPr>
            <a:r>
              <a:rPr b="1" lang="en-US" sz="1800" spc="-1" strike="noStrike">
                <a:solidFill>
                  <a:srgbClr val="ffffff"/>
                </a:solidFill>
                <a:latin typeface="Arial"/>
                <a:ea typeface="DejaVu Sans"/>
              </a:rPr>
              <a:t>Mô tả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Giao diện phần mềm</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quả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luận</a:t>
            </a:r>
            <a:endParaRPr b="0" lang="en-US" sz="1800" spc="-1" strike="noStrike">
              <a:latin typeface="Arial"/>
            </a:endParaRPr>
          </a:p>
        </p:txBody>
      </p:sp>
      <p:sp>
        <p:nvSpPr>
          <p:cNvPr id="136" name="CustomShape 4"/>
          <p:cNvSpPr/>
          <p:nvPr/>
        </p:nvSpPr>
        <p:spPr>
          <a:xfrm>
            <a:off x="0" y="2395800"/>
            <a:ext cx="12190680" cy="3809160"/>
          </a:xfrm>
          <a:prstGeom prst="rect">
            <a:avLst/>
          </a:prstGeom>
          <a:noFill/>
          <a:ln>
            <a:noFill/>
          </a:ln>
        </p:spPr>
        <p:style>
          <a:lnRef idx="0"/>
          <a:fillRef idx="0"/>
          <a:effectRef idx="0"/>
          <a:fontRef idx="minor"/>
        </p:style>
        <p:txBody>
          <a:bodyPr lIns="90000" rIns="90000" tIns="45000" bIns="45000"/>
          <a:p>
            <a:pPr algn="just">
              <a:lnSpc>
                <a:spcPct val="200000"/>
              </a:lnSpc>
              <a:spcBef>
                <a:spcPts val="1001"/>
              </a:spcBef>
            </a:pPr>
            <a:r>
              <a:rPr b="0" lang="en-US" sz="3000" spc="-1" strike="noStrike">
                <a:solidFill>
                  <a:srgbClr val="000000"/>
                </a:solidFill>
                <a:latin typeface="Calibri"/>
                <a:ea typeface="DejaVu Sans"/>
              </a:rPr>
              <a:t>	</a:t>
            </a:r>
            <a:endParaRPr b="0" lang="en-US" sz="3000" spc="-1" strike="noStrike">
              <a:latin typeface="Arial"/>
            </a:endParaRPr>
          </a:p>
        </p:txBody>
      </p:sp>
      <p:sp>
        <p:nvSpPr>
          <p:cNvPr id="137"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CCF556F-09BD-4038-93CC-BECFA2D6334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38" name="CustomShape 6"/>
          <p:cNvSpPr/>
          <p:nvPr/>
        </p:nvSpPr>
        <p:spPr>
          <a:xfrm>
            <a:off x="430200" y="2395800"/>
            <a:ext cx="11302920" cy="3809160"/>
          </a:xfrm>
          <a:prstGeom prst="rect">
            <a:avLst/>
          </a:prstGeom>
          <a:noFill/>
          <a:ln>
            <a:noFill/>
          </a:ln>
        </p:spPr>
        <p:style>
          <a:lnRef idx="0"/>
          <a:fillRef idx="0"/>
          <a:effectRef idx="0"/>
          <a:fontRef idx="minor"/>
        </p:style>
        <p:txBody>
          <a:bodyPr lIns="90000" rIns="90000" tIns="45000" bIns="45000"/>
          <a:p>
            <a:pPr>
              <a:lnSpc>
                <a:spcPct val="107000"/>
              </a:lnSpc>
              <a:spcAft>
                <a:spcPts val="799"/>
              </a:spcAft>
            </a:pPr>
            <a:r>
              <a:rPr b="1" lang="en-US" sz="3200" spc="-1" strike="noStrike">
                <a:solidFill>
                  <a:srgbClr val="000000"/>
                </a:solidFill>
                <a:latin typeface="Times New Roman"/>
                <a:ea typeface="Calibri"/>
              </a:rPr>
              <a:t>	</a:t>
            </a:r>
            <a:r>
              <a:rPr b="1" lang="en-US" sz="3200" spc="-1" strike="noStrike">
                <a:solidFill>
                  <a:srgbClr val="000000"/>
                </a:solidFill>
                <a:latin typeface="Times New Roman"/>
                <a:ea typeface="Calibri"/>
              </a:rPr>
              <a:t>Khái niệm CRM</a:t>
            </a:r>
            <a:endParaRPr b="0" lang="en-US" sz="3200" spc="-1" strike="noStrike">
              <a:latin typeface="Arial"/>
            </a:endParaRPr>
          </a:p>
          <a:p>
            <a:pPr>
              <a:lnSpc>
                <a:spcPct val="107000"/>
              </a:lnSpc>
              <a:spcAft>
                <a:spcPts val="799"/>
              </a:spcAft>
            </a:pPr>
            <a:r>
              <a:rPr b="0" lang="en-US" sz="3200" spc="-1" strike="noStrike">
                <a:solidFill>
                  <a:srgbClr val="000000"/>
                </a:solidFill>
                <a:latin typeface="Times New Roman"/>
                <a:ea typeface="Calibri"/>
              </a:rPr>
              <a:t>	</a:t>
            </a:r>
            <a:r>
              <a:rPr b="0" lang="en-US" sz="3200" spc="-1" strike="noStrike">
                <a:solidFill>
                  <a:srgbClr val="000000"/>
                </a:solidFill>
                <a:latin typeface="Times New Roman"/>
                <a:ea typeface="Calibri"/>
              </a:rPr>
              <a:t>Trong doanh nghiệp, quản lý quan hệ khách hàng (CRM) được hiểu là quy trình giúp doanh nghiệp tiếp cận, giao tiếp và phục vụ nhu cầu khách hàng chính xác hơn. Các thông tin của khách hàng như: liên lạc, tải khoản, nhu cầu, lịch sử giao dịch sẽ được lưu trữ, tổ chức cho các chức năng phù hợp.</a:t>
            </a:r>
            <a:endParaRPr b="0" lang="en-US" sz="3200" spc="-1" strike="noStrike">
              <a:latin typeface="Arial"/>
            </a:endParaRPr>
          </a:p>
          <a:p>
            <a:pPr marL="720" algn="just">
              <a:lnSpc>
                <a:spcPct val="200000"/>
              </a:lnSpc>
              <a:spcBef>
                <a:spcPts val="1001"/>
              </a:spcBef>
            </a:pP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0" y="0"/>
            <a:ext cx="8461800" cy="1166040"/>
          </a:xfrm>
          <a:prstGeom prst="rect">
            <a:avLst/>
          </a:prstGeom>
          <a:solidFill>
            <a:srgbClr val="4472c4"/>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40" name="CustomShape 2"/>
          <p:cNvSpPr/>
          <p:nvPr/>
        </p:nvSpPr>
        <p:spPr>
          <a:xfrm>
            <a:off x="0" y="15674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	</a:t>
            </a:r>
            <a:r>
              <a:rPr b="1" lang="en-US" sz="3200" spc="-1" strike="noStrike">
                <a:solidFill>
                  <a:srgbClr val="000000"/>
                </a:solidFill>
                <a:latin typeface="Arial"/>
                <a:ea typeface="DejaVu Sans"/>
              </a:rPr>
              <a:t>1. Mô tả hệ thống CRM và Vtiger CRM</a:t>
            </a:r>
            <a:endParaRPr b="0" lang="en-US" sz="3200" spc="-1" strike="noStrike">
              <a:latin typeface="Arial"/>
            </a:endParaRPr>
          </a:p>
        </p:txBody>
      </p:sp>
      <p:sp>
        <p:nvSpPr>
          <p:cNvPr id="141" name="CustomShape 3"/>
          <p:cNvSpPr/>
          <p:nvPr/>
        </p:nvSpPr>
        <p:spPr>
          <a:xfrm>
            <a:off x="846324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343080" indent="-341640">
              <a:lnSpc>
                <a:spcPct val="90000"/>
              </a:lnSpc>
              <a:buClr>
                <a:srgbClr val="ffffff"/>
              </a:buClr>
              <a:buFont typeface="StarSymbol"/>
              <a:buAutoNum type="arabicPeriod"/>
            </a:pPr>
            <a:r>
              <a:rPr b="1" lang="en-US" sz="1800" spc="-1" strike="noStrike">
                <a:solidFill>
                  <a:srgbClr val="ffffff"/>
                </a:solidFill>
                <a:latin typeface="Arial"/>
                <a:ea typeface="DejaVu Sans"/>
              </a:rPr>
              <a:t>Mô tả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Giao diện phần mềm</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quả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luận</a:t>
            </a:r>
            <a:endParaRPr b="0" lang="en-US" sz="1800" spc="-1" strike="noStrike">
              <a:latin typeface="Arial"/>
            </a:endParaRPr>
          </a:p>
        </p:txBody>
      </p:sp>
      <p:sp>
        <p:nvSpPr>
          <p:cNvPr id="142" name="CustomShape 4"/>
          <p:cNvSpPr/>
          <p:nvPr/>
        </p:nvSpPr>
        <p:spPr>
          <a:xfrm>
            <a:off x="0" y="2395800"/>
            <a:ext cx="12190680" cy="3809160"/>
          </a:xfrm>
          <a:prstGeom prst="rect">
            <a:avLst/>
          </a:prstGeom>
          <a:noFill/>
          <a:ln>
            <a:noFill/>
          </a:ln>
        </p:spPr>
        <p:style>
          <a:lnRef idx="0"/>
          <a:fillRef idx="0"/>
          <a:effectRef idx="0"/>
          <a:fontRef idx="minor"/>
        </p:style>
        <p:txBody>
          <a:bodyPr lIns="90000" rIns="90000" tIns="45000" bIns="45000"/>
          <a:p>
            <a:pPr algn="just">
              <a:lnSpc>
                <a:spcPct val="200000"/>
              </a:lnSpc>
              <a:spcBef>
                <a:spcPts val="1001"/>
              </a:spcBef>
            </a:pPr>
            <a:r>
              <a:rPr b="0" lang="en-US" sz="3000" spc="-1" strike="noStrike">
                <a:solidFill>
                  <a:srgbClr val="000000"/>
                </a:solidFill>
                <a:latin typeface="Calibri"/>
                <a:ea typeface="DejaVu Sans"/>
              </a:rPr>
              <a:t>	</a:t>
            </a:r>
            <a:endParaRPr b="0" lang="en-US" sz="3000" spc="-1" strike="noStrike">
              <a:latin typeface="Arial"/>
            </a:endParaRPr>
          </a:p>
        </p:txBody>
      </p:sp>
      <p:sp>
        <p:nvSpPr>
          <p:cNvPr id="143"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03D84C2-5BAC-49F1-A977-5C7D3EDB97CE}"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44" name="CustomShape 6"/>
          <p:cNvSpPr/>
          <p:nvPr/>
        </p:nvSpPr>
        <p:spPr>
          <a:xfrm>
            <a:off x="430200" y="2395800"/>
            <a:ext cx="11302920" cy="3809160"/>
          </a:xfrm>
          <a:prstGeom prst="rect">
            <a:avLst/>
          </a:prstGeom>
          <a:noFill/>
          <a:ln>
            <a:noFill/>
          </a:ln>
        </p:spPr>
        <p:style>
          <a:lnRef idx="0"/>
          <a:fillRef idx="0"/>
          <a:effectRef idx="0"/>
          <a:fontRef idx="minor"/>
        </p:style>
        <p:txBody>
          <a:bodyPr lIns="90000" rIns="90000" tIns="45000" bIns="45000"/>
          <a:p>
            <a:pPr>
              <a:lnSpc>
                <a:spcPct val="107000"/>
              </a:lnSpc>
              <a:spcAft>
                <a:spcPts val="799"/>
              </a:spcAft>
            </a:pPr>
            <a:r>
              <a:rPr b="1" lang="en-US" sz="3200" spc="-1" strike="noStrike">
                <a:solidFill>
                  <a:srgbClr val="000000"/>
                </a:solidFill>
                <a:latin typeface="Times New Roman"/>
                <a:ea typeface="Calibri"/>
              </a:rPr>
              <a:t>	</a:t>
            </a:r>
            <a:r>
              <a:rPr b="1" lang="en-US" sz="3200" spc="-1" strike="noStrike">
                <a:solidFill>
                  <a:srgbClr val="000000"/>
                </a:solidFill>
                <a:latin typeface="Times New Roman"/>
                <a:ea typeface="Calibri"/>
              </a:rPr>
              <a:t>Nền tảng Vtiger CRM </a:t>
            </a:r>
            <a:endParaRPr b="0" lang="en-US" sz="3200" spc="-1" strike="noStrike">
              <a:latin typeface="Arial"/>
            </a:endParaRPr>
          </a:p>
          <a:p>
            <a:pPr>
              <a:lnSpc>
                <a:spcPct val="107000"/>
              </a:lnSpc>
              <a:spcAft>
                <a:spcPts val="799"/>
              </a:spcAft>
            </a:pPr>
            <a:r>
              <a:rPr b="0" lang="en-US" sz="3200" spc="-1" strike="noStrike">
                <a:solidFill>
                  <a:srgbClr val="000000"/>
                </a:solidFill>
                <a:latin typeface="Times New Roman"/>
                <a:ea typeface="Calibri"/>
              </a:rPr>
              <a:t>	</a:t>
            </a:r>
            <a:r>
              <a:rPr b="0" lang="en-US" sz="3200" spc="-1" strike="noStrike">
                <a:solidFill>
                  <a:srgbClr val="000000"/>
                </a:solidFill>
                <a:latin typeface="Times New Roman"/>
                <a:ea typeface="Calibri"/>
              </a:rPr>
              <a:t>Là một open source software phục vụ lĩnh vực CRM cho doanh nghiệp. Hiện nay có rất nhiều hệ thống nguồn mở CRM tương tự như: Odoo CRM, Vtiger, SuiteCRM, salesforceCRM, BizflyCRM. </a:t>
            </a:r>
            <a:endParaRPr b="0" lang="en-US" sz="3200" spc="-1" strike="noStrike">
              <a:latin typeface="Arial"/>
            </a:endParaRPr>
          </a:p>
          <a:p>
            <a:pPr marL="720" algn="just">
              <a:lnSpc>
                <a:spcPct val="200000"/>
              </a:lnSpc>
              <a:spcBef>
                <a:spcPts val="1001"/>
              </a:spcBef>
            </a:pP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0" y="0"/>
            <a:ext cx="8461800" cy="1166040"/>
          </a:xfrm>
          <a:prstGeom prst="rect">
            <a:avLst/>
          </a:prstGeom>
          <a:solidFill>
            <a:srgbClr val="4472c4"/>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46" name="CustomShape 2"/>
          <p:cNvSpPr/>
          <p:nvPr/>
        </p:nvSpPr>
        <p:spPr>
          <a:xfrm>
            <a:off x="0" y="15674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	</a:t>
            </a:r>
            <a:r>
              <a:rPr b="1" lang="en-US" sz="3200" spc="-1" strike="noStrike">
                <a:solidFill>
                  <a:srgbClr val="000000"/>
                </a:solidFill>
                <a:latin typeface="Arial"/>
                <a:ea typeface="DejaVu Sans"/>
              </a:rPr>
              <a:t>1. Mô tả hệ thống CRM và Vtiger CRM</a:t>
            </a:r>
            <a:endParaRPr b="0" lang="en-US" sz="3200" spc="-1" strike="noStrike">
              <a:latin typeface="Arial"/>
            </a:endParaRPr>
          </a:p>
        </p:txBody>
      </p:sp>
      <p:sp>
        <p:nvSpPr>
          <p:cNvPr id="147" name="CustomShape 3"/>
          <p:cNvSpPr/>
          <p:nvPr/>
        </p:nvSpPr>
        <p:spPr>
          <a:xfrm>
            <a:off x="846324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343080" indent="-341640">
              <a:lnSpc>
                <a:spcPct val="90000"/>
              </a:lnSpc>
              <a:buClr>
                <a:srgbClr val="ffffff"/>
              </a:buClr>
              <a:buFont typeface="StarSymbol"/>
              <a:buAutoNum type="arabicPeriod"/>
            </a:pPr>
            <a:r>
              <a:rPr b="1" lang="en-US" sz="1800" spc="-1" strike="noStrike">
                <a:solidFill>
                  <a:srgbClr val="ffffff"/>
                </a:solidFill>
                <a:latin typeface="Arial"/>
                <a:ea typeface="DejaVu Sans"/>
              </a:rPr>
              <a:t>Mô tả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Giao diện phần mềm</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quả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luận</a:t>
            </a:r>
            <a:endParaRPr b="0" lang="en-US" sz="1800" spc="-1" strike="noStrike">
              <a:latin typeface="Arial"/>
            </a:endParaRPr>
          </a:p>
        </p:txBody>
      </p:sp>
      <p:sp>
        <p:nvSpPr>
          <p:cNvPr id="148" name="CustomShape 4"/>
          <p:cNvSpPr/>
          <p:nvPr/>
        </p:nvSpPr>
        <p:spPr>
          <a:xfrm>
            <a:off x="0" y="2395800"/>
            <a:ext cx="12190680" cy="3809160"/>
          </a:xfrm>
          <a:prstGeom prst="rect">
            <a:avLst/>
          </a:prstGeom>
          <a:noFill/>
          <a:ln>
            <a:noFill/>
          </a:ln>
        </p:spPr>
        <p:style>
          <a:lnRef idx="0"/>
          <a:fillRef idx="0"/>
          <a:effectRef idx="0"/>
          <a:fontRef idx="minor"/>
        </p:style>
        <p:txBody>
          <a:bodyPr lIns="90000" rIns="90000" tIns="45000" bIns="45000"/>
          <a:p>
            <a:pPr algn="just">
              <a:lnSpc>
                <a:spcPct val="200000"/>
              </a:lnSpc>
              <a:spcBef>
                <a:spcPts val="1001"/>
              </a:spcBef>
            </a:pPr>
            <a:r>
              <a:rPr b="0" lang="en-US" sz="3000" spc="-1" strike="noStrike">
                <a:solidFill>
                  <a:srgbClr val="000000"/>
                </a:solidFill>
                <a:latin typeface="Calibri"/>
                <a:ea typeface="DejaVu Sans"/>
              </a:rPr>
              <a:t>	</a:t>
            </a:r>
            <a:endParaRPr b="0" lang="en-US" sz="3000" spc="-1" strike="noStrike">
              <a:latin typeface="Arial"/>
            </a:endParaRPr>
          </a:p>
        </p:txBody>
      </p:sp>
      <p:sp>
        <p:nvSpPr>
          <p:cNvPr id="149"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D2DFA39C-2006-4C0D-B9DF-D3B73E87F29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50" name="CustomShape 6"/>
          <p:cNvSpPr/>
          <p:nvPr/>
        </p:nvSpPr>
        <p:spPr>
          <a:xfrm>
            <a:off x="430200" y="2395800"/>
            <a:ext cx="11302920" cy="3809160"/>
          </a:xfrm>
          <a:prstGeom prst="rect">
            <a:avLst/>
          </a:prstGeom>
          <a:noFill/>
          <a:ln>
            <a:noFill/>
          </a:ln>
        </p:spPr>
        <p:style>
          <a:lnRef idx="0"/>
          <a:fillRef idx="0"/>
          <a:effectRef idx="0"/>
          <a:fontRef idx="minor"/>
        </p:style>
        <p:txBody>
          <a:bodyPr lIns="90000" rIns="90000" tIns="45000" bIns="45000"/>
          <a:p>
            <a:pPr>
              <a:lnSpc>
                <a:spcPct val="107000"/>
              </a:lnSpc>
              <a:spcAft>
                <a:spcPts val="799"/>
              </a:spcAft>
            </a:pPr>
            <a:r>
              <a:rPr b="1" lang="en-US" sz="3200" spc="-1" strike="noStrike">
                <a:solidFill>
                  <a:srgbClr val="000000"/>
                </a:solidFill>
                <a:latin typeface="Times New Roman"/>
                <a:ea typeface="Calibri"/>
              </a:rPr>
              <a:t>	</a:t>
            </a:r>
            <a:r>
              <a:rPr b="1" lang="en-US" sz="3200" spc="-1" strike="noStrike">
                <a:solidFill>
                  <a:srgbClr val="000000"/>
                </a:solidFill>
                <a:latin typeface="Times New Roman"/>
                <a:ea typeface="Calibri"/>
              </a:rPr>
              <a:t>Nền tảng Vtiger CRM </a:t>
            </a:r>
            <a:endParaRPr b="0" lang="en-US" sz="3200" spc="-1" strike="noStrike">
              <a:latin typeface="Arial"/>
            </a:endParaRPr>
          </a:p>
          <a:p>
            <a:pPr>
              <a:lnSpc>
                <a:spcPct val="107000"/>
              </a:lnSpc>
              <a:spcAft>
                <a:spcPts val="799"/>
              </a:spcAft>
            </a:pPr>
            <a:r>
              <a:rPr b="0" lang="en-US" sz="3200" spc="-1" strike="noStrike">
                <a:solidFill>
                  <a:srgbClr val="000000"/>
                </a:solidFill>
                <a:latin typeface="Times New Roman"/>
                <a:ea typeface="Calibri"/>
              </a:rPr>
              <a:t>	</a:t>
            </a:r>
            <a:r>
              <a:rPr b="0" lang="en-US" sz="3200" spc="-1" strike="noStrike">
                <a:solidFill>
                  <a:srgbClr val="000000"/>
                </a:solidFill>
                <a:latin typeface="Times New Roman"/>
                <a:ea typeface="Calibri"/>
              </a:rPr>
              <a:t>Là một open source software phục vụ lĩnh vực CRM cho doanh nghiệp. Hiện nay có rất nhiều hệ thống nguồn mở CRM tương tự như: Odoo CRM, Vtiger, SuiteCRM, salesforceCRM, BizflyCRM. </a:t>
            </a:r>
            <a:endParaRPr b="0" lang="en-US" sz="3200" spc="-1" strike="noStrike">
              <a:latin typeface="Arial"/>
            </a:endParaRPr>
          </a:p>
          <a:p>
            <a:pPr marL="720" algn="just">
              <a:lnSpc>
                <a:spcPct val="200000"/>
              </a:lnSpc>
              <a:spcBef>
                <a:spcPts val="1001"/>
              </a:spcBef>
            </a:pPr>
            <a:endParaRPr b="0" lang="en-US"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0"/>
            <a:ext cx="8461800" cy="1166040"/>
          </a:xfrm>
          <a:prstGeom prst="rect">
            <a:avLst/>
          </a:prstGeom>
          <a:solidFill>
            <a:srgbClr val="4472c4"/>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52" name="CustomShape 2"/>
          <p:cNvSpPr/>
          <p:nvPr/>
        </p:nvSpPr>
        <p:spPr>
          <a:xfrm>
            <a:off x="1249560" y="10796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Arial"/>
                <a:ea typeface="DejaVu Sans"/>
              </a:rPr>
              <a:t>	</a:t>
            </a:r>
            <a:r>
              <a:rPr b="0" lang="en-US" sz="1800" spc="-1" strike="noStrike">
                <a:solidFill>
                  <a:srgbClr val="000000"/>
                </a:solidFill>
                <a:latin typeface="Times New Roman"/>
                <a:ea typeface="Calibri"/>
              </a:rPr>
              <a:t>Tham khảo từ selecthub.com, một số OSS kể trên được so sánh với nhau như sau:</a:t>
            </a:r>
            <a:endParaRPr b="0" lang="en-US" sz="1800" spc="-1" strike="noStrike">
              <a:latin typeface="Arial"/>
            </a:endParaRPr>
          </a:p>
        </p:txBody>
      </p:sp>
      <p:sp>
        <p:nvSpPr>
          <p:cNvPr id="153" name="CustomShape 3"/>
          <p:cNvSpPr/>
          <p:nvPr/>
        </p:nvSpPr>
        <p:spPr>
          <a:xfrm>
            <a:off x="0" y="2395800"/>
            <a:ext cx="12190680" cy="3809160"/>
          </a:xfrm>
          <a:prstGeom prst="rect">
            <a:avLst/>
          </a:prstGeom>
          <a:noFill/>
          <a:ln>
            <a:noFill/>
          </a:ln>
        </p:spPr>
        <p:style>
          <a:lnRef idx="0"/>
          <a:fillRef idx="0"/>
          <a:effectRef idx="0"/>
          <a:fontRef idx="minor"/>
        </p:style>
        <p:txBody>
          <a:bodyPr lIns="90000" rIns="90000" tIns="45000" bIns="45000"/>
          <a:p>
            <a:pPr algn="just">
              <a:lnSpc>
                <a:spcPct val="200000"/>
              </a:lnSpc>
              <a:spcBef>
                <a:spcPts val="1001"/>
              </a:spcBef>
            </a:pPr>
            <a:r>
              <a:rPr b="0" lang="en-US" sz="3000" spc="-1" strike="noStrike">
                <a:solidFill>
                  <a:srgbClr val="000000"/>
                </a:solidFill>
                <a:latin typeface="Calibri"/>
                <a:ea typeface="DejaVu Sans"/>
              </a:rPr>
              <a:t>	</a:t>
            </a:r>
            <a:endParaRPr b="0" lang="en-US" sz="3000" spc="-1" strike="noStrike">
              <a:latin typeface="Arial"/>
            </a:endParaRPr>
          </a:p>
        </p:txBody>
      </p:sp>
      <p:sp>
        <p:nvSpPr>
          <p:cNvPr id="154"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2AB44E46-E297-4390-A265-71450D748F7A}"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155" name="Picture 7" descr=""/>
          <p:cNvPicPr/>
          <p:nvPr/>
        </p:nvPicPr>
        <p:blipFill>
          <a:blip r:embed="rId1"/>
          <a:stretch/>
        </p:blipFill>
        <p:spPr>
          <a:xfrm>
            <a:off x="2143800" y="1580040"/>
            <a:ext cx="7720920" cy="5043600"/>
          </a:xfrm>
          <a:prstGeom prst="rect">
            <a:avLst/>
          </a:prstGeom>
          <a:ln>
            <a:noFill/>
          </a:ln>
        </p:spPr>
      </p:pic>
      <p:sp>
        <p:nvSpPr>
          <p:cNvPr id="156" name="CustomShape 5"/>
          <p:cNvSpPr/>
          <p:nvPr/>
        </p:nvSpPr>
        <p:spPr>
          <a:xfrm>
            <a:off x="846324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343080" indent="-341640">
              <a:lnSpc>
                <a:spcPct val="90000"/>
              </a:lnSpc>
              <a:buClr>
                <a:srgbClr val="ffffff"/>
              </a:buClr>
              <a:buFont typeface="StarSymbol"/>
              <a:buAutoNum type="arabicPeriod"/>
            </a:pPr>
            <a:r>
              <a:rPr b="1" lang="en-US" sz="1800" spc="-1" strike="noStrike">
                <a:solidFill>
                  <a:srgbClr val="ffffff"/>
                </a:solidFill>
                <a:latin typeface="Arial"/>
                <a:ea typeface="DejaVu Sans"/>
              </a:rPr>
              <a:t>Mô tả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Giao diện phần mềm</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quả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luận</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0"/>
            <a:ext cx="8461800" cy="1166040"/>
          </a:xfrm>
          <a:prstGeom prst="rect">
            <a:avLst/>
          </a:prstGeom>
          <a:solidFill>
            <a:srgbClr val="4472c4"/>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58" name="CustomShape 2"/>
          <p:cNvSpPr/>
          <p:nvPr/>
        </p:nvSpPr>
        <p:spPr>
          <a:xfrm>
            <a:off x="1239480" y="1364400"/>
            <a:ext cx="9580320" cy="5756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400" spc="-1" strike="noStrike">
                <a:solidFill>
                  <a:srgbClr val="000000"/>
                </a:solidFill>
                <a:latin typeface="Times New Roman"/>
                <a:ea typeface="Calibri"/>
              </a:rPr>
              <a:t>Các chức năng chính của một hệ thống CRM hay VtigerCRM:</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59" name="CustomShape 3"/>
          <p:cNvSpPr/>
          <p:nvPr/>
        </p:nvSpPr>
        <p:spPr>
          <a:xfrm>
            <a:off x="3200400" y="2057400"/>
            <a:ext cx="5577120" cy="380916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Times New Roman"/>
                <a:ea typeface="Calibri"/>
              </a:rPr>
              <a:t>- </a:t>
            </a:r>
            <a:r>
              <a:rPr b="1" lang="en-US" sz="2800" spc="41" strike="noStrike" u="sng">
                <a:solidFill>
                  <a:srgbClr val="f49100"/>
                </a:solidFill>
                <a:uFillTx/>
                <a:latin typeface="Times New Roman"/>
                <a:ea typeface="Calibri"/>
                <a:hlinkClick r:id="rId1"/>
              </a:rPr>
              <a:t>Tự</a:t>
            </a:r>
            <a:r>
              <a:rPr b="1" lang="en-US" sz="2800" spc="41" strike="noStrike" u="sng">
                <a:solidFill>
                  <a:srgbClr val="f49100"/>
                </a:solidFill>
                <a:uFillTx/>
                <a:latin typeface="Times New Roman"/>
                <a:ea typeface="Calibri"/>
                <a:hlinkClick r:id="rId2"/>
              </a:rPr>
              <a:t> </a:t>
            </a:r>
            <a:r>
              <a:rPr b="1" lang="en-US" sz="2800" spc="41" strike="noStrike" u="sng">
                <a:solidFill>
                  <a:srgbClr val="f49100"/>
                </a:solidFill>
                <a:uFillTx/>
                <a:latin typeface="Times New Roman"/>
                <a:ea typeface="Calibri"/>
                <a:hlinkClick r:id="rId3"/>
              </a:rPr>
              <a:t>động</a:t>
            </a:r>
            <a:r>
              <a:rPr b="1" lang="en-US" sz="2800" spc="41" strike="noStrike" u="sng">
                <a:solidFill>
                  <a:srgbClr val="f49100"/>
                </a:solidFill>
                <a:uFillTx/>
                <a:latin typeface="Times New Roman"/>
                <a:ea typeface="Calibri"/>
                <a:hlinkClick r:id="rId4"/>
              </a:rPr>
              <a:t> </a:t>
            </a:r>
            <a:r>
              <a:rPr b="1" lang="en-US" sz="2800" spc="41" strike="noStrike" u="sng">
                <a:solidFill>
                  <a:srgbClr val="f49100"/>
                </a:solidFill>
                <a:uFillTx/>
                <a:latin typeface="Times New Roman"/>
                <a:ea typeface="Calibri"/>
                <a:hlinkClick r:id="rId5"/>
              </a:rPr>
              <a:t>hóa</a:t>
            </a:r>
            <a:r>
              <a:rPr b="1" lang="en-US" sz="2800" spc="41" strike="noStrike" u="sng">
                <a:solidFill>
                  <a:srgbClr val="f49100"/>
                </a:solidFill>
                <a:uFillTx/>
                <a:latin typeface="Times New Roman"/>
                <a:ea typeface="Calibri"/>
                <a:hlinkClick r:id="rId6"/>
              </a:rPr>
              <a:t> Marketing</a:t>
            </a:r>
            <a:endParaRPr b="0" lang="en-US" sz="2800" spc="-1" strike="noStrike">
              <a:latin typeface="Arial"/>
            </a:endParaRPr>
          </a:p>
          <a:p>
            <a:pPr>
              <a:lnSpc>
                <a:spcPct val="90000"/>
              </a:lnSpc>
              <a:spcBef>
                <a:spcPts val="1001"/>
              </a:spcBef>
            </a:pPr>
            <a:r>
              <a:rPr b="0" lang="en-US" sz="2800" spc="-1" strike="noStrike">
                <a:solidFill>
                  <a:srgbClr val="000000"/>
                </a:solidFill>
                <a:latin typeface="Times New Roman"/>
                <a:ea typeface="Calibri"/>
              </a:rPr>
              <a:t>- </a:t>
            </a:r>
            <a:r>
              <a:rPr b="1" lang="en-US" sz="2800" spc="41" strike="noStrike" u="sng">
                <a:solidFill>
                  <a:srgbClr val="f49100"/>
                </a:solidFill>
                <a:uFillTx/>
                <a:latin typeface="Times New Roman"/>
                <a:ea typeface="Calibri"/>
                <a:hlinkClick r:id="rId7"/>
              </a:rPr>
              <a:t>Quản</a:t>
            </a:r>
            <a:r>
              <a:rPr b="1" lang="en-US" sz="2800" spc="41" strike="noStrike" u="sng">
                <a:solidFill>
                  <a:srgbClr val="f49100"/>
                </a:solidFill>
                <a:uFillTx/>
                <a:latin typeface="Times New Roman"/>
                <a:ea typeface="Calibri"/>
                <a:hlinkClick r:id="rId8"/>
              </a:rPr>
              <a:t> </a:t>
            </a:r>
            <a:r>
              <a:rPr b="1" lang="en-US" sz="2800" spc="41" strike="noStrike" u="sng">
                <a:solidFill>
                  <a:srgbClr val="f49100"/>
                </a:solidFill>
                <a:uFillTx/>
                <a:latin typeface="Times New Roman"/>
                <a:ea typeface="Calibri"/>
                <a:hlinkClick r:id="rId9"/>
              </a:rPr>
              <a:t>lý</a:t>
            </a:r>
            <a:r>
              <a:rPr b="1" lang="en-US" sz="2800" spc="41" strike="noStrike" u="sng">
                <a:solidFill>
                  <a:srgbClr val="f49100"/>
                </a:solidFill>
                <a:uFillTx/>
                <a:latin typeface="Times New Roman"/>
                <a:ea typeface="Calibri"/>
                <a:hlinkClick r:id="rId10"/>
              </a:rPr>
              <a:t> </a:t>
            </a:r>
            <a:r>
              <a:rPr b="1" lang="en-US" sz="2800" spc="41" strike="noStrike" u="sng">
                <a:solidFill>
                  <a:srgbClr val="f49100"/>
                </a:solidFill>
                <a:uFillTx/>
                <a:latin typeface="Times New Roman"/>
                <a:ea typeface="Calibri"/>
                <a:hlinkClick r:id="rId11"/>
              </a:rPr>
              <a:t>công</a:t>
            </a:r>
            <a:r>
              <a:rPr b="1" lang="en-US" sz="2800" spc="41" strike="noStrike" u="sng">
                <a:solidFill>
                  <a:srgbClr val="f49100"/>
                </a:solidFill>
                <a:uFillTx/>
                <a:latin typeface="Times New Roman"/>
                <a:ea typeface="Calibri"/>
                <a:hlinkClick r:id="rId12"/>
              </a:rPr>
              <a:t> </a:t>
            </a:r>
            <a:r>
              <a:rPr b="1" lang="en-US" sz="2800" spc="41" strike="noStrike" u="sng">
                <a:solidFill>
                  <a:srgbClr val="f49100"/>
                </a:solidFill>
                <a:uFillTx/>
                <a:latin typeface="Times New Roman"/>
                <a:ea typeface="Calibri"/>
                <a:hlinkClick r:id="rId13"/>
              </a:rPr>
              <a:t>việc</a:t>
            </a:r>
            <a:endParaRPr b="0" lang="en-US" sz="2800" spc="-1" strike="noStrike">
              <a:latin typeface="Arial"/>
            </a:endParaRPr>
          </a:p>
          <a:p>
            <a:pPr>
              <a:lnSpc>
                <a:spcPct val="90000"/>
              </a:lnSpc>
              <a:spcBef>
                <a:spcPts val="1001"/>
              </a:spcBef>
            </a:pPr>
            <a:r>
              <a:rPr b="0" lang="en-US" sz="2800" spc="-1" strike="noStrike">
                <a:solidFill>
                  <a:srgbClr val="000000"/>
                </a:solidFill>
                <a:latin typeface="Times New Roman"/>
                <a:ea typeface="Calibri"/>
              </a:rPr>
              <a:t>- </a:t>
            </a:r>
            <a:r>
              <a:rPr b="1" lang="en-US" sz="2800" spc="41" strike="noStrike" u="sng">
                <a:solidFill>
                  <a:srgbClr val="f49100"/>
                </a:solidFill>
                <a:uFillTx/>
                <a:latin typeface="Times New Roman"/>
                <a:ea typeface="Calibri"/>
                <a:hlinkClick r:id="rId14"/>
              </a:rPr>
              <a:t>Tự</a:t>
            </a:r>
            <a:r>
              <a:rPr b="1" lang="en-US" sz="2800" spc="41" strike="noStrike" u="sng">
                <a:solidFill>
                  <a:srgbClr val="f49100"/>
                </a:solidFill>
                <a:uFillTx/>
                <a:latin typeface="Times New Roman"/>
                <a:ea typeface="Calibri"/>
                <a:hlinkClick r:id="rId15"/>
              </a:rPr>
              <a:t> </a:t>
            </a:r>
            <a:r>
              <a:rPr b="1" lang="en-US" sz="2800" spc="41" strike="noStrike" u="sng">
                <a:solidFill>
                  <a:srgbClr val="f49100"/>
                </a:solidFill>
                <a:uFillTx/>
                <a:latin typeface="Times New Roman"/>
                <a:ea typeface="Calibri"/>
                <a:hlinkClick r:id="rId16"/>
              </a:rPr>
              <a:t>động</a:t>
            </a:r>
            <a:r>
              <a:rPr b="1" lang="en-US" sz="2800" spc="41" strike="noStrike" u="sng">
                <a:solidFill>
                  <a:srgbClr val="f49100"/>
                </a:solidFill>
                <a:uFillTx/>
                <a:latin typeface="Times New Roman"/>
                <a:ea typeface="Calibri"/>
                <a:hlinkClick r:id="rId17"/>
              </a:rPr>
              <a:t> </a:t>
            </a:r>
            <a:r>
              <a:rPr b="1" lang="en-US" sz="2800" spc="41" strike="noStrike" u="sng">
                <a:solidFill>
                  <a:srgbClr val="f49100"/>
                </a:solidFill>
                <a:uFillTx/>
                <a:latin typeface="Times New Roman"/>
                <a:ea typeface="Calibri"/>
                <a:hlinkClick r:id="rId18"/>
              </a:rPr>
              <a:t>hóa</a:t>
            </a:r>
            <a:r>
              <a:rPr b="1" lang="en-US" sz="2800" spc="41" strike="noStrike" u="sng">
                <a:solidFill>
                  <a:srgbClr val="f49100"/>
                </a:solidFill>
                <a:uFillTx/>
                <a:latin typeface="Times New Roman"/>
                <a:ea typeface="Calibri"/>
                <a:hlinkClick r:id="rId19"/>
              </a:rPr>
              <a:t> </a:t>
            </a:r>
            <a:r>
              <a:rPr b="1" lang="en-US" sz="2800" spc="41" strike="noStrike" u="sng">
                <a:solidFill>
                  <a:srgbClr val="f49100"/>
                </a:solidFill>
                <a:uFillTx/>
                <a:latin typeface="Times New Roman"/>
                <a:ea typeface="Calibri"/>
                <a:hlinkClick r:id="rId20"/>
              </a:rPr>
              <a:t>bán</a:t>
            </a:r>
            <a:r>
              <a:rPr b="1" lang="en-US" sz="2800" spc="41" strike="noStrike" u="sng">
                <a:solidFill>
                  <a:srgbClr val="f49100"/>
                </a:solidFill>
                <a:uFillTx/>
                <a:latin typeface="Times New Roman"/>
                <a:ea typeface="Calibri"/>
                <a:hlinkClick r:id="rId21"/>
              </a:rPr>
              <a:t> </a:t>
            </a:r>
            <a:r>
              <a:rPr b="1" lang="en-US" sz="2800" spc="41" strike="noStrike" u="sng">
                <a:solidFill>
                  <a:srgbClr val="f49100"/>
                </a:solidFill>
                <a:uFillTx/>
                <a:latin typeface="Times New Roman"/>
                <a:ea typeface="Calibri"/>
                <a:hlinkClick r:id="rId22"/>
              </a:rPr>
              <a:t>hàng</a:t>
            </a:r>
            <a:endParaRPr b="0" lang="en-US" sz="2800" spc="-1" strike="noStrike">
              <a:latin typeface="Arial"/>
            </a:endParaRPr>
          </a:p>
          <a:p>
            <a:pPr>
              <a:lnSpc>
                <a:spcPct val="90000"/>
              </a:lnSpc>
              <a:spcBef>
                <a:spcPts val="1001"/>
              </a:spcBef>
            </a:pPr>
            <a:r>
              <a:rPr b="0" lang="en-US" sz="2800" spc="-1" strike="noStrike">
                <a:solidFill>
                  <a:srgbClr val="000000"/>
                </a:solidFill>
                <a:latin typeface="Times New Roman"/>
                <a:ea typeface="Calibri"/>
              </a:rPr>
              <a:t>- </a:t>
            </a:r>
            <a:r>
              <a:rPr b="1" lang="en-US" sz="2800" spc="41" strike="noStrike" u="sng">
                <a:solidFill>
                  <a:srgbClr val="f49100"/>
                </a:solidFill>
                <a:uFillTx/>
                <a:latin typeface="Times New Roman"/>
                <a:ea typeface="Calibri"/>
                <a:hlinkClick r:id="rId23"/>
              </a:rPr>
              <a:t>Quản</a:t>
            </a:r>
            <a:r>
              <a:rPr b="1" lang="en-US" sz="2800" spc="41" strike="noStrike" u="sng">
                <a:solidFill>
                  <a:srgbClr val="f49100"/>
                </a:solidFill>
                <a:uFillTx/>
                <a:latin typeface="Times New Roman"/>
                <a:ea typeface="Calibri"/>
                <a:hlinkClick r:id="rId24"/>
              </a:rPr>
              <a:t> </a:t>
            </a:r>
            <a:r>
              <a:rPr b="1" lang="en-US" sz="2800" spc="41" strike="noStrike" u="sng">
                <a:solidFill>
                  <a:srgbClr val="f49100"/>
                </a:solidFill>
                <a:uFillTx/>
                <a:latin typeface="Times New Roman"/>
                <a:ea typeface="Calibri"/>
                <a:hlinkClick r:id="rId25"/>
              </a:rPr>
              <a:t>lý</a:t>
            </a:r>
            <a:r>
              <a:rPr b="1" lang="en-US" sz="2800" spc="41" strike="noStrike" u="sng">
                <a:solidFill>
                  <a:srgbClr val="f49100"/>
                </a:solidFill>
                <a:uFillTx/>
                <a:latin typeface="Times New Roman"/>
                <a:ea typeface="Calibri"/>
                <a:hlinkClick r:id="rId26"/>
              </a:rPr>
              <a:t> </a:t>
            </a:r>
            <a:r>
              <a:rPr b="1" lang="en-US" sz="2800" spc="41" strike="noStrike" u="sng">
                <a:solidFill>
                  <a:srgbClr val="f49100"/>
                </a:solidFill>
                <a:uFillTx/>
                <a:latin typeface="Times New Roman"/>
                <a:ea typeface="Calibri"/>
                <a:hlinkClick r:id="rId27"/>
              </a:rPr>
              <a:t>sản</a:t>
            </a:r>
            <a:r>
              <a:rPr b="1" lang="en-US" sz="2800" spc="41" strike="noStrike" u="sng">
                <a:solidFill>
                  <a:srgbClr val="f49100"/>
                </a:solidFill>
                <a:uFillTx/>
                <a:latin typeface="Times New Roman"/>
                <a:ea typeface="Calibri"/>
                <a:hlinkClick r:id="rId28"/>
              </a:rPr>
              <a:t> </a:t>
            </a:r>
            <a:r>
              <a:rPr b="1" lang="en-US" sz="2800" spc="41" strike="noStrike" u="sng">
                <a:solidFill>
                  <a:srgbClr val="f49100"/>
                </a:solidFill>
                <a:uFillTx/>
                <a:latin typeface="Times New Roman"/>
                <a:ea typeface="Calibri"/>
                <a:hlinkClick r:id="rId29"/>
              </a:rPr>
              <a:t>phẩm</a:t>
            </a:r>
            <a:r>
              <a:rPr b="1" lang="en-US" sz="2800" spc="41" strike="noStrike" u="sng">
                <a:solidFill>
                  <a:srgbClr val="f49100"/>
                </a:solidFill>
                <a:uFillTx/>
                <a:latin typeface="Times New Roman"/>
                <a:ea typeface="Calibri"/>
                <a:hlinkClick r:id="rId30"/>
              </a:rPr>
              <a:t> &amp; </a:t>
            </a:r>
            <a:r>
              <a:rPr b="1" lang="en-US" sz="2800" spc="41" strike="noStrike" u="sng">
                <a:solidFill>
                  <a:srgbClr val="f49100"/>
                </a:solidFill>
                <a:uFillTx/>
                <a:latin typeface="Times New Roman"/>
                <a:ea typeface="Calibri"/>
                <a:hlinkClick r:id="rId31"/>
              </a:rPr>
              <a:t>dịch</a:t>
            </a:r>
            <a:r>
              <a:rPr b="1" lang="en-US" sz="2800" spc="41" strike="noStrike" u="sng">
                <a:solidFill>
                  <a:srgbClr val="f49100"/>
                </a:solidFill>
                <a:uFillTx/>
                <a:latin typeface="Times New Roman"/>
                <a:ea typeface="Calibri"/>
                <a:hlinkClick r:id="rId32"/>
              </a:rPr>
              <a:t> </a:t>
            </a:r>
            <a:r>
              <a:rPr b="1" lang="en-US" sz="2800" spc="41" strike="noStrike" u="sng">
                <a:solidFill>
                  <a:srgbClr val="f49100"/>
                </a:solidFill>
                <a:uFillTx/>
                <a:latin typeface="Times New Roman"/>
                <a:ea typeface="Calibri"/>
                <a:hlinkClick r:id="rId33"/>
              </a:rPr>
              <a:t>vụ</a:t>
            </a:r>
            <a:endParaRPr b="0" lang="en-US" sz="2800" spc="-1" strike="noStrike">
              <a:latin typeface="Arial"/>
            </a:endParaRPr>
          </a:p>
          <a:p>
            <a:pPr>
              <a:lnSpc>
                <a:spcPct val="90000"/>
              </a:lnSpc>
              <a:spcBef>
                <a:spcPts val="1001"/>
              </a:spcBef>
            </a:pPr>
            <a:r>
              <a:rPr b="0" lang="en-US" sz="2800" spc="-1" strike="noStrike">
                <a:solidFill>
                  <a:srgbClr val="000000"/>
                </a:solidFill>
                <a:latin typeface="Times New Roman"/>
                <a:ea typeface="Calibri"/>
              </a:rPr>
              <a:t>- </a:t>
            </a:r>
            <a:r>
              <a:rPr b="1" lang="en-US" sz="2800" spc="41" strike="noStrike" u="sng">
                <a:solidFill>
                  <a:srgbClr val="f49100"/>
                </a:solidFill>
                <a:uFillTx/>
                <a:latin typeface="Times New Roman"/>
                <a:ea typeface="Calibri"/>
                <a:hlinkClick r:id="rId34"/>
              </a:rPr>
              <a:t>Hỗ</a:t>
            </a:r>
            <a:r>
              <a:rPr b="1" lang="en-US" sz="2800" spc="41" strike="noStrike" u="sng">
                <a:solidFill>
                  <a:srgbClr val="f49100"/>
                </a:solidFill>
                <a:uFillTx/>
                <a:latin typeface="Times New Roman"/>
                <a:ea typeface="Calibri"/>
                <a:hlinkClick r:id="rId35"/>
              </a:rPr>
              <a:t> </a:t>
            </a:r>
            <a:r>
              <a:rPr b="1" lang="en-US" sz="2800" spc="41" strike="noStrike" u="sng">
                <a:solidFill>
                  <a:srgbClr val="f49100"/>
                </a:solidFill>
                <a:uFillTx/>
                <a:latin typeface="Times New Roman"/>
                <a:ea typeface="Calibri"/>
                <a:hlinkClick r:id="rId36"/>
              </a:rPr>
              <a:t>trợ</a:t>
            </a:r>
            <a:r>
              <a:rPr b="1" lang="en-US" sz="2800" spc="41" strike="noStrike" u="sng">
                <a:solidFill>
                  <a:srgbClr val="f49100"/>
                </a:solidFill>
                <a:uFillTx/>
                <a:latin typeface="Times New Roman"/>
                <a:ea typeface="Calibri"/>
                <a:hlinkClick r:id="rId37"/>
              </a:rPr>
              <a:t> &amp; </a:t>
            </a:r>
            <a:r>
              <a:rPr b="1" lang="en-US" sz="2800" spc="41" strike="noStrike" u="sng">
                <a:solidFill>
                  <a:srgbClr val="f49100"/>
                </a:solidFill>
                <a:uFillTx/>
                <a:latin typeface="Times New Roman"/>
                <a:ea typeface="Calibri"/>
                <a:hlinkClick r:id="rId38"/>
              </a:rPr>
              <a:t>chăm</a:t>
            </a:r>
            <a:r>
              <a:rPr b="1" lang="en-US" sz="2800" spc="41" strike="noStrike" u="sng">
                <a:solidFill>
                  <a:srgbClr val="f49100"/>
                </a:solidFill>
                <a:uFillTx/>
                <a:latin typeface="Times New Roman"/>
                <a:ea typeface="Calibri"/>
                <a:hlinkClick r:id="rId39"/>
              </a:rPr>
              <a:t> </a:t>
            </a:r>
            <a:r>
              <a:rPr b="1" lang="en-US" sz="2800" spc="41" strike="noStrike" u="sng">
                <a:solidFill>
                  <a:srgbClr val="f49100"/>
                </a:solidFill>
                <a:uFillTx/>
                <a:latin typeface="Times New Roman"/>
                <a:ea typeface="Calibri"/>
                <a:hlinkClick r:id="rId40"/>
              </a:rPr>
              <a:t>sóc</a:t>
            </a:r>
            <a:r>
              <a:rPr b="1" lang="en-US" sz="2800" spc="41" strike="noStrike" u="sng">
                <a:solidFill>
                  <a:srgbClr val="f49100"/>
                </a:solidFill>
                <a:uFillTx/>
                <a:latin typeface="Times New Roman"/>
                <a:ea typeface="Calibri"/>
                <a:hlinkClick r:id="rId41"/>
              </a:rPr>
              <a:t> </a:t>
            </a:r>
            <a:r>
              <a:rPr b="1" lang="en-US" sz="2800" spc="41" strike="noStrike" u="sng">
                <a:solidFill>
                  <a:srgbClr val="f49100"/>
                </a:solidFill>
                <a:uFillTx/>
                <a:latin typeface="Times New Roman"/>
                <a:ea typeface="Calibri"/>
                <a:hlinkClick r:id="rId42"/>
              </a:rPr>
              <a:t>khách</a:t>
            </a:r>
            <a:r>
              <a:rPr b="1" lang="en-US" sz="2800" spc="41" strike="noStrike" u="sng">
                <a:solidFill>
                  <a:srgbClr val="f49100"/>
                </a:solidFill>
                <a:uFillTx/>
                <a:latin typeface="Times New Roman"/>
                <a:ea typeface="Calibri"/>
                <a:hlinkClick r:id="rId43"/>
              </a:rPr>
              <a:t> </a:t>
            </a:r>
            <a:r>
              <a:rPr b="1" lang="en-US" sz="2800" spc="41" strike="noStrike" u="sng">
                <a:solidFill>
                  <a:srgbClr val="f49100"/>
                </a:solidFill>
                <a:uFillTx/>
                <a:latin typeface="Times New Roman"/>
                <a:ea typeface="Calibri"/>
                <a:hlinkClick r:id="rId44"/>
              </a:rPr>
              <a:t>hàng</a:t>
            </a:r>
            <a:endParaRPr b="0" lang="en-US" sz="2800" spc="-1" strike="noStrike">
              <a:latin typeface="Arial"/>
            </a:endParaRPr>
          </a:p>
          <a:p>
            <a:pPr>
              <a:lnSpc>
                <a:spcPct val="90000"/>
              </a:lnSpc>
              <a:spcBef>
                <a:spcPts val="1001"/>
              </a:spcBef>
            </a:pPr>
            <a:r>
              <a:rPr b="0" lang="en-US" sz="2800" spc="-1" strike="noStrike">
                <a:solidFill>
                  <a:srgbClr val="000000"/>
                </a:solidFill>
                <a:latin typeface="Times New Roman"/>
                <a:ea typeface="Calibri"/>
              </a:rPr>
              <a:t>- </a:t>
            </a:r>
            <a:r>
              <a:rPr b="1" lang="en-US" sz="2800" spc="41" strike="noStrike" u="sng">
                <a:solidFill>
                  <a:srgbClr val="f49100"/>
                </a:solidFill>
                <a:uFillTx/>
                <a:latin typeface="Times New Roman"/>
                <a:ea typeface="Calibri"/>
                <a:hlinkClick r:id="rId45"/>
              </a:rPr>
              <a:t>Quản</a:t>
            </a:r>
            <a:r>
              <a:rPr b="1" lang="en-US" sz="2800" spc="41" strike="noStrike" u="sng">
                <a:solidFill>
                  <a:srgbClr val="f49100"/>
                </a:solidFill>
                <a:uFillTx/>
                <a:latin typeface="Times New Roman"/>
                <a:ea typeface="Calibri"/>
                <a:hlinkClick r:id="rId46"/>
              </a:rPr>
              <a:t> </a:t>
            </a:r>
            <a:r>
              <a:rPr b="1" lang="en-US" sz="2800" spc="41" strike="noStrike" u="sng">
                <a:solidFill>
                  <a:srgbClr val="f49100"/>
                </a:solidFill>
                <a:uFillTx/>
                <a:latin typeface="Times New Roman"/>
                <a:ea typeface="Calibri"/>
                <a:hlinkClick r:id="rId47"/>
              </a:rPr>
              <a:t>lý</a:t>
            </a:r>
            <a:r>
              <a:rPr b="1" lang="en-US" sz="2800" spc="41" strike="noStrike" u="sng">
                <a:solidFill>
                  <a:srgbClr val="f49100"/>
                </a:solidFill>
                <a:uFillTx/>
                <a:latin typeface="Times New Roman"/>
                <a:ea typeface="Calibri"/>
                <a:hlinkClick r:id="rId48"/>
              </a:rPr>
              <a:t> </a:t>
            </a:r>
            <a:r>
              <a:rPr b="1" lang="en-US" sz="2800" spc="41" strike="noStrike" u="sng">
                <a:solidFill>
                  <a:srgbClr val="f49100"/>
                </a:solidFill>
                <a:uFillTx/>
                <a:latin typeface="Times New Roman"/>
                <a:ea typeface="Calibri"/>
                <a:hlinkClick r:id="rId49"/>
              </a:rPr>
              <a:t>văn</a:t>
            </a:r>
            <a:r>
              <a:rPr b="1" lang="en-US" sz="2800" spc="41" strike="noStrike" u="sng">
                <a:solidFill>
                  <a:srgbClr val="f49100"/>
                </a:solidFill>
                <a:uFillTx/>
                <a:latin typeface="Times New Roman"/>
                <a:ea typeface="Calibri"/>
                <a:hlinkClick r:id="rId50"/>
              </a:rPr>
              <a:t> </a:t>
            </a:r>
            <a:r>
              <a:rPr b="1" lang="en-US" sz="2800" spc="41" strike="noStrike" u="sng">
                <a:solidFill>
                  <a:srgbClr val="f49100"/>
                </a:solidFill>
                <a:uFillTx/>
                <a:latin typeface="Times New Roman"/>
                <a:ea typeface="Calibri"/>
                <a:hlinkClick r:id="rId51"/>
              </a:rPr>
              <a:t>bản</a:t>
            </a:r>
            <a:r>
              <a:rPr b="1" lang="en-US" sz="2800" spc="41" strike="noStrike" u="sng">
                <a:solidFill>
                  <a:srgbClr val="f49100"/>
                </a:solidFill>
                <a:uFillTx/>
                <a:latin typeface="Times New Roman"/>
                <a:ea typeface="Calibri"/>
                <a:hlinkClick r:id="rId52"/>
              </a:rPr>
              <a:t> &amp; </a:t>
            </a:r>
            <a:r>
              <a:rPr b="1" lang="en-US" sz="2800" spc="41" strike="noStrike" u="sng">
                <a:solidFill>
                  <a:srgbClr val="f49100"/>
                </a:solidFill>
                <a:uFillTx/>
                <a:latin typeface="Times New Roman"/>
                <a:ea typeface="Calibri"/>
                <a:hlinkClick r:id="rId53"/>
              </a:rPr>
              <a:t>tài</a:t>
            </a:r>
            <a:r>
              <a:rPr b="1" lang="en-US" sz="2800" spc="41" strike="noStrike" u="sng">
                <a:solidFill>
                  <a:srgbClr val="f49100"/>
                </a:solidFill>
                <a:uFillTx/>
                <a:latin typeface="Times New Roman"/>
                <a:ea typeface="Calibri"/>
                <a:hlinkClick r:id="rId54"/>
              </a:rPr>
              <a:t> </a:t>
            </a:r>
            <a:r>
              <a:rPr b="1" lang="en-US" sz="2800" spc="41" strike="noStrike" u="sng">
                <a:solidFill>
                  <a:srgbClr val="f49100"/>
                </a:solidFill>
                <a:uFillTx/>
                <a:latin typeface="Times New Roman"/>
                <a:ea typeface="Calibri"/>
                <a:hlinkClick r:id="rId55"/>
              </a:rPr>
              <a:t>liệu</a:t>
            </a:r>
            <a:endParaRPr b="0" lang="en-US" sz="2800" spc="-1" strike="noStrike">
              <a:latin typeface="Arial"/>
            </a:endParaRPr>
          </a:p>
          <a:p>
            <a:pPr>
              <a:lnSpc>
                <a:spcPct val="90000"/>
              </a:lnSpc>
              <a:spcBef>
                <a:spcPts val="1001"/>
              </a:spcBef>
            </a:pPr>
            <a:r>
              <a:rPr b="0" lang="en-US" sz="2800" spc="-1" strike="noStrike">
                <a:solidFill>
                  <a:srgbClr val="000000"/>
                </a:solidFill>
                <a:latin typeface="Times New Roman"/>
                <a:ea typeface="Calibri"/>
              </a:rPr>
              <a:t>- </a:t>
            </a:r>
            <a:r>
              <a:rPr b="1" lang="en-US" sz="2800" spc="41" strike="noStrike" u="sng">
                <a:solidFill>
                  <a:srgbClr val="f49100"/>
                </a:solidFill>
                <a:uFillTx/>
                <a:latin typeface="Times New Roman"/>
                <a:ea typeface="Calibri"/>
                <a:hlinkClick r:id="rId56"/>
              </a:rPr>
              <a:t>Thống</a:t>
            </a:r>
            <a:r>
              <a:rPr b="1" lang="en-US" sz="2800" spc="41" strike="noStrike" u="sng">
                <a:solidFill>
                  <a:srgbClr val="f49100"/>
                </a:solidFill>
                <a:uFillTx/>
                <a:latin typeface="Times New Roman"/>
                <a:ea typeface="Calibri"/>
                <a:hlinkClick r:id="rId57"/>
              </a:rPr>
              <a:t> </a:t>
            </a:r>
            <a:r>
              <a:rPr b="1" lang="en-US" sz="2800" spc="41" strike="noStrike" u="sng">
                <a:solidFill>
                  <a:srgbClr val="f49100"/>
                </a:solidFill>
                <a:uFillTx/>
                <a:latin typeface="Times New Roman"/>
                <a:ea typeface="Calibri"/>
                <a:hlinkClick r:id="rId58"/>
              </a:rPr>
              <a:t>kê</a:t>
            </a:r>
            <a:r>
              <a:rPr b="1" lang="en-US" sz="2800" spc="41" strike="noStrike" u="sng">
                <a:solidFill>
                  <a:srgbClr val="f49100"/>
                </a:solidFill>
                <a:uFillTx/>
                <a:latin typeface="Times New Roman"/>
                <a:ea typeface="Calibri"/>
                <a:hlinkClick r:id="rId59"/>
              </a:rPr>
              <a:t> &amp; </a:t>
            </a:r>
            <a:r>
              <a:rPr b="1" lang="en-US" sz="2800" spc="41" strike="noStrike" u="sng">
                <a:solidFill>
                  <a:srgbClr val="f49100"/>
                </a:solidFill>
                <a:uFillTx/>
                <a:latin typeface="Times New Roman"/>
                <a:ea typeface="Calibri"/>
                <a:hlinkClick r:id="rId60"/>
              </a:rPr>
              <a:t>báo</a:t>
            </a:r>
            <a:r>
              <a:rPr b="1" lang="en-US" sz="2800" spc="41" strike="noStrike" u="sng">
                <a:solidFill>
                  <a:srgbClr val="f49100"/>
                </a:solidFill>
                <a:uFillTx/>
                <a:latin typeface="Times New Roman"/>
                <a:ea typeface="Calibri"/>
                <a:hlinkClick r:id="rId61"/>
              </a:rPr>
              <a:t> </a:t>
            </a:r>
            <a:r>
              <a:rPr b="1" lang="en-US" sz="2800" spc="41" strike="noStrike" u="sng">
                <a:solidFill>
                  <a:srgbClr val="f49100"/>
                </a:solidFill>
                <a:uFillTx/>
                <a:latin typeface="Times New Roman"/>
                <a:ea typeface="Calibri"/>
                <a:hlinkClick r:id="rId62"/>
              </a:rPr>
              <a:t>cáo</a:t>
            </a:r>
            <a:endParaRPr b="0" lang="en-US" sz="2800" spc="-1" strike="noStrike">
              <a:latin typeface="Arial"/>
            </a:endParaRPr>
          </a:p>
        </p:txBody>
      </p:sp>
      <p:sp>
        <p:nvSpPr>
          <p:cNvPr id="16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C28D2E14-821A-46B2-AFF3-A32277CD8B08}"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61" name="CustomShape 5"/>
          <p:cNvSpPr/>
          <p:nvPr/>
        </p:nvSpPr>
        <p:spPr>
          <a:xfrm>
            <a:off x="846324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343080" indent="-341640">
              <a:lnSpc>
                <a:spcPct val="90000"/>
              </a:lnSpc>
              <a:buClr>
                <a:srgbClr val="ffffff"/>
              </a:buClr>
              <a:buFont typeface="StarSymbol"/>
              <a:buAutoNum type="arabicPeriod"/>
            </a:pPr>
            <a:r>
              <a:rPr b="1" lang="en-US" sz="1800" spc="-1" strike="noStrike">
                <a:solidFill>
                  <a:srgbClr val="ffffff"/>
                </a:solidFill>
                <a:latin typeface="Arial"/>
                <a:ea typeface="DejaVu Sans"/>
              </a:rPr>
              <a:t>Mô tả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Giao diện phần mềm</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quả</a:t>
            </a:r>
            <a:endParaRPr b="0" lang="en-US" sz="1800" spc="-1" strike="noStrike">
              <a:latin typeface="Arial"/>
            </a:endParaRPr>
          </a:p>
          <a:p>
            <a:pPr marL="343080" indent="-341640">
              <a:lnSpc>
                <a:spcPct val="90000"/>
              </a:lnSpc>
              <a:buClr>
                <a:srgbClr val="767171"/>
              </a:buClr>
              <a:buFont typeface="StarSymbol"/>
              <a:buAutoNum type="arabicPeriod"/>
            </a:pPr>
            <a:r>
              <a:rPr b="1" lang="en-US" sz="1800" spc="-1" strike="noStrike">
                <a:solidFill>
                  <a:srgbClr val="767171"/>
                </a:solidFill>
                <a:latin typeface="Arial"/>
                <a:ea typeface="DejaVu Sans"/>
              </a:rPr>
              <a:t>Kết luận</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0" y="0"/>
            <a:ext cx="8461800" cy="1166040"/>
          </a:xfrm>
          <a:prstGeom prst="rect">
            <a:avLst/>
          </a:prstGeom>
          <a:solidFill>
            <a:srgbClr val="4472c4"/>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63" name="CustomShape 2"/>
          <p:cNvSpPr/>
          <p:nvPr/>
        </p:nvSpPr>
        <p:spPr>
          <a:xfrm>
            <a:off x="0" y="15674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Arial"/>
                <a:ea typeface="DejaVu Sans"/>
              </a:rPr>
              <a:t>	</a:t>
            </a:r>
            <a:r>
              <a:rPr b="1" lang="en-US" sz="3200" spc="-1" strike="noStrike">
                <a:solidFill>
                  <a:srgbClr val="000000"/>
                </a:solidFill>
                <a:latin typeface="Arial"/>
                <a:ea typeface="DejaVu Sans"/>
              </a:rPr>
              <a:t>2. Giao diện phần mềm</a:t>
            </a:r>
            <a:endParaRPr b="0" lang="en-US" sz="3200" spc="-1" strike="noStrike">
              <a:latin typeface="Arial"/>
            </a:endParaRPr>
          </a:p>
        </p:txBody>
      </p:sp>
      <p:sp>
        <p:nvSpPr>
          <p:cNvPr id="164" name="CustomShape 3"/>
          <p:cNvSpPr/>
          <p:nvPr/>
        </p:nvSpPr>
        <p:spPr>
          <a:xfrm>
            <a:off x="0" y="2395800"/>
            <a:ext cx="12190680" cy="3809160"/>
          </a:xfrm>
          <a:prstGeom prst="rect">
            <a:avLst/>
          </a:prstGeom>
          <a:noFill/>
          <a:ln>
            <a:noFill/>
          </a:ln>
        </p:spPr>
        <p:style>
          <a:lnRef idx="0"/>
          <a:fillRef idx="0"/>
          <a:effectRef idx="0"/>
          <a:fontRef idx="minor"/>
        </p:style>
        <p:txBody>
          <a:bodyPr lIns="90000" rIns="90000" tIns="45000" bIns="45000"/>
          <a:p>
            <a:pPr algn="just">
              <a:lnSpc>
                <a:spcPct val="200000"/>
              </a:lnSpc>
              <a:spcBef>
                <a:spcPts val="1001"/>
              </a:spcBef>
            </a:pPr>
            <a:r>
              <a:rPr b="0" lang="en-US" sz="3000" spc="-1" strike="noStrike">
                <a:solidFill>
                  <a:srgbClr val="000000"/>
                </a:solidFill>
                <a:latin typeface="Calibri"/>
                <a:ea typeface="DejaVu Sans"/>
              </a:rPr>
              <a:t>	</a:t>
            </a:r>
            <a:endParaRPr b="0" lang="en-US" sz="3000" spc="-1" strike="noStrike">
              <a:latin typeface="Arial"/>
            </a:endParaRPr>
          </a:p>
        </p:txBody>
      </p:sp>
      <p:sp>
        <p:nvSpPr>
          <p:cNvPr id="165"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1837EBC-D4B6-482D-874D-E71361CDFB36}"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66" name="CustomShape 5"/>
          <p:cNvSpPr/>
          <p:nvPr/>
        </p:nvSpPr>
        <p:spPr>
          <a:xfrm>
            <a:off x="846324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720">
              <a:lnSpc>
                <a:spcPct val="90000"/>
              </a:lnSpc>
            </a:pPr>
            <a:r>
              <a:rPr b="1" lang="en-US" sz="1800" spc="-1" strike="noStrike">
                <a:solidFill>
                  <a:srgbClr val="808080"/>
                </a:solidFill>
                <a:latin typeface="Arial"/>
                <a:ea typeface="DejaVu Sans"/>
              </a:rPr>
              <a:t>1.   Mô tả</a:t>
            </a:r>
            <a:endParaRPr b="0" lang="en-US" sz="1800" spc="-1" strike="noStrike">
              <a:latin typeface="Arial"/>
            </a:endParaRPr>
          </a:p>
          <a:p>
            <a:pPr marL="720">
              <a:lnSpc>
                <a:spcPct val="90000"/>
              </a:lnSpc>
            </a:pPr>
            <a:r>
              <a:rPr b="1" lang="en-US" sz="1800" spc="-1" strike="noStrike">
                <a:solidFill>
                  <a:srgbClr val="ffffff"/>
                </a:solidFill>
                <a:latin typeface="Arial"/>
                <a:ea typeface="DejaVu Sans"/>
              </a:rPr>
              <a:t>2.   Giao diện phần mềm</a:t>
            </a:r>
            <a:endParaRPr b="0" lang="en-US" sz="1800" spc="-1" strike="noStrike">
              <a:latin typeface="Arial"/>
            </a:endParaRPr>
          </a:p>
          <a:p>
            <a:pPr marL="720">
              <a:lnSpc>
                <a:spcPct val="90000"/>
              </a:lnSpc>
            </a:pPr>
            <a:r>
              <a:rPr b="1" lang="en-US" sz="1800" spc="-1" strike="noStrike">
                <a:solidFill>
                  <a:srgbClr val="767171"/>
                </a:solidFill>
                <a:latin typeface="Arial"/>
                <a:ea typeface="DejaVu Sans"/>
              </a:rPr>
              <a:t>3.   Kết quả</a:t>
            </a:r>
            <a:endParaRPr b="0" lang="en-US" sz="1800" spc="-1" strike="noStrike">
              <a:latin typeface="Arial"/>
            </a:endParaRPr>
          </a:p>
          <a:p>
            <a:pPr marL="720">
              <a:lnSpc>
                <a:spcPct val="90000"/>
              </a:lnSpc>
            </a:pPr>
            <a:r>
              <a:rPr b="1" lang="en-US" sz="1800" spc="-1" strike="noStrike">
                <a:solidFill>
                  <a:srgbClr val="767171"/>
                </a:solidFill>
                <a:latin typeface="Arial"/>
                <a:ea typeface="DejaVu Sans"/>
              </a:rPr>
              <a:t>4.   Kết luận</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0"/>
            <a:ext cx="8461800" cy="1166040"/>
          </a:xfrm>
          <a:prstGeom prst="rect">
            <a:avLst/>
          </a:prstGeom>
          <a:solidFill>
            <a:srgbClr val="4472c4"/>
          </a:solidFill>
          <a:ln>
            <a:noFill/>
          </a:ln>
        </p:spPr>
        <p:style>
          <a:lnRef idx="0"/>
          <a:fillRef idx="0"/>
          <a:effectRef idx="0"/>
          <a:fontRef idx="minor"/>
        </p:style>
        <p:txBody>
          <a:bodyPr lIns="90000" rIns="90000" tIns="45000" bIns="45000" anchor="ctr">
            <a:normAutofit/>
          </a:bodyPr>
          <a:p>
            <a:pPr algn="ctr">
              <a:lnSpc>
                <a:spcPct val="90000"/>
              </a:lnSpc>
            </a:pPr>
            <a:r>
              <a:rPr b="1" lang="en-US" sz="3200" spc="-1" strike="noStrike">
                <a:solidFill>
                  <a:srgbClr val="ffffff"/>
                </a:solidFill>
                <a:latin typeface="Arial"/>
                <a:ea typeface="DejaVu Sans"/>
              </a:rPr>
              <a:t>Báo cáo đồ án học phần PMMNM</a:t>
            </a:r>
            <a:endParaRPr b="0" lang="en-US" sz="3200" spc="-1" strike="noStrike">
              <a:latin typeface="Arial"/>
            </a:endParaRPr>
          </a:p>
        </p:txBody>
      </p:sp>
      <p:sp>
        <p:nvSpPr>
          <p:cNvPr id="168" name="CustomShape 2"/>
          <p:cNvSpPr/>
          <p:nvPr/>
        </p:nvSpPr>
        <p:spPr>
          <a:xfrm>
            <a:off x="0" y="1567440"/>
            <a:ext cx="12190680" cy="6210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Arial"/>
                <a:ea typeface="DejaVu Sans"/>
              </a:rPr>
              <a:t>	</a:t>
            </a:r>
            <a:r>
              <a:rPr b="1" lang="en-US" sz="3200" spc="-1" strike="noStrike">
                <a:solidFill>
                  <a:srgbClr val="000000"/>
                </a:solidFill>
                <a:latin typeface="Arial"/>
                <a:ea typeface="DejaVu Sans"/>
              </a:rPr>
              <a:t>3. Kết quả và chức năng đã xây dựng</a:t>
            </a:r>
            <a:endParaRPr b="0" lang="en-US" sz="3200" spc="-1" strike="noStrike">
              <a:latin typeface="Arial"/>
            </a:endParaRPr>
          </a:p>
        </p:txBody>
      </p:sp>
      <p:sp>
        <p:nvSpPr>
          <p:cNvPr id="169" name="CustomShape 3"/>
          <p:cNvSpPr/>
          <p:nvPr/>
        </p:nvSpPr>
        <p:spPr>
          <a:xfrm>
            <a:off x="0" y="2395800"/>
            <a:ext cx="12190680" cy="3809160"/>
          </a:xfrm>
          <a:prstGeom prst="rect">
            <a:avLst/>
          </a:prstGeom>
          <a:noFill/>
          <a:ln>
            <a:noFill/>
          </a:ln>
        </p:spPr>
        <p:style>
          <a:lnRef idx="0"/>
          <a:fillRef idx="0"/>
          <a:effectRef idx="0"/>
          <a:fontRef idx="minor"/>
        </p:style>
        <p:txBody>
          <a:bodyPr lIns="90000" rIns="90000" tIns="45000" bIns="45000"/>
          <a:p>
            <a:pPr algn="just">
              <a:lnSpc>
                <a:spcPct val="200000"/>
              </a:lnSpc>
              <a:spcBef>
                <a:spcPts val="1001"/>
              </a:spcBef>
            </a:pPr>
            <a:r>
              <a:rPr b="0" lang="en-US" sz="3000" spc="-1" strike="noStrike">
                <a:solidFill>
                  <a:srgbClr val="000000"/>
                </a:solidFill>
                <a:latin typeface="Calibri"/>
                <a:ea typeface="DejaVu Sans"/>
              </a:rPr>
              <a:t>	</a:t>
            </a:r>
            <a:endParaRPr b="0" lang="en-US" sz="3000" spc="-1" strike="noStrike">
              <a:latin typeface="Arial"/>
            </a:endParaRPr>
          </a:p>
        </p:txBody>
      </p:sp>
      <p:sp>
        <p:nvSpPr>
          <p:cNvPr id="17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499DBAD0-76E3-4D2B-A5F6-09FDF162186D}"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71" name="CustomShape 5"/>
          <p:cNvSpPr/>
          <p:nvPr/>
        </p:nvSpPr>
        <p:spPr>
          <a:xfrm>
            <a:off x="8462520" y="0"/>
            <a:ext cx="3727440" cy="1166040"/>
          </a:xfrm>
          <a:prstGeom prst="rect">
            <a:avLst/>
          </a:prstGeom>
          <a:solidFill>
            <a:schemeClr val="tx1">
              <a:lumMod val="95000"/>
              <a:lumOff val="5000"/>
            </a:schemeClr>
          </a:solidFill>
          <a:ln>
            <a:noFill/>
          </a:ln>
        </p:spPr>
        <p:style>
          <a:lnRef idx="0"/>
          <a:fillRef idx="0"/>
          <a:effectRef idx="0"/>
          <a:fontRef idx="minor"/>
        </p:style>
        <p:txBody>
          <a:bodyPr lIns="90000" rIns="90000" tIns="45000" bIns="45000" anchor="ctr">
            <a:normAutofit/>
          </a:bodyPr>
          <a:p>
            <a:pPr marL="720">
              <a:lnSpc>
                <a:spcPct val="90000"/>
              </a:lnSpc>
            </a:pPr>
            <a:r>
              <a:rPr b="1" lang="en-US" sz="1800" spc="-1" strike="noStrike">
                <a:solidFill>
                  <a:srgbClr val="767171"/>
                </a:solidFill>
                <a:latin typeface="Arial"/>
                <a:ea typeface="DejaVu Sans"/>
              </a:rPr>
              <a:t>1.   Mô tả</a:t>
            </a:r>
            <a:endParaRPr b="0" lang="en-US" sz="1800" spc="-1" strike="noStrike">
              <a:latin typeface="Arial"/>
            </a:endParaRPr>
          </a:p>
          <a:p>
            <a:pPr marL="720">
              <a:lnSpc>
                <a:spcPct val="90000"/>
              </a:lnSpc>
            </a:pPr>
            <a:r>
              <a:rPr b="1" lang="en-US" sz="1800" spc="-1" strike="noStrike">
                <a:solidFill>
                  <a:srgbClr val="808080"/>
                </a:solidFill>
                <a:latin typeface="Arial"/>
                <a:ea typeface="DejaVu Sans"/>
              </a:rPr>
              <a:t>2.   Giao diện phần mềm</a:t>
            </a:r>
            <a:endParaRPr b="0" lang="en-US" sz="1800" spc="-1" strike="noStrike">
              <a:latin typeface="Arial"/>
            </a:endParaRPr>
          </a:p>
          <a:p>
            <a:pPr marL="720">
              <a:lnSpc>
                <a:spcPct val="90000"/>
              </a:lnSpc>
            </a:pPr>
            <a:r>
              <a:rPr b="1" lang="en-US" sz="1800" spc="-1" strike="noStrike">
                <a:solidFill>
                  <a:srgbClr val="ffffff"/>
                </a:solidFill>
                <a:latin typeface="Arial"/>
                <a:ea typeface="DejaVu Sans"/>
              </a:rPr>
              <a:t>3.   Kết quả</a:t>
            </a:r>
            <a:endParaRPr b="0" lang="en-US" sz="1800" spc="-1" strike="noStrike">
              <a:latin typeface="Arial"/>
            </a:endParaRPr>
          </a:p>
          <a:p>
            <a:pPr marL="720">
              <a:lnSpc>
                <a:spcPct val="90000"/>
              </a:lnSpc>
            </a:pPr>
            <a:r>
              <a:rPr b="1" lang="en-US" sz="1800" spc="-1" strike="noStrike">
                <a:solidFill>
                  <a:srgbClr val="767171"/>
                </a:solidFill>
                <a:latin typeface="Arial"/>
                <a:ea typeface="DejaVu Sans"/>
              </a:rPr>
              <a:t>4.   Kết luận</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Slipstream</Template>
  <TotalTime>40</TotalTime>
  <Application>LibreOffice/6.0.7.3$Linux_X86_64 LibreOffice_project/00m0$Build-3</Application>
  <Words>632</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2020-08-14T10:11:02Z</dcterms:created>
  <dc:creator>Phùng Quách Vĩnh</dc:creator>
  <dc:description/>
  <dc:language>en-US</dc:language>
  <cp:lastModifiedBy/>
  <dcterms:modified xsi:type="dcterms:W3CDTF">2020-12-25T00:35:26Z</dcterms:modified>
  <cp:revision>331</cp:revision>
  <dc:subject/>
  <dc:title>Fast Local Support Vector Machine for Large Database  Nicola Segata and Enrico Blanzieri     DISI, University of Trento, Italy segata@disi.unitn.it DISI, University of Trento Italy blanzier@disi.unitn.it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1033-11.1.0.9615</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