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60" r:id="rId7"/>
    <p:sldId id="261" r:id="rId8"/>
    <p:sldId id="266" r:id="rId9"/>
    <p:sldId id="267" r:id="rId10"/>
    <p:sldId id="268" r:id="rId11"/>
    <p:sldId id="262" r:id="rId12"/>
    <p:sldId id="263" r:id="rId13"/>
    <p:sldId id="264" r:id="rId15"/>
    <p:sldId id="265"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hyperlink" Target="https://nguyenvanhieu.vn/wp-content/uploads/2018/12/data-node-danh-sach-lien-ket.png"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hyperlink" Target="https://nguyenvanhieu.vn/wp-content/uploads/2018/12/danh-sach-lien-ket-la-gi.jpg"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162175" y="684530"/>
            <a:ext cx="7629525" cy="989330"/>
          </a:xfrm>
        </p:spPr>
        <p:txBody>
          <a:bodyPr>
            <a:normAutofit/>
          </a:bodyPr>
          <a:p>
            <a:r>
              <a:rPr lang="en-US" sz="48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charset="0"/>
                <a:cs typeface="Calibri" panose="020F0502020204030204" charset="0"/>
              </a:rPr>
              <a:t>Chào mừng cô và các bạn  </a:t>
            </a:r>
            <a:r>
              <a:rPr lang="en-US" sz="4800">
                <a:latin typeface="Calibri" panose="020F0502020204030204" charset="0"/>
                <a:cs typeface="Calibri" panose="020F0502020204030204" charset="0"/>
              </a:rPr>
              <a:t>       </a:t>
            </a:r>
            <a:r>
              <a:rPr lang="en-US"/>
              <a:t>                                                                                                                                                                                                                                                                                                                                                                                                                                                                                                                                                                                                                                                                                                                                                                                                                                                                                                                                                                                           </a:t>
            </a:r>
            <a:endParaRPr lang="en-US"/>
          </a:p>
        </p:txBody>
      </p:sp>
      <p:sp>
        <p:nvSpPr>
          <p:cNvPr id="3" name="Subtitle 2"/>
          <p:cNvSpPr>
            <a:spLocks noGrp="1"/>
          </p:cNvSpPr>
          <p:nvPr>
            <p:ph type="subTitle" idx="1"/>
          </p:nvPr>
        </p:nvSpPr>
        <p:spPr>
          <a:xfrm>
            <a:off x="876300" y="4897120"/>
            <a:ext cx="3706495" cy="713105"/>
          </a:xfrm>
        </p:spPr>
        <p:txBody>
          <a:bodyPr/>
          <a:p>
            <a:r>
              <a:rPr 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charset="0"/>
                <a:cs typeface="Calibri" panose="020F0502020204030204" charset="0"/>
              </a:rPr>
              <a:t>Môn: Lập trình nâng cao</a:t>
            </a:r>
            <a:r>
              <a:rPr 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endParaRPr 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4" name="TextBox 3"/>
          <p:cNvSpPr txBox="1"/>
          <p:nvPr/>
        </p:nvSpPr>
        <p:spPr>
          <a:xfrm>
            <a:off x="1114657" y="5610449"/>
            <a:ext cx="5386649" cy="460375"/>
          </a:xfrm>
          <a:prstGeom prst="rect">
            <a:avLst/>
          </a:prstGeom>
          <a:noFill/>
        </p:spPr>
        <p:txBody>
          <a:bodyPr wrap="square" rtlCol="0">
            <a:spAutoFit/>
          </a:bodyPr>
          <a:p>
            <a:r>
              <a:rPr lang="en-US" sz="2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charset="0"/>
                <a:cs typeface="Calibri" panose="020F0502020204030204" charset="0"/>
              </a:rPr>
              <a:t>Giảng viên: Trần Thị Dung</a:t>
            </a:r>
            <a:r>
              <a:rPr lang="en-US" sz="2400" b="1" dirty="0">
                <a:solidFill>
                  <a:srgbClr val="FF0000"/>
                </a:solidFill>
                <a:latin typeface="Calibri" panose="020F0502020204030204" charset="0"/>
                <a:cs typeface="Calibri" panose="020F0502020204030204" charset="0"/>
              </a:rPr>
              <a:t> </a:t>
            </a:r>
            <a:endParaRPr lang="en-US" sz="2400" b="1" dirty="0">
              <a:solidFill>
                <a:srgbClr val="FF0000"/>
              </a:solidFill>
              <a:latin typeface="Calibri" panose="020F0502020204030204" charset="0"/>
              <a:cs typeface="Calibri" panose="020F050202020403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latin typeface="Calibri" panose="020F0502020204030204" charset="0"/>
                <a:cs typeface="Calibri" panose="020F0502020204030204" charset="0"/>
              </a:rPr>
              <a:t>2. Danh sách liên kết đơn</a:t>
            </a:r>
            <a:endParaRPr lang="en-US">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Danh sách liên kết đơn là một tập hợp các Node được phân bố động, được sắp xếp theo cách sao cho mỗi Node chứa “một giá trị”(Data) và “một con trỏ”(Next). Con trỏ sẽ trỏ đến phần tử kế tiếp của danh sách liên kết đó. Nếu con trỏ mà trỏ tới NULL, nghĩa là đó là phần tử cuối cùng của danh sách liên kết.</a:t>
            </a:r>
            <a:endParaRPr lang="en-US" sz="2400">
              <a:latin typeface="Calibri" panose="020F0502020204030204" charset="0"/>
              <a:cs typeface="Calibri" panose="020F0502020204030204" charset="0"/>
            </a:endParaRPr>
          </a:p>
          <a:p>
            <a:pPr marL="0" indent="0">
              <a:buNone/>
            </a:pPr>
            <a:endParaRPr lang="en-US" sz="2400">
              <a:latin typeface="Calibri" panose="020F0502020204030204" charset="0"/>
              <a:cs typeface="Calibri" panose="020F0502020204030204" charset="0"/>
            </a:endParaRPr>
          </a:p>
          <a:p>
            <a:pPr marL="0" indent="0">
              <a:buNone/>
            </a:pPr>
            <a:endParaRPr lang="en-US" sz="2400">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600200"/>
            <a:ext cx="11149330" cy="4526280"/>
          </a:xfrm>
        </p:spPr>
        <p:txBody>
          <a:bodyPr/>
          <a:p>
            <a:pPr>
              <a:buFont typeface="Arial" panose="020B0604020202020204" pitchFamily="34" charset="0"/>
              <a:buChar char="•"/>
            </a:pPr>
            <a:r>
              <a:rPr lang="en-US">
                <a:latin typeface="Calibri" panose="020F0502020204030204" charset="0"/>
                <a:cs typeface="Calibri" panose="020F0502020204030204" charset="0"/>
              </a:rPr>
              <a:t>Hình ảnh mô tả cho một Node trong danh sách liên kết đơn:</a:t>
            </a:r>
            <a:endParaRPr lang="en-US">
              <a:latin typeface="Calibri" panose="020F0502020204030204" charset="0"/>
              <a:cs typeface="Calibri" panose="020F0502020204030204" charset="0"/>
            </a:endParaRPr>
          </a:p>
          <a:p>
            <a:pPr marL="0" indent="0">
              <a:buNone/>
            </a:pPr>
            <a:endParaRPr lang="en-US">
              <a:latin typeface="Calibri" panose="020F0502020204030204" charset="0"/>
              <a:cs typeface="Calibri" panose="020F0502020204030204" charset="0"/>
            </a:endParaRPr>
          </a:p>
        </p:txBody>
      </p:sp>
      <p:pic>
        <p:nvPicPr>
          <p:cNvPr id="50" name="Picture 50" descr="Node trong danh sách liên kết">
            <a:hlinkClick r:id="rId1"/>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305685" y="2623185"/>
            <a:ext cx="7266940" cy="312483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circle(in)">
                                      <p:cBhvr>
                                        <p:cTn id="13"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latin typeface="Calibri" panose="020F0502020204030204" charset="0"/>
                <a:cs typeface="Calibri" panose="020F0502020204030204" charset="0"/>
                <a:sym typeface="+mn-ea"/>
              </a:rPr>
            </a:br>
            <a:br>
              <a:rPr lang="en-US">
                <a:latin typeface="Calibri" panose="020F0502020204030204" charset="0"/>
                <a:cs typeface="Calibri" panose="020F0502020204030204" charset="0"/>
              </a:rPr>
            </a:br>
            <a:endParaRPr lang="en-US"/>
          </a:p>
        </p:txBody>
      </p:sp>
      <p:sp>
        <p:nvSpPr>
          <p:cNvPr id="3" name="Content Placeholder 2"/>
          <p:cNvSpPr>
            <a:spLocks noGrp="1"/>
          </p:cNvSpPr>
          <p:nvPr>
            <p:ph sz="half" idx="1"/>
          </p:nvPr>
        </p:nvSpPr>
        <p:spPr>
          <a:xfrm>
            <a:off x="609600" y="1600200"/>
            <a:ext cx="10972165" cy="4526280"/>
          </a:xfrm>
        </p:spPr>
        <p:txBody>
          <a:bodyPr/>
          <a:p>
            <a:pPr>
              <a:buFont typeface="Arial" panose="020B0604020202020204" pitchFamily="34" charset="0"/>
              <a:buChar char="•"/>
            </a:pPr>
            <a:r>
              <a:rPr lang="en-US">
                <a:latin typeface="Calibri" panose="020F0502020204030204" charset="0"/>
                <a:cs typeface="Calibri" panose="020F0502020204030204" charset="0"/>
              </a:rPr>
              <a:t>Mô phỏng của danh sách liên kết đơn:</a:t>
            </a:r>
            <a:endParaRPr lang="en-US">
              <a:latin typeface="Calibri" panose="020F0502020204030204" charset="0"/>
              <a:cs typeface="Calibri" panose="020F0502020204030204" charset="0"/>
            </a:endParaRPr>
          </a:p>
          <a:p>
            <a:pPr>
              <a:buFont typeface="Arial" panose="020B0604020202020204" pitchFamily="34" charset="0"/>
              <a:buChar char="•"/>
            </a:pPr>
            <a:endParaRPr lang="en-US">
              <a:latin typeface="Calibri" panose="020F0502020204030204" charset="0"/>
              <a:cs typeface="Calibri" panose="020F0502020204030204" charset="0"/>
            </a:endParaRPr>
          </a:p>
          <a:p>
            <a:pPr>
              <a:buFont typeface="Arial" panose="020B0604020202020204" pitchFamily="34" charset="0"/>
              <a:buChar char="•"/>
            </a:pPr>
            <a:endParaRPr lang="en-US">
              <a:latin typeface="Calibri" panose="020F0502020204030204" charset="0"/>
              <a:cs typeface="Calibri" panose="020F0502020204030204" charset="0"/>
            </a:endParaRPr>
          </a:p>
        </p:txBody>
      </p:sp>
      <p:pic>
        <p:nvPicPr>
          <p:cNvPr id="51" name="Picture 51" descr="Danh sách liên kết là gì?">
            <a:hlinkClick r:id="rId1"/>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32230" y="2715895"/>
            <a:ext cx="9117330" cy="22948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500"/>
                                        <p:tgtEl>
                                          <p:spTgt spid="51"/>
                                        </p:tgtEl>
                                        <p:attrNameLst>
                                          <p:attrName>ppt_y</p:attrName>
                                        </p:attrNameLst>
                                      </p:cBhvr>
                                      <p:tavLst>
                                        <p:tav tm="0">
                                          <p:val>
                                            <p:strVal val="#ppt_y+#ppt_h*1.125000"/>
                                          </p:val>
                                        </p:tav>
                                        <p:tav tm="100000">
                                          <p:val>
                                            <p:strVal val="#ppt_y"/>
                                          </p:val>
                                        </p:tav>
                                      </p:tavLst>
                                    </p:anim>
                                    <p:animEffect transition="in" filter="wipe(up)">
                                      <p:cBhvr>
                                        <p:cTn id="1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600200"/>
            <a:ext cx="11099800" cy="4526280"/>
          </a:xfrm>
        </p:spPr>
        <p:txBody>
          <a:bodyPr/>
          <a:p>
            <a:r>
              <a:rPr lang="en-US">
                <a:latin typeface="Calibri" panose="020F0502020204030204" charset="0"/>
                <a:cs typeface="Calibri" panose="020F0502020204030204" charset="0"/>
              </a:rPr>
              <a:t>Cách khai báo:</a:t>
            </a:r>
            <a:endParaRPr lang="en-US">
              <a:latin typeface="Calibri" panose="020F0502020204030204" charset="0"/>
              <a:cs typeface="Calibri" panose="020F0502020204030204" charset="0"/>
            </a:endParaRPr>
          </a:p>
          <a:p>
            <a:pPr marL="0" indent="0">
              <a:buNone/>
            </a:pPr>
            <a:r>
              <a:rPr lang="en-US" sz="2800" dirty="0" err="1">
                <a:latin typeface="Calibri" panose="020F0502020204030204" charset="0"/>
                <a:cs typeface="Calibri" panose="020F0502020204030204" charset="0"/>
                <a:sym typeface="+mn-ea"/>
              </a:rPr>
              <a:t>  Để</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đơn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giản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hóa</a:t>
            </a:r>
            <a:r>
              <a:rPr lang="en-US" sz="2800" dirty="0">
                <a:latin typeface="Calibri" panose="020F0502020204030204" charset="0"/>
                <a:cs typeface="Calibri" panose="020F0502020204030204" charset="0"/>
                <a:sym typeface="+mn-ea"/>
              </a:rPr>
              <a:t>, data </a:t>
            </a:r>
            <a:r>
              <a:rPr lang="en-US" sz="2800" dirty="0" err="1">
                <a:latin typeface="Calibri" panose="020F0502020204030204" charset="0"/>
                <a:cs typeface="Calibri" panose="020F0502020204030204" charset="0"/>
                <a:sym typeface="+mn-ea"/>
              </a:rPr>
              <a:t>của</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chúng</a:t>
            </a:r>
            <a:r>
              <a:rPr lang="en-US" sz="2800" dirty="0">
                <a:latin typeface="Calibri" panose="020F0502020204030204" charset="0"/>
                <a:cs typeface="Calibri" panose="020F0502020204030204" charset="0"/>
                <a:sym typeface="+mn-ea"/>
              </a:rPr>
              <a:t> ta </a:t>
            </a:r>
            <a:r>
              <a:rPr lang="en-US" sz="2800" dirty="0" err="1">
                <a:latin typeface="Calibri" panose="020F0502020204030204" charset="0"/>
                <a:cs typeface="Calibri" panose="020F0502020204030204" charset="0"/>
                <a:sym typeface="+mn-ea"/>
              </a:rPr>
              <a:t>sẽ</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là</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số</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nguyên</a:t>
            </a:r>
            <a:r>
              <a:rPr lang="en-US" sz="2800" dirty="0">
                <a:latin typeface="Calibri" panose="020F0502020204030204" charset="0"/>
                <a:cs typeface="Calibri" panose="020F0502020204030204" charset="0"/>
                <a:sym typeface="+mn-ea"/>
              </a:rPr>
              <a:t>(float). Tùy vào cách dùng khác nhau, mỗi người </a:t>
            </a:r>
            <a:r>
              <a:rPr lang="en-US" sz="2800" dirty="0" err="1">
                <a:latin typeface="Calibri" panose="020F0502020204030204" charset="0"/>
                <a:cs typeface="Calibri" panose="020F0502020204030204" charset="0"/>
                <a:sym typeface="+mn-ea"/>
              </a:rPr>
              <a:t>có</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thể</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sử</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dụng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các</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kiểu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nguyên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thủy</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khác</a:t>
            </a:r>
            <a:r>
              <a:rPr lang="en-US" sz="2800" dirty="0">
                <a:latin typeface="Calibri" panose="020F0502020204030204" charset="0"/>
                <a:cs typeface="Calibri" panose="020F0502020204030204" charset="0"/>
                <a:sym typeface="+mn-ea"/>
              </a:rPr>
              <a:t>(int, char,…) hay </a:t>
            </a:r>
            <a:r>
              <a:rPr lang="en-US" sz="2800" dirty="0" err="1">
                <a:latin typeface="Calibri" panose="020F0502020204030204" charset="0"/>
                <a:cs typeface="Calibri" panose="020F0502020204030204" charset="0"/>
                <a:sym typeface="+mn-ea"/>
              </a:rPr>
              <a:t>kiểu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dữ</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liệu</a:t>
            </a:r>
            <a:r>
              <a:rPr lang="en-US" sz="2800" dirty="0">
                <a:latin typeface="Calibri" panose="020F0502020204030204" charset="0"/>
                <a:cs typeface="Calibri" panose="020F0502020204030204" charset="0"/>
                <a:sym typeface="+mn-ea"/>
              </a:rPr>
              <a:t> struct(</a:t>
            </a:r>
            <a:r>
              <a:rPr lang="en-US" sz="2800" dirty="0" err="1">
                <a:latin typeface="Calibri" panose="020F0502020204030204" charset="0"/>
                <a:cs typeface="Calibri" panose="020F0502020204030204" charset="0"/>
                <a:sym typeface="+mn-ea"/>
              </a:rPr>
              <a:t>SinhVien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CanBo</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tự</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tạo</a:t>
            </a:r>
            <a:r>
              <a:rPr lang="en-US" sz="2800" dirty="0">
                <a:latin typeface="Calibri" panose="020F0502020204030204" charset="0"/>
                <a:cs typeface="Calibri" panose="020F0502020204030204" charset="0"/>
                <a:sym typeface="+mn-ea"/>
              </a:rPr>
              <a:t>.</a:t>
            </a:r>
            <a:endParaRPr lang="en-US" sz="2800" dirty="0">
              <a:latin typeface="Calibri" panose="020F0502020204030204" charset="0"/>
              <a:cs typeface="Calibri" panose="020F0502020204030204" charset="0"/>
              <a:sym typeface="+mn-ea"/>
            </a:endParaRPr>
          </a:p>
          <a:p>
            <a:pPr marL="0" indent="0">
              <a:buNone/>
            </a:pPr>
            <a:r>
              <a:rPr lang="en-US" sz="2800" dirty="0" err="1">
                <a:latin typeface="Calibri" panose="020F0502020204030204" charset="0"/>
                <a:cs typeface="Calibri" panose="020F0502020204030204" charset="0"/>
                <a:sym typeface="+mn-ea"/>
              </a:rPr>
              <a:t>  Khai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báo</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trên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sẽ</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được</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sử</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dụng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cho</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mọi</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trong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LKDon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Trường</a:t>
            </a:r>
            <a:r>
              <a:rPr lang="en-US" sz="2800" dirty="0">
                <a:latin typeface="Calibri" panose="020F0502020204030204" charset="0"/>
                <a:cs typeface="Calibri" panose="020F0502020204030204" charset="0"/>
                <a:sym typeface="+mn-ea"/>
              </a:rPr>
              <a:t> </a:t>
            </a:r>
            <a:r>
              <a:rPr lang="en-US" sz="2800" b="1" dirty="0">
                <a:latin typeface="Calibri" panose="020F0502020204030204" charset="0"/>
                <a:cs typeface="Calibri" panose="020F0502020204030204" charset="0"/>
                <a:sym typeface="+mn-ea"/>
              </a:rPr>
              <a:t>data</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sẽ</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lưu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giữa</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giá</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trị</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và</a:t>
            </a:r>
            <a:r>
              <a:rPr lang="en-US" sz="2800" dirty="0">
                <a:latin typeface="Calibri" panose="020F0502020204030204" charset="0"/>
                <a:cs typeface="Calibri" panose="020F0502020204030204" charset="0"/>
                <a:sym typeface="+mn-ea"/>
              </a:rPr>
              <a:t> </a:t>
            </a:r>
            <a:r>
              <a:rPr lang="en-US" sz="2800" b="1" dirty="0">
                <a:latin typeface="Calibri" panose="020F0502020204030204" charset="0"/>
                <a:cs typeface="Calibri" panose="020F0502020204030204" charset="0"/>
                <a:sym typeface="+mn-ea"/>
              </a:rPr>
              <a:t>next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sẽ</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là</a:t>
            </a:r>
            <a:r>
              <a:rPr lang="en-US" sz="2800" dirty="0">
                <a:latin typeface="Calibri" panose="020F0502020204030204" charset="0"/>
                <a:cs typeface="Calibri" panose="020F0502020204030204" charset="0"/>
                <a:sym typeface="+mn-ea"/>
              </a:rPr>
              <a:t> con </a:t>
            </a:r>
            <a:r>
              <a:rPr lang="en-US" sz="2800" dirty="0" err="1">
                <a:latin typeface="Calibri" panose="020F0502020204030204" charset="0"/>
                <a:cs typeface="Calibri" panose="020F0502020204030204" charset="0"/>
                <a:sym typeface="+mn-ea"/>
              </a:rPr>
              <a:t>trỏ</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để</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trỏ</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đến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thằng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kế</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tiếp</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của</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nó</a:t>
            </a:r>
            <a:r>
              <a:rPr lang="en-US" sz="2800" dirty="0">
                <a:latin typeface="Calibri" panose="020F0502020204030204" charset="0"/>
                <a:cs typeface="Calibri" panose="020F0502020204030204" charset="0"/>
                <a:sym typeface="+mn-ea"/>
              </a:rPr>
              <a:t>.</a:t>
            </a:r>
            <a:endParaRPr lang="en-US" sz="2800" dirty="0">
              <a:latin typeface="Calibri" panose="020F0502020204030204" charset="0"/>
              <a:cs typeface="Calibri" panose="020F0502020204030204" charset="0"/>
              <a:sym typeface="+mn-ea"/>
            </a:endParaRPr>
          </a:p>
          <a:p>
            <a:pPr marL="0" indent="0">
              <a:buNone/>
            </a:pPr>
            <a:r>
              <a:rPr lang="en-US" sz="2800" b="1" dirty="0" err="1">
                <a:latin typeface="Calibri" panose="020F0502020204030204" charset="0"/>
                <a:cs typeface="Calibri" panose="020F0502020204030204" charset="0"/>
                <a:sym typeface="+mn-ea"/>
              </a:rPr>
              <a:t>  Tại</a:t>
            </a:r>
            <a:r>
              <a:rPr lang="en-US" sz="2800" b="1" dirty="0">
                <a:latin typeface="Calibri" panose="020F0502020204030204" charset="0"/>
                <a:cs typeface="Calibri" panose="020F0502020204030204" charset="0"/>
                <a:sym typeface="+mn-ea"/>
              </a:rPr>
              <a:t> </a:t>
            </a:r>
            <a:r>
              <a:rPr lang="en-US" sz="2800" b="1" dirty="0" err="1">
                <a:latin typeface="Calibri" panose="020F0502020204030204" charset="0"/>
                <a:cs typeface="Calibri" panose="020F0502020204030204" charset="0"/>
                <a:sym typeface="+mn-ea"/>
              </a:rPr>
              <a:t>sao</a:t>
            </a:r>
            <a:r>
              <a:rPr lang="en-US" sz="2800" b="1" dirty="0">
                <a:latin typeface="Calibri" panose="020F0502020204030204" charset="0"/>
                <a:cs typeface="Calibri" panose="020F0502020204030204" charset="0"/>
                <a:sym typeface="+mn-ea"/>
              </a:rPr>
              <a:t> next </a:t>
            </a:r>
            <a:r>
              <a:rPr lang="en-US" sz="2800" b="1" dirty="0" err="1">
                <a:latin typeface="Calibri" panose="020F0502020204030204" charset="0"/>
                <a:cs typeface="Calibri" panose="020F0502020204030204" charset="0"/>
                <a:sym typeface="+mn-ea"/>
              </a:rPr>
              <a:t>lại</a:t>
            </a:r>
            <a:r>
              <a:rPr lang="en-US" sz="2800" b="1" dirty="0">
                <a:latin typeface="Calibri" panose="020F0502020204030204" charset="0"/>
                <a:cs typeface="Calibri" panose="020F0502020204030204" charset="0"/>
                <a:sym typeface="+mn-ea"/>
              </a:rPr>
              <a:t> </a:t>
            </a:r>
            <a:r>
              <a:rPr lang="en-US" sz="2800" b="1" dirty="0" err="1">
                <a:latin typeface="Calibri" panose="020F0502020204030204" charset="0"/>
                <a:cs typeface="Calibri" panose="020F0502020204030204" charset="0"/>
                <a:sym typeface="+mn-ea"/>
              </a:rPr>
              <a:t>là</a:t>
            </a:r>
            <a:r>
              <a:rPr lang="en-US" sz="2800" b="1" dirty="0">
                <a:latin typeface="Calibri" panose="020F0502020204030204" charset="0"/>
                <a:cs typeface="Calibri" panose="020F0502020204030204" charset="0"/>
                <a:sym typeface="+mn-ea"/>
              </a:rPr>
              <a:t> </a:t>
            </a:r>
            <a:r>
              <a:rPr lang="en-US" sz="2800" b="1" dirty="0" err="1">
                <a:latin typeface="Calibri" panose="020F0502020204030204" charset="0"/>
                <a:cs typeface="Calibri" panose="020F0502020204030204" charset="0"/>
                <a:sym typeface="+mn-ea"/>
              </a:rPr>
              <a:t>kiểu</a:t>
            </a:r>
            <a:r>
              <a:rPr lang="en-US" sz="2800" b="1" dirty="0">
                <a:latin typeface="Calibri" panose="020F0502020204030204" charset="0"/>
                <a:cs typeface="Calibri" panose="020F0502020204030204" charset="0"/>
                <a:sym typeface="+mn-ea"/>
              </a:rPr>
              <a:t> </a:t>
            </a:r>
            <a:r>
              <a:rPr lang="en-US" sz="2800" b="1" dirty="0" err="1">
                <a:latin typeface="Calibri" panose="020F0502020204030204" charset="0"/>
                <a:cs typeface="Calibri" panose="020F0502020204030204" charset="0"/>
                <a:sym typeface="+mn-ea"/>
              </a:rPr>
              <a:t>LKDon</a:t>
            </a:r>
            <a:r>
              <a:rPr lang="en-US" sz="2800" b="1" dirty="0">
                <a:latin typeface="Calibri" panose="020F0502020204030204" charset="0"/>
                <a:cs typeface="Calibri" panose="020F0502020204030204" charset="0"/>
                <a:sym typeface="+mn-ea"/>
              </a:rPr>
              <a:t> </a:t>
            </a:r>
            <a:r>
              <a:rPr lang="en-US" sz="2800" b="1" dirty="0" err="1">
                <a:latin typeface="Calibri" panose="020F0502020204030204" charset="0"/>
                <a:cs typeface="Calibri" panose="020F0502020204030204" charset="0"/>
                <a:sym typeface="+mn-ea"/>
              </a:rPr>
              <a:t>của</a:t>
            </a:r>
            <a:r>
              <a:rPr lang="en-US" sz="2800" b="1" dirty="0">
                <a:latin typeface="Calibri" panose="020F0502020204030204" charset="0"/>
                <a:cs typeface="Calibri" panose="020F0502020204030204" charset="0"/>
                <a:sym typeface="+mn-ea"/>
              </a:rPr>
              <a:t> </a:t>
            </a:r>
            <a:r>
              <a:rPr lang="en-US" sz="2800" b="1" dirty="0" err="1">
                <a:latin typeface="Calibri" panose="020F0502020204030204" charset="0"/>
                <a:cs typeface="Calibri" panose="020F0502020204030204" charset="0"/>
                <a:sym typeface="+mn-ea"/>
              </a:rPr>
              <a:t>chính</a:t>
            </a:r>
            <a:r>
              <a:rPr lang="en-US" sz="2800" b="1" dirty="0">
                <a:latin typeface="Calibri" panose="020F0502020204030204" charset="0"/>
                <a:cs typeface="Calibri" panose="020F0502020204030204" charset="0"/>
                <a:sym typeface="+mn-ea"/>
              </a:rPr>
              <a:t> </a:t>
            </a:r>
            <a:r>
              <a:rPr lang="en-US" sz="2800" b="1" dirty="0" err="1">
                <a:latin typeface="Calibri" panose="020F0502020204030204" charset="0"/>
                <a:cs typeface="Calibri" panose="020F0502020204030204" charset="0"/>
                <a:sym typeface="+mn-ea"/>
              </a:rPr>
              <a:t>nó</a:t>
            </a:r>
            <a:r>
              <a:rPr lang="en-US" sz="2800" b="1"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Bởi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vì</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nó</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là</a:t>
            </a:r>
            <a:r>
              <a:rPr lang="en-US" sz="2800" dirty="0">
                <a:latin typeface="Calibri" panose="020F0502020204030204" charset="0"/>
                <a:cs typeface="Calibri" panose="020F0502020204030204" charset="0"/>
                <a:sym typeface="+mn-ea"/>
              </a:rPr>
              <a:t> con </a:t>
            </a:r>
            <a:r>
              <a:rPr lang="en-US" sz="2800" dirty="0" err="1">
                <a:latin typeface="Calibri" panose="020F0502020204030204" charset="0"/>
                <a:cs typeface="Calibri" panose="020F0502020204030204" charset="0"/>
                <a:sym typeface="+mn-ea"/>
              </a:rPr>
              <a:t>trỏ</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trỏ</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của</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chính</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bản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thân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nó</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và</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nó</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trỏ</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tới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một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thằng</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kế</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tiếp</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cũng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có</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kiểu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LKDon</a:t>
            </a:r>
            <a:r>
              <a:rPr lang="en-US" sz="2800" dirty="0">
                <a:latin typeface="Calibri" panose="020F0502020204030204" charset="0"/>
                <a:cs typeface="Calibri" panose="020F0502020204030204" charset="0"/>
                <a:sym typeface="+mn-ea"/>
              </a:rPr>
              <a:t>.</a:t>
            </a:r>
            <a:endParaRPr lang="en-US" dirty="0"/>
          </a:p>
          <a:p>
            <a:pPr marL="0" indent="0">
              <a:buNone/>
            </a:pPr>
            <a:endParaRPr lang="en-US" dirty="0"/>
          </a:p>
          <a:p>
            <a:endParaRPr lang="en-US">
              <a:latin typeface="Calibri" panose="020F0502020204030204" charset="0"/>
              <a:cs typeface="Calibri" panose="020F0502020204030204" charset="0"/>
            </a:endParaRPr>
          </a:p>
        </p:txBody>
      </p:sp>
      <p:pic>
        <p:nvPicPr>
          <p:cNvPr id="9" name="Content Placeholder 8" descr="104123205_921437188369235_1239645909760248656_n"/>
          <p:cNvPicPr>
            <a:picLocks noChangeAspect="1"/>
          </p:cNvPicPr>
          <p:nvPr>
            <p:ph sz="half" idx="2"/>
          </p:nvPr>
        </p:nvPicPr>
        <p:blipFill>
          <a:blip r:embed="rId1"/>
          <a:stretch>
            <a:fillRect/>
          </a:stretch>
        </p:blipFill>
        <p:spPr>
          <a:xfrm>
            <a:off x="609600" y="5825490"/>
            <a:ext cx="8264525" cy="1271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heckerboard(across)">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latin typeface="Calibri" panose="020F0502020204030204" charset="0"/>
                <a:cs typeface="Calibri" panose="020F0502020204030204" charset="0"/>
                <a:sym typeface="+mn-ea"/>
              </a:rPr>
            </a:br>
            <a:br>
              <a:rPr lang="en-US">
                <a:latin typeface="Calibri" panose="020F0502020204030204" charset="0"/>
                <a:cs typeface="Calibri" panose="020F0502020204030204" charset="0"/>
              </a:rPr>
            </a:br>
            <a:endParaRPr lang="en-US"/>
          </a:p>
        </p:txBody>
      </p:sp>
      <p:sp>
        <p:nvSpPr>
          <p:cNvPr id="3" name="Content Placeholder 2"/>
          <p:cNvSpPr>
            <a:spLocks noGrp="1"/>
          </p:cNvSpPr>
          <p:nvPr>
            <p:ph sz="half" idx="1"/>
          </p:nvPr>
        </p:nvSpPr>
        <p:spPr>
          <a:xfrm>
            <a:off x="609600" y="1600200"/>
            <a:ext cx="11333480" cy="4526280"/>
          </a:xfrm>
        </p:spPr>
        <p:txBody>
          <a:bodyPr/>
          <a:p>
            <a:r>
              <a:rPr lang="en-US" dirty="0" err="1">
                <a:solidFill>
                  <a:schemeClr val="accent4">
                    <a:lumMod val="50000"/>
                  </a:schemeClr>
                </a:solidFill>
                <a:latin typeface="Calibri" panose="020F0502020204030204" charset="0"/>
                <a:cs typeface="Calibri" panose="020F0502020204030204" charset="0"/>
                <a:sym typeface="+mn-ea"/>
              </a:rPr>
              <a:t>Tạo</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một</a:t>
            </a:r>
            <a:r>
              <a:rPr lang="en-US" dirty="0">
                <a:solidFill>
                  <a:schemeClr val="accent4">
                    <a:lumMod val="50000"/>
                  </a:schemeClr>
                </a:solidFill>
                <a:latin typeface="Calibri" panose="020F0502020204030204" charset="0"/>
                <a:cs typeface="Calibri" panose="020F0502020204030204" charset="0"/>
                <a:sym typeface="+mn-ea"/>
              </a:rPr>
              <a:t> Node </a:t>
            </a:r>
            <a:r>
              <a:rPr lang="en-US" dirty="0" err="1">
                <a:solidFill>
                  <a:schemeClr val="accent4">
                    <a:lumMod val="50000"/>
                  </a:schemeClr>
                </a:solidFill>
                <a:latin typeface="Calibri" panose="020F0502020204030204" charset="0"/>
                <a:cs typeface="Calibri" panose="020F0502020204030204" charset="0"/>
                <a:sym typeface="+mn-ea"/>
              </a:rPr>
              <a:t>mới</a:t>
            </a:r>
            <a:endParaRPr lang="en-US" dirty="0" err="1">
              <a:solidFill>
                <a:schemeClr val="accent4">
                  <a:lumMod val="50000"/>
                </a:schemeClr>
              </a:solidFill>
              <a:latin typeface="Calibri" panose="020F0502020204030204" charset="0"/>
              <a:cs typeface="Calibri" panose="020F0502020204030204" charset="0"/>
              <a:sym typeface="+mn-ea"/>
            </a:endParaRPr>
          </a:p>
          <a:p>
            <a:pPr marL="0" indent="0">
              <a:buNone/>
            </a:pP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  Mỗi</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một</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Node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khi</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được</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khởi</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tạo</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chúng</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ta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cần</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cấp</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phát</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bộ</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nhớ</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cho</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nó</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và</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mặc</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định</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cho</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con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trỏ</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a:ln>
                  <a:noFill/>
                </a:ln>
                <a:effectLst/>
                <a:latin typeface="Calibri" panose="020F0502020204030204" charset="0"/>
                <a:cs typeface="Calibri" panose="020F0502020204030204" charset="0"/>
                <a:sym typeface="+mn-ea"/>
              </a:rPr>
              <a:t>next</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trỏ</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tới</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NULL.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Giá</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trị</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của</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Node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sẽ</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được</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cung</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cấp</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khi</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thêm</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Node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vào</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 </a:t>
            </a:r>
            <a:r>
              <a:rPr lang="en-US" altLang="en-US" sz="2800" dirty="0" err="1">
                <a:ln>
                  <a:noFill/>
                </a:ln>
                <a:effectLst/>
                <a:latin typeface="Calibri" panose="020F0502020204030204" charset="0"/>
                <a:ea typeface="SimSun" panose="02010600030101010101" pitchFamily="2" charset="-122"/>
                <a:cs typeface="Calibri" panose="020F0502020204030204" charset="0"/>
                <a:sym typeface="+mn-ea"/>
              </a:rPr>
              <a:t>LKDon</a:t>
            </a:r>
            <a:r>
              <a:rPr lang="en-US" altLang="en-US" sz="2800" dirty="0">
                <a:ln>
                  <a:noFill/>
                </a:ln>
                <a:effectLst/>
                <a:latin typeface="Calibri" panose="020F0502020204030204" charset="0"/>
                <a:ea typeface="SimSun" panose="02010600030101010101" pitchFamily="2" charset="-122"/>
                <a:cs typeface="Calibri" panose="020F0502020204030204" charset="0"/>
                <a:sym typeface="+mn-ea"/>
              </a:rPr>
              <a:t>.</a:t>
            </a:r>
            <a:endParaRPr lang="en-US" altLang="en-US" sz="2800" dirty="0">
              <a:ln>
                <a:noFill/>
              </a:ln>
              <a:effectLst/>
              <a:latin typeface="Calibri" panose="020F0502020204030204" charset="0"/>
              <a:ea typeface="SimSun" panose="02010600030101010101" pitchFamily="2" charset="-122"/>
              <a:cs typeface="Calibri" panose="020F0502020204030204" charset="0"/>
              <a:sym typeface="+mn-ea"/>
            </a:endParaRPr>
          </a:p>
          <a:p>
            <a:pPr marL="0" indent="0">
              <a:buNone/>
            </a:pPr>
            <a:r>
              <a:rPr lang="en-US" sz="2800" b="1" dirty="0" err="1">
                <a:latin typeface="Calibri" panose="020F0502020204030204" charset="0"/>
                <a:cs typeface="Calibri" panose="020F0502020204030204" charset="0"/>
                <a:sym typeface="+mn-ea"/>
              </a:rPr>
              <a:t>Lưu</a:t>
            </a:r>
            <a:r>
              <a:rPr lang="en-US" sz="2800" b="1" dirty="0">
                <a:latin typeface="Calibri" panose="020F0502020204030204" charset="0"/>
                <a:cs typeface="Calibri" panose="020F0502020204030204" charset="0"/>
                <a:sym typeface="+mn-ea"/>
              </a:rPr>
              <a:t> ý:</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Không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giống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với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mảng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cần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khai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báo</a:t>
            </a:r>
            <a:r>
              <a:rPr lang="en-US" sz="2800" dirty="0">
                <a:latin typeface="Calibri" panose="020F0502020204030204" charset="0"/>
                <a:cs typeface="Calibri" panose="020F0502020204030204" charset="0"/>
                <a:sym typeface="+mn-ea"/>
              </a:rPr>
              <a:t> </a:t>
            </a:r>
            <a:r>
              <a:rPr lang="en-US" sz="2800" i="1" dirty="0" err="1">
                <a:latin typeface="Calibri" panose="020F0502020204030204" charset="0"/>
                <a:cs typeface="Calibri" panose="020F0502020204030204" charset="0"/>
                <a:sym typeface="+mn-ea"/>
              </a:rPr>
              <a:t>arr</a:t>
            </a:r>
            <a:r>
              <a:rPr lang="en-US" sz="2800" i="1" dirty="0">
                <a:latin typeface="Calibri" panose="020F0502020204030204" charset="0"/>
                <a:cs typeface="Calibri" panose="020F0502020204030204" charset="0"/>
                <a:sym typeface="+mn-ea"/>
              </a:rPr>
              <a:t>[size]</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Trong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LKDon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vì</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mỗi</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sẽ</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có</a:t>
            </a:r>
            <a:r>
              <a:rPr lang="en-US" sz="2800" dirty="0">
                <a:latin typeface="Calibri" panose="020F0502020204030204" charset="0"/>
                <a:cs typeface="Calibri" panose="020F0502020204030204" charset="0"/>
                <a:sym typeface="+mn-ea"/>
              </a:rPr>
              <a:t> con </a:t>
            </a:r>
            <a:r>
              <a:rPr lang="en-US" sz="2800" dirty="0" err="1">
                <a:latin typeface="Calibri" panose="020F0502020204030204" charset="0"/>
                <a:cs typeface="Calibri" panose="020F0502020204030204" charset="0"/>
                <a:sym typeface="+mn-ea"/>
              </a:rPr>
              <a:t>trỏ</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liên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kết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đến</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tiếp</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theo.</a:t>
            </a:r>
            <a:r>
              <a:rPr lang="en-US" sz="2800" dirty="0">
                <a:latin typeface="Calibri" panose="020F0502020204030204" charset="0"/>
                <a:cs typeface="Calibri" panose="020F0502020204030204" charset="0"/>
                <a:sym typeface="+mn-ea"/>
              </a:rPr>
              <a:t> Do </a:t>
            </a:r>
            <a:r>
              <a:rPr lang="en-US" sz="2800" dirty="0" err="1">
                <a:latin typeface="Calibri" panose="020F0502020204030204" charset="0"/>
                <a:cs typeface="Calibri" panose="020F0502020204030204" charset="0"/>
                <a:sym typeface="+mn-ea"/>
              </a:rPr>
              <a:t>đó</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với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danh</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sách</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liên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kết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đơn</a:t>
            </a:r>
            <a:r>
              <a:rPr lang="en-US" sz="2800" dirty="0">
                <a:latin typeface="Calibri" panose="020F0502020204030204" charset="0"/>
                <a:cs typeface="Calibri" panose="020F0502020204030204" charset="0"/>
                <a:sym typeface="+mn-ea"/>
              </a:rPr>
              <a:t>, ta </a:t>
            </a:r>
            <a:r>
              <a:rPr lang="en-US" sz="2800" dirty="0" err="1">
                <a:latin typeface="Calibri" panose="020F0502020204030204" charset="0"/>
                <a:cs typeface="Calibri" panose="020F0502020204030204" charset="0"/>
                <a:sym typeface="+mn-ea"/>
              </a:rPr>
              <a:t>chỉ</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cần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lưu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giữ</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đầu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tiên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Có</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đầu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tiên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rồi</a:t>
            </a:r>
            <a:r>
              <a:rPr lang="en-US" sz="2800" dirty="0">
                <a:latin typeface="Calibri" panose="020F0502020204030204" charset="0"/>
                <a:cs typeface="Calibri" panose="020F0502020204030204" charset="0"/>
                <a:sym typeface="+mn-ea"/>
              </a:rPr>
              <a:t> ta </a:t>
            </a:r>
            <a:r>
              <a:rPr lang="en-US" sz="2800" dirty="0" err="1">
                <a:latin typeface="Calibri" panose="020F0502020204030204" charset="0"/>
                <a:cs typeface="Calibri" panose="020F0502020204030204" charset="0"/>
                <a:sym typeface="+mn-ea"/>
              </a:rPr>
              <a:t>có</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thể</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tới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bất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cứ</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nào</a:t>
            </a:r>
            <a:r>
              <a:rPr lang="en-US" sz="2800" dirty="0">
                <a:latin typeface="Calibri" panose="020F0502020204030204" charset="0"/>
                <a:cs typeface="Calibri" panose="020F0502020204030204" charset="0"/>
                <a:sym typeface="+mn-ea"/>
              </a:rPr>
              <a:t>.</a:t>
            </a:r>
            <a:endParaRPr lang="en-US" sz="2800" dirty="0">
              <a:latin typeface="Calibri" panose="020F0502020204030204" charset="0"/>
              <a:cs typeface="Calibri" panose="020F0502020204030204" charset="0"/>
              <a:sym typeface="+mn-ea"/>
            </a:endParaRPr>
          </a:p>
          <a:p>
            <a:pPr marL="0" indent="0">
              <a:buNone/>
            </a:pPr>
            <a:endParaRPr lang="en-US" sz="2800" dirty="0">
              <a:latin typeface="Calibri" panose="020F0502020204030204" charset="0"/>
              <a:cs typeface="Calibri" panose="020F0502020204030204" charset="0"/>
            </a:endParaRPr>
          </a:p>
          <a:p>
            <a:pPr marL="0" indent="0">
              <a:buNone/>
            </a:pPr>
            <a:endParaRPr kumimoji="0" lang="en-US" altLang="en-US" sz="2800" b="0" i="0" u="none" strike="noStrike" cap="none" normalizeH="0" baseline="0" dirty="0">
              <a:ln>
                <a:noFill/>
              </a:ln>
              <a:solidFill>
                <a:schemeClr val="tx1"/>
              </a:solidFill>
              <a:effectLst/>
              <a:latin typeface="Calibri" panose="020F0502020204030204" charset="0"/>
              <a:cs typeface="Calibri" panose="020F0502020204030204" charset="0"/>
            </a:endParaRPr>
          </a:p>
          <a:p>
            <a:endParaRPr lang="en-US" sz="2800">
              <a:latin typeface="Calibri" panose="020F0502020204030204" charset="0"/>
              <a:cs typeface="Calibri" panose="020F0502020204030204" charset="0"/>
            </a:endParaRPr>
          </a:p>
        </p:txBody>
      </p:sp>
      <p:pic>
        <p:nvPicPr>
          <p:cNvPr id="9" name="Content Placeholder 8" descr="103779147_189137439100626_5533762366029503751_n"/>
          <p:cNvPicPr>
            <a:picLocks noChangeAspect="1"/>
          </p:cNvPicPr>
          <p:nvPr>
            <p:ph sz="half" idx="2"/>
          </p:nvPr>
        </p:nvPicPr>
        <p:blipFill>
          <a:blip r:embed="rId1"/>
          <a:stretch>
            <a:fillRect/>
          </a:stretch>
        </p:blipFill>
        <p:spPr>
          <a:xfrm>
            <a:off x="610235" y="5358765"/>
            <a:ext cx="7980045" cy="1287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latin typeface="Calibri" panose="020F0502020204030204" charset="0"/>
                <a:cs typeface="Calibri" panose="020F0502020204030204" charset="0"/>
                <a:sym typeface="+mn-ea"/>
              </a:rPr>
            </a:br>
            <a:br>
              <a:rPr lang="en-US">
                <a:latin typeface="Calibri" panose="020F0502020204030204" charset="0"/>
                <a:cs typeface="Calibri" panose="020F0502020204030204" charset="0"/>
                <a:sym typeface="+mn-ea"/>
              </a:rPr>
            </a:br>
            <a:endParaRPr lang="en-US"/>
          </a:p>
        </p:txBody>
      </p:sp>
      <p:sp>
        <p:nvSpPr>
          <p:cNvPr id="3" name="Content Placeholder 2"/>
          <p:cNvSpPr>
            <a:spLocks noGrp="1"/>
          </p:cNvSpPr>
          <p:nvPr>
            <p:ph sz="half" idx="1"/>
          </p:nvPr>
        </p:nvSpPr>
        <p:spPr>
          <a:xfrm>
            <a:off x="345440" y="1417955"/>
            <a:ext cx="11501120" cy="4526280"/>
          </a:xfrm>
        </p:spPr>
        <p:txBody>
          <a:bodyPr/>
          <a:p>
            <a:pPr>
              <a:buFont typeface="Arial" panose="020B0604020202020204" pitchFamily="34" charset="0"/>
              <a:buChar char="•"/>
            </a:pPr>
            <a:r>
              <a:rPr lang="en-US" dirty="0" err="1">
                <a:solidFill>
                  <a:schemeClr val="accent4">
                    <a:lumMod val="50000"/>
                  </a:schemeClr>
                </a:solidFill>
                <a:latin typeface="Calibri" panose="020F0502020204030204" charset="0"/>
                <a:cs typeface="Calibri" panose="020F0502020204030204" charset="0"/>
                <a:sym typeface="+mn-ea"/>
              </a:rPr>
              <a:t>Thêm</a:t>
            </a:r>
            <a:r>
              <a:rPr lang="en-US" dirty="0">
                <a:solidFill>
                  <a:schemeClr val="accent4">
                    <a:lumMod val="50000"/>
                  </a:schemeClr>
                </a:solidFill>
                <a:latin typeface="Calibri" panose="020F0502020204030204" charset="0"/>
                <a:cs typeface="Calibri" panose="020F0502020204030204" charset="0"/>
                <a:sym typeface="+mn-ea"/>
              </a:rPr>
              <a:t> Node </a:t>
            </a:r>
            <a:r>
              <a:rPr lang="en-US" dirty="0" err="1">
                <a:solidFill>
                  <a:schemeClr val="accent4">
                    <a:lumMod val="50000"/>
                  </a:schemeClr>
                </a:solidFill>
                <a:latin typeface="Calibri" panose="020F0502020204030204" charset="0"/>
                <a:cs typeface="Calibri" panose="020F0502020204030204" charset="0"/>
                <a:sym typeface="+mn-ea"/>
              </a:rPr>
              <a:t>vào</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đầu</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danh</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sách</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liên</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kết</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đơn</a:t>
            </a:r>
            <a:endParaRPr lang="en-US" dirty="0" err="1">
              <a:solidFill>
                <a:schemeClr val="accent4">
                  <a:lumMod val="50000"/>
                </a:schemeClr>
              </a:solidFill>
              <a:latin typeface="Calibri" panose="020F0502020204030204" charset="0"/>
              <a:cs typeface="Calibri" panose="020F0502020204030204" charset="0"/>
              <a:sym typeface="+mn-ea"/>
            </a:endParaRPr>
          </a:p>
          <a:p>
            <a:pPr marL="0" indent="0">
              <a:buNone/>
            </a:pPr>
            <a:r>
              <a:rPr lang="en-US" sz="2700" dirty="0" err="1">
                <a:latin typeface="Calibri" panose="020F0502020204030204" charset="0"/>
                <a:cs typeface="Calibri" panose="020F0502020204030204" charset="0"/>
                <a:sym typeface="+mn-ea"/>
              </a:rPr>
              <a:t>Việc</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thêm</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vào</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đầu</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chính</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là</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việc</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cập</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nhật</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lại</a:t>
            </a:r>
            <a:r>
              <a:rPr lang="en-US" sz="2700" dirty="0">
                <a:latin typeface="Calibri" panose="020F0502020204030204" charset="0"/>
                <a:cs typeface="Calibri" panose="020F0502020204030204" charset="0"/>
                <a:sym typeface="+mn-ea"/>
              </a:rPr>
              <a:t> Node </a:t>
            </a:r>
            <a:r>
              <a:rPr lang="en-US" sz="2700" dirty="0" err="1">
                <a:latin typeface="Calibri" panose="020F0502020204030204" charset="0"/>
                <a:cs typeface="Calibri" panose="020F0502020204030204" charset="0"/>
                <a:sym typeface="+mn-ea"/>
              </a:rPr>
              <a:t>đầu</a:t>
            </a:r>
            <a:r>
              <a:rPr lang="en-US" sz="2700" dirty="0">
                <a:latin typeface="Calibri" panose="020F0502020204030204" charset="0"/>
                <a:cs typeface="Calibri" panose="020F0502020204030204" charset="0"/>
                <a:sym typeface="+mn-ea"/>
              </a:rPr>
              <a:t>. Ta </a:t>
            </a:r>
            <a:r>
              <a:rPr lang="en-US" sz="2700" dirty="0" err="1">
                <a:latin typeface="Calibri" panose="020F0502020204030204" charset="0"/>
                <a:cs typeface="Calibri" panose="020F0502020204030204" charset="0"/>
                <a:sym typeface="+mn-ea"/>
              </a:rPr>
              <a:t>gọi</a:t>
            </a:r>
            <a:r>
              <a:rPr lang="en-US" sz="2700" dirty="0">
                <a:latin typeface="Calibri" panose="020F0502020204030204" charset="0"/>
                <a:cs typeface="Calibri" panose="020F0502020204030204" charset="0"/>
                <a:sym typeface="+mn-ea"/>
              </a:rPr>
              <a:t> Node </a:t>
            </a:r>
            <a:r>
              <a:rPr lang="en-US" sz="2700" dirty="0" err="1">
                <a:latin typeface="Calibri" panose="020F0502020204030204" charset="0"/>
                <a:cs typeface="Calibri" panose="020F0502020204030204" charset="0"/>
                <a:sym typeface="+mn-ea"/>
              </a:rPr>
              <a:t>mới</a:t>
            </a:r>
            <a:r>
              <a:rPr lang="en-US" sz="2700" dirty="0">
                <a:latin typeface="Calibri" panose="020F0502020204030204" charset="0"/>
                <a:cs typeface="Calibri" panose="020F0502020204030204" charset="0"/>
                <a:sym typeface="+mn-ea"/>
              </a:rPr>
              <a:t>(tam), ta </a:t>
            </a:r>
            <a:r>
              <a:rPr lang="en-US" sz="2700" dirty="0" err="1">
                <a:latin typeface="Calibri" panose="020F0502020204030204" charset="0"/>
                <a:cs typeface="Calibri" panose="020F0502020204030204" charset="0"/>
                <a:sym typeface="+mn-ea"/>
              </a:rPr>
              <a:t>có</a:t>
            </a:r>
            <a:r>
              <a:rPr lang="en-US" sz="2700" dirty="0">
                <a:latin typeface="Calibri" panose="020F0502020204030204" charset="0"/>
                <a:cs typeface="Calibri" panose="020F0502020204030204" charset="0"/>
                <a:sym typeface="+mn-ea"/>
              </a:rPr>
              <a:t>:</a:t>
            </a:r>
            <a:endParaRPr lang="en-US" sz="2700" dirty="0">
              <a:latin typeface="Calibri" panose="020F0502020204030204" charset="0"/>
              <a:cs typeface="Calibri" panose="020F0502020204030204" charset="0"/>
            </a:endParaRPr>
          </a:p>
          <a:p>
            <a:pPr marL="0" lvl="0" indent="0">
              <a:buNone/>
            </a:pPr>
            <a:r>
              <a:rPr lang="en-US" sz="2700" dirty="0" err="1">
                <a:latin typeface="Calibri" panose="020F0502020204030204" charset="0"/>
                <a:cs typeface="Calibri" panose="020F0502020204030204" charset="0"/>
                <a:sym typeface="+mn-ea"/>
              </a:rPr>
              <a:t>Nếu</a:t>
            </a:r>
            <a:r>
              <a:rPr lang="en-US" sz="2700" dirty="0">
                <a:latin typeface="Calibri" panose="020F0502020204030204" charset="0"/>
                <a:cs typeface="Calibri" panose="020F0502020204030204" charset="0"/>
                <a:sym typeface="+mn-ea"/>
              </a:rPr>
              <a:t> Node </a:t>
            </a:r>
            <a:r>
              <a:rPr lang="en-US" sz="2700" dirty="0" err="1">
                <a:latin typeface="Calibri" panose="020F0502020204030204" charset="0"/>
                <a:cs typeface="Calibri" panose="020F0502020204030204" charset="0"/>
                <a:sym typeface="+mn-ea"/>
              </a:rPr>
              <a:t>đầu</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đang</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trỏ</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tới</a:t>
            </a:r>
            <a:r>
              <a:rPr lang="en-US" sz="2700" dirty="0">
                <a:latin typeface="Calibri" panose="020F0502020204030204" charset="0"/>
                <a:cs typeface="Calibri" panose="020F0502020204030204" charset="0"/>
                <a:sym typeface="+mn-ea"/>
              </a:rPr>
              <a:t> NULL, </a:t>
            </a:r>
            <a:r>
              <a:rPr lang="en-US" sz="2700" dirty="0" err="1">
                <a:latin typeface="Calibri" panose="020F0502020204030204" charset="0"/>
                <a:cs typeface="Calibri" panose="020F0502020204030204" charset="0"/>
                <a:sym typeface="+mn-ea"/>
              </a:rPr>
              <a:t>nghĩa</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là</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LKDon</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đang</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trống</a:t>
            </a:r>
            <a:r>
              <a:rPr lang="en-US" sz="2700" dirty="0">
                <a:latin typeface="Calibri" panose="020F0502020204030204" charset="0"/>
                <a:cs typeface="Calibri" panose="020F0502020204030204" charset="0"/>
                <a:sym typeface="+mn-ea"/>
              </a:rPr>
              <a:t>, Node </a:t>
            </a:r>
            <a:r>
              <a:rPr lang="en-US" sz="2700" dirty="0" err="1">
                <a:latin typeface="Calibri" panose="020F0502020204030204" charset="0"/>
                <a:cs typeface="Calibri" panose="020F0502020204030204" charset="0"/>
                <a:sym typeface="+mn-ea"/>
              </a:rPr>
              <a:t>mới</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thêm</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vào</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sẽ</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làm</a:t>
            </a:r>
            <a:r>
              <a:rPr lang="en-US" sz="2700" dirty="0">
                <a:latin typeface="Calibri" panose="020F0502020204030204" charset="0"/>
                <a:cs typeface="Calibri" panose="020F0502020204030204" charset="0"/>
                <a:sym typeface="+mn-ea"/>
              </a:rPr>
              <a:t> Node </a:t>
            </a:r>
            <a:r>
              <a:rPr lang="en-US" sz="2700" dirty="0" err="1">
                <a:latin typeface="Calibri" panose="020F0502020204030204" charset="0"/>
                <a:cs typeface="Calibri" panose="020F0502020204030204" charset="0"/>
                <a:sym typeface="+mn-ea"/>
              </a:rPr>
              <a:t>đầu</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luôn</a:t>
            </a:r>
            <a:r>
              <a:rPr lang="en-US" sz="2700" dirty="0">
                <a:latin typeface="Calibri" panose="020F0502020204030204" charset="0"/>
                <a:cs typeface="Calibri" panose="020F0502020204030204" charset="0"/>
                <a:sym typeface="+mn-ea"/>
              </a:rPr>
              <a:t>.</a:t>
            </a:r>
            <a:endParaRPr lang="en-US" sz="2700" dirty="0">
              <a:latin typeface="Calibri" panose="020F0502020204030204" charset="0"/>
              <a:cs typeface="Calibri" panose="020F0502020204030204" charset="0"/>
            </a:endParaRPr>
          </a:p>
          <a:p>
            <a:pPr marL="0" lvl="0" indent="0">
              <a:buNone/>
            </a:pPr>
            <a:r>
              <a:rPr lang="en-US" sz="2700" dirty="0" err="1">
                <a:latin typeface="Calibri" panose="020F0502020204030204" charset="0"/>
                <a:cs typeface="Calibri" panose="020F0502020204030204" charset="0"/>
                <a:sym typeface="+mn-ea"/>
              </a:rPr>
              <a:t>Ngược</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lại</a:t>
            </a:r>
            <a:r>
              <a:rPr lang="en-US" sz="2700" dirty="0">
                <a:latin typeface="Calibri" panose="020F0502020204030204" charset="0"/>
                <a:cs typeface="Calibri" panose="020F0502020204030204" charset="0"/>
                <a:sym typeface="+mn-ea"/>
              </a:rPr>
              <a:t>, ta </a:t>
            </a:r>
            <a:r>
              <a:rPr lang="en-US" sz="2700" dirty="0" err="1">
                <a:latin typeface="Calibri" panose="020F0502020204030204" charset="0"/>
                <a:cs typeface="Calibri" panose="020F0502020204030204" charset="0"/>
                <a:sym typeface="+mn-ea"/>
              </a:rPr>
              <a:t>phải</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thay</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thế</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thằng</a:t>
            </a:r>
            <a:r>
              <a:rPr lang="en-US" sz="2700" dirty="0">
                <a:latin typeface="Calibri" panose="020F0502020204030204" charset="0"/>
                <a:cs typeface="Calibri" panose="020F0502020204030204" charset="0"/>
                <a:sym typeface="+mn-ea"/>
              </a:rPr>
              <a:t> Node </a:t>
            </a:r>
            <a:r>
              <a:rPr lang="en-US" sz="2700" dirty="0" err="1">
                <a:latin typeface="Calibri" panose="020F0502020204030204" charset="0"/>
                <a:cs typeface="Calibri" panose="020F0502020204030204" charset="0"/>
                <a:sym typeface="+mn-ea"/>
              </a:rPr>
              <a:t>đầu</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cũ</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bằng</a:t>
            </a:r>
            <a:r>
              <a:rPr lang="en-US" sz="2700" dirty="0">
                <a:latin typeface="Calibri" panose="020F0502020204030204" charset="0"/>
                <a:cs typeface="Calibri" panose="020F0502020204030204" charset="0"/>
                <a:sym typeface="+mn-ea"/>
              </a:rPr>
              <a:t> Node </a:t>
            </a:r>
            <a:r>
              <a:rPr lang="en-US" sz="2700" dirty="0" err="1">
                <a:latin typeface="Calibri" panose="020F0502020204030204" charset="0"/>
                <a:cs typeface="Calibri" panose="020F0502020204030204" charset="0"/>
                <a:sym typeface="+mn-ea"/>
              </a:rPr>
              <a:t>đầu</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mới</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Việc</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này</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phải</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làm</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theo</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thứ</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tự</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như</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sau</a:t>
            </a:r>
            <a:r>
              <a:rPr lang="en-US" sz="2700" dirty="0">
                <a:latin typeface="Calibri" panose="020F0502020204030204" charset="0"/>
                <a:cs typeface="Calibri" panose="020F0502020204030204" charset="0"/>
                <a:sym typeface="+mn-ea"/>
              </a:rPr>
              <a:t>:</a:t>
            </a:r>
            <a:endParaRPr lang="en-US" sz="2700" dirty="0">
              <a:latin typeface="Calibri" panose="020F0502020204030204" charset="0"/>
              <a:cs typeface="Calibri" panose="020F0502020204030204" charset="0"/>
            </a:endParaRPr>
          </a:p>
          <a:p>
            <a:pPr marL="0" indent="0">
              <a:buNone/>
            </a:pPr>
            <a:r>
              <a:rPr lang="en-US" sz="2700" dirty="0">
                <a:latin typeface="Calibri" panose="020F0502020204030204" charset="0"/>
                <a:cs typeface="Calibri" panose="020F0502020204030204" charset="0"/>
                <a:sym typeface="+mn-ea"/>
              </a:rPr>
              <a:t>- Cho next </a:t>
            </a:r>
            <a:r>
              <a:rPr lang="en-US" sz="2700" dirty="0" err="1">
                <a:latin typeface="Calibri" panose="020F0502020204030204" charset="0"/>
                <a:cs typeface="Calibri" panose="020F0502020204030204" charset="0"/>
                <a:sym typeface="+mn-ea"/>
              </a:rPr>
              <a:t>của</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tạm</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trỏ</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tới</a:t>
            </a:r>
            <a:r>
              <a:rPr lang="en-US" sz="2700" dirty="0">
                <a:latin typeface="Calibri" panose="020F0502020204030204" charset="0"/>
                <a:cs typeface="Calibri" panose="020F0502020204030204" charset="0"/>
                <a:sym typeface="+mn-ea"/>
              </a:rPr>
              <a:t> Node </a:t>
            </a:r>
            <a:r>
              <a:rPr lang="en-US" sz="2700" dirty="0" err="1">
                <a:latin typeface="Calibri" panose="020F0502020204030204" charset="0"/>
                <a:cs typeface="Calibri" panose="020F0502020204030204" charset="0"/>
                <a:sym typeface="+mn-ea"/>
              </a:rPr>
              <a:t>đầu</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hiện</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tại</a:t>
            </a:r>
            <a:endParaRPr lang="en-US" sz="2700" dirty="0">
              <a:latin typeface="Calibri" panose="020F0502020204030204" charset="0"/>
              <a:cs typeface="Calibri" panose="020F0502020204030204" charset="0"/>
            </a:endParaRPr>
          </a:p>
          <a:p>
            <a:pPr marL="0" indent="0">
              <a:buNone/>
            </a:pP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Đặt</a:t>
            </a:r>
            <a:r>
              <a:rPr lang="en-US" sz="2700" dirty="0">
                <a:latin typeface="Calibri" panose="020F0502020204030204" charset="0"/>
                <a:cs typeface="Calibri" panose="020F0502020204030204" charset="0"/>
                <a:sym typeface="+mn-ea"/>
              </a:rPr>
              <a:t> tam </a:t>
            </a:r>
            <a:r>
              <a:rPr lang="en-US" sz="2700" dirty="0" err="1">
                <a:latin typeface="Calibri" panose="020F0502020204030204" charset="0"/>
                <a:cs typeface="Calibri" panose="020F0502020204030204" charset="0"/>
                <a:sym typeface="+mn-ea"/>
              </a:rPr>
              <a:t>làm</a:t>
            </a:r>
            <a:r>
              <a:rPr lang="en-US" sz="2700" dirty="0">
                <a:latin typeface="Calibri" panose="020F0502020204030204" charset="0"/>
                <a:cs typeface="Calibri" panose="020F0502020204030204" charset="0"/>
                <a:sym typeface="+mn-ea"/>
              </a:rPr>
              <a:t> Node </a:t>
            </a:r>
            <a:r>
              <a:rPr lang="en-US" sz="2700" dirty="0" err="1">
                <a:latin typeface="Calibri" panose="020F0502020204030204" charset="0"/>
                <a:cs typeface="Calibri" panose="020F0502020204030204" charset="0"/>
                <a:sym typeface="+mn-ea"/>
              </a:rPr>
              <a:t>đầu</a:t>
            </a:r>
            <a:r>
              <a:rPr lang="en-US" sz="2700" dirty="0">
                <a:latin typeface="Calibri" panose="020F0502020204030204" charset="0"/>
                <a:cs typeface="Calibri" panose="020F0502020204030204" charset="0"/>
                <a:sym typeface="+mn-ea"/>
              </a:rPr>
              <a:t> </a:t>
            </a:r>
            <a:r>
              <a:rPr lang="en-US" sz="2700" dirty="0" err="1">
                <a:latin typeface="Calibri" panose="020F0502020204030204" charset="0"/>
                <a:cs typeface="Calibri" panose="020F0502020204030204" charset="0"/>
                <a:sym typeface="+mn-ea"/>
              </a:rPr>
              <a:t>mới</a:t>
            </a:r>
            <a:r>
              <a:rPr lang="en-US" sz="2700" dirty="0">
                <a:latin typeface="Calibri" panose="020F0502020204030204" charset="0"/>
                <a:cs typeface="Calibri" panose="020F0502020204030204" charset="0"/>
                <a:sym typeface="+mn-ea"/>
              </a:rPr>
              <a:t> </a:t>
            </a:r>
            <a:endParaRPr lang="en-US" sz="2700" dirty="0">
              <a:latin typeface="Calibri" panose="020F0502020204030204" charset="0"/>
              <a:cs typeface="Calibri" panose="020F0502020204030204" charset="0"/>
              <a:sym typeface="+mn-ea"/>
            </a:endParaRPr>
          </a:p>
          <a:p>
            <a:pPr marL="0" indent="0">
              <a:buNone/>
            </a:pPr>
            <a:endParaRPr lang="en-US" sz="2700" dirty="0">
              <a:latin typeface="Calibri" panose="020F0502020204030204" charset="0"/>
              <a:cs typeface="Calibri" panose="020F0502020204030204" charset="0"/>
            </a:endParaRPr>
          </a:p>
          <a:p>
            <a:pPr>
              <a:buFont typeface="Arial" panose="020B0604020202020204" pitchFamily="34" charset="0"/>
              <a:buChar char="•"/>
            </a:pPr>
            <a:endParaRPr lang="en-US" sz="2700">
              <a:latin typeface="Calibri" panose="020F0502020204030204" charset="0"/>
              <a:cs typeface="Calibri" panose="020F0502020204030204" charset="0"/>
            </a:endParaRPr>
          </a:p>
        </p:txBody>
      </p:sp>
      <p:pic>
        <p:nvPicPr>
          <p:cNvPr id="7" name="Content Placeholder 6" descr="103779147_189137439100626_5533762366029503751_n (1)"/>
          <p:cNvPicPr>
            <a:picLocks noChangeAspect="1"/>
          </p:cNvPicPr>
          <p:nvPr>
            <p:ph sz="half" idx="2"/>
          </p:nvPr>
        </p:nvPicPr>
        <p:blipFill>
          <a:blip r:embed="rId1"/>
          <a:stretch>
            <a:fillRect/>
          </a:stretch>
        </p:blipFill>
        <p:spPr>
          <a:xfrm>
            <a:off x="345440" y="5843905"/>
            <a:ext cx="8458835" cy="15703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600200"/>
            <a:ext cx="11233785" cy="4526280"/>
          </a:xfrm>
        </p:spPr>
        <p:txBody>
          <a:bodyPr/>
          <a:p>
            <a:r>
              <a:rPr lang="en-US" dirty="0" err="1">
                <a:solidFill>
                  <a:schemeClr val="accent4">
                    <a:lumMod val="50000"/>
                  </a:schemeClr>
                </a:solidFill>
                <a:latin typeface="Calibri" panose="020F0502020204030204" charset="0"/>
                <a:cs typeface="Calibri" panose="020F0502020204030204" charset="0"/>
                <a:sym typeface="+mn-ea"/>
              </a:rPr>
              <a:t>Thêm</a:t>
            </a:r>
            <a:r>
              <a:rPr lang="en-US" dirty="0">
                <a:solidFill>
                  <a:schemeClr val="accent4">
                    <a:lumMod val="50000"/>
                  </a:schemeClr>
                </a:solidFill>
                <a:latin typeface="Calibri" panose="020F0502020204030204" charset="0"/>
                <a:cs typeface="Calibri" panose="020F0502020204030204" charset="0"/>
                <a:sym typeface="+mn-ea"/>
              </a:rPr>
              <a:t> Node </a:t>
            </a:r>
            <a:r>
              <a:rPr lang="en-US" dirty="0" err="1">
                <a:solidFill>
                  <a:schemeClr val="accent4">
                    <a:lumMod val="50000"/>
                  </a:schemeClr>
                </a:solidFill>
                <a:latin typeface="Calibri" panose="020F0502020204030204" charset="0"/>
                <a:cs typeface="Calibri" panose="020F0502020204030204" charset="0"/>
                <a:sym typeface="+mn-ea"/>
              </a:rPr>
              <a:t>vào</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cuối</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danh</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sách</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liên</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kết</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đơn</a:t>
            </a:r>
            <a:endParaRPr lang="en-US" dirty="0">
              <a:solidFill>
                <a:schemeClr val="accent4">
                  <a:lumMod val="50000"/>
                </a:schemeClr>
              </a:solidFill>
              <a:latin typeface="Calibri" panose="020F0502020204030204" charset="0"/>
              <a:cs typeface="Calibri" panose="020F0502020204030204" charset="0"/>
              <a:sym typeface="+mn-ea"/>
            </a:endParaRPr>
          </a:p>
          <a:p>
            <a:pPr marL="0" indent="0">
              <a:buNone/>
            </a:pPr>
            <a:r>
              <a:rPr lang="en-US" sz="2800" dirty="0" err="1">
                <a:latin typeface="Calibri" panose="020F0502020204030204" charset="0"/>
                <a:cs typeface="Calibri" panose="020F0502020204030204" charset="0"/>
                <a:sym typeface="+mn-ea"/>
              </a:rPr>
              <a:t>Ta</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sẽ</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cần</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đầu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tiên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và</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giá</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trị</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muốn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thêm</a:t>
            </a:r>
            <a:r>
              <a:rPr lang="en-US" sz="2800" dirty="0">
                <a:latin typeface="Calibri" panose="020F0502020204030204" charset="0"/>
                <a:cs typeface="Calibri" panose="020F0502020204030204" charset="0"/>
                <a:sym typeface="+mn-ea"/>
              </a:rPr>
              <a:t>. Khi </a:t>
            </a:r>
            <a:r>
              <a:rPr lang="en-US" sz="2800" dirty="0" err="1">
                <a:latin typeface="Calibri" panose="020F0502020204030204" charset="0"/>
                <a:cs typeface="Calibri" panose="020F0502020204030204" charset="0"/>
                <a:sym typeface="+mn-ea"/>
              </a:rPr>
              <a:t>đó</a:t>
            </a:r>
            <a:r>
              <a:rPr lang="en-US" sz="2800" dirty="0">
                <a:latin typeface="Calibri" panose="020F0502020204030204" charset="0"/>
                <a:cs typeface="Calibri" panose="020F0502020204030204" charset="0"/>
                <a:sym typeface="+mn-ea"/>
              </a:rPr>
              <a:t>, ta </a:t>
            </a:r>
            <a:r>
              <a:rPr lang="en-US" sz="2800" dirty="0" err="1">
                <a:latin typeface="Calibri" panose="020F0502020204030204" charset="0"/>
                <a:cs typeface="Calibri" panose="020F0502020204030204" charset="0"/>
                <a:sym typeface="+mn-ea"/>
              </a:rPr>
              <a:t>sẽ</a:t>
            </a:r>
            <a:r>
              <a:rPr lang="en-US" sz="2800" dirty="0">
                <a:latin typeface="Calibri" panose="020F0502020204030204" charset="0"/>
                <a:cs typeface="Calibri" panose="020F0502020204030204" charset="0"/>
                <a:sym typeface="+mn-ea"/>
              </a:rPr>
              <a:t>: </a:t>
            </a:r>
            <a:endParaRPr lang="en-US" sz="2800" dirty="0">
              <a:latin typeface="Calibri" panose="020F0502020204030204" charset="0"/>
              <a:cs typeface="Calibri" panose="020F0502020204030204" charset="0"/>
            </a:endParaRPr>
          </a:p>
          <a:p>
            <a:pPr marL="0" lvl="0" indent="0">
              <a:buNone/>
            </a:pPr>
            <a:r>
              <a:rPr lang="en-US" sz="2800" dirty="0" err="1">
                <a:latin typeface="Calibri" panose="020F0502020204030204" charset="0"/>
                <a:cs typeface="Calibri" panose="020F0502020204030204" charset="0"/>
                <a:sym typeface="+mn-ea"/>
              </a:rPr>
              <a:t>Taọ</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một</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mới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với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giá</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trị</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là</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giatri</a:t>
            </a:r>
            <a:r>
              <a:rPr lang="en-US" sz="2800" dirty="0">
                <a:latin typeface="Calibri" panose="020F0502020204030204" charset="0"/>
                <a:cs typeface="Calibri" panose="020F0502020204030204" charset="0"/>
                <a:sym typeface="+mn-ea"/>
              </a:rPr>
              <a:t>.</a:t>
            </a:r>
            <a:endParaRPr lang="en-US" sz="2800" dirty="0">
              <a:latin typeface="Calibri" panose="020F0502020204030204" charset="0"/>
              <a:cs typeface="Calibri" panose="020F0502020204030204" charset="0"/>
            </a:endParaRPr>
          </a:p>
          <a:p>
            <a:pPr marL="0" lvl="0" indent="0">
              <a:buNone/>
            </a:pPr>
            <a:r>
              <a:rPr lang="en-US" sz="2800" dirty="0" err="1">
                <a:latin typeface="Calibri" panose="020F0502020204030204" charset="0"/>
                <a:cs typeface="Calibri" panose="020F0502020204030204" charset="0"/>
                <a:sym typeface="+mn-ea"/>
              </a:rPr>
              <a:t>Nếu</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đầu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tiên</a:t>
            </a:r>
            <a:r>
              <a:rPr lang="en-US" sz="2800" dirty="0">
                <a:latin typeface="Calibri" panose="020F0502020204030204" charset="0"/>
                <a:cs typeface="Calibri" panose="020F0502020204030204" charset="0"/>
                <a:sym typeface="+mn-ea"/>
              </a:rPr>
              <a:t> = NULL, </a:t>
            </a:r>
            <a:r>
              <a:rPr lang="en-US" sz="2800" dirty="0" err="1">
                <a:latin typeface="Calibri" panose="020F0502020204030204" charset="0"/>
                <a:cs typeface="Calibri" panose="020F0502020204030204" charset="0"/>
                <a:sym typeface="+mn-ea"/>
              </a:rPr>
              <a:t>tức</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là</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danh</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sách</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liên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kết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đơn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đang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trống</a:t>
            </a:r>
            <a:r>
              <a:rPr lang="en-US" sz="2800" dirty="0">
                <a:latin typeface="Calibri" panose="020F0502020204030204" charset="0"/>
                <a:cs typeface="Calibri" panose="020F0502020204030204" charset="0"/>
                <a:sym typeface="+mn-ea"/>
              </a:rPr>
              <a:t>. Khi </a:t>
            </a:r>
            <a:r>
              <a:rPr lang="en-US" sz="2800" dirty="0" err="1">
                <a:latin typeface="Calibri" panose="020F0502020204030204" charset="0"/>
                <a:cs typeface="Calibri" panose="020F0502020204030204" charset="0"/>
                <a:sym typeface="+mn-ea"/>
              </a:rPr>
              <a:t>đó</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mới</a:t>
            </a:r>
            <a:r>
              <a:rPr lang="en-US" sz="2800" dirty="0">
                <a:latin typeface="Calibri" panose="020F0502020204030204" charset="0"/>
                <a:cs typeface="Calibri" panose="020F0502020204030204" charset="0"/>
                <a:sym typeface="+mn-ea"/>
              </a:rPr>
              <a:t>(tam) </a:t>
            </a:r>
            <a:r>
              <a:rPr lang="en-US" sz="2800" dirty="0" err="1">
                <a:latin typeface="Calibri" panose="020F0502020204030204" charset="0"/>
                <a:cs typeface="Calibri" panose="020F0502020204030204" charset="0"/>
                <a:sym typeface="+mn-ea"/>
              </a:rPr>
              <a:t>sẽ</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là</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đầu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luôn</a:t>
            </a:r>
            <a:r>
              <a:rPr lang="en-US" sz="2800" dirty="0">
                <a:latin typeface="Calibri" panose="020F0502020204030204" charset="0"/>
                <a:cs typeface="Calibri" panose="020F0502020204030204" charset="0"/>
                <a:sym typeface="+mn-ea"/>
              </a:rPr>
              <a:t>.</a:t>
            </a:r>
            <a:endParaRPr lang="en-US" sz="2800" dirty="0">
              <a:latin typeface="Calibri" panose="020F0502020204030204" charset="0"/>
              <a:cs typeface="Calibri" panose="020F0502020204030204" charset="0"/>
            </a:endParaRPr>
          </a:p>
          <a:p>
            <a:pPr marL="0" lvl="0" indent="0">
              <a:buNone/>
            </a:pPr>
            <a:r>
              <a:rPr lang="en-US" sz="2800" dirty="0" err="1">
                <a:latin typeface="Calibri" panose="020F0502020204030204" charset="0"/>
                <a:cs typeface="Calibri" panose="020F0502020204030204" charset="0"/>
                <a:sym typeface="+mn-ea"/>
              </a:rPr>
              <a:t>Ngược</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lại</a:t>
            </a:r>
            <a:r>
              <a:rPr lang="en-US" sz="2800" dirty="0">
                <a:latin typeface="Calibri" panose="020F0502020204030204" charset="0"/>
                <a:cs typeface="Calibri" panose="020F0502020204030204" charset="0"/>
                <a:sym typeface="+mn-ea"/>
              </a:rPr>
              <a:t>, ta </a:t>
            </a:r>
            <a:r>
              <a:rPr lang="en-US" sz="2800" dirty="0" err="1">
                <a:latin typeface="Calibri" panose="020F0502020204030204" charset="0"/>
                <a:cs typeface="Calibri" panose="020F0502020204030204" charset="0"/>
                <a:sym typeface="+mn-ea"/>
              </a:rPr>
              <a:t>sẽ</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duyệt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tới</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cuối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cùng</a:t>
            </a:r>
            <a:r>
              <a:rPr lang="en-US" sz="2800" dirty="0">
                <a:latin typeface="Calibri" panose="020F0502020204030204" charset="0"/>
                <a:cs typeface="Calibri" panose="020F0502020204030204" charset="0"/>
                <a:sym typeface="+mn-ea"/>
              </a:rPr>
              <a:t>(Node </a:t>
            </a:r>
            <a:r>
              <a:rPr lang="en-US" sz="2800" dirty="0" err="1">
                <a:latin typeface="Calibri" panose="020F0502020204030204" charset="0"/>
                <a:cs typeface="Calibri" panose="020F0502020204030204" charset="0"/>
                <a:sym typeface="+mn-ea"/>
              </a:rPr>
              <a:t>có</a:t>
            </a:r>
            <a:r>
              <a:rPr lang="en-US" sz="2800" dirty="0">
                <a:latin typeface="Calibri" panose="020F0502020204030204" charset="0"/>
                <a:cs typeface="Calibri" panose="020F0502020204030204" charset="0"/>
                <a:sym typeface="+mn-ea"/>
              </a:rPr>
              <a:t> next = NULL) </a:t>
            </a:r>
            <a:r>
              <a:rPr lang="en-US" sz="2800" dirty="0" err="1">
                <a:latin typeface="Calibri" panose="020F0502020204030204" charset="0"/>
                <a:cs typeface="Calibri" panose="020F0502020204030204" charset="0"/>
                <a:sym typeface="+mn-ea"/>
              </a:rPr>
              <a:t>và</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trỏ</a:t>
            </a:r>
            <a:r>
              <a:rPr lang="en-US" sz="2800" dirty="0">
                <a:latin typeface="Calibri" panose="020F0502020204030204" charset="0"/>
                <a:cs typeface="Calibri" panose="020F0502020204030204" charset="0"/>
                <a:sym typeface="+mn-ea"/>
              </a:rPr>
              <a:t> next </a:t>
            </a:r>
            <a:r>
              <a:rPr lang="en-US" sz="2800" dirty="0" err="1">
                <a:latin typeface="Calibri" panose="020F0502020204030204" charset="0"/>
                <a:cs typeface="Calibri" panose="020F0502020204030204" charset="0"/>
                <a:sym typeface="+mn-ea"/>
              </a:rPr>
              <a:t>của</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cuối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tới</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mới </a:t>
            </a:r>
            <a:r>
              <a:rPr lang="en-US" sz="2800" dirty="0">
                <a:latin typeface="Calibri" panose="020F0502020204030204" charset="0"/>
                <a:cs typeface="Calibri" panose="020F0502020204030204" charset="0"/>
                <a:sym typeface="+mn-ea"/>
              </a:rPr>
              <a:t>(tam).</a:t>
            </a:r>
            <a:endParaRPr lang="en-US" sz="2800" dirty="0">
              <a:latin typeface="Calibri" panose="020F0502020204030204" charset="0"/>
              <a:cs typeface="Calibri" panose="020F0502020204030204" charset="0"/>
              <a:sym typeface="+mn-ea"/>
            </a:endParaRPr>
          </a:p>
          <a:p>
            <a:pPr marL="0" lvl="0" indent="0">
              <a:buNone/>
            </a:pPr>
            <a:endParaRPr lang="en-US" sz="2800" dirty="0">
              <a:latin typeface="Calibri" panose="020F0502020204030204" charset="0"/>
              <a:cs typeface="Calibri" panose="020F0502020204030204" charset="0"/>
            </a:endParaRPr>
          </a:p>
          <a:p>
            <a:endParaRPr lang="en-US" sz="2800" dirty="0">
              <a:solidFill>
                <a:schemeClr val="accent4">
                  <a:lumMod val="50000"/>
                </a:schemeClr>
              </a:solidFill>
              <a:latin typeface="Calibri" panose="020F0502020204030204" charset="0"/>
              <a:cs typeface="Calibri" panose="020F0502020204030204" charset="0"/>
              <a:sym typeface="+mn-ea"/>
            </a:endParaRPr>
          </a:p>
        </p:txBody>
      </p:sp>
      <p:pic>
        <p:nvPicPr>
          <p:cNvPr id="5" name="Content Placeholder 4" descr="103126159_292074138837909_8552432852381526993_n"/>
          <p:cNvPicPr>
            <a:picLocks noChangeAspect="1"/>
          </p:cNvPicPr>
          <p:nvPr>
            <p:ph sz="half" idx="2"/>
          </p:nvPr>
        </p:nvPicPr>
        <p:blipFill>
          <a:blip r:embed="rId1"/>
          <a:stretch>
            <a:fillRect/>
          </a:stretch>
        </p:blipFill>
        <p:spPr>
          <a:xfrm>
            <a:off x="609600" y="5212080"/>
            <a:ext cx="8390890" cy="19132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latin typeface="Calibri" panose="020F0502020204030204" charset="0"/>
                <a:cs typeface="Calibri" panose="020F0502020204030204" charset="0"/>
                <a:sym typeface="+mn-ea"/>
              </a:rPr>
            </a:br>
            <a:br>
              <a:rPr lang="en-US">
                <a:latin typeface="Calibri" panose="020F0502020204030204" charset="0"/>
                <a:cs typeface="Calibri" panose="020F0502020204030204" charset="0"/>
              </a:rPr>
            </a:br>
            <a:endParaRPr lang="en-US"/>
          </a:p>
        </p:txBody>
      </p:sp>
      <p:sp>
        <p:nvSpPr>
          <p:cNvPr id="3" name="Content Placeholder 2"/>
          <p:cNvSpPr>
            <a:spLocks noGrp="1"/>
          </p:cNvSpPr>
          <p:nvPr>
            <p:ph sz="half" idx="1"/>
          </p:nvPr>
        </p:nvSpPr>
        <p:spPr>
          <a:xfrm>
            <a:off x="609600" y="1600200"/>
            <a:ext cx="11299825" cy="4526280"/>
          </a:xfrm>
        </p:spPr>
        <p:txBody>
          <a:bodyPr/>
          <a:p>
            <a:r>
              <a:rPr lang="en-US" dirty="0" err="1">
                <a:solidFill>
                  <a:schemeClr val="accent4">
                    <a:lumMod val="50000"/>
                  </a:schemeClr>
                </a:solidFill>
                <a:latin typeface="Calibri" panose="020F0502020204030204" charset="0"/>
                <a:cs typeface="Calibri" panose="020F0502020204030204" charset="0"/>
                <a:sym typeface="+mn-ea"/>
              </a:rPr>
              <a:t>Thêm</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vào</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vị</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trí</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bất</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kỳ</a:t>
            </a:r>
            <a:endParaRPr lang="en-US" dirty="0">
              <a:solidFill>
                <a:schemeClr val="accent4">
                  <a:lumMod val="50000"/>
                </a:schemeClr>
              </a:solidFill>
              <a:latin typeface="Calibri" panose="020F0502020204030204" charset="0"/>
              <a:cs typeface="Calibri" panose="020F0502020204030204" charset="0"/>
              <a:sym typeface="+mn-ea"/>
            </a:endParaRPr>
          </a:p>
          <a:p>
            <a:pPr marL="0" indent="0">
              <a:buNone/>
            </a:pPr>
            <a:r>
              <a:rPr lang="en-US" sz="2800" dirty="0" err="1">
                <a:latin typeface="Calibri" panose="020F0502020204030204" charset="0"/>
                <a:cs typeface="Calibri" panose="020F0502020204030204" charset="0"/>
                <a:sym typeface="+mn-ea"/>
              </a:rPr>
              <a:t>Để</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làm</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được</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việc</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này</a:t>
            </a:r>
            <a:r>
              <a:rPr lang="en-US" sz="2800" dirty="0">
                <a:latin typeface="Calibri" panose="020F0502020204030204" charset="0"/>
                <a:cs typeface="Calibri" panose="020F0502020204030204" charset="0"/>
                <a:sym typeface="+mn-ea"/>
              </a:rPr>
              <a:t>, ta </a:t>
            </a:r>
            <a:r>
              <a:rPr lang="en-US" sz="2800" dirty="0" err="1">
                <a:latin typeface="Calibri" panose="020F0502020204030204" charset="0"/>
                <a:cs typeface="Calibri" panose="020F0502020204030204" charset="0"/>
                <a:sym typeface="+mn-ea"/>
              </a:rPr>
              <a:t>phải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duyệt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từ</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đầu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để</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tìm</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tới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vị</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trí</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của</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cần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chèn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giả</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sử</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là</a:t>
            </a:r>
            <a:r>
              <a:rPr lang="en-US" sz="2800" dirty="0">
                <a:latin typeface="Calibri" panose="020F0502020204030204" charset="0"/>
                <a:cs typeface="Calibri" panose="020F0502020204030204" charset="0"/>
                <a:sym typeface="+mn-ea"/>
              </a:rPr>
              <a:t> Node Q, </a:t>
            </a:r>
            <a:r>
              <a:rPr lang="en-US" sz="2800" dirty="0" err="1">
                <a:latin typeface="Calibri" panose="020F0502020204030204" charset="0"/>
                <a:cs typeface="Calibri" panose="020F0502020204030204" charset="0"/>
                <a:sym typeface="+mn-ea"/>
              </a:rPr>
              <a:t>khi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đó</a:t>
            </a:r>
            <a:r>
              <a:rPr lang="en-US" sz="2800" dirty="0">
                <a:latin typeface="Calibri" panose="020F0502020204030204" charset="0"/>
                <a:cs typeface="Calibri" panose="020F0502020204030204" charset="0"/>
                <a:sym typeface="+mn-ea"/>
              </a:rPr>
              <a:t> ta </a:t>
            </a:r>
            <a:r>
              <a:rPr lang="en-US" sz="2800" dirty="0" err="1">
                <a:latin typeface="Calibri" panose="020F0502020204030204" charset="0"/>
                <a:cs typeface="Calibri" panose="020F0502020204030204" charset="0"/>
                <a:sym typeface="+mn-ea"/>
              </a:rPr>
              <a:t>cần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làm</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theo</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thứ</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tự</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sau</a:t>
            </a:r>
            <a:r>
              <a:rPr lang="en-US" sz="2800" dirty="0">
                <a:latin typeface="Calibri" panose="020F0502020204030204" charset="0"/>
                <a:cs typeface="Calibri" panose="020F0502020204030204" charset="0"/>
                <a:sym typeface="+mn-ea"/>
              </a:rPr>
              <a:t>:</a:t>
            </a:r>
            <a:endParaRPr lang="en-US" sz="2800" dirty="0">
              <a:latin typeface="Calibri" panose="020F0502020204030204" charset="0"/>
              <a:cs typeface="Calibri" panose="020F0502020204030204" charset="0"/>
            </a:endParaRPr>
          </a:p>
          <a:p>
            <a:pPr marL="0" indent="0">
              <a:buNone/>
            </a:pPr>
            <a:r>
              <a:rPr lang="en-US" sz="2800" dirty="0">
                <a:latin typeface="Calibri" panose="020F0502020204030204" charset="0"/>
                <a:cs typeface="Calibri" panose="020F0502020204030204" charset="0"/>
                <a:sym typeface="+mn-ea"/>
              </a:rPr>
              <a:t>- Cho next </a:t>
            </a:r>
            <a:r>
              <a:rPr lang="en-US" sz="2800" dirty="0" err="1">
                <a:latin typeface="Calibri" panose="020F0502020204030204" charset="0"/>
                <a:cs typeface="Calibri" panose="020F0502020204030204" charset="0"/>
                <a:sym typeface="+mn-ea"/>
              </a:rPr>
              <a:t>của</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mới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trỏ</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tới</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mà</a:t>
            </a:r>
            <a:r>
              <a:rPr lang="en-US" sz="2800" dirty="0">
                <a:latin typeface="Calibri" panose="020F0502020204030204" charset="0"/>
                <a:cs typeface="Calibri" panose="020F0502020204030204" charset="0"/>
                <a:sym typeface="+mn-ea"/>
              </a:rPr>
              <a:t> Q </a:t>
            </a:r>
            <a:r>
              <a:rPr lang="en-US" sz="2800" dirty="0" err="1">
                <a:latin typeface="Calibri" panose="020F0502020204030204" charset="0"/>
                <a:cs typeface="Calibri" panose="020F0502020204030204" charset="0"/>
                <a:sym typeface="+mn-ea"/>
              </a:rPr>
              <a:t>đang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trỏ</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tới</a:t>
            </a:r>
            <a:r>
              <a:rPr lang="en-US" sz="2800" dirty="0">
                <a:latin typeface="Calibri" panose="020F0502020204030204" charset="0"/>
                <a:cs typeface="Calibri" panose="020F0502020204030204" charset="0"/>
                <a:sym typeface="+mn-ea"/>
              </a:rPr>
              <a:t>.</a:t>
            </a:r>
            <a:endParaRPr lang="en-US" sz="2800" dirty="0">
              <a:latin typeface="Calibri" panose="020F0502020204030204" charset="0"/>
              <a:cs typeface="Calibri" panose="020F0502020204030204" charset="0"/>
            </a:endParaRPr>
          </a:p>
          <a:p>
            <a:pPr marL="0" indent="0">
              <a:buNone/>
            </a:pPr>
            <a:r>
              <a:rPr lang="en-US" sz="2800" dirty="0">
                <a:latin typeface="Calibri" panose="020F0502020204030204" charset="0"/>
                <a:cs typeface="Calibri" panose="020F0502020204030204" charset="0"/>
                <a:sym typeface="+mn-ea"/>
              </a:rPr>
              <a:t>- Cho Node Q </a:t>
            </a:r>
            <a:r>
              <a:rPr lang="en-US" sz="2800" dirty="0" err="1">
                <a:latin typeface="Calibri" panose="020F0502020204030204" charset="0"/>
                <a:cs typeface="Calibri" panose="020F0502020204030204" charset="0"/>
                <a:sym typeface="+mn-ea"/>
              </a:rPr>
              <a:t>trỏ</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tới</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mới</a:t>
            </a:r>
            <a:r>
              <a:rPr lang="en-US" sz="2800" dirty="0">
                <a:latin typeface="Calibri" panose="020F0502020204030204" charset="0"/>
                <a:cs typeface="Calibri" panose="020F0502020204030204" charset="0"/>
                <a:sym typeface="+mn-ea"/>
              </a:rPr>
              <a:t>.</a:t>
            </a:r>
            <a:endParaRPr lang="en-US" sz="2800" dirty="0">
              <a:latin typeface="Calibri" panose="020F0502020204030204" charset="0"/>
              <a:cs typeface="Calibri" panose="020F0502020204030204" charset="0"/>
              <a:sym typeface="+mn-ea"/>
            </a:endParaRPr>
          </a:p>
          <a:p>
            <a:pPr marL="0" indent="0">
              <a:buNone/>
            </a:pPr>
            <a:endParaRPr lang="en-US" dirty="0"/>
          </a:p>
          <a:p>
            <a:endParaRPr lang="en-US" dirty="0">
              <a:solidFill>
                <a:schemeClr val="accent4">
                  <a:lumMod val="50000"/>
                </a:schemeClr>
              </a:solidFill>
              <a:sym typeface="+mn-ea"/>
            </a:endParaRPr>
          </a:p>
        </p:txBody>
      </p:sp>
      <p:pic>
        <p:nvPicPr>
          <p:cNvPr id="5" name="Content Placeholder 4" descr="103781048_1178929382442231_6264453703503570608_n (1)"/>
          <p:cNvPicPr>
            <a:picLocks noChangeAspect="1"/>
          </p:cNvPicPr>
          <p:nvPr>
            <p:ph sz="half" idx="2"/>
          </p:nvPr>
        </p:nvPicPr>
        <p:blipFill>
          <a:blip r:embed="rId1"/>
          <a:stretch>
            <a:fillRect/>
          </a:stretch>
        </p:blipFill>
        <p:spPr>
          <a:xfrm>
            <a:off x="716280" y="4222115"/>
            <a:ext cx="7824470" cy="2423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ppt_y</p:attrName>
                                        </p:attrNameLst>
                                      </p:cBhvr>
                                      <p:tavLst>
                                        <p:tav tm="0">
                                          <p:val>
                                            <p:strVal val="#ppt_y+#ppt_h*1.125000"/>
                                          </p:val>
                                        </p:tav>
                                        <p:tav tm="100000">
                                          <p:val>
                                            <p:strVal val="#ppt_y"/>
                                          </p:val>
                                        </p:tav>
                                      </p:tavLst>
                                    </p:anim>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416050"/>
            <a:ext cx="11433810" cy="5144135"/>
          </a:xfrm>
        </p:spPr>
        <p:txBody>
          <a:bodyPr/>
          <a:p>
            <a:pPr>
              <a:buFont typeface="Arial" panose="020B0604020202020204" pitchFamily="34" charset="0"/>
              <a:buChar char="•"/>
            </a:pPr>
            <a:r>
              <a:rPr lang="en-US" dirty="0" err="1">
                <a:solidFill>
                  <a:schemeClr val="accent4">
                    <a:lumMod val="50000"/>
                  </a:schemeClr>
                </a:solidFill>
                <a:latin typeface="Calibri" panose="020F0502020204030204" charset="0"/>
                <a:cs typeface="Calibri" panose="020F0502020204030204" charset="0"/>
                <a:sym typeface="+mn-ea"/>
              </a:rPr>
              <a:t>Xóa</a:t>
            </a:r>
            <a:r>
              <a:rPr lang="en-US" dirty="0">
                <a:solidFill>
                  <a:schemeClr val="accent4">
                    <a:lumMod val="50000"/>
                  </a:schemeClr>
                </a:solidFill>
                <a:latin typeface="Calibri" panose="020F0502020204030204" charset="0"/>
                <a:cs typeface="Calibri" panose="020F0502020204030204" charset="0"/>
                <a:sym typeface="+mn-ea"/>
              </a:rPr>
              <a:t> Node </a:t>
            </a:r>
            <a:r>
              <a:rPr lang="en-US" dirty="0" err="1">
                <a:solidFill>
                  <a:schemeClr val="accent4">
                    <a:lumMod val="50000"/>
                  </a:schemeClr>
                </a:solidFill>
                <a:latin typeface="Calibri" panose="020F0502020204030204" charset="0"/>
                <a:cs typeface="Calibri" panose="020F0502020204030204" charset="0"/>
                <a:sym typeface="+mn-ea"/>
              </a:rPr>
              <a:t>đầu</a:t>
            </a:r>
            <a:endParaRPr lang="en-US" dirty="0" err="1">
              <a:solidFill>
                <a:schemeClr val="accent4">
                  <a:lumMod val="50000"/>
                </a:schemeClr>
              </a:solidFill>
              <a:latin typeface="Calibri" panose="020F0502020204030204" charset="0"/>
              <a:cs typeface="Calibri" panose="020F0502020204030204" charset="0"/>
              <a:sym typeface="+mn-ea"/>
            </a:endParaRPr>
          </a:p>
          <a:p>
            <a:pPr marL="0" indent="0">
              <a:buFont typeface="Arial" panose="020B0604020202020204" pitchFamily="34" charset="0"/>
              <a:buNone/>
            </a:pPr>
            <a:r>
              <a:rPr lang="en-US" sz="2800" dirty="0">
                <a:latin typeface="Calibri" panose="020F0502020204030204" charset="0"/>
                <a:cs typeface="Calibri" panose="020F0502020204030204" charset="0"/>
                <a:sym typeface="+mn-ea"/>
              </a:rPr>
              <a:t>  Ta </a:t>
            </a:r>
            <a:r>
              <a:rPr lang="en-US" sz="2800" dirty="0" err="1">
                <a:latin typeface="Calibri" panose="020F0502020204030204" charset="0"/>
                <a:cs typeface="Calibri" panose="020F0502020204030204" charset="0"/>
                <a:sym typeface="+mn-ea"/>
              </a:rPr>
              <a:t>chỉ</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cần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cho</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thằng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kế</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tiếp</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của</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đầu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làm</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đầu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tiên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là</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được</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thôi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Mà</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thằng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kế</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tiếp</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của</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đầu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chính</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là</a:t>
            </a:r>
            <a:r>
              <a:rPr lang="en-US" sz="2800" dirty="0">
                <a:latin typeface="Calibri" panose="020F0502020204030204" charset="0"/>
                <a:cs typeface="Calibri" panose="020F0502020204030204" charset="0"/>
                <a:sym typeface="+mn-ea"/>
              </a:rPr>
              <a:t> </a:t>
            </a:r>
            <a:r>
              <a:rPr lang="en-US" sz="2800" i="1" dirty="0" err="1">
                <a:latin typeface="Calibri" panose="020F0502020204030204" charset="0"/>
                <a:cs typeface="Calibri" panose="020F0502020204030204" charset="0"/>
                <a:sym typeface="+mn-ea"/>
              </a:rPr>
              <a:t>dau</a:t>
            </a:r>
            <a:r>
              <a:rPr lang="en-US" sz="2800" i="1" dirty="0">
                <a:latin typeface="Calibri" panose="020F0502020204030204" charset="0"/>
                <a:cs typeface="Calibri" panose="020F0502020204030204" charset="0"/>
                <a:sym typeface="+mn-ea"/>
              </a:rPr>
              <a:t>-&gt;next.</a:t>
            </a:r>
            <a:endParaRPr lang="en-US" sz="2800" i="1" dirty="0">
              <a:latin typeface="Calibri" panose="020F0502020204030204" charset="0"/>
              <a:cs typeface="Calibri" panose="020F0502020204030204" charset="0"/>
              <a:sym typeface="+mn-ea"/>
            </a:endParaRPr>
          </a:p>
          <a:p>
            <a:pPr marL="0" indent="0">
              <a:buFont typeface="Arial" panose="020B0604020202020204" pitchFamily="34" charset="0"/>
              <a:buNone/>
            </a:pPr>
            <a:endParaRPr lang="en-US" sz="2800" i="1" dirty="0">
              <a:latin typeface="Calibri" panose="020F0502020204030204" charset="0"/>
              <a:cs typeface="Calibri" panose="020F0502020204030204" charset="0"/>
              <a:sym typeface="+mn-ea"/>
            </a:endParaRPr>
          </a:p>
          <a:p>
            <a:pPr marL="0" indent="0">
              <a:buFont typeface="Arial" panose="020B0604020202020204" pitchFamily="34" charset="0"/>
              <a:buNone/>
            </a:pPr>
            <a:endParaRPr lang="en-US" sz="2800" i="1" dirty="0">
              <a:latin typeface="Calibri" panose="020F0502020204030204" charset="0"/>
              <a:cs typeface="Calibri" panose="020F0502020204030204" charset="0"/>
              <a:sym typeface="+mn-ea"/>
            </a:endParaRPr>
          </a:p>
          <a:p>
            <a:pPr marL="0" indent="0">
              <a:buFont typeface="Arial" panose="020B0604020202020204" pitchFamily="34" charset="0"/>
              <a:buNone/>
            </a:pPr>
            <a:endParaRPr lang="en-US" dirty="0">
              <a:latin typeface="Calibri" panose="020F0502020204030204" charset="0"/>
              <a:cs typeface="Calibri" panose="020F0502020204030204" charset="0"/>
              <a:sym typeface="+mn-ea"/>
            </a:endParaRPr>
          </a:p>
          <a:p>
            <a:pPr>
              <a:buFont typeface="Arial" panose="020B0604020202020204" pitchFamily="34" charset="0"/>
              <a:buChar char="•"/>
            </a:pPr>
            <a:r>
              <a:rPr lang="en-US" dirty="0">
                <a:latin typeface="Calibri" panose="020F0502020204030204" charset="0"/>
                <a:cs typeface="Calibri" panose="020F0502020204030204" charset="0"/>
                <a:sym typeface="+mn-ea"/>
              </a:rPr>
              <a:t>Xóa node cuối</a:t>
            </a:r>
            <a:endParaRPr lang="en-US" dirty="0">
              <a:latin typeface="Calibri" panose="020F0502020204030204" charset="0"/>
              <a:cs typeface="Calibri" panose="020F0502020204030204" charset="0"/>
              <a:sym typeface="+mn-ea"/>
            </a:endParaRPr>
          </a:p>
          <a:p>
            <a:pPr marL="0" indent="0">
              <a:buFont typeface="Arial" panose="020B0604020202020204" pitchFamily="34" charset="0"/>
              <a:buNone/>
            </a:pPr>
            <a:r>
              <a:rPr lang="en-US" sz="2800" dirty="0">
                <a:latin typeface="Calibri" panose="020F0502020204030204" charset="0"/>
                <a:cs typeface="Calibri" panose="020F0502020204030204" charset="0"/>
                <a:sym typeface="+mn-ea"/>
              </a:rPr>
              <a:t>  Ta </a:t>
            </a:r>
            <a:r>
              <a:rPr lang="en-US" sz="2800" dirty="0" err="1">
                <a:latin typeface="Calibri" panose="020F0502020204030204" charset="0"/>
                <a:cs typeface="Calibri" panose="020F0502020204030204" charset="0"/>
                <a:sym typeface="+mn-ea"/>
              </a:rPr>
              <a:t>phải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duyệt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đến</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cuối</a:t>
            </a:r>
            <a:r>
              <a:rPr lang="en-US" sz="2800" dirty="0">
                <a:latin typeface="Calibri" panose="020F0502020204030204" charset="0"/>
                <a:cs typeface="Calibri" panose="020F0502020204030204" charset="0"/>
                <a:sym typeface="+mn-ea"/>
              </a:rPr>
              <a:t> – 1, </a:t>
            </a:r>
            <a:r>
              <a:rPr lang="en-US" sz="2800" dirty="0" err="1">
                <a:latin typeface="Calibri" panose="020F0502020204030204" charset="0"/>
                <a:cs typeface="Calibri" panose="020F0502020204030204" charset="0"/>
                <a:sym typeface="+mn-ea"/>
              </a:rPr>
              <a:t>cho</a:t>
            </a:r>
            <a:r>
              <a:rPr lang="en-US" sz="2800" dirty="0">
                <a:latin typeface="Calibri" panose="020F0502020204030204" charset="0"/>
                <a:cs typeface="Calibri" panose="020F0502020204030204" charset="0"/>
                <a:sym typeface="+mn-ea"/>
              </a:rPr>
              <a:t> next </a:t>
            </a:r>
            <a:r>
              <a:rPr lang="en-US" sz="2800" dirty="0" err="1">
                <a:latin typeface="Calibri" panose="020F0502020204030204" charset="0"/>
                <a:cs typeface="Calibri" panose="020F0502020204030204" charset="0"/>
                <a:sym typeface="+mn-ea"/>
              </a:rPr>
              <a:t>của</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cuối</a:t>
            </a:r>
            <a:r>
              <a:rPr lang="en-US" sz="2800" dirty="0">
                <a:latin typeface="Calibri" panose="020F0502020204030204" charset="0"/>
                <a:cs typeface="Calibri" panose="020F0502020204030204" charset="0"/>
                <a:sym typeface="+mn-ea"/>
              </a:rPr>
              <a:t> – 1 </a:t>
            </a:r>
            <a:r>
              <a:rPr lang="en-US" sz="2800" dirty="0" err="1">
                <a:latin typeface="Calibri" panose="020F0502020204030204" charset="0"/>
                <a:cs typeface="Calibri" panose="020F0502020204030204" charset="0"/>
                <a:sym typeface="+mn-ea"/>
              </a:rPr>
              <a:t>đó</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bằng</a:t>
            </a:r>
            <a:r>
              <a:rPr lang="en-US" sz="2800" dirty="0">
                <a:latin typeface="Calibri" panose="020F0502020204030204" charset="0"/>
                <a:cs typeface="Calibri" panose="020F0502020204030204" charset="0"/>
                <a:sym typeface="+mn-ea"/>
              </a:rPr>
              <a:t> NULL</a:t>
            </a:r>
            <a:r>
              <a:rPr lang="en-US" dirty="0">
                <a:sym typeface="+mn-ea"/>
              </a:rPr>
              <a:t>.</a:t>
            </a:r>
            <a:endParaRPr lang="en-US" dirty="0">
              <a:sym typeface="+mn-ea"/>
            </a:endParaRPr>
          </a:p>
          <a:p>
            <a:pPr marL="0" indent="0">
              <a:buFont typeface="Arial" panose="020B0604020202020204" pitchFamily="34" charse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latin typeface="Calibri" panose="020F0502020204030204" charset="0"/>
              <a:cs typeface="Calibri" panose="020F0502020204030204" charset="0"/>
              <a:sym typeface="+mn-ea"/>
            </a:endParaRPr>
          </a:p>
          <a:p>
            <a:pPr>
              <a:buFont typeface="Arial" panose="020B0604020202020204" pitchFamily="34" charset="0"/>
              <a:buChar char="•"/>
            </a:pPr>
            <a:endParaRPr lang="en-US" sz="2800" i="1" dirty="0">
              <a:latin typeface="Calibri" panose="020F0502020204030204" charset="0"/>
              <a:cs typeface="Calibri" panose="020F0502020204030204" charset="0"/>
              <a:sym typeface="+mn-ea"/>
            </a:endParaRPr>
          </a:p>
          <a:p>
            <a:pPr marL="0" indent="0">
              <a:buFont typeface="Arial" panose="020B0604020202020204" pitchFamily="34" charset="0"/>
              <a:buNone/>
            </a:pPr>
            <a:endParaRPr lang="en-US" sz="2800">
              <a:latin typeface="Calibri" panose="020F0502020204030204" charset="0"/>
              <a:cs typeface="Calibri" panose="020F0502020204030204" charset="0"/>
            </a:endParaRPr>
          </a:p>
        </p:txBody>
      </p:sp>
      <p:pic>
        <p:nvPicPr>
          <p:cNvPr id="5" name="Content Placeholder 4" descr="103680656_915389492312314_7949835709044614284_n"/>
          <p:cNvPicPr>
            <a:picLocks noChangeAspect="1"/>
          </p:cNvPicPr>
          <p:nvPr>
            <p:ph sz="half" idx="2"/>
          </p:nvPr>
        </p:nvPicPr>
        <p:blipFill>
          <a:blip r:embed="rId1"/>
          <a:stretch>
            <a:fillRect/>
          </a:stretch>
        </p:blipFill>
        <p:spPr>
          <a:xfrm>
            <a:off x="609600" y="2977515"/>
            <a:ext cx="9829800" cy="1375410"/>
          </a:xfrm>
          <a:prstGeom prst="rect">
            <a:avLst/>
          </a:prstGeom>
        </p:spPr>
      </p:pic>
      <p:pic>
        <p:nvPicPr>
          <p:cNvPr id="10" name="Picture 9" descr="103465928_259754358432436_4451460511255893544_n"/>
          <p:cNvPicPr/>
          <p:nvPr/>
        </p:nvPicPr>
        <p:blipFill>
          <a:blip r:embed="rId2"/>
          <a:stretch>
            <a:fillRect/>
          </a:stretch>
        </p:blipFill>
        <p:spPr>
          <a:xfrm>
            <a:off x="304800" y="5735955"/>
            <a:ext cx="12043410" cy="1168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plus(in)">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circle(in)">
                                      <p:cBhvr>
                                        <p:cTn id="20" dur="2000"/>
                                        <p:tgtEl>
                                          <p:spTgt spid="3">
                                            <p:txEl>
                                              <p:pRg st="5" end="5"/>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circle(in)">
                                      <p:cBhvr>
                                        <p:cTn id="23" dur="20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in)">
                                      <p:cBhvr>
                                        <p:cTn id="2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latin typeface="Calibri" panose="020F0502020204030204" charset="0"/>
                <a:cs typeface="Calibri" panose="020F0502020204030204" charset="0"/>
                <a:sym typeface="+mn-ea"/>
              </a:rPr>
            </a:br>
            <a:br>
              <a:rPr lang="en-US"/>
            </a:br>
            <a:endParaRPr lang="en-US"/>
          </a:p>
        </p:txBody>
      </p:sp>
      <p:sp>
        <p:nvSpPr>
          <p:cNvPr id="3" name="Content Placeholder 2"/>
          <p:cNvSpPr>
            <a:spLocks noGrp="1"/>
          </p:cNvSpPr>
          <p:nvPr>
            <p:ph sz="half" idx="1"/>
          </p:nvPr>
        </p:nvSpPr>
        <p:spPr>
          <a:xfrm>
            <a:off x="609600" y="1417955"/>
            <a:ext cx="11349355" cy="4526280"/>
          </a:xfrm>
        </p:spPr>
        <p:txBody>
          <a:bodyPr/>
          <a:p>
            <a:pPr>
              <a:buFont typeface="Arial" panose="020B0604020202020204" pitchFamily="34" charset="0"/>
              <a:buChar char="•"/>
            </a:pPr>
            <a:r>
              <a:rPr lang="en-US" dirty="0" err="1">
                <a:solidFill>
                  <a:schemeClr val="accent4">
                    <a:lumMod val="50000"/>
                  </a:schemeClr>
                </a:solidFill>
                <a:latin typeface="Calibri" panose="020F0502020204030204" charset="0"/>
                <a:cs typeface="Calibri" panose="020F0502020204030204" charset="0"/>
                <a:sym typeface="+mn-ea"/>
              </a:rPr>
              <a:t>Xóa</a:t>
            </a:r>
            <a:r>
              <a:rPr lang="en-US" dirty="0">
                <a:solidFill>
                  <a:schemeClr val="accent4">
                    <a:lumMod val="50000"/>
                  </a:schemeClr>
                </a:solidFill>
                <a:latin typeface="Calibri" panose="020F0502020204030204" charset="0"/>
                <a:cs typeface="Calibri" panose="020F0502020204030204" charset="0"/>
                <a:sym typeface="+mn-ea"/>
              </a:rPr>
              <a:t> Node ở </a:t>
            </a:r>
            <a:r>
              <a:rPr lang="en-US" dirty="0" err="1">
                <a:solidFill>
                  <a:schemeClr val="accent4">
                    <a:lumMod val="50000"/>
                  </a:schemeClr>
                </a:solidFill>
                <a:latin typeface="Calibri" panose="020F0502020204030204" charset="0"/>
                <a:cs typeface="Calibri" panose="020F0502020204030204" charset="0"/>
                <a:sym typeface="+mn-ea"/>
              </a:rPr>
              <a:t>vị</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trí</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bất</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kì</a:t>
            </a:r>
            <a:endParaRPr lang="en-US" dirty="0" err="1">
              <a:solidFill>
                <a:schemeClr val="accent4">
                  <a:lumMod val="50000"/>
                </a:schemeClr>
              </a:solidFill>
              <a:latin typeface="Calibri" panose="020F0502020204030204" charset="0"/>
              <a:cs typeface="Calibri" panose="020F0502020204030204" charset="0"/>
              <a:sym typeface="+mn-ea"/>
            </a:endParaRPr>
          </a:p>
          <a:p>
            <a:pPr marL="0" indent="0">
              <a:buNone/>
            </a:pPr>
            <a:r>
              <a:rPr lang="en-US" sz="2800" dirty="0" err="1">
                <a:latin typeface="Calibri" panose="020F0502020204030204" charset="0"/>
                <a:cs typeface="Calibri" panose="020F0502020204030204" charset="0"/>
                <a:sym typeface="+mn-ea"/>
              </a:rPr>
              <a:t>Việc</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xóa</a:t>
            </a:r>
            <a:r>
              <a:rPr lang="en-US" sz="2800" dirty="0">
                <a:latin typeface="Calibri" panose="020F0502020204030204" charset="0"/>
                <a:cs typeface="Calibri" panose="020F0502020204030204" charset="0"/>
                <a:sym typeface="+mn-ea"/>
              </a:rPr>
              <a:t> ở </a:t>
            </a:r>
            <a:r>
              <a:rPr lang="en-US" sz="2800" dirty="0" err="1">
                <a:latin typeface="Calibri" panose="020F0502020204030204" charset="0"/>
                <a:cs typeface="Calibri" panose="020F0502020204030204" charset="0"/>
                <a:sym typeface="+mn-ea"/>
              </a:rPr>
              <a:t>vị</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trí</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bất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kỳ</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cũng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khá</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giống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xóa</a:t>
            </a:r>
            <a:r>
              <a:rPr lang="en-US" sz="2800" dirty="0">
                <a:latin typeface="Calibri" panose="020F0502020204030204" charset="0"/>
                <a:cs typeface="Calibri" panose="020F0502020204030204" charset="0"/>
                <a:sym typeface="+mn-ea"/>
              </a:rPr>
              <a:t> ở </a:t>
            </a:r>
            <a:r>
              <a:rPr lang="en-US" sz="2800" dirty="0" err="1">
                <a:latin typeface="Calibri" panose="020F0502020204030204" charset="0"/>
                <a:cs typeface="Calibri" panose="020F0502020204030204" charset="0"/>
                <a:sym typeface="+mn-ea"/>
              </a:rPr>
              <a:t>cuối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kia</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Đơn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giản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là</a:t>
            </a:r>
            <a:r>
              <a:rPr lang="en-US" sz="2800" dirty="0">
                <a:latin typeface="Calibri" panose="020F0502020204030204" charset="0"/>
                <a:cs typeface="Calibri" panose="020F0502020204030204" charset="0"/>
                <a:sym typeface="+mn-ea"/>
              </a:rPr>
              <a:t> ta </a:t>
            </a:r>
            <a:r>
              <a:rPr lang="en-US" sz="2800" dirty="0" err="1">
                <a:latin typeface="Calibri" panose="020F0502020204030204" charset="0"/>
                <a:cs typeface="Calibri" panose="020F0502020204030204" charset="0"/>
                <a:sym typeface="+mn-ea"/>
              </a:rPr>
              <a:t>bỏ</a:t>
            </a:r>
            <a:r>
              <a:rPr lang="en-US" sz="2800" dirty="0">
                <a:latin typeface="Calibri" panose="020F0502020204030204" charset="0"/>
                <a:cs typeface="Calibri" panose="020F0502020204030204" charset="0"/>
                <a:sym typeface="+mn-ea"/>
              </a:rPr>
              <a:t> qua </a:t>
            </a:r>
            <a:r>
              <a:rPr lang="en-US" sz="2800" dirty="0" err="1">
                <a:latin typeface="Calibri" panose="020F0502020204030204" charset="0"/>
                <a:cs typeface="Calibri" panose="020F0502020204030204" charset="0"/>
                <a:sym typeface="+mn-ea"/>
              </a:rPr>
              <a:t>một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phần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tử</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như</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ảnh</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sau</a:t>
            </a:r>
            <a:r>
              <a:rPr lang="en-US" sz="2800" dirty="0">
                <a:latin typeface="Calibri" panose="020F0502020204030204" charset="0"/>
                <a:cs typeface="Calibri" panose="020F0502020204030204" charset="0"/>
                <a:sym typeface="+mn-ea"/>
              </a:rPr>
              <a:t>:</a:t>
            </a:r>
            <a:endParaRPr lang="en-US" sz="2800" dirty="0">
              <a:latin typeface="Calibri" panose="020F0502020204030204" charset="0"/>
              <a:cs typeface="Calibri" panose="020F0502020204030204" charset="0"/>
              <a:sym typeface="+mn-ea"/>
            </a:endParaRPr>
          </a:p>
          <a:p>
            <a:pPr marL="0" indent="0">
              <a:buNone/>
            </a:pPr>
            <a:r>
              <a:rPr lang="en-US" sz="2800" dirty="0" err="1">
                <a:latin typeface="Calibri" panose="020F0502020204030204" charset="0"/>
                <a:cs typeface="Calibri" panose="020F0502020204030204" charset="0"/>
                <a:sym typeface="+mn-ea"/>
              </a:rPr>
              <a:t>Lưu</a:t>
            </a:r>
            <a:r>
              <a:rPr lang="en-US" sz="2800" dirty="0">
                <a:latin typeface="Calibri" panose="020F0502020204030204" charset="0"/>
                <a:cs typeface="Calibri" panose="020F0502020204030204" charset="0"/>
                <a:sym typeface="+mn-ea"/>
              </a:rPr>
              <a:t> ý: </a:t>
            </a:r>
            <a:r>
              <a:rPr lang="en-US" sz="2800" dirty="0" err="1">
                <a:latin typeface="Calibri" panose="020F0502020204030204" charset="0"/>
                <a:cs typeface="Calibri" panose="020F0502020204030204" charset="0"/>
                <a:sym typeface="+mn-ea"/>
              </a:rPr>
              <a:t>Chỉ</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số</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xóa</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bắt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đầu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từ</a:t>
            </a:r>
            <a:r>
              <a:rPr lang="en-US" sz="2800" dirty="0">
                <a:latin typeface="Calibri" panose="020F0502020204030204" charset="0"/>
                <a:cs typeface="Calibri" panose="020F0502020204030204" charset="0"/>
                <a:sym typeface="+mn-ea"/>
              </a:rPr>
              <a:t> 0. </a:t>
            </a:r>
            <a:r>
              <a:rPr lang="en-US" sz="2800" dirty="0" err="1">
                <a:latin typeface="Calibri" panose="020F0502020204030204" charset="0"/>
                <a:cs typeface="Calibri" panose="020F0502020204030204" charset="0"/>
                <a:sym typeface="+mn-ea"/>
              </a:rPr>
              <a:t>Việc</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tìm</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vị</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trí</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cần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xóa</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chỉ</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duyệt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tới</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gần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cuối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thôi</a:t>
            </a:r>
            <a:r>
              <a:rPr lang="en-US" sz="2800" dirty="0">
                <a:latin typeface="Calibri" panose="020F0502020204030204" charset="0"/>
                <a:cs typeface="Calibri" panose="020F0502020204030204" charset="0"/>
                <a:sym typeface="+mn-ea"/>
              </a:rPr>
              <a:t>(</a:t>
            </a:r>
            <a:r>
              <a:rPr lang="en-US" sz="2800" dirty="0" err="1">
                <a:latin typeface="Calibri" panose="020F0502020204030204" charset="0"/>
                <a:cs typeface="Calibri" panose="020F0502020204030204" charset="0"/>
                <a:sym typeface="+mn-ea"/>
              </a:rPr>
              <a:t>cuối</a:t>
            </a:r>
            <a:r>
              <a:rPr lang="en-US" sz="2800" dirty="0">
                <a:latin typeface="Calibri" panose="020F0502020204030204" charset="0"/>
                <a:cs typeface="Calibri" panose="020F0502020204030204" charset="0"/>
                <a:sym typeface="+mn-ea"/>
              </a:rPr>
              <a:t> – 1). Sau </a:t>
            </a:r>
            <a:r>
              <a:rPr lang="en-US" sz="2800" dirty="0" err="1">
                <a:latin typeface="Calibri" panose="020F0502020204030204" charset="0"/>
                <a:cs typeface="Calibri" panose="020F0502020204030204" charset="0"/>
                <a:sym typeface="+mn-ea"/>
              </a:rPr>
              <a:t>đây</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là</a:t>
            </a:r>
            <a:r>
              <a:rPr lang="en-US" sz="2800" dirty="0">
                <a:latin typeface="Calibri" panose="020F0502020204030204" charset="0"/>
                <a:cs typeface="Calibri" panose="020F0502020204030204" charset="0"/>
                <a:sym typeface="+mn-ea"/>
              </a:rPr>
              <a:t> code </a:t>
            </a:r>
            <a:r>
              <a:rPr lang="en-US" sz="2800" dirty="0" err="1">
                <a:latin typeface="Calibri" panose="020F0502020204030204" charset="0"/>
                <a:cs typeface="Calibri" panose="020F0502020204030204" charset="0"/>
                <a:sym typeface="+mn-ea"/>
              </a:rPr>
              <a:t>xóa</a:t>
            </a:r>
            <a:r>
              <a:rPr lang="en-US" sz="2800" dirty="0">
                <a:latin typeface="Calibri" panose="020F0502020204030204" charset="0"/>
                <a:cs typeface="Calibri" panose="020F0502020204030204" charset="0"/>
                <a:sym typeface="+mn-ea"/>
              </a:rPr>
              <a:t> Node ở </a:t>
            </a:r>
            <a:r>
              <a:rPr lang="en-US" sz="2800" dirty="0" err="1">
                <a:latin typeface="Calibri" panose="020F0502020204030204" charset="0"/>
                <a:cs typeface="Calibri" panose="020F0502020204030204" charset="0"/>
                <a:sym typeface="+mn-ea"/>
              </a:rPr>
              <a:t>vị</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trí</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bất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kỳ</a:t>
            </a:r>
            <a:endParaRPr lang="en-US" dirty="0"/>
          </a:p>
          <a:p>
            <a:pPr marL="0" indent="0">
              <a:buNone/>
            </a:pPr>
            <a:endParaRPr lang="en-US" dirty="0"/>
          </a:p>
          <a:p>
            <a:pPr marL="0" indent="0">
              <a:buNone/>
            </a:pPr>
            <a:endParaRPr lang="en-US" dirty="0"/>
          </a:p>
          <a:p>
            <a:pPr marL="0" indent="0">
              <a:buNone/>
            </a:pPr>
            <a:endParaRPr lang="en-US" dirty="0"/>
          </a:p>
          <a:p>
            <a:pPr>
              <a:buFont typeface="Arial" panose="020B0604020202020204" pitchFamily="34" charset="0"/>
              <a:buChar char="•"/>
            </a:pPr>
            <a:endParaRPr lang="en-US" dirty="0">
              <a:solidFill>
                <a:schemeClr val="accent4">
                  <a:lumMod val="50000"/>
                </a:schemeClr>
              </a:solidFill>
            </a:endParaRPr>
          </a:p>
          <a:p>
            <a:endParaRPr lang="en-US"/>
          </a:p>
        </p:txBody>
      </p:sp>
      <p:pic>
        <p:nvPicPr>
          <p:cNvPr id="6" name="Content Placeholder 5" descr="102614802_930216490724468_8383593458052735730_n"/>
          <p:cNvPicPr>
            <a:picLocks noChangeAspect="1"/>
          </p:cNvPicPr>
          <p:nvPr>
            <p:ph sz="half" idx="2"/>
          </p:nvPr>
        </p:nvPicPr>
        <p:blipFill>
          <a:blip r:embed="rId1"/>
          <a:stretch>
            <a:fillRect/>
          </a:stretch>
        </p:blipFill>
        <p:spPr>
          <a:xfrm>
            <a:off x="609600" y="3958590"/>
            <a:ext cx="11099165" cy="2636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12520" y="309245"/>
            <a:ext cx="5960110" cy="1143000"/>
          </a:xfrm>
        </p:spPr>
        <p:txBody>
          <a:bodyPr/>
          <a:p>
            <a:pPr algn="ctr"/>
            <a:r>
              <a:rPr lang="en-US" sz="4800">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rPr>
              <a:t>Bố cục</a:t>
            </a:r>
            <a:endParaRPr lang="en-US" sz="4800">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609600" y="1650365"/>
            <a:ext cx="10972800" cy="4525963"/>
          </a:xfrm>
        </p:spPr>
        <p:txBody>
          <a:bodyPr/>
          <a:p>
            <a:r>
              <a:rPr lang="en-US" sz="3600">
                <a:latin typeface="Calibri" panose="020F0502020204030204" charset="0"/>
                <a:cs typeface="Calibri" panose="020F0502020204030204" charset="0"/>
              </a:rPr>
              <a:t>Chương I: Tổng quan về quản lý nhân viên</a:t>
            </a:r>
            <a:endParaRPr lang="en-US" sz="3600">
              <a:latin typeface="Calibri" panose="020F0502020204030204" charset="0"/>
              <a:cs typeface="Calibri" panose="020F0502020204030204" charset="0"/>
            </a:endParaRPr>
          </a:p>
          <a:p>
            <a:endParaRPr lang="en-US" sz="3600">
              <a:latin typeface="Calibri" panose="020F0502020204030204" charset="0"/>
              <a:cs typeface="Calibri" panose="020F0502020204030204" charset="0"/>
            </a:endParaRPr>
          </a:p>
          <a:p>
            <a:r>
              <a:rPr lang="en-US" sz="3600">
                <a:latin typeface="Calibri" panose="020F0502020204030204" charset="0"/>
                <a:cs typeface="Calibri" panose="020F0502020204030204" charset="0"/>
              </a:rPr>
              <a:t>Chương II: DEMO Chương trình quản lý nhân viên </a:t>
            </a:r>
            <a:endParaRPr lang="en-US" sz="3600">
              <a:latin typeface="Calibri" panose="020F0502020204030204" charset="0"/>
              <a:cs typeface="Calibri" panose="020F0502020204030204" charset="0"/>
            </a:endParaRPr>
          </a:p>
          <a:p>
            <a:endParaRPr lang="en-US" sz="3600">
              <a:latin typeface="Calibri" panose="020F0502020204030204" charset="0"/>
              <a:cs typeface="Calibri" panose="020F0502020204030204" charset="0"/>
            </a:endParaRPr>
          </a:p>
          <a:p>
            <a:r>
              <a:rPr lang="en-US" sz="3600">
                <a:latin typeface="Calibri" panose="020F0502020204030204" charset="0"/>
                <a:cs typeface="Calibri" panose="020F0502020204030204" charset="0"/>
              </a:rPr>
              <a:t>Chương III: Nội dung lý thuyết </a:t>
            </a:r>
            <a:endParaRPr lang="en-US" sz="3600">
              <a:latin typeface="Calibri" panose="020F0502020204030204" charset="0"/>
              <a:cs typeface="Calibri" panose="020F0502020204030204" charset="0"/>
            </a:endParaRPr>
          </a:p>
          <a:p>
            <a:endParaRPr lang="en-US" sz="3600">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87985" y="1583690"/>
            <a:ext cx="11416665" cy="5277485"/>
          </a:xfrm>
        </p:spPr>
        <p:txBody>
          <a:bodyPr/>
          <a:p>
            <a:pPr>
              <a:buFont typeface="Arial" panose="020B0604020202020204" pitchFamily="34" charset="0"/>
              <a:buChar char="•"/>
            </a:pPr>
            <a:r>
              <a:rPr lang="en-US" dirty="0" err="1">
                <a:solidFill>
                  <a:schemeClr val="accent4">
                    <a:lumMod val="50000"/>
                  </a:schemeClr>
                </a:solidFill>
                <a:latin typeface="Calibri" panose="020F0502020204030204" charset="0"/>
                <a:cs typeface="Calibri" panose="020F0502020204030204" charset="0"/>
                <a:sym typeface="+mn-ea"/>
              </a:rPr>
              <a:t>Tìm</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kiếm</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trong</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danh</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sách</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liên</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kết</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đơn</a:t>
            </a:r>
            <a:endParaRPr lang="en-US" dirty="0" err="1">
              <a:solidFill>
                <a:schemeClr val="accent4">
                  <a:lumMod val="50000"/>
                </a:schemeClr>
              </a:solidFill>
              <a:latin typeface="Calibri" panose="020F0502020204030204" charset="0"/>
              <a:cs typeface="Calibri" panose="020F0502020204030204" charset="0"/>
              <a:sym typeface="+mn-ea"/>
            </a:endParaRPr>
          </a:p>
          <a:p>
            <a:pPr marL="0" indent="0">
              <a:buFont typeface="Arial" panose="020B0604020202020204" pitchFamily="34" charset="0"/>
              <a:buNone/>
            </a:pPr>
            <a:r>
              <a:rPr lang="en-US" sz="2800" dirty="0" err="1">
                <a:latin typeface="Calibri" panose="020F0502020204030204" charset="0"/>
                <a:cs typeface="Calibri" panose="020F0502020204030204" charset="0"/>
                <a:sym typeface="+mn-ea"/>
              </a:rPr>
              <a:t>  Hàm</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tìm</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kiếm</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này</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sẽ</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trả</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về</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chỉ</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số</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của</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đầu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tiên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có</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giá</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trị</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bằng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với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giá</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trị</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cần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tìm</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Nếu</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không</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tìm</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thấy</a:t>
            </a:r>
            <a:r>
              <a:rPr lang="en-US" sz="2800" dirty="0">
                <a:latin typeface="Calibri" panose="020F0502020204030204" charset="0"/>
                <a:cs typeface="Calibri" panose="020F0502020204030204" charset="0"/>
                <a:sym typeface="+mn-ea"/>
              </a:rPr>
              <a:t>, ta </a:t>
            </a:r>
            <a:r>
              <a:rPr lang="en-US" sz="2800" dirty="0" err="1">
                <a:latin typeface="Calibri" panose="020F0502020204030204" charset="0"/>
                <a:cs typeface="Calibri" panose="020F0502020204030204" charset="0"/>
                <a:sym typeface="+mn-ea"/>
              </a:rPr>
              <a:t>trả</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về</a:t>
            </a:r>
            <a:r>
              <a:rPr lang="en-US" sz="2800" dirty="0">
                <a:latin typeface="Calibri" panose="020F0502020204030204" charset="0"/>
                <a:cs typeface="Calibri" panose="020F0502020204030204" charset="0"/>
                <a:sym typeface="+mn-ea"/>
              </a:rPr>
              <a:t> -1.</a:t>
            </a:r>
            <a:endParaRPr lang="en-US" sz="2800" dirty="0">
              <a:latin typeface="Calibri" panose="020F0502020204030204" charset="0"/>
              <a:cs typeface="Calibri" panose="020F0502020204030204" charset="0"/>
              <a:sym typeface="+mn-ea"/>
            </a:endParaRPr>
          </a:p>
          <a:p>
            <a:pPr marL="0" indent="0">
              <a:buFont typeface="Arial" panose="020B0604020202020204" pitchFamily="34" charset="0"/>
              <a:buNone/>
            </a:pPr>
            <a:endParaRPr lang="en-US" dirty="0"/>
          </a:p>
          <a:p>
            <a:pPr>
              <a:buFont typeface="Arial" panose="020B0604020202020204" pitchFamily="34" charset="0"/>
              <a:buChar char="•"/>
            </a:pPr>
            <a:endParaRPr lang="en-US" dirty="0">
              <a:solidFill>
                <a:schemeClr val="accent4">
                  <a:lumMod val="50000"/>
                </a:schemeClr>
              </a:solidFill>
            </a:endParaRPr>
          </a:p>
          <a:p>
            <a:pPr>
              <a:buFont typeface="Arial" panose="020B0604020202020204" pitchFamily="34" charset="0"/>
              <a:buChar char="•"/>
            </a:pPr>
            <a:r>
              <a:rPr lang="en-US" dirty="0" err="1">
                <a:solidFill>
                  <a:schemeClr val="accent4">
                    <a:lumMod val="50000"/>
                  </a:schemeClr>
                </a:solidFill>
                <a:latin typeface="Calibri" panose="020F0502020204030204" charset="0"/>
                <a:cs typeface="Calibri" panose="020F0502020204030204" charset="0"/>
                <a:sym typeface="+mn-ea"/>
              </a:rPr>
              <a:t>Duyệt</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danh</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sách</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liên</a:t>
            </a:r>
            <a:r>
              <a:rPr lang="en-US" dirty="0">
                <a:solidFill>
                  <a:schemeClr val="accent4">
                    <a:lumMod val="50000"/>
                  </a:schemeClr>
                </a:solidFill>
                <a:latin typeface="Calibri" panose="020F0502020204030204" charset="0"/>
                <a:cs typeface="Calibri" panose="020F0502020204030204" charset="0"/>
                <a:sym typeface="+mn-ea"/>
              </a:rPr>
              <a:t> </a:t>
            </a:r>
            <a:r>
              <a:rPr lang="en-US" dirty="0" err="1">
                <a:solidFill>
                  <a:schemeClr val="accent4">
                    <a:lumMod val="50000"/>
                  </a:schemeClr>
                </a:solidFill>
                <a:latin typeface="Calibri" panose="020F0502020204030204" charset="0"/>
                <a:cs typeface="Calibri" panose="020F0502020204030204" charset="0"/>
                <a:sym typeface="+mn-ea"/>
              </a:rPr>
              <a:t>kết</a:t>
            </a:r>
            <a:endParaRPr lang="en-US" dirty="0" err="1">
              <a:solidFill>
                <a:schemeClr val="accent4">
                  <a:lumMod val="50000"/>
                </a:schemeClr>
              </a:solidFill>
              <a:latin typeface="Calibri" panose="020F0502020204030204" charset="0"/>
              <a:cs typeface="Calibri" panose="020F0502020204030204" charset="0"/>
              <a:sym typeface="+mn-ea"/>
            </a:endParaRPr>
          </a:p>
          <a:p>
            <a:pPr marL="0" indent="0">
              <a:buFont typeface="Arial" panose="020B0604020202020204" pitchFamily="34" charset="0"/>
              <a:buNone/>
            </a:pPr>
            <a:r>
              <a:rPr lang="en-US" sz="2800" dirty="0" err="1">
                <a:latin typeface="Calibri" panose="020F0502020204030204" charset="0"/>
                <a:cs typeface="Calibri" panose="020F0502020204030204" charset="0"/>
                <a:sym typeface="+mn-ea"/>
              </a:rPr>
              <a:t>  Việc</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duyệt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danh</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sách</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liên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kết</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cực</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đơn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giản</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Khởi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tạo</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từ</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đầu</a:t>
            </a:r>
            <a:r>
              <a:rPr lang="en-US" sz="2800" dirty="0">
                <a:latin typeface="Calibri" panose="020F0502020204030204" charset="0"/>
                <a:cs typeface="Calibri" panose="020F0502020204030204" charset="0"/>
                <a:sym typeface="+mn-ea"/>
              </a:rPr>
              <a:t>, ta </a:t>
            </a:r>
            <a:r>
              <a:rPr lang="en-US" sz="2800" dirty="0" err="1">
                <a:latin typeface="Calibri" panose="020F0502020204030204" charset="0"/>
                <a:cs typeface="Calibri" panose="020F0502020204030204" charset="0"/>
                <a:sym typeface="+mn-ea"/>
              </a:rPr>
              <a:t>cứ</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thế</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đi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theo</a:t>
            </a:r>
            <a:r>
              <a:rPr lang="en-US" sz="2800" dirty="0">
                <a:latin typeface="Calibri" panose="020F0502020204030204" charset="0"/>
                <a:cs typeface="Calibri" panose="020F0502020204030204" charset="0"/>
                <a:sym typeface="+mn-ea"/>
              </a:rPr>
              <a:t> con </a:t>
            </a:r>
            <a:r>
              <a:rPr lang="en-US" sz="2800" dirty="0" err="1">
                <a:latin typeface="Calibri" panose="020F0502020204030204" charset="0"/>
                <a:cs typeface="Calibri" panose="020F0502020204030204" charset="0"/>
                <a:sym typeface="+mn-ea"/>
              </a:rPr>
              <a:t>trỏ</a:t>
            </a:r>
            <a:r>
              <a:rPr lang="en-US" sz="2800" dirty="0">
                <a:latin typeface="Calibri" panose="020F0502020204030204" charset="0"/>
                <a:cs typeface="Calibri" panose="020F0502020204030204" charset="0"/>
                <a:sym typeface="+mn-ea"/>
              </a:rPr>
              <a:t> next </a:t>
            </a:r>
            <a:r>
              <a:rPr lang="en-US" sz="2800" dirty="0" err="1">
                <a:latin typeface="Calibri" panose="020F0502020204030204" charset="0"/>
                <a:cs typeface="Calibri" panose="020F0502020204030204" charset="0"/>
                <a:sym typeface="+mn-ea"/>
              </a:rPr>
              <a:t>cho</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tới</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trước</a:t>
            </a:r>
            <a:r>
              <a:rPr lang="en-US" sz="2800" dirty="0">
                <a:latin typeface="Calibri" panose="020F0502020204030204" charset="0"/>
                <a:cs typeface="Calibri" panose="020F0502020204030204" charset="0"/>
                <a:sym typeface="+mn-ea"/>
              </a:rPr>
              <a:t> </a:t>
            </a:r>
            <a:r>
              <a:rPr lang="en-US" sz="2800" dirty="0" err="1">
                <a:latin typeface="Calibri" panose="020F0502020204030204" charset="0"/>
                <a:cs typeface="Calibri" panose="020F0502020204030204" charset="0"/>
                <a:sym typeface="+mn-ea"/>
              </a:rPr>
              <a:t>khi</a:t>
            </a:r>
            <a:r>
              <a:rPr lang="en-US" sz="2800" dirty="0">
                <a:latin typeface="Calibri" panose="020F0502020204030204" charset="0"/>
                <a:cs typeface="Calibri" panose="020F0502020204030204" charset="0"/>
                <a:sym typeface="+mn-ea"/>
              </a:rPr>
              <a:t> Node </a:t>
            </a:r>
            <a:r>
              <a:rPr lang="en-US" sz="2800" dirty="0" err="1">
                <a:latin typeface="Calibri" panose="020F0502020204030204" charset="0"/>
                <a:cs typeface="Calibri" panose="020F0502020204030204" charset="0"/>
                <a:sym typeface="+mn-ea"/>
              </a:rPr>
              <a:t>đó</a:t>
            </a:r>
            <a:r>
              <a:rPr lang="en-US" sz="2800" dirty="0">
                <a:latin typeface="Calibri" panose="020F0502020204030204" charset="0"/>
                <a:cs typeface="Calibri" panose="020F0502020204030204" charset="0"/>
                <a:sym typeface="+mn-ea"/>
              </a:rPr>
              <a:t> NULL.</a:t>
            </a:r>
            <a:endParaRPr lang="en-US" sz="2800">
              <a:latin typeface="Calibri" panose="020F0502020204030204" charset="0"/>
              <a:cs typeface="Calibri" panose="020F0502020204030204" charset="0"/>
            </a:endParaRPr>
          </a:p>
        </p:txBody>
      </p:sp>
      <p:pic>
        <p:nvPicPr>
          <p:cNvPr id="5" name="Content Placeholder 4" descr="103406902_720335545449952_4469553367521187181_n"/>
          <p:cNvPicPr>
            <a:picLocks noChangeAspect="1"/>
          </p:cNvPicPr>
          <p:nvPr>
            <p:ph sz="half" idx="2"/>
          </p:nvPr>
        </p:nvPicPr>
        <p:blipFill>
          <a:blip r:embed="rId1"/>
          <a:stretch>
            <a:fillRect/>
          </a:stretch>
        </p:blipFill>
        <p:spPr>
          <a:xfrm>
            <a:off x="609600" y="3181985"/>
            <a:ext cx="9829165" cy="1111250"/>
          </a:xfrm>
          <a:prstGeom prst="rect">
            <a:avLst/>
          </a:prstGeom>
        </p:spPr>
      </p:pic>
      <p:pic>
        <p:nvPicPr>
          <p:cNvPr id="9" name="Picture 8" descr="103531345_1376338529229611_8421276058723111104_n"/>
          <p:cNvPicPr/>
          <p:nvPr/>
        </p:nvPicPr>
        <p:blipFill>
          <a:blip r:embed="rId2"/>
          <a:stretch>
            <a:fillRect/>
          </a:stretch>
        </p:blipFill>
        <p:spPr>
          <a:xfrm>
            <a:off x="273050" y="5765800"/>
            <a:ext cx="12080875" cy="1428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amond(in)">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
                                            <p:txEl>
                                              <p:pRg st="4" end="4"/>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ircle(in)">
                                      <p:cBhvr>
                                        <p:cTn id="3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r>
              <a:rPr lang="en-US">
                <a:latin typeface="Calibri" panose="020F0502020204030204" charset="0"/>
                <a:cs typeface="Calibri" panose="020F0502020204030204" charset="0"/>
              </a:rPr>
              <a:t>Sắp xếp thứ tự tăng dần</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p:txBody>
      </p:sp>
      <p:pic>
        <p:nvPicPr>
          <p:cNvPr id="5" name="Content Placeholder 4" descr="Capture14"/>
          <p:cNvPicPr>
            <a:picLocks noChangeAspect="1"/>
          </p:cNvPicPr>
          <p:nvPr>
            <p:ph sz="half" idx="2"/>
          </p:nvPr>
        </p:nvPicPr>
        <p:blipFill>
          <a:blip r:embed="rId1"/>
          <a:stretch>
            <a:fillRect/>
          </a:stretch>
        </p:blipFill>
        <p:spPr>
          <a:xfrm>
            <a:off x="954405" y="2362835"/>
            <a:ext cx="4695190" cy="2583180"/>
          </a:xfrm>
          <a:prstGeom prst="rect">
            <a:avLst/>
          </a:prstGeom>
        </p:spPr>
      </p:pic>
      <p:pic>
        <p:nvPicPr>
          <p:cNvPr id="16" name="Picture 16" descr="Capture2"/>
          <p:cNvPicPr>
            <a:picLocks noChangeAspect="1"/>
          </p:cNvPicPr>
          <p:nvPr/>
        </p:nvPicPr>
        <p:blipFill>
          <a:blip r:embed="rId2"/>
          <a:stretch>
            <a:fillRect/>
          </a:stretch>
        </p:blipFill>
        <p:spPr>
          <a:xfrm>
            <a:off x="6309678" y="2362835"/>
            <a:ext cx="5272405" cy="2647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ircle(in)">
                                      <p:cBhvr>
                                        <p:cTn id="1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600200"/>
            <a:ext cx="11233150" cy="4526280"/>
          </a:xfrm>
        </p:spPr>
        <p:txBody>
          <a:bodyPr/>
          <a:p>
            <a:r>
              <a:rPr lang="en-US">
                <a:latin typeface="Calibri" panose="020F0502020204030204" charset="0"/>
                <a:cs typeface="Calibri" panose="020F0502020204030204" charset="0"/>
              </a:rPr>
              <a:t>Ý tưởng:</a:t>
            </a:r>
            <a:endParaRPr lang="en-US">
              <a:latin typeface="Calibri" panose="020F0502020204030204" charset="0"/>
              <a:cs typeface="Calibri" panose="020F0502020204030204" charset="0"/>
            </a:endParaRPr>
          </a:p>
          <a:p>
            <a:pPr marL="0" indent="0">
              <a:buNone/>
            </a:pPr>
            <a:r>
              <a:rPr lang="en-US">
                <a:latin typeface="Calibri" panose="020F0502020204030204" charset="0"/>
                <a:cs typeface="Calibri" panose="020F0502020204030204" charset="0"/>
              </a:rPr>
              <a:t>  </a:t>
            </a:r>
            <a:r>
              <a:rPr lang="en-US" sz="2800">
                <a:latin typeface="Calibri" panose="020F0502020204030204" charset="0"/>
                <a:cs typeface="Calibri" panose="020F0502020204030204" charset="0"/>
              </a:rPr>
              <a:t>Đầu tiên, ta sẽ cho nhập dãy số gồm n phần tử, sau đó sử dụng cách hoán vị để thay đổi thứ tự 2 số kế nhau, nếu như số ở trước lớn hơn số ở sau thì 2 số sẽ đổi chỗ cho nhau. Cứ liên tục như vậy ta sẽ có được 1 dãy số tăng dần.</a:t>
            </a:r>
            <a:endParaRPr lang="en-US" sz="2800">
              <a:latin typeface="Calibri" panose="020F0502020204030204" charset="0"/>
              <a:cs typeface="Calibri" panose="020F0502020204030204" charset="0"/>
            </a:endParaRPr>
          </a:p>
          <a:p>
            <a:pPr marL="0" indent="0">
              <a:buNone/>
            </a:pPr>
            <a:endParaRPr lang="en-US" sz="2800">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95935" y="57150"/>
            <a:ext cx="11300460" cy="4526280"/>
          </a:xfrm>
        </p:spPr>
        <p:txBody>
          <a:bodyPr/>
          <a:p>
            <a:pPr marL="0" indent="0">
              <a:buNone/>
            </a:pPr>
            <a:r>
              <a:rPr lang="en-US" sz="2800" b="1">
                <a:latin typeface="Calibri" panose="020F0502020204030204" charset="0"/>
                <a:cs typeface="Calibri" panose="020F0502020204030204" charset="0"/>
              </a:rPr>
              <a:t>VD</a:t>
            </a:r>
            <a:r>
              <a:rPr lang="en-US" sz="2800">
                <a:latin typeface="Calibri" panose="020F0502020204030204" charset="0"/>
                <a:cs typeface="Calibri" panose="020F0502020204030204" charset="0"/>
              </a:rPr>
              <a:t>: cho dãy số gồm 5 phần tử: [1 5 4 2 3]</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Lần lặp đầu tiên:</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a:t>
            </a:r>
            <a:r>
              <a:rPr lang="en-US" sz="2800" b="1">
                <a:latin typeface="Calibri" panose="020F0502020204030204" charset="0"/>
                <a:cs typeface="Calibri" panose="020F0502020204030204" charset="0"/>
              </a:rPr>
              <a:t>1 5</a:t>
            </a:r>
            <a:r>
              <a:rPr lang="en-US" sz="2800">
                <a:latin typeface="Calibri" panose="020F0502020204030204" charset="0"/>
                <a:cs typeface="Calibri" panose="020F0502020204030204" charset="0"/>
              </a:rPr>
              <a:t> 4 2 3]       [</a:t>
            </a:r>
            <a:r>
              <a:rPr lang="en-US" sz="2800" b="1">
                <a:latin typeface="Calibri" panose="020F0502020204030204" charset="0"/>
                <a:cs typeface="Calibri" panose="020F0502020204030204" charset="0"/>
              </a:rPr>
              <a:t>1 5</a:t>
            </a:r>
            <a:r>
              <a:rPr lang="en-US" sz="2800">
                <a:latin typeface="Calibri" panose="020F0502020204030204" charset="0"/>
                <a:cs typeface="Calibri" panose="020F0502020204030204" charset="0"/>
              </a:rPr>
              <a:t> 4 2 3]  Thuật toán sẽ so sánh 2 giá trị đầu và vì 5&gt;1 nên thuật toán sẽ không đổi chỗ 2 giá trị</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[1 </a:t>
            </a:r>
            <a:r>
              <a:rPr lang="en-US" sz="2800" b="1">
                <a:latin typeface="Calibri" panose="020F0502020204030204" charset="0"/>
                <a:cs typeface="Calibri" panose="020F0502020204030204" charset="0"/>
              </a:rPr>
              <a:t>5 4 </a:t>
            </a:r>
            <a:r>
              <a:rPr lang="en-US" sz="2800">
                <a:latin typeface="Calibri" panose="020F0502020204030204" charset="0"/>
                <a:cs typeface="Calibri" panose="020F0502020204030204" charset="0"/>
              </a:rPr>
              <a:t>2 3]       [1</a:t>
            </a:r>
            <a:r>
              <a:rPr lang="en-US" sz="2800" b="1">
                <a:latin typeface="Calibri" panose="020F0502020204030204" charset="0"/>
                <a:cs typeface="Calibri" panose="020F0502020204030204" charset="0"/>
              </a:rPr>
              <a:t> 4 5</a:t>
            </a:r>
            <a:r>
              <a:rPr lang="en-US" sz="2800">
                <a:latin typeface="Calibri" panose="020F0502020204030204" charset="0"/>
                <a:cs typeface="Calibri" panose="020F0502020204030204" charset="0"/>
              </a:rPr>
              <a:t> 2 3]  đổi chỗ 5 và 4 do 5 &gt; 4 </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[1 4 </a:t>
            </a:r>
            <a:r>
              <a:rPr lang="en-US" sz="2800" b="1">
                <a:latin typeface="Calibri" panose="020F0502020204030204" charset="0"/>
                <a:cs typeface="Calibri" panose="020F0502020204030204" charset="0"/>
              </a:rPr>
              <a:t>5 2</a:t>
            </a:r>
            <a:r>
              <a:rPr lang="en-US" sz="2800">
                <a:latin typeface="Calibri" panose="020F0502020204030204" charset="0"/>
                <a:cs typeface="Calibri" panose="020F0502020204030204" charset="0"/>
              </a:rPr>
              <a:t> 3]       [1 4 </a:t>
            </a:r>
            <a:r>
              <a:rPr lang="en-US" sz="2800" b="1">
                <a:latin typeface="Calibri" panose="020F0502020204030204" charset="0"/>
                <a:cs typeface="Calibri" panose="020F0502020204030204" charset="0"/>
              </a:rPr>
              <a:t>2 5</a:t>
            </a:r>
            <a:r>
              <a:rPr lang="en-US" sz="2800">
                <a:latin typeface="Calibri" panose="020F0502020204030204" charset="0"/>
                <a:cs typeface="Calibri" panose="020F0502020204030204" charset="0"/>
              </a:rPr>
              <a:t> 3]  đổi chỗ 5 và 2 do 5 &gt; 2 </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[1 4 2</a:t>
            </a:r>
            <a:r>
              <a:rPr lang="en-US" sz="2800" b="1">
                <a:latin typeface="Calibri" panose="020F0502020204030204" charset="0"/>
                <a:cs typeface="Calibri" panose="020F0502020204030204" charset="0"/>
              </a:rPr>
              <a:t> 5 3</a:t>
            </a:r>
            <a:r>
              <a:rPr lang="en-US" sz="2800">
                <a:latin typeface="Calibri" panose="020F0502020204030204" charset="0"/>
                <a:cs typeface="Calibri" panose="020F0502020204030204" charset="0"/>
              </a:rPr>
              <a:t>]       [1 4 2 </a:t>
            </a:r>
            <a:r>
              <a:rPr lang="en-US" sz="2800" b="1">
                <a:latin typeface="Calibri" panose="020F0502020204030204" charset="0"/>
                <a:cs typeface="Calibri" panose="020F0502020204030204" charset="0"/>
              </a:rPr>
              <a:t>3 5</a:t>
            </a:r>
            <a:r>
              <a:rPr lang="en-US" sz="2800">
                <a:latin typeface="Calibri" panose="020F0502020204030204" charset="0"/>
                <a:cs typeface="Calibri" panose="020F0502020204030204" charset="0"/>
              </a:rPr>
              <a:t>]  đổi chỗ 5 và 3 do 5 &gt; 3</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Lần lặp thứ 2:</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a:t>
            </a:r>
            <a:r>
              <a:rPr lang="en-US" sz="2800" b="1">
                <a:latin typeface="Calibri" panose="020F0502020204030204" charset="0"/>
                <a:cs typeface="Calibri" panose="020F0502020204030204" charset="0"/>
              </a:rPr>
              <a:t>1 4</a:t>
            </a:r>
            <a:r>
              <a:rPr lang="en-US" sz="2800">
                <a:latin typeface="Calibri" panose="020F0502020204030204" charset="0"/>
                <a:cs typeface="Calibri" panose="020F0502020204030204" charset="0"/>
              </a:rPr>
              <a:t> 2 3 5]       [</a:t>
            </a:r>
            <a:r>
              <a:rPr lang="en-US" sz="2800" b="1">
                <a:latin typeface="Calibri" panose="020F0502020204030204" charset="0"/>
                <a:cs typeface="Calibri" panose="020F0502020204030204" charset="0"/>
              </a:rPr>
              <a:t>1 4</a:t>
            </a:r>
            <a:r>
              <a:rPr lang="en-US" sz="2800">
                <a:latin typeface="Calibri" panose="020F0502020204030204" charset="0"/>
                <a:cs typeface="Calibri" panose="020F0502020204030204" charset="0"/>
              </a:rPr>
              <a:t> 2 3 5] không đổi </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[1 </a:t>
            </a:r>
            <a:r>
              <a:rPr lang="en-US" sz="2800" b="1">
                <a:latin typeface="Calibri" panose="020F0502020204030204" charset="0"/>
                <a:cs typeface="Calibri" panose="020F0502020204030204" charset="0"/>
              </a:rPr>
              <a:t>4 2</a:t>
            </a:r>
            <a:r>
              <a:rPr lang="en-US" sz="2800">
                <a:latin typeface="Calibri" panose="020F0502020204030204" charset="0"/>
                <a:cs typeface="Calibri" panose="020F0502020204030204" charset="0"/>
              </a:rPr>
              <a:t> 3 5]       [1 </a:t>
            </a:r>
            <a:r>
              <a:rPr lang="en-US" sz="2800" b="1">
                <a:latin typeface="Calibri" panose="020F0502020204030204" charset="0"/>
                <a:cs typeface="Calibri" panose="020F0502020204030204" charset="0"/>
              </a:rPr>
              <a:t>2 4 </a:t>
            </a:r>
            <a:r>
              <a:rPr lang="en-US" sz="2800">
                <a:latin typeface="Calibri" panose="020F0502020204030204" charset="0"/>
                <a:cs typeface="Calibri" panose="020F0502020204030204" charset="0"/>
              </a:rPr>
              <a:t>3 5] đổi chỗ 4 và 2 do 4 &gt; 2</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[1 2 </a:t>
            </a:r>
            <a:r>
              <a:rPr lang="en-US" sz="2800" b="1">
                <a:latin typeface="Calibri" panose="020F0502020204030204" charset="0"/>
                <a:cs typeface="Calibri" panose="020F0502020204030204" charset="0"/>
              </a:rPr>
              <a:t>4 3</a:t>
            </a:r>
            <a:r>
              <a:rPr lang="en-US" sz="2800">
                <a:latin typeface="Calibri" panose="020F0502020204030204" charset="0"/>
                <a:cs typeface="Calibri" panose="020F0502020204030204" charset="0"/>
              </a:rPr>
              <a:t> 5]       [1 2 </a:t>
            </a:r>
            <a:r>
              <a:rPr lang="en-US" sz="2800" b="1">
                <a:latin typeface="Calibri" panose="020F0502020204030204" charset="0"/>
                <a:cs typeface="Calibri" panose="020F0502020204030204" charset="0"/>
              </a:rPr>
              <a:t>3 4</a:t>
            </a:r>
            <a:r>
              <a:rPr lang="en-US" sz="2800">
                <a:latin typeface="Calibri" panose="020F0502020204030204" charset="0"/>
                <a:cs typeface="Calibri" panose="020F0502020204030204" charset="0"/>
              </a:rPr>
              <a:t> 5] đổi chỗ 4 và 3 do 4 &gt; 3</a:t>
            </a:r>
            <a:endParaRPr lang="en-US" sz="2800">
              <a:latin typeface="Calibri" panose="020F0502020204030204" charset="0"/>
              <a:cs typeface="Calibri" panose="020F0502020204030204" charset="0"/>
            </a:endParaRPr>
          </a:p>
          <a:p>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Tăng dần: 1 2 3 4 5</a:t>
            </a:r>
            <a:endParaRPr lang="en-US" sz="2800">
              <a:latin typeface="Calibri" panose="020F0502020204030204" charset="0"/>
              <a:cs typeface="Calibri" panose="020F0502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latin typeface="Calibri" panose="020F0502020204030204" charset="0"/>
                <a:cs typeface="Calibri" panose="020F0502020204030204" charset="0"/>
                <a:sym typeface="+mn-ea"/>
              </a:rPr>
            </a:br>
            <a:br>
              <a:rPr lang="en-US">
                <a:latin typeface="Calibri" panose="020F0502020204030204" charset="0"/>
                <a:cs typeface="Calibri" panose="020F0502020204030204" charset="0"/>
              </a:rPr>
            </a:br>
            <a:endParaRPr lang="en-US"/>
          </a:p>
        </p:txBody>
      </p:sp>
      <p:sp>
        <p:nvSpPr>
          <p:cNvPr id="3" name="Content Placeholder 2"/>
          <p:cNvSpPr>
            <a:spLocks noGrp="1"/>
          </p:cNvSpPr>
          <p:nvPr>
            <p:ph sz="half" idx="1"/>
          </p:nvPr>
        </p:nvSpPr>
        <p:spPr/>
        <p:txBody>
          <a:bodyPr/>
          <a:p>
            <a:r>
              <a:rPr lang="en-US">
                <a:latin typeface="Calibri" panose="020F0502020204030204" charset="0"/>
                <a:cs typeface="Calibri" panose="020F0502020204030204" charset="0"/>
              </a:rPr>
              <a:t>Sắp xếp thứ tự giảm dần</a:t>
            </a:r>
            <a:endParaRPr lang="en-US">
              <a:latin typeface="Calibri" panose="020F0502020204030204" charset="0"/>
              <a:cs typeface="Calibri" panose="020F0502020204030204" charset="0"/>
            </a:endParaRPr>
          </a:p>
        </p:txBody>
      </p:sp>
      <p:pic>
        <p:nvPicPr>
          <p:cNvPr id="5" name="Content Placeholder 4" descr="Capture15"/>
          <p:cNvPicPr>
            <a:picLocks noChangeAspect="1"/>
          </p:cNvPicPr>
          <p:nvPr>
            <p:ph sz="half" idx="2"/>
          </p:nvPr>
        </p:nvPicPr>
        <p:blipFill>
          <a:blip r:embed="rId1"/>
          <a:stretch>
            <a:fillRect/>
          </a:stretch>
        </p:blipFill>
        <p:spPr>
          <a:xfrm>
            <a:off x="726440" y="2324100"/>
            <a:ext cx="4544695" cy="2660650"/>
          </a:xfrm>
          <a:prstGeom prst="rect">
            <a:avLst/>
          </a:prstGeom>
        </p:spPr>
      </p:pic>
      <p:pic>
        <p:nvPicPr>
          <p:cNvPr id="8" name="Picture 8" descr="Capture1"/>
          <p:cNvPicPr>
            <a:picLocks noChangeAspect="1"/>
          </p:cNvPicPr>
          <p:nvPr/>
        </p:nvPicPr>
        <p:blipFill>
          <a:blip r:embed="rId2"/>
          <a:stretch>
            <a:fillRect/>
          </a:stretch>
        </p:blipFill>
        <p:spPr>
          <a:xfrm>
            <a:off x="5994400" y="2291398"/>
            <a:ext cx="5270500" cy="2693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latin typeface="Calibri" panose="020F0502020204030204" charset="0"/>
                <a:cs typeface="Calibri" panose="020F0502020204030204" charset="0"/>
                <a:sym typeface="+mn-ea"/>
              </a:rPr>
            </a:br>
            <a:br>
              <a:rPr lang="en-US">
                <a:latin typeface="Calibri" panose="020F0502020204030204" charset="0"/>
                <a:cs typeface="Calibri" panose="020F0502020204030204" charset="0"/>
              </a:rPr>
            </a:br>
            <a:endParaRPr lang="en-US"/>
          </a:p>
        </p:txBody>
      </p:sp>
      <p:sp>
        <p:nvSpPr>
          <p:cNvPr id="3" name="Content Placeholder 2"/>
          <p:cNvSpPr>
            <a:spLocks noGrp="1"/>
          </p:cNvSpPr>
          <p:nvPr>
            <p:ph sz="half" idx="1"/>
          </p:nvPr>
        </p:nvSpPr>
        <p:spPr>
          <a:xfrm>
            <a:off x="609600" y="1600200"/>
            <a:ext cx="11149330" cy="4526280"/>
          </a:xfrm>
        </p:spPr>
        <p:txBody>
          <a:bodyPr/>
          <a:p>
            <a:pPr>
              <a:buFont typeface="Arial" panose="020B0604020202020204" pitchFamily="34" charset="0"/>
              <a:buChar char="•"/>
            </a:pPr>
            <a:r>
              <a:rPr lang="en-US">
                <a:latin typeface="Calibri" panose="020F0502020204030204" charset="0"/>
                <a:cs typeface="Calibri" panose="020F0502020204030204" charset="0"/>
              </a:rPr>
              <a:t>Ý tưởng</a:t>
            </a:r>
            <a:endParaRPr lang="en-US"/>
          </a:p>
          <a:p>
            <a:pPr marL="0" indent="0">
              <a:buNone/>
            </a:pPr>
            <a:r>
              <a:rPr lang="en-US">
                <a:latin typeface="Calibri" panose="020F0502020204030204" charset="0"/>
                <a:cs typeface="Calibri" panose="020F0502020204030204" charset="0"/>
              </a:rPr>
              <a:t>  Đầu tiên, ta cho nhập dãy số gồm n phần tử. Sau đó sử dụng swap để thay đổi thứ tự 2 số kế nhau, nếu như số ở trước bé hơn số ở sau thì 2 số sẽ đổi chỗ cho nhau. Cứ liên tục như vậy ta sẽ có được 1 dãy số giảm dần.</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59435" y="212725"/>
            <a:ext cx="11367135" cy="6346825"/>
          </a:xfrm>
        </p:spPr>
        <p:txBody>
          <a:bodyPr/>
          <a:p>
            <a:pPr marL="0" indent="0">
              <a:buNone/>
            </a:pPr>
            <a:r>
              <a:rPr lang="en-US" sz="2800" b="1">
                <a:latin typeface="Calibri" panose="020F0502020204030204" charset="0"/>
                <a:cs typeface="Calibri" panose="020F0502020204030204" charset="0"/>
              </a:rPr>
              <a:t>VD</a:t>
            </a:r>
            <a:r>
              <a:rPr lang="en-US" sz="2800">
                <a:latin typeface="Calibri" panose="020F0502020204030204" charset="0"/>
                <a:cs typeface="Calibri" panose="020F0502020204030204" charset="0"/>
              </a:rPr>
              <a:t>: cho dãy số gồm 5 phần tử: [1 5 4 2 3]</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Lần lặp đầu tiên:</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a:t>
            </a:r>
            <a:r>
              <a:rPr lang="en-US" sz="2800" b="1">
                <a:latin typeface="Calibri" panose="020F0502020204030204" charset="0"/>
                <a:cs typeface="Calibri" panose="020F0502020204030204" charset="0"/>
              </a:rPr>
              <a:t>1 5</a:t>
            </a:r>
            <a:r>
              <a:rPr lang="en-US" sz="2800">
                <a:latin typeface="Calibri" panose="020F0502020204030204" charset="0"/>
                <a:cs typeface="Calibri" panose="020F0502020204030204" charset="0"/>
              </a:rPr>
              <a:t> 4 2 3]       [</a:t>
            </a:r>
            <a:r>
              <a:rPr lang="en-US" sz="2800" b="1">
                <a:latin typeface="Calibri" panose="020F0502020204030204" charset="0"/>
                <a:cs typeface="Calibri" panose="020F0502020204030204" charset="0"/>
              </a:rPr>
              <a:t>5 1</a:t>
            </a:r>
            <a:r>
              <a:rPr lang="en-US" sz="2800">
                <a:latin typeface="Calibri" panose="020F0502020204030204" charset="0"/>
                <a:cs typeface="Calibri" panose="020F0502020204030204" charset="0"/>
              </a:rPr>
              <a:t> 4 2 3]  Thuật toán sẽ so sánh 2 giá trị đầu và vì 1 &lt; 5 nên thuật toán sẽ đổi chỗ 2 giá trị</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[5 </a:t>
            </a:r>
            <a:r>
              <a:rPr lang="en-US" sz="2800" b="1">
                <a:latin typeface="Calibri" panose="020F0502020204030204" charset="0"/>
                <a:cs typeface="Calibri" panose="020F0502020204030204" charset="0"/>
              </a:rPr>
              <a:t>1 4</a:t>
            </a:r>
            <a:r>
              <a:rPr lang="en-US" sz="2800">
                <a:latin typeface="Calibri" panose="020F0502020204030204" charset="0"/>
                <a:cs typeface="Calibri" panose="020F0502020204030204" charset="0"/>
              </a:rPr>
              <a:t> 2 3]       [5 </a:t>
            </a:r>
            <a:r>
              <a:rPr lang="en-US" sz="2800" b="1">
                <a:latin typeface="Calibri" panose="020F0502020204030204" charset="0"/>
                <a:cs typeface="Calibri" panose="020F0502020204030204" charset="0"/>
              </a:rPr>
              <a:t>4 1</a:t>
            </a:r>
            <a:r>
              <a:rPr lang="en-US" sz="2800">
                <a:latin typeface="Calibri" panose="020F0502020204030204" charset="0"/>
                <a:cs typeface="Calibri" panose="020F0502020204030204" charset="0"/>
              </a:rPr>
              <a:t> 2 3]  đổi chỗ 1 và 4 do 1 &lt; 4 </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[5 4 </a:t>
            </a:r>
            <a:r>
              <a:rPr lang="en-US" sz="2800" b="1">
                <a:latin typeface="Calibri" panose="020F0502020204030204" charset="0"/>
                <a:cs typeface="Calibri" panose="020F0502020204030204" charset="0"/>
              </a:rPr>
              <a:t>1 2</a:t>
            </a:r>
            <a:r>
              <a:rPr lang="en-US" sz="2800">
                <a:latin typeface="Calibri" panose="020F0502020204030204" charset="0"/>
                <a:cs typeface="Calibri" panose="020F0502020204030204" charset="0"/>
              </a:rPr>
              <a:t> 3]       [5 4 </a:t>
            </a:r>
            <a:r>
              <a:rPr lang="en-US" sz="2800" b="1">
                <a:latin typeface="Calibri" panose="020F0502020204030204" charset="0"/>
                <a:cs typeface="Calibri" panose="020F0502020204030204" charset="0"/>
              </a:rPr>
              <a:t>2 1</a:t>
            </a:r>
            <a:r>
              <a:rPr lang="en-US" sz="2800">
                <a:latin typeface="Calibri" panose="020F0502020204030204" charset="0"/>
                <a:cs typeface="Calibri" panose="020F0502020204030204" charset="0"/>
              </a:rPr>
              <a:t> 3]  đổi chỗ 1 và 2 do 1 &lt; 2 </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[5 4 2 </a:t>
            </a:r>
            <a:r>
              <a:rPr lang="en-US" sz="2800" b="1">
                <a:latin typeface="Calibri" panose="020F0502020204030204" charset="0"/>
                <a:cs typeface="Calibri" panose="020F0502020204030204" charset="0"/>
              </a:rPr>
              <a:t>1 3</a:t>
            </a:r>
            <a:r>
              <a:rPr lang="en-US" sz="2800">
                <a:latin typeface="Calibri" panose="020F0502020204030204" charset="0"/>
                <a:cs typeface="Calibri" panose="020F0502020204030204" charset="0"/>
              </a:rPr>
              <a:t>]       [5 4 2 </a:t>
            </a:r>
            <a:r>
              <a:rPr lang="en-US" sz="2800" b="1">
                <a:latin typeface="Calibri" panose="020F0502020204030204" charset="0"/>
                <a:cs typeface="Calibri" panose="020F0502020204030204" charset="0"/>
              </a:rPr>
              <a:t>3 1</a:t>
            </a:r>
            <a:r>
              <a:rPr lang="en-US" sz="2800">
                <a:latin typeface="Calibri" panose="020F0502020204030204" charset="0"/>
                <a:cs typeface="Calibri" panose="020F0502020204030204" charset="0"/>
              </a:rPr>
              <a:t>]  đổi chỗ 1 và 3 do 1 &lt; 3</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Lần lặp thứ 2:</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a:t>
            </a:r>
            <a:r>
              <a:rPr lang="en-US" sz="2800" b="1">
                <a:latin typeface="Calibri" panose="020F0502020204030204" charset="0"/>
                <a:cs typeface="Calibri" panose="020F0502020204030204" charset="0"/>
              </a:rPr>
              <a:t>5 4 </a:t>
            </a:r>
            <a:r>
              <a:rPr lang="en-US" sz="2800">
                <a:latin typeface="Calibri" panose="020F0502020204030204" charset="0"/>
                <a:cs typeface="Calibri" panose="020F0502020204030204" charset="0"/>
              </a:rPr>
              <a:t>2 3 1]       [</a:t>
            </a:r>
            <a:r>
              <a:rPr lang="en-US" sz="2800" b="1">
                <a:latin typeface="Calibri" panose="020F0502020204030204" charset="0"/>
                <a:cs typeface="Calibri" panose="020F0502020204030204" charset="0"/>
              </a:rPr>
              <a:t>5 4 </a:t>
            </a:r>
            <a:r>
              <a:rPr lang="en-US" sz="2800">
                <a:latin typeface="Calibri" panose="020F0502020204030204" charset="0"/>
                <a:cs typeface="Calibri" panose="020F0502020204030204" charset="0"/>
              </a:rPr>
              <a:t>2 3 1] không đổi vì 2 giá trị 5 và 4 đã đúng thứ tự</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[5</a:t>
            </a:r>
            <a:r>
              <a:rPr lang="en-US" sz="2800" b="1">
                <a:latin typeface="Calibri" panose="020F0502020204030204" charset="0"/>
                <a:cs typeface="Calibri" panose="020F0502020204030204" charset="0"/>
              </a:rPr>
              <a:t> 4 2</a:t>
            </a:r>
            <a:r>
              <a:rPr lang="en-US" sz="2800">
                <a:latin typeface="Calibri" panose="020F0502020204030204" charset="0"/>
                <a:cs typeface="Calibri" panose="020F0502020204030204" charset="0"/>
              </a:rPr>
              <a:t> 3 1]       [5 </a:t>
            </a:r>
            <a:r>
              <a:rPr lang="en-US" sz="2800" b="1">
                <a:latin typeface="Calibri" panose="020F0502020204030204" charset="0"/>
                <a:cs typeface="Calibri" panose="020F0502020204030204" charset="0"/>
              </a:rPr>
              <a:t>4 2</a:t>
            </a:r>
            <a:r>
              <a:rPr lang="en-US" sz="2800">
                <a:latin typeface="Calibri" panose="020F0502020204030204" charset="0"/>
                <a:cs typeface="Calibri" panose="020F0502020204030204" charset="0"/>
              </a:rPr>
              <a:t> 3 1] không đổi</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[5 4</a:t>
            </a:r>
            <a:r>
              <a:rPr lang="en-US" sz="2800" b="1">
                <a:latin typeface="Calibri" panose="020F0502020204030204" charset="0"/>
                <a:cs typeface="Calibri" panose="020F0502020204030204" charset="0"/>
              </a:rPr>
              <a:t> 2 3</a:t>
            </a:r>
            <a:r>
              <a:rPr lang="en-US" sz="2800">
                <a:latin typeface="Calibri" panose="020F0502020204030204" charset="0"/>
                <a:cs typeface="Calibri" panose="020F0502020204030204" charset="0"/>
              </a:rPr>
              <a:t> 1]       [5 4 </a:t>
            </a:r>
            <a:r>
              <a:rPr lang="en-US" sz="2800" b="1">
                <a:latin typeface="Calibri" panose="020F0502020204030204" charset="0"/>
                <a:cs typeface="Calibri" panose="020F0502020204030204" charset="0"/>
              </a:rPr>
              <a:t>3 2</a:t>
            </a:r>
            <a:r>
              <a:rPr lang="en-US" sz="2800">
                <a:latin typeface="Calibri" panose="020F0502020204030204" charset="0"/>
                <a:cs typeface="Calibri" panose="020F0502020204030204" charset="0"/>
              </a:rPr>
              <a:t> 1] đổi chỗ 2 và 3 do 2 &lt; 3</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Giảm dần: 5 4 3 2 1</a:t>
            </a:r>
            <a:endParaRPr lang="en-US" sz="2800">
              <a:latin typeface="Calibri" panose="020F0502020204030204" charset="0"/>
              <a:cs typeface="Calibri" panose="020F0502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sz="4000"/>
          </a:p>
        </p:txBody>
      </p:sp>
      <p:sp>
        <p:nvSpPr>
          <p:cNvPr id="3" name="Content Placeholder 2"/>
          <p:cNvSpPr>
            <a:spLocks noGrp="1"/>
          </p:cNvSpPr>
          <p:nvPr>
            <p:ph sz="half" idx="1"/>
          </p:nvPr>
        </p:nvSpPr>
        <p:spPr>
          <a:xfrm>
            <a:off x="609600" y="1600200"/>
            <a:ext cx="11216640" cy="4526280"/>
          </a:xfrm>
        </p:spPr>
        <p:txBody>
          <a:bodyPr/>
          <a:p>
            <a:r>
              <a:rPr lang="en-US">
                <a:latin typeface="Calibri" panose="020F0502020204030204" charset="0"/>
                <a:cs typeface="Calibri" panose="020F0502020204030204" charset="0"/>
              </a:rPr>
              <a:t>Tìm kiếm phần tử trong mảng</a:t>
            </a:r>
            <a:endParaRPr lang="en-US">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Ý tưởng: </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Đầu tiên ta sẽ cho nhập 1 dãy số gồm n phần tử, sau đó cho 1 biến x, chạy vòng lặp for và nếu như x = a[i] ta sẽ in ra “tìm thấy x” còn nếu không có thì in ra “không tìm thấy x”</a:t>
            </a:r>
            <a:endParaRPr lang="en-US" sz="2800">
              <a:latin typeface="Calibri" panose="020F0502020204030204" charset="0"/>
              <a:cs typeface="Calibri" panose="020F0502020204030204" charset="0"/>
            </a:endParaRPr>
          </a:p>
          <a:p>
            <a:pPr marL="0" indent="0">
              <a:buNone/>
            </a:pPr>
            <a:endParaRPr lang="en-US" sz="2800">
              <a:latin typeface="Calibri" panose="020F0502020204030204" charset="0"/>
              <a:cs typeface="Calibri" panose="020F0502020204030204" charset="0"/>
            </a:endParaRPr>
          </a:p>
        </p:txBody>
      </p:sp>
      <p:pic>
        <p:nvPicPr>
          <p:cNvPr id="6" name="Content Placeholder 5" descr="Capture15"/>
          <p:cNvPicPr>
            <a:picLocks noChangeAspect="1"/>
          </p:cNvPicPr>
          <p:nvPr>
            <p:ph sz="half" idx="2"/>
          </p:nvPr>
        </p:nvPicPr>
        <p:blipFill>
          <a:blip r:embed="rId1"/>
          <a:stretch>
            <a:fillRect/>
          </a:stretch>
        </p:blipFill>
        <p:spPr>
          <a:xfrm>
            <a:off x="725805" y="4291965"/>
            <a:ext cx="7971790" cy="2049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Calibri" panose="020F0502020204030204" charset="0"/>
                <a:cs typeface="Calibri" panose="020F0502020204030204" charset="0"/>
              </a:rPr>
              <a:t>Kết quả</a:t>
            </a:r>
            <a:endParaRPr lang="en-US" sz="4000">
              <a:latin typeface="Calibri" panose="020F0502020204030204" charset="0"/>
              <a:cs typeface="Calibri" panose="020F0502020204030204" charset="0"/>
            </a:endParaRPr>
          </a:p>
        </p:txBody>
      </p:sp>
      <p:pic>
        <p:nvPicPr>
          <p:cNvPr id="17" name="Picture 17" descr="Capture3"/>
          <p:cNvPicPr>
            <a:picLocks noChangeAspect="1"/>
          </p:cNvPicPr>
          <p:nvPr>
            <p:ph sz="half" idx="1"/>
          </p:nvPr>
        </p:nvPicPr>
        <p:blipFill>
          <a:blip r:embed="rId1"/>
          <a:stretch>
            <a:fillRect/>
          </a:stretch>
        </p:blipFill>
        <p:spPr>
          <a:xfrm>
            <a:off x="609600" y="2491105"/>
            <a:ext cx="5384800" cy="2743200"/>
          </a:xfrm>
          <a:prstGeom prst="rect">
            <a:avLst/>
          </a:prstGeom>
        </p:spPr>
      </p:pic>
      <p:pic>
        <p:nvPicPr>
          <p:cNvPr id="18" name="Picture 18" descr="Capture4"/>
          <p:cNvPicPr>
            <a:picLocks noChangeAspect="1"/>
          </p:cNvPicPr>
          <p:nvPr>
            <p:ph sz="half" idx="2"/>
          </p:nvPr>
        </p:nvPicPr>
        <p:blipFill>
          <a:blip r:embed="rId2"/>
          <a:stretch>
            <a:fillRect/>
          </a:stretch>
        </p:blipFill>
        <p:spPr>
          <a:xfrm>
            <a:off x="6197600" y="2520315"/>
            <a:ext cx="5384800" cy="2684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ircle(in)">
                                      <p:cBhvr>
                                        <p:cTn id="1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sz="4000">
                <a:latin typeface="Calibri" panose="020F0502020204030204" charset="0"/>
                <a:cs typeface="Calibri" panose="020F0502020204030204" charset="0"/>
                <a:sym typeface="+mn-ea"/>
              </a:rPr>
            </a:br>
            <a:br>
              <a:rPr lang="en-US"/>
            </a:br>
            <a:endParaRPr lang="en-US"/>
          </a:p>
        </p:txBody>
      </p:sp>
      <p:sp>
        <p:nvSpPr>
          <p:cNvPr id="3" name="Content Placeholder 2"/>
          <p:cNvSpPr>
            <a:spLocks noGrp="1"/>
          </p:cNvSpPr>
          <p:nvPr>
            <p:ph sz="half" idx="1"/>
          </p:nvPr>
        </p:nvSpPr>
        <p:spPr>
          <a:xfrm>
            <a:off x="609600" y="1417955"/>
            <a:ext cx="11216640" cy="5128260"/>
          </a:xfrm>
        </p:spPr>
        <p:txBody>
          <a:bodyPr/>
          <a:p>
            <a:r>
              <a:rPr lang="en-US">
                <a:latin typeface="Calibri" panose="020F0502020204030204" charset="0"/>
                <a:cs typeface="Calibri" panose="020F0502020204030204" charset="0"/>
              </a:rPr>
              <a:t>Thêm 1 phần tử vào bất kì chỗ nào trong mảng</a:t>
            </a:r>
            <a:endParaRPr lang="en-US">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Ý tưởng: </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Đầu tiên ta sẽ cho nhập 1 dãy số gồm n phần tử, sau đó cho xuất dãy số đó ra, ta gọi vt sẽ là vị trí để thêm phân tử và xét nếu như vt &lt; 0 hoặc vt &gt; n + 1 thì sẽ return lại sau đó chạy vòng lặp for, ở đây t cũng sẽ xét ở 2 điểm 1 là vị trí trước chỗ cần thêm thì b[i] = a[i], vị trí thứ 2 là sau vị trí cần thêm cho đến hết lúc này b sẽ hơn a 1 phần tử nên ta sẽ cho b[i + 1] = a[i] và kết thúc là xuất dãy b ra.</a:t>
            </a:r>
            <a:endParaRPr lang="en-US" sz="2800">
              <a:latin typeface="Calibri" panose="020F0502020204030204" charset="0"/>
              <a:cs typeface="Calibri" panose="020F0502020204030204" charset="0"/>
            </a:endParaRPr>
          </a:p>
          <a:p>
            <a:pPr marL="0" indent="0">
              <a:buNone/>
            </a:pPr>
            <a:endParaRPr lang="en-US" sz="2800">
              <a:latin typeface="Calibri" panose="020F0502020204030204" charset="0"/>
              <a:cs typeface="Calibri" panose="020F0502020204030204" charset="0"/>
            </a:endParaRPr>
          </a:p>
          <a:p>
            <a:endParaRPr lang="en-US" sz="2800">
              <a:latin typeface="Calibri" panose="020F0502020204030204" charset="0"/>
              <a:cs typeface="Calibri" panose="020F0502020204030204" charset="0"/>
            </a:endParaRPr>
          </a:p>
          <a:p>
            <a:pPr marL="0" indent="0">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Calibri" panose="020F0502020204030204" charset="0"/>
                <a:cs typeface="Calibri" panose="020F0502020204030204" charset="0"/>
              </a:rPr>
              <a:t>CHƯƠNG I: TỔNG QUAN VỀ QUẢN LÝ NHÂN VIÊN</a:t>
            </a:r>
            <a:endParaRPr lang="en-US" sz="4000">
              <a:latin typeface="Calibri" panose="020F0502020204030204" charset="0"/>
              <a:cs typeface="Calibri" panose="020F0502020204030204" charset="0"/>
            </a:endParaRPr>
          </a:p>
        </p:txBody>
      </p:sp>
      <p:sp>
        <p:nvSpPr>
          <p:cNvPr id="3" name="Content Placeholder 2"/>
          <p:cNvSpPr>
            <a:spLocks noGrp="1"/>
          </p:cNvSpPr>
          <p:nvPr>
            <p:ph idx="1"/>
          </p:nvPr>
        </p:nvSpPr>
        <p:spPr/>
        <p:txBody>
          <a:bodyPr/>
          <a:p>
            <a:pPr marL="0" indent="0">
              <a:buFont typeface="+mj-lt"/>
              <a:buNone/>
            </a:pPr>
            <a:r>
              <a:rPr lang="en-US">
                <a:latin typeface="Calibri" panose="020F0502020204030204" charset="0"/>
                <a:cs typeface="Calibri" panose="020F0502020204030204" charset="0"/>
              </a:rPr>
              <a:t>1. Lí do chọn đề tài</a:t>
            </a:r>
            <a:endParaRPr lang="en-US">
              <a:latin typeface="Calibri" panose="020F0502020204030204" charset="0"/>
              <a:cs typeface="Calibri" panose="020F0502020204030204" charset="0"/>
            </a:endParaRPr>
          </a:p>
          <a:p>
            <a:pPr>
              <a:buFont typeface="Wingdings" panose="05000000000000000000" charset="0"/>
              <a:buChar char="Ø"/>
            </a:pPr>
            <a:r>
              <a:rPr lang="en-US" sz="2400">
                <a:latin typeface="Calibri" panose="020F0502020204030204" charset="0"/>
                <a:cs typeface="Calibri" panose="020F0502020204030204" charset="0"/>
              </a:rPr>
              <a:t>Các công ty luôn luôn phát triển, các hồ sơ tuyển vào sẽ nhiều lên vì vậy đòi hỏi phải cần rất nhiều những kho chứa hồ sơ để lưu trữ hồ sơ của nhân viên khi vào công ty. Chương trình quản lý nhân viên sẽ giúp người quản lý thực hiện nhanh chóng và chính xác những yêu cầu trên.</a:t>
            </a:r>
            <a:endParaRPr lang="en-US" sz="2600">
              <a:latin typeface="Calibri" panose="020F0502020204030204" charset="0"/>
              <a:cs typeface="Calibri" panose="020F0502020204030204" charset="0"/>
            </a:endParaRPr>
          </a:p>
          <a:p>
            <a:pPr>
              <a:buFont typeface="Wingdings" panose="05000000000000000000" charset="0"/>
              <a:buChar char="Ø"/>
            </a:pPr>
            <a:endParaRPr lang="en-US" sz="2600">
              <a:latin typeface="Calibri" panose="020F0502020204030204" charset="0"/>
              <a:cs typeface="Calibri" panose="020F0502020204030204" charset="0"/>
            </a:endParaRPr>
          </a:p>
          <a:p>
            <a:pPr marL="0" indent="0">
              <a:buFont typeface="Wingdings" panose="05000000000000000000" charset="0"/>
              <a:buNone/>
            </a:pPr>
            <a:r>
              <a:rPr lang="en-US">
                <a:latin typeface="Calibri" panose="020F0502020204030204" charset="0"/>
                <a:cs typeface="Calibri" panose="020F0502020204030204" charset="0"/>
              </a:rPr>
              <a:t>2. Mục đích xây dựng</a:t>
            </a:r>
            <a:endParaRPr lang="en-US">
              <a:latin typeface="Calibri" panose="020F0502020204030204" charset="0"/>
              <a:cs typeface="Calibri" panose="020F0502020204030204" charset="0"/>
            </a:endParaRPr>
          </a:p>
          <a:p>
            <a:pPr>
              <a:buFont typeface="Wingdings" panose="05000000000000000000" charset="0"/>
              <a:buChar char="Ø"/>
            </a:pPr>
            <a:r>
              <a:rPr lang="en-US" sz="2400">
                <a:latin typeface="Calibri" panose="020F0502020204030204" charset="0"/>
                <a:cs typeface="Calibri" panose="020F0502020204030204" charset="0"/>
              </a:rPr>
              <a:t>Nhóm làm phần mềm quản lý nhân viên nhằm giúp tiết kiệm được thời gian và tài chính của các chủ doanh nghiệp.</a:t>
            </a:r>
            <a:endParaRPr lang="en-US" sz="2600">
              <a:latin typeface="Calibri" panose="020F0502020204030204" charset="0"/>
              <a:cs typeface="Calibri" panose="020F0502020204030204" charset="0"/>
            </a:endParaRPr>
          </a:p>
          <a:p>
            <a:pPr marL="0" indent="0">
              <a:buFont typeface="Wingdings" panose="05000000000000000000" charset="0"/>
              <a:buNone/>
            </a:pPr>
            <a:endParaRPr lang="en-US" sz="2600">
              <a:latin typeface="Calibri" panose="020F0502020204030204" charset="0"/>
              <a:cs typeface="Calibri" panose="020F0502020204030204" charset="0"/>
            </a:endParaRPr>
          </a:p>
          <a:p>
            <a:pPr marL="0" indent="0">
              <a:buFont typeface="Wingdings" panose="05000000000000000000" charset="0"/>
              <a:buNone/>
            </a:pPr>
            <a:endParaRPr lang="en-US" sz="2600">
              <a:latin typeface="Calibri" panose="020F0502020204030204" charset="0"/>
              <a:cs typeface="Calibri" panose="020F0502020204030204" charset="0"/>
            </a:endParaRPr>
          </a:p>
          <a:p>
            <a:pPr marL="514350" indent="-514350">
              <a:buFont typeface="Wingdings" panose="05000000000000000000" charset="0"/>
              <a:buAutoNum type="arabicPeriod"/>
            </a:pPr>
            <a:endParaRPr lang="en-US">
              <a:latin typeface="Calibri" panose="020F0502020204030204" charset="0"/>
              <a:cs typeface="Calibri" panose="020F0502020204030204" charset="0"/>
            </a:endParaRPr>
          </a:p>
          <a:p>
            <a:pPr>
              <a:buFont typeface="Wingdings" panose="05000000000000000000" charset="0"/>
              <a:buChar char="Ø"/>
            </a:pPr>
            <a:endParaRPr lang="en-US" sz="2000">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 minh họa</a:t>
            </a:r>
            <a:endParaRPr lang="en-US"/>
          </a:p>
        </p:txBody>
      </p:sp>
      <p:pic>
        <p:nvPicPr>
          <p:cNvPr id="5" name="Content Placeholder 4"/>
          <p:cNvPicPr>
            <a:picLocks noChangeAspect="1"/>
          </p:cNvPicPr>
          <p:nvPr>
            <p:ph sz="half" idx="1"/>
          </p:nvPr>
        </p:nvPicPr>
        <p:blipFill>
          <a:blip r:embed="rId1"/>
          <a:stretch>
            <a:fillRect/>
          </a:stretch>
        </p:blipFill>
        <p:spPr>
          <a:xfrm>
            <a:off x="1026160" y="2500630"/>
            <a:ext cx="4450080" cy="2808605"/>
          </a:xfrm>
          <a:prstGeom prst="rect">
            <a:avLst/>
          </a:prstGeom>
        </p:spPr>
      </p:pic>
      <p:pic>
        <p:nvPicPr>
          <p:cNvPr id="21" name="Picture 21" descr="Capture7"/>
          <p:cNvPicPr>
            <a:picLocks noChangeAspect="1"/>
          </p:cNvPicPr>
          <p:nvPr>
            <p:ph sz="half" idx="2"/>
          </p:nvPr>
        </p:nvPicPr>
        <p:blipFill>
          <a:blip r:embed="rId2"/>
          <a:stretch>
            <a:fillRect/>
          </a:stretch>
        </p:blipFill>
        <p:spPr>
          <a:xfrm>
            <a:off x="6197600" y="2493010"/>
            <a:ext cx="5384800" cy="2739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circle(in)">
                                      <p:cBhvr>
                                        <p:cTn id="12"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609600" y="1600200"/>
            <a:ext cx="10972800" cy="4526280"/>
          </a:xfrm>
        </p:spPr>
        <p:txBody>
          <a:bodyPr/>
          <a:p>
            <a:pPr algn="ctr"/>
            <a:endParaRPr lang="en-US" sz="4800"/>
          </a:p>
          <a:p>
            <a:pPr algn="ctr"/>
            <a:endParaRPr lang="en-US" sz="4800"/>
          </a:p>
          <a:p>
            <a:pPr marL="0" indent="0" algn="ctr">
              <a:buNone/>
            </a:pPr>
            <a:r>
              <a:rPr lang="en-US" sz="4800">
                <a:ln w="6600">
                  <a:solidFill>
                    <a:schemeClr val="accent2"/>
                  </a:solidFill>
                  <a:prstDash val="solid"/>
                </a:ln>
                <a:solidFill>
                  <a:srgbClr val="FFFFFF"/>
                </a:solidFill>
                <a:effectLst>
                  <a:outerShdw dist="38100" dir="2700000" algn="tl" rotWithShape="0">
                    <a:schemeClr val="accent2"/>
                  </a:outerShdw>
                </a:effectLst>
                <a:latin typeface="+mn-ea"/>
              </a:rPr>
              <a:t>Cảm ơn cô đã lắng nghe</a:t>
            </a:r>
            <a:endParaRPr lang="en-US" sz="4800">
              <a:ln w="6600">
                <a:solidFill>
                  <a:schemeClr val="accent2"/>
                </a:solidFill>
                <a:prstDash val="solid"/>
              </a:ln>
              <a:solidFill>
                <a:srgbClr val="FFFFFF"/>
              </a:solidFill>
              <a:effectLst>
                <a:outerShdw dist="38100" dir="2700000" algn="tl" rotWithShape="0">
                  <a:schemeClr val="accent2"/>
                </a:outerShdw>
              </a:effectLst>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scene3d>
              <a:camera prst="orthographicFront"/>
              <a:lightRig rig="soft" dir="t">
                <a:rot lat="0" lon="0" rev="15600000"/>
              </a:lightRig>
            </a:scene3d>
            <a:sp3d extrusionH="57150" prstMaterial="softEdge">
              <a:bevelT w="25400" h="38100"/>
            </a:sp3d>
          </a:bodyPr>
          <a:p>
            <a:r>
              <a:rPr lang="en-US" sz="4000">
                <a:solidFill>
                  <a:schemeClr val="accent4"/>
                </a:solidFill>
                <a:effectLst/>
                <a:latin typeface="Calibri" panose="020F0502020204030204" charset="0"/>
                <a:cs typeface="Calibri" panose="020F0502020204030204" charset="0"/>
              </a:rPr>
              <a:t>CHƯƠNG II: DEMO CHƯƠNG TRÌNH QUẢN LÝ NHÂN VIÊN </a:t>
            </a:r>
            <a:endParaRPr lang="en-US" sz="4000">
              <a:solidFill>
                <a:schemeClr val="accent4"/>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p:txBody>
          <a:bodyPr/>
          <a:p>
            <a:pPr marL="0" indent="0">
              <a:buFont typeface="Wingdings" panose="05000000000000000000" charset="0"/>
              <a:buNone/>
            </a:pPr>
            <a:r>
              <a:rPr lang="en-US">
                <a:latin typeface="Calibri" panose="020F0502020204030204" charset="0"/>
                <a:cs typeface="Calibri" panose="020F0502020204030204" charset="0"/>
              </a:rPr>
              <a:t>1. Tổng quan chương trình</a:t>
            </a:r>
            <a:endParaRPr lang="en-US">
              <a:latin typeface="Calibri" panose="020F0502020204030204" charset="0"/>
              <a:cs typeface="Calibri" panose="020F0502020204030204" charset="0"/>
            </a:endParaRPr>
          </a:p>
          <a:p>
            <a:pPr marL="0" indent="0">
              <a:buFont typeface="Wingdings" panose="05000000000000000000" charset="0"/>
              <a:buNone/>
            </a:pPr>
            <a:endParaRPr lang="en-US">
              <a:latin typeface="Calibri" panose="020F0502020204030204" charset="0"/>
              <a:cs typeface="Calibri" panose="020F0502020204030204" charset="0"/>
            </a:endParaRPr>
          </a:p>
          <a:p>
            <a:pPr marL="0" indent="0">
              <a:buFont typeface="Wingdings" panose="05000000000000000000" charset="0"/>
              <a:buNone/>
            </a:pPr>
            <a:endParaRPr lang="en-US">
              <a:latin typeface="Calibri" panose="020F0502020204030204" charset="0"/>
              <a:cs typeface="Calibri" panose="020F0502020204030204" charset="0"/>
            </a:endParaRPr>
          </a:p>
        </p:txBody>
      </p:sp>
      <p:pic>
        <p:nvPicPr>
          <p:cNvPr id="5" name="Content Placeholder 4" descr="Capture2"/>
          <p:cNvPicPr>
            <a:picLocks noChangeAspect="1"/>
          </p:cNvPicPr>
          <p:nvPr>
            <p:ph sz="half" idx="2"/>
          </p:nvPr>
        </p:nvPicPr>
        <p:blipFill>
          <a:blip r:embed="rId2"/>
          <a:stretch>
            <a:fillRect/>
          </a:stretch>
        </p:blipFill>
        <p:spPr>
          <a:xfrm>
            <a:off x="677545" y="2200275"/>
            <a:ext cx="9667240" cy="465455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latin typeface="Calibri" panose="020F0502020204030204" charset="0"/>
                <a:cs typeface="Calibri" panose="020F0502020204030204" charset="0"/>
                <a:sym typeface="+mn-ea"/>
              </a:rPr>
            </a:br>
            <a:br>
              <a:rPr lang="en-US">
                <a:latin typeface="Calibri" panose="020F0502020204030204" charset="0"/>
                <a:cs typeface="Calibri" panose="020F0502020204030204" charset="0"/>
              </a:rPr>
            </a:br>
            <a:endParaRPr lang="en-US"/>
          </a:p>
        </p:txBody>
      </p:sp>
      <p:sp>
        <p:nvSpPr>
          <p:cNvPr id="3" name="Content Placeholder 2"/>
          <p:cNvSpPr>
            <a:spLocks noGrp="1"/>
          </p:cNvSpPr>
          <p:nvPr>
            <p:ph idx="1"/>
          </p:nvPr>
        </p:nvSpPr>
        <p:spPr>
          <a:xfrm>
            <a:off x="609600" y="1600200"/>
            <a:ext cx="10972800" cy="3874770"/>
          </a:xfrm>
        </p:spPr>
        <p:txBody>
          <a:bodyPr/>
          <a:p>
            <a:pPr marL="0" indent="0">
              <a:buNone/>
            </a:pPr>
            <a:r>
              <a:rPr lang="en-US">
                <a:latin typeface="Calibri" panose="020F0502020204030204" charset="0"/>
                <a:cs typeface="Calibri" panose="020F0502020204030204" charset="0"/>
              </a:rPr>
              <a:t>2. Hướng dẫn sử dụng</a:t>
            </a:r>
            <a:endParaRPr lang="en-US"/>
          </a:p>
          <a:p>
            <a:pPr>
              <a:buFont typeface="Arial" panose="020B0604020202020204" pitchFamily="34" charset="0"/>
              <a:buChar char="•"/>
            </a:pPr>
            <a:r>
              <a:rPr lang="en-US" sz="2400">
                <a:latin typeface="Calibri" panose="020F0502020204030204" charset="0"/>
                <a:cs typeface="Calibri" panose="020F0502020204030204" charset="0"/>
              </a:rPr>
              <a:t>Ấn f11 để chạy chương trình</a:t>
            </a:r>
            <a:endParaRPr lang="en-US" sz="2400">
              <a:latin typeface="Calibri" panose="020F0502020204030204" charset="0"/>
              <a:cs typeface="Calibri" panose="020F0502020204030204" charset="0"/>
            </a:endParaRPr>
          </a:p>
          <a:p>
            <a:pPr>
              <a:buFont typeface="Arial" panose="020B0604020202020204" pitchFamily="34" charset="0"/>
              <a:buChar char="•"/>
            </a:pPr>
            <a:r>
              <a:rPr lang="en-US" sz="2400">
                <a:latin typeface="Calibri" panose="020F0502020204030204" charset="0"/>
                <a:cs typeface="Calibri" panose="020F0502020204030204" charset="0"/>
              </a:rPr>
              <a:t>Nhấn phím 1 khi muốn thêm nhân viên vào danh sách</a:t>
            </a:r>
            <a:endParaRPr lang="en-US" sz="2400">
              <a:latin typeface="Calibri" panose="020F0502020204030204" charset="0"/>
              <a:cs typeface="Calibri" panose="020F0502020204030204" charset="0"/>
            </a:endParaRPr>
          </a:p>
          <a:p>
            <a:pPr>
              <a:buFont typeface="Arial" panose="020B0604020202020204" pitchFamily="34" charset="0"/>
              <a:buChar char="•"/>
            </a:pPr>
            <a:r>
              <a:rPr lang="en-US" sz="2400">
                <a:latin typeface="Calibri" panose="020F0502020204030204" charset="0"/>
                <a:cs typeface="Calibri" panose="020F0502020204030204" charset="0"/>
              </a:rPr>
              <a:t>Nhấn phím 2 để hiện thị danh sách nhân viên</a:t>
            </a:r>
            <a:endParaRPr lang="en-US" sz="2400">
              <a:latin typeface="Calibri" panose="020F0502020204030204" charset="0"/>
              <a:cs typeface="Calibri" panose="020F0502020204030204" charset="0"/>
            </a:endParaRPr>
          </a:p>
          <a:p>
            <a:pPr>
              <a:buFont typeface="Arial" panose="020B0604020202020204" pitchFamily="34" charset="0"/>
              <a:buChar char="•"/>
            </a:pPr>
            <a:r>
              <a:rPr lang="en-US" sz="2400">
                <a:latin typeface="Calibri" panose="020F0502020204030204" charset="0"/>
                <a:cs typeface="Calibri" panose="020F0502020204030204" charset="0"/>
              </a:rPr>
              <a:t>Nhấn phím 3 để sắp xếp lại tên </a:t>
            </a:r>
            <a:endParaRPr lang="en-US" sz="2400">
              <a:latin typeface="Calibri" panose="020F0502020204030204" charset="0"/>
              <a:cs typeface="Calibri" panose="020F0502020204030204" charset="0"/>
            </a:endParaRPr>
          </a:p>
          <a:p>
            <a:pPr>
              <a:buFont typeface="Arial" panose="020B0604020202020204" pitchFamily="34" charset="0"/>
              <a:buChar char="•"/>
            </a:pPr>
            <a:r>
              <a:rPr lang="en-US" sz="2400">
                <a:latin typeface="Calibri" panose="020F0502020204030204" charset="0"/>
                <a:cs typeface="Calibri" panose="020F0502020204030204" charset="0"/>
              </a:rPr>
              <a:t>Nhấn phím 4 để tìm tên nhân viên</a:t>
            </a:r>
            <a:endParaRPr lang="en-US" sz="2400">
              <a:latin typeface="Calibri" panose="020F0502020204030204" charset="0"/>
              <a:cs typeface="Calibri" panose="020F0502020204030204" charset="0"/>
            </a:endParaRPr>
          </a:p>
          <a:p>
            <a:pPr>
              <a:buFont typeface="Arial" panose="020B0604020202020204" pitchFamily="34" charset="0"/>
              <a:buChar char="•"/>
            </a:pPr>
            <a:r>
              <a:rPr lang="en-US" sz="2400">
                <a:latin typeface="Calibri" panose="020F0502020204030204" charset="0"/>
                <a:cs typeface="Calibri" panose="020F0502020204030204" charset="0"/>
              </a:rPr>
              <a:t>Nhấn phím 5 để ghi thông tin ra file </a:t>
            </a:r>
            <a:endParaRPr lang="en-US" sz="2400">
              <a:latin typeface="Calibri" panose="020F0502020204030204" charset="0"/>
              <a:cs typeface="Calibri" panose="020F0502020204030204" charset="0"/>
            </a:endParaRPr>
          </a:p>
          <a:p>
            <a:pPr>
              <a:buFont typeface="Arial" panose="020B0604020202020204" pitchFamily="34" charset="0"/>
              <a:buChar char="•"/>
            </a:pPr>
            <a:r>
              <a:rPr lang="en-US" sz="2400">
                <a:latin typeface="Calibri" panose="020F0502020204030204" charset="0"/>
                <a:cs typeface="Calibri" panose="020F0502020204030204" charset="0"/>
              </a:rPr>
              <a:t>Nhấn phím 0 để thoát chương trình </a:t>
            </a:r>
            <a:endParaRPr lang="en-US" sz="2400">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Calibri" panose="020F0502020204030204" charset="0"/>
                <a:cs typeface="Calibri" panose="020F0502020204030204" charset="0"/>
              </a:rPr>
              <a:t>CHƯƠNG III: NỘI DUNG LÝ THUYẾT</a:t>
            </a:r>
            <a:endParaRPr lang="en-US" sz="4000">
              <a:latin typeface="Calibri" panose="020F0502020204030204" charset="0"/>
              <a:cs typeface="Calibri" panose="020F0502020204030204" charset="0"/>
            </a:endParaRPr>
          </a:p>
        </p:txBody>
      </p:sp>
      <p:sp>
        <p:nvSpPr>
          <p:cNvPr id="3" name="Content Placeholder 2"/>
          <p:cNvSpPr>
            <a:spLocks noGrp="1"/>
          </p:cNvSpPr>
          <p:nvPr>
            <p:ph idx="1"/>
          </p:nvPr>
        </p:nvSpPr>
        <p:spPr>
          <a:xfrm>
            <a:off x="609600" y="1600200"/>
            <a:ext cx="10972800" cy="2538095"/>
          </a:xfrm>
        </p:spPr>
        <p:txBody>
          <a:bodyPr/>
          <a:p>
            <a:pPr marL="0" indent="0">
              <a:buNone/>
            </a:pPr>
            <a:r>
              <a:rPr lang="en-US">
                <a:latin typeface="Calibri" panose="020F0502020204030204" charset="0"/>
                <a:cs typeface="Calibri" panose="020F0502020204030204" charset="0"/>
              </a:rPr>
              <a:t>1. Làm việc với tệp</a:t>
            </a:r>
            <a:endParaRPr lang="en-US">
              <a:latin typeface="Calibri" panose="020F0502020204030204" charset="0"/>
              <a:cs typeface="Calibri" panose="020F0502020204030204" charset="0"/>
            </a:endParaRPr>
          </a:p>
          <a:p>
            <a:pPr>
              <a:buFont typeface="Arial" panose="020B0604020202020204" pitchFamily="34" charset="0"/>
              <a:buChar char="•"/>
            </a:pPr>
            <a:r>
              <a:rPr lang="en-US" sz="2800">
                <a:latin typeface="Calibri" panose="020F0502020204030204" charset="0"/>
                <a:cs typeface="Calibri" panose="020F0502020204030204" charset="0"/>
              </a:rPr>
              <a:t>Các kiểu dữ liệu:</a:t>
            </a:r>
            <a:endParaRPr lang="en-US" sz="2800">
              <a:latin typeface="Calibri" panose="020F0502020204030204" charset="0"/>
              <a:cs typeface="Calibri" panose="020F0502020204030204" charset="0"/>
            </a:endParaRPr>
          </a:p>
          <a:p>
            <a:pPr marL="0" indent="0">
              <a:buFont typeface="Arial" panose="020B0604020202020204" pitchFamily="34" charset="0"/>
              <a:buNone/>
            </a:pPr>
            <a:r>
              <a:rPr lang="en-US" sz="2800">
                <a:latin typeface="Calibri" panose="020F0502020204030204" charset="0"/>
                <a:cs typeface="Calibri" panose="020F0502020204030204" charset="0"/>
              </a:rPr>
              <a:t>     + Kiểu văn bản: là những file có đuôi là .txt. Khi mở các file này bằng các text editer, ta sẽ thấy được văn bản ngay và có thể dễ dàng thao tác sửa, xóa, thêm nội dung của file này.</a:t>
            </a:r>
            <a:endParaRPr lang="en-US" sz="2400">
              <a:latin typeface="Calibri" panose="020F0502020204030204" charset="0"/>
              <a:cs typeface="Calibri" panose="020F0502020204030204" charset="0"/>
            </a:endParaRPr>
          </a:p>
          <a:p>
            <a:pPr marL="0" indent="0">
              <a:buFont typeface="Arial" panose="020B0604020202020204" pitchFamily="34" charset="0"/>
              <a:buNone/>
            </a:pPr>
            <a:endParaRPr lang="en-US" sz="2400">
              <a:latin typeface="Calibri" panose="020F0502020204030204" charset="0"/>
              <a:cs typeface="Calibri" panose="020F0502020204030204" charset="0"/>
            </a:endParaRPr>
          </a:p>
        </p:txBody>
      </p:sp>
      <p:sp>
        <p:nvSpPr>
          <p:cNvPr id="4" name="TextBox 3"/>
          <p:cNvSpPr txBox="1"/>
          <p:nvPr/>
        </p:nvSpPr>
        <p:spPr>
          <a:xfrm>
            <a:off x="609600" y="4641215"/>
            <a:ext cx="10714990" cy="953135"/>
          </a:xfrm>
          <a:prstGeom prst="rect">
            <a:avLst/>
          </a:prstGeom>
          <a:noFill/>
        </p:spPr>
        <p:txBody>
          <a:bodyPr wrap="square" rtlCol="0">
            <a:spAutoFit/>
          </a:bodyPr>
          <a:p>
            <a:r>
              <a:rPr lang="en-US" sz="2800" dirty="0">
                <a:solidFill>
                  <a:schemeClr val="tx1"/>
                </a:solidFill>
                <a:latin typeface="Calibri" panose="020F0502020204030204" charset="0"/>
                <a:cs typeface="Calibri" panose="020F0502020204030204" charset="0"/>
              </a:rPr>
              <a:t>     + Kiểu nhị phân: là những file có đuôi mở rộng là .bin. Những file này  được lưu dưới dạng nhị phân, chỉ bao gồm các số 0 và 1.</a:t>
            </a:r>
            <a:endParaRPr lang="en-US" sz="2800" dirty="0">
              <a:solidFill>
                <a:schemeClr val="tx1"/>
              </a:solidFill>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circle(in)">
                                      <p:cBhvr>
                                        <p:cTn id="16" dur="2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circle(in)">
                                      <p:cBhvr>
                                        <p:cTn id="21" dur="20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circle(in)">
                                      <p:cBhvr>
                                        <p:cTn id="26" dur="2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circle(in)">
                                      <p:cBhvr>
                                        <p:cTn id="31"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buFont typeface="Arial" panose="020B0604020202020204" pitchFamily="34" charset="0"/>
              <a:buChar char="•"/>
            </a:pPr>
            <a:r>
              <a:rPr lang="en-US">
                <a:latin typeface="Calibri" panose="020F0502020204030204" charset="0"/>
                <a:cs typeface="Calibri" panose="020F0502020204030204" charset="0"/>
              </a:rPr>
              <a:t>Các thao tác với file</a:t>
            </a:r>
            <a:endParaRPr lang="en-US">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Trong ngôn ngữ lập trình C, có một số thao tác chính khi làm việc với file, bao gồm cả file văn bản và file nhị phân:</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1.Tạo mới một file</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2.Mở một file đã có</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3.Đóng file đang mở</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4.Đọc thông tin từ file/ Ghi thông tin ra file</a:t>
            </a:r>
            <a:endParaRPr lang="en-US" sz="2800">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in)">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943610" y="1616710"/>
            <a:ext cx="9095105" cy="5194300"/>
          </a:xfrm>
        </p:spPr>
        <p:txBody>
          <a:bodyPr/>
          <a:p>
            <a:pPr>
              <a:buFont typeface="Arial" panose="020B0604020202020204" pitchFamily="34" charset="0"/>
              <a:buChar char="•"/>
            </a:pPr>
            <a:r>
              <a:rPr lang="en-US">
                <a:latin typeface="Calibri" panose="020F0502020204030204" charset="0"/>
                <a:cs typeface="Calibri" panose="020F0502020204030204" charset="0"/>
              </a:rPr>
              <a:t>Thao tác với file trên ngôn ngữ C</a:t>
            </a:r>
            <a:endParaRPr lang="en-US">
              <a:latin typeface="Calibri" panose="020F0502020204030204" charset="0"/>
              <a:cs typeface="Calibri" panose="020F0502020204030204" charset="0"/>
            </a:endParaRPr>
          </a:p>
          <a:p>
            <a:pPr marL="0" indent="0">
              <a:buNone/>
            </a:pPr>
            <a:r>
              <a:rPr lang="en-US">
                <a:latin typeface="Calibri" panose="020F0502020204030204" charset="0"/>
                <a:cs typeface="Calibri" panose="020F0502020204030204" charset="0"/>
              </a:rPr>
              <a:t>+ Thao tác mở file</a:t>
            </a:r>
            <a:endParaRPr lang="en-US">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Để đọc ghi file trong C cũng như trong mọi ngôn ngữ lập trình, việc đầu tiên người sử dụng cần làm là mở file muốn làm việc. Trong ngôn ngữ lập trình C, chúng ta có thể mở file bằng cách sử dụng hàm fopen() trong thư viện stdio.h như sau:</a:t>
            </a:r>
            <a:endParaRPr lang="en-US" sz="2800">
              <a:latin typeface="Calibri" panose="020F0502020204030204" charset="0"/>
              <a:cs typeface="Calibri" panose="020F0502020204030204" charset="0"/>
            </a:endParaRPr>
          </a:p>
          <a:p>
            <a:pPr marL="0" indent="0">
              <a:buNone/>
            </a:pPr>
            <a:endParaRPr lang="en-US">
              <a:latin typeface="Calibri" panose="020F0502020204030204" charset="0"/>
              <a:cs typeface="Calibri" panose="020F0502020204030204" charset="0"/>
            </a:endParaRPr>
          </a:p>
          <a:p>
            <a:pPr marL="0" indent="0">
              <a:buNone/>
            </a:pPr>
            <a:endParaRPr lang="en-US">
              <a:latin typeface="Calibri" panose="020F0502020204030204" charset="0"/>
              <a:cs typeface="Calibri" panose="020F0502020204030204" charset="0"/>
            </a:endParaRPr>
          </a:p>
          <a:p>
            <a:pPr marL="0" indent="0">
              <a:buNone/>
            </a:pPr>
            <a:endParaRPr lang="en-US">
              <a:latin typeface="Calibri" panose="020F0502020204030204" charset="0"/>
              <a:cs typeface="Calibri" panose="020F0502020204030204" charset="0"/>
            </a:endParaRPr>
          </a:p>
        </p:txBody>
      </p:sp>
      <p:pic>
        <p:nvPicPr>
          <p:cNvPr id="6" name="Picture 32"/>
          <p:cNvPicPr>
            <a:picLocks noChangeAspect="1"/>
          </p:cNvPicPr>
          <p:nvPr>
            <p:ph sz="half" idx="2"/>
          </p:nvPr>
        </p:nvPicPr>
        <p:blipFill>
          <a:blip r:embed="rId1"/>
          <a:srcRect l="6444" t="23452" r="81957" b="67221"/>
          <a:stretch>
            <a:fillRect/>
          </a:stretch>
        </p:blipFill>
        <p:spPr>
          <a:xfrm>
            <a:off x="1127760" y="4738370"/>
            <a:ext cx="5384800" cy="1627505"/>
          </a:xfrm>
          <a:prstGeom prst="rect">
            <a:avLst/>
          </a:prstGeom>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7"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0" fill="hold"/>
                                        <p:tgtEl>
                                          <p:spTgt spid="6"/>
                                        </p:tgtEl>
                                        <p:attrNameLst>
                                          <p:attrName>ppt_x</p:attrName>
                                        </p:attrNameLst>
                                      </p:cBhvr>
                                      <p:tavLst>
                                        <p:tav tm="0">
                                          <p:val>
                                            <p:strVal val="#ppt_x"/>
                                          </p:val>
                                        </p:tav>
                                        <p:tav tm="100000">
                                          <p:val>
                                            <p:strVal val="#ppt_x"/>
                                          </p:val>
                                        </p:tav>
                                      </p:tavLst>
                                    </p:anim>
                                    <p:anim calcmode="lin" valueType="num">
                                      <p:cBhvr additive="base">
                                        <p:cTn id="21" dur="5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600200"/>
            <a:ext cx="10781665" cy="4526280"/>
          </a:xfrm>
        </p:spPr>
        <p:txBody>
          <a:bodyPr/>
          <a:p>
            <a:pPr marL="0" indent="0">
              <a:buNone/>
            </a:pPr>
            <a:r>
              <a:rPr lang="en-US">
                <a:latin typeface="Calibri" panose="020F0502020204030204" charset="0"/>
                <a:cs typeface="Calibri" panose="020F0502020204030204" charset="0"/>
              </a:rPr>
              <a:t>+ Thao tác đóng file </a:t>
            </a:r>
            <a:endParaRPr lang="en-US">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Khi làm việc với tập tin hoàn tất, kể cả là file nhị phân hay file văn bản. Ta cần đóng file sau khi làm việc với nó xong. Việc đóng file đang mở có thể được thực hiện bằng cách dùng hàm fclose()</a:t>
            </a:r>
            <a:endParaRPr lang="en-US">
              <a:latin typeface="Calibri" panose="020F0502020204030204" charset="0"/>
              <a:cs typeface="Calibri" panose="020F0502020204030204" charset="0"/>
            </a:endParaRPr>
          </a:p>
          <a:p>
            <a:pPr marL="0" indent="0">
              <a:buNone/>
            </a:pPr>
            <a:endParaRPr lang="en-US">
              <a:latin typeface="Calibri" panose="020F0502020204030204" charset="0"/>
              <a:cs typeface="Calibri" panose="020F0502020204030204" charset="0"/>
            </a:endParaRPr>
          </a:p>
        </p:txBody>
      </p:sp>
      <p:pic>
        <p:nvPicPr>
          <p:cNvPr id="34" name="Picture 34"/>
          <p:cNvPicPr>
            <a:picLocks noChangeAspect="1"/>
          </p:cNvPicPr>
          <p:nvPr>
            <p:ph sz="half" idx="2"/>
          </p:nvPr>
        </p:nvPicPr>
        <p:blipFill>
          <a:blip r:embed="rId1"/>
          <a:srcRect l="6570" t="19645" r="73237" b="72680"/>
          <a:stretch>
            <a:fillRect/>
          </a:stretch>
        </p:blipFill>
        <p:spPr>
          <a:xfrm>
            <a:off x="884555" y="3879850"/>
            <a:ext cx="6436995" cy="1878330"/>
          </a:xfrm>
          <a:prstGeom prst="rect">
            <a:avLst/>
          </a:prstGeom>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linds(horizontal)">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DIAGRAM_MODELTYPE" val="dynamicNum"/>
  <p:tag name="KSO_WM_BEAUTIFY_FLAG" val="#wm#"/>
  <p:tag name="KSO_WM_UNIT_TYPE" val="ζ_h_f"/>
</p:tagLst>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8571</Words>
  <Application>WPS Presentation</Application>
  <PresentationFormat>Widescreen</PresentationFormat>
  <Paragraphs>222</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SimSun</vt:lpstr>
      <vt:lpstr>Wingdings</vt:lpstr>
      <vt:lpstr>Calibri</vt:lpstr>
      <vt:lpstr>Wingdings</vt:lpstr>
      <vt:lpstr>Microsoft YaHei</vt:lpstr>
      <vt:lpstr>Arial Unicode MS</vt:lpstr>
      <vt:lpstr>Business Cooperate</vt:lpstr>
      <vt:lpstr>Chào mừng cô và các bạn                                                                                                                                                                                                                                                                                                                                                                                                                                                                                                                                                                                                                                                                                                                                                                                                                                                                                                                                                                                                    </vt:lpstr>
      <vt:lpstr>Bố cục</vt:lpstr>
      <vt:lpstr>CHƯƠNG I: TỔNG QUAN VỀ QUẢN LÝ NHÂN VIÊN</vt:lpstr>
      <vt:lpstr>CHƯƠNG II: DEMO CHƯƠNG TRÌNH QUẢN LÝ NHÂN VIÊN </vt:lpstr>
      <vt:lpstr>  </vt:lpstr>
      <vt:lpstr>CHƯƠNG III: NỘI DUNG LÝ THUYẾT</vt:lpstr>
      <vt:lpstr>PowerPoint 演示文稿</vt:lpstr>
      <vt:lpstr>PowerPoint 演示文稿</vt:lpstr>
      <vt:lpstr>PowerPoint 演示文稿</vt:lpstr>
      <vt:lpstr>PowerPoint 演示文稿</vt:lpstr>
      <vt:lpstr>PowerPoint 演示文稿</vt:lpstr>
      <vt:lpstr>  </vt:lpstr>
      <vt:lpstr>PowerPoint 演示文稿</vt:lpstr>
      <vt:lpstr>  </vt:lpstr>
      <vt:lpstr>  </vt:lpstr>
      <vt:lpstr>PowerPoint 演示文稿</vt:lpstr>
      <vt:lpstr>  </vt:lpstr>
      <vt:lpstr>PowerPoint 演示文稿</vt:lpstr>
      <vt:lpstr>  </vt:lpstr>
      <vt:lpstr>PowerPoint 演示文稿</vt:lpstr>
      <vt:lpstr>PowerPoint 演示文稿</vt:lpstr>
      <vt:lpstr>PowerPoint 演示文稿</vt:lpstr>
      <vt:lpstr>PowerPoint 演示文稿</vt:lpstr>
      <vt:lpstr>  </vt:lpstr>
      <vt:lpstr>  </vt:lpstr>
      <vt:lpstr>PowerPoint 演示文稿</vt:lpstr>
      <vt:lpstr>PowerPoint 演示文稿</vt:lpstr>
      <vt:lpstr>Kết quả</vt:lpstr>
      <vt:lpstr>  </vt:lpstr>
      <vt:lpstr>Code minh họa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thầy cô và các bạn                                                                                                                                                                                                                                                                                                                                                                                                                                                                                                                                                                                                                                                                                                                                                                                                                                                                                                                                                                                                    </dc:title>
  <dc:creator>dell</dc:creator>
  <cp:lastModifiedBy>ACER</cp:lastModifiedBy>
  <cp:revision>8</cp:revision>
  <dcterms:created xsi:type="dcterms:W3CDTF">2020-06-17T14:48:00Z</dcterms:created>
  <dcterms:modified xsi:type="dcterms:W3CDTF">2020-06-23T02:47:40Z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