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4" r:id="rId3"/>
    <p:sldId id="265" r:id="rId4"/>
    <p:sldId id="266" r:id="rId5"/>
    <p:sldId id="267" r:id="rId6"/>
    <p:sldId id="257" r:id="rId7"/>
    <p:sldId id="258" r:id="rId8"/>
    <p:sldId id="261" r:id="rId9"/>
    <p:sldId id="273"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27670-D614-44A7-83E1-59F38D9D76A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ADFA63-C8A6-4759-A44E-E741631F9C85}">
      <dgm:prSet phldrT="[Text]"/>
      <dgm:spPr/>
      <dgm:t>
        <a:bodyPr/>
        <a:lstStyle/>
        <a:p>
          <a:pPr algn="ctr"/>
          <a:endParaRPr lang="en-US" dirty="0" smtClean="0"/>
        </a:p>
        <a:p>
          <a:pPr algn="ctr"/>
          <a:endParaRPr lang="en-US" dirty="0" smtClean="0"/>
        </a:p>
        <a:p>
          <a:pPr algn="ctr"/>
          <a:endParaRPr lang="en-US" dirty="0" smtClean="0"/>
        </a:p>
        <a:p>
          <a:pPr algn="ctr"/>
          <a:r>
            <a:rPr lang="en-US" dirty="0" smtClean="0"/>
            <a:t>Introduction</a:t>
          </a:r>
          <a:endParaRPr lang="en-US" dirty="0"/>
        </a:p>
      </dgm:t>
    </dgm:pt>
    <dgm:pt modelId="{4F371D1B-A8B8-437B-A16B-C53D65272152}" type="parTrans" cxnId="{3710CBA5-356C-4CF9-BE83-1C025FF13B32}">
      <dgm:prSet/>
      <dgm:spPr/>
      <dgm:t>
        <a:bodyPr/>
        <a:lstStyle/>
        <a:p>
          <a:endParaRPr lang="en-US"/>
        </a:p>
      </dgm:t>
    </dgm:pt>
    <dgm:pt modelId="{48645AA9-6F0E-479C-9027-BA7D7CAD6069}" type="sibTrans" cxnId="{3710CBA5-356C-4CF9-BE83-1C025FF13B32}">
      <dgm:prSet/>
      <dgm:spPr/>
      <dgm:t>
        <a:bodyPr/>
        <a:lstStyle/>
        <a:p>
          <a:endParaRPr lang="en-US"/>
        </a:p>
      </dgm:t>
    </dgm:pt>
    <dgm:pt modelId="{DE181397-9370-40F0-A5CA-5B9228359C81}">
      <dgm:prSet phldrT="[Text]"/>
      <dgm:spPr/>
      <dgm:t>
        <a:bodyPr/>
        <a:lstStyle/>
        <a:p>
          <a:r>
            <a:rPr lang="en-US" dirty="0" smtClean="0"/>
            <a:t>Purpose</a:t>
          </a:r>
          <a:endParaRPr lang="en-US" dirty="0"/>
        </a:p>
      </dgm:t>
    </dgm:pt>
    <dgm:pt modelId="{0C6E73F8-51D0-4BCD-A18C-18D1C315E5FA}" type="parTrans" cxnId="{05213BEA-FAB6-447D-879D-3ABA06DAF9B3}">
      <dgm:prSet/>
      <dgm:spPr/>
      <dgm:t>
        <a:bodyPr/>
        <a:lstStyle/>
        <a:p>
          <a:endParaRPr lang="en-US"/>
        </a:p>
      </dgm:t>
    </dgm:pt>
    <dgm:pt modelId="{08EE9AEC-2431-4649-A0C5-69C04E9A4828}" type="sibTrans" cxnId="{05213BEA-FAB6-447D-879D-3ABA06DAF9B3}">
      <dgm:prSet/>
      <dgm:spPr/>
      <dgm:t>
        <a:bodyPr/>
        <a:lstStyle/>
        <a:p>
          <a:endParaRPr lang="en-US"/>
        </a:p>
      </dgm:t>
    </dgm:pt>
    <dgm:pt modelId="{1ED0405A-64F6-4240-8DC1-8950DF457A9E}">
      <dgm:prSet phldrT="[Text]"/>
      <dgm:spPr/>
      <dgm:t>
        <a:bodyPr/>
        <a:lstStyle/>
        <a:p>
          <a:r>
            <a:rPr lang="en-US" dirty="0" smtClean="0"/>
            <a:t>Literature review</a:t>
          </a:r>
          <a:endParaRPr lang="en-US" dirty="0"/>
        </a:p>
      </dgm:t>
    </dgm:pt>
    <dgm:pt modelId="{2C2B28F4-04CB-4D11-8FAE-19680250C8B7}" type="parTrans" cxnId="{B2C92378-0E2B-4EC4-97F5-C28A7ECA088A}">
      <dgm:prSet/>
      <dgm:spPr/>
      <dgm:t>
        <a:bodyPr/>
        <a:lstStyle/>
        <a:p>
          <a:endParaRPr lang="en-US"/>
        </a:p>
      </dgm:t>
    </dgm:pt>
    <dgm:pt modelId="{88A3E487-5637-4E95-B94D-5207E1F1BED9}" type="sibTrans" cxnId="{B2C92378-0E2B-4EC4-97F5-C28A7ECA088A}">
      <dgm:prSet/>
      <dgm:spPr/>
      <dgm:t>
        <a:bodyPr/>
        <a:lstStyle/>
        <a:p>
          <a:endParaRPr lang="en-US"/>
        </a:p>
      </dgm:t>
    </dgm:pt>
    <dgm:pt modelId="{EF6F77D3-F09C-4BB9-B84D-10B7BAF5F5AB}">
      <dgm:prSet phldrT="[Text]"/>
      <dgm:spPr/>
      <dgm:t>
        <a:bodyPr/>
        <a:lstStyle/>
        <a:p>
          <a:r>
            <a:rPr lang="en-US" dirty="0" smtClean="0"/>
            <a:t>Data visualization</a:t>
          </a:r>
          <a:endParaRPr lang="en-US" dirty="0"/>
        </a:p>
      </dgm:t>
    </dgm:pt>
    <dgm:pt modelId="{08E77D1A-D0D6-4DFD-A4CA-A297D44221D6}" type="parTrans" cxnId="{54FE82A7-BCAA-4672-B2F1-A42C2E0424BA}">
      <dgm:prSet/>
      <dgm:spPr/>
      <dgm:t>
        <a:bodyPr/>
        <a:lstStyle/>
        <a:p>
          <a:endParaRPr lang="en-US"/>
        </a:p>
      </dgm:t>
    </dgm:pt>
    <dgm:pt modelId="{E69465F5-7EEC-471E-9686-991DFF7B3408}" type="sibTrans" cxnId="{54FE82A7-BCAA-4672-B2F1-A42C2E0424BA}">
      <dgm:prSet/>
      <dgm:spPr/>
      <dgm:t>
        <a:bodyPr/>
        <a:lstStyle/>
        <a:p>
          <a:endParaRPr lang="en-US"/>
        </a:p>
      </dgm:t>
    </dgm:pt>
    <dgm:pt modelId="{16B65104-4FF5-437A-895D-D75187FD42A5}">
      <dgm:prSet phldrT="[Text]"/>
      <dgm:spPr/>
      <dgm:t>
        <a:bodyPr/>
        <a:lstStyle/>
        <a:p>
          <a:r>
            <a:rPr lang="en-US" smtClean="0"/>
            <a:t>Algorithm</a:t>
          </a:r>
          <a:endParaRPr lang="en-US" dirty="0"/>
        </a:p>
      </dgm:t>
    </dgm:pt>
    <dgm:pt modelId="{3B168729-B62B-4671-A65E-ACFD2BE8B17D}" type="parTrans" cxnId="{41C7A9AE-979E-4B75-8D97-865BBA53BCB3}">
      <dgm:prSet/>
      <dgm:spPr/>
      <dgm:t>
        <a:bodyPr/>
        <a:lstStyle/>
        <a:p>
          <a:endParaRPr lang="en-US"/>
        </a:p>
      </dgm:t>
    </dgm:pt>
    <dgm:pt modelId="{3FB7E8F7-EB3B-43EA-A904-96DE313C1251}" type="sibTrans" cxnId="{41C7A9AE-979E-4B75-8D97-865BBA53BCB3}">
      <dgm:prSet/>
      <dgm:spPr/>
      <dgm:t>
        <a:bodyPr/>
        <a:lstStyle/>
        <a:p>
          <a:endParaRPr lang="en-US"/>
        </a:p>
      </dgm:t>
    </dgm:pt>
    <dgm:pt modelId="{A72FE4FC-5081-40AD-89F0-4ECD404704EF}" type="pres">
      <dgm:prSet presAssocID="{BE727670-D614-44A7-83E1-59F38D9D76A1}" presName="vert0" presStyleCnt="0">
        <dgm:presLayoutVars>
          <dgm:dir/>
          <dgm:animOne val="branch"/>
          <dgm:animLvl val="lvl"/>
        </dgm:presLayoutVars>
      </dgm:prSet>
      <dgm:spPr/>
      <dgm:t>
        <a:bodyPr/>
        <a:lstStyle/>
        <a:p>
          <a:endParaRPr lang="en-US"/>
        </a:p>
      </dgm:t>
    </dgm:pt>
    <dgm:pt modelId="{C804B46D-6633-415E-87E8-12F3AA83DE6F}" type="pres">
      <dgm:prSet presAssocID="{81ADFA63-C8A6-4759-A44E-E741631F9C85}" presName="thickLine" presStyleLbl="alignNode1" presStyleIdx="0" presStyleCnt="1"/>
      <dgm:spPr/>
    </dgm:pt>
    <dgm:pt modelId="{CE88DF59-1E4C-4AFF-BADE-7645781B0B48}" type="pres">
      <dgm:prSet presAssocID="{81ADFA63-C8A6-4759-A44E-E741631F9C85}" presName="horz1" presStyleCnt="0"/>
      <dgm:spPr/>
    </dgm:pt>
    <dgm:pt modelId="{BC2E3438-B9E7-4704-B274-333F0A8A85F0}" type="pres">
      <dgm:prSet presAssocID="{81ADFA63-C8A6-4759-A44E-E741631F9C85}" presName="tx1" presStyleLbl="revTx" presStyleIdx="0" presStyleCnt="5"/>
      <dgm:spPr/>
      <dgm:t>
        <a:bodyPr/>
        <a:lstStyle/>
        <a:p>
          <a:endParaRPr lang="en-US"/>
        </a:p>
      </dgm:t>
    </dgm:pt>
    <dgm:pt modelId="{7F6002C4-5792-457E-8137-DFFFAB21D051}" type="pres">
      <dgm:prSet presAssocID="{81ADFA63-C8A6-4759-A44E-E741631F9C85}" presName="vert1" presStyleCnt="0"/>
      <dgm:spPr/>
    </dgm:pt>
    <dgm:pt modelId="{4F1C7E50-46B2-405E-9B7C-47BB48D6AF72}" type="pres">
      <dgm:prSet presAssocID="{DE181397-9370-40F0-A5CA-5B9228359C81}" presName="vertSpace2a" presStyleCnt="0"/>
      <dgm:spPr/>
    </dgm:pt>
    <dgm:pt modelId="{EBC59B65-6FE4-470E-9D67-05B499A6046C}" type="pres">
      <dgm:prSet presAssocID="{DE181397-9370-40F0-A5CA-5B9228359C81}" presName="horz2" presStyleCnt="0"/>
      <dgm:spPr/>
    </dgm:pt>
    <dgm:pt modelId="{4A7B30C0-08F4-40FC-A9E0-64087F9F8B39}" type="pres">
      <dgm:prSet presAssocID="{DE181397-9370-40F0-A5CA-5B9228359C81}" presName="horzSpace2" presStyleCnt="0"/>
      <dgm:spPr/>
    </dgm:pt>
    <dgm:pt modelId="{A09A8F82-C5F5-4247-B90F-0EB7FE51C28E}" type="pres">
      <dgm:prSet presAssocID="{DE181397-9370-40F0-A5CA-5B9228359C81}" presName="tx2" presStyleLbl="revTx" presStyleIdx="1" presStyleCnt="5"/>
      <dgm:spPr/>
      <dgm:t>
        <a:bodyPr/>
        <a:lstStyle/>
        <a:p>
          <a:endParaRPr lang="en-US"/>
        </a:p>
      </dgm:t>
    </dgm:pt>
    <dgm:pt modelId="{AF5BDBAC-9E51-410B-AB60-99F7DA034D2F}" type="pres">
      <dgm:prSet presAssocID="{DE181397-9370-40F0-A5CA-5B9228359C81}" presName="vert2" presStyleCnt="0"/>
      <dgm:spPr/>
    </dgm:pt>
    <dgm:pt modelId="{CF80A5E3-EC0D-46A0-93A4-9E09CFFD08FB}" type="pres">
      <dgm:prSet presAssocID="{DE181397-9370-40F0-A5CA-5B9228359C81}" presName="thinLine2b" presStyleLbl="callout" presStyleIdx="0" presStyleCnt="4"/>
      <dgm:spPr/>
    </dgm:pt>
    <dgm:pt modelId="{732A24DF-DC70-4238-9CD7-A61C9F36E3D3}" type="pres">
      <dgm:prSet presAssocID="{DE181397-9370-40F0-A5CA-5B9228359C81}" presName="vertSpace2b" presStyleCnt="0"/>
      <dgm:spPr/>
    </dgm:pt>
    <dgm:pt modelId="{EBB83B16-91F4-40EB-BEE0-FAC7016C38F5}" type="pres">
      <dgm:prSet presAssocID="{1ED0405A-64F6-4240-8DC1-8950DF457A9E}" presName="horz2" presStyleCnt="0"/>
      <dgm:spPr/>
    </dgm:pt>
    <dgm:pt modelId="{AD2536B6-D88C-4D14-B752-A5DA5EFBA512}" type="pres">
      <dgm:prSet presAssocID="{1ED0405A-64F6-4240-8DC1-8950DF457A9E}" presName="horzSpace2" presStyleCnt="0"/>
      <dgm:spPr/>
    </dgm:pt>
    <dgm:pt modelId="{51BBD6DF-4FE3-434B-9018-FFAABFAB0A5B}" type="pres">
      <dgm:prSet presAssocID="{1ED0405A-64F6-4240-8DC1-8950DF457A9E}" presName="tx2" presStyleLbl="revTx" presStyleIdx="2" presStyleCnt="5"/>
      <dgm:spPr/>
      <dgm:t>
        <a:bodyPr/>
        <a:lstStyle/>
        <a:p>
          <a:endParaRPr lang="en-US"/>
        </a:p>
      </dgm:t>
    </dgm:pt>
    <dgm:pt modelId="{C554E981-7C29-4C6B-B988-80DEAA023121}" type="pres">
      <dgm:prSet presAssocID="{1ED0405A-64F6-4240-8DC1-8950DF457A9E}" presName="vert2" presStyleCnt="0"/>
      <dgm:spPr/>
    </dgm:pt>
    <dgm:pt modelId="{695A55CD-B972-45C0-99F8-A9FD49A144F9}" type="pres">
      <dgm:prSet presAssocID="{1ED0405A-64F6-4240-8DC1-8950DF457A9E}" presName="thinLine2b" presStyleLbl="callout" presStyleIdx="1" presStyleCnt="4"/>
      <dgm:spPr/>
    </dgm:pt>
    <dgm:pt modelId="{A2A19163-D167-43F0-8F68-9EB3B5268273}" type="pres">
      <dgm:prSet presAssocID="{1ED0405A-64F6-4240-8DC1-8950DF457A9E}" presName="vertSpace2b" presStyleCnt="0"/>
      <dgm:spPr/>
    </dgm:pt>
    <dgm:pt modelId="{21508DE1-49CE-4F68-937A-403122BCB966}" type="pres">
      <dgm:prSet presAssocID="{EF6F77D3-F09C-4BB9-B84D-10B7BAF5F5AB}" presName="horz2" presStyleCnt="0"/>
      <dgm:spPr/>
    </dgm:pt>
    <dgm:pt modelId="{D10CAAD2-C510-4556-9FB3-E579EE8777A3}" type="pres">
      <dgm:prSet presAssocID="{EF6F77D3-F09C-4BB9-B84D-10B7BAF5F5AB}" presName="horzSpace2" presStyleCnt="0"/>
      <dgm:spPr/>
    </dgm:pt>
    <dgm:pt modelId="{74BDACAE-46A2-4C6C-86C4-C30A325A6F3E}" type="pres">
      <dgm:prSet presAssocID="{EF6F77D3-F09C-4BB9-B84D-10B7BAF5F5AB}" presName="tx2" presStyleLbl="revTx" presStyleIdx="3" presStyleCnt="5"/>
      <dgm:spPr/>
      <dgm:t>
        <a:bodyPr/>
        <a:lstStyle/>
        <a:p>
          <a:endParaRPr lang="en-US"/>
        </a:p>
      </dgm:t>
    </dgm:pt>
    <dgm:pt modelId="{149640CE-1FA1-411D-8FA9-8BD51C2E0164}" type="pres">
      <dgm:prSet presAssocID="{EF6F77D3-F09C-4BB9-B84D-10B7BAF5F5AB}" presName="vert2" presStyleCnt="0"/>
      <dgm:spPr/>
    </dgm:pt>
    <dgm:pt modelId="{3932BF69-B300-44E9-AFFF-E61FBB20BD39}" type="pres">
      <dgm:prSet presAssocID="{EF6F77D3-F09C-4BB9-B84D-10B7BAF5F5AB}" presName="thinLine2b" presStyleLbl="callout" presStyleIdx="2" presStyleCnt="4"/>
      <dgm:spPr/>
    </dgm:pt>
    <dgm:pt modelId="{FC88F07A-5BE2-4BD0-9077-617C057C3316}" type="pres">
      <dgm:prSet presAssocID="{EF6F77D3-F09C-4BB9-B84D-10B7BAF5F5AB}" presName="vertSpace2b" presStyleCnt="0"/>
      <dgm:spPr/>
    </dgm:pt>
    <dgm:pt modelId="{D93D0A0D-FADE-47C2-A18E-E397B11C075E}" type="pres">
      <dgm:prSet presAssocID="{16B65104-4FF5-437A-895D-D75187FD42A5}" presName="horz2" presStyleCnt="0"/>
      <dgm:spPr/>
    </dgm:pt>
    <dgm:pt modelId="{B13C6EBB-8D66-4BEB-A77F-CAE028C28CF8}" type="pres">
      <dgm:prSet presAssocID="{16B65104-4FF5-437A-895D-D75187FD42A5}" presName="horzSpace2" presStyleCnt="0"/>
      <dgm:spPr/>
    </dgm:pt>
    <dgm:pt modelId="{552E5528-D12E-45AA-BD08-5E43DAC1D9E6}" type="pres">
      <dgm:prSet presAssocID="{16B65104-4FF5-437A-895D-D75187FD42A5}" presName="tx2" presStyleLbl="revTx" presStyleIdx="4" presStyleCnt="5"/>
      <dgm:spPr/>
      <dgm:t>
        <a:bodyPr/>
        <a:lstStyle/>
        <a:p>
          <a:endParaRPr lang="en-US"/>
        </a:p>
      </dgm:t>
    </dgm:pt>
    <dgm:pt modelId="{EE3903A3-8E44-4B2F-A1ED-A270A4BF4527}" type="pres">
      <dgm:prSet presAssocID="{16B65104-4FF5-437A-895D-D75187FD42A5}" presName="vert2" presStyleCnt="0"/>
      <dgm:spPr/>
    </dgm:pt>
    <dgm:pt modelId="{E85171D6-C30C-4086-A322-25F3B029B100}" type="pres">
      <dgm:prSet presAssocID="{16B65104-4FF5-437A-895D-D75187FD42A5}" presName="thinLine2b" presStyleLbl="callout" presStyleIdx="3" presStyleCnt="4"/>
      <dgm:spPr/>
    </dgm:pt>
    <dgm:pt modelId="{0320EA24-37DF-43BB-8EA4-CC4813092168}" type="pres">
      <dgm:prSet presAssocID="{16B65104-4FF5-437A-895D-D75187FD42A5}" presName="vertSpace2b" presStyleCnt="0"/>
      <dgm:spPr/>
    </dgm:pt>
  </dgm:ptLst>
  <dgm:cxnLst>
    <dgm:cxn modelId="{07742EF6-75A0-4885-A122-BAE05B7374FB}" type="presOf" srcId="{1ED0405A-64F6-4240-8DC1-8950DF457A9E}" destId="{51BBD6DF-4FE3-434B-9018-FFAABFAB0A5B}" srcOrd="0" destOrd="0" presId="urn:microsoft.com/office/officeart/2008/layout/LinedList"/>
    <dgm:cxn modelId="{05213BEA-FAB6-447D-879D-3ABA06DAF9B3}" srcId="{81ADFA63-C8A6-4759-A44E-E741631F9C85}" destId="{DE181397-9370-40F0-A5CA-5B9228359C81}" srcOrd="0" destOrd="0" parTransId="{0C6E73F8-51D0-4BCD-A18C-18D1C315E5FA}" sibTransId="{08EE9AEC-2431-4649-A0C5-69C04E9A4828}"/>
    <dgm:cxn modelId="{54FE82A7-BCAA-4672-B2F1-A42C2E0424BA}" srcId="{81ADFA63-C8A6-4759-A44E-E741631F9C85}" destId="{EF6F77D3-F09C-4BB9-B84D-10B7BAF5F5AB}" srcOrd="2" destOrd="0" parTransId="{08E77D1A-D0D6-4DFD-A4CA-A297D44221D6}" sibTransId="{E69465F5-7EEC-471E-9686-991DFF7B3408}"/>
    <dgm:cxn modelId="{DD98381B-A298-4752-903A-AA53BF98552A}" type="presOf" srcId="{EF6F77D3-F09C-4BB9-B84D-10B7BAF5F5AB}" destId="{74BDACAE-46A2-4C6C-86C4-C30A325A6F3E}" srcOrd="0" destOrd="0" presId="urn:microsoft.com/office/officeart/2008/layout/LinedList"/>
    <dgm:cxn modelId="{3710CBA5-356C-4CF9-BE83-1C025FF13B32}" srcId="{BE727670-D614-44A7-83E1-59F38D9D76A1}" destId="{81ADFA63-C8A6-4759-A44E-E741631F9C85}" srcOrd="0" destOrd="0" parTransId="{4F371D1B-A8B8-437B-A16B-C53D65272152}" sibTransId="{48645AA9-6F0E-479C-9027-BA7D7CAD6069}"/>
    <dgm:cxn modelId="{F7D52873-A14E-4D55-BE31-0ED8E9ED13B5}" type="presOf" srcId="{BE727670-D614-44A7-83E1-59F38D9D76A1}" destId="{A72FE4FC-5081-40AD-89F0-4ECD404704EF}" srcOrd="0" destOrd="0" presId="urn:microsoft.com/office/officeart/2008/layout/LinedList"/>
    <dgm:cxn modelId="{41C7A9AE-979E-4B75-8D97-865BBA53BCB3}" srcId="{81ADFA63-C8A6-4759-A44E-E741631F9C85}" destId="{16B65104-4FF5-437A-895D-D75187FD42A5}" srcOrd="3" destOrd="0" parTransId="{3B168729-B62B-4671-A65E-ACFD2BE8B17D}" sibTransId="{3FB7E8F7-EB3B-43EA-A904-96DE313C1251}"/>
    <dgm:cxn modelId="{C8575475-99A8-428B-804E-33288F1B6BC7}" type="presOf" srcId="{81ADFA63-C8A6-4759-A44E-E741631F9C85}" destId="{BC2E3438-B9E7-4704-B274-333F0A8A85F0}" srcOrd="0" destOrd="0" presId="urn:microsoft.com/office/officeart/2008/layout/LinedList"/>
    <dgm:cxn modelId="{A1D76218-287B-40E7-92F2-B056B5C8CFEE}" type="presOf" srcId="{16B65104-4FF5-437A-895D-D75187FD42A5}" destId="{552E5528-D12E-45AA-BD08-5E43DAC1D9E6}" srcOrd="0" destOrd="0" presId="urn:microsoft.com/office/officeart/2008/layout/LinedList"/>
    <dgm:cxn modelId="{CB83B359-1B4E-40CD-B4C0-A0E17CF08E29}" type="presOf" srcId="{DE181397-9370-40F0-A5CA-5B9228359C81}" destId="{A09A8F82-C5F5-4247-B90F-0EB7FE51C28E}" srcOrd="0" destOrd="0" presId="urn:microsoft.com/office/officeart/2008/layout/LinedList"/>
    <dgm:cxn modelId="{B2C92378-0E2B-4EC4-97F5-C28A7ECA088A}" srcId="{81ADFA63-C8A6-4759-A44E-E741631F9C85}" destId="{1ED0405A-64F6-4240-8DC1-8950DF457A9E}" srcOrd="1" destOrd="0" parTransId="{2C2B28F4-04CB-4D11-8FAE-19680250C8B7}" sibTransId="{88A3E487-5637-4E95-B94D-5207E1F1BED9}"/>
    <dgm:cxn modelId="{53176BCE-EAA2-4918-9896-FA0B4AF64161}" type="presParOf" srcId="{A72FE4FC-5081-40AD-89F0-4ECD404704EF}" destId="{C804B46D-6633-415E-87E8-12F3AA83DE6F}" srcOrd="0" destOrd="0" presId="urn:microsoft.com/office/officeart/2008/layout/LinedList"/>
    <dgm:cxn modelId="{03B66337-BB65-4C77-894D-CAF378A2C743}" type="presParOf" srcId="{A72FE4FC-5081-40AD-89F0-4ECD404704EF}" destId="{CE88DF59-1E4C-4AFF-BADE-7645781B0B48}" srcOrd="1" destOrd="0" presId="urn:microsoft.com/office/officeart/2008/layout/LinedList"/>
    <dgm:cxn modelId="{DD46FE26-3289-473C-ABC7-0B3005F087FB}" type="presParOf" srcId="{CE88DF59-1E4C-4AFF-BADE-7645781B0B48}" destId="{BC2E3438-B9E7-4704-B274-333F0A8A85F0}" srcOrd="0" destOrd="0" presId="urn:microsoft.com/office/officeart/2008/layout/LinedList"/>
    <dgm:cxn modelId="{639C5A11-0E9E-4566-A175-03C8E207DB47}" type="presParOf" srcId="{CE88DF59-1E4C-4AFF-BADE-7645781B0B48}" destId="{7F6002C4-5792-457E-8137-DFFFAB21D051}" srcOrd="1" destOrd="0" presId="urn:microsoft.com/office/officeart/2008/layout/LinedList"/>
    <dgm:cxn modelId="{2A027579-D1A2-4A75-AE35-74F98C7EEC92}" type="presParOf" srcId="{7F6002C4-5792-457E-8137-DFFFAB21D051}" destId="{4F1C7E50-46B2-405E-9B7C-47BB48D6AF72}" srcOrd="0" destOrd="0" presId="urn:microsoft.com/office/officeart/2008/layout/LinedList"/>
    <dgm:cxn modelId="{B6354341-7FD8-4776-9CBA-1936AA7DB57C}" type="presParOf" srcId="{7F6002C4-5792-457E-8137-DFFFAB21D051}" destId="{EBC59B65-6FE4-470E-9D67-05B499A6046C}" srcOrd="1" destOrd="0" presId="urn:microsoft.com/office/officeart/2008/layout/LinedList"/>
    <dgm:cxn modelId="{E6E51724-74F3-4E01-BB02-083702756BC3}" type="presParOf" srcId="{EBC59B65-6FE4-470E-9D67-05B499A6046C}" destId="{4A7B30C0-08F4-40FC-A9E0-64087F9F8B39}" srcOrd="0" destOrd="0" presId="urn:microsoft.com/office/officeart/2008/layout/LinedList"/>
    <dgm:cxn modelId="{A9C45B62-BF49-4877-A3D4-8543AC5E1B87}" type="presParOf" srcId="{EBC59B65-6FE4-470E-9D67-05B499A6046C}" destId="{A09A8F82-C5F5-4247-B90F-0EB7FE51C28E}" srcOrd="1" destOrd="0" presId="urn:microsoft.com/office/officeart/2008/layout/LinedList"/>
    <dgm:cxn modelId="{FEE59A53-5AE5-45E3-8AF9-E5F8A87D3740}" type="presParOf" srcId="{EBC59B65-6FE4-470E-9D67-05B499A6046C}" destId="{AF5BDBAC-9E51-410B-AB60-99F7DA034D2F}" srcOrd="2" destOrd="0" presId="urn:microsoft.com/office/officeart/2008/layout/LinedList"/>
    <dgm:cxn modelId="{02A4CA41-FE68-4C53-9F61-618699A3E1C5}" type="presParOf" srcId="{7F6002C4-5792-457E-8137-DFFFAB21D051}" destId="{CF80A5E3-EC0D-46A0-93A4-9E09CFFD08FB}" srcOrd="2" destOrd="0" presId="urn:microsoft.com/office/officeart/2008/layout/LinedList"/>
    <dgm:cxn modelId="{11D344C3-EF2B-487D-895B-B107153B88BE}" type="presParOf" srcId="{7F6002C4-5792-457E-8137-DFFFAB21D051}" destId="{732A24DF-DC70-4238-9CD7-A61C9F36E3D3}" srcOrd="3" destOrd="0" presId="urn:microsoft.com/office/officeart/2008/layout/LinedList"/>
    <dgm:cxn modelId="{E8342BBB-8134-42C3-864A-BD06E90E4B74}" type="presParOf" srcId="{7F6002C4-5792-457E-8137-DFFFAB21D051}" destId="{EBB83B16-91F4-40EB-BEE0-FAC7016C38F5}" srcOrd="4" destOrd="0" presId="urn:microsoft.com/office/officeart/2008/layout/LinedList"/>
    <dgm:cxn modelId="{8D80862A-3564-43E4-852F-2A1B499E8E08}" type="presParOf" srcId="{EBB83B16-91F4-40EB-BEE0-FAC7016C38F5}" destId="{AD2536B6-D88C-4D14-B752-A5DA5EFBA512}" srcOrd="0" destOrd="0" presId="urn:microsoft.com/office/officeart/2008/layout/LinedList"/>
    <dgm:cxn modelId="{9D2FDA0E-FDDB-4CD8-972D-CE4010FC1A5D}" type="presParOf" srcId="{EBB83B16-91F4-40EB-BEE0-FAC7016C38F5}" destId="{51BBD6DF-4FE3-434B-9018-FFAABFAB0A5B}" srcOrd="1" destOrd="0" presId="urn:microsoft.com/office/officeart/2008/layout/LinedList"/>
    <dgm:cxn modelId="{9BADCC73-235C-486D-BDB5-51F9BF934DFE}" type="presParOf" srcId="{EBB83B16-91F4-40EB-BEE0-FAC7016C38F5}" destId="{C554E981-7C29-4C6B-B988-80DEAA023121}" srcOrd="2" destOrd="0" presId="urn:microsoft.com/office/officeart/2008/layout/LinedList"/>
    <dgm:cxn modelId="{6D6A5F21-C163-4209-868E-F7451F339E68}" type="presParOf" srcId="{7F6002C4-5792-457E-8137-DFFFAB21D051}" destId="{695A55CD-B972-45C0-99F8-A9FD49A144F9}" srcOrd="5" destOrd="0" presId="urn:microsoft.com/office/officeart/2008/layout/LinedList"/>
    <dgm:cxn modelId="{A0CFA8F2-85E4-44E2-91C3-16C534060887}" type="presParOf" srcId="{7F6002C4-5792-457E-8137-DFFFAB21D051}" destId="{A2A19163-D167-43F0-8F68-9EB3B5268273}" srcOrd="6" destOrd="0" presId="urn:microsoft.com/office/officeart/2008/layout/LinedList"/>
    <dgm:cxn modelId="{05F84BA8-89EF-4C44-A754-4A0C05897228}" type="presParOf" srcId="{7F6002C4-5792-457E-8137-DFFFAB21D051}" destId="{21508DE1-49CE-4F68-937A-403122BCB966}" srcOrd="7" destOrd="0" presId="urn:microsoft.com/office/officeart/2008/layout/LinedList"/>
    <dgm:cxn modelId="{12078746-B35A-4901-BFAE-E89B35575641}" type="presParOf" srcId="{21508DE1-49CE-4F68-937A-403122BCB966}" destId="{D10CAAD2-C510-4556-9FB3-E579EE8777A3}" srcOrd="0" destOrd="0" presId="urn:microsoft.com/office/officeart/2008/layout/LinedList"/>
    <dgm:cxn modelId="{F0A3421B-9305-4DE0-AD6D-EA61EE35D18F}" type="presParOf" srcId="{21508DE1-49CE-4F68-937A-403122BCB966}" destId="{74BDACAE-46A2-4C6C-86C4-C30A325A6F3E}" srcOrd="1" destOrd="0" presId="urn:microsoft.com/office/officeart/2008/layout/LinedList"/>
    <dgm:cxn modelId="{49DACE70-7B3D-4E58-83B0-BCAD2792ECED}" type="presParOf" srcId="{21508DE1-49CE-4F68-937A-403122BCB966}" destId="{149640CE-1FA1-411D-8FA9-8BD51C2E0164}" srcOrd="2" destOrd="0" presId="urn:microsoft.com/office/officeart/2008/layout/LinedList"/>
    <dgm:cxn modelId="{762AAFE3-EEE6-4A0B-857E-AB1BACDD6AC2}" type="presParOf" srcId="{7F6002C4-5792-457E-8137-DFFFAB21D051}" destId="{3932BF69-B300-44E9-AFFF-E61FBB20BD39}" srcOrd="8" destOrd="0" presId="urn:microsoft.com/office/officeart/2008/layout/LinedList"/>
    <dgm:cxn modelId="{73116873-9A2D-4767-8480-DBB6FEA45415}" type="presParOf" srcId="{7F6002C4-5792-457E-8137-DFFFAB21D051}" destId="{FC88F07A-5BE2-4BD0-9077-617C057C3316}" srcOrd="9" destOrd="0" presId="urn:microsoft.com/office/officeart/2008/layout/LinedList"/>
    <dgm:cxn modelId="{489BE927-1DF8-451E-A461-756E5308446C}" type="presParOf" srcId="{7F6002C4-5792-457E-8137-DFFFAB21D051}" destId="{D93D0A0D-FADE-47C2-A18E-E397B11C075E}" srcOrd="10" destOrd="0" presId="urn:microsoft.com/office/officeart/2008/layout/LinedList"/>
    <dgm:cxn modelId="{6BD74AD3-89F1-458E-B879-F934FC5FA007}" type="presParOf" srcId="{D93D0A0D-FADE-47C2-A18E-E397B11C075E}" destId="{B13C6EBB-8D66-4BEB-A77F-CAE028C28CF8}" srcOrd="0" destOrd="0" presId="urn:microsoft.com/office/officeart/2008/layout/LinedList"/>
    <dgm:cxn modelId="{76AA0EAE-801B-4A55-9C76-C234491F6026}" type="presParOf" srcId="{D93D0A0D-FADE-47C2-A18E-E397B11C075E}" destId="{552E5528-D12E-45AA-BD08-5E43DAC1D9E6}" srcOrd="1" destOrd="0" presId="urn:microsoft.com/office/officeart/2008/layout/LinedList"/>
    <dgm:cxn modelId="{3CECD598-DE22-4FD1-ADFE-A8B72BD1FA22}" type="presParOf" srcId="{D93D0A0D-FADE-47C2-A18E-E397B11C075E}" destId="{EE3903A3-8E44-4B2F-A1ED-A270A4BF4527}" srcOrd="2" destOrd="0" presId="urn:microsoft.com/office/officeart/2008/layout/LinedList"/>
    <dgm:cxn modelId="{ADE02180-E430-4C36-B7EC-1C231FCB06BA}" type="presParOf" srcId="{7F6002C4-5792-457E-8137-DFFFAB21D051}" destId="{E85171D6-C30C-4086-A322-25F3B029B100}" srcOrd="11" destOrd="0" presId="urn:microsoft.com/office/officeart/2008/layout/LinedList"/>
    <dgm:cxn modelId="{1894A3F0-68FD-416C-9B94-EE46F00609E1}" type="presParOf" srcId="{7F6002C4-5792-457E-8137-DFFFAB21D051}" destId="{0320EA24-37DF-43BB-8EA4-CC4813092168}"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4B46D-6633-415E-87E8-12F3AA83DE6F}">
      <dsp:nvSpPr>
        <dsp:cNvPr id="0" name=""/>
        <dsp:cNvSpPr/>
      </dsp:nvSpPr>
      <dsp:spPr>
        <a:xfrm>
          <a:off x="0" y="0"/>
          <a:ext cx="46156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2E3438-B9E7-4704-B274-333F0A8A85F0}">
      <dsp:nvSpPr>
        <dsp:cNvPr id="0" name=""/>
        <dsp:cNvSpPr/>
      </dsp:nvSpPr>
      <dsp:spPr>
        <a:xfrm>
          <a:off x="0" y="0"/>
          <a:ext cx="923127" cy="171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r>
            <a:rPr lang="en-US" sz="1200" kern="1200" dirty="0" smtClean="0"/>
            <a:t>Introduction</a:t>
          </a:r>
          <a:endParaRPr lang="en-US" sz="1200" kern="1200" dirty="0"/>
        </a:p>
      </dsp:txBody>
      <dsp:txXfrm>
        <a:off x="0" y="0"/>
        <a:ext cx="923127" cy="1710937"/>
      </dsp:txXfrm>
    </dsp:sp>
    <dsp:sp modelId="{A09A8F82-C5F5-4247-B90F-0EB7FE51C28E}">
      <dsp:nvSpPr>
        <dsp:cNvPr id="0" name=""/>
        <dsp:cNvSpPr/>
      </dsp:nvSpPr>
      <dsp:spPr>
        <a:xfrm>
          <a:off x="992361" y="20112"/>
          <a:ext cx="3623273" cy="402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Purpose</a:t>
          </a:r>
          <a:endParaRPr lang="en-US" sz="1900" kern="1200" dirty="0"/>
        </a:p>
      </dsp:txBody>
      <dsp:txXfrm>
        <a:off x="992361" y="20112"/>
        <a:ext cx="3623273" cy="402253"/>
      </dsp:txXfrm>
    </dsp:sp>
    <dsp:sp modelId="{CF80A5E3-EC0D-46A0-93A4-9E09CFFD08FB}">
      <dsp:nvSpPr>
        <dsp:cNvPr id="0" name=""/>
        <dsp:cNvSpPr/>
      </dsp:nvSpPr>
      <dsp:spPr>
        <a:xfrm>
          <a:off x="923127" y="422366"/>
          <a:ext cx="36925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BBD6DF-4FE3-434B-9018-FFAABFAB0A5B}">
      <dsp:nvSpPr>
        <dsp:cNvPr id="0" name=""/>
        <dsp:cNvSpPr/>
      </dsp:nvSpPr>
      <dsp:spPr>
        <a:xfrm>
          <a:off x="992361" y="442479"/>
          <a:ext cx="3623273" cy="402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Literature review</a:t>
          </a:r>
          <a:endParaRPr lang="en-US" sz="1900" kern="1200" dirty="0"/>
        </a:p>
      </dsp:txBody>
      <dsp:txXfrm>
        <a:off x="992361" y="442479"/>
        <a:ext cx="3623273" cy="402253"/>
      </dsp:txXfrm>
    </dsp:sp>
    <dsp:sp modelId="{695A55CD-B972-45C0-99F8-A9FD49A144F9}">
      <dsp:nvSpPr>
        <dsp:cNvPr id="0" name=""/>
        <dsp:cNvSpPr/>
      </dsp:nvSpPr>
      <dsp:spPr>
        <a:xfrm>
          <a:off x="923127" y="844733"/>
          <a:ext cx="36925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BDACAE-46A2-4C6C-86C4-C30A325A6F3E}">
      <dsp:nvSpPr>
        <dsp:cNvPr id="0" name=""/>
        <dsp:cNvSpPr/>
      </dsp:nvSpPr>
      <dsp:spPr>
        <a:xfrm>
          <a:off x="992361" y="864846"/>
          <a:ext cx="3623273" cy="402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Data visualization</a:t>
          </a:r>
          <a:endParaRPr lang="en-US" sz="1900" kern="1200" dirty="0"/>
        </a:p>
      </dsp:txBody>
      <dsp:txXfrm>
        <a:off x="992361" y="864846"/>
        <a:ext cx="3623273" cy="402253"/>
      </dsp:txXfrm>
    </dsp:sp>
    <dsp:sp modelId="{3932BF69-B300-44E9-AFFF-E61FBB20BD39}">
      <dsp:nvSpPr>
        <dsp:cNvPr id="0" name=""/>
        <dsp:cNvSpPr/>
      </dsp:nvSpPr>
      <dsp:spPr>
        <a:xfrm>
          <a:off x="923127" y="1267100"/>
          <a:ext cx="36925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2E5528-D12E-45AA-BD08-5E43DAC1D9E6}">
      <dsp:nvSpPr>
        <dsp:cNvPr id="0" name=""/>
        <dsp:cNvSpPr/>
      </dsp:nvSpPr>
      <dsp:spPr>
        <a:xfrm>
          <a:off x="992361" y="1287212"/>
          <a:ext cx="3623273" cy="402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smtClean="0"/>
            <a:t>Algorithm</a:t>
          </a:r>
          <a:endParaRPr lang="en-US" sz="1900" kern="1200" dirty="0"/>
        </a:p>
      </dsp:txBody>
      <dsp:txXfrm>
        <a:off x="992361" y="1287212"/>
        <a:ext cx="3623273" cy="402253"/>
      </dsp:txXfrm>
    </dsp:sp>
    <dsp:sp modelId="{E85171D6-C30C-4086-A322-25F3B029B100}">
      <dsp:nvSpPr>
        <dsp:cNvPr id="0" name=""/>
        <dsp:cNvSpPr/>
      </dsp:nvSpPr>
      <dsp:spPr>
        <a:xfrm>
          <a:off x="923127" y="1689466"/>
          <a:ext cx="36925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7178" y="2584174"/>
            <a:ext cx="8991600" cy="1702932"/>
          </a:xfrm>
          <a:solidFill>
            <a:schemeClr val="accent2">
              <a:lumMod val="20000"/>
              <a:lumOff val="80000"/>
            </a:schemeClr>
          </a:solidFill>
        </p:spPr>
        <p:txBody>
          <a:bodyPr/>
          <a:lstStyle/>
          <a:p>
            <a:r>
              <a:rPr lang="en-US" dirty="0">
                <a:solidFill>
                  <a:schemeClr val="accent1">
                    <a:lumMod val="75000"/>
                  </a:schemeClr>
                </a:solidFill>
              </a:rPr>
              <a:t>COVID- 19 in Viet Nam </a:t>
            </a:r>
            <a:br>
              <a:rPr lang="en-US" dirty="0">
                <a:solidFill>
                  <a:schemeClr val="accent1">
                    <a:lumMod val="75000"/>
                  </a:schemeClr>
                </a:solidFill>
              </a:rPr>
            </a:br>
            <a:r>
              <a:rPr lang="en-US" dirty="0">
                <a:solidFill>
                  <a:schemeClr val="accent1">
                    <a:lumMod val="75000"/>
                  </a:schemeClr>
                </a:solidFill>
              </a:rPr>
              <a:t>Data Visualization</a:t>
            </a:r>
          </a:p>
        </p:txBody>
      </p:sp>
      <p:sp>
        <p:nvSpPr>
          <p:cNvPr id="3" name="Subtitle 2"/>
          <p:cNvSpPr>
            <a:spLocks noGrp="1"/>
          </p:cNvSpPr>
          <p:nvPr>
            <p:ph type="subTitle" idx="1"/>
          </p:nvPr>
        </p:nvSpPr>
        <p:spPr>
          <a:xfrm>
            <a:off x="8364475" y="4622888"/>
            <a:ext cx="2719644" cy="1730204"/>
          </a:xfrm>
        </p:spPr>
        <p:txBody>
          <a:bodyPr>
            <a:normAutofit/>
          </a:bodyPr>
          <a:lstStyle/>
          <a:p>
            <a:pPr algn="just"/>
            <a:r>
              <a:rPr lang="en-US" dirty="0" err="1" smtClean="0"/>
              <a:t>Trần</a:t>
            </a:r>
            <a:r>
              <a:rPr lang="en-US" dirty="0" smtClean="0"/>
              <a:t> </a:t>
            </a:r>
            <a:r>
              <a:rPr lang="en-US" dirty="0" err="1" smtClean="0"/>
              <a:t>Thị</a:t>
            </a:r>
            <a:r>
              <a:rPr lang="en-US" dirty="0" smtClean="0"/>
              <a:t> Mai </a:t>
            </a:r>
            <a:r>
              <a:rPr lang="en-US" dirty="0" err="1" smtClean="0"/>
              <a:t>Hương</a:t>
            </a:r>
            <a:endParaRPr lang="en-US" dirty="0" smtClean="0"/>
          </a:p>
          <a:p>
            <a:pPr algn="just"/>
            <a:r>
              <a:rPr lang="en-US" dirty="0" err="1" smtClean="0"/>
              <a:t>Trần</a:t>
            </a:r>
            <a:r>
              <a:rPr lang="en-US" dirty="0" smtClean="0"/>
              <a:t> </a:t>
            </a:r>
            <a:r>
              <a:rPr lang="en-US" dirty="0" err="1" smtClean="0"/>
              <a:t>Thị</a:t>
            </a:r>
            <a:r>
              <a:rPr lang="en-US" dirty="0" smtClean="0"/>
              <a:t> </a:t>
            </a:r>
            <a:r>
              <a:rPr lang="en-US" dirty="0" err="1" smtClean="0"/>
              <a:t>Huệ</a:t>
            </a:r>
            <a:endParaRPr lang="en-US" dirty="0" smtClean="0"/>
          </a:p>
          <a:p>
            <a:pPr algn="just"/>
            <a:r>
              <a:rPr lang="en-US" dirty="0" err="1" smtClean="0"/>
              <a:t>Nguyễn</a:t>
            </a:r>
            <a:r>
              <a:rPr lang="en-US" dirty="0" smtClean="0"/>
              <a:t> </a:t>
            </a:r>
            <a:r>
              <a:rPr lang="en-US" dirty="0" err="1" smtClean="0"/>
              <a:t>Thế</a:t>
            </a:r>
            <a:r>
              <a:rPr lang="en-US" dirty="0" smtClean="0"/>
              <a:t> An</a:t>
            </a:r>
          </a:p>
          <a:p>
            <a:pPr algn="just"/>
            <a:r>
              <a:rPr lang="en-US" dirty="0" err="1" smtClean="0"/>
              <a:t>Bùi</a:t>
            </a:r>
            <a:r>
              <a:rPr lang="en-US" dirty="0" smtClean="0"/>
              <a:t> </a:t>
            </a:r>
            <a:r>
              <a:rPr lang="en-US" dirty="0" err="1" smtClean="0"/>
              <a:t>Tuấn</a:t>
            </a:r>
            <a:r>
              <a:rPr lang="en-US" dirty="0" smtClean="0"/>
              <a:t> </a:t>
            </a:r>
            <a:r>
              <a:rPr lang="en-US" dirty="0" err="1" smtClean="0"/>
              <a:t>Anh</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12414">
            <a:off x="2679893" y="3018399"/>
            <a:ext cx="611945" cy="6119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178" y="424497"/>
            <a:ext cx="2014928" cy="2014928"/>
          </a:xfrm>
          <a:prstGeom prst="rect">
            <a:avLst/>
          </a:prstGeom>
        </p:spPr>
      </p:pic>
      <p:cxnSp>
        <p:nvCxnSpPr>
          <p:cNvPr id="9" name="Straight Connector 8"/>
          <p:cNvCxnSpPr/>
          <p:nvPr/>
        </p:nvCxnSpPr>
        <p:spPr>
          <a:xfrm>
            <a:off x="8316767" y="4724665"/>
            <a:ext cx="7951" cy="1526650"/>
          </a:xfrm>
          <a:prstGeom prst="line">
            <a:avLst/>
          </a:prstGeom>
          <a:ln>
            <a:solidFill>
              <a:schemeClr val="accent1">
                <a:lumMod val="60000"/>
                <a:lumOff val="40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628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88831"/>
            <a:ext cx="1975104" cy="569910"/>
          </a:xfrm>
          <a:solidFill>
            <a:schemeClr val="accent2">
              <a:lumMod val="20000"/>
              <a:lumOff val="80000"/>
            </a:schemeClr>
          </a:solidFill>
          <a:ln>
            <a:solidFill>
              <a:schemeClr val="accent2">
                <a:lumMod val="75000"/>
              </a:schemeClr>
            </a:solidFill>
          </a:ln>
        </p:spPr>
        <p:txBody>
          <a:bodyPr>
            <a:normAutofit fontScale="90000"/>
          </a:bodyPr>
          <a:lstStyle/>
          <a:p>
            <a:r>
              <a:rPr lang="en-US" dirty="0"/>
              <a:t>Steps</a:t>
            </a:r>
          </a:p>
        </p:txBody>
      </p:sp>
      <p:sp>
        <p:nvSpPr>
          <p:cNvPr id="5" name="Rectangle 4"/>
          <p:cNvSpPr/>
          <p:nvPr/>
        </p:nvSpPr>
        <p:spPr>
          <a:xfrm>
            <a:off x="1526650" y="2286771"/>
            <a:ext cx="9390491" cy="3159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nSpc>
                <a:spcPct val="150000"/>
              </a:lnSpc>
              <a:buNone/>
            </a:pPr>
            <a:r>
              <a:rPr lang="en-US" dirty="0">
                <a:solidFill>
                  <a:schemeClr val="tx1"/>
                </a:solidFill>
              </a:rPr>
              <a:t>1. Collect data and build data set. </a:t>
            </a:r>
          </a:p>
          <a:p>
            <a:pPr marL="514350" indent="-514350">
              <a:lnSpc>
                <a:spcPct val="150000"/>
              </a:lnSpc>
              <a:buNone/>
            </a:pPr>
            <a:r>
              <a:rPr lang="en-US" dirty="0">
                <a:solidFill>
                  <a:schemeClr val="tx1"/>
                </a:solidFill>
              </a:rPr>
              <a:t>2. Create new column “City” </a:t>
            </a:r>
            <a:r>
              <a:rPr lang="en-US" i="1" dirty="0">
                <a:solidFill>
                  <a:schemeClr val="tx1"/>
                </a:solidFill>
              </a:rPr>
              <a:t>which represents states of patients from “Current Location” column</a:t>
            </a:r>
            <a:r>
              <a:rPr lang="en-US" dirty="0">
                <a:solidFill>
                  <a:schemeClr val="tx1"/>
                </a:solidFill>
              </a:rPr>
              <a:t>.</a:t>
            </a:r>
          </a:p>
          <a:p>
            <a:pPr>
              <a:lnSpc>
                <a:spcPct val="150000"/>
              </a:lnSpc>
              <a:buNone/>
            </a:pPr>
            <a:r>
              <a:rPr lang="en-US" dirty="0">
                <a:solidFill>
                  <a:schemeClr val="tx1"/>
                </a:solidFill>
              </a:rPr>
              <a:t>-</a:t>
            </a:r>
            <a:r>
              <a:rPr lang="en-US" dirty="0" err="1">
                <a:solidFill>
                  <a:schemeClr val="tx1"/>
                </a:solidFill>
              </a:rPr>
              <a:t>e.g</a:t>
            </a:r>
            <a:r>
              <a:rPr lang="en-US" dirty="0">
                <a:solidFill>
                  <a:schemeClr val="tx1"/>
                </a:solidFill>
              </a:rPr>
              <a:t>: Ha </a:t>
            </a:r>
            <a:r>
              <a:rPr lang="en-US" dirty="0" err="1">
                <a:solidFill>
                  <a:schemeClr val="tx1"/>
                </a:solidFill>
              </a:rPr>
              <a:t>Noi</a:t>
            </a:r>
            <a:r>
              <a:rPr lang="en-US" dirty="0">
                <a:solidFill>
                  <a:schemeClr val="tx1"/>
                </a:solidFill>
              </a:rPr>
              <a:t>, Ho Chi Minh, Da Nang… </a:t>
            </a:r>
          </a:p>
          <a:p>
            <a:pPr>
              <a:lnSpc>
                <a:spcPct val="150000"/>
              </a:lnSpc>
              <a:buNone/>
            </a:pPr>
            <a:r>
              <a:rPr lang="en-US" dirty="0">
                <a:solidFill>
                  <a:schemeClr val="tx1"/>
                </a:solidFill>
              </a:rPr>
              <a:t>2.  Choose columns to use.</a:t>
            </a:r>
          </a:p>
          <a:p>
            <a:endParaRPr lang="en-US" dirty="0">
              <a:solidFill>
                <a:schemeClr val="tx1"/>
              </a:solidFill>
            </a:endParaRPr>
          </a:p>
        </p:txBody>
      </p:sp>
      <p:sp>
        <p:nvSpPr>
          <p:cNvPr id="6" name="Title 1"/>
          <p:cNvSpPr txBox="1">
            <a:spLocks/>
          </p:cNvSpPr>
          <p:nvPr/>
        </p:nvSpPr>
        <p:spPr bwMode="black">
          <a:xfrm>
            <a:off x="4215783" y="2002550"/>
            <a:ext cx="3815035" cy="568442"/>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r>
              <a:rPr lang="en-US" sz="1600" dirty="0"/>
              <a:t>Data preparation</a:t>
            </a:r>
          </a:p>
        </p:txBody>
      </p:sp>
    </p:spTree>
    <p:extLst>
      <p:ext uri="{BB962C8B-B14F-4D97-AF65-F5344CB8AC3E}">
        <p14:creationId xmlns:p14="http://schemas.microsoft.com/office/powerpoint/2010/main" val="3311469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8547" y="567881"/>
            <a:ext cx="7468660" cy="2302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1"/>
                </a:solidFill>
              </a:rPr>
              <a:t>1. Use folium to display Vietnam </a:t>
            </a:r>
            <a:r>
              <a:rPr lang="en-US" dirty="0" smtClean="0">
                <a:solidFill>
                  <a:schemeClr val="tx1"/>
                </a:solidFill>
              </a:rPr>
              <a:t>map and Hanoi Map</a:t>
            </a:r>
            <a:endParaRPr lang="en-US" dirty="0">
              <a:solidFill>
                <a:schemeClr val="tx1"/>
              </a:solidFill>
            </a:endParaRPr>
          </a:p>
          <a:p>
            <a:pPr>
              <a:lnSpc>
                <a:spcPct val="150000"/>
              </a:lnSpc>
            </a:pPr>
            <a:r>
              <a:rPr lang="en-US" dirty="0">
                <a:solidFill>
                  <a:schemeClr val="tx1"/>
                </a:solidFill>
              </a:rPr>
              <a:t>2. Get latitude and </a:t>
            </a:r>
            <a:r>
              <a:rPr lang="en-US" dirty="0" err="1">
                <a:solidFill>
                  <a:schemeClr val="tx1"/>
                </a:solidFill>
              </a:rPr>
              <a:t>longtitude</a:t>
            </a:r>
            <a:r>
              <a:rPr lang="en-US" dirty="0">
                <a:solidFill>
                  <a:schemeClr val="tx1"/>
                </a:solidFill>
              </a:rPr>
              <a:t> of each city</a:t>
            </a:r>
          </a:p>
          <a:p>
            <a:pPr>
              <a:lnSpc>
                <a:spcPct val="150000"/>
              </a:lnSpc>
            </a:pPr>
            <a:r>
              <a:rPr lang="en-US" dirty="0">
                <a:solidFill>
                  <a:schemeClr val="tx1"/>
                </a:solidFill>
              </a:rPr>
              <a:t>3. Draw circle in city which has a confirmed not yet recovered patient.</a:t>
            </a:r>
          </a:p>
        </p:txBody>
      </p:sp>
      <p:sp>
        <p:nvSpPr>
          <p:cNvPr id="9" name="Rectangle 8"/>
          <p:cNvSpPr/>
          <p:nvPr/>
        </p:nvSpPr>
        <p:spPr>
          <a:xfrm>
            <a:off x="4159456" y="4077426"/>
            <a:ext cx="7468660" cy="2220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1"/>
                </a:solidFill>
              </a:rPr>
              <a:t>1. Use folium to display Hanoi map</a:t>
            </a:r>
          </a:p>
          <a:p>
            <a:pPr>
              <a:lnSpc>
                <a:spcPct val="150000"/>
              </a:lnSpc>
            </a:pPr>
            <a:r>
              <a:rPr lang="en-US" dirty="0">
                <a:solidFill>
                  <a:schemeClr val="tx1"/>
                </a:solidFill>
              </a:rPr>
              <a:t>2. Get latitude and longitude of each district</a:t>
            </a:r>
          </a:p>
          <a:p>
            <a:pPr>
              <a:lnSpc>
                <a:spcPct val="150000"/>
              </a:lnSpc>
            </a:pPr>
            <a:r>
              <a:rPr lang="en-US" dirty="0">
                <a:solidFill>
                  <a:schemeClr val="tx1"/>
                </a:solidFill>
              </a:rPr>
              <a:t>3. Draw circle in districts which has a confirmed not yet recovered patient.</a:t>
            </a:r>
          </a:p>
          <a:p>
            <a:pPr>
              <a:lnSpc>
                <a:spcPct val="150000"/>
              </a:lnSpc>
            </a:pPr>
            <a:endParaRPr lang="en-US" dirty="0">
              <a:solidFill>
                <a:schemeClr val="tx1"/>
              </a:solidFill>
            </a:endParaRPr>
          </a:p>
        </p:txBody>
      </p:sp>
      <p:sp>
        <p:nvSpPr>
          <p:cNvPr id="11" name="Title 1"/>
          <p:cNvSpPr txBox="1">
            <a:spLocks/>
          </p:cNvSpPr>
          <p:nvPr/>
        </p:nvSpPr>
        <p:spPr bwMode="black">
          <a:xfrm>
            <a:off x="5847517" y="3750937"/>
            <a:ext cx="3274348" cy="50985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lgn="l"/>
            <a:r>
              <a:rPr lang="en-US" sz="1050" dirty="0"/>
              <a:t>Draw Hanoi infection map</a:t>
            </a:r>
          </a:p>
        </p:txBody>
      </p:sp>
      <p:sp>
        <p:nvSpPr>
          <p:cNvPr id="12" name="Title 1"/>
          <p:cNvSpPr txBox="1">
            <a:spLocks/>
          </p:cNvSpPr>
          <p:nvPr/>
        </p:nvSpPr>
        <p:spPr bwMode="black">
          <a:xfrm>
            <a:off x="2186609" y="312953"/>
            <a:ext cx="3274348" cy="50985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lgn="l"/>
            <a:r>
              <a:rPr lang="en-US" sz="1050" dirty="0" smtClean="0"/>
              <a:t>Draw National infection </a:t>
            </a:r>
            <a:r>
              <a:rPr lang="en-US" sz="1050" dirty="0"/>
              <a:t>map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93" y="3750937"/>
            <a:ext cx="1858887" cy="1858887"/>
          </a:xfrm>
          <a:prstGeom prst="rect">
            <a:avLst/>
          </a:prstGeom>
        </p:spPr>
      </p:pic>
    </p:spTree>
    <p:extLst>
      <p:ext uri="{BB962C8B-B14F-4D97-AF65-F5344CB8AC3E}">
        <p14:creationId xmlns:p14="http://schemas.microsoft.com/office/powerpoint/2010/main" val="1488760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8195883" y="2996673"/>
            <a:ext cx="3593990" cy="1274258"/>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r>
              <a:rPr lang="en-US" sz="1400" dirty="0"/>
              <a:t>Drawing a bar chart</a:t>
            </a:r>
          </a:p>
        </p:txBody>
      </p:sp>
      <p:sp>
        <p:nvSpPr>
          <p:cNvPr id="6" name="Rectangle 5"/>
          <p:cNvSpPr/>
          <p:nvPr/>
        </p:nvSpPr>
        <p:spPr>
          <a:xfrm>
            <a:off x="475488" y="937184"/>
            <a:ext cx="7444011" cy="2243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17500">
              <a:lnSpc>
                <a:spcPct val="150000"/>
              </a:lnSpc>
              <a:spcBef>
                <a:spcPts val="0"/>
              </a:spcBef>
              <a:buSzPts val="1400"/>
              <a:buAutoNum type="arabicPeriod"/>
            </a:pPr>
            <a:r>
              <a:rPr lang="en-US" dirty="0">
                <a:solidFill>
                  <a:schemeClr val="tx1"/>
                </a:solidFill>
              </a:rPr>
              <a:t>F</a:t>
            </a:r>
            <a:r>
              <a:rPr lang="en-US" dirty="0" smtClean="0">
                <a:solidFill>
                  <a:schemeClr val="tx1"/>
                </a:solidFill>
              </a:rPr>
              <a:t>rom </a:t>
            </a:r>
            <a:r>
              <a:rPr lang="en-US" dirty="0">
                <a:solidFill>
                  <a:schemeClr val="tx1"/>
                </a:solidFill>
              </a:rPr>
              <a:t>confirmed column, filtering to top 5 cities which own the highest number of confirmed patients.</a:t>
            </a:r>
          </a:p>
          <a:p>
            <a:pPr marL="457200" lvl="0" indent="-317500">
              <a:lnSpc>
                <a:spcPct val="150000"/>
              </a:lnSpc>
              <a:spcBef>
                <a:spcPts val="0"/>
              </a:spcBef>
              <a:buSzPts val="1400"/>
              <a:buAutoNum type="arabicPeriod"/>
            </a:pPr>
            <a:r>
              <a:rPr lang="en-US" dirty="0">
                <a:solidFill>
                  <a:schemeClr val="tx1"/>
                </a:solidFill>
              </a:rPr>
              <a:t>U</a:t>
            </a:r>
            <a:r>
              <a:rPr lang="en-US" dirty="0" smtClean="0">
                <a:solidFill>
                  <a:schemeClr val="tx1"/>
                </a:solidFill>
              </a:rPr>
              <a:t>sing </a:t>
            </a:r>
            <a:r>
              <a:rPr lang="en-US" dirty="0" err="1">
                <a:solidFill>
                  <a:schemeClr val="tx1"/>
                </a:solidFill>
              </a:rPr>
              <a:t>numpy</a:t>
            </a:r>
            <a:r>
              <a:rPr lang="en-US" dirty="0">
                <a:solidFill>
                  <a:schemeClr val="tx1"/>
                </a:solidFill>
              </a:rPr>
              <a:t> and </a:t>
            </a:r>
            <a:r>
              <a:rPr lang="en-US" dirty="0" err="1" smtClean="0">
                <a:solidFill>
                  <a:schemeClr val="tx1"/>
                </a:solidFill>
              </a:rPr>
              <a:t>matplotlib</a:t>
            </a:r>
            <a:r>
              <a:rPr lang="en-US" dirty="0" smtClean="0">
                <a:solidFill>
                  <a:schemeClr val="tx1"/>
                </a:solidFill>
              </a:rPr>
              <a:t> </a:t>
            </a:r>
            <a:r>
              <a:rPr lang="en-US" dirty="0">
                <a:solidFill>
                  <a:schemeClr val="tx1"/>
                </a:solidFill>
              </a:rPr>
              <a:t>to draw chart.</a:t>
            </a:r>
          </a:p>
          <a:p>
            <a:endParaRPr lang="en-US" dirty="0">
              <a:solidFill>
                <a:schemeClr val="tx1"/>
              </a:solidFill>
            </a:endParaRPr>
          </a:p>
        </p:txBody>
      </p:sp>
      <p:sp>
        <p:nvSpPr>
          <p:cNvPr id="9" name="Rectangle 8"/>
          <p:cNvSpPr/>
          <p:nvPr/>
        </p:nvSpPr>
        <p:spPr>
          <a:xfrm>
            <a:off x="427779" y="4149322"/>
            <a:ext cx="7491720" cy="26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17500">
              <a:lnSpc>
                <a:spcPct val="150000"/>
              </a:lnSpc>
              <a:spcBef>
                <a:spcPts val="0"/>
              </a:spcBef>
              <a:buSzPts val="1400"/>
              <a:buAutoNum type="arabicPeriod"/>
            </a:pPr>
            <a:r>
              <a:rPr lang="en-US" dirty="0">
                <a:solidFill>
                  <a:schemeClr val="tx1"/>
                </a:solidFill>
              </a:rPr>
              <a:t>F</a:t>
            </a:r>
            <a:r>
              <a:rPr lang="en-US" dirty="0" smtClean="0">
                <a:solidFill>
                  <a:schemeClr val="tx1"/>
                </a:solidFill>
              </a:rPr>
              <a:t>rom </a:t>
            </a:r>
            <a:r>
              <a:rPr lang="en-US" dirty="0">
                <a:solidFill>
                  <a:schemeClr val="tx1"/>
                </a:solidFill>
              </a:rPr>
              <a:t>current location column, adding a new column to show district </a:t>
            </a:r>
            <a:endParaRPr lang="en-US" dirty="0" smtClean="0">
              <a:solidFill>
                <a:schemeClr val="tx1"/>
              </a:solidFill>
            </a:endParaRPr>
          </a:p>
          <a:p>
            <a:pPr marL="139700" lvl="0">
              <a:lnSpc>
                <a:spcPct val="150000"/>
              </a:lnSpc>
              <a:spcBef>
                <a:spcPts val="0"/>
              </a:spcBef>
              <a:buSzPts val="1400"/>
            </a:pPr>
            <a:r>
              <a:rPr lang="en-US" i="1" dirty="0" smtClean="0">
                <a:solidFill>
                  <a:schemeClr val="tx1"/>
                </a:solidFill>
              </a:rPr>
              <a:t>( </a:t>
            </a:r>
            <a:r>
              <a:rPr lang="en-US" i="1" dirty="0">
                <a:solidFill>
                  <a:schemeClr val="tx1"/>
                </a:solidFill>
              </a:rPr>
              <a:t>doing in data re-</a:t>
            </a:r>
            <a:r>
              <a:rPr lang="en-US" i="1" dirty="0" err="1">
                <a:solidFill>
                  <a:schemeClr val="tx1"/>
                </a:solidFill>
              </a:rPr>
              <a:t>proccessing</a:t>
            </a:r>
            <a:r>
              <a:rPr lang="en-US" i="1" dirty="0">
                <a:solidFill>
                  <a:schemeClr val="tx1"/>
                </a:solidFill>
              </a:rPr>
              <a:t> step).</a:t>
            </a:r>
          </a:p>
          <a:p>
            <a:pPr marL="139700" lvl="0">
              <a:lnSpc>
                <a:spcPct val="150000"/>
              </a:lnSpc>
              <a:spcBef>
                <a:spcPts val="0"/>
              </a:spcBef>
              <a:buSzPts val="1400"/>
            </a:pPr>
            <a:r>
              <a:rPr lang="en-US" sz="1600" dirty="0" smtClean="0">
                <a:solidFill>
                  <a:schemeClr val="tx1"/>
                </a:solidFill>
              </a:rPr>
              <a:t>2.</a:t>
            </a:r>
            <a:r>
              <a:rPr lang="en-US" dirty="0" smtClean="0">
                <a:solidFill>
                  <a:schemeClr val="tx1"/>
                </a:solidFill>
              </a:rPr>
              <a:t> C</a:t>
            </a:r>
            <a:r>
              <a:rPr lang="en-US" dirty="0" smtClean="0">
                <a:solidFill>
                  <a:schemeClr val="tx1"/>
                </a:solidFill>
              </a:rPr>
              <a:t>ounting </a:t>
            </a:r>
            <a:r>
              <a:rPr lang="en-US" dirty="0">
                <a:solidFill>
                  <a:schemeClr val="tx1"/>
                </a:solidFill>
              </a:rPr>
              <a:t>the sum of confirmed patients in each districts in H</a:t>
            </a:r>
            <a:r>
              <a:rPr lang="en-US" dirty="0" smtClean="0">
                <a:solidFill>
                  <a:schemeClr val="tx1"/>
                </a:solidFill>
              </a:rPr>
              <a:t>anoi</a:t>
            </a:r>
            <a:r>
              <a:rPr lang="en-US" dirty="0">
                <a:solidFill>
                  <a:schemeClr val="tx1"/>
                </a:solidFill>
              </a:rPr>
              <a:t>.</a:t>
            </a:r>
          </a:p>
          <a:p>
            <a:pPr marL="139700" lvl="0">
              <a:lnSpc>
                <a:spcPct val="150000"/>
              </a:lnSpc>
              <a:spcBef>
                <a:spcPts val="0"/>
              </a:spcBef>
              <a:buSzPts val="1400"/>
            </a:pPr>
            <a:r>
              <a:rPr lang="en-US" sz="1600" dirty="0" smtClean="0">
                <a:solidFill>
                  <a:schemeClr val="tx1"/>
                </a:solidFill>
              </a:rPr>
              <a:t>3.</a:t>
            </a:r>
            <a:r>
              <a:rPr lang="en-US" dirty="0" smtClean="0">
                <a:solidFill>
                  <a:schemeClr val="tx1"/>
                </a:solidFill>
              </a:rPr>
              <a:t> U</a:t>
            </a:r>
            <a:r>
              <a:rPr lang="en-US" dirty="0" smtClean="0">
                <a:solidFill>
                  <a:schemeClr val="tx1"/>
                </a:solidFill>
              </a:rPr>
              <a:t>sing </a:t>
            </a:r>
            <a:r>
              <a:rPr lang="en-US" dirty="0" err="1">
                <a:solidFill>
                  <a:schemeClr val="tx1"/>
                </a:solidFill>
              </a:rPr>
              <a:t>numpy</a:t>
            </a:r>
            <a:r>
              <a:rPr lang="en-US" dirty="0">
                <a:solidFill>
                  <a:schemeClr val="tx1"/>
                </a:solidFill>
              </a:rPr>
              <a:t> and </a:t>
            </a:r>
            <a:r>
              <a:rPr lang="en-US" dirty="0" err="1" smtClean="0">
                <a:solidFill>
                  <a:schemeClr val="tx1"/>
                </a:solidFill>
              </a:rPr>
              <a:t>matplotlib</a:t>
            </a:r>
            <a:r>
              <a:rPr lang="en-US" dirty="0" smtClean="0">
                <a:solidFill>
                  <a:schemeClr val="tx1"/>
                </a:solidFill>
              </a:rPr>
              <a:t> </a:t>
            </a:r>
            <a:r>
              <a:rPr lang="en-US" dirty="0">
                <a:solidFill>
                  <a:schemeClr val="tx1"/>
                </a:solidFill>
              </a:rPr>
              <a:t>to draw chart.</a:t>
            </a:r>
          </a:p>
          <a:p>
            <a:pPr>
              <a:lnSpc>
                <a:spcPct val="150000"/>
              </a:lnSpc>
            </a:pPr>
            <a:endParaRPr lang="en-US" dirty="0">
              <a:solidFill>
                <a:schemeClr val="tx1"/>
              </a:solidFill>
            </a:endParaRPr>
          </a:p>
        </p:txBody>
      </p:sp>
      <p:sp>
        <p:nvSpPr>
          <p:cNvPr id="11" name="Title 1"/>
          <p:cNvSpPr txBox="1">
            <a:spLocks/>
          </p:cNvSpPr>
          <p:nvPr/>
        </p:nvSpPr>
        <p:spPr bwMode="black">
          <a:xfrm>
            <a:off x="706075" y="450355"/>
            <a:ext cx="6982836" cy="642121"/>
          </a:xfrm>
          <a:prstGeom prst="rect">
            <a:avLst/>
          </a:prstGeom>
          <a:solidFill>
            <a:schemeClr val="accent3">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lgn="l"/>
            <a:r>
              <a:rPr lang="en-US" sz="1050" dirty="0"/>
              <a:t>to show the </a:t>
            </a:r>
            <a:r>
              <a:rPr lang="en-US" sz="1050" b="1" dirty="0"/>
              <a:t>highest</a:t>
            </a:r>
            <a:r>
              <a:rPr lang="en-US" sz="1050" dirty="0"/>
              <a:t> confirmed patients in </a:t>
            </a:r>
            <a:r>
              <a:rPr lang="en-US" sz="1050" b="1" dirty="0"/>
              <a:t>5 cities </a:t>
            </a:r>
            <a:r>
              <a:rPr lang="en-US" sz="1050" dirty="0"/>
              <a:t>in </a:t>
            </a:r>
            <a:r>
              <a:rPr lang="en-US" sz="1050" b="1" u="sng" dirty="0"/>
              <a:t>Vietnam</a:t>
            </a:r>
            <a:r>
              <a:rPr lang="en-US" sz="1050" dirty="0"/>
              <a:t/>
            </a:r>
            <a:br>
              <a:rPr lang="en-US" sz="1050" dirty="0"/>
            </a:br>
            <a:endParaRPr lang="en-US" sz="1050" dirty="0"/>
          </a:p>
        </p:txBody>
      </p:sp>
      <p:sp>
        <p:nvSpPr>
          <p:cNvPr id="12" name="Title 1"/>
          <p:cNvSpPr txBox="1">
            <a:spLocks/>
          </p:cNvSpPr>
          <p:nvPr/>
        </p:nvSpPr>
        <p:spPr bwMode="black">
          <a:xfrm>
            <a:off x="1633197" y="3833688"/>
            <a:ext cx="5080884" cy="592770"/>
          </a:xfrm>
          <a:prstGeom prst="rect">
            <a:avLst/>
          </a:prstGeom>
          <a:solidFill>
            <a:schemeClr val="accent3">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lgn="l"/>
            <a:r>
              <a:rPr lang="en-US" sz="1050" dirty="0"/>
              <a:t>to show the </a:t>
            </a:r>
            <a:r>
              <a:rPr lang="en-US" sz="1050" b="1" dirty="0"/>
              <a:t>confirmed patients </a:t>
            </a:r>
            <a:r>
              <a:rPr lang="en-US" sz="1050" dirty="0"/>
              <a:t>in </a:t>
            </a:r>
            <a:r>
              <a:rPr lang="en-US" sz="1050" b="1" u="sng" dirty="0"/>
              <a:t>Hanoi</a:t>
            </a:r>
            <a:endParaRPr lang="en-US" sz="1050" b="1" i="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053" y="660097"/>
            <a:ext cx="1991649" cy="1991649"/>
          </a:xfrm>
          <a:prstGeom prst="rect">
            <a:avLst/>
          </a:prstGeom>
        </p:spPr>
      </p:pic>
    </p:spTree>
    <p:extLst>
      <p:ext uri="{BB962C8B-B14F-4D97-AF65-F5344CB8AC3E}">
        <p14:creationId xmlns:p14="http://schemas.microsoft.com/office/powerpoint/2010/main" val="1728881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52369" y="208241"/>
            <a:ext cx="8468139" cy="2248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1600" dirty="0" smtClean="0">
                <a:solidFill>
                  <a:schemeClr val="tx1"/>
                </a:solidFill>
              </a:rPr>
              <a:t>1. </a:t>
            </a:r>
            <a:r>
              <a:rPr lang="vi-VN" sz="1600" dirty="0" smtClean="0">
                <a:solidFill>
                  <a:schemeClr val="tx1"/>
                </a:solidFill>
              </a:rPr>
              <a:t>Using </a:t>
            </a:r>
            <a:r>
              <a:rPr lang="vi-VN" sz="1600" dirty="0">
                <a:solidFill>
                  <a:schemeClr val="tx1"/>
                </a:solidFill>
              </a:rPr>
              <a:t>pandas.dataframe to calculate all new cases everyday</a:t>
            </a:r>
            <a:endParaRPr lang="en-US" sz="1600" dirty="0">
              <a:solidFill>
                <a:schemeClr val="tx1"/>
              </a:solidFill>
            </a:endParaRPr>
          </a:p>
          <a:p>
            <a:pPr lvl="1">
              <a:lnSpc>
                <a:spcPct val="150000"/>
              </a:lnSpc>
            </a:pPr>
            <a:r>
              <a:rPr lang="en-US" sz="1600" dirty="0" smtClean="0">
                <a:solidFill>
                  <a:schemeClr val="tx1"/>
                </a:solidFill>
              </a:rPr>
              <a:t>2. </a:t>
            </a:r>
            <a:r>
              <a:rPr lang="vi-VN" sz="1600" dirty="0" smtClean="0">
                <a:solidFill>
                  <a:schemeClr val="tx1"/>
                </a:solidFill>
              </a:rPr>
              <a:t>Drawing </a:t>
            </a:r>
            <a:r>
              <a:rPr lang="en-US" sz="1600" dirty="0" smtClean="0">
                <a:solidFill>
                  <a:schemeClr val="tx1"/>
                </a:solidFill>
              </a:rPr>
              <a:t>table</a:t>
            </a:r>
            <a:r>
              <a:rPr lang="vi-VN" sz="1600" dirty="0" smtClean="0">
                <a:solidFill>
                  <a:schemeClr val="tx1"/>
                </a:solidFill>
              </a:rPr>
              <a:t> </a:t>
            </a:r>
            <a:r>
              <a:rPr lang="vi-VN" sz="1600" dirty="0">
                <a:solidFill>
                  <a:schemeClr val="tx1"/>
                </a:solidFill>
              </a:rPr>
              <a:t>to show the increase of disease after calculating all new cases</a:t>
            </a:r>
            <a:endParaRPr lang="en-US" sz="1600" dirty="0">
              <a:solidFill>
                <a:schemeClr val="tx1"/>
              </a:solidFill>
            </a:endParaRPr>
          </a:p>
          <a:p>
            <a:pPr>
              <a:lnSpc>
                <a:spcPct val="150000"/>
              </a:lnSpc>
            </a:pPr>
            <a:endParaRPr lang="en-US" sz="1600" dirty="0">
              <a:solidFill>
                <a:schemeClr val="tx1"/>
              </a:solidFill>
            </a:endParaRPr>
          </a:p>
        </p:txBody>
      </p:sp>
      <p:sp>
        <p:nvSpPr>
          <p:cNvPr id="8" name="Rectangle 7"/>
          <p:cNvSpPr/>
          <p:nvPr/>
        </p:nvSpPr>
        <p:spPr>
          <a:xfrm>
            <a:off x="2699862" y="3641214"/>
            <a:ext cx="8320646" cy="1598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endParaRPr lang="vi-VN" sz="1600" dirty="0">
              <a:solidFill>
                <a:schemeClr val="tx1"/>
              </a:solidFill>
            </a:endParaRPr>
          </a:p>
          <a:p>
            <a:pPr lvl="1">
              <a:lnSpc>
                <a:spcPct val="150000"/>
              </a:lnSpc>
            </a:pPr>
            <a:r>
              <a:rPr lang="en-US" sz="1600" dirty="0" smtClean="0">
                <a:solidFill>
                  <a:schemeClr val="tx1"/>
                </a:solidFill>
              </a:rPr>
              <a:t>1.</a:t>
            </a:r>
            <a:r>
              <a:rPr lang="vi-VN" sz="1600" dirty="0" smtClean="0">
                <a:solidFill>
                  <a:schemeClr val="tx1"/>
                </a:solidFill>
              </a:rPr>
              <a:t> </a:t>
            </a:r>
            <a:r>
              <a:rPr lang="vi-VN" sz="1600" dirty="0">
                <a:solidFill>
                  <a:schemeClr val="tx1"/>
                </a:solidFill>
              </a:rPr>
              <a:t>From the datasets</a:t>
            </a:r>
          </a:p>
          <a:p>
            <a:pPr lvl="1">
              <a:lnSpc>
                <a:spcPct val="150000"/>
              </a:lnSpc>
            </a:pPr>
            <a:r>
              <a:rPr lang="en-US" sz="1600" dirty="0">
                <a:solidFill>
                  <a:schemeClr val="tx1"/>
                </a:solidFill>
              </a:rPr>
              <a:t>2</a:t>
            </a:r>
            <a:r>
              <a:rPr lang="en-US" sz="1600" dirty="0" smtClean="0">
                <a:solidFill>
                  <a:schemeClr val="tx1"/>
                </a:solidFill>
              </a:rPr>
              <a:t>.</a:t>
            </a:r>
            <a:r>
              <a:rPr lang="vi-VN" sz="1600" dirty="0" smtClean="0">
                <a:solidFill>
                  <a:schemeClr val="tx1"/>
                </a:solidFill>
              </a:rPr>
              <a:t> </a:t>
            </a:r>
            <a:r>
              <a:rPr lang="vi-VN" sz="1600" dirty="0">
                <a:solidFill>
                  <a:schemeClr val="tx1"/>
                </a:solidFill>
              </a:rPr>
              <a:t>Count sum of sample, feature and cluster</a:t>
            </a:r>
          </a:p>
          <a:p>
            <a:pPr lvl="1">
              <a:lnSpc>
                <a:spcPct val="150000"/>
              </a:lnSpc>
            </a:pPr>
            <a:r>
              <a:rPr lang="en-US" sz="1600" dirty="0" smtClean="0">
                <a:solidFill>
                  <a:schemeClr val="tx1"/>
                </a:solidFill>
              </a:rPr>
              <a:t>3.  </a:t>
            </a:r>
            <a:r>
              <a:rPr lang="vi-VN" sz="1600" dirty="0" smtClean="0">
                <a:solidFill>
                  <a:schemeClr val="tx1"/>
                </a:solidFill>
              </a:rPr>
              <a:t>Use matplotlib </a:t>
            </a:r>
            <a:r>
              <a:rPr lang="vi-VN" sz="1600" dirty="0">
                <a:solidFill>
                  <a:schemeClr val="tx1"/>
                </a:solidFill>
              </a:rPr>
              <a:t>to display</a:t>
            </a:r>
            <a:r>
              <a:rPr lang="en-US" sz="1600" dirty="0">
                <a:solidFill>
                  <a:schemeClr val="tx1"/>
                </a:solidFill>
              </a:rPr>
              <a:t> </a:t>
            </a:r>
            <a:r>
              <a:rPr lang="en-US" sz="1600" dirty="0">
                <a:solidFill>
                  <a:schemeClr val="tx1"/>
                </a:solidFill>
                <a:ea typeface="Tahoma" panose="020B0604030504040204" pitchFamily="34" charset="0"/>
                <a:cs typeface="Tahoma" panose="020B0604030504040204" pitchFamily="34" charset="0"/>
              </a:rPr>
              <a:t>clustering graph</a:t>
            </a:r>
            <a:endParaRPr lang="vi-VN" sz="1600" dirty="0">
              <a:solidFill>
                <a:schemeClr val="tx1"/>
              </a:solidFill>
              <a:ea typeface="Tahoma" panose="020B0604030504040204" pitchFamily="34" charset="0"/>
              <a:cs typeface="Tahoma" panose="020B0604030504040204" pitchFamily="34" charset="0"/>
            </a:endParaRPr>
          </a:p>
          <a:p>
            <a:pPr lvl="1">
              <a:lnSpc>
                <a:spcPct val="150000"/>
              </a:lnSpc>
            </a:pPr>
            <a:endParaRPr lang="en-US" sz="1600" dirty="0">
              <a:solidFill>
                <a:schemeClr val="tx1"/>
              </a:solidFill>
            </a:endParaRPr>
          </a:p>
        </p:txBody>
      </p:sp>
      <p:sp>
        <p:nvSpPr>
          <p:cNvPr id="10" name="Title 1"/>
          <p:cNvSpPr txBox="1">
            <a:spLocks/>
          </p:cNvSpPr>
          <p:nvPr/>
        </p:nvSpPr>
        <p:spPr bwMode="black">
          <a:xfrm>
            <a:off x="532738" y="5415677"/>
            <a:ext cx="6527628" cy="592770"/>
          </a:xfrm>
          <a:prstGeom prst="rect">
            <a:avLst/>
          </a:prstGeom>
          <a:solidFill>
            <a:schemeClr val="accent3">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r>
              <a:rPr lang="vi-VN" sz="1050" dirty="0"/>
              <a:t> to show number of the confirmed patients’s </a:t>
            </a:r>
            <a:r>
              <a:rPr lang="vi-VN" sz="1050" b="1" dirty="0"/>
              <a:t>age</a:t>
            </a:r>
            <a:r>
              <a:rPr lang="vi-VN" sz="1050" dirty="0"/>
              <a:t> in Vietnam.</a:t>
            </a:r>
            <a:br>
              <a:rPr lang="vi-VN" sz="1050" dirty="0"/>
            </a:br>
            <a:endParaRPr lang="en-US" sz="1050" dirty="0"/>
          </a:p>
        </p:txBody>
      </p:sp>
      <p:sp>
        <p:nvSpPr>
          <p:cNvPr id="11" name="Title 1"/>
          <p:cNvSpPr txBox="1">
            <a:spLocks/>
          </p:cNvSpPr>
          <p:nvPr/>
        </p:nvSpPr>
        <p:spPr bwMode="black">
          <a:xfrm>
            <a:off x="472703" y="679290"/>
            <a:ext cx="2461329" cy="101199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r>
              <a:rPr lang="en-US" sz="1400" dirty="0"/>
              <a:t>Draw new cases everyday table</a:t>
            </a:r>
            <a:br>
              <a:rPr lang="en-US" sz="1400" dirty="0"/>
            </a:br>
            <a:endParaRPr lang="en-US" sz="1400" dirty="0"/>
          </a:p>
        </p:txBody>
      </p:sp>
      <p:sp>
        <p:nvSpPr>
          <p:cNvPr id="12" name="Title 1"/>
          <p:cNvSpPr txBox="1">
            <a:spLocks/>
          </p:cNvSpPr>
          <p:nvPr/>
        </p:nvSpPr>
        <p:spPr bwMode="black">
          <a:xfrm>
            <a:off x="592767" y="3925219"/>
            <a:ext cx="2341265" cy="907414"/>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r>
              <a:rPr lang="vi-VN" sz="1200" dirty="0"/>
              <a:t>Perform an interactive cluster shape </a:t>
            </a:r>
            <a:endParaRPr lang="vi-VN" sz="1200" dirty="0" smtClean="0"/>
          </a:p>
        </p:txBody>
      </p:sp>
      <p:cxnSp>
        <p:nvCxnSpPr>
          <p:cNvPr id="5" name="Straight Connector 4"/>
          <p:cNvCxnSpPr>
            <a:stCxn id="12" idx="2"/>
          </p:cNvCxnSpPr>
          <p:nvPr/>
        </p:nvCxnSpPr>
        <p:spPr>
          <a:xfrm>
            <a:off x="1763400" y="4832633"/>
            <a:ext cx="1790" cy="583044"/>
          </a:xfrm>
          <a:prstGeom prst="line">
            <a:avLst/>
          </a:prstGeom>
          <a:ln w="28575">
            <a:solidFill>
              <a:schemeClr val="accent1">
                <a:lumMod val="60000"/>
                <a:lumOff val="40000"/>
              </a:schemeClr>
            </a:solidFill>
          </a:ln>
        </p:spPr>
        <p:style>
          <a:lnRef idx="2">
            <a:schemeClr val="accent3"/>
          </a:lnRef>
          <a:fillRef idx="0">
            <a:schemeClr val="accent3"/>
          </a:fillRef>
          <a:effectRef idx="1">
            <a:schemeClr val="accent3"/>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037" y="3678446"/>
            <a:ext cx="1561464" cy="1561464"/>
          </a:xfrm>
          <a:prstGeom prst="rect">
            <a:avLst/>
          </a:prstGeom>
        </p:spPr>
      </p:pic>
    </p:spTree>
    <p:extLst>
      <p:ext uri="{BB962C8B-B14F-4D97-AF65-F5344CB8AC3E}">
        <p14:creationId xmlns:p14="http://schemas.microsoft.com/office/powerpoint/2010/main" val="240691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52387">
            <a:off x="806302" y="615664"/>
            <a:ext cx="10021421" cy="4432331"/>
          </a:xfrm>
          <a:prstGeom prst="rect">
            <a:avLst/>
          </a:prstGeom>
        </p:spPr>
      </p:pic>
    </p:spTree>
    <p:extLst>
      <p:ext uri="{BB962C8B-B14F-4D97-AF65-F5344CB8AC3E}">
        <p14:creationId xmlns:p14="http://schemas.microsoft.com/office/powerpoint/2010/main" val="300243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708" y="360393"/>
            <a:ext cx="3613073" cy="530153"/>
          </a:xfrm>
          <a:solidFill>
            <a:schemeClr val="accent2">
              <a:lumMod val="20000"/>
              <a:lumOff val="80000"/>
            </a:schemeClr>
          </a:solidFill>
          <a:ln>
            <a:solidFill>
              <a:schemeClr val="accent2">
                <a:lumMod val="75000"/>
              </a:schemeClr>
            </a:solidFill>
          </a:ln>
        </p:spPr>
        <p:txBody>
          <a:bodyPr>
            <a:normAutofit fontScale="90000"/>
          </a:bodyPr>
          <a:lstStyle/>
          <a:p>
            <a:r>
              <a:rPr lang="en-US" dirty="0" smtClean="0"/>
              <a:t>Outline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58083265"/>
              </p:ext>
            </p:extLst>
          </p:nvPr>
        </p:nvGraphicFramePr>
        <p:xfrm>
          <a:off x="2850640" y="1469584"/>
          <a:ext cx="4615635" cy="1710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p:cNvCxnSpPr/>
          <p:nvPr/>
        </p:nvCxnSpPr>
        <p:spPr>
          <a:xfrm>
            <a:off x="2850640" y="3506526"/>
            <a:ext cx="4615635"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918129" y="3768920"/>
            <a:ext cx="4643562" cy="556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a:t>
            </a:r>
            <a:endParaRPr lang="en-US" dirty="0">
              <a:solidFill>
                <a:schemeClr val="tx1"/>
              </a:solidFill>
            </a:endParaRPr>
          </a:p>
        </p:txBody>
      </p:sp>
      <p:sp>
        <p:nvSpPr>
          <p:cNvPr id="11" name="Rectangle 10"/>
          <p:cNvSpPr/>
          <p:nvPr/>
        </p:nvSpPr>
        <p:spPr>
          <a:xfrm>
            <a:off x="2918129" y="4587905"/>
            <a:ext cx="4643562" cy="556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Steps</a:t>
            </a:r>
            <a:endParaRPr lang="en-US" dirty="0">
              <a:solidFill>
                <a:schemeClr val="tx1"/>
              </a:solidFill>
            </a:endParaRPr>
          </a:p>
        </p:txBody>
      </p:sp>
      <p:sp>
        <p:nvSpPr>
          <p:cNvPr id="12" name="Rectangle 11"/>
          <p:cNvSpPr/>
          <p:nvPr/>
        </p:nvSpPr>
        <p:spPr>
          <a:xfrm>
            <a:off x="2918129" y="5406890"/>
            <a:ext cx="4643562" cy="556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Members’ role</a:t>
            </a:r>
            <a:endParaRPr lang="en-US" dirty="0">
              <a:solidFill>
                <a:schemeClr val="tx1"/>
              </a:solidFill>
            </a:endParaRPr>
          </a:p>
        </p:txBody>
      </p:sp>
      <p:sp>
        <p:nvSpPr>
          <p:cNvPr id="13" name="Rectangle 12"/>
          <p:cNvSpPr/>
          <p:nvPr/>
        </p:nvSpPr>
        <p:spPr>
          <a:xfrm>
            <a:off x="2299914" y="1524312"/>
            <a:ext cx="53672" cy="4439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p:cNvCxnSpPr/>
          <p:nvPr/>
        </p:nvCxnSpPr>
        <p:spPr>
          <a:xfrm>
            <a:off x="2850640" y="1469584"/>
            <a:ext cx="0" cy="2036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66275" y="1469584"/>
            <a:ext cx="0" cy="203694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2464904" y="2325052"/>
            <a:ext cx="206734" cy="163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464904" y="4047215"/>
            <a:ext cx="206734" cy="163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464904" y="4784698"/>
            <a:ext cx="206734" cy="163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2486818" y="5606375"/>
            <a:ext cx="206734" cy="163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19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13" y="742055"/>
            <a:ext cx="3676683" cy="506299"/>
          </a:xfrm>
          <a:solidFill>
            <a:schemeClr val="accent2">
              <a:lumMod val="20000"/>
              <a:lumOff val="80000"/>
            </a:schemeClr>
          </a:solidFill>
          <a:ln>
            <a:solidFill>
              <a:schemeClr val="accent2">
                <a:lumMod val="75000"/>
              </a:schemeClr>
            </a:solidFill>
          </a:ln>
        </p:spPr>
        <p:txBody>
          <a:bodyPr>
            <a:normAutofit fontScale="90000"/>
          </a:bodyPr>
          <a:lstStyle/>
          <a:p>
            <a:r>
              <a:rPr lang="en-US" dirty="0" smtClean="0"/>
              <a:t>Purpose</a:t>
            </a:r>
            <a:endParaRPr lang="en-US" dirty="0"/>
          </a:p>
        </p:txBody>
      </p:sp>
      <p:sp>
        <p:nvSpPr>
          <p:cNvPr id="3" name="Content Placeholder 2"/>
          <p:cNvSpPr>
            <a:spLocks noGrp="1"/>
          </p:cNvSpPr>
          <p:nvPr>
            <p:ph idx="1"/>
          </p:nvPr>
        </p:nvSpPr>
        <p:spPr>
          <a:xfrm>
            <a:off x="1022537" y="1868558"/>
            <a:ext cx="9338012" cy="3442913"/>
          </a:xfrm>
        </p:spPr>
        <p:txBody>
          <a:bodyPr/>
          <a:lstStyle/>
          <a:p>
            <a:pPr>
              <a:lnSpc>
                <a:spcPct val="150000"/>
              </a:lnSpc>
            </a:pPr>
            <a:r>
              <a:rPr lang="en-US" dirty="0"/>
              <a:t>COVID-19 takes responsibility for more than 380.000 deaths in the world and  the decline of the economy.</a:t>
            </a:r>
          </a:p>
          <a:p>
            <a:pPr>
              <a:lnSpc>
                <a:spcPct val="150000"/>
              </a:lnSpc>
            </a:pPr>
            <a:r>
              <a:rPr lang="en-US" dirty="0"/>
              <a:t>More serious than the disease is the shortage of information.</a:t>
            </a:r>
          </a:p>
          <a:p>
            <a:pPr lvl="0">
              <a:lnSpc>
                <a:spcPct val="150000"/>
              </a:lnSpc>
            </a:pPr>
            <a:r>
              <a:rPr lang="en-US" dirty="0">
                <a:solidFill>
                  <a:schemeClr val="dk1"/>
                </a:solidFill>
                <a:latin typeface="Libre Franklin"/>
                <a:ea typeface="Libre Franklin"/>
                <a:cs typeface="Libre Franklin"/>
                <a:sym typeface="Libre Franklin"/>
              </a:rPr>
              <a:t>Not many </a:t>
            </a:r>
            <a:r>
              <a:rPr lang="en-US" dirty="0" err="1">
                <a:solidFill>
                  <a:schemeClr val="dk1"/>
                </a:solidFill>
                <a:latin typeface="Libre Franklin"/>
                <a:ea typeface="Libre Franklin"/>
                <a:cs typeface="Libre Franklin"/>
                <a:sym typeface="Libre Franklin"/>
              </a:rPr>
              <a:t>inforgraphic</a:t>
            </a:r>
            <a:r>
              <a:rPr lang="en-US" dirty="0">
                <a:solidFill>
                  <a:schemeClr val="dk1"/>
                </a:solidFill>
                <a:latin typeface="Libre Franklin"/>
                <a:ea typeface="Libre Franklin"/>
                <a:cs typeface="Libre Franklin"/>
                <a:sym typeface="Libre Franklin"/>
              </a:rPr>
              <a:t> built to inform Vietnamese people about how our nation working against this pandemic.</a:t>
            </a:r>
          </a:p>
          <a:p>
            <a:pPr marL="0" lvl="0" indent="0">
              <a:lnSpc>
                <a:spcPct val="150000"/>
              </a:lnSpc>
              <a:buNone/>
            </a:pPr>
            <a:r>
              <a:rPr lang="en-US" dirty="0">
                <a:solidFill>
                  <a:schemeClr val="dk1"/>
                </a:solidFill>
                <a:latin typeface="Libre Franklin"/>
                <a:ea typeface="Libre Franklin"/>
                <a:cs typeface="Libre Franklin"/>
                <a:sym typeface="Libre Franklin"/>
              </a:rPr>
              <a:t>=&gt; We decided to collect data and visualize data </a:t>
            </a:r>
            <a:r>
              <a:rPr lang="en-US" dirty="0" smtClean="0">
                <a:solidFill>
                  <a:schemeClr val="dk1"/>
                </a:solidFill>
                <a:latin typeface="Libre Franklin"/>
                <a:ea typeface="Libre Franklin"/>
                <a:cs typeface="Libre Franklin"/>
                <a:sym typeface="Libre Franklin"/>
              </a:rPr>
              <a:t>about Covid</a:t>
            </a:r>
            <a:r>
              <a:rPr lang="en-US" dirty="0">
                <a:solidFill>
                  <a:schemeClr val="dk1"/>
                </a:solidFill>
                <a:latin typeface="Libre Franklin"/>
                <a:ea typeface="Libre Franklin"/>
                <a:cs typeface="Libre Franklin"/>
                <a:sym typeface="Libre Franklin"/>
              </a:rPr>
              <a:t>-</a:t>
            </a:r>
            <a:r>
              <a:rPr lang="en-US" dirty="0" smtClean="0">
                <a:solidFill>
                  <a:schemeClr val="dk1"/>
                </a:solidFill>
                <a:latin typeface="Libre Franklin"/>
                <a:ea typeface="Libre Franklin"/>
                <a:cs typeface="Libre Franklin"/>
                <a:sym typeface="Libre Franklin"/>
              </a:rPr>
              <a:t>19 in Vietnam.</a:t>
            </a:r>
            <a:endParaRPr lang="en-US" dirty="0"/>
          </a:p>
        </p:txBody>
      </p:sp>
      <p:sp>
        <p:nvSpPr>
          <p:cNvPr id="4" name="Rectangle 3"/>
          <p:cNvSpPr/>
          <p:nvPr/>
        </p:nvSpPr>
        <p:spPr>
          <a:xfrm>
            <a:off x="1022536" y="1637969"/>
            <a:ext cx="9338013" cy="367350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90362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5846" y="257025"/>
            <a:ext cx="4408203" cy="506299"/>
          </a:xfrm>
          <a:solidFill>
            <a:schemeClr val="accent2">
              <a:lumMod val="20000"/>
              <a:lumOff val="80000"/>
            </a:schemeClr>
          </a:solidFill>
          <a:ln>
            <a:solidFill>
              <a:schemeClr val="accent2">
                <a:lumMod val="75000"/>
              </a:schemeClr>
            </a:solidFill>
          </a:ln>
        </p:spPr>
        <p:txBody>
          <a:bodyPr>
            <a:normAutofit fontScale="90000"/>
          </a:bodyPr>
          <a:lstStyle/>
          <a:p>
            <a:r>
              <a:rPr lang="en-US" dirty="0" smtClean="0"/>
              <a:t>Literature review</a:t>
            </a:r>
            <a:endParaRPr lang="en-US" dirty="0"/>
          </a:p>
        </p:txBody>
      </p:sp>
      <p:sp>
        <p:nvSpPr>
          <p:cNvPr id="6" name="TextBox 5"/>
          <p:cNvSpPr txBox="1"/>
          <p:nvPr/>
        </p:nvSpPr>
        <p:spPr>
          <a:xfrm>
            <a:off x="707665" y="2170706"/>
            <a:ext cx="10551381" cy="4401205"/>
          </a:xfrm>
          <a:prstGeom prst="rect">
            <a:avLst/>
          </a:prstGeom>
          <a:noFill/>
        </p:spPr>
        <p:txBody>
          <a:bodyPr wrap="square" rtlCol="0">
            <a:spAutoFit/>
          </a:bodyPr>
          <a:lstStyle/>
          <a:p>
            <a:pPr lvl="0">
              <a:lnSpc>
                <a:spcPct val="200000"/>
              </a:lnSpc>
            </a:pPr>
            <a:r>
              <a:rPr lang="vi-VN" sz="1400" dirty="0" smtClean="0"/>
              <a:t>World </a:t>
            </a:r>
            <a:r>
              <a:rPr lang="vi-VN" sz="1400" dirty="0"/>
              <a:t>Health Organization (WHO), </a:t>
            </a:r>
            <a:r>
              <a:rPr lang="vi-VN" sz="1400" i="1" dirty="0"/>
              <a:t>"Coronavirus disease 2019 (COVID-19) Situation Report - 35," WHO, 2020. </a:t>
            </a:r>
            <a:endParaRPr lang="en-US" sz="1400" i="1" dirty="0"/>
          </a:p>
          <a:p>
            <a:pPr lvl="0">
              <a:lnSpc>
                <a:spcPct val="200000"/>
              </a:lnSpc>
            </a:pPr>
            <a:r>
              <a:rPr lang="vi-VN" sz="1400" dirty="0"/>
              <a:t>World Health Organization (WHO), </a:t>
            </a:r>
            <a:r>
              <a:rPr lang="vi-VN" sz="1400" i="1" dirty="0"/>
              <a:t>"Statement on the second meeting of the International Health Regulations (2005) Emergency Committee regarding the outbreak of novel coronavirus (2019-nCov)," WHO, 2020. </a:t>
            </a:r>
            <a:endParaRPr lang="en-US" sz="1400" i="1" dirty="0"/>
          </a:p>
          <a:p>
            <a:pPr lvl="0">
              <a:lnSpc>
                <a:spcPct val="200000"/>
              </a:lnSpc>
            </a:pPr>
            <a:r>
              <a:rPr lang="vi-VN" sz="1400" dirty="0"/>
              <a:t>World Health Organization</a:t>
            </a:r>
            <a:r>
              <a:rPr lang="vi-VN" sz="1400" i="1" dirty="0"/>
              <a:t>, "Report of the WHO-China Joint Mission on Coronavirus Disease 2019 (COVID-19)," World Health Organization, 2020.</a:t>
            </a:r>
            <a:endParaRPr lang="en-US" sz="1400" i="1" dirty="0"/>
          </a:p>
          <a:p>
            <a:pPr lvl="0">
              <a:lnSpc>
                <a:spcPct val="200000"/>
              </a:lnSpc>
            </a:pPr>
            <a:r>
              <a:rPr lang="vi-VN" sz="1400" i="1" dirty="0"/>
              <a:t>"Coronavirus Disease 2019 (COVID-19)," Centers for Disease Control and Prevention, 2020. [Online]. </a:t>
            </a:r>
            <a:endParaRPr lang="en-US" sz="1400" i="1" dirty="0" smtClean="0"/>
          </a:p>
          <a:p>
            <a:pPr lvl="0">
              <a:lnSpc>
                <a:spcPct val="200000"/>
              </a:lnSpc>
            </a:pPr>
            <a:r>
              <a:rPr lang="vi-VN" sz="1200" i="1" dirty="0" smtClean="0"/>
              <a:t>Available</a:t>
            </a:r>
            <a:r>
              <a:rPr lang="vi-VN" sz="1200" i="1" dirty="0"/>
              <a:t>: </a:t>
            </a:r>
            <a:r>
              <a:rPr lang="vi-VN" sz="1200" i="1" dirty="0">
                <a:solidFill>
                  <a:schemeClr val="accent2">
                    <a:lumMod val="75000"/>
                  </a:schemeClr>
                </a:solidFill>
              </a:rPr>
              <a:t>https://www.cdc.gov/coronavirus/2019- ncov/about/symptoms.html. </a:t>
            </a:r>
            <a:r>
              <a:rPr lang="vi-VN" sz="1200" i="1" dirty="0"/>
              <a:t>[Accessed 27 February 2020].  </a:t>
            </a:r>
            <a:endParaRPr lang="en-US" sz="1200" i="1" dirty="0"/>
          </a:p>
          <a:p>
            <a:pPr lvl="0">
              <a:lnSpc>
                <a:spcPct val="200000"/>
              </a:lnSpc>
            </a:pPr>
            <a:r>
              <a:rPr lang="vi-VN" sz="1400" dirty="0"/>
              <a:t>World Health Organization, "</a:t>
            </a:r>
            <a:r>
              <a:rPr lang="vi-VN" sz="1400" i="1" dirty="0"/>
              <a:t>Coronavirus disease 2019 (COVID-19)</a:t>
            </a:r>
            <a:r>
              <a:rPr lang="vi-VN" sz="1400" dirty="0"/>
              <a:t> Situation Report- 13," World Health Organization, 2020. </a:t>
            </a:r>
            <a:endParaRPr lang="en-US" sz="1400" dirty="0"/>
          </a:p>
          <a:p>
            <a:pPr lvl="0">
              <a:lnSpc>
                <a:spcPct val="200000"/>
              </a:lnSpc>
            </a:pPr>
            <a:r>
              <a:rPr lang="en-US" sz="1600" b="1" dirty="0" smtClean="0"/>
              <a:t>Based</a:t>
            </a:r>
            <a:r>
              <a:rPr lang="vi-VN" sz="1600" b="1" dirty="0" smtClean="0"/>
              <a:t> </a:t>
            </a:r>
            <a:r>
              <a:rPr lang="vi-VN" sz="1600" b="1" dirty="0"/>
              <a:t>on below </a:t>
            </a:r>
            <a:r>
              <a:rPr lang="vi-VN" sz="1600" b="1" dirty="0" smtClean="0"/>
              <a:t>researc</a:t>
            </a:r>
            <a:r>
              <a:rPr lang="en-US" sz="1600" b="1" dirty="0" err="1" smtClean="0"/>
              <a:t>hes</a:t>
            </a:r>
            <a:r>
              <a:rPr lang="vi-VN" sz="1600" b="1" dirty="0" smtClean="0"/>
              <a:t>, </a:t>
            </a:r>
            <a:r>
              <a:rPr lang="vi-VN" sz="1600" b="1" u="sng" dirty="0"/>
              <a:t>our team start to study COVID-19  visualization in </a:t>
            </a:r>
            <a:r>
              <a:rPr lang="en-US" sz="1600" b="1" u="sng" dirty="0" smtClean="0"/>
              <a:t>V</a:t>
            </a:r>
            <a:r>
              <a:rPr lang="vi-VN" sz="1600" b="1" u="sng" dirty="0" smtClean="0"/>
              <a:t>ietnam </a:t>
            </a:r>
            <a:r>
              <a:rPr lang="vi-VN" sz="1600" b="1" u="sng" dirty="0"/>
              <a:t>using </a:t>
            </a:r>
            <a:r>
              <a:rPr lang="en-US" sz="1600" b="1" u="sng" dirty="0" smtClean="0"/>
              <a:t>P</a:t>
            </a:r>
            <a:r>
              <a:rPr lang="vi-VN" sz="1600" b="1" u="sng" dirty="0" smtClean="0"/>
              <a:t>ython</a:t>
            </a:r>
            <a:r>
              <a:rPr lang="vi-VN" sz="1600" b="1" dirty="0"/>
              <a:t>.</a:t>
            </a:r>
            <a:endParaRPr lang="en-US" sz="1600" b="1" dirty="0"/>
          </a:p>
          <a:p>
            <a:pPr>
              <a:lnSpc>
                <a:spcPct val="200000"/>
              </a:lnSpc>
            </a:pPr>
            <a:endParaRPr lang="en-US" sz="1400" dirty="0"/>
          </a:p>
        </p:txBody>
      </p:sp>
      <p:sp>
        <p:nvSpPr>
          <p:cNvPr id="2" name="Rectangle 1"/>
          <p:cNvSpPr/>
          <p:nvPr/>
        </p:nvSpPr>
        <p:spPr>
          <a:xfrm>
            <a:off x="1796994" y="1184744"/>
            <a:ext cx="7927451" cy="8746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200000"/>
              </a:lnSpc>
            </a:pPr>
            <a:r>
              <a:rPr lang="vi-VN" sz="1400" dirty="0">
                <a:solidFill>
                  <a:schemeClr val="tx1"/>
                </a:solidFill>
              </a:rPr>
              <a:t>This data taken from the World Health Organization and was posted to the COVID-19 open site</a:t>
            </a:r>
            <a:r>
              <a:rPr lang="en-US" sz="1400" dirty="0">
                <a:solidFill>
                  <a:schemeClr val="tx1"/>
                </a:solidFill>
              </a:rPr>
              <a:t> </a:t>
            </a:r>
            <a:r>
              <a:rPr lang="vi-VN" sz="1400" dirty="0">
                <a:solidFill>
                  <a:schemeClr val="tx1"/>
                </a:solidFill>
              </a:rPr>
              <a:t>there are </a:t>
            </a:r>
            <a:r>
              <a:rPr lang="vi-VN" sz="1400" dirty="0" smtClean="0">
                <a:solidFill>
                  <a:schemeClr val="tx1"/>
                </a:solidFill>
              </a:rPr>
              <a:t>a</a:t>
            </a:r>
            <a:r>
              <a:rPr lang="en-US" sz="1400" dirty="0" smtClean="0">
                <a:solidFill>
                  <a:schemeClr val="tx1"/>
                </a:solidFill>
              </a:rPr>
              <a:t> </a:t>
            </a:r>
            <a:r>
              <a:rPr lang="vi-VN" sz="1400" dirty="0" smtClean="0">
                <a:solidFill>
                  <a:schemeClr val="tx1"/>
                </a:solidFill>
              </a:rPr>
              <a:t>lot </a:t>
            </a:r>
            <a:r>
              <a:rPr lang="vi-VN" sz="1400" dirty="0">
                <a:solidFill>
                  <a:schemeClr val="tx1"/>
                </a:solidFill>
              </a:rPr>
              <a:t>of </a:t>
            </a:r>
            <a:r>
              <a:rPr lang="vi-VN" sz="1400" dirty="0" smtClean="0">
                <a:solidFill>
                  <a:schemeClr val="tx1"/>
                </a:solidFill>
              </a:rPr>
              <a:t>researcher</a:t>
            </a:r>
            <a:r>
              <a:rPr lang="en-US" sz="1600" dirty="0" smtClean="0">
                <a:solidFill>
                  <a:schemeClr val="tx1"/>
                </a:solidFill>
              </a:rPr>
              <a:t>s</a:t>
            </a:r>
            <a:r>
              <a:rPr lang="vi-VN" sz="1400" dirty="0" smtClean="0">
                <a:solidFill>
                  <a:schemeClr val="tx1"/>
                </a:solidFill>
              </a:rPr>
              <a:t> </a:t>
            </a:r>
            <a:r>
              <a:rPr lang="vi-VN" sz="1400" dirty="0">
                <a:solidFill>
                  <a:schemeClr val="tx1"/>
                </a:solidFill>
              </a:rPr>
              <a:t>wrote about COVID-19  visualization in the world:</a:t>
            </a:r>
            <a:endParaRPr lang="en-US" sz="1400" dirty="0">
              <a:solidFill>
                <a:schemeClr val="tx1"/>
              </a:solidFill>
            </a:endParaRPr>
          </a:p>
        </p:txBody>
      </p:sp>
    </p:spTree>
    <p:extLst>
      <p:ext uri="{BB962C8B-B14F-4D97-AF65-F5344CB8AC3E}">
        <p14:creationId xmlns:p14="http://schemas.microsoft.com/office/powerpoint/2010/main" val="145940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609" y="861325"/>
            <a:ext cx="4781914" cy="554007"/>
          </a:xfrm>
          <a:solidFill>
            <a:schemeClr val="accent2">
              <a:lumMod val="20000"/>
              <a:lumOff val="80000"/>
            </a:schemeClr>
          </a:solidFill>
          <a:ln>
            <a:solidFill>
              <a:schemeClr val="accent2">
                <a:lumMod val="75000"/>
              </a:schemeClr>
            </a:solidFill>
          </a:ln>
        </p:spPr>
        <p:txBody>
          <a:bodyPr>
            <a:normAutofit fontScale="90000"/>
          </a:bodyPr>
          <a:lstStyle/>
          <a:p>
            <a:r>
              <a:rPr lang="en-US" dirty="0"/>
              <a:t>Data visualization</a:t>
            </a:r>
          </a:p>
        </p:txBody>
      </p:sp>
      <p:sp>
        <p:nvSpPr>
          <p:cNvPr id="3" name="Content Placeholder 2"/>
          <p:cNvSpPr>
            <a:spLocks noGrp="1"/>
          </p:cNvSpPr>
          <p:nvPr>
            <p:ph idx="1"/>
          </p:nvPr>
        </p:nvSpPr>
        <p:spPr>
          <a:xfrm>
            <a:off x="1555274" y="2025794"/>
            <a:ext cx="8534930" cy="3101983"/>
          </a:xfrm>
        </p:spPr>
        <p:txBody>
          <a:bodyPr>
            <a:normAutofit/>
          </a:bodyPr>
          <a:lstStyle/>
          <a:p>
            <a:r>
              <a:rPr lang="en-US" sz="2000" dirty="0"/>
              <a:t>Data visualization is the graphical representation of information and data. By using visual elements like charts, graphs, and maps, data visualization tools provide an accessible way to see and understand trends, outliers, and patterns in data.</a:t>
            </a:r>
          </a:p>
          <a:p>
            <a:r>
              <a:rPr lang="en-US" sz="2000" dirty="0"/>
              <a:t>Use Python packages and libraries to analyze data and draw map, table, </a:t>
            </a:r>
            <a:r>
              <a:rPr lang="en-US" sz="2000" dirty="0" smtClean="0"/>
              <a:t>chart,..</a:t>
            </a: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590" y="4014745"/>
            <a:ext cx="2496405" cy="2496405"/>
          </a:xfrm>
          <a:prstGeom prst="rect">
            <a:avLst/>
          </a:prstGeom>
        </p:spPr>
      </p:pic>
    </p:spTree>
    <p:extLst>
      <p:ext uri="{BB962C8B-B14F-4D97-AF65-F5344CB8AC3E}">
        <p14:creationId xmlns:p14="http://schemas.microsoft.com/office/powerpoint/2010/main" val="128659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13" y="1457673"/>
            <a:ext cx="2404475" cy="442689"/>
          </a:xfrm>
          <a:solidFill>
            <a:schemeClr val="accent2">
              <a:lumMod val="20000"/>
              <a:lumOff val="80000"/>
            </a:schemeClr>
          </a:solidFill>
          <a:ln>
            <a:solidFill>
              <a:schemeClr val="accent2">
                <a:lumMod val="75000"/>
              </a:schemeClr>
            </a:solidFill>
          </a:ln>
        </p:spPr>
        <p:txBody>
          <a:bodyPr>
            <a:normAutofit fontScale="90000"/>
          </a:bodyPr>
          <a:lstStyle/>
          <a:p>
            <a:r>
              <a:rPr lang="en-US" dirty="0"/>
              <a:t>Data sets</a:t>
            </a:r>
          </a:p>
        </p:txBody>
      </p:sp>
      <p:sp>
        <p:nvSpPr>
          <p:cNvPr id="3" name="Content Placeholder 2"/>
          <p:cNvSpPr>
            <a:spLocks noGrp="1"/>
          </p:cNvSpPr>
          <p:nvPr>
            <p:ph idx="1"/>
          </p:nvPr>
        </p:nvSpPr>
        <p:spPr>
          <a:xfrm>
            <a:off x="2874396" y="661571"/>
            <a:ext cx="8726557" cy="2304266"/>
          </a:xfrm>
        </p:spPr>
        <p:txBody>
          <a:bodyPr>
            <a:normAutofit/>
          </a:bodyPr>
          <a:lstStyle/>
          <a:p>
            <a:pPr>
              <a:buNone/>
            </a:pPr>
            <a:r>
              <a:rPr lang="en-US" sz="1700" dirty="0"/>
              <a:t>Collected by ourselves</a:t>
            </a:r>
          </a:p>
          <a:p>
            <a:pPr>
              <a:buNone/>
            </a:pPr>
            <a:r>
              <a:rPr lang="en-US" sz="1700" dirty="0"/>
              <a:t>_Sources:</a:t>
            </a:r>
          </a:p>
          <a:p>
            <a:pPr>
              <a:buNone/>
            </a:pPr>
            <a:r>
              <a:rPr lang="en-US" sz="1700" dirty="0"/>
              <a:t>+ Government pages</a:t>
            </a:r>
          </a:p>
          <a:p>
            <a:pPr>
              <a:buNone/>
            </a:pPr>
            <a:r>
              <a:rPr lang="en-US" sz="1700" dirty="0"/>
              <a:t>+ Ministry of Health</a:t>
            </a:r>
          </a:p>
          <a:p>
            <a:pPr>
              <a:buNone/>
            </a:pPr>
            <a:r>
              <a:rPr lang="en-US" sz="1700" dirty="0"/>
              <a:t>_ Contains 328 patients with infected date, gender, age, origin, current condition and status (including  confirmed, recovered and death) columns.</a:t>
            </a:r>
          </a:p>
        </p:txBody>
      </p:sp>
      <p:sp>
        <p:nvSpPr>
          <p:cNvPr id="4" name="Title 1"/>
          <p:cNvSpPr txBox="1">
            <a:spLocks/>
          </p:cNvSpPr>
          <p:nvPr/>
        </p:nvSpPr>
        <p:spPr bwMode="black">
          <a:xfrm>
            <a:off x="382458" y="4534829"/>
            <a:ext cx="2157984" cy="490396"/>
          </a:xfrm>
          <a:prstGeom prst="rect">
            <a:avLst/>
          </a:prstGeom>
          <a:solidFill>
            <a:schemeClr val="accent2">
              <a:lumMod val="20000"/>
              <a:lumOff val="80000"/>
            </a:schemeClr>
          </a:solidFill>
          <a:ln w="31750" cap="sq">
            <a:solidFill>
              <a:schemeClr val="accent2">
                <a:lumMod val="7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800" dirty="0" smtClean="0"/>
              <a:t>Problems</a:t>
            </a:r>
            <a:endParaRPr lang="en-US" sz="1800" dirty="0"/>
          </a:p>
        </p:txBody>
      </p:sp>
      <p:graphicFrame>
        <p:nvGraphicFramePr>
          <p:cNvPr id="5" name="Content Placeholder 3"/>
          <p:cNvGraphicFramePr>
            <a:graphicFrameLocks/>
          </p:cNvGraphicFramePr>
          <p:nvPr>
            <p:extLst>
              <p:ext uri="{D42A27DB-BD31-4B8C-83A1-F6EECF244321}">
                <p14:modId xmlns:p14="http://schemas.microsoft.com/office/powerpoint/2010/main" val="1561281839"/>
              </p:ext>
            </p:extLst>
          </p:nvPr>
        </p:nvGraphicFramePr>
        <p:xfrm>
          <a:off x="2874397" y="3780428"/>
          <a:ext cx="8382000" cy="2351597"/>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461605">
                <a:tc>
                  <a:txBody>
                    <a:bodyPr/>
                    <a:lstStyle/>
                    <a:p>
                      <a:r>
                        <a:rPr lang="en-US" sz="1600" dirty="0" smtClean="0"/>
                        <a:t>Problem</a:t>
                      </a:r>
                      <a:endParaRPr lang="en-US" sz="1600" dirty="0"/>
                    </a:p>
                  </a:txBody>
                  <a:tcPr anchor="ctr"/>
                </a:tc>
                <a:tc>
                  <a:txBody>
                    <a:bodyPr/>
                    <a:lstStyle/>
                    <a:p>
                      <a:r>
                        <a:rPr lang="en-US" sz="1600" dirty="0" smtClean="0"/>
                        <a:t>Solution</a:t>
                      </a:r>
                      <a:endParaRPr lang="en-US" sz="1600" dirty="0"/>
                    </a:p>
                  </a:txBody>
                  <a:tcPr anchor="ctr"/>
                </a:tc>
                <a:extLst>
                  <a:ext uri="{0D108BD9-81ED-4DB2-BD59-A6C34878D82A}">
                    <a16:rowId xmlns:a16="http://schemas.microsoft.com/office/drawing/2014/main" val="10000"/>
                  </a:ext>
                </a:extLst>
              </a:tr>
              <a:tr h="705777">
                <a:tc>
                  <a:txBody>
                    <a:bodyPr/>
                    <a:lstStyle/>
                    <a:p>
                      <a:r>
                        <a:rPr lang="en-US" sz="1600" dirty="0" smtClean="0"/>
                        <a:t>Lack of data set</a:t>
                      </a:r>
                      <a:endParaRPr lang="en-US" sz="1600" dirty="0"/>
                    </a:p>
                  </a:txBody>
                  <a:tcPr anchor="ctr"/>
                </a:tc>
                <a:tc>
                  <a:txBody>
                    <a:bodyPr/>
                    <a:lstStyle/>
                    <a:p>
                      <a:r>
                        <a:rPr lang="en-US" sz="1600" dirty="0" smtClean="0"/>
                        <a:t>Build</a:t>
                      </a:r>
                      <a:r>
                        <a:rPr lang="en-US" sz="1600" baseline="0" dirty="0" smtClean="0"/>
                        <a:t> by ourselves</a:t>
                      </a:r>
                      <a:endParaRPr lang="en-US" sz="1600" dirty="0"/>
                    </a:p>
                  </a:txBody>
                  <a:tcPr anchor="ctr"/>
                </a:tc>
                <a:extLst>
                  <a:ext uri="{0D108BD9-81ED-4DB2-BD59-A6C34878D82A}">
                    <a16:rowId xmlns:a16="http://schemas.microsoft.com/office/drawing/2014/main" val="10001"/>
                  </a:ext>
                </a:extLst>
              </a:tr>
              <a:tr h="1184215">
                <a:tc>
                  <a:txBody>
                    <a:bodyPr/>
                    <a:lstStyle/>
                    <a:p>
                      <a:r>
                        <a:rPr lang="en-US" sz="1600" dirty="0" smtClean="0"/>
                        <a:t>Missing</a:t>
                      </a:r>
                      <a:r>
                        <a:rPr lang="en-US" sz="1600" baseline="0" dirty="0" smtClean="0"/>
                        <a:t> data</a:t>
                      </a:r>
                      <a:endParaRPr lang="en-US" sz="1600" dirty="0"/>
                    </a:p>
                  </a:txBody>
                  <a:tcPr anchor="ctr"/>
                </a:tc>
                <a:tc>
                  <a:txBody>
                    <a:bodyPr/>
                    <a:lstStyle/>
                    <a:p>
                      <a:r>
                        <a:rPr lang="en-US" sz="1600" dirty="0" smtClean="0"/>
                        <a:t>Fill</a:t>
                      </a:r>
                      <a:r>
                        <a:rPr lang="en-US" sz="1600" baseline="0" dirty="0" smtClean="0"/>
                        <a:t> in</a:t>
                      </a:r>
                      <a:endParaRPr lang="en-US" sz="1600" dirty="0"/>
                    </a:p>
                  </a:txBody>
                  <a:tcPr anchor="ctr"/>
                </a:tc>
                <a:extLst>
                  <a:ext uri="{0D108BD9-81ED-4DB2-BD59-A6C34878D82A}">
                    <a16:rowId xmlns:a16="http://schemas.microsoft.com/office/drawing/2014/main" val="10002"/>
                  </a:ext>
                </a:extLst>
              </a:tr>
            </a:tbl>
          </a:graphicData>
        </a:graphic>
      </p:graphicFrame>
      <p:sp>
        <p:nvSpPr>
          <p:cNvPr id="6" name="Rectangle 5"/>
          <p:cNvSpPr/>
          <p:nvPr/>
        </p:nvSpPr>
        <p:spPr>
          <a:xfrm>
            <a:off x="2874397" y="596348"/>
            <a:ext cx="8814020" cy="2353586"/>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51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74" y="278296"/>
            <a:ext cx="2086422" cy="500931"/>
          </a:xfrm>
          <a:solidFill>
            <a:schemeClr val="accent2">
              <a:lumMod val="20000"/>
              <a:lumOff val="80000"/>
            </a:schemeClr>
          </a:solidFill>
          <a:ln>
            <a:solidFill>
              <a:schemeClr val="accent2">
                <a:lumMod val="75000"/>
              </a:schemeClr>
            </a:solidFill>
          </a:ln>
        </p:spPr>
        <p:txBody>
          <a:bodyPr>
            <a:normAutofit fontScale="90000"/>
          </a:bodyPr>
          <a:lstStyle/>
          <a:p>
            <a:r>
              <a:rPr lang="en-US" dirty="0" smtClean="0"/>
              <a:t>Demo</a:t>
            </a:r>
            <a:endParaRPr lang="en-US" dirty="0"/>
          </a:p>
        </p:txBody>
      </p:sp>
      <p:pic>
        <p:nvPicPr>
          <p:cNvPr id="1026" name="Picture 2" descr="https://scontent.fhan3-1.fna.fbcdn.net/v/t1.15752-9/101844906_188592132402477_892805086726586368_n.png?_nc_cat=109&amp;_nc_sid=b96e70&amp;_nc_ohc=VlqfRt2M8XYAX8Ng7zf&amp;_nc_ht=scontent.fhan3-1.fna&amp;oh=80840487b87febd2b8a181ab4e535cdd&amp;oe=5EFED4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85" y="1056543"/>
            <a:ext cx="9574120" cy="5360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729314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069" y="357873"/>
            <a:ext cx="4758061" cy="498348"/>
          </a:xfrm>
          <a:solidFill>
            <a:schemeClr val="accent2">
              <a:lumMod val="20000"/>
              <a:lumOff val="80000"/>
            </a:schemeClr>
          </a:solidFill>
          <a:ln>
            <a:solidFill>
              <a:schemeClr val="accent2">
                <a:lumMod val="75000"/>
              </a:schemeClr>
            </a:solidFill>
          </a:ln>
        </p:spPr>
        <p:txBody>
          <a:bodyPr>
            <a:normAutofit fontScale="90000"/>
          </a:bodyPr>
          <a:lstStyle/>
          <a:p>
            <a:r>
              <a:rPr lang="en-US" dirty="0"/>
              <a:t>Method of research</a:t>
            </a:r>
          </a:p>
        </p:txBody>
      </p:sp>
      <p:sp>
        <p:nvSpPr>
          <p:cNvPr id="3" name="Content Placeholder 2"/>
          <p:cNvSpPr>
            <a:spLocks noGrp="1"/>
          </p:cNvSpPr>
          <p:nvPr>
            <p:ph idx="1"/>
          </p:nvPr>
        </p:nvSpPr>
        <p:spPr>
          <a:xfrm>
            <a:off x="1658641" y="1206810"/>
            <a:ext cx="8956349" cy="518624"/>
          </a:xfrm>
        </p:spPr>
        <p:txBody>
          <a:bodyPr>
            <a:normAutofit fontScale="32500" lnSpcReduction="20000"/>
          </a:bodyPr>
          <a:lstStyle/>
          <a:p>
            <a:pPr lvl="0"/>
            <a:r>
              <a:rPr lang="en-US" sz="7400" dirty="0">
                <a:solidFill>
                  <a:schemeClr val="tx1"/>
                </a:solidFill>
              </a:rPr>
              <a:t>Use these libraries and packages to process data and visualize</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65411907"/>
              </p:ext>
            </p:extLst>
          </p:nvPr>
        </p:nvGraphicFramePr>
        <p:xfrm>
          <a:off x="1820848" y="1665871"/>
          <a:ext cx="8188078" cy="1828800"/>
        </p:xfrm>
        <a:graphic>
          <a:graphicData uri="http://schemas.openxmlformats.org/drawingml/2006/table">
            <a:tbl>
              <a:tblPr firstRow="1" bandRow="1">
                <a:tableStyleId>{5C22544A-7EE6-4342-B048-85BDC9FD1C3A}</a:tableStyleId>
              </a:tblPr>
              <a:tblGrid>
                <a:gridCol w="4094039">
                  <a:extLst>
                    <a:ext uri="{9D8B030D-6E8A-4147-A177-3AD203B41FA5}">
                      <a16:colId xmlns:a16="http://schemas.microsoft.com/office/drawing/2014/main" val="2479892721"/>
                    </a:ext>
                  </a:extLst>
                </a:gridCol>
                <a:gridCol w="4094039">
                  <a:extLst>
                    <a:ext uri="{9D8B030D-6E8A-4147-A177-3AD203B41FA5}">
                      <a16:colId xmlns:a16="http://schemas.microsoft.com/office/drawing/2014/main" val="3261007369"/>
                    </a:ext>
                  </a:extLst>
                </a:gridCol>
              </a:tblGrid>
              <a:tr h="343942">
                <a:tc>
                  <a:txBody>
                    <a:bodyPr/>
                    <a:lstStyle/>
                    <a:p>
                      <a:pPr algn="ctr"/>
                      <a:r>
                        <a:rPr lang="en-US" dirty="0" smtClean="0"/>
                        <a:t>Visualize</a:t>
                      </a:r>
                      <a:endParaRPr lang="en-US" dirty="0"/>
                    </a:p>
                  </a:txBody>
                  <a:tcPr/>
                </a:tc>
                <a:tc>
                  <a:txBody>
                    <a:bodyPr/>
                    <a:lstStyle/>
                    <a:p>
                      <a:pPr algn="ctr"/>
                      <a:r>
                        <a:rPr lang="en-US" dirty="0" smtClean="0"/>
                        <a:t>Data processing</a:t>
                      </a:r>
                      <a:endParaRPr lang="en-US" dirty="0"/>
                    </a:p>
                  </a:txBody>
                  <a:tcPr/>
                </a:tc>
                <a:extLst>
                  <a:ext uri="{0D108BD9-81ED-4DB2-BD59-A6C34878D82A}">
                    <a16:rowId xmlns:a16="http://schemas.microsoft.com/office/drawing/2014/main" val="3081652788"/>
                  </a:ext>
                </a:extLst>
              </a:tr>
              <a:tr h="343942">
                <a:tc>
                  <a:txBody>
                    <a:bodyPr/>
                    <a:lstStyle/>
                    <a:p>
                      <a:pPr algn="ctr"/>
                      <a:r>
                        <a:rPr lang="en-US" dirty="0" smtClean="0"/>
                        <a:t>Folium</a:t>
                      </a:r>
                      <a:endParaRPr lang="en-US" dirty="0"/>
                    </a:p>
                  </a:txBody>
                  <a:tcPr/>
                </a:tc>
                <a:tc>
                  <a:txBody>
                    <a:bodyPr/>
                    <a:lstStyle/>
                    <a:p>
                      <a:pPr algn="ctr"/>
                      <a:r>
                        <a:rPr lang="en-US" dirty="0" err="1" smtClean="0"/>
                        <a:t>Numpy</a:t>
                      </a:r>
                      <a:endParaRPr lang="en-US" dirty="0"/>
                    </a:p>
                  </a:txBody>
                  <a:tcPr/>
                </a:tc>
                <a:extLst>
                  <a:ext uri="{0D108BD9-81ED-4DB2-BD59-A6C34878D82A}">
                    <a16:rowId xmlns:a16="http://schemas.microsoft.com/office/drawing/2014/main" val="4092366444"/>
                  </a:ext>
                </a:extLst>
              </a:tr>
              <a:tr h="343942">
                <a:tc>
                  <a:txBody>
                    <a:bodyPr/>
                    <a:lstStyle/>
                    <a:p>
                      <a:pPr algn="ctr"/>
                      <a:r>
                        <a:rPr lang="en-US" dirty="0" err="1" smtClean="0"/>
                        <a:t>Matplotlib</a:t>
                      </a:r>
                      <a:endParaRPr lang="en-US" dirty="0"/>
                    </a:p>
                  </a:txBody>
                  <a:tcPr/>
                </a:tc>
                <a:tc>
                  <a:txBody>
                    <a:bodyPr/>
                    <a:lstStyle/>
                    <a:p>
                      <a:pPr algn="ctr"/>
                      <a:r>
                        <a:rPr lang="en-US" dirty="0" smtClean="0"/>
                        <a:t>Pandas</a:t>
                      </a:r>
                      <a:endParaRPr lang="en-US" dirty="0"/>
                    </a:p>
                  </a:txBody>
                  <a:tcPr/>
                </a:tc>
                <a:extLst>
                  <a:ext uri="{0D108BD9-81ED-4DB2-BD59-A6C34878D82A}">
                    <a16:rowId xmlns:a16="http://schemas.microsoft.com/office/drawing/2014/main" val="3221701895"/>
                  </a:ext>
                </a:extLst>
              </a:tr>
              <a:tr h="343942">
                <a:tc>
                  <a:txBody>
                    <a:bodyPr/>
                    <a:lstStyle/>
                    <a:p>
                      <a:pPr algn="ctr"/>
                      <a:r>
                        <a:rPr lang="en-US" dirty="0" err="1" smtClean="0"/>
                        <a:t>Seaborn</a:t>
                      </a:r>
                      <a:endParaRPr lang="en-US" dirty="0"/>
                    </a:p>
                  </a:txBody>
                  <a:tcPr/>
                </a:tc>
                <a:tc>
                  <a:txBody>
                    <a:bodyPr/>
                    <a:lstStyle/>
                    <a:p>
                      <a:pPr algn="ctr"/>
                      <a:r>
                        <a:rPr lang="en-US" dirty="0" err="1" smtClean="0"/>
                        <a:t>Sklearn</a:t>
                      </a:r>
                      <a:endParaRPr lang="en-US" dirty="0"/>
                    </a:p>
                  </a:txBody>
                  <a:tcPr/>
                </a:tc>
                <a:extLst>
                  <a:ext uri="{0D108BD9-81ED-4DB2-BD59-A6C34878D82A}">
                    <a16:rowId xmlns:a16="http://schemas.microsoft.com/office/drawing/2014/main" val="4212243288"/>
                  </a:ext>
                </a:extLst>
              </a:tr>
              <a:tr h="339231">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Calmap</a:t>
                      </a:r>
                      <a:endParaRPr lang="en-US" dirty="0"/>
                    </a:p>
                  </a:txBody>
                  <a:tcPr/>
                </a:tc>
                <a:extLst>
                  <a:ext uri="{0D108BD9-81ED-4DB2-BD59-A6C34878D82A}">
                    <a16:rowId xmlns:a16="http://schemas.microsoft.com/office/drawing/2014/main" val="3083856265"/>
                  </a:ext>
                </a:extLst>
              </a:tr>
            </a:tbl>
          </a:graphicData>
        </a:graphic>
      </p:graphicFrame>
      <p:sp>
        <p:nvSpPr>
          <p:cNvPr id="6" name="Title 1"/>
          <p:cNvSpPr txBox="1">
            <a:spLocks/>
          </p:cNvSpPr>
          <p:nvPr/>
        </p:nvSpPr>
        <p:spPr bwMode="black">
          <a:xfrm>
            <a:off x="1014584" y="4201442"/>
            <a:ext cx="4758061" cy="498348"/>
          </a:xfrm>
          <a:prstGeom prst="rect">
            <a:avLst/>
          </a:prstGeom>
          <a:solidFill>
            <a:schemeClr val="accent2">
              <a:lumMod val="20000"/>
              <a:lumOff val="80000"/>
            </a:schemeClr>
          </a:solidFill>
          <a:ln w="31750" cap="sq">
            <a:solidFill>
              <a:schemeClr val="accent2">
                <a:lumMod val="7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dirty="0" smtClean="0"/>
              <a:t>Best Case : animations</a:t>
            </a: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3" y="4338099"/>
            <a:ext cx="3244132" cy="3244132"/>
          </a:xfrm>
          <a:prstGeom prst="rect">
            <a:avLst/>
          </a:prstGeom>
        </p:spPr>
      </p:pic>
      <p:pic>
        <p:nvPicPr>
          <p:cNvPr id="1028" name="Picture 4" descr="Flat Map (GIF) by Brent Clouse | Map pictures, Motion graphics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02487" y="5103776"/>
            <a:ext cx="2283704" cy="17127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034198" y="4274085"/>
            <a:ext cx="1860605" cy="353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nSpc>
                <a:spcPct val="150000"/>
              </a:lnSpc>
              <a:buNone/>
            </a:pPr>
            <a:r>
              <a:rPr lang="en-US" dirty="0" smtClean="0">
                <a:solidFill>
                  <a:schemeClr val="tx1"/>
                </a:solidFill>
              </a:rPr>
              <a:t>Use </a:t>
            </a:r>
            <a:r>
              <a:rPr lang="en-US" dirty="0" err="1" smtClean="0">
                <a:solidFill>
                  <a:schemeClr val="tx1"/>
                </a:solidFill>
              </a:rPr>
              <a:t>Matplotlib</a:t>
            </a:r>
            <a:endParaRPr lang="en-US" dirty="0">
              <a:solidFill>
                <a:schemeClr val="tx1"/>
              </a:solidFill>
            </a:endParaRPr>
          </a:p>
        </p:txBody>
      </p:sp>
    </p:spTree>
    <p:extLst>
      <p:ext uri="{BB962C8B-B14F-4D97-AF65-F5344CB8AC3E}">
        <p14:creationId xmlns:p14="http://schemas.microsoft.com/office/powerpoint/2010/main" val="1910172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871" y="328587"/>
            <a:ext cx="3422242" cy="466543"/>
          </a:xfrm>
          <a:solidFill>
            <a:schemeClr val="accent2">
              <a:lumMod val="20000"/>
              <a:lumOff val="80000"/>
            </a:schemeClr>
          </a:solidFill>
          <a:ln>
            <a:solidFill>
              <a:schemeClr val="accent2">
                <a:lumMod val="75000"/>
              </a:schemeClr>
            </a:solidFill>
          </a:ln>
        </p:spPr>
        <p:txBody>
          <a:bodyPr>
            <a:normAutofit fontScale="90000"/>
          </a:bodyPr>
          <a:lstStyle/>
          <a:p>
            <a:r>
              <a:rPr lang="en-US" dirty="0" err="1" smtClean="0"/>
              <a:t>MemberS’role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3803282"/>
              </p:ext>
            </p:extLst>
          </p:nvPr>
        </p:nvGraphicFramePr>
        <p:xfrm>
          <a:off x="834886" y="1367623"/>
          <a:ext cx="10455966" cy="4198288"/>
        </p:xfrm>
        <a:graphic>
          <a:graphicData uri="http://schemas.openxmlformats.org/drawingml/2006/table">
            <a:tbl>
              <a:tblPr firstRow="1" bandRow="1">
                <a:tableStyleId>{5C22544A-7EE6-4342-B048-85BDC9FD1C3A}</a:tableStyleId>
              </a:tblPr>
              <a:tblGrid>
                <a:gridCol w="7855890">
                  <a:extLst>
                    <a:ext uri="{9D8B030D-6E8A-4147-A177-3AD203B41FA5}">
                      <a16:colId xmlns:a16="http://schemas.microsoft.com/office/drawing/2014/main" val="20000"/>
                    </a:ext>
                  </a:extLst>
                </a:gridCol>
                <a:gridCol w="2600076">
                  <a:extLst>
                    <a:ext uri="{9D8B030D-6E8A-4147-A177-3AD203B41FA5}">
                      <a16:colId xmlns:a16="http://schemas.microsoft.com/office/drawing/2014/main" val="20001"/>
                    </a:ext>
                  </a:extLst>
                </a:gridCol>
              </a:tblGrid>
              <a:tr h="563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Work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Members</a:t>
                      </a:r>
                    </a:p>
                  </a:txBody>
                  <a:tcPr anchor="ctr"/>
                </a:tc>
                <a:extLst>
                  <a:ext uri="{0D108BD9-81ED-4DB2-BD59-A6C34878D82A}">
                    <a16:rowId xmlns:a16="http://schemas.microsoft.com/office/drawing/2014/main" val="10000"/>
                  </a:ext>
                </a:extLst>
              </a:tr>
              <a:tr h="9723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Collecting</a:t>
                      </a:r>
                      <a:r>
                        <a:rPr lang="en-US" sz="1800" baseline="0" dirty="0" smtClean="0"/>
                        <a:t> data &amp; processing data</a:t>
                      </a:r>
                      <a:endParaRPr lang="en-US" sz="1800" dirty="0" smtClean="0"/>
                    </a:p>
                  </a:txBody>
                  <a:tcPr anchor="ctr"/>
                </a:tc>
                <a:tc>
                  <a:txBody>
                    <a:bodyPr/>
                    <a:lstStyle/>
                    <a:p>
                      <a:pPr algn="ctr"/>
                      <a:r>
                        <a:rPr lang="en-US" sz="1800" dirty="0" smtClean="0"/>
                        <a:t>The</a:t>
                      </a:r>
                      <a:r>
                        <a:rPr lang="en-US" sz="1800" baseline="0" dirty="0" smtClean="0"/>
                        <a:t> w</a:t>
                      </a:r>
                      <a:r>
                        <a:rPr lang="en-US" sz="1800" dirty="0" smtClean="0"/>
                        <a:t>hole</a:t>
                      </a:r>
                      <a:r>
                        <a:rPr lang="en-US" sz="1800" baseline="0" dirty="0" smtClean="0"/>
                        <a:t> team</a:t>
                      </a:r>
                      <a:endParaRPr lang="en-US" sz="1800" dirty="0"/>
                    </a:p>
                  </a:txBody>
                  <a:tcPr anchor="ctr"/>
                </a:tc>
                <a:extLst>
                  <a:ext uri="{0D108BD9-81ED-4DB2-BD59-A6C34878D82A}">
                    <a16:rowId xmlns:a16="http://schemas.microsoft.com/office/drawing/2014/main" val="10001"/>
                  </a:ext>
                </a:extLst>
              </a:tr>
              <a:tr h="5633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Draw Viet</a:t>
                      </a:r>
                      <a:r>
                        <a:rPr lang="en-US" sz="1800" baseline="0" dirty="0" smtClean="0"/>
                        <a:t> Nam infection map and Hanoi infection map</a:t>
                      </a:r>
                      <a:endParaRPr lang="en-US" sz="1800" dirty="0" smtClean="0"/>
                    </a:p>
                  </a:txBody>
                  <a:tcPr anchor="ctr"/>
                </a:tc>
                <a:tc>
                  <a:txBody>
                    <a:bodyPr/>
                    <a:lstStyle/>
                    <a:p>
                      <a:pPr algn="ctr"/>
                      <a:r>
                        <a:rPr lang="en-US" sz="1800" dirty="0" err="1" smtClean="0"/>
                        <a:t>Huong</a:t>
                      </a:r>
                      <a:endParaRPr lang="en-US" sz="1800" dirty="0"/>
                    </a:p>
                  </a:txBody>
                  <a:tcPr anchor="ctr"/>
                </a:tc>
                <a:extLst>
                  <a:ext uri="{0D108BD9-81ED-4DB2-BD59-A6C34878D82A}">
                    <a16:rowId xmlns:a16="http://schemas.microsoft.com/office/drawing/2014/main" val="10002"/>
                  </a:ext>
                </a:extLst>
              </a:tr>
              <a:tr h="9723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Draw top 5 highest number</a:t>
                      </a:r>
                      <a:r>
                        <a:rPr lang="en-US" sz="1800" baseline="0" dirty="0" smtClean="0"/>
                        <a:t> of patients </a:t>
                      </a:r>
                      <a:r>
                        <a:rPr lang="en-US" sz="1800" dirty="0" smtClean="0"/>
                        <a:t>city graph</a:t>
                      </a:r>
                    </a:p>
                  </a:txBody>
                  <a:tcPr anchor="ctr"/>
                </a:tc>
                <a:tc>
                  <a:txBody>
                    <a:bodyPr/>
                    <a:lstStyle/>
                    <a:p>
                      <a:pPr algn="ctr"/>
                      <a:r>
                        <a:rPr lang="en-US" sz="1800" dirty="0" smtClean="0"/>
                        <a:t>Hue</a:t>
                      </a:r>
                      <a:endParaRPr lang="en-US" sz="1800" dirty="0"/>
                    </a:p>
                  </a:txBody>
                  <a:tcPr anchor="ctr"/>
                </a:tc>
                <a:extLst>
                  <a:ext uri="{0D108BD9-81ED-4DB2-BD59-A6C34878D82A}">
                    <a16:rowId xmlns:a16="http://schemas.microsoft.com/office/drawing/2014/main" val="10003"/>
                  </a:ext>
                </a:extLst>
              </a:tr>
              <a:tr h="563373">
                <a:tc>
                  <a:txBody>
                    <a:bodyPr/>
                    <a:lstStyle/>
                    <a:p>
                      <a:r>
                        <a:rPr lang="en-US" sz="1800" dirty="0" smtClean="0"/>
                        <a:t>New</a:t>
                      </a:r>
                      <a:r>
                        <a:rPr lang="en-US" sz="1800" baseline="0" dirty="0" smtClean="0"/>
                        <a:t> cases everyday</a:t>
                      </a:r>
                      <a:endParaRPr lang="en-US" sz="1800" dirty="0"/>
                    </a:p>
                  </a:txBody>
                  <a:tcPr anchor="ctr"/>
                </a:tc>
                <a:tc>
                  <a:txBody>
                    <a:bodyPr/>
                    <a:lstStyle/>
                    <a:p>
                      <a:pPr algn="ctr"/>
                      <a:r>
                        <a:rPr lang="en-US" sz="1800" dirty="0" smtClean="0"/>
                        <a:t>An</a:t>
                      </a:r>
                      <a:endParaRPr lang="en-US" sz="1800" dirty="0"/>
                    </a:p>
                  </a:txBody>
                  <a:tcPr anchor="ctr"/>
                </a:tc>
                <a:extLst>
                  <a:ext uri="{0D108BD9-81ED-4DB2-BD59-A6C34878D82A}">
                    <a16:rowId xmlns:a16="http://schemas.microsoft.com/office/drawing/2014/main" val="10004"/>
                  </a:ext>
                </a:extLst>
              </a:tr>
              <a:tr h="563373">
                <a:tc>
                  <a:txBody>
                    <a:bodyPr/>
                    <a:lstStyle/>
                    <a:p>
                      <a:r>
                        <a:rPr lang="en-US" sz="1800" dirty="0" smtClean="0"/>
                        <a:t>Patient</a:t>
                      </a:r>
                      <a:r>
                        <a:rPr lang="en-US" sz="1800" baseline="0" dirty="0" smtClean="0"/>
                        <a:t> age clustering</a:t>
                      </a:r>
                      <a:endParaRPr lang="en-US" sz="1800" dirty="0"/>
                    </a:p>
                  </a:txBody>
                  <a:tcPr anchor="ctr"/>
                </a:tc>
                <a:tc>
                  <a:txBody>
                    <a:bodyPr/>
                    <a:lstStyle/>
                    <a:p>
                      <a:pPr algn="ctr"/>
                      <a:r>
                        <a:rPr lang="en-US" sz="1800" dirty="0" smtClean="0"/>
                        <a:t>Tuan </a:t>
                      </a:r>
                      <a:r>
                        <a:rPr lang="en-US" sz="1800" dirty="0" err="1" smtClean="0"/>
                        <a:t>Anh</a:t>
                      </a:r>
                      <a:endParaRPr lang="en-US" sz="18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72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135</TotalTime>
  <Words>709</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Libre Franklin</vt:lpstr>
      <vt:lpstr>Tahoma</vt:lpstr>
      <vt:lpstr>Parcel</vt:lpstr>
      <vt:lpstr>COVID- 19 in Viet Nam  Data Visualization</vt:lpstr>
      <vt:lpstr>Outline</vt:lpstr>
      <vt:lpstr>Purpose</vt:lpstr>
      <vt:lpstr>Literature review</vt:lpstr>
      <vt:lpstr>Data visualization</vt:lpstr>
      <vt:lpstr>Data sets</vt:lpstr>
      <vt:lpstr>Demo</vt:lpstr>
      <vt:lpstr>Method of research</vt:lpstr>
      <vt:lpstr>MemberS’role</vt:lpstr>
      <vt:lpstr>Steps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in Viet Nam  Data Visualization</dc:title>
  <dc:creator>Lan nnn</dc:creator>
  <cp:lastModifiedBy>Lan nnn</cp:lastModifiedBy>
  <cp:revision>28</cp:revision>
  <dcterms:created xsi:type="dcterms:W3CDTF">2020-06-03T08:45:29Z</dcterms:created>
  <dcterms:modified xsi:type="dcterms:W3CDTF">2020-06-10T08:50:39Z</dcterms:modified>
</cp:coreProperties>
</file>