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66" r:id="rId4"/>
    <p:sldId id="267" r:id="rId5"/>
    <p:sldId id="268" r:id="rId6"/>
    <p:sldId id="269" r:id="rId7"/>
    <p:sldId id="263" r:id="rId8"/>
    <p:sldId id="262" r:id="rId9"/>
    <p:sldId id="264" r:id="rId10"/>
    <p:sldId id="259" r:id="rId11"/>
    <p:sldId id="260" r:id="rId12"/>
    <p:sldId id="261" r:id="rId13"/>
    <p:sldId id="265" r:id="rId1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1/16/2024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5849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1/16/2024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195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1/16/2024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042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1/16/2024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553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1/16/2024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950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1/16/2024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5050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1/16/2024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17252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1/16/2024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138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1/16/2024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481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1/16/2024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23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1/16/2024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432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1/16/2024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67995596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www.kali.org/do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li.org/get-kali/?fbclid=IwAR09sXA8RVeaPdnVctDBPbU4zKzcUwJEo4-IFtuQpwpNlGVi505oEMWfgtQ#kali-mobi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Niebieski abstrakcyjny wzór akwarelowy na białym tle">
            <a:extLst>
              <a:ext uri="{FF2B5EF4-FFF2-40B4-BE49-F238E27FC236}">
                <a16:creationId xmlns:a16="http://schemas.microsoft.com/office/drawing/2014/main" id="{BAD97661-BBED-F3A7-67CE-A2A53DD29D90}"/>
              </a:ext>
            </a:extLst>
          </p:cNvPr>
          <p:cNvPicPr>
            <a:picLocks noChangeAspect="1"/>
          </p:cNvPicPr>
          <p:nvPr/>
        </p:nvPicPr>
        <p:blipFill rotWithShape="1">
          <a:blip r:embed="rId2">
            <a:alphaModFix amt="60000"/>
          </a:blip>
          <a:srcRect t="14653" b="1095"/>
          <a:stretch/>
        </p:blipFill>
        <p:spPr>
          <a:xfrm>
            <a:off x="20" y="10"/>
            <a:ext cx="12191980" cy="6856614"/>
          </a:xfrm>
          <a:prstGeom prst="rect">
            <a:avLst/>
          </a:prstGeom>
        </p:spPr>
      </p:pic>
      <p:grpSp>
        <p:nvGrpSpPr>
          <p:cNvPr id="13" name="Group 12">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ytuł 1">
            <a:extLst>
              <a:ext uri="{FF2B5EF4-FFF2-40B4-BE49-F238E27FC236}">
                <a16:creationId xmlns:a16="http://schemas.microsoft.com/office/drawing/2014/main" id="{C647C208-868D-E99E-56FA-DE4E30B38BE1}"/>
              </a:ext>
            </a:extLst>
          </p:cNvPr>
          <p:cNvSpPr>
            <a:spLocks noGrp="1"/>
          </p:cNvSpPr>
          <p:nvPr>
            <p:ph type="ctrTitle"/>
          </p:nvPr>
        </p:nvSpPr>
        <p:spPr>
          <a:xfrm>
            <a:off x="838200" y="740211"/>
            <a:ext cx="7530685" cy="3163864"/>
          </a:xfrm>
        </p:spPr>
        <p:txBody>
          <a:bodyPr>
            <a:normAutofit/>
          </a:bodyPr>
          <a:lstStyle/>
          <a:p>
            <a:pPr algn="l"/>
            <a:r>
              <a:rPr lang="pl-PL" sz="5200" dirty="0">
                <a:solidFill>
                  <a:srgbClr val="FFFFFF"/>
                </a:solidFill>
              </a:rPr>
              <a:t>Wykorzystanie systemu</a:t>
            </a:r>
            <a:br>
              <a:rPr lang="pl-PL" sz="5200" dirty="0">
                <a:solidFill>
                  <a:srgbClr val="FFFFFF"/>
                </a:solidFill>
              </a:rPr>
            </a:br>
            <a:r>
              <a:rPr lang="pl-PL" sz="5200" dirty="0">
                <a:solidFill>
                  <a:srgbClr val="FFFFFF"/>
                </a:solidFill>
              </a:rPr>
              <a:t>Kali Linux</a:t>
            </a:r>
          </a:p>
        </p:txBody>
      </p:sp>
      <p:sp>
        <p:nvSpPr>
          <p:cNvPr id="3" name="Podtytuł 2">
            <a:extLst>
              <a:ext uri="{FF2B5EF4-FFF2-40B4-BE49-F238E27FC236}">
                <a16:creationId xmlns:a16="http://schemas.microsoft.com/office/drawing/2014/main" id="{A5E30CED-0A9F-17C8-CA86-5DE8649C2B37}"/>
              </a:ext>
            </a:extLst>
          </p:cNvPr>
          <p:cNvSpPr>
            <a:spLocks noGrp="1"/>
          </p:cNvSpPr>
          <p:nvPr>
            <p:ph type="subTitle" idx="1"/>
          </p:nvPr>
        </p:nvSpPr>
        <p:spPr>
          <a:xfrm>
            <a:off x="838200" y="4074515"/>
            <a:ext cx="7583133" cy="1279124"/>
          </a:xfrm>
        </p:spPr>
        <p:txBody>
          <a:bodyPr>
            <a:normAutofit/>
          </a:bodyPr>
          <a:lstStyle/>
          <a:p>
            <a:pPr algn="l"/>
            <a:r>
              <a:rPr lang="pl-PL" sz="2200" dirty="0">
                <a:solidFill>
                  <a:srgbClr val="FFFFFF"/>
                </a:solidFill>
              </a:rPr>
              <a:t>Marta 155760</a:t>
            </a:r>
          </a:p>
          <a:p>
            <a:pPr algn="l"/>
            <a:r>
              <a:rPr lang="pl-PL" sz="2200" dirty="0">
                <a:solidFill>
                  <a:srgbClr val="FFFFFF"/>
                </a:solidFill>
              </a:rPr>
              <a:t>Inna </a:t>
            </a:r>
            <a:r>
              <a:rPr lang="pl-PL" sz="2000" b="0" i="0" dirty="0">
                <a:solidFill>
                  <a:srgbClr val="E4E6EB"/>
                </a:solidFill>
                <a:effectLst/>
                <a:latin typeface="Segoe UI Historic" panose="020B0502040204020203" pitchFamily="34" charset="0"/>
              </a:rPr>
              <a:t>156530 </a:t>
            </a:r>
            <a:endParaRPr lang="pl-PL" sz="2200" dirty="0">
              <a:solidFill>
                <a:srgbClr val="FFFFFF"/>
              </a:solidFill>
            </a:endParaRPr>
          </a:p>
        </p:txBody>
      </p:sp>
    </p:spTree>
    <p:extLst>
      <p:ext uri="{BB962C8B-B14F-4D97-AF65-F5344CB8AC3E}">
        <p14:creationId xmlns:p14="http://schemas.microsoft.com/office/powerpoint/2010/main" val="177298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E44DF7-824A-3070-3456-71A71D363C61}"/>
              </a:ext>
            </a:extLst>
          </p:cNvPr>
          <p:cNvSpPr>
            <a:spLocks noGrp="1"/>
          </p:cNvSpPr>
          <p:nvPr>
            <p:ph type="title"/>
          </p:nvPr>
        </p:nvSpPr>
        <p:spPr/>
        <p:txBody>
          <a:bodyPr/>
          <a:lstStyle/>
          <a:p>
            <a:r>
              <a:rPr lang="pl-PL" dirty="0"/>
              <a:t>Przygotowanie środowiska do pracy</a:t>
            </a:r>
          </a:p>
        </p:txBody>
      </p:sp>
      <p:sp>
        <p:nvSpPr>
          <p:cNvPr id="3" name="Symbol zastępczy zawartości 2">
            <a:extLst>
              <a:ext uri="{FF2B5EF4-FFF2-40B4-BE49-F238E27FC236}">
                <a16:creationId xmlns:a16="http://schemas.microsoft.com/office/drawing/2014/main" id="{F4B14D5A-B858-DDE7-0511-2E72D55705A5}"/>
              </a:ext>
            </a:extLst>
          </p:cNvPr>
          <p:cNvSpPr>
            <a:spLocks noGrp="1"/>
          </p:cNvSpPr>
          <p:nvPr>
            <p:ph idx="1"/>
          </p:nvPr>
        </p:nvSpPr>
        <p:spPr/>
        <p:txBody>
          <a:bodyPr>
            <a:normAutofit fontScale="92500" lnSpcReduction="20000"/>
          </a:bodyPr>
          <a:lstStyle/>
          <a:p>
            <a:r>
              <a:rPr lang="pl-PL" dirty="0"/>
              <a:t>Kali Linux warto zainstalować na osobnym nośniku np. </a:t>
            </a:r>
            <a:r>
              <a:rPr lang="pl-PL" dirty="0" err="1"/>
              <a:t>bootowalny</a:t>
            </a:r>
            <a:r>
              <a:rPr lang="pl-PL" dirty="0"/>
              <a:t> nośnik pendrive w wersji Live (użycie bez instalacji) lub na wirtualnej maszynie Oracle VM </a:t>
            </a:r>
            <a:r>
              <a:rPr lang="pl-PL" dirty="0" err="1"/>
              <a:t>VirtualBox</a:t>
            </a:r>
            <a:r>
              <a:rPr lang="pl-PL" dirty="0"/>
              <a:t> (tworzymy nową maszynę dla systemu). Zainstalowanie na tym samym dysku na którym mamy obecny system może doprowadzić do usunięcia domyślnego systemu.</a:t>
            </a:r>
          </a:p>
          <a:p>
            <a:r>
              <a:rPr lang="pl-PL" dirty="0"/>
              <a:t>W oficjalnej dokumentacji Kali Linux znajdziemy różne możliwości pobrania systemu (Mobile, Installer </a:t>
            </a:r>
            <a:r>
              <a:rPr lang="pl-PL" dirty="0" err="1"/>
              <a:t>Images</a:t>
            </a:r>
            <a:r>
              <a:rPr lang="pl-PL" dirty="0"/>
              <a:t>, Virtual </a:t>
            </a:r>
            <a:r>
              <a:rPr lang="pl-PL" dirty="0" err="1"/>
              <a:t>Machines</a:t>
            </a:r>
            <a:r>
              <a:rPr lang="pl-PL" dirty="0"/>
              <a:t>… ):</a:t>
            </a:r>
          </a:p>
          <a:p>
            <a:pPr marL="0" indent="0">
              <a:buNone/>
            </a:pPr>
            <a:r>
              <a:rPr lang="pl-PL" dirty="0"/>
              <a:t>   </a:t>
            </a:r>
            <a:r>
              <a:rPr lang="pl-PL" dirty="0">
                <a:hlinkClick r:id="rId2"/>
              </a:rPr>
              <a:t>https://www.kali.org/docs/</a:t>
            </a:r>
            <a:endParaRPr lang="pl-PL" dirty="0"/>
          </a:p>
          <a:p>
            <a:pPr marL="0" indent="0">
              <a:buNone/>
            </a:pPr>
            <a:r>
              <a:rPr lang="pl-PL" dirty="0"/>
              <a:t>Instalacja krok po kroku:</a:t>
            </a:r>
          </a:p>
          <a:p>
            <a:pPr marL="0" indent="0">
              <a:buNone/>
            </a:pPr>
            <a:r>
              <a:rPr lang="pl-PL" dirty="0"/>
              <a:t>https://www.freecodecamp.org/news/how-to-install-kali-linux/</a:t>
            </a:r>
          </a:p>
        </p:txBody>
      </p:sp>
    </p:spTree>
    <p:extLst>
      <p:ext uri="{BB962C8B-B14F-4D97-AF65-F5344CB8AC3E}">
        <p14:creationId xmlns:p14="http://schemas.microsoft.com/office/powerpoint/2010/main" val="154675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01389C-924F-EB67-49FE-D9ED4BDA44E2}"/>
              </a:ext>
            </a:extLst>
          </p:cNvPr>
          <p:cNvSpPr>
            <a:spLocks noGrp="1"/>
          </p:cNvSpPr>
          <p:nvPr>
            <p:ph type="title"/>
          </p:nvPr>
        </p:nvSpPr>
        <p:spPr/>
        <p:txBody>
          <a:bodyPr>
            <a:normAutofit fontScale="90000"/>
          </a:bodyPr>
          <a:lstStyle/>
          <a:p>
            <a:r>
              <a:rPr lang="pl-PL" dirty="0"/>
              <a:t>Opcje instalacji Kali Linux – zrzut ekranu z </a:t>
            </a:r>
            <a:r>
              <a:rPr lang="pl-PL" dirty="0" err="1"/>
              <a:t>docs</a:t>
            </a:r>
            <a:endParaRPr lang="pl-PL" dirty="0"/>
          </a:p>
        </p:txBody>
      </p:sp>
      <p:pic>
        <p:nvPicPr>
          <p:cNvPr id="9" name="Symbol zastępczy zawartości 8">
            <a:extLst>
              <a:ext uri="{FF2B5EF4-FFF2-40B4-BE49-F238E27FC236}">
                <a16:creationId xmlns:a16="http://schemas.microsoft.com/office/drawing/2014/main" id="{D580FD73-D474-5B49-AA79-C46E526B816C}"/>
              </a:ext>
            </a:extLst>
          </p:cNvPr>
          <p:cNvPicPr>
            <a:picLocks noGrp="1" noChangeAspect="1"/>
          </p:cNvPicPr>
          <p:nvPr>
            <p:ph idx="1"/>
          </p:nvPr>
        </p:nvPicPr>
        <p:blipFill>
          <a:blip r:embed="rId2"/>
          <a:stretch>
            <a:fillRect/>
          </a:stretch>
        </p:blipFill>
        <p:spPr>
          <a:xfrm>
            <a:off x="1749737" y="1949450"/>
            <a:ext cx="8692526" cy="4195763"/>
          </a:xfrm>
        </p:spPr>
      </p:pic>
    </p:spTree>
    <p:extLst>
      <p:ext uri="{BB962C8B-B14F-4D97-AF65-F5344CB8AC3E}">
        <p14:creationId xmlns:p14="http://schemas.microsoft.com/office/powerpoint/2010/main" val="160566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58C9FF-5D81-2AE8-0DC3-7034FF80DFC9}"/>
              </a:ext>
            </a:extLst>
          </p:cNvPr>
          <p:cNvSpPr>
            <a:spLocks noGrp="1"/>
          </p:cNvSpPr>
          <p:nvPr>
            <p:ph type="title"/>
          </p:nvPr>
        </p:nvSpPr>
        <p:spPr/>
        <p:txBody>
          <a:bodyPr/>
          <a:lstStyle/>
          <a:p>
            <a:r>
              <a:rPr lang="pl-PL" dirty="0"/>
              <a:t>Kali Linux na urządzenia mobilne</a:t>
            </a:r>
          </a:p>
        </p:txBody>
      </p:sp>
      <p:sp>
        <p:nvSpPr>
          <p:cNvPr id="3" name="Symbol zastępczy zawartości 2">
            <a:extLst>
              <a:ext uri="{FF2B5EF4-FFF2-40B4-BE49-F238E27FC236}">
                <a16:creationId xmlns:a16="http://schemas.microsoft.com/office/drawing/2014/main" id="{40E31AB9-38CB-B4BF-0273-75660F7718BB}"/>
              </a:ext>
            </a:extLst>
          </p:cNvPr>
          <p:cNvSpPr>
            <a:spLocks noGrp="1"/>
          </p:cNvSpPr>
          <p:nvPr>
            <p:ph idx="1"/>
          </p:nvPr>
        </p:nvSpPr>
        <p:spPr>
          <a:xfrm>
            <a:off x="6096000" y="1949450"/>
            <a:ext cx="5637306" cy="4195763"/>
          </a:xfrm>
        </p:spPr>
        <p:txBody>
          <a:bodyPr>
            <a:normAutofit fontScale="62500" lnSpcReduction="20000"/>
          </a:bodyPr>
          <a:lstStyle/>
          <a:p>
            <a:pPr marL="0" indent="0">
              <a:buNone/>
            </a:pPr>
            <a:r>
              <a:rPr lang="pl-PL" dirty="0"/>
              <a:t>Na urządzeniach mobilnych Kali występuje w wersji Kali </a:t>
            </a:r>
            <a:r>
              <a:rPr lang="pl-PL" dirty="0" err="1"/>
              <a:t>NetHunter</a:t>
            </a:r>
            <a:r>
              <a:rPr lang="pl-PL" dirty="0"/>
              <a:t> Pro.</a:t>
            </a:r>
          </a:p>
          <a:p>
            <a:pPr marL="0" indent="0">
              <a:buNone/>
            </a:pPr>
            <a:r>
              <a:rPr lang="pl-PL" dirty="0"/>
              <a:t>Instalacja na urządzeniach mobilnych: </a:t>
            </a:r>
          </a:p>
          <a:p>
            <a:pPr marL="514350" indent="-514350">
              <a:buAutoNum type="arabicPeriod"/>
            </a:pPr>
            <a:r>
              <a:rPr lang="pl-PL" dirty="0"/>
              <a:t>Zainstaluj </a:t>
            </a:r>
            <a:r>
              <a:rPr lang="pl-PL" dirty="0" err="1"/>
              <a:t>Tow-Boot</a:t>
            </a:r>
            <a:r>
              <a:rPr lang="pl-PL" dirty="0"/>
              <a:t> </a:t>
            </a:r>
            <a:r>
              <a:rPr lang="pl-PL" dirty="0" err="1"/>
              <a:t>bootloader</a:t>
            </a:r>
            <a:r>
              <a:rPr lang="pl-PL" dirty="0"/>
              <a:t> na urządzeniu.</a:t>
            </a:r>
          </a:p>
          <a:p>
            <a:pPr marL="514350" indent="-514350">
              <a:buAutoNum type="arabicPeriod"/>
            </a:pPr>
            <a:r>
              <a:rPr lang="pl-PL" dirty="0"/>
              <a:t>Zapisz obraz do karty </a:t>
            </a:r>
            <a:r>
              <a:rPr lang="pl-PL" dirty="0" err="1"/>
              <a:t>MicroSD</a:t>
            </a:r>
            <a:r>
              <a:rPr lang="pl-PL" dirty="0"/>
              <a:t> np.:</a:t>
            </a:r>
          </a:p>
          <a:p>
            <a:pPr marL="0" indent="0">
              <a:buNone/>
            </a:pPr>
            <a:r>
              <a:rPr lang="pl-PL" dirty="0" err="1"/>
              <a:t>sudo</a:t>
            </a:r>
            <a:r>
              <a:rPr lang="pl-PL" dirty="0"/>
              <a:t> </a:t>
            </a:r>
            <a:r>
              <a:rPr lang="pl-PL" dirty="0" err="1"/>
              <a:t>dd</a:t>
            </a:r>
            <a:r>
              <a:rPr lang="pl-PL" dirty="0"/>
              <a:t> </a:t>
            </a:r>
            <a:r>
              <a:rPr lang="pl-PL" dirty="0" err="1"/>
              <a:t>if</a:t>
            </a:r>
            <a:r>
              <a:rPr lang="pl-PL" dirty="0"/>
              <a:t>=</a:t>
            </a:r>
            <a:r>
              <a:rPr lang="pl-PL" dirty="0" err="1"/>
              <a:t>IMAGE.img</a:t>
            </a:r>
            <a:r>
              <a:rPr lang="pl-PL" dirty="0"/>
              <a:t> of=/</a:t>
            </a:r>
            <a:r>
              <a:rPr lang="pl-PL" dirty="0" err="1"/>
              <a:t>dev</a:t>
            </a:r>
            <a:r>
              <a:rPr lang="pl-PL" dirty="0"/>
              <a:t>/[DEVICE] </a:t>
            </a:r>
            <a:r>
              <a:rPr lang="pl-PL" dirty="0" err="1"/>
              <a:t>bs</a:t>
            </a:r>
            <a:r>
              <a:rPr lang="pl-PL" dirty="0"/>
              <a:t>=1M</a:t>
            </a:r>
          </a:p>
          <a:p>
            <a:pPr marL="0" indent="0">
              <a:buNone/>
            </a:pPr>
            <a:r>
              <a:rPr lang="pl-PL" dirty="0"/>
              <a:t>status=progres </a:t>
            </a:r>
            <a:r>
              <a:rPr lang="pl-PL" dirty="0" err="1"/>
              <a:t>conv</a:t>
            </a:r>
            <a:r>
              <a:rPr lang="pl-PL" dirty="0"/>
              <a:t>=</a:t>
            </a:r>
            <a:r>
              <a:rPr lang="pl-PL" dirty="0" err="1"/>
              <a:t>fsync</a:t>
            </a:r>
            <a:endParaRPr lang="pl-PL" dirty="0"/>
          </a:p>
          <a:p>
            <a:pPr marL="0" indent="0">
              <a:buNone/>
            </a:pPr>
            <a:r>
              <a:rPr lang="pl-PL" dirty="0"/>
              <a:t>3. Włóż </a:t>
            </a:r>
            <a:r>
              <a:rPr lang="pl-PL" dirty="0" err="1"/>
              <a:t>MicroSD</a:t>
            </a:r>
            <a:r>
              <a:rPr lang="pl-PL" dirty="0"/>
              <a:t> do swojego urządzenia.</a:t>
            </a:r>
          </a:p>
          <a:p>
            <a:pPr marL="0" indent="0">
              <a:buNone/>
            </a:pPr>
            <a:r>
              <a:rPr lang="pl-PL" dirty="0"/>
              <a:t>4. Uruchom urządzenie z karty </a:t>
            </a:r>
            <a:r>
              <a:rPr lang="pl-PL" dirty="0" err="1"/>
              <a:t>MicroSD</a:t>
            </a:r>
            <a:r>
              <a:rPr lang="pl-PL" dirty="0"/>
              <a:t> (przytrzymaj klawisz zmniejszania głośności aż dioda LED będzie niebieska).</a:t>
            </a:r>
          </a:p>
          <a:p>
            <a:pPr marL="0" indent="0">
              <a:buNone/>
            </a:pPr>
            <a:r>
              <a:rPr lang="pl-PL" dirty="0"/>
              <a:t>5. Zaloguj się loginem „</a:t>
            </a:r>
            <a:r>
              <a:rPr lang="pl-PL" dirty="0" err="1"/>
              <a:t>kali</a:t>
            </a:r>
            <a:r>
              <a:rPr lang="pl-PL" dirty="0"/>
              <a:t>” i hasłem „1234”.</a:t>
            </a:r>
          </a:p>
        </p:txBody>
      </p:sp>
      <p:pic>
        <p:nvPicPr>
          <p:cNvPr id="7" name="Obraz 6">
            <a:hlinkClick r:id="rId2"/>
            <a:extLst>
              <a:ext uri="{FF2B5EF4-FFF2-40B4-BE49-F238E27FC236}">
                <a16:creationId xmlns:a16="http://schemas.microsoft.com/office/drawing/2014/main" id="{3C0E8405-80D4-E4EC-4585-C0DE262179D8}"/>
              </a:ext>
            </a:extLst>
          </p:cNvPr>
          <p:cNvPicPr>
            <a:picLocks noChangeAspect="1"/>
          </p:cNvPicPr>
          <p:nvPr/>
        </p:nvPicPr>
        <p:blipFill>
          <a:blip r:embed="rId3"/>
          <a:stretch>
            <a:fillRect/>
          </a:stretch>
        </p:blipFill>
        <p:spPr>
          <a:xfrm>
            <a:off x="287274" y="1504949"/>
            <a:ext cx="5637306" cy="4145078"/>
          </a:xfrm>
          <a:prstGeom prst="rect">
            <a:avLst/>
          </a:prstGeom>
        </p:spPr>
      </p:pic>
    </p:spTree>
    <p:extLst>
      <p:ext uri="{BB962C8B-B14F-4D97-AF65-F5344CB8AC3E}">
        <p14:creationId xmlns:p14="http://schemas.microsoft.com/office/powerpoint/2010/main" val="211440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D5D8E-18D9-7AB2-9CAB-4A498D266487}"/>
              </a:ext>
            </a:extLst>
          </p:cNvPr>
          <p:cNvSpPr>
            <a:spLocks noGrp="1"/>
          </p:cNvSpPr>
          <p:nvPr>
            <p:ph type="title"/>
          </p:nvPr>
        </p:nvSpPr>
        <p:spPr/>
        <p:txBody>
          <a:bodyPr/>
          <a:lstStyle/>
          <a:p>
            <a:r>
              <a:rPr lang="pl-PL" dirty="0"/>
              <a:t>Kali Linux </a:t>
            </a:r>
            <a:r>
              <a:rPr lang="pl-PL" dirty="0" err="1"/>
              <a:t>NetHunter</a:t>
            </a:r>
            <a:r>
              <a:rPr lang="pl-PL" dirty="0"/>
              <a:t> vs. Kali Linux</a:t>
            </a:r>
          </a:p>
        </p:txBody>
      </p:sp>
      <p:sp>
        <p:nvSpPr>
          <p:cNvPr id="3" name="Symbol zastępczy zawartości 2">
            <a:extLst>
              <a:ext uri="{FF2B5EF4-FFF2-40B4-BE49-F238E27FC236}">
                <a16:creationId xmlns:a16="http://schemas.microsoft.com/office/drawing/2014/main" id="{BEF416BD-D6F1-1BFA-A07E-7B3EC4A2DEDF}"/>
              </a:ext>
            </a:extLst>
          </p:cNvPr>
          <p:cNvSpPr>
            <a:spLocks noGrp="1"/>
          </p:cNvSpPr>
          <p:nvPr>
            <p:ph idx="1"/>
          </p:nvPr>
        </p:nvSpPr>
        <p:spPr/>
        <p:txBody>
          <a:bodyPr>
            <a:normAutofit fontScale="92500" lnSpcReduction="10000"/>
          </a:bodyPr>
          <a:lstStyle/>
          <a:p>
            <a:pPr marL="0" indent="0">
              <a:buNone/>
            </a:pPr>
            <a:r>
              <a:rPr lang="pl-PL" dirty="0"/>
              <a:t>Kali Linux </a:t>
            </a:r>
            <a:r>
              <a:rPr lang="pl-PL" dirty="0" err="1"/>
              <a:t>NetHunter</a:t>
            </a:r>
            <a:r>
              <a:rPr lang="pl-PL" dirty="0"/>
              <a:t> to mobilna wersja Kali Linux na telefony czy tablety. Zawiera dodatkowe narzędzia dostosowane do małych urządzeń i </a:t>
            </a:r>
            <a:r>
              <a:rPr lang="pl-PL"/>
              <a:t>narzędzia takie </a:t>
            </a:r>
            <a:r>
              <a:rPr lang="pl-PL" dirty="0"/>
              <a:t>jak obsługa ataków polegających na wstrzykiwaniu sygnału bezprzewodowego i ataków za pomocą klawiatury HID. Z drugiej strony Kali Linux jest szeroko stosowaną dystrybucją Linuksa przeznaczoną do testów penetracyjnych, kryminalistyki cyfrowej i audytu bezpieczeństwa. Zawiera szeroki zbiór narzędzi i narzędzi używanych zarówno przez specjalistów ds. bezpieczeństwa, jak i hakerów do testowania i wykorzystywania luk w zabezpieczeniach systemów komputerowych.</a:t>
            </a:r>
          </a:p>
        </p:txBody>
      </p:sp>
    </p:spTree>
    <p:extLst>
      <p:ext uri="{BB962C8B-B14F-4D97-AF65-F5344CB8AC3E}">
        <p14:creationId xmlns:p14="http://schemas.microsoft.com/office/powerpoint/2010/main" val="193336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E1FAE-BC2E-3E21-5A10-AD161C0885CF}"/>
              </a:ext>
            </a:extLst>
          </p:cNvPr>
          <p:cNvSpPr>
            <a:spLocks noGrp="1"/>
          </p:cNvSpPr>
          <p:nvPr>
            <p:ph type="title"/>
          </p:nvPr>
        </p:nvSpPr>
        <p:spPr/>
        <p:txBody>
          <a:bodyPr/>
          <a:lstStyle/>
          <a:p>
            <a:r>
              <a:rPr lang="pl-PL" dirty="0"/>
              <a:t>Czym jest Kali Linux?</a:t>
            </a:r>
          </a:p>
        </p:txBody>
      </p:sp>
      <p:sp>
        <p:nvSpPr>
          <p:cNvPr id="3" name="Symbol zastępczy zawartości 2">
            <a:extLst>
              <a:ext uri="{FF2B5EF4-FFF2-40B4-BE49-F238E27FC236}">
                <a16:creationId xmlns:a16="http://schemas.microsoft.com/office/drawing/2014/main" id="{517ACF27-000D-378D-1A1B-5F96B603B573}"/>
              </a:ext>
            </a:extLst>
          </p:cNvPr>
          <p:cNvSpPr>
            <a:spLocks noGrp="1"/>
          </p:cNvSpPr>
          <p:nvPr>
            <p:ph idx="1"/>
          </p:nvPr>
        </p:nvSpPr>
        <p:spPr/>
        <p:txBody>
          <a:bodyPr>
            <a:normAutofit lnSpcReduction="10000"/>
          </a:bodyPr>
          <a:lstStyle/>
          <a:p>
            <a:r>
              <a:rPr lang="pl-PL" dirty="0"/>
              <a:t>Kali Linux jest dystrybucją </a:t>
            </a:r>
            <a:r>
              <a:rPr lang="pl-PL" dirty="0" err="1"/>
              <a:t>Linuxa</a:t>
            </a:r>
            <a:r>
              <a:rPr lang="pl-PL" dirty="0"/>
              <a:t> opartą na systemie </a:t>
            </a:r>
            <a:r>
              <a:rPr lang="pl-PL" dirty="0" err="1"/>
              <a:t>Debian</a:t>
            </a:r>
            <a:r>
              <a:rPr lang="pl-PL" dirty="0"/>
              <a:t>, na warunkach licencji GNU GPL (GNU General Public License – wolne, otwarte oprogramowanie). Twórcami dystrybucji są: Mati </a:t>
            </a:r>
            <a:r>
              <a:rPr lang="pl-PL" dirty="0" err="1"/>
              <a:t>Aharoni</a:t>
            </a:r>
            <a:r>
              <a:rPr lang="pl-PL" dirty="0"/>
              <a:t> i Devon </a:t>
            </a:r>
            <a:r>
              <a:rPr lang="pl-PL" dirty="0" err="1"/>
              <a:t>Kearns</a:t>
            </a:r>
            <a:r>
              <a:rPr lang="pl-PL" dirty="0"/>
              <a:t>. Głównym jej przeznaczeniem jest testowanie zabezpieczeń, wykonywanie testów penetracyjnych lub audytów bezpieczeństwa. Po uruchomieniu ujrzymy ponad 600 narzędzi gotowych do użycia. Stanowi on kompletny system, który nawet początkującym umożliwi ochronę sieci domowej i urządzeń do niej podpiętych.</a:t>
            </a:r>
          </a:p>
        </p:txBody>
      </p:sp>
    </p:spTree>
    <p:extLst>
      <p:ext uri="{BB962C8B-B14F-4D97-AF65-F5344CB8AC3E}">
        <p14:creationId xmlns:p14="http://schemas.microsoft.com/office/powerpoint/2010/main" val="186699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18A6D0-0B25-3206-87C3-9BA187314305}"/>
              </a:ext>
            </a:extLst>
          </p:cNvPr>
          <p:cNvSpPr>
            <a:spLocks noGrp="1"/>
          </p:cNvSpPr>
          <p:nvPr>
            <p:ph type="title"/>
          </p:nvPr>
        </p:nvSpPr>
        <p:spPr/>
        <p:txBody>
          <a:bodyPr/>
          <a:lstStyle/>
          <a:p>
            <a:r>
              <a:rPr lang="pl-PL" dirty="0"/>
              <a:t>Czym są testy penetracyjne?</a:t>
            </a:r>
          </a:p>
        </p:txBody>
      </p:sp>
      <p:sp>
        <p:nvSpPr>
          <p:cNvPr id="3" name="Symbol zastępczy zawartości 2">
            <a:extLst>
              <a:ext uri="{FF2B5EF4-FFF2-40B4-BE49-F238E27FC236}">
                <a16:creationId xmlns:a16="http://schemas.microsoft.com/office/drawing/2014/main" id="{39321A5D-DDAF-3A50-290B-C234018B3FCA}"/>
              </a:ext>
            </a:extLst>
          </p:cNvPr>
          <p:cNvSpPr>
            <a:spLocks noGrp="1"/>
          </p:cNvSpPr>
          <p:nvPr>
            <p:ph idx="1"/>
          </p:nvPr>
        </p:nvSpPr>
        <p:spPr>
          <a:xfrm>
            <a:off x="458694" y="1443790"/>
            <a:ext cx="11274612" cy="5414210"/>
          </a:xfrm>
        </p:spPr>
        <p:txBody>
          <a:bodyPr>
            <a:normAutofit fontScale="92500" lnSpcReduction="10000"/>
          </a:bodyPr>
          <a:lstStyle/>
          <a:p>
            <a:pPr marL="0" indent="0">
              <a:buNone/>
            </a:pPr>
            <a:r>
              <a:rPr lang="pl-PL" dirty="0"/>
              <a:t>Test penetracyjny – kontrolowany atak techniczno-informatyczny lub </a:t>
            </a:r>
            <a:r>
              <a:rPr lang="pl-PL" dirty="0" err="1"/>
              <a:t>socjopsychologiczny</a:t>
            </a:r>
            <a:r>
              <a:rPr lang="pl-PL" dirty="0"/>
              <a:t> skierowany na przełamanie zabezpieczeń systemu teleinformatycznego. Umożliwia wykrycie luk w systemie bezpieczeństwa, z których mogą skorzystać osoby atakujące. Testy penetracyjne są wykonywane przez testerów lub </a:t>
            </a:r>
            <a:r>
              <a:rPr lang="pl-PL" dirty="0" err="1"/>
              <a:t>pentesterów</a:t>
            </a:r>
            <a:r>
              <a:rPr lang="pl-PL" dirty="0"/>
              <a:t>.</a:t>
            </a:r>
          </a:p>
          <a:p>
            <a:pPr marL="0" indent="0">
              <a:buNone/>
            </a:pPr>
            <a:r>
              <a:rPr lang="pl-PL" dirty="0"/>
              <a:t>Celem testów jest przetestowanie solidności polityki bezpieczeństwa firmy, jej zgodności z przepisami, świadomości bezpieczeństwa pracowników oraz zdolności firmy do identyfikowania i reagowania na problemy i incydenty powiązane z bezpieczeństwem. Testy penetracyjne składają się z testów manualnych, bardziej wyrafinowanych wykonywanych przez testerów jak i automatycznych za które odpowiedzialny jest algorytm.</a:t>
            </a:r>
          </a:p>
        </p:txBody>
      </p:sp>
    </p:spTree>
    <p:extLst>
      <p:ext uri="{BB962C8B-B14F-4D97-AF65-F5344CB8AC3E}">
        <p14:creationId xmlns:p14="http://schemas.microsoft.com/office/powerpoint/2010/main" val="320513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712CB6-799D-18F9-B138-10BF042B6CF4}"/>
              </a:ext>
            </a:extLst>
          </p:cNvPr>
          <p:cNvSpPr>
            <a:spLocks noGrp="1"/>
          </p:cNvSpPr>
          <p:nvPr>
            <p:ph type="title"/>
          </p:nvPr>
        </p:nvSpPr>
        <p:spPr/>
        <p:txBody>
          <a:bodyPr/>
          <a:lstStyle/>
          <a:p>
            <a:r>
              <a:rPr lang="pl-PL" dirty="0"/>
              <a:t>Testy penetracyjne są wykonywane na:</a:t>
            </a:r>
          </a:p>
        </p:txBody>
      </p:sp>
      <p:sp>
        <p:nvSpPr>
          <p:cNvPr id="3" name="Symbol zastępczy zawartości 2">
            <a:extLst>
              <a:ext uri="{FF2B5EF4-FFF2-40B4-BE49-F238E27FC236}">
                <a16:creationId xmlns:a16="http://schemas.microsoft.com/office/drawing/2014/main" id="{A81A17E1-186D-B271-A81F-EB0AB9B2A199}"/>
              </a:ext>
            </a:extLst>
          </p:cNvPr>
          <p:cNvSpPr>
            <a:spLocks noGrp="1"/>
          </p:cNvSpPr>
          <p:nvPr>
            <p:ph idx="1"/>
          </p:nvPr>
        </p:nvSpPr>
        <p:spPr/>
        <p:txBody>
          <a:bodyPr>
            <a:normAutofit fontScale="92500"/>
          </a:bodyPr>
          <a:lstStyle/>
          <a:p>
            <a:pPr marL="514350" indent="-514350">
              <a:buAutoNum type="arabicPeriod"/>
            </a:pPr>
            <a:r>
              <a:rPr lang="pl-PL" dirty="0"/>
              <a:t>Infrastrukturze wewnętrznej i zewnętrznej sieci firmy, a w szczególności poprzez: obchodzenie systemów ochrony punktów końcowych, wykrywanie starszych urządzeń i urządzeń innych firm, kradzież danych uwierzytelniających, przechwytywanie ruchu sieciowego, testowanie routerów, wykorzystywanie usług sieciowych.</a:t>
            </a:r>
          </a:p>
          <a:p>
            <a:pPr marL="514350" indent="-514350">
              <a:buAutoNum type="arabicPeriod"/>
            </a:pPr>
            <a:r>
              <a:rPr lang="pl-PL" dirty="0"/>
              <a:t>Aplikacjach internetowych używanych przez firmę, a w szczególności poprzez: wstrzykiwanie SQL, wykonywanie skryptów </a:t>
            </a:r>
            <a:r>
              <a:rPr lang="pl-PL" dirty="0" err="1"/>
              <a:t>międzylokacyjnych</a:t>
            </a:r>
            <a:r>
              <a:rPr lang="pl-PL" dirty="0"/>
              <a:t>, wyszukiwanie słabej kryptografii, niezabezpieczone uwierzytelnienia aplikacji.</a:t>
            </a:r>
          </a:p>
        </p:txBody>
      </p:sp>
    </p:spTree>
    <p:extLst>
      <p:ext uri="{BB962C8B-B14F-4D97-AF65-F5344CB8AC3E}">
        <p14:creationId xmlns:p14="http://schemas.microsoft.com/office/powerpoint/2010/main" val="404711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EF1340B-11B9-01FF-85DD-AB7304BEE147}"/>
              </a:ext>
            </a:extLst>
          </p:cNvPr>
          <p:cNvSpPr>
            <a:spLocks noGrp="1"/>
          </p:cNvSpPr>
          <p:nvPr>
            <p:ph idx="1"/>
          </p:nvPr>
        </p:nvSpPr>
        <p:spPr>
          <a:xfrm>
            <a:off x="458694" y="673768"/>
            <a:ext cx="11274612" cy="5206039"/>
          </a:xfrm>
        </p:spPr>
        <p:txBody>
          <a:bodyPr>
            <a:normAutofit lnSpcReduction="10000"/>
          </a:bodyPr>
          <a:lstStyle/>
          <a:p>
            <a:pPr marL="0" indent="0">
              <a:buNone/>
            </a:pPr>
            <a:r>
              <a:rPr lang="pl-PL" dirty="0"/>
              <a:t>3. Sieci bezprzewodowej firmy, a w szczególności poprzez wykrycie: słabych uwierzytelnień sieci, niezabezpieczonych konfiguracji sieci, podatnych protokołów umożliwiających uzyskanie dostępu do atakowanej sieci przewodowej spoza budynku, użytkowania urządzeń mobilnych w otwartych, niezabezpieczonych sieciach.</a:t>
            </a:r>
          </a:p>
          <a:p>
            <a:pPr marL="0" indent="0">
              <a:buNone/>
            </a:pPr>
            <a:r>
              <a:rPr lang="pl-PL" dirty="0"/>
              <a:t>4. Pracownikach firmy, w szczególności przez </a:t>
            </a:r>
            <a:r>
              <a:rPr lang="pl-PL" dirty="0" err="1"/>
              <a:t>phishing</a:t>
            </a:r>
            <a:r>
              <a:rPr lang="pl-PL" dirty="0"/>
              <a:t>.</a:t>
            </a:r>
          </a:p>
          <a:p>
            <a:pPr marL="0" indent="0">
              <a:buNone/>
            </a:pPr>
            <a:r>
              <a:rPr lang="pl-PL" dirty="0"/>
              <a:t>5. Fizyczne bezpieczeństwo firmy, w szczególności przez uzyskanie dostępu do budynku, znalezienie danych uwierzytelniających wykorzystywanych do złamania haseł, znalezienie wyrzuconych dokumentów, umieszczenie ukrytych podsłuchów w celu uzyskania danych do dostępu do wewnętrznej sieci firmy.</a:t>
            </a:r>
          </a:p>
        </p:txBody>
      </p:sp>
    </p:spTree>
    <p:extLst>
      <p:ext uri="{BB962C8B-B14F-4D97-AF65-F5344CB8AC3E}">
        <p14:creationId xmlns:p14="http://schemas.microsoft.com/office/powerpoint/2010/main" val="238861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E756BF-1F07-2C18-2D0F-D35556253F85}"/>
              </a:ext>
            </a:extLst>
          </p:cNvPr>
          <p:cNvSpPr>
            <a:spLocks noGrp="1"/>
          </p:cNvSpPr>
          <p:nvPr>
            <p:ph type="title"/>
          </p:nvPr>
        </p:nvSpPr>
        <p:spPr>
          <a:xfrm>
            <a:off x="458694" y="118227"/>
            <a:ext cx="10895106" cy="1325563"/>
          </a:xfrm>
        </p:spPr>
        <p:txBody>
          <a:bodyPr/>
          <a:lstStyle/>
          <a:p>
            <a:r>
              <a:rPr lang="pl-PL" dirty="0"/>
              <a:t>Etapy testów penetracyjnych</a:t>
            </a:r>
          </a:p>
        </p:txBody>
      </p:sp>
      <p:sp>
        <p:nvSpPr>
          <p:cNvPr id="3" name="Symbol zastępczy zawartości 2">
            <a:extLst>
              <a:ext uri="{FF2B5EF4-FFF2-40B4-BE49-F238E27FC236}">
                <a16:creationId xmlns:a16="http://schemas.microsoft.com/office/drawing/2014/main" id="{D16F7044-A59E-CA6D-225A-0231BC3DFCBE}"/>
              </a:ext>
            </a:extLst>
          </p:cNvPr>
          <p:cNvSpPr>
            <a:spLocks noGrp="1"/>
          </p:cNvSpPr>
          <p:nvPr>
            <p:ph idx="1"/>
          </p:nvPr>
        </p:nvSpPr>
        <p:spPr>
          <a:xfrm>
            <a:off x="458694" y="1325563"/>
            <a:ext cx="11274612" cy="5414210"/>
          </a:xfrm>
        </p:spPr>
        <p:txBody>
          <a:bodyPr>
            <a:normAutofit fontScale="85000" lnSpcReduction="20000"/>
          </a:bodyPr>
          <a:lstStyle/>
          <a:p>
            <a:pPr marL="514350" indent="-514350">
              <a:buAutoNum type="arabicPeriod"/>
            </a:pPr>
            <a:r>
              <a:rPr lang="pl-PL" dirty="0"/>
              <a:t>Przyjęcie zlecenia od firmy chcącej sprawdzić istnienie potencjalnych podatności w swoich systemach bezpieczeństwa.</a:t>
            </a:r>
          </a:p>
          <a:p>
            <a:pPr marL="514350" indent="-514350">
              <a:buAutoNum type="arabicPeriod"/>
            </a:pPr>
            <a:r>
              <a:rPr lang="pl-PL" dirty="0"/>
              <a:t>Gromadzenie danych i informacji w celu zaplanowania symulowanego ataku.,</a:t>
            </a:r>
          </a:p>
          <a:p>
            <a:pPr marL="514350" indent="-514350">
              <a:buAutoNum type="arabicPeriod"/>
            </a:pPr>
            <a:r>
              <a:rPr lang="pl-PL" dirty="0"/>
              <a:t>Uzyskanie i utrzymanie dostępu do systemu docelowego z zastosowaniem szerokiego spektrum narzędzi zaprojektowanych do ataków typu </a:t>
            </a:r>
            <a:r>
              <a:rPr lang="pl-PL" dirty="0" err="1"/>
              <a:t>brute-force</a:t>
            </a:r>
            <a:r>
              <a:rPr lang="pl-PL" dirty="0"/>
              <a:t>, wstrzyknięcia SQL, socjotechnik czy specjalnego sprzętu, który po podłączeniu do komputera znajdującego się w sieci zapewnia testerowi dostęp do tej sieci.</a:t>
            </a:r>
          </a:p>
          <a:p>
            <a:pPr marL="514350" indent="-514350">
              <a:buAutoNum type="arabicPeriod"/>
            </a:pPr>
            <a:r>
              <a:rPr lang="pl-PL" dirty="0"/>
              <a:t>Zacieranie śladów i pozostawienie systemu docelowego w stanie w jakim go zastano.</a:t>
            </a:r>
          </a:p>
          <a:p>
            <a:pPr marL="514350" indent="-514350">
              <a:buAutoNum type="arabicPeriod"/>
            </a:pPr>
            <a:r>
              <a:rPr lang="pl-PL" dirty="0"/>
              <a:t>Przygotowanie raportu i poinformowanie zespołu ds. bezpieczeństwa testowanej firmy o lukach w systemie wraz z propozycjami sposobów usunięcia luk w trakcie testów penetracyjnych.</a:t>
            </a:r>
          </a:p>
        </p:txBody>
      </p:sp>
    </p:spTree>
    <p:extLst>
      <p:ext uri="{BB962C8B-B14F-4D97-AF65-F5344CB8AC3E}">
        <p14:creationId xmlns:p14="http://schemas.microsoft.com/office/powerpoint/2010/main" val="227169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F50FBE-FCCC-8837-2F5C-A93A2BD60217}"/>
              </a:ext>
            </a:extLst>
          </p:cNvPr>
          <p:cNvSpPr>
            <a:spLocks noGrp="1"/>
          </p:cNvSpPr>
          <p:nvPr>
            <p:ph type="title"/>
          </p:nvPr>
        </p:nvSpPr>
        <p:spPr/>
        <p:txBody>
          <a:bodyPr/>
          <a:lstStyle/>
          <a:p>
            <a:r>
              <a:rPr lang="pl-PL" dirty="0"/>
              <a:t>Narzędzia Kali</a:t>
            </a:r>
          </a:p>
        </p:txBody>
      </p:sp>
      <p:sp>
        <p:nvSpPr>
          <p:cNvPr id="3" name="Symbol zastępczy zawartości 2">
            <a:extLst>
              <a:ext uri="{FF2B5EF4-FFF2-40B4-BE49-F238E27FC236}">
                <a16:creationId xmlns:a16="http://schemas.microsoft.com/office/drawing/2014/main" id="{11C73D5B-FA2E-652D-879E-4FD4A8DA163C}"/>
              </a:ext>
            </a:extLst>
          </p:cNvPr>
          <p:cNvSpPr>
            <a:spLocks noGrp="1"/>
          </p:cNvSpPr>
          <p:nvPr>
            <p:ph idx="1"/>
          </p:nvPr>
        </p:nvSpPr>
        <p:spPr/>
        <p:txBody>
          <a:bodyPr>
            <a:normAutofit fontScale="92500"/>
          </a:bodyPr>
          <a:lstStyle/>
          <a:p>
            <a:r>
              <a:rPr lang="pl-PL" dirty="0"/>
              <a:t>Kali ma setki narzędzi w kilkunastu różnych kategoriach, niektóre z większych kolekcji obejmują:</a:t>
            </a:r>
          </a:p>
          <a:p>
            <a:pPr marL="0" indent="0">
              <a:buNone/>
            </a:pPr>
            <a:r>
              <a:rPr lang="pl-PL" dirty="0"/>
              <a:t>zbieranie informacji – obejmuje narzędzia używane do wszystkiego, od identyfikacji urządzeń w sieci po łączenie adresu kontroli dostępu do multimediów kontrolera interfejsu sieciowego z adresem IP po identyfikację otwartych portów na docelowych serwerach. W tej kategorii są skanery takie jak </a:t>
            </a:r>
            <a:r>
              <a:rPr lang="pl-PL" dirty="0" err="1"/>
              <a:t>Nmap</a:t>
            </a:r>
            <a:r>
              <a:rPr lang="pl-PL" dirty="0"/>
              <a:t> i </a:t>
            </a:r>
            <a:r>
              <a:rPr lang="pl-PL" dirty="0" err="1"/>
              <a:t>Wireshark</a:t>
            </a:r>
            <a:r>
              <a:rPr lang="pl-PL" dirty="0"/>
              <a:t>, a także platformy planowania informacji, które integrują wiodące narzędzia, często z GUI (graficznym interfejsem użytkownika) zapewniającym wszechstronną funkcjonalność.</a:t>
            </a:r>
          </a:p>
        </p:txBody>
      </p:sp>
    </p:spTree>
    <p:extLst>
      <p:ext uri="{BB962C8B-B14F-4D97-AF65-F5344CB8AC3E}">
        <p14:creationId xmlns:p14="http://schemas.microsoft.com/office/powerpoint/2010/main" val="206453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DF8B942-EE86-15E3-4E1E-8EBF631CD683}"/>
              </a:ext>
            </a:extLst>
          </p:cNvPr>
          <p:cNvSpPr>
            <a:spLocks noGrp="1"/>
          </p:cNvSpPr>
          <p:nvPr>
            <p:ph idx="1"/>
          </p:nvPr>
        </p:nvSpPr>
        <p:spPr>
          <a:xfrm>
            <a:off x="458694" y="401054"/>
            <a:ext cx="11274612" cy="5744160"/>
          </a:xfrm>
        </p:spPr>
        <p:txBody>
          <a:bodyPr/>
          <a:lstStyle/>
          <a:p>
            <a:pPr marL="0" indent="0">
              <a:buNone/>
            </a:pPr>
            <a:r>
              <a:rPr lang="pl-PL" dirty="0"/>
              <a:t>Ataki bezprzewodowe – kategoria, która obejmuje szeroką gamę narzędzi do ćwiczeń z zakresu </a:t>
            </a:r>
            <a:r>
              <a:rPr lang="pl-PL" dirty="0" err="1"/>
              <a:t>cybezbezpieczeństwa</a:t>
            </a:r>
            <a:r>
              <a:rPr lang="pl-PL" dirty="0"/>
              <a:t> (ataków </a:t>
            </a:r>
            <a:r>
              <a:rPr lang="pl-PL" dirty="0" err="1"/>
              <a:t>hakerskich</a:t>
            </a:r>
            <a:r>
              <a:rPr lang="pl-PL" dirty="0"/>
              <a:t> na systemy bezprzewodowe w tym te połączone przez </a:t>
            </a:r>
            <a:r>
              <a:rPr lang="pl-PL" dirty="0" err="1"/>
              <a:t>Bluetootk</a:t>
            </a:r>
            <a:r>
              <a:rPr lang="pl-PL" dirty="0"/>
              <a:t> i Wi-Fi).</a:t>
            </a:r>
          </a:p>
          <a:p>
            <a:pPr marL="0" indent="0">
              <a:buNone/>
            </a:pPr>
            <a:r>
              <a:rPr lang="pl-PL" dirty="0"/>
              <a:t>Najpopularniejszym narzędziem bezprzewodowym Kali jest </a:t>
            </a:r>
            <a:r>
              <a:rPr lang="pl-PL" dirty="0" err="1"/>
              <a:t>Aircrack-ng</a:t>
            </a:r>
            <a:r>
              <a:rPr lang="pl-PL" dirty="0"/>
              <a:t> – pakiet oprogramowania zawierający detektor sieci, bezprzewodowy </a:t>
            </a:r>
            <a:r>
              <a:rPr lang="pl-PL" dirty="0" err="1"/>
              <a:t>sniffer</a:t>
            </a:r>
            <a:r>
              <a:rPr lang="pl-PL" dirty="0"/>
              <a:t> pakietów i narzędzia do łamania poświadczeń używane do atakowania protokołów uwierzytelniania bezprzewodowego takich jak </a:t>
            </a:r>
            <a:r>
              <a:rPr lang="pl-PL" dirty="0" err="1"/>
              <a:t>Wired</a:t>
            </a:r>
            <a:r>
              <a:rPr lang="pl-PL" dirty="0"/>
              <a:t> </a:t>
            </a:r>
            <a:r>
              <a:rPr lang="pl-PL" dirty="0" err="1"/>
              <a:t>Equivalent</a:t>
            </a:r>
            <a:r>
              <a:rPr lang="pl-PL" dirty="0"/>
              <a:t> </a:t>
            </a:r>
            <a:r>
              <a:rPr lang="pl-PL" dirty="0" err="1"/>
              <a:t>Privacy</a:t>
            </a:r>
            <a:r>
              <a:rPr lang="pl-PL" dirty="0"/>
              <a:t> (WEP) i Wi-Fi </a:t>
            </a:r>
            <a:r>
              <a:rPr lang="pl-PL" dirty="0" err="1"/>
              <a:t>Protected</a:t>
            </a:r>
            <a:r>
              <a:rPr lang="pl-PL" dirty="0"/>
              <a:t> Access.</a:t>
            </a:r>
          </a:p>
        </p:txBody>
      </p:sp>
    </p:spTree>
    <p:extLst>
      <p:ext uri="{BB962C8B-B14F-4D97-AF65-F5344CB8AC3E}">
        <p14:creationId xmlns:p14="http://schemas.microsoft.com/office/powerpoint/2010/main" val="706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195B4766-F673-D9D9-996D-ACB6D16384FE}"/>
              </a:ext>
            </a:extLst>
          </p:cNvPr>
          <p:cNvSpPr>
            <a:spLocks noGrp="1"/>
          </p:cNvSpPr>
          <p:nvPr>
            <p:ph idx="1"/>
          </p:nvPr>
        </p:nvSpPr>
        <p:spPr>
          <a:xfrm>
            <a:off x="458694" y="593558"/>
            <a:ext cx="11274612" cy="5551655"/>
          </a:xfrm>
        </p:spPr>
        <p:txBody>
          <a:bodyPr>
            <a:normAutofit fontScale="92500"/>
          </a:bodyPr>
          <a:lstStyle/>
          <a:p>
            <a:pPr marL="0" indent="0">
              <a:buNone/>
            </a:pPr>
            <a:r>
              <a:rPr lang="pl-PL" dirty="0"/>
              <a:t>Aplikacje internetowe – obejmuje szeroki zakres zagadnień i jak wszystko w Kali, istnieją narzędzia do niemal każdego testowania pióra lub tworzenia zespołu red-team z udziałem aplikacji internetowych. Chociaż OWASP jest bogatą platformą </a:t>
            </a:r>
            <a:r>
              <a:rPr lang="pl-PL" dirty="0" err="1"/>
              <a:t>cyberbezpieczeństwa</a:t>
            </a:r>
            <a:r>
              <a:rPr lang="pl-PL" dirty="0"/>
              <a:t> do ataków sieciowych i obrony dołączoną do Kali, OWASP </a:t>
            </a:r>
            <a:r>
              <a:rPr lang="pl-PL" dirty="0" err="1"/>
              <a:t>Zed</a:t>
            </a:r>
            <a:r>
              <a:rPr lang="pl-PL" dirty="0"/>
              <a:t> Attack Proxy to tylko jedno z wielu narzędzi dostępnych do atakowania aplikacji internetowych.</a:t>
            </a:r>
          </a:p>
          <a:p>
            <a:pPr marL="0" indent="0">
              <a:buNone/>
            </a:pPr>
            <a:r>
              <a:rPr lang="pl-PL" dirty="0"/>
              <a:t>Ataki hasłem – kategoria obejmuje samodzielne narzędzia do łamania haseł, takie jak Hydra, </a:t>
            </a:r>
            <a:r>
              <a:rPr lang="pl-PL" dirty="0" err="1"/>
              <a:t>Ncrack</a:t>
            </a:r>
            <a:r>
              <a:rPr lang="pl-PL" dirty="0"/>
              <a:t>, </a:t>
            </a:r>
            <a:r>
              <a:rPr lang="pl-PL" dirty="0" err="1"/>
              <a:t>Hashcat</a:t>
            </a:r>
            <a:r>
              <a:rPr lang="pl-PL" dirty="0"/>
              <a:t> i John the </a:t>
            </a:r>
            <a:r>
              <a:rPr lang="pl-PL" dirty="0" err="1"/>
              <a:t>Ripper</a:t>
            </a:r>
            <a:r>
              <a:rPr lang="pl-PL" dirty="0"/>
              <a:t>. Zawiera także narzędzia, które pomagają zwiększyć skuteczność dowolnego narzędzia do łamania haseł, takie jak </a:t>
            </a:r>
            <a:r>
              <a:rPr lang="pl-PL" dirty="0" err="1"/>
              <a:t>Crunch</a:t>
            </a:r>
            <a:r>
              <a:rPr lang="pl-PL" dirty="0"/>
              <a:t> (program do generowania słów), </a:t>
            </a:r>
            <a:r>
              <a:rPr lang="pl-PL" dirty="0" err="1"/>
              <a:t>Ophcrack</a:t>
            </a:r>
            <a:r>
              <a:rPr lang="pl-PL" dirty="0"/>
              <a:t> (program wykorzystujące tablice </a:t>
            </a:r>
            <a:r>
              <a:rPr lang="pl-PL" dirty="0" err="1"/>
              <a:t>Rainbow</a:t>
            </a:r>
            <a:r>
              <a:rPr lang="pl-PL" dirty="0"/>
              <a:t> do łamania haseł systemu Windows). </a:t>
            </a:r>
            <a:r>
              <a:rPr lang="pl-PL" dirty="0" err="1"/>
              <a:t>itd</a:t>
            </a:r>
            <a:endParaRPr lang="pl-PL" dirty="0"/>
          </a:p>
        </p:txBody>
      </p:sp>
    </p:spTree>
    <p:extLst>
      <p:ext uri="{BB962C8B-B14F-4D97-AF65-F5344CB8AC3E}">
        <p14:creationId xmlns:p14="http://schemas.microsoft.com/office/powerpoint/2010/main" val="726499010"/>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127</TotalTime>
  <Words>1035</Words>
  <Application>Microsoft Office PowerPoint</Application>
  <PresentationFormat>Panoramiczny</PresentationFormat>
  <Paragraphs>46</Paragraphs>
  <Slides>13</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13</vt:i4>
      </vt:variant>
    </vt:vector>
  </HeadingPairs>
  <TitlesOfParts>
    <vt:vector size="19" baseType="lpstr">
      <vt:lpstr>Arial</vt:lpstr>
      <vt:lpstr>Avenir Next LT Pro</vt:lpstr>
      <vt:lpstr>AvenirNext LT Pro Medium</vt:lpstr>
      <vt:lpstr>Sabon Next LT</vt:lpstr>
      <vt:lpstr>Segoe UI Historic</vt:lpstr>
      <vt:lpstr>DappledVTI</vt:lpstr>
      <vt:lpstr>Wykorzystanie systemu Kali Linux</vt:lpstr>
      <vt:lpstr>Czym jest Kali Linux?</vt:lpstr>
      <vt:lpstr>Czym są testy penetracyjne?</vt:lpstr>
      <vt:lpstr>Testy penetracyjne są wykonywane na:</vt:lpstr>
      <vt:lpstr>Prezentacja programu PowerPoint</vt:lpstr>
      <vt:lpstr>Etapy testów penetracyjnych</vt:lpstr>
      <vt:lpstr>Narzędzia Kali</vt:lpstr>
      <vt:lpstr>Prezentacja programu PowerPoint</vt:lpstr>
      <vt:lpstr>Prezentacja programu PowerPoint</vt:lpstr>
      <vt:lpstr>Przygotowanie środowiska do pracy</vt:lpstr>
      <vt:lpstr>Opcje instalacji Kali Linux – zrzut ekranu z docs</vt:lpstr>
      <vt:lpstr>Kali Linux na urządzenia mobilne</vt:lpstr>
      <vt:lpstr>Kali Linux NetHunter vs. Kali Linux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Wykorzystanie systemu Kali Linux</dc:title>
  <dc:creator>Marta 155760</dc:creator>
  <cp:lastModifiedBy>Marta 155760</cp:lastModifiedBy>
  <cp:revision>5</cp:revision>
  <dcterms:created xsi:type="dcterms:W3CDTF">2024-01-16T10:06:42Z</dcterms:created>
  <dcterms:modified xsi:type="dcterms:W3CDTF">2024-01-16T12:36:29Z</dcterms:modified>
</cp:coreProperties>
</file>