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C1806-E122-4E2E-91FA-E17925D4C8E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E6267D0-D429-42B1-9DBB-F1406F683CE3}">
      <dgm:prSet phldrT="[Text]"/>
      <dgm:spPr/>
      <dgm:t>
        <a:bodyPr/>
        <a:lstStyle/>
        <a:p>
          <a:r>
            <a:rPr lang="en-US" dirty="0"/>
            <a:t>Ha </a:t>
          </a:r>
          <a:r>
            <a:rPr lang="en-US" dirty="0" err="1"/>
            <a:t>Noi</a:t>
          </a:r>
          <a:endParaRPr lang="en-US" dirty="0"/>
        </a:p>
      </dgm:t>
    </dgm:pt>
    <dgm:pt modelId="{7033E862-2C56-4E4C-BC75-7828782D1B8F}" type="parTrans" cxnId="{E2CDC493-1D6E-4CEE-8E70-06B86DCABFD4}">
      <dgm:prSet/>
      <dgm:spPr/>
      <dgm:t>
        <a:bodyPr/>
        <a:lstStyle/>
        <a:p>
          <a:endParaRPr lang="en-US"/>
        </a:p>
      </dgm:t>
    </dgm:pt>
    <dgm:pt modelId="{809C1D47-2812-4732-9A5E-98756A446956}" type="sibTrans" cxnId="{E2CDC493-1D6E-4CEE-8E70-06B86DCABFD4}">
      <dgm:prSet/>
      <dgm:spPr/>
      <dgm:t>
        <a:bodyPr/>
        <a:lstStyle/>
        <a:p>
          <a:endParaRPr lang="en-US"/>
        </a:p>
      </dgm:t>
    </dgm:pt>
    <dgm:pt modelId="{F3771708-20F2-456E-8D0B-DF9646916A0A}">
      <dgm:prSet phldrT="[Text]"/>
      <dgm:spPr/>
      <dgm:t>
        <a:bodyPr/>
        <a:lstStyle/>
        <a:p>
          <a:r>
            <a:rPr lang="en-US" dirty="0"/>
            <a:t>Da Nang</a:t>
          </a:r>
        </a:p>
      </dgm:t>
    </dgm:pt>
    <dgm:pt modelId="{5F1EF6A7-7099-4C9E-9C3D-B786664D8380}" type="parTrans" cxnId="{4EEC0D33-8A43-489B-83F7-CDC649A46A7F}">
      <dgm:prSet/>
      <dgm:spPr/>
      <dgm:t>
        <a:bodyPr/>
        <a:lstStyle/>
        <a:p>
          <a:endParaRPr lang="en-US"/>
        </a:p>
      </dgm:t>
    </dgm:pt>
    <dgm:pt modelId="{69F94239-DF32-46ED-B777-8DBD66B7741A}" type="sibTrans" cxnId="{4EEC0D33-8A43-489B-83F7-CDC649A46A7F}">
      <dgm:prSet/>
      <dgm:spPr/>
      <dgm:t>
        <a:bodyPr/>
        <a:lstStyle/>
        <a:p>
          <a:endParaRPr lang="en-US"/>
        </a:p>
      </dgm:t>
    </dgm:pt>
    <dgm:pt modelId="{8BA83D1E-5701-4A9D-A9FF-C5D062E74FFF}">
      <dgm:prSet phldrT="[Text]"/>
      <dgm:spPr/>
      <dgm:t>
        <a:bodyPr/>
        <a:lstStyle/>
        <a:p>
          <a:r>
            <a:rPr lang="en-US" dirty="0"/>
            <a:t>Ho Chi Minh</a:t>
          </a:r>
        </a:p>
      </dgm:t>
    </dgm:pt>
    <dgm:pt modelId="{95598FFF-7BF5-408A-A1F9-06B599C4A6F2}" type="parTrans" cxnId="{13261550-82E1-4D18-AF7E-B8AC17576FE0}">
      <dgm:prSet/>
      <dgm:spPr/>
      <dgm:t>
        <a:bodyPr/>
        <a:lstStyle/>
        <a:p>
          <a:endParaRPr lang="en-US"/>
        </a:p>
      </dgm:t>
    </dgm:pt>
    <dgm:pt modelId="{96A46D13-621D-4D83-9A66-500EFF450F9F}" type="sibTrans" cxnId="{13261550-82E1-4D18-AF7E-B8AC17576FE0}">
      <dgm:prSet/>
      <dgm:spPr/>
      <dgm:t>
        <a:bodyPr/>
        <a:lstStyle/>
        <a:p>
          <a:endParaRPr lang="en-US"/>
        </a:p>
      </dgm:t>
    </dgm:pt>
    <dgm:pt modelId="{52E68698-4CDB-486E-8F7F-E0CD76B8162B}" type="pres">
      <dgm:prSet presAssocID="{DF2C1806-E122-4E2E-91FA-E17925D4C8E3}" presName="linear" presStyleCnt="0">
        <dgm:presLayoutVars>
          <dgm:dir/>
          <dgm:animLvl val="lvl"/>
          <dgm:resizeHandles val="exact"/>
        </dgm:presLayoutVars>
      </dgm:prSet>
      <dgm:spPr/>
    </dgm:pt>
    <dgm:pt modelId="{7AA3282A-E425-41A0-B69F-680F493D26BB}" type="pres">
      <dgm:prSet presAssocID="{0E6267D0-D429-42B1-9DBB-F1406F683CE3}" presName="parentLin" presStyleCnt="0"/>
      <dgm:spPr/>
    </dgm:pt>
    <dgm:pt modelId="{ACA3E844-E708-408D-A722-06515B73A5B9}" type="pres">
      <dgm:prSet presAssocID="{0E6267D0-D429-42B1-9DBB-F1406F683CE3}" presName="parentLeftMargin" presStyleLbl="node1" presStyleIdx="0" presStyleCnt="3"/>
      <dgm:spPr/>
    </dgm:pt>
    <dgm:pt modelId="{22CD7B53-DD83-455A-933C-790778133C17}" type="pres">
      <dgm:prSet presAssocID="{0E6267D0-D429-42B1-9DBB-F1406F683CE3}" presName="parentText" presStyleLbl="node1" presStyleIdx="0" presStyleCnt="3">
        <dgm:presLayoutVars>
          <dgm:chMax val="0"/>
          <dgm:bulletEnabled val="1"/>
        </dgm:presLayoutVars>
      </dgm:prSet>
      <dgm:spPr/>
    </dgm:pt>
    <dgm:pt modelId="{5BB9384F-2352-4207-A25F-0B5A57B325A4}" type="pres">
      <dgm:prSet presAssocID="{0E6267D0-D429-42B1-9DBB-F1406F683CE3}" presName="negativeSpace" presStyleCnt="0"/>
      <dgm:spPr/>
    </dgm:pt>
    <dgm:pt modelId="{2381C51E-17D3-4635-8862-BAF0502AB89F}" type="pres">
      <dgm:prSet presAssocID="{0E6267D0-D429-42B1-9DBB-F1406F683CE3}" presName="childText" presStyleLbl="conFgAcc1" presStyleIdx="0" presStyleCnt="3">
        <dgm:presLayoutVars>
          <dgm:bulletEnabled val="1"/>
        </dgm:presLayoutVars>
      </dgm:prSet>
      <dgm:spPr/>
    </dgm:pt>
    <dgm:pt modelId="{55EACF26-5A49-40FF-9979-1F1C4F1F6EC6}" type="pres">
      <dgm:prSet presAssocID="{809C1D47-2812-4732-9A5E-98756A446956}" presName="spaceBetweenRectangles" presStyleCnt="0"/>
      <dgm:spPr/>
    </dgm:pt>
    <dgm:pt modelId="{3D1B8AB7-97AD-4EB9-9F04-1F17080C319B}" type="pres">
      <dgm:prSet presAssocID="{F3771708-20F2-456E-8D0B-DF9646916A0A}" presName="parentLin" presStyleCnt="0"/>
      <dgm:spPr/>
    </dgm:pt>
    <dgm:pt modelId="{8952ECE6-EE44-4131-920A-9A6EF8989663}" type="pres">
      <dgm:prSet presAssocID="{F3771708-20F2-456E-8D0B-DF9646916A0A}" presName="parentLeftMargin" presStyleLbl="node1" presStyleIdx="0" presStyleCnt="3"/>
      <dgm:spPr/>
    </dgm:pt>
    <dgm:pt modelId="{C7B9FF84-5916-437E-AAE6-1A848F1A3778}" type="pres">
      <dgm:prSet presAssocID="{F3771708-20F2-456E-8D0B-DF9646916A0A}" presName="parentText" presStyleLbl="node1" presStyleIdx="1" presStyleCnt="3">
        <dgm:presLayoutVars>
          <dgm:chMax val="0"/>
          <dgm:bulletEnabled val="1"/>
        </dgm:presLayoutVars>
      </dgm:prSet>
      <dgm:spPr/>
    </dgm:pt>
    <dgm:pt modelId="{E3CE6B2B-E8D7-4851-99C0-8E939DCBD148}" type="pres">
      <dgm:prSet presAssocID="{F3771708-20F2-456E-8D0B-DF9646916A0A}" presName="negativeSpace" presStyleCnt="0"/>
      <dgm:spPr/>
    </dgm:pt>
    <dgm:pt modelId="{454D6CC2-72CB-43CE-B28A-71D183DA39CB}" type="pres">
      <dgm:prSet presAssocID="{F3771708-20F2-456E-8D0B-DF9646916A0A}" presName="childText" presStyleLbl="conFgAcc1" presStyleIdx="1" presStyleCnt="3">
        <dgm:presLayoutVars>
          <dgm:bulletEnabled val="1"/>
        </dgm:presLayoutVars>
      </dgm:prSet>
      <dgm:spPr/>
    </dgm:pt>
    <dgm:pt modelId="{CE6C9C6A-4B65-4AB4-8084-38D668F7F2FE}" type="pres">
      <dgm:prSet presAssocID="{69F94239-DF32-46ED-B777-8DBD66B7741A}" presName="spaceBetweenRectangles" presStyleCnt="0"/>
      <dgm:spPr/>
    </dgm:pt>
    <dgm:pt modelId="{11279F3B-6E0A-40BA-99AC-37B562EC8539}" type="pres">
      <dgm:prSet presAssocID="{8BA83D1E-5701-4A9D-A9FF-C5D062E74FFF}" presName="parentLin" presStyleCnt="0"/>
      <dgm:spPr/>
    </dgm:pt>
    <dgm:pt modelId="{1CBD16A4-509B-40D5-A345-DD1DD6E9B170}" type="pres">
      <dgm:prSet presAssocID="{8BA83D1E-5701-4A9D-A9FF-C5D062E74FFF}" presName="parentLeftMargin" presStyleLbl="node1" presStyleIdx="1" presStyleCnt="3"/>
      <dgm:spPr/>
    </dgm:pt>
    <dgm:pt modelId="{B763C72C-C04B-4946-BD99-DC697B20E979}" type="pres">
      <dgm:prSet presAssocID="{8BA83D1E-5701-4A9D-A9FF-C5D062E74FFF}" presName="parentText" presStyleLbl="node1" presStyleIdx="2" presStyleCnt="3">
        <dgm:presLayoutVars>
          <dgm:chMax val="0"/>
          <dgm:bulletEnabled val="1"/>
        </dgm:presLayoutVars>
      </dgm:prSet>
      <dgm:spPr/>
    </dgm:pt>
    <dgm:pt modelId="{F4FA8769-62AD-4E7C-91E5-72FE90ACDC41}" type="pres">
      <dgm:prSet presAssocID="{8BA83D1E-5701-4A9D-A9FF-C5D062E74FFF}" presName="negativeSpace" presStyleCnt="0"/>
      <dgm:spPr/>
    </dgm:pt>
    <dgm:pt modelId="{2F61CB54-621E-4A81-B884-E2038FD0D635}" type="pres">
      <dgm:prSet presAssocID="{8BA83D1E-5701-4A9D-A9FF-C5D062E74FFF}" presName="childText" presStyleLbl="conFgAcc1" presStyleIdx="2" presStyleCnt="3">
        <dgm:presLayoutVars>
          <dgm:bulletEnabled val="1"/>
        </dgm:presLayoutVars>
      </dgm:prSet>
      <dgm:spPr/>
    </dgm:pt>
  </dgm:ptLst>
  <dgm:cxnLst>
    <dgm:cxn modelId="{C7285816-ABD2-479D-BF22-9765A7D22A75}" type="presOf" srcId="{0E6267D0-D429-42B1-9DBB-F1406F683CE3}" destId="{ACA3E844-E708-408D-A722-06515B73A5B9}" srcOrd="0" destOrd="0" presId="urn:microsoft.com/office/officeart/2005/8/layout/list1"/>
    <dgm:cxn modelId="{8F7CDE22-F9D4-43A7-B1E2-54B300D401F4}" type="presOf" srcId="{0E6267D0-D429-42B1-9DBB-F1406F683CE3}" destId="{22CD7B53-DD83-455A-933C-790778133C17}" srcOrd="1" destOrd="0" presId="urn:microsoft.com/office/officeart/2005/8/layout/list1"/>
    <dgm:cxn modelId="{4EEC0D33-8A43-489B-83F7-CDC649A46A7F}" srcId="{DF2C1806-E122-4E2E-91FA-E17925D4C8E3}" destId="{F3771708-20F2-456E-8D0B-DF9646916A0A}" srcOrd="1" destOrd="0" parTransId="{5F1EF6A7-7099-4C9E-9C3D-B786664D8380}" sibTransId="{69F94239-DF32-46ED-B777-8DBD66B7741A}"/>
    <dgm:cxn modelId="{27D2384C-63BF-4AE8-B77C-DB6ABC628CFB}" type="presOf" srcId="{8BA83D1E-5701-4A9D-A9FF-C5D062E74FFF}" destId="{B763C72C-C04B-4946-BD99-DC697B20E979}" srcOrd="1" destOrd="0" presId="urn:microsoft.com/office/officeart/2005/8/layout/list1"/>
    <dgm:cxn modelId="{13261550-82E1-4D18-AF7E-B8AC17576FE0}" srcId="{DF2C1806-E122-4E2E-91FA-E17925D4C8E3}" destId="{8BA83D1E-5701-4A9D-A9FF-C5D062E74FFF}" srcOrd="2" destOrd="0" parTransId="{95598FFF-7BF5-408A-A1F9-06B599C4A6F2}" sibTransId="{96A46D13-621D-4D83-9A66-500EFF450F9F}"/>
    <dgm:cxn modelId="{E2CDC493-1D6E-4CEE-8E70-06B86DCABFD4}" srcId="{DF2C1806-E122-4E2E-91FA-E17925D4C8E3}" destId="{0E6267D0-D429-42B1-9DBB-F1406F683CE3}" srcOrd="0" destOrd="0" parTransId="{7033E862-2C56-4E4C-BC75-7828782D1B8F}" sibTransId="{809C1D47-2812-4732-9A5E-98756A446956}"/>
    <dgm:cxn modelId="{275676AE-904A-48B7-BFD6-0AF8BC4531DF}" type="presOf" srcId="{8BA83D1E-5701-4A9D-A9FF-C5D062E74FFF}" destId="{1CBD16A4-509B-40D5-A345-DD1DD6E9B170}" srcOrd="0" destOrd="0" presId="urn:microsoft.com/office/officeart/2005/8/layout/list1"/>
    <dgm:cxn modelId="{744A9ED0-7768-45D8-8D90-E3A45B97287A}" type="presOf" srcId="{DF2C1806-E122-4E2E-91FA-E17925D4C8E3}" destId="{52E68698-4CDB-486E-8F7F-E0CD76B8162B}" srcOrd="0" destOrd="0" presId="urn:microsoft.com/office/officeart/2005/8/layout/list1"/>
    <dgm:cxn modelId="{085768E4-93FD-4C69-A1E4-19F17CE14689}" type="presOf" srcId="{F3771708-20F2-456E-8D0B-DF9646916A0A}" destId="{C7B9FF84-5916-437E-AAE6-1A848F1A3778}" srcOrd="1" destOrd="0" presId="urn:microsoft.com/office/officeart/2005/8/layout/list1"/>
    <dgm:cxn modelId="{B5A730EB-3D75-422B-8133-8C0121D55895}" type="presOf" srcId="{F3771708-20F2-456E-8D0B-DF9646916A0A}" destId="{8952ECE6-EE44-4131-920A-9A6EF8989663}" srcOrd="0" destOrd="0" presId="urn:microsoft.com/office/officeart/2005/8/layout/list1"/>
    <dgm:cxn modelId="{97C9FC90-0AC2-4FD6-96F8-0126B7EADEAA}" type="presParOf" srcId="{52E68698-4CDB-486E-8F7F-E0CD76B8162B}" destId="{7AA3282A-E425-41A0-B69F-680F493D26BB}" srcOrd="0" destOrd="0" presId="urn:microsoft.com/office/officeart/2005/8/layout/list1"/>
    <dgm:cxn modelId="{EF2B57E9-4738-4C98-B8BE-361966312BA8}" type="presParOf" srcId="{7AA3282A-E425-41A0-B69F-680F493D26BB}" destId="{ACA3E844-E708-408D-A722-06515B73A5B9}" srcOrd="0" destOrd="0" presId="urn:microsoft.com/office/officeart/2005/8/layout/list1"/>
    <dgm:cxn modelId="{828E32AD-46A5-4419-BC3A-90853E425571}" type="presParOf" srcId="{7AA3282A-E425-41A0-B69F-680F493D26BB}" destId="{22CD7B53-DD83-455A-933C-790778133C17}" srcOrd="1" destOrd="0" presId="urn:microsoft.com/office/officeart/2005/8/layout/list1"/>
    <dgm:cxn modelId="{3CDECDAB-F597-4446-ADBA-FF9614660B74}" type="presParOf" srcId="{52E68698-4CDB-486E-8F7F-E0CD76B8162B}" destId="{5BB9384F-2352-4207-A25F-0B5A57B325A4}" srcOrd="1" destOrd="0" presId="urn:microsoft.com/office/officeart/2005/8/layout/list1"/>
    <dgm:cxn modelId="{615F19A9-EA32-48BE-A579-46F94FDEA7B1}" type="presParOf" srcId="{52E68698-4CDB-486E-8F7F-E0CD76B8162B}" destId="{2381C51E-17D3-4635-8862-BAF0502AB89F}" srcOrd="2" destOrd="0" presId="urn:microsoft.com/office/officeart/2005/8/layout/list1"/>
    <dgm:cxn modelId="{CAEC10C6-2AA4-483C-882C-D3BDA60D387C}" type="presParOf" srcId="{52E68698-4CDB-486E-8F7F-E0CD76B8162B}" destId="{55EACF26-5A49-40FF-9979-1F1C4F1F6EC6}" srcOrd="3" destOrd="0" presId="urn:microsoft.com/office/officeart/2005/8/layout/list1"/>
    <dgm:cxn modelId="{9FC7FB85-AF75-4DB5-A56B-032E0AF01253}" type="presParOf" srcId="{52E68698-4CDB-486E-8F7F-E0CD76B8162B}" destId="{3D1B8AB7-97AD-4EB9-9F04-1F17080C319B}" srcOrd="4" destOrd="0" presId="urn:microsoft.com/office/officeart/2005/8/layout/list1"/>
    <dgm:cxn modelId="{D33B03E5-BC68-45F9-9193-7EEE532C5B50}" type="presParOf" srcId="{3D1B8AB7-97AD-4EB9-9F04-1F17080C319B}" destId="{8952ECE6-EE44-4131-920A-9A6EF8989663}" srcOrd="0" destOrd="0" presId="urn:microsoft.com/office/officeart/2005/8/layout/list1"/>
    <dgm:cxn modelId="{617DBCCB-B9E7-40B4-BB6D-B998FBDEA72B}" type="presParOf" srcId="{3D1B8AB7-97AD-4EB9-9F04-1F17080C319B}" destId="{C7B9FF84-5916-437E-AAE6-1A848F1A3778}" srcOrd="1" destOrd="0" presId="urn:microsoft.com/office/officeart/2005/8/layout/list1"/>
    <dgm:cxn modelId="{DF698CEA-144E-4F0C-B69A-45421F5C679B}" type="presParOf" srcId="{52E68698-4CDB-486E-8F7F-E0CD76B8162B}" destId="{E3CE6B2B-E8D7-4851-99C0-8E939DCBD148}" srcOrd="5" destOrd="0" presId="urn:microsoft.com/office/officeart/2005/8/layout/list1"/>
    <dgm:cxn modelId="{7C8920F0-F3DA-442F-8E5D-2BB499CF4357}" type="presParOf" srcId="{52E68698-4CDB-486E-8F7F-E0CD76B8162B}" destId="{454D6CC2-72CB-43CE-B28A-71D183DA39CB}" srcOrd="6" destOrd="0" presId="urn:microsoft.com/office/officeart/2005/8/layout/list1"/>
    <dgm:cxn modelId="{A92A7056-E02E-44FD-8F6F-2D5ED7FDC6C6}" type="presParOf" srcId="{52E68698-4CDB-486E-8F7F-E0CD76B8162B}" destId="{CE6C9C6A-4B65-4AB4-8084-38D668F7F2FE}" srcOrd="7" destOrd="0" presId="urn:microsoft.com/office/officeart/2005/8/layout/list1"/>
    <dgm:cxn modelId="{A82B5318-659D-4924-8AC2-DCC36E977EBE}" type="presParOf" srcId="{52E68698-4CDB-486E-8F7F-E0CD76B8162B}" destId="{11279F3B-6E0A-40BA-99AC-37B562EC8539}" srcOrd="8" destOrd="0" presId="urn:microsoft.com/office/officeart/2005/8/layout/list1"/>
    <dgm:cxn modelId="{25D279AF-A14F-4246-810B-0DA714CA491C}" type="presParOf" srcId="{11279F3B-6E0A-40BA-99AC-37B562EC8539}" destId="{1CBD16A4-509B-40D5-A345-DD1DD6E9B170}" srcOrd="0" destOrd="0" presId="urn:microsoft.com/office/officeart/2005/8/layout/list1"/>
    <dgm:cxn modelId="{62143405-3F38-4E8A-9FA4-A849B32305C4}" type="presParOf" srcId="{11279F3B-6E0A-40BA-99AC-37B562EC8539}" destId="{B763C72C-C04B-4946-BD99-DC697B20E979}" srcOrd="1" destOrd="0" presId="urn:microsoft.com/office/officeart/2005/8/layout/list1"/>
    <dgm:cxn modelId="{9EB8B3BC-38A9-4B96-A38D-35C3A0BA4C32}" type="presParOf" srcId="{52E68698-4CDB-486E-8F7F-E0CD76B8162B}" destId="{F4FA8769-62AD-4E7C-91E5-72FE90ACDC41}" srcOrd="9" destOrd="0" presId="urn:microsoft.com/office/officeart/2005/8/layout/list1"/>
    <dgm:cxn modelId="{9F5D44B0-EBF9-44E2-B048-0B53B30D1A7B}" type="presParOf" srcId="{52E68698-4CDB-486E-8F7F-E0CD76B8162B}" destId="{2F61CB54-621E-4A81-B884-E2038FD0D6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1C51E-17D3-4635-8862-BAF0502AB89F}">
      <dsp:nvSpPr>
        <dsp:cNvPr id="0" name=""/>
        <dsp:cNvSpPr/>
      </dsp:nvSpPr>
      <dsp:spPr>
        <a:xfrm>
          <a:off x="0" y="446622"/>
          <a:ext cx="5803705"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CD7B53-DD83-455A-933C-790778133C17}">
      <dsp:nvSpPr>
        <dsp:cNvPr id="0" name=""/>
        <dsp:cNvSpPr/>
      </dsp:nvSpPr>
      <dsp:spPr>
        <a:xfrm>
          <a:off x="290185" y="33342"/>
          <a:ext cx="4062593"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556" tIns="0" rIns="153556" bIns="0" numCol="1" spcCol="1270" anchor="ctr" anchorCtr="0">
          <a:noAutofit/>
        </a:bodyPr>
        <a:lstStyle/>
        <a:p>
          <a:pPr marL="0" lvl="0" indent="0" algn="l" defTabSz="1244600">
            <a:lnSpc>
              <a:spcPct val="90000"/>
            </a:lnSpc>
            <a:spcBef>
              <a:spcPct val="0"/>
            </a:spcBef>
            <a:spcAft>
              <a:spcPct val="35000"/>
            </a:spcAft>
            <a:buNone/>
          </a:pPr>
          <a:r>
            <a:rPr lang="en-US" sz="2800" kern="1200" dirty="0"/>
            <a:t>Ha </a:t>
          </a:r>
          <a:r>
            <a:rPr lang="en-US" sz="2800" kern="1200" dirty="0" err="1"/>
            <a:t>Noi</a:t>
          </a:r>
          <a:endParaRPr lang="en-US" sz="2800" kern="1200" dirty="0"/>
        </a:p>
      </dsp:txBody>
      <dsp:txXfrm>
        <a:off x="330534" y="73691"/>
        <a:ext cx="3981895" cy="745862"/>
      </dsp:txXfrm>
    </dsp:sp>
    <dsp:sp modelId="{454D6CC2-72CB-43CE-B28A-71D183DA39CB}">
      <dsp:nvSpPr>
        <dsp:cNvPr id="0" name=""/>
        <dsp:cNvSpPr/>
      </dsp:nvSpPr>
      <dsp:spPr>
        <a:xfrm>
          <a:off x="0" y="1716702"/>
          <a:ext cx="5803705"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B9FF84-5916-437E-AAE6-1A848F1A3778}">
      <dsp:nvSpPr>
        <dsp:cNvPr id="0" name=""/>
        <dsp:cNvSpPr/>
      </dsp:nvSpPr>
      <dsp:spPr>
        <a:xfrm>
          <a:off x="290185" y="1303422"/>
          <a:ext cx="4062593"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556" tIns="0" rIns="153556" bIns="0" numCol="1" spcCol="1270" anchor="ctr" anchorCtr="0">
          <a:noAutofit/>
        </a:bodyPr>
        <a:lstStyle/>
        <a:p>
          <a:pPr marL="0" lvl="0" indent="0" algn="l" defTabSz="1244600">
            <a:lnSpc>
              <a:spcPct val="90000"/>
            </a:lnSpc>
            <a:spcBef>
              <a:spcPct val="0"/>
            </a:spcBef>
            <a:spcAft>
              <a:spcPct val="35000"/>
            </a:spcAft>
            <a:buNone/>
          </a:pPr>
          <a:r>
            <a:rPr lang="en-US" sz="2800" kern="1200" dirty="0"/>
            <a:t>Da Nang</a:t>
          </a:r>
        </a:p>
      </dsp:txBody>
      <dsp:txXfrm>
        <a:off x="330534" y="1343771"/>
        <a:ext cx="3981895" cy="745862"/>
      </dsp:txXfrm>
    </dsp:sp>
    <dsp:sp modelId="{2F61CB54-621E-4A81-B884-E2038FD0D635}">
      <dsp:nvSpPr>
        <dsp:cNvPr id="0" name=""/>
        <dsp:cNvSpPr/>
      </dsp:nvSpPr>
      <dsp:spPr>
        <a:xfrm>
          <a:off x="0" y="2986782"/>
          <a:ext cx="5803705"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63C72C-C04B-4946-BD99-DC697B20E979}">
      <dsp:nvSpPr>
        <dsp:cNvPr id="0" name=""/>
        <dsp:cNvSpPr/>
      </dsp:nvSpPr>
      <dsp:spPr>
        <a:xfrm>
          <a:off x="290185" y="2573502"/>
          <a:ext cx="4062593"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556" tIns="0" rIns="153556" bIns="0" numCol="1" spcCol="1270" anchor="ctr" anchorCtr="0">
          <a:noAutofit/>
        </a:bodyPr>
        <a:lstStyle/>
        <a:p>
          <a:pPr marL="0" lvl="0" indent="0" algn="l" defTabSz="1244600">
            <a:lnSpc>
              <a:spcPct val="90000"/>
            </a:lnSpc>
            <a:spcBef>
              <a:spcPct val="0"/>
            </a:spcBef>
            <a:spcAft>
              <a:spcPct val="35000"/>
            </a:spcAft>
            <a:buNone/>
          </a:pPr>
          <a:r>
            <a:rPr lang="en-US" sz="2800" kern="1200" dirty="0"/>
            <a:t>Ho Chi Minh</a:t>
          </a:r>
        </a:p>
      </dsp:txBody>
      <dsp:txXfrm>
        <a:off x="330534" y="2613851"/>
        <a:ext cx="3981895"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EB9B-CBFA-4574-B982-E7EA0B352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92DAEE-F2B0-46C5-B0C7-8BD8A8AEC4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00B9B-4202-4391-A61A-41518E3D808A}"/>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5" name="Footer Placeholder 4">
            <a:extLst>
              <a:ext uri="{FF2B5EF4-FFF2-40B4-BE49-F238E27FC236}">
                <a16:creationId xmlns:a16="http://schemas.microsoft.com/office/drawing/2014/main" id="{AA3A8D0B-3D65-4DE6-899C-858924B45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B2ADF-E42C-4D00-B015-2760E08A5A0E}"/>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496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6094-587E-47FA-895F-E8524514A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9A3EA-A8AE-42B2-A83E-6C100AD4B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E5BD9-782F-4364-BB94-6BA1B10C831A}"/>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5" name="Footer Placeholder 4">
            <a:extLst>
              <a:ext uri="{FF2B5EF4-FFF2-40B4-BE49-F238E27FC236}">
                <a16:creationId xmlns:a16="http://schemas.microsoft.com/office/drawing/2014/main" id="{2C18B4FC-371E-4272-926E-E718D54F9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44237-CBC1-4E68-8B30-5A53110BB34D}"/>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348173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DE95C-9041-4EFC-96B0-B16AD47216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9CA25-43FE-4A04-AC60-24AAD81828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0DF67-1D5B-4B5F-A13B-46AFBF0FF07D}"/>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5" name="Footer Placeholder 4">
            <a:extLst>
              <a:ext uri="{FF2B5EF4-FFF2-40B4-BE49-F238E27FC236}">
                <a16:creationId xmlns:a16="http://schemas.microsoft.com/office/drawing/2014/main" id="{9B65F394-B325-4F3D-ADE8-28615830D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7CD70-0445-4B7B-A6EB-414E4DB76528}"/>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122330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787E-7426-4467-9103-3A97FA4DC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BD5C2-04A1-4982-97DB-7C2C903A6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603FD-8473-459B-AACA-8BB066D84E46}"/>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5" name="Footer Placeholder 4">
            <a:extLst>
              <a:ext uri="{FF2B5EF4-FFF2-40B4-BE49-F238E27FC236}">
                <a16:creationId xmlns:a16="http://schemas.microsoft.com/office/drawing/2014/main" id="{1D69FEF0-9BDA-4F57-820B-DD7AEE6F0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C272E-2C06-460E-90A1-F2CF2ED071CA}"/>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23921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DDA9-D573-48B8-B2E6-4946C5129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16AB16-8A5A-48A2-8373-2FA711AF1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E62E6-56AC-43C8-BFF7-7485F62D19EF}"/>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5" name="Footer Placeholder 4">
            <a:extLst>
              <a:ext uri="{FF2B5EF4-FFF2-40B4-BE49-F238E27FC236}">
                <a16:creationId xmlns:a16="http://schemas.microsoft.com/office/drawing/2014/main" id="{BD5E6968-7959-4AF5-9E3F-AA428CF57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F1EF8-520F-4F62-90AB-E0B80D7C04FE}"/>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35699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9B68-5A92-44CE-B364-9C087E196E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0B6AA-23DD-491D-84BC-942562044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F4D344-7368-47EE-AC45-FD38E46411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AD6EA7-563B-4C42-A2EC-F0E6BBE8A260}"/>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6" name="Footer Placeholder 5">
            <a:extLst>
              <a:ext uri="{FF2B5EF4-FFF2-40B4-BE49-F238E27FC236}">
                <a16:creationId xmlns:a16="http://schemas.microsoft.com/office/drawing/2014/main" id="{05EE4C7D-67A6-4A67-ABB8-3AAC876FD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C754A-1992-4128-B43C-D5B4DA2D41FC}"/>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348565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779C-646E-4F3E-B09B-E6E757B537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47E7B-B4D3-46BD-B171-FCD33512D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D2A32-5A65-4DFD-BEFA-7463170EE5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C129E-AD22-4144-A57D-9A966AF94B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861C1-3AF4-4061-9DAD-73C57967D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7E0F2-ED97-47AA-A2F4-B6E58E188B0B}"/>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8" name="Footer Placeholder 7">
            <a:extLst>
              <a:ext uri="{FF2B5EF4-FFF2-40B4-BE49-F238E27FC236}">
                <a16:creationId xmlns:a16="http://schemas.microsoft.com/office/drawing/2014/main" id="{93C372A3-8EF0-46E5-AEE2-3DFD990B69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1E1FB-C8C8-49E4-BE2F-7D3DA32EF796}"/>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380595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EB83-DFF3-4CD1-B6CD-44F3D63EA5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C3A1A9-8C6A-4076-9A2A-38C2B94BBE68}"/>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4" name="Footer Placeholder 3">
            <a:extLst>
              <a:ext uri="{FF2B5EF4-FFF2-40B4-BE49-F238E27FC236}">
                <a16:creationId xmlns:a16="http://schemas.microsoft.com/office/drawing/2014/main" id="{F18393EC-33C6-4D67-A837-57024CC092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876EBC-1638-45F1-8049-981997FA219C}"/>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110803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B85DE-A495-4E08-870C-2747FE37E763}"/>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3" name="Footer Placeholder 2">
            <a:extLst>
              <a:ext uri="{FF2B5EF4-FFF2-40B4-BE49-F238E27FC236}">
                <a16:creationId xmlns:a16="http://schemas.microsoft.com/office/drawing/2014/main" id="{41C3302D-A4E3-49A4-9CD9-01E14F1914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2FE999-8905-41AD-BB09-96070A00A1F3}"/>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314058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55F8-9268-43A3-B036-FAA81CB93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1B2F0F-5C5A-47D0-9253-98A7832A0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3D214-C5FE-4AA0-AD51-46B63230A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91FFD-D8E9-49FD-8FF0-A3ED8381FBBB}"/>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6" name="Footer Placeholder 5">
            <a:extLst>
              <a:ext uri="{FF2B5EF4-FFF2-40B4-BE49-F238E27FC236}">
                <a16:creationId xmlns:a16="http://schemas.microsoft.com/office/drawing/2014/main" id="{F2103ED9-27AF-49A1-B144-82DE923EE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71FB9-A0C0-4E1A-8AA7-32CD051BDCDE}"/>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33838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E604-6634-465B-934F-2404CE8B5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DCF54-30A7-405F-849E-72789F2F4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5BBDB-6363-4EB7-B4A2-BE57D5544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2E817-7AB3-41E2-8863-551E77545FAB}"/>
              </a:ext>
            </a:extLst>
          </p:cNvPr>
          <p:cNvSpPr>
            <a:spLocks noGrp="1"/>
          </p:cNvSpPr>
          <p:nvPr>
            <p:ph type="dt" sz="half" idx="10"/>
          </p:nvPr>
        </p:nvSpPr>
        <p:spPr/>
        <p:txBody>
          <a:bodyPr/>
          <a:lstStyle/>
          <a:p>
            <a:fld id="{823107C6-72CC-4CC4-999E-14B2CD325FAE}" type="datetimeFigureOut">
              <a:rPr lang="en-US" smtClean="0"/>
              <a:t>6/17/2020</a:t>
            </a:fld>
            <a:endParaRPr lang="en-US"/>
          </a:p>
        </p:txBody>
      </p:sp>
      <p:sp>
        <p:nvSpPr>
          <p:cNvPr id="6" name="Footer Placeholder 5">
            <a:extLst>
              <a:ext uri="{FF2B5EF4-FFF2-40B4-BE49-F238E27FC236}">
                <a16:creationId xmlns:a16="http://schemas.microsoft.com/office/drawing/2014/main" id="{290AAC38-C692-49C5-B3C9-75835C734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74935-730F-4CDD-80C0-BCCEFC66EC64}"/>
              </a:ext>
            </a:extLst>
          </p:cNvPr>
          <p:cNvSpPr>
            <a:spLocks noGrp="1"/>
          </p:cNvSpPr>
          <p:nvPr>
            <p:ph type="sldNum" sz="quarter" idx="12"/>
          </p:nvPr>
        </p:nvSpPr>
        <p:spPr/>
        <p:txBody>
          <a:bodyPr/>
          <a:lstStyle/>
          <a:p>
            <a:fld id="{1E9666F4-1B50-4390-A0A7-C85DC671AA39}" type="slidenum">
              <a:rPr lang="en-US" smtClean="0"/>
              <a:t>‹#›</a:t>
            </a:fld>
            <a:endParaRPr lang="en-US"/>
          </a:p>
        </p:txBody>
      </p:sp>
    </p:spTree>
    <p:extLst>
      <p:ext uri="{BB962C8B-B14F-4D97-AF65-F5344CB8AC3E}">
        <p14:creationId xmlns:p14="http://schemas.microsoft.com/office/powerpoint/2010/main" val="76499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4ECF98-8DB1-4168-84DB-892E0957B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5B1298-97B7-4744-835A-1C12ECB82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EEDEC-316B-4E55-B203-5A0A6AC2F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107C6-72CC-4CC4-999E-14B2CD325FAE}" type="datetimeFigureOut">
              <a:rPr lang="en-US" smtClean="0"/>
              <a:t>6/17/2020</a:t>
            </a:fld>
            <a:endParaRPr lang="en-US"/>
          </a:p>
        </p:txBody>
      </p:sp>
      <p:sp>
        <p:nvSpPr>
          <p:cNvPr id="5" name="Footer Placeholder 4">
            <a:extLst>
              <a:ext uri="{FF2B5EF4-FFF2-40B4-BE49-F238E27FC236}">
                <a16:creationId xmlns:a16="http://schemas.microsoft.com/office/drawing/2014/main" id="{03057011-C9C2-4F7A-A067-C624FBA1D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45C61D-AA95-4757-AFDB-C3C517AA0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666F4-1B50-4390-A0A7-C85DC671AA39}" type="slidenum">
              <a:rPr lang="en-US" smtClean="0"/>
              <a:t>‹#›</a:t>
            </a:fld>
            <a:endParaRPr lang="en-US"/>
          </a:p>
        </p:txBody>
      </p:sp>
      <p:sp>
        <p:nvSpPr>
          <p:cNvPr id="7" name="MSIPCMContentMarking" descr="{&quot;HashCode&quot;:-931719521,&quot;Placement&quot;:&quot;Footer&quot;,&quot;Top&quot;:519.343,&quot;Left&quot;:168.7226,&quot;SlideWidth&quot;:960,&quot;SlideHeight&quot;:540}">
            <a:extLst>
              <a:ext uri="{FF2B5EF4-FFF2-40B4-BE49-F238E27FC236}">
                <a16:creationId xmlns:a16="http://schemas.microsoft.com/office/drawing/2014/main" id="{EFC73BA8-D5B5-4F79-B155-01C872634653}"/>
              </a:ext>
            </a:extLst>
          </p:cNvPr>
          <p:cNvSpPr txBox="1"/>
          <p:nvPr userDrawn="1"/>
        </p:nvSpPr>
        <p:spPr>
          <a:xfrm>
            <a:off x="2142777" y="6595656"/>
            <a:ext cx="790644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This item's classification is Internal. It was created by and is in property of the Home Credit Group. Do not distribute outside of the organization.</a:t>
            </a:r>
          </a:p>
        </p:txBody>
      </p:sp>
    </p:spTree>
    <p:extLst>
      <p:ext uri="{BB962C8B-B14F-4D97-AF65-F5344CB8AC3E}">
        <p14:creationId xmlns:p14="http://schemas.microsoft.com/office/powerpoint/2010/main" val="3543230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oleObject" Target="../embeddings/oleObject3.bin"/><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png"/><Relationship Id="rId5" Type="http://schemas.openxmlformats.org/officeDocument/2006/relationships/oleObject" Target="../embeddings/oleObject5.bin"/><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5EA7-464B-4868-9E95-FFD557FC90BC}"/>
              </a:ext>
            </a:extLst>
          </p:cNvPr>
          <p:cNvSpPr>
            <a:spLocks noGrp="1"/>
          </p:cNvSpPr>
          <p:nvPr>
            <p:ph type="ctrTitle"/>
          </p:nvPr>
        </p:nvSpPr>
        <p:spPr/>
        <p:txBody>
          <a:bodyPr/>
          <a:lstStyle/>
          <a:p>
            <a:r>
              <a:rPr lang="en-US" dirty="0"/>
              <a:t>Location for new coffee shop</a:t>
            </a:r>
          </a:p>
        </p:txBody>
      </p:sp>
      <p:sp>
        <p:nvSpPr>
          <p:cNvPr id="3" name="Subtitle 2">
            <a:extLst>
              <a:ext uri="{FF2B5EF4-FFF2-40B4-BE49-F238E27FC236}">
                <a16:creationId xmlns:a16="http://schemas.microsoft.com/office/drawing/2014/main" id="{7379A702-F71C-424B-B157-B68E712B41F2}"/>
              </a:ext>
            </a:extLst>
          </p:cNvPr>
          <p:cNvSpPr>
            <a:spLocks noGrp="1"/>
          </p:cNvSpPr>
          <p:nvPr>
            <p:ph type="subTitle" idx="1"/>
          </p:nvPr>
        </p:nvSpPr>
        <p:spPr>
          <a:xfrm>
            <a:off x="4002157" y="5099533"/>
            <a:ext cx="9144000" cy="1655762"/>
          </a:xfrm>
        </p:spPr>
        <p:txBody>
          <a:bodyPr/>
          <a:lstStyle/>
          <a:p>
            <a:r>
              <a:rPr lang="en-US" dirty="0"/>
              <a:t>Created by Tran Ngoc Tuyen</a:t>
            </a:r>
          </a:p>
        </p:txBody>
      </p:sp>
    </p:spTree>
    <p:extLst>
      <p:ext uri="{BB962C8B-B14F-4D97-AF65-F5344CB8AC3E}">
        <p14:creationId xmlns:p14="http://schemas.microsoft.com/office/powerpoint/2010/main" val="368842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3. Data Exploratory </a:t>
            </a:r>
          </a:p>
        </p:txBody>
      </p:sp>
      <p:pic>
        <p:nvPicPr>
          <p:cNvPr id="3" name="Picture 2">
            <a:extLst>
              <a:ext uri="{FF2B5EF4-FFF2-40B4-BE49-F238E27FC236}">
                <a16:creationId xmlns:a16="http://schemas.microsoft.com/office/drawing/2014/main" id="{2985D23C-120C-4D71-97AD-EE01C96950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01371"/>
            <a:ext cx="10515600" cy="5266715"/>
          </a:xfrm>
          <a:prstGeom prst="rect">
            <a:avLst/>
          </a:prstGeom>
          <a:noFill/>
          <a:ln>
            <a:noFill/>
          </a:ln>
        </p:spPr>
      </p:pic>
    </p:spTree>
    <p:extLst>
      <p:ext uri="{BB962C8B-B14F-4D97-AF65-F5344CB8AC3E}">
        <p14:creationId xmlns:p14="http://schemas.microsoft.com/office/powerpoint/2010/main" val="322286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3. Data Exploratory </a:t>
            </a:r>
          </a:p>
        </p:txBody>
      </p:sp>
      <p:pic>
        <p:nvPicPr>
          <p:cNvPr id="4" name="Picture 3">
            <a:extLst>
              <a:ext uri="{FF2B5EF4-FFF2-40B4-BE49-F238E27FC236}">
                <a16:creationId xmlns:a16="http://schemas.microsoft.com/office/drawing/2014/main" id="{C3C38B38-8168-4C0A-8B4A-06FAFCF28D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6643" y="762194"/>
            <a:ext cx="6927165" cy="6095805"/>
          </a:xfrm>
          <a:prstGeom prst="rect">
            <a:avLst/>
          </a:prstGeom>
          <a:noFill/>
          <a:ln>
            <a:noFill/>
          </a:ln>
        </p:spPr>
      </p:pic>
      <p:sp>
        <p:nvSpPr>
          <p:cNvPr id="5" name="Rectangle 2">
            <a:extLst>
              <a:ext uri="{FF2B5EF4-FFF2-40B4-BE49-F238E27FC236}">
                <a16:creationId xmlns:a16="http://schemas.microsoft.com/office/drawing/2014/main" id="{F393F877-4C26-4B8C-812A-1C0CEE41B96F}"/>
              </a:ext>
            </a:extLst>
          </p:cNvPr>
          <p:cNvSpPr>
            <a:spLocks noChangeArrowheads="1"/>
          </p:cNvSpPr>
          <p:nvPr/>
        </p:nvSpPr>
        <p:spPr bwMode="auto">
          <a:xfrm>
            <a:off x="0" y="1350498"/>
            <a:ext cx="154342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29782397-A89B-4B14-B1B4-F9DBDA5F77E6}"/>
              </a:ext>
            </a:extLst>
          </p:cNvPr>
          <p:cNvGraphicFramePr>
            <a:graphicFrameLocks noChangeAspect="1"/>
          </p:cNvGraphicFramePr>
          <p:nvPr>
            <p:extLst>
              <p:ext uri="{D42A27DB-BD31-4B8C-83A1-F6EECF244321}">
                <p14:modId xmlns:p14="http://schemas.microsoft.com/office/powerpoint/2010/main" val="3664509348"/>
              </p:ext>
            </p:extLst>
          </p:nvPr>
        </p:nvGraphicFramePr>
        <p:xfrm>
          <a:off x="0" y="1350499"/>
          <a:ext cx="5216903" cy="5142376"/>
        </p:xfrm>
        <a:graphic>
          <a:graphicData uri="http://schemas.openxmlformats.org/presentationml/2006/ole">
            <mc:AlternateContent xmlns:mc="http://schemas.openxmlformats.org/markup-compatibility/2006">
              <mc:Choice xmlns:v="urn:schemas-microsoft-com:vml" Requires="v">
                <p:oleObj spid="_x0000_s3077" name="Bitmap Image" r:id="rId4" imgW="3161905" imgH="3115110" progId="Paint.Picture">
                  <p:embed/>
                </p:oleObj>
              </mc:Choice>
              <mc:Fallback>
                <p:oleObj name="Bitmap Image" r:id="rId4" imgW="3161905" imgH="3115110"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50499"/>
                        <a:ext cx="5216903" cy="5142376"/>
                      </a:xfrm>
                      <a:prstGeom prst="rect">
                        <a:avLst/>
                      </a:prstGeom>
                      <a:noFill/>
                    </p:spPr>
                  </p:pic>
                </p:oleObj>
              </mc:Fallback>
            </mc:AlternateContent>
          </a:graphicData>
        </a:graphic>
      </p:graphicFrame>
    </p:spTree>
    <p:extLst>
      <p:ext uri="{BB962C8B-B14F-4D97-AF65-F5344CB8AC3E}">
        <p14:creationId xmlns:p14="http://schemas.microsoft.com/office/powerpoint/2010/main" val="142779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4. Predictive modeling</a:t>
            </a:r>
          </a:p>
        </p:txBody>
      </p:sp>
      <p:graphicFrame>
        <p:nvGraphicFramePr>
          <p:cNvPr id="8" name="Object 7">
            <a:extLst>
              <a:ext uri="{FF2B5EF4-FFF2-40B4-BE49-F238E27FC236}">
                <a16:creationId xmlns:a16="http://schemas.microsoft.com/office/drawing/2014/main" id="{A6D3EF8C-5BFD-4BCD-B929-01E90FC80EB3}"/>
              </a:ext>
            </a:extLst>
          </p:cNvPr>
          <p:cNvGraphicFramePr>
            <a:graphicFrameLocks noChangeAspect="1"/>
          </p:cNvGraphicFramePr>
          <p:nvPr>
            <p:extLst>
              <p:ext uri="{D42A27DB-BD31-4B8C-83A1-F6EECF244321}">
                <p14:modId xmlns:p14="http://schemas.microsoft.com/office/powerpoint/2010/main" val="1348325251"/>
              </p:ext>
            </p:extLst>
          </p:nvPr>
        </p:nvGraphicFramePr>
        <p:xfrm>
          <a:off x="172871" y="2305560"/>
          <a:ext cx="5923128" cy="4318379"/>
        </p:xfrm>
        <a:graphic>
          <a:graphicData uri="http://schemas.openxmlformats.org/presentationml/2006/ole">
            <mc:AlternateContent xmlns:mc="http://schemas.openxmlformats.org/markup-compatibility/2006">
              <mc:Choice xmlns:v="urn:schemas-microsoft-com:vml" Requires="v">
                <p:oleObj spid="_x0000_s4111" name="Bitmap Image" r:id="rId3" imgW="3847619" imgH="2523810" progId="Paint.Picture">
                  <p:embed/>
                </p:oleObj>
              </mc:Choice>
              <mc:Fallback>
                <p:oleObj name="Bitmap Image" r:id="rId3" imgW="3847619" imgH="252381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1" y="2305560"/>
                        <a:ext cx="5923128" cy="4318379"/>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D0439204-A8CA-40F0-827A-E1B616B129B3}"/>
              </a:ext>
            </a:extLst>
          </p:cNvPr>
          <p:cNvSpPr>
            <a:spLocks noChangeArrowheads="1"/>
          </p:cNvSpPr>
          <p:nvPr/>
        </p:nvSpPr>
        <p:spPr bwMode="auto">
          <a:xfrm>
            <a:off x="6095999" y="1904999"/>
            <a:ext cx="172779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A5A2EC12-2B86-41B3-8747-2D0177DE6A21}"/>
              </a:ext>
            </a:extLst>
          </p:cNvPr>
          <p:cNvGraphicFramePr>
            <a:graphicFrameLocks noChangeAspect="1"/>
          </p:cNvGraphicFramePr>
          <p:nvPr>
            <p:extLst>
              <p:ext uri="{D42A27DB-BD31-4B8C-83A1-F6EECF244321}">
                <p14:modId xmlns:p14="http://schemas.microsoft.com/office/powerpoint/2010/main" val="2007474229"/>
              </p:ext>
            </p:extLst>
          </p:nvPr>
        </p:nvGraphicFramePr>
        <p:xfrm>
          <a:off x="5768579" y="2305560"/>
          <a:ext cx="6423421" cy="4018129"/>
        </p:xfrm>
        <a:graphic>
          <a:graphicData uri="http://schemas.openxmlformats.org/presentationml/2006/ole">
            <mc:AlternateContent xmlns:mc="http://schemas.openxmlformats.org/markup-compatibility/2006">
              <mc:Choice xmlns:v="urn:schemas-microsoft-com:vml" Requires="v">
                <p:oleObj spid="_x0000_s4112" name="Bitmap Image" r:id="rId5" imgW="5990476" imgH="3580952" progId="Paint.Picture">
                  <p:embed/>
                </p:oleObj>
              </mc:Choice>
              <mc:Fallback>
                <p:oleObj name="Bitmap Image" r:id="rId5" imgW="5990476" imgH="3580952"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8579" y="2305560"/>
                        <a:ext cx="6423421" cy="4018129"/>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D1EF85A9-3A28-45C3-B28E-466996943429}"/>
              </a:ext>
            </a:extLst>
          </p:cNvPr>
          <p:cNvSpPr txBox="1"/>
          <p:nvPr/>
        </p:nvSpPr>
        <p:spPr>
          <a:xfrm>
            <a:off x="838200" y="1690688"/>
            <a:ext cx="1830309" cy="369332"/>
          </a:xfrm>
          <a:prstGeom prst="rect">
            <a:avLst/>
          </a:prstGeom>
          <a:noFill/>
        </p:spPr>
        <p:txBody>
          <a:bodyPr wrap="none" rtlCol="0">
            <a:spAutoFit/>
          </a:bodyPr>
          <a:lstStyle/>
          <a:p>
            <a:r>
              <a:rPr lang="en-US" dirty="0"/>
              <a:t>Linear Regression</a:t>
            </a:r>
          </a:p>
        </p:txBody>
      </p:sp>
    </p:spTree>
    <p:extLst>
      <p:ext uri="{BB962C8B-B14F-4D97-AF65-F5344CB8AC3E}">
        <p14:creationId xmlns:p14="http://schemas.microsoft.com/office/powerpoint/2010/main" val="278888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4. Predictive modeling</a:t>
            </a:r>
          </a:p>
        </p:txBody>
      </p:sp>
      <p:graphicFrame>
        <p:nvGraphicFramePr>
          <p:cNvPr id="4" name="Object 3">
            <a:extLst>
              <a:ext uri="{FF2B5EF4-FFF2-40B4-BE49-F238E27FC236}">
                <a16:creationId xmlns:a16="http://schemas.microsoft.com/office/drawing/2014/main" id="{2D11FDE0-62E1-4539-96BF-C133CA398D99}"/>
              </a:ext>
            </a:extLst>
          </p:cNvPr>
          <p:cNvGraphicFramePr>
            <a:graphicFrameLocks noChangeAspect="1"/>
          </p:cNvGraphicFramePr>
          <p:nvPr>
            <p:extLst>
              <p:ext uri="{D42A27DB-BD31-4B8C-83A1-F6EECF244321}">
                <p14:modId xmlns:p14="http://schemas.microsoft.com/office/powerpoint/2010/main" val="3372913981"/>
              </p:ext>
            </p:extLst>
          </p:nvPr>
        </p:nvGraphicFramePr>
        <p:xfrm>
          <a:off x="332770" y="2146851"/>
          <a:ext cx="5763230" cy="3829878"/>
        </p:xfrm>
        <a:graphic>
          <a:graphicData uri="http://schemas.openxmlformats.org/presentationml/2006/ole">
            <mc:AlternateContent xmlns:mc="http://schemas.openxmlformats.org/markup-compatibility/2006">
              <mc:Choice xmlns:v="urn:schemas-microsoft-com:vml" Requires="v">
                <p:oleObj spid="_x0000_s5127" name="Bitmap Image" r:id="rId3" imgW="3734321" imgH="2476190" progId="Paint.Picture">
                  <p:embed/>
                </p:oleObj>
              </mc:Choice>
              <mc:Fallback>
                <p:oleObj name="Bitmap Image" r:id="rId3" imgW="3734321" imgH="2476190"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70" y="2146851"/>
                        <a:ext cx="5763230" cy="3829878"/>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A68C9296-E6D2-461A-939A-936F4B5C2291}"/>
              </a:ext>
            </a:extLst>
          </p:cNvPr>
          <p:cNvGraphicFramePr>
            <a:graphicFrameLocks noChangeAspect="1"/>
          </p:cNvGraphicFramePr>
          <p:nvPr>
            <p:extLst>
              <p:ext uri="{D42A27DB-BD31-4B8C-83A1-F6EECF244321}">
                <p14:modId xmlns:p14="http://schemas.microsoft.com/office/powerpoint/2010/main" val="2010116584"/>
              </p:ext>
            </p:extLst>
          </p:nvPr>
        </p:nvGraphicFramePr>
        <p:xfrm>
          <a:off x="5978197" y="2146851"/>
          <a:ext cx="6051016" cy="3598855"/>
        </p:xfrm>
        <a:graphic>
          <a:graphicData uri="http://schemas.openxmlformats.org/presentationml/2006/ole">
            <mc:AlternateContent xmlns:mc="http://schemas.openxmlformats.org/markup-compatibility/2006">
              <mc:Choice xmlns:v="urn:schemas-microsoft-com:vml" Requires="v">
                <p:oleObj spid="_x0000_s5128" name="Bitmap Image" r:id="rId5" imgW="5934903" imgH="3533333" progId="Paint.Picture">
                  <p:embed/>
                </p:oleObj>
              </mc:Choice>
              <mc:Fallback>
                <p:oleObj name="Bitmap Image" r:id="rId5" imgW="5934903" imgH="3533333"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8197" y="2146851"/>
                        <a:ext cx="6051016" cy="3598855"/>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4DA719BD-61D5-4A03-ACF6-C44909960205}"/>
              </a:ext>
            </a:extLst>
          </p:cNvPr>
          <p:cNvSpPr txBox="1"/>
          <p:nvPr/>
        </p:nvSpPr>
        <p:spPr>
          <a:xfrm>
            <a:off x="1033670" y="1690688"/>
            <a:ext cx="1438535" cy="369332"/>
          </a:xfrm>
          <a:prstGeom prst="rect">
            <a:avLst/>
          </a:prstGeom>
          <a:noFill/>
        </p:spPr>
        <p:txBody>
          <a:bodyPr wrap="none" rtlCol="0">
            <a:spAutoFit/>
          </a:bodyPr>
          <a:lstStyle/>
          <a:p>
            <a:r>
              <a:rPr lang="en-US" dirty="0"/>
              <a:t>Decision Tree</a:t>
            </a:r>
          </a:p>
        </p:txBody>
      </p:sp>
    </p:spTree>
    <p:extLst>
      <p:ext uri="{BB962C8B-B14F-4D97-AF65-F5344CB8AC3E}">
        <p14:creationId xmlns:p14="http://schemas.microsoft.com/office/powerpoint/2010/main" val="362773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4. Predictive modeling</a:t>
            </a:r>
          </a:p>
        </p:txBody>
      </p:sp>
      <p:pic>
        <p:nvPicPr>
          <p:cNvPr id="3" name="Picture 2">
            <a:extLst>
              <a:ext uri="{FF2B5EF4-FFF2-40B4-BE49-F238E27FC236}">
                <a16:creationId xmlns:a16="http://schemas.microsoft.com/office/drawing/2014/main" id="{A76E421C-0CBC-4E43-9326-FAC221BEBB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4083" y="1690688"/>
            <a:ext cx="9233806" cy="4456894"/>
          </a:xfrm>
          <a:prstGeom prst="rect">
            <a:avLst/>
          </a:prstGeom>
          <a:noFill/>
          <a:ln>
            <a:noFill/>
          </a:ln>
        </p:spPr>
      </p:pic>
    </p:spTree>
    <p:extLst>
      <p:ext uri="{BB962C8B-B14F-4D97-AF65-F5344CB8AC3E}">
        <p14:creationId xmlns:p14="http://schemas.microsoft.com/office/powerpoint/2010/main" val="291154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5. Location for new coffee shop</a:t>
            </a:r>
          </a:p>
        </p:txBody>
      </p:sp>
      <p:pic>
        <p:nvPicPr>
          <p:cNvPr id="3" name="Picture 2">
            <a:extLst>
              <a:ext uri="{FF2B5EF4-FFF2-40B4-BE49-F238E27FC236}">
                <a16:creationId xmlns:a16="http://schemas.microsoft.com/office/drawing/2014/main" id="{0C1104C3-DE11-45F5-BFBB-56B35FDB1B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7078" y="1331152"/>
            <a:ext cx="7813870" cy="5055579"/>
          </a:xfrm>
          <a:prstGeom prst="rect">
            <a:avLst/>
          </a:prstGeom>
          <a:noFill/>
          <a:ln>
            <a:noFill/>
          </a:ln>
        </p:spPr>
      </p:pic>
    </p:spTree>
    <p:extLst>
      <p:ext uri="{BB962C8B-B14F-4D97-AF65-F5344CB8AC3E}">
        <p14:creationId xmlns:p14="http://schemas.microsoft.com/office/powerpoint/2010/main" val="12382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5. Location for new coffee shop</a:t>
            </a:r>
          </a:p>
        </p:txBody>
      </p:sp>
      <p:pic>
        <p:nvPicPr>
          <p:cNvPr id="3" name="Picture 2">
            <a:extLst>
              <a:ext uri="{FF2B5EF4-FFF2-40B4-BE49-F238E27FC236}">
                <a16:creationId xmlns:a16="http://schemas.microsoft.com/office/drawing/2014/main" id="{4E027B41-9F6D-4893-982F-77A3AD1147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0109" y="1479329"/>
            <a:ext cx="9039983" cy="5013546"/>
          </a:xfrm>
          <a:prstGeom prst="rect">
            <a:avLst/>
          </a:prstGeom>
          <a:noFill/>
          <a:ln>
            <a:noFill/>
          </a:ln>
        </p:spPr>
      </p:pic>
    </p:spTree>
    <p:extLst>
      <p:ext uri="{BB962C8B-B14F-4D97-AF65-F5344CB8AC3E}">
        <p14:creationId xmlns:p14="http://schemas.microsoft.com/office/powerpoint/2010/main" val="7677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5. Location Ha </a:t>
            </a:r>
            <a:r>
              <a:rPr lang="en-US" b="1" dirty="0" err="1"/>
              <a:t>Noi</a:t>
            </a:r>
            <a:r>
              <a:rPr lang="en-US" b="1" dirty="0"/>
              <a:t> city</a:t>
            </a:r>
          </a:p>
        </p:txBody>
      </p:sp>
      <p:pic>
        <p:nvPicPr>
          <p:cNvPr id="3" name="Picture 2">
            <a:extLst>
              <a:ext uri="{FF2B5EF4-FFF2-40B4-BE49-F238E27FC236}">
                <a16:creationId xmlns:a16="http://schemas.microsoft.com/office/drawing/2014/main" id="{03FC0026-EB4F-47E6-816F-40495B415C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1589038"/>
            <a:ext cx="9796975" cy="5093116"/>
          </a:xfrm>
          <a:prstGeom prst="rect">
            <a:avLst/>
          </a:prstGeom>
          <a:noFill/>
          <a:ln>
            <a:noFill/>
          </a:ln>
        </p:spPr>
      </p:pic>
    </p:spTree>
    <p:extLst>
      <p:ext uri="{BB962C8B-B14F-4D97-AF65-F5344CB8AC3E}">
        <p14:creationId xmlns:p14="http://schemas.microsoft.com/office/powerpoint/2010/main" val="425991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5. Location Da Nang city</a:t>
            </a:r>
          </a:p>
        </p:txBody>
      </p:sp>
      <p:pic>
        <p:nvPicPr>
          <p:cNvPr id="3" name="Picture 2">
            <a:extLst>
              <a:ext uri="{FF2B5EF4-FFF2-40B4-BE49-F238E27FC236}">
                <a16:creationId xmlns:a16="http://schemas.microsoft.com/office/drawing/2014/main" id="{EA072FEB-2570-4C55-9336-DADCD1CAD8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8699" y="1571796"/>
            <a:ext cx="8910711" cy="5286204"/>
          </a:xfrm>
          <a:prstGeom prst="rect">
            <a:avLst/>
          </a:prstGeom>
          <a:noFill/>
          <a:ln>
            <a:noFill/>
          </a:ln>
        </p:spPr>
      </p:pic>
    </p:spTree>
    <p:extLst>
      <p:ext uri="{BB962C8B-B14F-4D97-AF65-F5344CB8AC3E}">
        <p14:creationId xmlns:p14="http://schemas.microsoft.com/office/powerpoint/2010/main" val="1153616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5. Location Ho Chi Minh city</a:t>
            </a:r>
          </a:p>
        </p:txBody>
      </p:sp>
      <p:pic>
        <p:nvPicPr>
          <p:cNvPr id="4" name="Picture 3">
            <a:extLst>
              <a:ext uri="{FF2B5EF4-FFF2-40B4-BE49-F238E27FC236}">
                <a16:creationId xmlns:a16="http://schemas.microsoft.com/office/drawing/2014/main" id="{725ECCA1-195C-4D91-8605-5B7BBD3C9A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6928" y="1372747"/>
            <a:ext cx="9074345" cy="5344576"/>
          </a:xfrm>
          <a:prstGeom prst="rect">
            <a:avLst/>
          </a:prstGeom>
          <a:noFill/>
          <a:ln>
            <a:noFill/>
          </a:ln>
        </p:spPr>
      </p:pic>
    </p:spTree>
    <p:extLst>
      <p:ext uri="{BB962C8B-B14F-4D97-AF65-F5344CB8AC3E}">
        <p14:creationId xmlns:p14="http://schemas.microsoft.com/office/powerpoint/2010/main" val="364356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FB65-708F-4DA6-A430-41434A6BA6F2}"/>
              </a:ext>
            </a:extLst>
          </p:cNvPr>
          <p:cNvSpPr>
            <a:spLocks noGrp="1"/>
          </p:cNvSpPr>
          <p:nvPr>
            <p:ph type="title"/>
          </p:nvPr>
        </p:nvSpPr>
        <p:spPr/>
        <p:txBody>
          <a:bodyPr/>
          <a:lstStyle/>
          <a:p>
            <a:r>
              <a:rPr lang="en-US" b="1" dirty="0"/>
              <a:t>1. Introduction</a:t>
            </a:r>
            <a:endParaRPr lang="en-US" dirty="0"/>
          </a:p>
        </p:txBody>
      </p:sp>
      <p:pic>
        <p:nvPicPr>
          <p:cNvPr id="1026" name="Picture 2" descr="Vietnam expects rising coffee exports in 2018">
            <a:extLst>
              <a:ext uri="{FF2B5EF4-FFF2-40B4-BE49-F238E27FC236}">
                <a16:creationId xmlns:a16="http://schemas.microsoft.com/office/drawing/2014/main" id="{2BE31EF9-F682-4B71-B4B4-051B1C7E43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496502"/>
            <a:ext cx="8703212" cy="4768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27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59A2-3C52-4ACF-8841-2DE687FCE2C2}"/>
              </a:ext>
            </a:extLst>
          </p:cNvPr>
          <p:cNvSpPr>
            <a:spLocks noGrp="1"/>
          </p:cNvSpPr>
          <p:nvPr>
            <p:ph type="title"/>
          </p:nvPr>
        </p:nvSpPr>
        <p:spPr/>
        <p:txBody>
          <a:bodyPr/>
          <a:lstStyle/>
          <a:p>
            <a:r>
              <a:rPr lang="en-US" b="1" dirty="0"/>
              <a:t>6. Conclusions</a:t>
            </a:r>
            <a:endParaRPr lang="en-US" dirty="0"/>
          </a:p>
        </p:txBody>
      </p:sp>
      <p:sp>
        <p:nvSpPr>
          <p:cNvPr id="3" name="Content Placeholder 2">
            <a:extLst>
              <a:ext uri="{FF2B5EF4-FFF2-40B4-BE49-F238E27FC236}">
                <a16:creationId xmlns:a16="http://schemas.microsoft.com/office/drawing/2014/main" id="{309D59AE-2008-4359-A8F7-95550BC653F8}"/>
              </a:ext>
            </a:extLst>
          </p:cNvPr>
          <p:cNvSpPr>
            <a:spLocks noGrp="1"/>
          </p:cNvSpPr>
          <p:nvPr>
            <p:ph idx="1"/>
          </p:nvPr>
        </p:nvSpPr>
        <p:spPr/>
        <p:txBody>
          <a:bodyPr/>
          <a:lstStyle/>
          <a:p>
            <a:r>
              <a:rPr lang="en-US" dirty="0"/>
              <a:t>In this project, I analyzed the relationship between number of coffee shops and number of other venues. Some category venues have strong impact to appearance of coffee shops or vice versa. They are Vietnamese Restaurant, Bar or Hotel venues. I built models and I optimized them to predict number of coffee shops a Ward should have. From this model, I estimated which area now is shortage of coffee shops and plot them in visualize maps. This information can be useful for the starter, who want to open new coffee shops or for the chain of coffee owners to expand /collapse their business. </a:t>
            </a:r>
          </a:p>
          <a:p>
            <a:endParaRPr lang="en-US" dirty="0"/>
          </a:p>
        </p:txBody>
      </p:sp>
    </p:spTree>
    <p:extLst>
      <p:ext uri="{BB962C8B-B14F-4D97-AF65-F5344CB8AC3E}">
        <p14:creationId xmlns:p14="http://schemas.microsoft.com/office/powerpoint/2010/main" val="2046486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59A2-3C52-4ACF-8841-2DE687FCE2C2}"/>
              </a:ext>
            </a:extLst>
          </p:cNvPr>
          <p:cNvSpPr>
            <a:spLocks noGrp="1"/>
          </p:cNvSpPr>
          <p:nvPr>
            <p:ph type="title"/>
          </p:nvPr>
        </p:nvSpPr>
        <p:spPr/>
        <p:txBody>
          <a:bodyPr/>
          <a:lstStyle/>
          <a:p>
            <a:r>
              <a:rPr lang="en-US" b="1" dirty="0"/>
              <a:t>7. Future directions</a:t>
            </a:r>
            <a:endParaRPr lang="en-US" dirty="0"/>
          </a:p>
        </p:txBody>
      </p:sp>
      <p:sp>
        <p:nvSpPr>
          <p:cNvPr id="3" name="Content Placeholder 2">
            <a:extLst>
              <a:ext uri="{FF2B5EF4-FFF2-40B4-BE49-F238E27FC236}">
                <a16:creationId xmlns:a16="http://schemas.microsoft.com/office/drawing/2014/main" id="{309D59AE-2008-4359-A8F7-95550BC653F8}"/>
              </a:ext>
            </a:extLst>
          </p:cNvPr>
          <p:cNvSpPr>
            <a:spLocks noGrp="1"/>
          </p:cNvSpPr>
          <p:nvPr>
            <p:ph idx="1"/>
          </p:nvPr>
        </p:nvSpPr>
        <p:spPr/>
        <p:txBody>
          <a:bodyPr>
            <a:normAutofit lnSpcReduction="10000"/>
          </a:bodyPr>
          <a:lstStyle/>
          <a:p>
            <a:r>
              <a:rPr lang="en-US" dirty="0"/>
              <a:t>The scope of the study is only 3 cities in Vietnam, I will get more data from many cites over world. In part 2.2, I got venues of 754 / 946 wards, it does not mean that in left 192 wards do not have any venues, I think the problem come from wrong coordinates or unstable Foursquare API. I should find other venues provider to improve this. In the project, I used only 2 algorithm to create model, I think it can be better if I try others like SVM, Random Forest, Gradients Boots ,…</a:t>
            </a:r>
          </a:p>
          <a:p>
            <a:r>
              <a:rPr lang="en-US" dirty="0"/>
              <a:t>This may be an omission that I predict the shortage of coffee shops only on number of venues. I ignored other factors like the cuisine, the needs, or the living standards of the area. I the future, I will add these in the study and the predictive model would be significantly improved</a:t>
            </a:r>
          </a:p>
        </p:txBody>
      </p:sp>
    </p:spTree>
    <p:extLst>
      <p:ext uri="{BB962C8B-B14F-4D97-AF65-F5344CB8AC3E}">
        <p14:creationId xmlns:p14="http://schemas.microsoft.com/office/powerpoint/2010/main" val="274948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59A2-3C52-4ACF-8841-2DE687FCE2C2}"/>
              </a:ext>
            </a:extLst>
          </p:cNvPr>
          <p:cNvSpPr>
            <a:spLocks noGrp="1"/>
          </p:cNvSpPr>
          <p:nvPr>
            <p:ph type="title"/>
          </p:nvPr>
        </p:nvSpPr>
        <p:spPr>
          <a:xfrm>
            <a:off x="4774096" y="2766218"/>
            <a:ext cx="3110947" cy="1325563"/>
          </a:xfrm>
        </p:spPr>
        <p:txBody>
          <a:bodyPr/>
          <a:lstStyle/>
          <a:p>
            <a:r>
              <a:rPr lang="en-US" dirty="0"/>
              <a:t>Thank you</a:t>
            </a:r>
          </a:p>
        </p:txBody>
      </p:sp>
    </p:spTree>
    <p:extLst>
      <p:ext uri="{BB962C8B-B14F-4D97-AF65-F5344CB8AC3E}">
        <p14:creationId xmlns:p14="http://schemas.microsoft.com/office/powerpoint/2010/main" val="217761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81EE-7FEA-4373-91B2-6AF68AB69869}"/>
              </a:ext>
            </a:extLst>
          </p:cNvPr>
          <p:cNvSpPr>
            <a:spLocks noGrp="1"/>
          </p:cNvSpPr>
          <p:nvPr>
            <p:ph type="title"/>
          </p:nvPr>
        </p:nvSpPr>
        <p:spPr/>
        <p:txBody>
          <a:bodyPr/>
          <a:lstStyle/>
          <a:p>
            <a:r>
              <a:rPr lang="en-US" dirty="0"/>
              <a:t>Open new coffee shop</a:t>
            </a:r>
          </a:p>
        </p:txBody>
      </p:sp>
      <p:pic>
        <p:nvPicPr>
          <p:cNvPr id="2052" name="Picture 4" descr="Distribution of three flaviviruses in big cities in Vietnam ...">
            <a:extLst>
              <a:ext uri="{FF2B5EF4-FFF2-40B4-BE49-F238E27FC236}">
                <a16:creationId xmlns:a16="http://schemas.microsoft.com/office/drawing/2014/main" id="{BEECEE8C-46C4-4C62-B0F6-B308FCCE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37" y="0"/>
            <a:ext cx="4818063"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82FBFA2F-9A8F-4B1B-A217-5DF73E2CC15F}"/>
              </a:ext>
            </a:extLst>
          </p:cNvPr>
          <p:cNvGraphicFramePr/>
          <p:nvPr>
            <p:extLst>
              <p:ext uri="{D42A27DB-BD31-4B8C-83A1-F6EECF244321}">
                <p14:modId xmlns:p14="http://schemas.microsoft.com/office/powerpoint/2010/main" val="2625007343"/>
              </p:ext>
            </p:extLst>
          </p:nvPr>
        </p:nvGraphicFramePr>
        <p:xfrm>
          <a:off x="1031938" y="1932547"/>
          <a:ext cx="5803705" cy="3725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499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2. Data preparation</a:t>
            </a:r>
            <a:endParaRPr lang="en-US" kern="1200">
              <a:solidFill>
                <a:schemeClr val="tx1"/>
              </a:solidFill>
              <a:latin typeface="+mj-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6FE6E2F5-9DF0-434F-B2F7-C6053D34F48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28675" y="2277806"/>
            <a:ext cx="10525125" cy="3446977"/>
          </a:xfrm>
          <a:prstGeom prst="rect">
            <a:avLst/>
          </a:prstGeom>
          <a:noFill/>
        </p:spPr>
      </p:pic>
    </p:spTree>
    <p:extLst>
      <p:ext uri="{BB962C8B-B14F-4D97-AF65-F5344CB8AC3E}">
        <p14:creationId xmlns:p14="http://schemas.microsoft.com/office/powerpoint/2010/main" val="210419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2. Data preparation</a:t>
            </a:r>
            <a:endParaRPr lang="en-US" kern="120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61D1AABE-BE16-425A-A5AA-43F70EA4F8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0283" y="1690688"/>
            <a:ext cx="9102861" cy="4802187"/>
          </a:xfrm>
          <a:prstGeom prst="rect">
            <a:avLst/>
          </a:prstGeom>
          <a:noFill/>
          <a:ln>
            <a:noFill/>
          </a:ln>
        </p:spPr>
      </p:pic>
    </p:spTree>
    <p:extLst>
      <p:ext uri="{BB962C8B-B14F-4D97-AF65-F5344CB8AC3E}">
        <p14:creationId xmlns:p14="http://schemas.microsoft.com/office/powerpoint/2010/main" val="112351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dirty="0">
                <a:solidFill>
                  <a:schemeClr val="tx1"/>
                </a:solidFill>
                <a:latin typeface="+mj-lt"/>
                <a:ea typeface="+mj-ea"/>
                <a:cs typeface="+mj-cs"/>
              </a:rPr>
              <a:t>2. Data preparation</a:t>
            </a:r>
            <a:endParaRPr lang="en-US" kern="1200" dirty="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5699D8F1-5AED-4408-BF50-F6097E089C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5077" y="2958399"/>
            <a:ext cx="10803987" cy="2556136"/>
          </a:xfrm>
          <a:prstGeom prst="rect">
            <a:avLst/>
          </a:prstGeom>
          <a:noFill/>
          <a:ln>
            <a:noFill/>
          </a:ln>
        </p:spPr>
      </p:pic>
      <p:sp>
        <p:nvSpPr>
          <p:cNvPr id="4" name="TextBox 3">
            <a:extLst>
              <a:ext uri="{FF2B5EF4-FFF2-40B4-BE49-F238E27FC236}">
                <a16:creationId xmlns:a16="http://schemas.microsoft.com/office/drawing/2014/main" id="{798AF114-24A6-4F92-B5D9-D39804A4F7CE}"/>
              </a:ext>
            </a:extLst>
          </p:cNvPr>
          <p:cNvSpPr txBox="1"/>
          <p:nvPr/>
        </p:nvSpPr>
        <p:spPr>
          <a:xfrm>
            <a:off x="1195754" y="1941342"/>
            <a:ext cx="3319948" cy="369332"/>
          </a:xfrm>
          <a:prstGeom prst="rect">
            <a:avLst/>
          </a:prstGeom>
          <a:noFill/>
        </p:spPr>
        <p:txBody>
          <a:bodyPr wrap="none" rtlCol="0">
            <a:spAutoFit/>
          </a:bodyPr>
          <a:lstStyle/>
          <a:p>
            <a:r>
              <a:rPr lang="en-US" dirty="0"/>
              <a:t>Data venues from Foursquare API</a:t>
            </a:r>
          </a:p>
        </p:txBody>
      </p:sp>
    </p:spTree>
    <p:extLst>
      <p:ext uri="{BB962C8B-B14F-4D97-AF65-F5344CB8AC3E}">
        <p14:creationId xmlns:p14="http://schemas.microsoft.com/office/powerpoint/2010/main" val="133193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3. Data Exploratory </a:t>
            </a:r>
          </a:p>
        </p:txBody>
      </p:sp>
      <p:pic>
        <p:nvPicPr>
          <p:cNvPr id="3" name="Picture 2">
            <a:extLst>
              <a:ext uri="{FF2B5EF4-FFF2-40B4-BE49-F238E27FC236}">
                <a16:creationId xmlns:a16="http://schemas.microsoft.com/office/drawing/2014/main" id="{5A40DDDD-BDD9-4CDB-98F6-4982DAB1A4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4185" y="1690688"/>
            <a:ext cx="9703630" cy="4696044"/>
          </a:xfrm>
          <a:prstGeom prst="rect">
            <a:avLst/>
          </a:prstGeom>
          <a:noFill/>
          <a:ln>
            <a:noFill/>
          </a:ln>
        </p:spPr>
      </p:pic>
    </p:spTree>
    <p:extLst>
      <p:ext uri="{BB962C8B-B14F-4D97-AF65-F5344CB8AC3E}">
        <p14:creationId xmlns:p14="http://schemas.microsoft.com/office/powerpoint/2010/main" val="412134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3. Data Exploratory </a:t>
            </a:r>
          </a:p>
        </p:txBody>
      </p:sp>
      <p:pic>
        <p:nvPicPr>
          <p:cNvPr id="3" name="Picture 2">
            <a:extLst>
              <a:ext uri="{FF2B5EF4-FFF2-40B4-BE49-F238E27FC236}">
                <a16:creationId xmlns:a16="http://schemas.microsoft.com/office/drawing/2014/main" id="{A833991B-895E-4437-84AA-342D3F4E50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0935"/>
            <a:ext cx="10894255" cy="4551730"/>
          </a:xfrm>
          <a:prstGeom prst="rect">
            <a:avLst/>
          </a:prstGeom>
          <a:noFill/>
          <a:ln>
            <a:noFill/>
          </a:ln>
        </p:spPr>
      </p:pic>
    </p:spTree>
    <p:extLst>
      <p:ext uri="{BB962C8B-B14F-4D97-AF65-F5344CB8AC3E}">
        <p14:creationId xmlns:p14="http://schemas.microsoft.com/office/powerpoint/2010/main" val="54701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09A4-A9A9-44F3-87C9-525C683F55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3. Data Exploratory </a:t>
            </a:r>
          </a:p>
        </p:txBody>
      </p:sp>
      <p:pic>
        <p:nvPicPr>
          <p:cNvPr id="3" name="Picture 2">
            <a:extLst>
              <a:ext uri="{FF2B5EF4-FFF2-40B4-BE49-F238E27FC236}">
                <a16:creationId xmlns:a16="http://schemas.microsoft.com/office/drawing/2014/main" id="{E9E1AD72-E470-41D6-B6E3-80F28443A6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3433" y="748153"/>
            <a:ext cx="6635970" cy="5744722"/>
          </a:xfrm>
          <a:prstGeom prst="rect">
            <a:avLst/>
          </a:prstGeom>
          <a:noFill/>
          <a:ln>
            <a:noFill/>
          </a:ln>
        </p:spPr>
      </p:pic>
      <p:sp>
        <p:nvSpPr>
          <p:cNvPr id="4" name="TextBox 3">
            <a:extLst>
              <a:ext uri="{FF2B5EF4-FFF2-40B4-BE49-F238E27FC236}">
                <a16:creationId xmlns:a16="http://schemas.microsoft.com/office/drawing/2014/main" id="{107CAFF3-6C1D-4AC7-92DC-AA5734C8EC08}"/>
              </a:ext>
            </a:extLst>
          </p:cNvPr>
          <p:cNvSpPr txBox="1"/>
          <p:nvPr/>
        </p:nvSpPr>
        <p:spPr>
          <a:xfrm>
            <a:off x="1194599" y="1506022"/>
            <a:ext cx="1871218" cy="369332"/>
          </a:xfrm>
          <a:prstGeom prst="rect">
            <a:avLst/>
          </a:prstGeom>
          <a:noFill/>
        </p:spPr>
        <p:txBody>
          <a:bodyPr wrap="none" rtlCol="0">
            <a:spAutoFit/>
          </a:bodyPr>
          <a:lstStyle/>
          <a:p>
            <a:r>
              <a:rPr lang="en-US" dirty="0"/>
              <a:t>Categories impact</a:t>
            </a:r>
          </a:p>
        </p:txBody>
      </p:sp>
    </p:spTree>
    <p:extLst>
      <p:ext uri="{BB962C8B-B14F-4D97-AF65-F5344CB8AC3E}">
        <p14:creationId xmlns:p14="http://schemas.microsoft.com/office/powerpoint/2010/main" val="4179488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397</Words>
  <Application>Microsoft Office PowerPoint</Application>
  <PresentationFormat>Widescreen</PresentationFormat>
  <Paragraphs>33</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Calibri Light</vt:lpstr>
      <vt:lpstr>Office Theme</vt:lpstr>
      <vt:lpstr>Paintbrush Picture</vt:lpstr>
      <vt:lpstr>Location for new coffee shop</vt:lpstr>
      <vt:lpstr>1. Introduction</vt:lpstr>
      <vt:lpstr>Open new coffee shop</vt:lpstr>
      <vt:lpstr>2. Data preparation</vt:lpstr>
      <vt:lpstr>2. Data preparation</vt:lpstr>
      <vt:lpstr>2. Data preparation</vt:lpstr>
      <vt:lpstr>3. Data Exploratory </vt:lpstr>
      <vt:lpstr>3. Data Exploratory </vt:lpstr>
      <vt:lpstr>3. Data Exploratory </vt:lpstr>
      <vt:lpstr>3. Data Exploratory </vt:lpstr>
      <vt:lpstr>3. Data Exploratory </vt:lpstr>
      <vt:lpstr>4. Predictive modeling</vt:lpstr>
      <vt:lpstr>4. Predictive modeling</vt:lpstr>
      <vt:lpstr>4. Predictive modeling</vt:lpstr>
      <vt:lpstr>5. Location for new coffee shop</vt:lpstr>
      <vt:lpstr>5. Location for new coffee shop</vt:lpstr>
      <vt:lpstr>5. Location Ha Noi city</vt:lpstr>
      <vt:lpstr>5. Location Da Nang city</vt:lpstr>
      <vt:lpstr>5. Location Ho Chi Minh city</vt:lpstr>
      <vt:lpstr>6. Conclusions</vt:lpstr>
      <vt:lpstr>7. 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for new coffee shop</dc:title>
  <dc:creator>Tuyen Tran Ngoc (VN)</dc:creator>
  <cp:lastModifiedBy>Tuyen Tran Ngoc (VN)</cp:lastModifiedBy>
  <cp:revision>2</cp:revision>
  <dcterms:created xsi:type="dcterms:W3CDTF">2020-06-16T18:07:50Z</dcterms:created>
  <dcterms:modified xsi:type="dcterms:W3CDTF">2020-06-16T18:17:40Z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3ed54b0-3371-4c9f-b9e0-3039d14ae50d_Enabled">
    <vt:lpwstr>true</vt:lpwstr>
  </property>
  <property fmtid="{D5CDD505-2E9C-101B-9397-08002B2CF9AE}" pid="3" name="MSIP_Label_13ed54b0-3371-4c9f-b9e0-3039d14ae50d_SetDate">
    <vt:lpwstr>2020-06-16T18:16:42Z</vt:lpwstr>
  </property>
  <property fmtid="{D5CDD505-2E9C-101B-9397-08002B2CF9AE}" pid="4" name="MSIP_Label_13ed54b0-3371-4c9f-b9e0-3039d14ae50d_Method">
    <vt:lpwstr>Standard</vt:lpwstr>
  </property>
  <property fmtid="{D5CDD505-2E9C-101B-9397-08002B2CF9AE}" pid="5" name="MSIP_Label_13ed54b0-3371-4c9f-b9e0-3039d14ae50d_Name">
    <vt:lpwstr>Internal</vt:lpwstr>
  </property>
  <property fmtid="{D5CDD505-2E9C-101B-9397-08002B2CF9AE}" pid="6" name="MSIP_Label_13ed54b0-3371-4c9f-b9e0-3039d14ae50d_SiteId">
    <vt:lpwstr>5675d321-19d1-4c95-9684-2c28ac8f80a4</vt:lpwstr>
  </property>
  <property fmtid="{D5CDD505-2E9C-101B-9397-08002B2CF9AE}" pid="7" name="MSIP_Label_13ed54b0-3371-4c9f-b9e0-3039d14ae50d_ActionId">
    <vt:lpwstr>92193c99-600d-46df-8be8-00004572c7b9</vt:lpwstr>
  </property>
  <property fmtid="{D5CDD505-2E9C-101B-9397-08002B2CF9AE}" pid="8" name="MSIP_Label_13ed54b0-3371-4c9f-b9e0-3039d14ae50d_ContentBits">
    <vt:lpwstr>2</vt:lpwstr>
  </property>
</Properties>
</file>