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8"/>
  </p:notesMasterIdLst>
  <p:handoutMasterIdLst>
    <p:handoutMasterId r:id="rId39"/>
  </p:handoutMasterIdLst>
  <p:sldIdLst>
    <p:sldId id="256" r:id="rId2"/>
    <p:sldId id="259" r:id="rId3"/>
    <p:sldId id="262" r:id="rId4"/>
    <p:sldId id="260" r:id="rId5"/>
    <p:sldId id="261" r:id="rId6"/>
    <p:sldId id="263" r:id="rId7"/>
    <p:sldId id="265" r:id="rId8"/>
    <p:sldId id="266" r:id="rId9"/>
    <p:sldId id="264" r:id="rId10"/>
    <p:sldId id="267" r:id="rId11"/>
    <p:sldId id="268" r:id="rId12"/>
    <p:sldId id="257" r:id="rId13"/>
    <p:sldId id="269" r:id="rId14"/>
    <p:sldId id="270" r:id="rId15"/>
    <p:sldId id="285" r:id="rId16"/>
    <p:sldId id="286" r:id="rId17"/>
    <p:sldId id="287" r:id="rId18"/>
    <p:sldId id="271" r:id="rId19"/>
    <p:sldId id="289" r:id="rId20"/>
    <p:sldId id="288"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5" autoAdjust="0"/>
    <p:restoredTop sz="84944" autoAdjust="0"/>
  </p:normalViewPr>
  <p:slideViewPr>
    <p:cSldViewPr snapToGrid="0">
      <p:cViewPr varScale="1">
        <p:scale>
          <a:sx n="89" d="100"/>
          <a:sy n="89" d="100"/>
        </p:scale>
        <p:origin x="2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 Introduction TypeScript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191A4-CC6F-432C-A8EC-9267DA370417}" type="datetimeFigureOut">
              <a:rPr lang="en-US" smtClean="0"/>
              <a:t>9/29/2017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E7D7B3-3A51-4ED7-A9CE-4CFEC6BE0A3F}" type="slidenum">
              <a:rPr lang="en-US" smtClean="0"/>
              <a:t>‹#›</a:t>
            </a:fld>
            <a:endParaRPr lang="en-US"/>
          </a:p>
        </p:txBody>
      </p:sp>
    </p:spTree>
    <p:extLst>
      <p:ext uri="{BB962C8B-B14F-4D97-AF65-F5344CB8AC3E}">
        <p14:creationId xmlns:p14="http://schemas.microsoft.com/office/powerpoint/2010/main" val="27510737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 Introduction TypeScript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321DD-93DF-4D85-9CD3-1D962580C935}" type="datetimeFigureOut">
              <a:rPr lang="en-US" smtClean="0"/>
              <a:t>9/29/2017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13D19-EEA4-46CE-8E3A-85964903B5C3}" type="slidenum">
              <a:rPr lang="en-US" smtClean="0"/>
              <a:t>‹#›</a:t>
            </a:fld>
            <a:endParaRPr lang="en-US"/>
          </a:p>
        </p:txBody>
      </p:sp>
    </p:spTree>
    <p:extLst>
      <p:ext uri="{BB962C8B-B14F-4D97-AF65-F5344CB8AC3E}">
        <p14:creationId xmlns:p14="http://schemas.microsoft.com/office/powerpoint/2010/main" val="272901458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372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0" name="Freeform 5"/>
          <p:cNvSpPr>
            <a:spLocks/>
          </p:cNvSpPr>
          <p:nvPr/>
        </p:nvSpPr>
        <p:spPr bwMode="hidden">
          <a:xfrm>
            <a:off x="6083301" y="1"/>
            <a:ext cx="6108700" cy="6857999"/>
          </a:xfrm>
          <a:custGeom>
            <a:avLst/>
            <a:gdLst>
              <a:gd name="T0" fmla="*/ 0 w 4805"/>
              <a:gd name="T1" fmla="*/ 0 h 7199"/>
              <a:gd name="T2" fmla="*/ 0 w 4805"/>
              <a:gd name="T3" fmla="*/ 0 h 7199"/>
              <a:gd name="T4" fmla="*/ 4805 w 4805"/>
              <a:gd name="T5" fmla="*/ 0 h 7199"/>
              <a:gd name="T6" fmla="*/ 4805 w 4805"/>
              <a:gd name="T7" fmla="*/ 7199 h 7199"/>
              <a:gd name="T8" fmla="*/ 0 w 4805"/>
              <a:gd name="T9" fmla="*/ 7199 h 7199"/>
              <a:gd name="T10" fmla="*/ 3596 w 4805"/>
              <a:gd name="T11" fmla="*/ 3594 h 7199"/>
              <a:gd name="T12" fmla="*/ 0 w 4805"/>
              <a:gd name="T13" fmla="*/ 0 h 7199"/>
            </a:gdLst>
            <a:ahLst/>
            <a:cxnLst>
              <a:cxn ang="0">
                <a:pos x="T0" y="T1"/>
              </a:cxn>
              <a:cxn ang="0">
                <a:pos x="T2" y="T3"/>
              </a:cxn>
              <a:cxn ang="0">
                <a:pos x="T4" y="T5"/>
              </a:cxn>
              <a:cxn ang="0">
                <a:pos x="T6" y="T7"/>
              </a:cxn>
              <a:cxn ang="0">
                <a:pos x="T8" y="T9"/>
              </a:cxn>
              <a:cxn ang="0">
                <a:pos x="T10" y="T11"/>
              </a:cxn>
              <a:cxn ang="0">
                <a:pos x="T12" y="T13"/>
              </a:cxn>
            </a:cxnLst>
            <a:rect l="0" t="0" r="r" b="b"/>
            <a:pathLst>
              <a:path w="4805" h="7199">
                <a:moveTo>
                  <a:pt x="0" y="0"/>
                </a:moveTo>
                <a:lnTo>
                  <a:pt x="0" y="0"/>
                </a:lnTo>
                <a:lnTo>
                  <a:pt x="4805" y="0"/>
                </a:lnTo>
                <a:lnTo>
                  <a:pt x="4805" y="7199"/>
                </a:lnTo>
                <a:lnTo>
                  <a:pt x="0" y="7199"/>
                </a:lnTo>
                <a:cubicBezTo>
                  <a:pt x="1993" y="7199"/>
                  <a:pt x="3596" y="5609"/>
                  <a:pt x="3596" y="3594"/>
                </a:cubicBezTo>
                <a:cubicBezTo>
                  <a:pt x="3596" y="1588"/>
                  <a:pt x="1993" y="0"/>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41" name="Picture 40"/>
          <p:cNvPicPr>
            <a:picLocks noChangeAspect="1"/>
          </p:cNvPicPr>
          <p:nvPr/>
        </p:nvPicPr>
        <p:blipFill>
          <a:blip r:embed="rId2"/>
          <a:stretch>
            <a:fillRect/>
          </a:stretch>
        </p:blipFill>
        <p:spPr bwMode="black">
          <a:xfrm>
            <a:off x="9486463" y="6163288"/>
            <a:ext cx="2255520" cy="480473"/>
          </a:xfrm>
          <a:prstGeom prst="rect">
            <a:avLst/>
          </a:prstGeom>
          <a:noFill/>
        </p:spPr>
      </p:pic>
      <p:grpSp>
        <p:nvGrpSpPr>
          <p:cNvPr id="11" name="Group 10"/>
          <p:cNvGrpSpPr/>
          <p:nvPr/>
        </p:nvGrpSpPr>
        <p:grpSpPr>
          <a:xfrm>
            <a:off x="-121920" y="-91440"/>
            <a:ext cx="1243584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09602" y="1782764"/>
            <a:ext cx="9266765" cy="2286317"/>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2" y="425196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8" name="Footer Placeholder 4"/>
          <p:cNvSpPr txBox="1">
            <a:spLocks/>
          </p:cNvSpPr>
          <p:nvPr/>
        </p:nvSpPr>
        <p:spPr>
          <a:xfrm>
            <a:off x="609603" y="6318504"/>
            <a:ext cx="5304365"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solidFill>
              </a:rPr>
              <a:t>DXC Proprietary and Confidential</a:t>
            </a:r>
          </a:p>
        </p:txBody>
      </p:sp>
      <p:sp>
        <p:nvSpPr>
          <p:cNvPr id="9" name="Text Placeholder 23"/>
          <p:cNvSpPr txBox="1">
            <a:spLocks/>
          </p:cNvSpPr>
          <p:nvPr/>
        </p:nvSpPr>
        <p:spPr>
          <a:xfrm>
            <a:off x="9876367" y="685801"/>
            <a:ext cx="1706032" cy="182881"/>
          </a:xfrm>
          <a:prstGeom prst="rect">
            <a:avLst/>
          </a:prstGeom>
          <a:noFill/>
        </p:spPr>
        <p:txBody>
          <a:bodyPr wrap="none"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z="1000" smtClean="0">
                <a:solidFill>
                  <a:schemeClr val="bg1"/>
                </a:solidFill>
              </a:rPr>
              <a:pPr>
                <a:defRPr/>
              </a:pPr>
              <a:t>September 29, 2017</a:t>
            </a:fld>
            <a:endParaRPr lang="en-US" sz="1000" dirty="0">
              <a:solidFill>
                <a:schemeClr val="bg1"/>
              </a:solidFill>
            </a:endParaRPr>
          </a:p>
        </p:txBody>
      </p:sp>
    </p:spTree>
    <p:extLst>
      <p:ext uri="{BB962C8B-B14F-4D97-AF65-F5344CB8AC3E}">
        <p14:creationId xmlns:p14="http://schemas.microsoft.com/office/powerpoint/2010/main" val="23670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xt and Picture">
    <p:spTree>
      <p:nvGrpSpPr>
        <p:cNvPr id="1" name=""/>
        <p:cNvGrpSpPr/>
        <p:nvPr/>
      </p:nvGrpSpPr>
      <p:grpSpPr>
        <a:xfrm>
          <a:off x="0" y="0"/>
          <a:ext cx="0" cy="0"/>
          <a:chOff x="0" y="0"/>
          <a:chExt cx="0" cy="0"/>
        </a:xfrm>
      </p:grpSpPr>
      <p:grpSp>
        <p:nvGrpSpPr>
          <p:cNvPr id="42" name="Group 41"/>
          <p:cNvGrpSpPr/>
          <p:nvPr/>
        </p:nvGrpSpPr>
        <p:grpSpPr>
          <a:xfrm>
            <a:off x="-121920" y="-91440"/>
            <a:ext cx="12435840" cy="7040880"/>
            <a:chOff x="-91440" y="-91440"/>
            <a:chExt cx="9326880" cy="7040880"/>
          </a:xfrm>
        </p:grpSpPr>
        <p:cxnSp>
          <p:nvCxnSpPr>
            <p:cNvPr id="43" name="Straight Connector 42"/>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000" b="0"/>
            </a:lvl1pPr>
          </a:lstStyle>
          <a:p>
            <a:r>
              <a:rPr lang="en-US"/>
              <a:t>Click icon to add picture</a:t>
            </a:r>
            <a:endParaRPr lang="en-US" dirty="0"/>
          </a:p>
        </p:txBody>
      </p:sp>
      <p:sp>
        <p:nvSpPr>
          <p:cNvPr id="7" name="Freeform 9"/>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8" name="Picture 7"/>
          <p:cNvPicPr>
            <a:picLocks noChangeAspect="1"/>
          </p:cNvPicPr>
          <p:nvPr/>
        </p:nvPicPr>
        <p:blipFill>
          <a:blip r:embed="rId2"/>
          <a:stretch>
            <a:fillRect/>
          </a:stretch>
        </p:blipFill>
        <p:spPr bwMode="black">
          <a:xfrm>
            <a:off x="458047" y="6163056"/>
            <a:ext cx="2256607" cy="480704"/>
          </a:xfrm>
          <a:prstGeom prst="rect">
            <a:avLst/>
          </a:prstGeom>
          <a:noFill/>
        </p:spPr>
      </p:pic>
      <p:sp>
        <p:nvSpPr>
          <p:cNvPr id="3" name="Content Placeholder 2"/>
          <p:cNvSpPr>
            <a:spLocks noGrp="1"/>
          </p:cNvSpPr>
          <p:nvPr>
            <p:ph sz="half" idx="1"/>
          </p:nvPr>
        </p:nvSpPr>
        <p:spPr>
          <a:xfrm>
            <a:off x="609600" y="1782764"/>
            <a:ext cx="5303520" cy="4297362"/>
          </a:xfrm>
          <a:noFill/>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609601" y="685800"/>
            <a:ext cx="5304367" cy="1097280"/>
          </a:xfrm>
        </p:spPr>
        <p:txBody>
          <a:bodyPr/>
          <a:lstStyle/>
          <a:p>
            <a:r>
              <a:rPr lang="en-US"/>
              <a:t>Click to edit Master title style</a:t>
            </a:r>
          </a:p>
        </p:txBody>
      </p:sp>
      <p:sp>
        <p:nvSpPr>
          <p:cNvPr id="39" name="Text Box 115"/>
          <p:cNvSpPr txBox="1">
            <a:spLocks noChangeArrowheads="1"/>
          </p:cNvSpPr>
          <p:nvPr/>
        </p:nvSpPr>
        <p:spPr bwMode="auto">
          <a:xfrm>
            <a:off x="9876368" y="6318504"/>
            <a:ext cx="1340273"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September 29, 2017</a:t>
            </a:fld>
            <a:endParaRPr lang="en-US" sz="800" b="0" dirty="0">
              <a:solidFill>
                <a:schemeClr val="tx1"/>
              </a:solidFill>
            </a:endParaRPr>
          </a:p>
        </p:txBody>
      </p:sp>
      <p:sp>
        <p:nvSpPr>
          <p:cNvPr id="40" name="Text Box 115"/>
          <p:cNvSpPr txBox="1">
            <a:spLocks noChangeArrowheads="1"/>
          </p:cNvSpPr>
          <p:nvPr/>
        </p:nvSpPr>
        <p:spPr bwMode="auto">
          <a:xfrm>
            <a:off x="11216642" y="6318506"/>
            <a:ext cx="36575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1" name="Footer Placeholder 4"/>
          <p:cNvSpPr txBox="1">
            <a:spLocks/>
          </p:cNvSpPr>
          <p:nvPr/>
        </p:nvSpPr>
        <p:spPr>
          <a:xfrm>
            <a:off x="2865968" y="6318504"/>
            <a:ext cx="3047153"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DXC Proprietary and Confidential</a:t>
            </a:r>
          </a:p>
        </p:txBody>
      </p:sp>
    </p:spTree>
    <p:extLst>
      <p:ext uri="{BB962C8B-B14F-4D97-AF65-F5344CB8AC3E}">
        <p14:creationId xmlns:p14="http://schemas.microsoft.com/office/powerpoint/2010/main" val="331016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09601" y="1782764"/>
            <a:ext cx="9266767" cy="4297362"/>
          </a:xfrm>
        </p:spPr>
        <p:txBody>
          <a:bodyPr/>
          <a:lstStyle>
            <a:lvl1pPr>
              <a:lnSpc>
                <a:spcPct val="85000"/>
              </a:lnSpc>
              <a:spcBef>
                <a:spcPts val="0"/>
              </a:spcBef>
              <a:defRPr sz="4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208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2" name="Title 1"/>
          <p:cNvSpPr>
            <a:spLocks noGrp="1"/>
          </p:cNvSpPr>
          <p:nvPr>
            <p:ph type="ctrTitle"/>
          </p:nvPr>
        </p:nvSpPr>
        <p:spPr>
          <a:xfrm>
            <a:off x="609602" y="685800"/>
            <a:ext cx="9266765"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4" name="Subtitle 2"/>
          <p:cNvSpPr>
            <a:spLocks noGrp="1"/>
          </p:cNvSpPr>
          <p:nvPr>
            <p:ph type="subTitle" idx="1"/>
          </p:nvPr>
        </p:nvSpPr>
        <p:spPr>
          <a:xfrm>
            <a:off x="609602" y="365760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Tree>
    <p:extLst>
      <p:ext uri="{BB962C8B-B14F-4D97-AF65-F5344CB8AC3E}">
        <p14:creationId xmlns:p14="http://schemas.microsoft.com/office/powerpoint/2010/main" val="190511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grpSp>
        <p:nvGrpSpPr>
          <p:cNvPr id="9" name="Group 8"/>
          <p:cNvGrpSpPr/>
          <p:nvPr/>
        </p:nvGrpSpPr>
        <p:grpSpPr>
          <a:xfrm>
            <a:off x="-121920" y="-91440"/>
            <a:ext cx="12435840" cy="7040880"/>
            <a:chOff x="-91440" y="-91440"/>
            <a:chExt cx="9326880" cy="7040880"/>
          </a:xfrm>
        </p:grpSpPr>
        <p:cxnSp>
          <p:nvCxnSpPr>
            <p:cNvPr id="10" name="Straight Connector 9"/>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7" name="Text Placeholder 13"/>
          <p:cNvSpPr>
            <a:spLocks noGrp="1"/>
          </p:cNvSpPr>
          <p:nvPr>
            <p:ph type="body" sz="quarter" idx="13"/>
          </p:nvPr>
        </p:nvSpPr>
        <p:spPr>
          <a:xfrm>
            <a:off x="609601" y="1782764"/>
            <a:ext cx="9266767" cy="4297362"/>
          </a:xfrm>
        </p:spPr>
        <p:txBody>
          <a:bodyPr/>
          <a:lstStyle>
            <a:lvl1pPr>
              <a:lnSpc>
                <a:spcPct val="85000"/>
              </a:lnSpc>
              <a:spcBef>
                <a:spcPts val="0"/>
              </a:spcBef>
              <a:defRPr sz="4000">
                <a:solidFill>
                  <a:schemeClr val="tx1"/>
                </a:solidFill>
              </a:defRPr>
            </a:lvl1pPr>
            <a:lvl2pPr marL="0" indent="0">
              <a:spcBef>
                <a:spcPts val="900"/>
              </a:spcBef>
              <a:buFontTx/>
              <a:buNone/>
              <a:defRPr>
                <a:solidFill>
                  <a:schemeClr val="tx1"/>
                </a:solidFill>
              </a:defRPr>
            </a:lvl2pPr>
            <a:lvl3pPr marL="0" indent="0">
              <a:spcBef>
                <a:spcPts val="900"/>
              </a:spcBef>
              <a:buFontTx/>
              <a:buNone/>
              <a:defRPr>
                <a:solidFill>
                  <a:schemeClr val="tx1"/>
                </a:solidFill>
              </a:defRPr>
            </a:lvl3pPr>
            <a:lvl4pPr marL="0" indent="0">
              <a:spcBef>
                <a:spcPts val="900"/>
              </a:spcBef>
              <a:buFontTx/>
              <a:buNone/>
              <a:defRPr>
                <a:solidFill>
                  <a:schemeClr val="tx1"/>
                </a:solidFill>
              </a:defRPr>
            </a:lvl4pPr>
            <a:lvl5pPr marL="0" indent="0">
              <a:spcBef>
                <a:spcPts val="900"/>
              </a:spcBef>
              <a:buFontTx/>
              <a:buNone/>
              <a:defRPr>
                <a:solidFill>
                  <a:schemeClr val="tx1"/>
                </a:solidFill>
              </a:defRPr>
            </a:lvl5pPr>
            <a:lvl6pPr marL="0" indent="0">
              <a:spcBef>
                <a:spcPts val="900"/>
              </a:spcBef>
              <a:buFontTx/>
              <a:buNone/>
              <a:defRPr baseline="0">
                <a:solidFill>
                  <a:schemeClr val="tx1"/>
                </a:solidFill>
              </a:defRPr>
            </a:lvl6pPr>
            <a:lvl7pPr marL="0" indent="0">
              <a:spcBef>
                <a:spcPts val="900"/>
              </a:spcBef>
              <a:buFontTx/>
              <a:buNone/>
              <a:defRPr baseline="0">
                <a:solidFill>
                  <a:schemeClr val="tx1"/>
                </a:solidFill>
              </a:defRPr>
            </a:lvl7pPr>
            <a:lvl8pPr marL="0" indent="0">
              <a:spcBef>
                <a:spcPts val="900"/>
              </a:spcBef>
              <a:buFontTx/>
              <a:buNone/>
              <a:defRPr baseline="0">
                <a:solidFill>
                  <a:schemeClr val="tx1"/>
                </a:solidFill>
              </a:defRPr>
            </a:lvl8pPr>
            <a:lvl9pPr marL="0" indent="0">
              <a:spcBef>
                <a:spcPts val="900"/>
              </a:spcBef>
              <a:buFontTx/>
              <a:buNone/>
              <a:defRPr baseline="0">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Freeform 37"/>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ooter Placeholder 4"/>
          <p:cNvSpPr txBox="1">
            <a:spLocks/>
          </p:cNvSpPr>
          <p:nvPr/>
        </p:nvSpPr>
        <p:spPr>
          <a:xfrm>
            <a:off x="6278881" y="6318504"/>
            <a:ext cx="5303519"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chemeClr val="tx1"/>
                </a:solidFill>
              </a:rPr>
              <a:t>DXC Proprietary and Confidential</a:t>
            </a:r>
          </a:p>
        </p:txBody>
      </p:sp>
      <p:pic>
        <p:nvPicPr>
          <p:cNvPr id="40" name="Picture 39"/>
          <p:cNvPicPr>
            <a:picLocks noChangeAspect="1"/>
          </p:cNvPicPr>
          <p:nvPr/>
        </p:nvPicPr>
        <p:blipFill>
          <a:blip r:embed="rId2"/>
          <a:stretch>
            <a:fillRect/>
          </a:stretch>
        </p:blipFill>
        <p:spPr bwMode="black">
          <a:xfrm>
            <a:off x="458047" y="6163056"/>
            <a:ext cx="2256607" cy="480704"/>
          </a:xfrm>
          <a:prstGeom prst="rect">
            <a:avLst/>
          </a:prstGeom>
          <a:noFill/>
        </p:spPr>
      </p:pic>
    </p:spTree>
    <p:extLst>
      <p:ext uri="{BB962C8B-B14F-4D97-AF65-F5344CB8AC3E}">
        <p14:creationId xmlns:p14="http://schemas.microsoft.com/office/powerpoint/2010/main" val="303484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02">
    <p:spTree>
      <p:nvGrpSpPr>
        <p:cNvPr id="1" name=""/>
        <p:cNvGrpSpPr/>
        <p:nvPr/>
      </p:nvGrpSpPr>
      <p:grpSpPr>
        <a:xfrm>
          <a:off x="0" y="0"/>
          <a:ext cx="0" cy="0"/>
          <a:chOff x="0" y="0"/>
          <a:chExt cx="0" cy="0"/>
        </a:xfrm>
      </p:grpSpPr>
      <p:sp>
        <p:nvSpPr>
          <p:cNvPr id="9" name="Title 1"/>
          <p:cNvSpPr>
            <a:spLocks noGrp="1"/>
          </p:cNvSpPr>
          <p:nvPr>
            <p:ph type="ctrTitle"/>
          </p:nvPr>
        </p:nvSpPr>
        <p:spPr>
          <a:xfrm>
            <a:off x="609602" y="685800"/>
            <a:ext cx="9266765"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0" name="Subtitle 2"/>
          <p:cNvSpPr>
            <a:spLocks noGrp="1"/>
          </p:cNvSpPr>
          <p:nvPr>
            <p:ph type="subTitle" idx="1"/>
          </p:nvPr>
        </p:nvSpPr>
        <p:spPr>
          <a:xfrm>
            <a:off x="609602" y="3657600"/>
            <a:ext cx="9266765"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5" name="Text Placeholder 23"/>
          <p:cNvSpPr txBox="1">
            <a:spLocks/>
          </p:cNvSpPr>
          <p:nvPr/>
        </p:nvSpPr>
        <p:spPr bwMode="gray">
          <a:xfrm>
            <a:off x="9876367" y="6318504"/>
            <a:ext cx="1706032" cy="182881"/>
          </a:xfrm>
          <a:prstGeom prst="rect">
            <a:avLst/>
          </a:prstGeom>
          <a:solidFill>
            <a:schemeClr val="bg1"/>
          </a:solidFill>
        </p:spPr>
        <p:txBody>
          <a:bodyPr wrap="none" lIns="0" tIns="0" rIns="0" bIns="18288" anchor="ctr"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defRPr/>
            </a:pPr>
            <a:fld id="{03C7D0F0-10D5-4191-B6F4-99306F468FEF}" type="datetime4">
              <a:rPr lang="en-US" sz="1000" smtClean="0"/>
              <a:pPr>
                <a:defRPr/>
              </a:pPr>
              <a:t>September 29, 2017</a:t>
            </a:fld>
            <a:endParaRPr lang="en-US" sz="1000" dirty="0"/>
          </a:p>
        </p:txBody>
      </p:sp>
    </p:spTree>
    <p:extLst>
      <p:ext uri="{BB962C8B-B14F-4D97-AF65-F5344CB8AC3E}">
        <p14:creationId xmlns:p14="http://schemas.microsoft.com/office/powerpoint/2010/main" val="68645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spTree>
      <p:nvGrpSpPr>
        <p:cNvPr id="1" name=""/>
        <p:cNvGrpSpPr/>
        <p:nvPr/>
      </p:nvGrpSpPr>
      <p:grpSpPr>
        <a:xfrm>
          <a:off x="0" y="0"/>
          <a:ext cx="0" cy="0"/>
          <a:chOff x="0" y="0"/>
          <a:chExt cx="0" cy="0"/>
        </a:xfrm>
      </p:grpSpPr>
      <p:grpSp>
        <p:nvGrpSpPr>
          <p:cNvPr id="15" name="Group 14"/>
          <p:cNvGrpSpPr/>
          <p:nvPr/>
        </p:nvGrpSpPr>
        <p:grpSpPr>
          <a:xfrm>
            <a:off x="-121920" y="-91440"/>
            <a:ext cx="12435840" cy="7040880"/>
            <a:chOff x="-91440" y="-91440"/>
            <a:chExt cx="9326880" cy="7040880"/>
          </a:xfrm>
        </p:grpSpPr>
        <p:cxnSp>
          <p:nvCxnSpPr>
            <p:cNvPr id="16" name="Straight Connector 15"/>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2232" r="12373"/>
          <a:stretch/>
        </p:blipFill>
        <p:spPr bwMode="hidden">
          <a:xfrm>
            <a:off x="7027334" y="686956"/>
            <a:ext cx="5177367" cy="6171043"/>
          </a:xfrm>
          <a:prstGeom prst="rect">
            <a:avLst/>
          </a:prstGeom>
        </p:spPr>
      </p:pic>
      <p:grpSp>
        <p:nvGrpSpPr>
          <p:cNvPr id="3" name="Group 2"/>
          <p:cNvGrpSpPr/>
          <p:nvPr/>
        </p:nvGrpSpPr>
        <p:grpSpPr>
          <a:xfrm>
            <a:off x="1" y="-1587"/>
            <a:ext cx="12204700" cy="6867525"/>
            <a:chOff x="0" y="-1588"/>
            <a:chExt cx="9153525" cy="6867525"/>
          </a:xfrm>
        </p:grpSpPr>
        <p:sp>
          <p:nvSpPr>
            <p:cNvPr id="9" name="Freeform 8"/>
            <p:cNvSpPr>
              <a:spLocks/>
            </p:cNvSpPr>
            <p:nvPr userDrawn="1"/>
          </p:nvSpPr>
          <p:spPr bwMode="white">
            <a:xfrm>
              <a:off x="0" y="-1588"/>
              <a:ext cx="9153525" cy="6867525"/>
            </a:xfrm>
            <a:custGeom>
              <a:avLst/>
              <a:gdLst>
                <a:gd name="T0" fmla="*/ 5735 w 9599"/>
                <a:gd name="T1" fmla="*/ 4455 h 7199"/>
                <a:gd name="T2" fmla="*/ 5735 w 9599"/>
                <a:gd name="T3" fmla="*/ 4455 h 7199"/>
                <a:gd name="T4" fmla="*/ 9278 w 9599"/>
                <a:gd name="T5" fmla="*/ 904 h 7199"/>
                <a:gd name="T6" fmla="*/ 9599 w 9599"/>
                <a:gd name="T7" fmla="*/ 904 h 7199"/>
                <a:gd name="T8" fmla="*/ 9599 w 9599"/>
                <a:gd name="T9" fmla="*/ 0 h 7199"/>
                <a:gd name="T10" fmla="*/ 0 w 9599"/>
                <a:gd name="T11" fmla="*/ 0 h 7199"/>
                <a:gd name="T12" fmla="*/ 0 w 9599"/>
                <a:gd name="T13" fmla="*/ 7199 h 7199"/>
                <a:gd name="T14" fmla="*/ 7028 w 9599"/>
                <a:gd name="T15" fmla="*/ 7199 h 7199"/>
                <a:gd name="T16" fmla="*/ 5735 w 9599"/>
                <a:gd name="T17" fmla="*/ 4455 h 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9" h="7199">
                  <a:moveTo>
                    <a:pt x="5735" y="4455"/>
                  </a:moveTo>
                  <a:lnTo>
                    <a:pt x="5735" y="4455"/>
                  </a:lnTo>
                  <a:cubicBezTo>
                    <a:pt x="5735" y="2470"/>
                    <a:pt x="7315" y="904"/>
                    <a:pt x="9278" y="904"/>
                  </a:cubicBezTo>
                  <a:lnTo>
                    <a:pt x="9599" y="904"/>
                  </a:lnTo>
                  <a:lnTo>
                    <a:pt x="9599" y="0"/>
                  </a:lnTo>
                  <a:lnTo>
                    <a:pt x="0" y="0"/>
                  </a:lnTo>
                  <a:lnTo>
                    <a:pt x="0" y="7199"/>
                  </a:lnTo>
                  <a:lnTo>
                    <a:pt x="7028" y="7199"/>
                  </a:lnTo>
                  <a:cubicBezTo>
                    <a:pt x="6238" y="6553"/>
                    <a:pt x="5735" y="5569"/>
                    <a:pt x="5735" y="44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9"/>
            <p:cNvSpPr>
              <a:spLocks noChangeAspect="1"/>
            </p:cNvSpPr>
            <p:nvPr userDrawn="1"/>
          </p:nvSpPr>
          <p:spPr bwMode="black">
            <a:xfrm>
              <a:off x="237744" y="0"/>
              <a:ext cx="50292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11" name="Picture 10"/>
            <p:cNvPicPr>
              <a:picLocks noChangeAspect="1"/>
            </p:cNvPicPr>
            <p:nvPr userDrawn="1"/>
          </p:nvPicPr>
          <p:blipFill>
            <a:blip r:embed="rId3"/>
            <a:stretch>
              <a:fillRect/>
            </a:stretch>
          </p:blipFill>
          <p:spPr bwMode="black">
            <a:xfrm>
              <a:off x="343535" y="6163056"/>
              <a:ext cx="1692455" cy="480704"/>
            </a:xfrm>
            <a:prstGeom prst="rect">
              <a:avLst/>
            </a:prstGeom>
            <a:noFill/>
          </p:spPr>
        </p:pic>
      </p:grpSp>
      <p:sp>
        <p:nvSpPr>
          <p:cNvPr id="18" name="Title 1"/>
          <p:cNvSpPr>
            <a:spLocks noGrp="1"/>
          </p:cNvSpPr>
          <p:nvPr>
            <p:ph type="ctrTitle"/>
          </p:nvPr>
        </p:nvSpPr>
        <p:spPr>
          <a:xfrm>
            <a:off x="609601" y="685800"/>
            <a:ext cx="6400800" cy="2788285"/>
          </a:xfrm>
          <a:prstGeom prst="rect">
            <a:avLst/>
          </a:prstGeom>
        </p:spPr>
        <p:txBody>
          <a:bodyPr anchor="b" anchorCtr="0">
            <a:noAutofit/>
          </a:bodyPr>
          <a:lstStyle>
            <a:lvl1pPr>
              <a:defRPr sz="4000">
                <a:solidFill>
                  <a:schemeClr val="tx1"/>
                </a:solidFill>
              </a:defRPr>
            </a:lvl1pPr>
          </a:lstStyle>
          <a:p>
            <a:r>
              <a:rPr lang="en-US"/>
              <a:t>Click to edit Master title style</a:t>
            </a:r>
            <a:endParaRPr lang="en-US" dirty="0"/>
          </a:p>
        </p:txBody>
      </p:sp>
      <p:sp>
        <p:nvSpPr>
          <p:cNvPr id="19" name="Subtitle 2"/>
          <p:cNvSpPr>
            <a:spLocks noGrp="1"/>
          </p:cNvSpPr>
          <p:nvPr>
            <p:ph type="subTitle" idx="1"/>
          </p:nvPr>
        </p:nvSpPr>
        <p:spPr>
          <a:xfrm>
            <a:off x="609601" y="3657600"/>
            <a:ext cx="6400800" cy="548640"/>
          </a:xfrm>
        </p:spPr>
        <p:txBody>
          <a:bodyPr>
            <a:noAutofit/>
          </a:bodyPr>
          <a:lstStyle>
            <a:lvl1pPr marL="0" indent="0" algn="l">
              <a:spcBef>
                <a:spcPts val="0"/>
              </a:spcBef>
              <a:buNone/>
              <a:defRPr sz="1800" b="1">
                <a:solidFill>
                  <a:schemeClr val="tx1"/>
                </a:solidFill>
              </a:defRPr>
            </a:lvl1pPr>
            <a:lvl2pPr marL="0" indent="0" algn="l">
              <a:spcBef>
                <a:spcPts val="0"/>
              </a:spcBef>
              <a:buNone/>
              <a:defRPr sz="1800" b="1">
                <a:solidFill>
                  <a:schemeClr val="tx1"/>
                </a:solidFill>
              </a:defRPr>
            </a:lvl2pPr>
            <a:lvl3pPr marL="0" indent="0" algn="l">
              <a:spcBef>
                <a:spcPts val="0"/>
              </a:spcBef>
              <a:buNone/>
              <a:defRPr sz="1800" b="1">
                <a:solidFill>
                  <a:schemeClr val="tx1"/>
                </a:solidFill>
              </a:defRPr>
            </a:lvl3pPr>
            <a:lvl4pPr marL="0" indent="0" algn="l">
              <a:spcBef>
                <a:spcPts val="0"/>
              </a:spcBef>
              <a:buNone/>
              <a:defRPr sz="1800" b="1">
                <a:solidFill>
                  <a:schemeClr val="tx1"/>
                </a:solidFill>
              </a:defRPr>
            </a:lvl4pPr>
            <a:lvl5pPr marL="0" indent="0" algn="l">
              <a:spcBef>
                <a:spcPts val="0"/>
              </a:spcBef>
              <a:buNone/>
              <a:defRPr sz="1800" b="1">
                <a:solidFill>
                  <a:schemeClr val="tx1"/>
                </a:solidFill>
              </a:defRPr>
            </a:lvl5pPr>
            <a:lvl6pPr marL="0" indent="0" algn="l">
              <a:spcBef>
                <a:spcPts val="0"/>
              </a:spcBef>
              <a:buNone/>
              <a:defRPr sz="1800" b="1">
                <a:solidFill>
                  <a:schemeClr val="tx1"/>
                </a:solidFill>
              </a:defRPr>
            </a:lvl6pPr>
            <a:lvl7pPr marL="0" indent="0" algn="l">
              <a:spcBef>
                <a:spcPts val="0"/>
              </a:spcBef>
              <a:buNone/>
              <a:defRPr sz="1800" b="1">
                <a:solidFill>
                  <a:schemeClr val="tx1"/>
                </a:solidFill>
              </a:defRPr>
            </a:lvl7pPr>
            <a:lvl8pPr marL="0" indent="0" algn="l">
              <a:spcBef>
                <a:spcPts val="0"/>
              </a:spcBef>
              <a:buNone/>
              <a:defRPr sz="1800" b="1">
                <a:solidFill>
                  <a:schemeClr val="tx1"/>
                </a:solidFill>
              </a:defRPr>
            </a:lvl8pPr>
            <a:lvl9pPr marL="0" indent="0" algn="l">
              <a:spcBef>
                <a:spcPts val="0"/>
              </a:spcBef>
              <a:buNone/>
              <a:defRPr sz="1800" b="1">
                <a:solidFill>
                  <a:schemeClr val="tx1"/>
                </a:solidFill>
              </a:defRPr>
            </a:lvl9pPr>
          </a:lstStyle>
          <a:p>
            <a:r>
              <a:rPr lang="en-US"/>
              <a:t>Click to edit Master subtitle style</a:t>
            </a:r>
            <a:endParaRPr lang="en-US" dirty="0"/>
          </a:p>
        </p:txBody>
      </p:sp>
      <p:sp>
        <p:nvSpPr>
          <p:cNvPr id="13" name="Footer Placeholder 4"/>
          <p:cNvSpPr txBox="1">
            <a:spLocks/>
          </p:cNvSpPr>
          <p:nvPr/>
        </p:nvSpPr>
        <p:spPr>
          <a:xfrm>
            <a:off x="4023785" y="6318504"/>
            <a:ext cx="4144432"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tx1"/>
                </a:solidFill>
              </a:rPr>
              <a:t>DXC Proprietary and Confidential</a:t>
            </a:r>
          </a:p>
        </p:txBody>
      </p:sp>
      <p:sp>
        <p:nvSpPr>
          <p:cNvPr id="14" name="Text Placeholder 23"/>
          <p:cNvSpPr txBox="1">
            <a:spLocks/>
          </p:cNvSpPr>
          <p:nvPr/>
        </p:nvSpPr>
        <p:spPr>
          <a:xfrm>
            <a:off x="609600" y="4389756"/>
            <a:ext cx="6400801" cy="182881"/>
          </a:xfrm>
          <a:prstGeom prst="rect">
            <a:avLst/>
          </a:prstGeom>
          <a:noFill/>
        </p:spPr>
        <p:txBody>
          <a:bodyPr lIns="0" tIns="0" rIns="0" bIns="0" anchor="t" anchorCtr="0">
            <a:noAutofit/>
          </a:bodyPr>
          <a:lstStyle>
            <a:lvl1pPr marL="0" marR="0" indent="0" algn="r" defTabSz="1219140" rtl="0" eaLnBrk="1" fontAlgn="auto" latinLnBrk="0" hangingPunct="1">
              <a:lnSpc>
                <a:spcPct val="100000"/>
              </a:lnSpc>
              <a:spcBef>
                <a:spcPts val="0"/>
              </a:spcBef>
              <a:spcAft>
                <a:spcPts val="0"/>
              </a:spcAft>
              <a:buClrTx/>
              <a:buSzTx/>
              <a:buFontTx/>
              <a:buNone/>
              <a:tabLst/>
              <a:defRPr sz="1000" b="0" kern="1200">
                <a:solidFill>
                  <a:schemeClr val="tx1"/>
                </a:solidFill>
                <a:latin typeface="+mn-lt"/>
                <a:ea typeface="+mn-ea"/>
                <a:cs typeface="+mn-cs"/>
              </a:defRPr>
            </a:lvl1pPr>
            <a:lvl2pPr marL="0" indent="0" algn="r" defTabSz="1219140" rtl="0" eaLnBrk="1" latinLnBrk="0" hangingPunct="1">
              <a:spcBef>
                <a:spcPts val="0"/>
              </a:spcBef>
              <a:buFontTx/>
              <a:buNone/>
              <a:defRPr sz="1000" b="0" kern="1200">
                <a:solidFill>
                  <a:schemeClr val="tx1"/>
                </a:solidFill>
                <a:latin typeface="+mn-lt"/>
                <a:ea typeface="+mn-ea"/>
                <a:cs typeface="+mn-cs"/>
              </a:defRPr>
            </a:lvl2pPr>
            <a:lvl3pPr marL="0" indent="0" algn="r" defTabSz="1219140" rtl="0" eaLnBrk="1" latinLnBrk="0" hangingPunct="1">
              <a:spcBef>
                <a:spcPts val="0"/>
              </a:spcBef>
              <a:buFontTx/>
              <a:buNone/>
              <a:defRPr sz="1000" b="0" kern="1200">
                <a:solidFill>
                  <a:schemeClr val="tx1"/>
                </a:solidFill>
                <a:latin typeface="+mn-lt"/>
                <a:ea typeface="+mn-ea"/>
                <a:cs typeface="+mn-cs"/>
              </a:defRPr>
            </a:lvl3pPr>
            <a:lvl4pPr marL="0" indent="0" algn="r" defTabSz="1219140" rtl="0" eaLnBrk="1" latinLnBrk="0" hangingPunct="1">
              <a:spcBef>
                <a:spcPts val="0"/>
              </a:spcBef>
              <a:buFontTx/>
              <a:buNone/>
              <a:defRPr sz="1000" b="0" kern="1200">
                <a:solidFill>
                  <a:schemeClr val="tx1"/>
                </a:solidFill>
                <a:latin typeface="+mn-lt"/>
                <a:ea typeface="+mn-ea"/>
                <a:cs typeface="+mn-cs"/>
              </a:defRPr>
            </a:lvl4pPr>
            <a:lvl5pPr marL="0" indent="0" algn="r" defTabSz="1219140" rtl="0" eaLnBrk="1" latinLnBrk="0" hangingPunct="1">
              <a:spcBef>
                <a:spcPts val="0"/>
              </a:spcBef>
              <a:buFontTx/>
              <a:buNone/>
              <a:tabLst/>
              <a:defRPr sz="1000" b="0" kern="1200">
                <a:solidFill>
                  <a:schemeClr val="tx1"/>
                </a:solidFill>
                <a:latin typeface="+mn-lt"/>
                <a:ea typeface="+mn-ea"/>
                <a:cs typeface="+mn-cs"/>
              </a:defRPr>
            </a:lvl5pPr>
            <a:lvl6pPr marL="0" indent="0" algn="r" defTabSz="1219140" rtl="0" eaLnBrk="1" latinLnBrk="0" hangingPunct="1">
              <a:spcBef>
                <a:spcPts val="0"/>
              </a:spcBef>
              <a:buFontTx/>
              <a:buNone/>
              <a:defRPr sz="1000" kern="1200">
                <a:solidFill>
                  <a:schemeClr val="tx1"/>
                </a:solidFill>
                <a:latin typeface="+mn-lt"/>
                <a:ea typeface="+mn-ea"/>
                <a:cs typeface="+mn-cs"/>
              </a:defRPr>
            </a:lvl6pPr>
            <a:lvl7pPr marL="0" indent="0" algn="r" defTabSz="1219140" rtl="0" eaLnBrk="1" latinLnBrk="0" hangingPunct="1">
              <a:spcBef>
                <a:spcPts val="0"/>
              </a:spcBef>
              <a:buFontTx/>
              <a:buNone/>
              <a:tabLst/>
              <a:defRPr sz="1000" kern="1200">
                <a:solidFill>
                  <a:schemeClr val="tx1"/>
                </a:solidFill>
                <a:latin typeface="+mn-lt"/>
                <a:ea typeface="+mn-ea"/>
                <a:cs typeface="+mn-cs"/>
              </a:defRPr>
            </a:lvl7pPr>
            <a:lvl8pPr marL="0" indent="0" algn="r" defTabSz="1219140" rtl="0" eaLnBrk="1" latinLnBrk="0" hangingPunct="1">
              <a:spcBef>
                <a:spcPts val="0"/>
              </a:spcBef>
              <a:buFontTx/>
              <a:buNone/>
              <a:defRPr sz="1000" kern="1200" baseline="0">
                <a:solidFill>
                  <a:schemeClr val="tx1"/>
                </a:solidFill>
                <a:latin typeface="+mn-lt"/>
                <a:ea typeface="+mn-ea"/>
                <a:cs typeface="+mn-cs"/>
              </a:defRPr>
            </a:lvl8pPr>
            <a:lvl9pPr marL="0" indent="0" algn="r" defTabSz="1219140" rtl="0" eaLnBrk="1" latinLnBrk="0" hangingPunct="1">
              <a:spcBef>
                <a:spcPts val="0"/>
              </a:spcBef>
              <a:buFontTx/>
              <a:buNone/>
              <a:tabLst/>
              <a:defRPr sz="1000" kern="1200" baseline="0">
                <a:solidFill>
                  <a:schemeClr val="tx1"/>
                </a:solidFill>
                <a:latin typeface="+mn-lt"/>
                <a:ea typeface="+mn-ea"/>
                <a:cs typeface="+mn-cs"/>
              </a:defRPr>
            </a:lvl9pPr>
          </a:lstStyle>
          <a:p>
            <a:pPr algn="l">
              <a:defRPr/>
            </a:pPr>
            <a:fld id="{03C7D0F0-10D5-4191-B6F4-99306F468FEF}" type="datetime4">
              <a:rPr lang="en-US" sz="1000" smtClean="0"/>
              <a:pPr algn="l">
                <a:defRPr/>
              </a:pPr>
              <a:t>September 29, 2017</a:t>
            </a:fld>
            <a:endParaRPr lang="en-US" sz="1000" dirty="0"/>
          </a:p>
        </p:txBody>
      </p:sp>
    </p:spTree>
    <p:extLst>
      <p:ext uri="{BB962C8B-B14F-4D97-AF65-F5344CB8AC3E}">
        <p14:creationId xmlns:p14="http://schemas.microsoft.com/office/powerpoint/2010/main" val="42911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3081"/>
            <a:ext cx="10972800" cy="4297045"/>
          </a:xfrm>
        </p:spPr>
        <p:txBody>
          <a:bodyPr numCol="2" spcCol="274320">
            <a:normAutofit/>
          </a:bodyPr>
          <a:lstStyle>
            <a:lvl1pPr marL="349250" indent="-349250">
              <a:spcBef>
                <a:spcPts val="600"/>
              </a:spcBef>
              <a:buFont typeface="+mj-lt"/>
              <a:buAutoNum type="arabicPeriod"/>
              <a:tabLst>
                <a:tab pos="5248275" algn="r"/>
              </a:tabLst>
              <a:defRPr sz="1600"/>
            </a:lvl1pPr>
            <a:lvl2pPr marL="577850" indent="-228600">
              <a:spcBef>
                <a:spcPts val="300"/>
              </a:spcBef>
              <a:buFont typeface="Arial" pitchFamily="34" charset="0"/>
              <a:buChar char="–"/>
              <a:tabLst>
                <a:tab pos="5248275" algn="r"/>
              </a:tabLst>
              <a:defRPr sz="1600"/>
            </a:lvl2pPr>
            <a:lvl3pPr marL="804863" indent="-227013">
              <a:spcBef>
                <a:spcPts val="300"/>
              </a:spcBef>
              <a:buFont typeface="Arial" pitchFamily="34" charset="0"/>
              <a:buChar char="–"/>
              <a:tabLst>
                <a:tab pos="5248275" algn="r"/>
              </a:tabLst>
              <a:defRPr sz="1600"/>
            </a:lvl3pPr>
            <a:lvl4pPr marL="1033463" indent="-228600">
              <a:spcBef>
                <a:spcPts val="300"/>
              </a:spcBef>
              <a:buFont typeface="Arial" pitchFamily="34" charset="0"/>
              <a:buChar char="–"/>
              <a:tabLst>
                <a:tab pos="5248275" algn="r"/>
              </a:tabLst>
              <a:defRPr sz="1600"/>
            </a:lvl4pPr>
            <a:lvl5pPr marL="1260475" indent="-227013">
              <a:spcBef>
                <a:spcPts val="300"/>
              </a:spcBef>
              <a:buFont typeface="Arial" pitchFamily="34" charset="0"/>
              <a:buChar char="–"/>
              <a:tabLst>
                <a:tab pos="5248275" algn="r"/>
              </a:tabLst>
              <a:defRPr sz="1600"/>
            </a:lvl5pPr>
            <a:lvl6pPr marL="1489075" indent="-228600">
              <a:spcBef>
                <a:spcPts val="300"/>
              </a:spcBef>
              <a:buFont typeface="Arial" pitchFamily="34" charset="0"/>
              <a:buChar char="–"/>
              <a:tabLst>
                <a:tab pos="5248275" algn="r"/>
              </a:tabLst>
              <a:defRPr sz="1600" baseline="0"/>
            </a:lvl6pPr>
            <a:lvl7pPr marL="1717675" indent="-228600">
              <a:spcBef>
                <a:spcPts val="300"/>
              </a:spcBef>
              <a:buFont typeface="Arial" pitchFamily="34" charset="0"/>
              <a:buChar char="–"/>
              <a:tabLst>
                <a:tab pos="5248275" algn="r"/>
              </a:tabLst>
              <a:defRPr sz="1600" baseline="0"/>
            </a:lvl7pPr>
            <a:lvl8pPr marL="1944688" indent="-227013">
              <a:spcBef>
                <a:spcPts val="300"/>
              </a:spcBef>
              <a:buFont typeface="Arial" pitchFamily="34" charset="0"/>
              <a:buChar char="–"/>
              <a:tabLst>
                <a:tab pos="5248275" algn="r"/>
              </a:tabLst>
              <a:defRPr sz="1600" baseline="0"/>
            </a:lvl8pPr>
            <a:lvl9pPr marL="2173288" indent="-228600">
              <a:spcBef>
                <a:spcPts val="300"/>
              </a:spcBef>
              <a:buFont typeface="Arial" pitchFamily="34" charset="0"/>
              <a:buChar char="–"/>
              <a:tabLst>
                <a:tab pos="5248275" algn="r"/>
              </a:tabLst>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390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marL="457178" indent="-224356">
              <a:buFont typeface="Arial" pitchFamily="34" charset="0"/>
              <a:buChar char="–"/>
              <a:defRPr/>
            </a:lvl4pPr>
            <a:lvl5pPr marL="687883" indent="-230706">
              <a:buFont typeface="Arial" pitchFamily="34" charset="0"/>
              <a:buChar char="–"/>
              <a:defRPr/>
            </a:lvl5pPr>
            <a:lvl6pPr marL="912239" indent="-226473">
              <a:buFont typeface="Arial" pitchFamily="34" charset="0"/>
              <a:buChar char="–"/>
              <a:defRPr baseline="0"/>
            </a:lvl6pPr>
            <a:lvl7pPr marL="1142942" indent="-228589">
              <a:buFont typeface="Arial" pitchFamily="34" charset="0"/>
              <a:buChar char="–"/>
              <a:defRPr baseline="0"/>
            </a:lvl7pPr>
            <a:lvl8pPr marL="1371532" indent="-228589">
              <a:buFont typeface="Arial" pitchFamily="34" charset="0"/>
              <a:buChar char="–"/>
              <a:defRPr baseline="0"/>
            </a:lvl8pPr>
            <a:lvl9pPr marL="1600120" indent="-228589">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992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Arial" pitchFamily="34" charset="0"/>
              <a:buChar char="•"/>
              <a:defRPr/>
            </a:lvl1pPr>
            <a:lvl2pPr marL="457200" indent="-223838">
              <a:spcBef>
                <a:spcPts val="300"/>
              </a:spcBef>
              <a:buFont typeface="Arial" pitchFamily="34" charset="0"/>
              <a:buChar char="–"/>
              <a:defRPr/>
            </a:lvl2pPr>
            <a:lvl3pPr marL="690563" indent="-233363">
              <a:spcBef>
                <a:spcPts val="300"/>
              </a:spcBef>
              <a:buFont typeface="Arial" pitchFamily="34" charset="0"/>
              <a:buChar char="–"/>
              <a:defRPr/>
            </a:lvl3pPr>
            <a:lvl4pPr marL="914400" indent="-223838">
              <a:spcBef>
                <a:spcPts val="300"/>
              </a:spcBef>
              <a:buFont typeface="Arial" pitchFamily="34" charset="0"/>
              <a:buChar char="–"/>
              <a:defRPr/>
            </a:lvl4pPr>
            <a:lvl5pPr marL="1147763" indent="-233363">
              <a:spcBef>
                <a:spcPts val="300"/>
              </a:spcBef>
              <a:buFont typeface="Arial" pitchFamily="34" charset="0"/>
              <a:buChar char="–"/>
              <a:defRPr/>
            </a:lvl5pPr>
            <a:lvl6pPr marL="1371600" indent="-223838">
              <a:spcBef>
                <a:spcPts val="300"/>
              </a:spcBef>
              <a:buFont typeface="Arial" pitchFamily="34" charset="0"/>
              <a:buChar char="–"/>
              <a:defRPr baseline="0"/>
            </a:lvl6pPr>
            <a:lvl7pPr marL="1604963" indent="-233363">
              <a:spcBef>
                <a:spcPts val="300"/>
              </a:spcBef>
              <a:buFont typeface="Arial" pitchFamily="34" charset="0"/>
              <a:buChar char="–"/>
              <a:defRPr baseline="0"/>
            </a:lvl7pPr>
            <a:lvl8pPr marL="1828800" indent="-223838">
              <a:spcBef>
                <a:spcPts val="300"/>
              </a:spcBef>
              <a:buFont typeface="Arial" pitchFamily="34" charset="0"/>
              <a:buChar char="–"/>
              <a:defRPr baseline="0"/>
            </a:lvl8pPr>
            <a:lvl9pPr marL="2062163" indent="-233363">
              <a:spcBef>
                <a:spcPts val="300"/>
              </a:spcBef>
              <a:buFont typeface="Arial" pitchFamily="34" charset="0"/>
              <a:buChar char="–"/>
              <a:tabLst/>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41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35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2" y="1783081"/>
            <a:ext cx="5304365" cy="4297045"/>
          </a:xfrm>
          <a:noFill/>
        </p:spPr>
        <p:txBody>
          <a:bodyPr>
            <a:normAutofit/>
          </a:bodyPr>
          <a:lstStyle>
            <a:lvl1pPr>
              <a:defRPr sz="1600"/>
            </a:lvl1pPr>
            <a:lvl2pPr>
              <a:defRPr sz="1600"/>
            </a:lvl2pPr>
            <a:lvl3pPr>
              <a:defRPr sz="1600"/>
            </a:lvl3pPr>
            <a:lvl4pPr marL="457178" indent="-224356">
              <a:buFont typeface="Arial" pitchFamily="34" charset="0"/>
              <a:buChar char="–"/>
              <a:defRPr sz="1600"/>
            </a:lvl4pPr>
            <a:lvl5pPr marL="687883" indent="-230706">
              <a:buFont typeface="Arial" pitchFamily="34" charset="0"/>
              <a:buChar char="–"/>
              <a:defRPr sz="1600"/>
            </a:lvl5pPr>
            <a:lvl6pPr marL="912239" indent="-226473">
              <a:buFont typeface="Arial" pitchFamily="34" charset="0"/>
              <a:buChar char="–"/>
              <a:defRPr sz="1600" baseline="0"/>
            </a:lvl6pPr>
            <a:lvl7pPr marL="1145061" indent="-230706">
              <a:buFont typeface="Arial" pitchFamily="34" charset="0"/>
              <a:buChar char="–"/>
              <a:defRPr sz="1600" baseline="0"/>
            </a:lvl7pPr>
            <a:lvl8pPr marL="1371532" indent="-228589">
              <a:buFont typeface="Arial" pitchFamily="34" charset="0"/>
              <a:buChar char="–"/>
              <a:defRPr sz="1600" baseline="0"/>
            </a:lvl8pPr>
            <a:lvl9pPr marL="1600120" indent="-228589">
              <a:buFont typeface="Arial" pitchFamily="34" charset="0"/>
              <a:buChar cha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034" y="1783079"/>
            <a:ext cx="5304367" cy="429704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7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82762"/>
            <a:ext cx="3414184"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9967" y="1782762"/>
            <a:ext cx="3412067"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68216" y="1782762"/>
            <a:ext cx="3414184" cy="4297363"/>
          </a:xfrm>
        </p:spPr>
        <p:txBody>
          <a:bodyPr>
            <a:normAutofit/>
          </a:bodyPr>
          <a:lstStyle>
            <a:lvl1pPr>
              <a:defRPr sz="1600"/>
            </a:lvl1pPr>
            <a:lvl2pPr>
              <a:defRPr sz="1600"/>
            </a:lvl2pPr>
            <a:lvl3pPr>
              <a:defRPr sz="16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a:xfrm>
            <a:off x="609600" y="685800"/>
            <a:ext cx="10972800" cy="109728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65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121920" y="-91440"/>
            <a:ext cx="12435840" cy="7040880"/>
            <a:chOff x="-91440" y="-91440"/>
            <a:chExt cx="9326880" cy="7040880"/>
          </a:xfrm>
        </p:grpSpPr>
        <p:cxnSp>
          <p:nvCxnSpPr>
            <p:cNvPr id="12" name="Straight Connector 11"/>
            <p:cNvCxnSpPr/>
            <p:nvPr userDrawn="1"/>
          </p:nvCxnSpPr>
          <p:spPr>
            <a:xfrm>
              <a:off x="-9144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89720" y="6858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89720" y="178308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89720" y="608076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8686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572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86868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45720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57200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434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4709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434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709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8972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644652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32918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301752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585216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a:off x="32918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612648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a:off x="612648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a:off x="301752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a:off x="585216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740664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7406640" y="69037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idx="1"/>
          </p:nvPr>
        </p:nvSpPr>
        <p:spPr>
          <a:xfrm>
            <a:off x="609600" y="1783081"/>
            <a:ext cx="10972800" cy="429704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Freeform 9"/>
          <p:cNvSpPr>
            <a:spLocks noChangeAspect="1"/>
          </p:cNvSpPr>
          <p:nvPr/>
        </p:nvSpPr>
        <p:spPr bwMode="black">
          <a:xfrm>
            <a:off x="316992" y="1"/>
            <a:ext cx="670560" cy="440611"/>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pic>
        <p:nvPicPr>
          <p:cNvPr id="53" name="Picture 52"/>
          <p:cNvPicPr>
            <a:picLocks noChangeAspect="1"/>
          </p:cNvPicPr>
          <p:nvPr/>
        </p:nvPicPr>
        <p:blipFill>
          <a:blip r:embed="rId15"/>
          <a:stretch>
            <a:fillRect/>
          </a:stretch>
        </p:blipFill>
        <p:spPr bwMode="black">
          <a:xfrm>
            <a:off x="458047" y="6163056"/>
            <a:ext cx="2256607" cy="480704"/>
          </a:xfrm>
          <a:prstGeom prst="rect">
            <a:avLst/>
          </a:prstGeom>
          <a:noFill/>
        </p:spPr>
      </p:pic>
      <p:sp>
        <p:nvSpPr>
          <p:cNvPr id="2" name="Title Placeholder 1"/>
          <p:cNvSpPr>
            <a:spLocks noGrp="1"/>
          </p:cNvSpPr>
          <p:nvPr>
            <p:ph type="title"/>
          </p:nvPr>
        </p:nvSpPr>
        <p:spPr>
          <a:xfrm>
            <a:off x="609600" y="685800"/>
            <a:ext cx="10972800" cy="109728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44" name="Text Box 115"/>
          <p:cNvSpPr txBox="1">
            <a:spLocks noChangeArrowheads="1"/>
          </p:cNvSpPr>
          <p:nvPr/>
        </p:nvSpPr>
        <p:spPr bwMode="auto">
          <a:xfrm>
            <a:off x="9876368" y="6318504"/>
            <a:ext cx="1340273" cy="182881"/>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800" b="0" smtClean="0">
                <a:solidFill>
                  <a:schemeClr val="tx1"/>
                </a:solidFill>
              </a:rPr>
              <a:pPr algn="r" defTabSz="820738">
                <a:spcBef>
                  <a:spcPts val="0"/>
                </a:spcBef>
              </a:pPr>
              <a:t>September 29, 2017</a:t>
            </a:fld>
            <a:endParaRPr lang="en-US" sz="800" b="0" dirty="0">
              <a:solidFill>
                <a:schemeClr val="tx1"/>
              </a:solidFill>
            </a:endParaRPr>
          </a:p>
        </p:txBody>
      </p:sp>
      <p:sp>
        <p:nvSpPr>
          <p:cNvPr id="46" name="Text Box 115"/>
          <p:cNvSpPr txBox="1">
            <a:spLocks noChangeArrowheads="1"/>
          </p:cNvSpPr>
          <p:nvPr/>
        </p:nvSpPr>
        <p:spPr bwMode="auto">
          <a:xfrm>
            <a:off x="11216642" y="6318506"/>
            <a:ext cx="365759" cy="182879"/>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800" b="1" smtClean="0">
                <a:solidFill>
                  <a:schemeClr val="tx1"/>
                </a:solidFill>
              </a:rPr>
              <a:pPr algn="r" defTabSz="820738">
                <a:spcBef>
                  <a:spcPts val="0"/>
                </a:spcBef>
              </a:pPr>
              <a:t>‹#›</a:t>
            </a:fld>
            <a:endParaRPr lang="en-US" sz="800" b="1" dirty="0">
              <a:solidFill>
                <a:schemeClr val="tx1"/>
              </a:solidFill>
            </a:endParaRPr>
          </a:p>
        </p:txBody>
      </p:sp>
      <p:sp>
        <p:nvSpPr>
          <p:cNvPr id="48" name="Footer Placeholder 4"/>
          <p:cNvSpPr txBox="1">
            <a:spLocks/>
          </p:cNvSpPr>
          <p:nvPr/>
        </p:nvSpPr>
        <p:spPr>
          <a:xfrm>
            <a:off x="4023785" y="6318504"/>
            <a:ext cx="4144432" cy="18288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DXC Proprietary and Confidential</a:t>
            </a:r>
          </a:p>
        </p:txBody>
      </p:sp>
    </p:spTree>
    <p:extLst>
      <p:ext uri="{BB962C8B-B14F-4D97-AF65-F5344CB8AC3E}">
        <p14:creationId xmlns:p14="http://schemas.microsoft.com/office/powerpoint/2010/main" val="260128682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9140" rtl="0" eaLnBrk="1" latinLnBrk="0" hangingPunct="1">
        <a:lnSpc>
          <a:spcPct val="85000"/>
        </a:lnSpc>
        <a:spcBef>
          <a:spcPct val="0"/>
        </a:spcBef>
        <a:buNone/>
        <a:defRPr sz="2800" b="1" kern="1200">
          <a:solidFill>
            <a:schemeClr val="tx1"/>
          </a:solidFill>
          <a:latin typeface="+mj-lt"/>
          <a:ea typeface="+mj-ea"/>
          <a:cs typeface="+mj-cs"/>
        </a:defRPr>
      </a:lvl1pPr>
    </p:titleStyle>
    <p:bodyStyle>
      <a:lvl1pPr marL="0" indent="0" algn="l" defTabSz="1219140" rtl="0" eaLnBrk="1" latinLnBrk="0" hangingPunct="1">
        <a:spcBef>
          <a:spcPts val="900"/>
        </a:spcBef>
        <a:buFontTx/>
        <a:buNone/>
        <a:defRPr sz="1600" b="1" kern="1200">
          <a:solidFill>
            <a:schemeClr val="tx1"/>
          </a:solidFill>
          <a:latin typeface="+mn-lt"/>
          <a:ea typeface="+mn-ea"/>
          <a:cs typeface="+mn-cs"/>
        </a:defRPr>
      </a:lvl1pPr>
      <a:lvl2pPr marL="0" indent="0" algn="l" defTabSz="1219140" rtl="0" eaLnBrk="1" latinLnBrk="0" hangingPunct="1">
        <a:spcBef>
          <a:spcPts val="900"/>
        </a:spcBef>
        <a:buFontTx/>
        <a:buNone/>
        <a:defRPr sz="1600" kern="1200">
          <a:solidFill>
            <a:schemeClr val="tx1"/>
          </a:solidFill>
          <a:latin typeface="+mn-lt"/>
          <a:ea typeface="+mn-ea"/>
          <a:cs typeface="+mn-cs"/>
        </a:defRPr>
      </a:lvl2pPr>
      <a:lvl3pPr marL="232822" indent="-232822" algn="l" defTabSz="1219140" rtl="0" eaLnBrk="1" latinLnBrk="0" hangingPunct="1">
        <a:spcBef>
          <a:spcPts val="900"/>
        </a:spcBef>
        <a:buFont typeface="Arial" pitchFamily="34" charset="0"/>
        <a:buChar char="•"/>
        <a:defRPr sz="1600" kern="1200">
          <a:solidFill>
            <a:schemeClr val="tx1"/>
          </a:solidFill>
          <a:latin typeface="+mn-lt"/>
          <a:ea typeface="+mn-ea"/>
          <a:cs typeface="+mn-cs"/>
        </a:defRPr>
      </a:lvl3pPr>
      <a:lvl4pPr marL="457178" indent="-224356"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4pPr>
      <a:lvl5pPr marL="687883" indent="-230706"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5pPr>
      <a:lvl6pPr marL="914354" indent="-228589" algn="l" defTabSz="1219140" rtl="0" eaLnBrk="1" latinLnBrk="0" hangingPunct="1">
        <a:spcBef>
          <a:spcPts val="300"/>
        </a:spcBef>
        <a:buFont typeface="Arial" pitchFamily="34" charset="0"/>
        <a:buChar char="–"/>
        <a:defRPr sz="1600" kern="1200">
          <a:solidFill>
            <a:schemeClr val="tx1"/>
          </a:solidFill>
          <a:latin typeface="+mn-lt"/>
          <a:ea typeface="+mn-ea"/>
          <a:cs typeface="+mn-cs"/>
        </a:defRPr>
      </a:lvl6pPr>
      <a:lvl7pPr marL="1142942" indent="-228589" algn="l" defTabSz="1219140" rtl="0" eaLnBrk="1" latinLnBrk="0" hangingPunct="1">
        <a:spcBef>
          <a:spcPts val="300"/>
        </a:spcBef>
        <a:buFont typeface="Arial" pitchFamily="34" charset="0"/>
        <a:buChar char="–"/>
        <a:tabLst/>
        <a:defRPr sz="1600" kern="1200">
          <a:solidFill>
            <a:schemeClr val="tx1"/>
          </a:solidFill>
          <a:latin typeface="+mn-lt"/>
          <a:ea typeface="+mn-ea"/>
          <a:cs typeface="+mn-cs"/>
        </a:defRPr>
      </a:lvl7pPr>
      <a:lvl8pPr marL="1371532" indent="-228589" algn="l" defTabSz="1219140" rtl="0" eaLnBrk="1" latinLnBrk="0" hangingPunct="1">
        <a:spcBef>
          <a:spcPts val="300"/>
        </a:spcBef>
        <a:buFont typeface="Arial" pitchFamily="34" charset="0"/>
        <a:buChar char="–"/>
        <a:defRPr sz="1600" kern="1200" baseline="0">
          <a:solidFill>
            <a:schemeClr val="tx1"/>
          </a:solidFill>
          <a:latin typeface="+mn-lt"/>
          <a:ea typeface="+mn-ea"/>
          <a:cs typeface="+mn-cs"/>
        </a:defRPr>
      </a:lvl8pPr>
      <a:lvl9pPr marL="1600120" indent="-228589" algn="l" defTabSz="1219140" rtl="0" eaLnBrk="1" latinLnBrk="0" hangingPunct="1">
        <a:spcBef>
          <a:spcPts val="300"/>
        </a:spcBef>
        <a:buFont typeface="Arial" pitchFamily="34" charset="0"/>
        <a:buChar char="–"/>
        <a:tabLst/>
        <a:defRPr sz="1600" kern="1200" baseline="0">
          <a:solidFill>
            <a:schemeClr val="tx1"/>
          </a:solidFill>
          <a:latin typeface="+mn-lt"/>
          <a:ea typeface="+mn-ea"/>
          <a:cs typeface="+mn-cs"/>
        </a:defRPr>
      </a:lvl9pPr>
    </p:bodyStyle>
    <p:otherStyle>
      <a:defPPr>
        <a:defRPr lang="en-US"/>
      </a:defPPr>
      <a:lvl1pPr marL="0" algn="l" defTabSz="1219140" rtl="0" eaLnBrk="1" latinLnBrk="0" hangingPunct="1">
        <a:defRPr sz="1200" kern="1200">
          <a:solidFill>
            <a:schemeClr val="tx1"/>
          </a:solidFill>
          <a:latin typeface="+mn-lt"/>
          <a:ea typeface="+mn-ea"/>
          <a:cs typeface="+mn-cs"/>
        </a:defRPr>
      </a:lvl1pPr>
      <a:lvl2pPr marL="609570" algn="l" defTabSz="1219140" rtl="0" eaLnBrk="1" latinLnBrk="0" hangingPunct="1">
        <a:defRPr sz="1200" kern="1200">
          <a:solidFill>
            <a:schemeClr val="tx1"/>
          </a:solidFill>
          <a:latin typeface="+mn-lt"/>
          <a:ea typeface="+mn-ea"/>
          <a:cs typeface="+mn-cs"/>
        </a:defRPr>
      </a:lvl2pPr>
      <a:lvl3pPr marL="1219140" algn="l" defTabSz="1219140" rtl="0" eaLnBrk="1" latinLnBrk="0" hangingPunct="1">
        <a:defRPr sz="1200" kern="1200">
          <a:solidFill>
            <a:schemeClr val="tx1"/>
          </a:solidFill>
          <a:latin typeface="+mn-lt"/>
          <a:ea typeface="+mn-ea"/>
          <a:cs typeface="+mn-cs"/>
        </a:defRPr>
      </a:lvl3pPr>
      <a:lvl4pPr marL="1828709" algn="l" defTabSz="1219140" rtl="0" eaLnBrk="1" latinLnBrk="0" hangingPunct="1">
        <a:defRPr sz="1200" kern="1200">
          <a:solidFill>
            <a:schemeClr val="tx1"/>
          </a:solidFill>
          <a:latin typeface="+mn-lt"/>
          <a:ea typeface="+mn-ea"/>
          <a:cs typeface="+mn-cs"/>
        </a:defRPr>
      </a:lvl4pPr>
      <a:lvl5pPr marL="2438278" algn="l" defTabSz="1219140" rtl="0" eaLnBrk="1" latinLnBrk="0" hangingPunct="1">
        <a:defRPr sz="1200" kern="1200">
          <a:solidFill>
            <a:schemeClr val="tx1"/>
          </a:solidFill>
          <a:latin typeface="+mn-lt"/>
          <a:ea typeface="+mn-ea"/>
          <a:cs typeface="+mn-cs"/>
        </a:defRPr>
      </a:lvl5pPr>
      <a:lvl6pPr marL="3047848" algn="l" defTabSz="1219140" rtl="0" eaLnBrk="1" latinLnBrk="0" hangingPunct="1">
        <a:defRPr sz="1200" kern="1200">
          <a:solidFill>
            <a:schemeClr val="tx1"/>
          </a:solidFill>
          <a:latin typeface="+mn-lt"/>
          <a:ea typeface="+mn-ea"/>
          <a:cs typeface="+mn-cs"/>
        </a:defRPr>
      </a:lvl6pPr>
      <a:lvl7pPr marL="3657418" algn="l" defTabSz="1219140" rtl="0" eaLnBrk="1" latinLnBrk="0" hangingPunct="1">
        <a:defRPr sz="1200" kern="1200">
          <a:solidFill>
            <a:schemeClr val="tx1"/>
          </a:solidFill>
          <a:latin typeface="+mn-lt"/>
          <a:ea typeface="+mn-ea"/>
          <a:cs typeface="+mn-cs"/>
        </a:defRPr>
      </a:lvl7pPr>
      <a:lvl8pPr marL="4266987" algn="l" defTabSz="1219140" rtl="0" eaLnBrk="1" latinLnBrk="0" hangingPunct="1">
        <a:defRPr sz="1200" kern="1200">
          <a:solidFill>
            <a:schemeClr val="tx1"/>
          </a:solidFill>
          <a:latin typeface="+mn-lt"/>
          <a:ea typeface="+mn-ea"/>
          <a:cs typeface="+mn-cs"/>
        </a:defRPr>
      </a:lvl8pPr>
      <a:lvl9pPr marL="4876557" algn="l" defTabSz="121914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2880">
          <p15:clr>
            <a:srgbClr val="F26B43"/>
          </p15:clr>
        </p15:guide>
        <p15:guide id="3" pos="288">
          <p15:clr>
            <a:srgbClr val="F26B43"/>
          </p15:clr>
        </p15:guide>
        <p15:guide id="11" pos="5472">
          <p15:clr>
            <a:srgbClr val="F26B43"/>
          </p15:clr>
        </p15:guide>
        <p15:guide id="12" orient="horz" pos="1123">
          <p15:clr>
            <a:srgbClr val="F26B43"/>
          </p15:clr>
        </p15:guide>
        <p15:guide id="13" orient="horz" pos="3830">
          <p15:clr>
            <a:srgbClr val="F26B43"/>
          </p15:clr>
        </p15:guide>
        <p15:guide id="14" orient="horz" pos="4061">
          <p15:clr>
            <a:srgbClr val="F26B43"/>
          </p15:clr>
        </p15:guide>
        <p15:guide id="15" pos="1901">
          <p15:clr>
            <a:srgbClr val="F26B43"/>
          </p15:clr>
        </p15:guide>
        <p15:guide id="16" pos="2074">
          <p15:clr>
            <a:srgbClr val="F26B43"/>
          </p15:clr>
        </p15:guide>
        <p15:guide id="17" pos="3686">
          <p15:clr>
            <a:srgbClr val="F26B43"/>
          </p15:clr>
        </p15:guide>
        <p15:guide id="18" pos="3859">
          <p15:clr>
            <a:srgbClr val="F26B43"/>
          </p15:clr>
        </p15:guide>
        <p15:guide id="19" pos="2794">
          <p15:clr>
            <a:srgbClr val="F26B43"/>
          </p15:clr>
        </p15:guide>
        <p15:guide id="20" pos="2966">
          <p15:clr>
            <a:srgbClr val="F26B43"/>
          </p15:clr>
        </p15:guide>
        <p15:guide id="21" pos="46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typescriptlang.org/index.html#download-links" TargetMode="External"/><Relationship Id="rId2" Type="http://schemas.openxmlformats.org/officeDocument/2006/relationships/hyperlink" Target="https://nodejs.org/en/"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ivogabe/gulp-typescript"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typescriptlang.org/samples/index.html"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can we do with </a:t>
            </a:r>
            <a:r>
              <a:rPr lang="en-US" dirty="0" err="1"/>
              <a:t>TypeScript</a:t>
            </a:r>
            <a:r>
              <a:rPr lang="en-US" dirty="0"/>
              <a:t> 2.5?</a:t>
            </a:r>
          </a:p>
        </p:txBody>
      </p:sp>
      <p:sp>
        <p:nvSpPr>
          <p:cNvPr id="3" name="Subtitle 2"/>
          <p:cNvSpPr>
            <a:spLocks noGrp="1"/>
          </p:cNvSpPr>
          <p:nvPr>
            <p:ph type="subTitle" idx="1"/>
          </p:nvPr>
        </p:nvSpPr>
        <p:spPr/>
        <p:txBody>
          <a:bodyPr/>
          <a:lstStyle/>
          <a:p>
            <a:r>
              <a:rPr lang="en-US" dirty="0"/>
              <a:t>Presenter: Trong Tran</a:t>
            </a:r>
          </a:p>
          <a:p>
            <a:r>
              <a:rPr lang="en-US" dirty="0"/>
              <a:t>09 - 2017</a:t>
            </a:r>
          </a:p>
        </p:txBody>
      </p:sp>
    </p:spTree>
    <p:extLst>
      <p:ext uri="{BB962C8B-B14F-4D97-AF65-F5344CB8AC3E}">
        <p14:creationId xmlns:p14="http://schemas.microsoft.com/office/powerpoint/2010/main" val="2396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10" y="1150939"/>
            <a:ext cx="7541010" cy="4614780"/>
          </a:xfrm>
        </p:spPr>
      </p:pic>
      <p:sp>
        <p:nvSpPr>
          <p:cNvPr id="3" name="Title 2"/>
          <p:cNvSpPr>
            <a:spLocks noGrp="1"/>
          </p:cNvSpPr>
          <p:nvPr>
            <p:ph type="title"/>
          </p:nvPr>
        </p:nvSpPr>
        <p:spPr>
          <a:xfrm>
            <a:off x="609600" y="685800"/>
            <a:ext cx="10972800" cy="465083"/>
          </a:xfrm>
        </p:spPr>
        <p:txBody>
          <a:bodyPr/>
          <a:lstStyle/>
          <a:p>
            <a:r>
              <a:rPr lang="en-US" dirty="0"/>
              <a:t>1.2 ECMAScript</a:t>
            </a:r>
          </a:p>
        </p:txBody>
      </p:sp>
      <p:sp>
        <p:nvSpPr>
          <p:cNvPr id="7" name="TextBox 6"/>
          <p:cNvSpPr txBox="1"/>
          <p:nvPr/>
        </p:nvSpPr>
        <p:spPr>
          <a:xfrm>
            <a:off x="3893770" y="5765719"/>
            <a:ext cx="4086376" cy="307777"/>
          </a:xfrm>
          <a:prstGeom prst="rect">
            <a:avLst/>
          </a:prstGeom>
          <a:noFill/>
        </p:spPr>
        <p:txBody>
          <a:bodyPr wrap="none" rtlCol="0">
            <a:spAutoFit/>
          </a:bodyPr>
          <a:lstStyle/>
          <a:p>
            <a:pPr algn="ctr"/>
            <a:r>
              <a:rPr lang="en-US" sz="1400" dirty="0"/>
              <a:t>Figure 4 – ECMAScript Browser Implementations</a:t>
            </a:r>
          </a:p>
        </p:txBody>
      </p:sp>
    </p:spTree>
    <p:extLst>
      <p:ext uri="{BB962C8B-B14F-4D97-AF65-F5344CB8AC3E}">
        <p14:creationId xmlns:p14="http://schemas.microsoft.com/office/powerpoint/2010/main" val="177121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Wingdings" panose="05000000000000000000" pitchFamily="2" charset="2"/>
              <a:buChar char="v"/>
            </a:pPr>
            <a:r>
              <a:rPr lang="en-US" b="0" dirty="0" err="1"/>
              <a:t>TypeScript</a:t>
            </a:r>
            <a:r>
              <a:rPr lang="en-US" b="0" dirty="0"/>
              <a:t> is a free and open-source programming language developed and maintained by Microsoft. It is a strict syntactical superset of JavaScript, and adds optional static typing to the language. Anders Hejlsberg, lead architect of C# and creator of Delphi and Turbo Pascal, has worked on the development of </a:t>
            </a:r>
            <a:r>
              <a:rPr lang="en-US" b="0" dirty="0" err="1"/>
              <a:t>TypeScript</a:t>
            </a:r>
            <a:r>
              <a:rPr lang="en-US" b="0" dirty="0" smtClean="0"/>
              <a:t>.</a:t>
            </a:r>
          </a:p>
          <a:p>
            <a:pPr marL="285750" indent="-285750">
              <a:buFont typeface="Wingdings" panose="05000000000000000000" pitchFamily="2" charset="2"/>
              <a:buChar char="v"/>
            </a:pPr>
            <a:r>
              <a:rPr lang="en-US" b="0" dirty="0" err="1"/>
              <a:t>TypeScript</a:t>
            </a:r>
            <a:r>
              <a:rPr lang="en-US" b="0" dirty="0"/>
              <a:t> may be used to develop JavaScript applications for client-side or </a:t>
            </a:r>
            <a:r>
              <a:rPr lang="en-US" b="0" dirty="0" smtClean="0"/>
              <a:t>server-side execution.</a:t>
            </a:r>
          </a:p>
        </p:txBody>
      </p:sp>
      <p:sp>
        <p:nvSpPr>
          <p:cNvPr id="3" name="Title 2"/>
          <p:cNvSpPr>
            <a:spLocks noGrp="1"/>
          </p:cNvSpPr>
          <p:nvPr>
            <p:ph type="title"/>
          </p:nvPr>
        </p:nvSpPr>
        <p:spPr/>
        <p:txBody>
          <a:bodyPr/>
          <a:lstStyle/>
          <a:p>
            <a:r>
              <a:rPr lang="en-US" dirty="0"/>
              <a:t>2. Introduction </a:t>
            </a:r>
            <a:r>
              <a:rPr lang="en-US" dirty="0" err="1"/>
              <a:t>TypeScript</a:t>
            </a:r>
            <a:endParaRPr lang="en-US" dirty="0"/>
          </a:p>
        </p:txBody>
      </p:sp>
    </p:spTree>
    <p:extLst>
      <p:ext uri="{BB962C8B-B14F-4D97-AF65-F5344CB8AC3E}">
        <p14:creationId xmlns:p14="http://schemas.microsoft.com/office/powerpoint/2010/main" val="280479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496019"/>
          </a:xfrm>
        </p:spPr>
        <p:txBody>
          <a:bodyPr/>
          <a:lstStyle/>
          <a:p>
            <a:r>
              <a:rPr lang="en-US" dirty="0"/>
              <a:t>2. Introduction </a:t>
            </a:r>
            <a:r>
              <a:rPr lang="en-US" dirty="0" err="1"/>
              <a:t>TypeScript</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1727199"/>
            <a:ext cx="3581399" cy="4291879"/>
          </a:xfrm>
          <a:prstGeom prst="rect">
            <a:avLst/>
          </a:prstGeom>
        </p:spPr>
      </p:pic>
      <p:sp>
        <p:nvSpPr>
          <p:cNvPr id="5" name="TextBox 4"/>
          <p:cNvSpPr txBox="1"/>
          <p:nvPr/>
        </p:nvSpPr>
        <p:spPr>
          <a:xfrm>
            <a:off x="4811193" y="3108783"/>
            <a:ext cx="2569614" cy="307777"/>
          </a:xfrm>
          <a:prstGeom prst="rect">
            <a:avLst/>
          </a:prstGeom>
          <a:noFill/>
        </p:spPr>
        <p:txBody>
          <a:bodyPr wrap="none" rtlCol="0">
            <a:spAutoFit/>
          </a:bodyPr>
          <a:lstStyle/>
          <a:p>
            <a:pPr algn="ctr"/>
            <a:r>
              <a:rPr lang="en-US" sz="1400" dirty="0"/>
              <a:t>Figure </a:t>
            </a:r>
            <a:r>
              <a:rPr lang="en-US" sz="1400" dirty="0" smtClean="0"/>
              <a:t>5 </a:t>
            </a:r>
            <a:r>
              <a:rPr lang="en-US" sz="1400" dirty="0"/>
              <a:t>– </a:t>
            </a:r>
            <a:r>
              <a:rPr lang="en-US" sz="1400" dirty="0" err="1" smtClean="0"/>
              <a:t>TypeScript</a:t>
            </a:r>
            <a:r>
              <a:rPr lang="en-US" sz="1400" dirty="0" smtClean="0"/>
              <a:t> Editions</a:t>
            </a:r>
            <a:endParaRPr lang="en-US" sz="1400" dirty="0"/>
          </a:p>
        </p:txBody>
      </p:sp>
    </p:spTree>
    <p:extLst>
      <p:ext uri="{BB962C8B-B14F-4D97-AF65-F5344CB8AC3E}">
        <p14:creationId xmlns:p14="http://schemas.microsoft.com/office/powerpoint/2010/main" val="284731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30060"/>
            <a:ext cx="10972800" cy="4297045"/>
          </a:xfrm>
        </p:spPr>
        <p:txBody>
          <a:bodyPr/>
          <a:lstStyle/>
          <a:p>
            <a:pPr marL="285750" indent="-285750">
              <a:buFont typeface="Wingdings" panose="05000000000000000000" pitchFamily="2" charset="2"/>
              <a:buChar char="v"/>
            </a:pPr>
            <a:r>
              <a:rPr lang="en-US" dirty="0"/>
              <a:t>Installing </a:t>
            </a:r>
            <a:r>
              <a:rPr lang="en-US" dirty="0" err="1" smtClean="0"/>
              <a:t>TypeScript</a:t>
            </a:r>
            <a:r>
              <a:rPr lang="en-US" dirty="0" smtClean="0"/>
              <a:t>:</a:t>
            </a:r>
          </a:p>
          <a:p>
            <a:r>
              <a:rPr lang="en-US" b="0" dirty="0"/>
              <a:t>There are two main ways to get the </a:t>
            </a:r>
            <a:r>
              <a:rPr lang="en-US" b="0" dirty="0" err="1"/>
              <a:t>TypeScript</a:t>
            </a:r>
            <a:r>
              <a:rPr lang="en-US" b="0" dirty="0"/>
              <a:t> tools:</a:t>
            </a:r>
          </a:p>
          <a:p>
            <a:pPr marL="518572" lvl="2" indent="-285750">
              <a:buFont typeface="Wingdings" panose="05000000000000000000" pitchFamily="2" charset="2"/>
              <a:buChar char="q"/>
            </a:pPr>
            <a:r>
              <a:rPr lang="en-US" b="0" dirty="0"/>
              <a:t>Via </a:t>
            </a:r>
            <a:r>
              <a:rPr lang="en-US" b="0" dirty="0" err="1"/>
              <a:t>npm</a:t>
            </a:r>
            <a:r>
              <a:rPr lang="en-US" b="0" dirty="0"/>
              <a:t> (the Node.js package manager</a:t>
            </a:r>
            <a:r>
              <a:rPr lang="en-US" b="0" dirty="0" smtClean="0"/>
              <a:t>). (</a:t>
            </a:r>
            <a:r>
              <a:rPr lang="en-US" b="0" dirty="0" smtClean="0">
                <a:hlinkClick r:id="rId2"/>
              </a:rPr>
              <a:t>Download Node.js</a:t>
            </a:r>
            <a:r>
              <a:rPr lang="en-US" b="0" dirty="0" smtClean="0"/>
              <a:t>)</a:t>
            </a:r>
            <a:endParaRPr lang="en-US" b="0" dirty="0"/>
          </a:p>
          <a:p>
            <a:pPr marL="518572" lvl="2" indent="-285750">
              <a:buFont typeface="Wingdings" panose="05000000000000000000" pitchFamily="2" charset="2"/>
              <a:buChar char="q"/>
            </a:pPr>
            <a:r>
              <a:rPr lang="en-US" b="0" dirty="0"/>
              <a:t>By installing </a:t>
            </a:r>
            <a:r>
              <a:rPr lang="en-US" b="0" dirty="0" err="1"/>
              <a:t>TypeScript’s</a:t>
            </a:r>
            <a:r>
              <a:rPr lang="en-US" b="0" dirty="0"/>
              <a:t> Visual Studio </a:t>
            </a:r>
            <a:r>
              <a:rPr lang="en-US" b="0" dirty="0" smtClean="0"/>
              <a:t>plugins. (</a:t>
            </a:r>
            <a:r>
              <a:rPr lang="en-US" dirty="0" smtClean="0">
                <a:hlinkClick r:id="rId3"/>
              </a:rPr>
              <a:t>Download </a:t>
            </a:r>
            <a:r>
              <a:rPr lang="en-US" dirty="0" err="1" smtClean="0">
                <a:hlinkClick r:id="rId3"/>
              </a:rPr>
              <a:t>TypeScript</a:t>
            </a:r>
            <a:r>
              <a:rPr lang="en-US" dirty="0" smtClean="0">
                <a:hlinkClick r:id="rId3"/>
              </a:rPr>
              <a:t> Visual Studio plugins</a:t>
            </a:r>
            <a:r>
              <a:rPr lang="en-US" dirty="0" smtClean="0"/>
              <a:t>)</a:t>
            </a:r>
            <a:endParaRPr lang="en-US" b="0" dirty="0"/>
          </a:p>
          <a:p>
            <a:endParaRPr lang="en-US" dirty="0" smtClean="0"/>
          </a:p>
          <a:p>
            <a:endParaRPr lang="en-US" dirty="0"/>
          </a:p>
        </p:txBody>
      </p:sp>
      <p:sp>
        <p:nvSpPr>
          <p:cNvPr id="3" name="Title 2"/>
          <p:cNvSpPr>
            <a:spLocks noGrp="1"/>
          </p:cNvSpPr>
          <p:nvPr>
            <p:ph type="title"/>
          </p:nvPr>
        </p:nvSpPr>
        <p:spPr>
          <a:xfrm>
            <a:off x="609600" y="685800"/>
            <a:ext cx="10972800" cy="444260"/>
          </a:xfrm>
        </p:spPr>
        <p:txBody>
          <a:bodyPr>
            <a:normAutofit fontScale="90000"/>
          </a:bodyPr>
          <a:lstStyle/>
          <a:p>
            <a:r>
              <a:rPr lang="en-US" dirty="0" smtClean="0"/>
              <a:t>3. </a:t>
            </a:r>
            <a:r>
              <a:rPr lang="en-US" dirty="0"/>
              <a:t>Setting up </a:t>
            </a:r>
            <a:r>
              <a:rPr lang="en-US" dirty="0" err="1"/>
              <a:t>TypeScript</a:t>
            </a:r>
            <a:r>
              <a:rPr lang="en-US" dirty="0"/>
              <a:t> working environment</a:t>
            </a:r>
            <a:br>
              <a:rPr lang="en-US" dirty="0"/>
            </a:br>
            <a:r>
              <a:rPr lang="en-US" dirty="0"/>
              <a:t/>
            </a:r>
            <a:br>
              <a:rPr lang="en-US" dirty="0"/>
            </a:b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596551"/>
            <a:ext cx="7559615" cy="3597215"/>
          </a:xfrm>
          <a:prstGeom prst="rect">
            <a:avLst/>
          </a:prstGeom>
        </p:spPr>
      </p:pic>
      <p:sp>
        <p:nvSpPr>
          <p:cNvPr id="5" name="TextBox 4"/>
          <p:cNvSpPr txBox="1"/>
          <p:nvPr/>
        </p:nvSpPr>
        <p:spPr>
          <a:xfrm>
            <a:off x="8791609" y="4049062"/>
            <a:ext cx="3056927" cy="307777"/>
          </a:xfrm>
          <a:prstGeom prst="rect">
            <a:avLst/>
          </a:prstGeom>
          <a:noFill/>
        </p:spPr>
        <p:txBody>
          <a:bodyPr wrap="none" rtlCol="0">
            <a:spAutoFit/>
          </a:bodyPr>
          <a:lstStyle/>
          <a:p>
            <a:pPr algn="ctr"/>
            <a:r>
              <a:rPr lang="en-US" sz="1400" dirty="0"/>
              <a:t>Figure 6</a:t>
            </a:r>
            <a:r>
              <a:rPr lang="en-US" sz="1400" dirty="0" smtClean="0"/>
              <a:t> </a:t>
            </a:r>
            <a:r>
              <a:rPr lang="en-US" sz="1400" dirty="0"/>
              <a:t>– </a:t>
            </a:r>
            <a:r>
              <a:rPr lang="en-US" sz="1400" dirty="0" smtClean="0"/>
              <a:t>Site download </a:t>
            </a:r>
            <a:r>
              <a:rPr lang="en-US" sz="1400" dirty="0" err="1" smtClean="0"/>
              <a:t>TypeScript</a:t>
            </a:r>
            <a:endParaRPr lang="en-US" sz="1400" dirty="0"/>
          </a:p>
        </p:txBody>
      </p:sp>
      <p:sp>
        <p:nvSpPr>
          <p:cNvPr id="6" name="TextBox 5"/>
          <p:cNvSpPr txBox="1"/>
          <p:nvPr/>
        </p:nvSpPr>
        <p:spPr>
          <a:xfrm>
            <a:off x="8791609" y="4477933"/>
            <a:ext cx="3528204" cy="1015663"/>
          </a:xfrm>
          <a:prstGeom prst="rect">
            <a:avLst/>
          </a:prstGeom>
          <a:noFill/>
        </p:spPr>
        <p:txBody>
          <a:bodyPr wrap="square" rtlCol="0">
            <a:spAutoFit/>
          </a:bodyPr>
          <a:lstStyle/>
          <a:p>
            <a:r>
              <a:rPr lang="en-US" sz="1200" dirty="0" smtClean="0"/>
              <a:t>Recommended install </a:t>
            </a:r>
            <a:r>
              <a:rPr lang="en-US" sz="1200" dirty="0" err="1" smtClean="0"/>
              <a:t>TypeScript</a:t>
            </a:r>
            <a:r>
              <a:rPr lang="en-US" sz="1200" dirty="0" smtClean="0"/>
              <a:t> Via </a:t>
            </a:r>
            <a:r>
              <a:rPr lang="en-US" sz="1200" dirty="0" err="1" smtClean="0"/>
              <a:t>npm</a:t>
            </a:r>
            <a:r>
              <a:rPr lang="en-US" sz="1200" dirty="0" smtClean="0"/>
              <a:t> </a:t>
            </a:r>
          </a:p>
          <a:p>
            <a:r>
              <a:rPr lang="en-US" sz="1200" dirty="0" smtClean="0"/>
              <a:t>(the </a:t>
            </a:r>
            <a:r>
              <a:rPr lang="en-US" sz="1200" dirty="0"/>
              <a:t>Node.js package </a:t>
            </a:r>
            <a:r>
              <a:rPr lang="en-US" sz="1200" dirty="0" smtClean="0"/>
              <a:t>manager)</a:t>
            </a:r>
          </a:p>
          <a:p>
            <a:endParaRPr lang="en-US" sz="1200" dirty="0"/>
          </a:p>
          <a:p>
            <a:r>
              <a:rPr lang="en-US" sz="1200" dirty="0"/>
              <a:t>For NPM users</a:t>
            </a:r>
            <a:r>
              <a:rPr lang="en-US" sz="1200" dirty="0" smtClean="0"/>
              <a:t>:</a:t>
            </a:r>
          </a:p>
          <a:p>
            <a:r>
              <a:rPr lang="en-US" sz="1200" dirty="0">
                <a:solidFill>
                  <a:srgbClr val="FF0000"/>
                </a:solidFill>
              </a:rPr>
              <a:t>&gt; </a:t>
            </a:r>
            <a:r>
              <a:rPr lang="en-US" sz="1200" dirty="0" err="1">
                <a:solidFill>
                  <a:srgbClr val="FF0000"/>
                </a:solidFill>
              </a:rPr>
              <a:t>npm</a:t>
            </a:r>
            <a:r>
              <a:rPr lang="en-US" sz="1200" dirty="0">
                <a:solidFill>
                  <a:srgbClr val="FF0000"/>
                </a:solidFill>
              </a:rPr>
              <a:t> install -g typescript</a:t>
            </a:r>
            <a:endParaRPr lang="en-US" sz="1200" dirty="0" smtClean="0">
              <a:solidFill>
                <a:srgbClr val="FF0000"/>
              </a:solidFill>
            </a:endParaRPr>
          </a:p>
        </p:txBody>
      </p:sp>
    </p:spTree>
    <p:extLst>
      <p:ext uri="{BB962C8B-B14F-4D97-AF65-F5344CB8AC3E}">
        <p14:creationId xmlns:p14="http://schemas.microsoft.com/office/powerpoint/2010/main" val="120053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11215"/>
            <a:ext cx="10972800" cy="4159022"/>
          </a:xfrm>
        </p:spPr>
        <p:txBody>
          <a:bodyPr>
            <a:normAutofit/>
          </a:bodyPr>
          <a:lstStyle/>
          <a:p>
            <a:pPr marL="285750" indent="-285750">
              <a:buFont typeface="Wingdings" panose="05000000000000000000" pitchFamily="2" charset="2"/>
              <a:buChar char="v"/>
            </a:pPr>
            <a:r>
              <a:rPr lang="en-US" dirty="0" err="1"/>
              <a:t>TypeScript</a:t>
            </a:r>
            <a:r>
              <a:rPr lang="en-US" dirty="0"/>
              <a:t> Editor </a:t>
            </a:r>
            <a:r>
              <a:rPr lang="en-US" dirty="0" smtClean="0"/>
              <a:t>Support </a:t>
            </a:r>
            <a:r>
              <a:rPr lang="en-US" b="0" dirty="0" smtClean="0"/>
              <a:t>(</a:t>
            </a:r>
            <a:r>
              <a:rPr lang="en-US" sz="1200" b="0" dirty="0" smtClean="0"/>
              <a:t>recommended use Visual Studio Code</a:t>
            </a:r>
            <a:r>
              <a:rPr lang="en-US" b="0" dirty="0" smtClean="0"/>
              <a:t>):</a:t>
            </a:r>
          </a:p>
          <a:p>
            <a:pPr lvl="4">
              <a:buFont typeface="Courier New" panose="02070309020205020404" pitchFamily="49" charset="0"/>
              <a:buChar char="o"/>
            </a:pPr>
            <a:r>
              <a:rPr lang="en-US" b="0" dirty="0" err="1"/>
              <a:t>alm.tools</a:t>
            </a:r>
            <a:endParaRPr lang="en-US" b="0" dirty="0"/>
          </a:p>
          <a:p>
            <a:pPr lvl="4">
              <a:buFont typeface="Courier New" panose="02070309020205020404" pitchFamily="49" charset="0"/>
              <a:buChar char="o"/>
            </a:pPr>
            <a:r>
              <a:rPr lang="en-US" b="0" dirty="0"/>
              <a:t>Atom</a:t>
            </a:r>
          </a:p>
          <a:p>
            <a:pPr lvl="4">
              <a:buFont typeface="Courier New" panose="02070309020205020404" pitchFamily="49" charset="0"/>
              <a:buChar char="o"/>
            </a:pPr>
            <a:r>
              <a:rPr lang="en-US" b="0" dirty="0"/>
              <a:t>CATS</a:t>
            </a:r>
          </a:p>
          <a:p>
            <a:pPr lvl="4">
              <a:buFont typeface="Courier New" panose="02070309020205020404" pitchFamily="49" charset="0"/>
              <a:buChar char="o"/>
            </a:pPr>
            <a:r>
              <a:rPr lang="en-US" b="0" dirty="0"/>
              <a:t>Eclipse</a:t>
            </a:r>
          </a:p>
          <a:p>
            <a:pPr lvl="4">
              <a:buFont typeface="Courier New" panose="02070309020205020404" pitchFamily="49" charset="0"/>
              <a:buChar char="o"/>
            </a:pPr>
            <a:r>
              <a:rPr lang="en-US" b="0" dirty="0" err="1"/>
              <a:t>Emacs</a:t>
            </a:r>
            <a:endParaRPr lang="en-US" b="0" dirty="0"/>
          </a:p>
          <a:p>
            <a:pPr lvl="4">
              <a:buFont typeface="Courier New" panose="02070309020205020404" pitchFamily="49" charset="0"/>
              <a:buChar char="o"/>
            </a:pPr>
            <a:r>
              <a:rPr lang="en-US" b="0" dirty="0" err="1"/>
              <a:t>NeoVim</a:t>
            </a:r>
            <a:endParaRPr lang="en-US" b="0" dirty="0"/>
          </a:p>
          <a:p>
            <a:pPr lvl="4">
              <a:buFont typeface="Courier New" panose="02070309020205020404" pitchFamily="49" charset="0"/>
              <a:buChar char="o"/>
            </a:pPr>
            <a:r>
              <a:rPr lang="en-US" b="0" dirty="0"/>
              <a:t>NetBeans</a:t>
            </a:r>
          </a:p>
          <a:p>
            <a:pPr lvl="4">
              <a:buFont typeface="Courier New" panose="02070309020205020404" pitchFamily="49" charset="0"/>
              <a:buChar char="o"/>
            </a:pPr>
            <a:r>
              <a:rPr lang="en-US" b="0" dirty="0"/>
              <a:t>Notepad++</a:t>
            </a:r>
          </a:p>
          <a:p>
            <a:pPr lvl="4">
              <a:buFont typeface="Courier New" panose="02070309020205020404" pitchFamily="49" charset="0"/>
              <a:buChar char="o"/>
            </a:pPr>
            <a:r>
              <a:rPr lang="en-US" b="0" dirty="0"/>
              <a:t>Sublime Text</a:t>
            </a:r>
          </a:p>
          <a:p>
            <a:pPr lvl="4">
              <a:buFont typeface="Courier New" panose="02070309020205020404" pitchFamily="49" charset="0"/>
              <a:buChar char="o"/>
            </a:pPr>
            <a:r>
              <a:rPr lang="en-US" b="0" dirty="0"/>
              <a:t>Vim</a:t>
            </a:r>
          </a:p>
          <a:p>
            <a:pPr lvl="4">
              <a:buFont typeface="Courier New" panose="02070309020205020404" pitchFamily="49" charset="0"/>
              <a:buChar char="o"/>
            </a:pPr>
            <a:r>
              <a:rPr lang="en-US" b="0" dirty="0"/>
              <a:t>Visual Studio</a:t>
            </a:r>
          </a:p>
          <a:p>
            <a:pPr lvl="4">
              <a:buFont typeface="Courier New" panose="02070309020205020404" pitchFamily="49" charset="0"/>
              <a:buChar char="o"/>
            </a:pPr>
            <a:r>
              <a:rPr lang="en-US" b="0" dirty="0"/>
              <a:t>Visual Studio Code</a:t>
            </a:r>
          </a:p>
          <a:p>
            <a:pPr lvl="4">
              <a:buFont typeface="Courier New" panose="02070309020205020404" pitchFamily="49" charset="0"/>
              <a:buChar char="o"/>
            </a:pPr>
            <a:r>
              <a:rPr lang="en-US" b="0" dirty="0" err="1"/>
              <a:t>WebStorm</a:t>
            </a:r>
            <a:endParaRPr lang="en-US" b="0" dirty="0" smtClean="0"/>
          </a:p>
          <a:p>
            <a:pPr marL="285750" indent="-285750">
              <a:buFont typeface="Wingdings" panose="05000000000000000000" pitchFamily="2" charset="2"/>
              <a:buChar char="v"/>
            </a:pPr>
            <a:endParaRPr lang="en-US" b="0" dirty="0" smtClean="0"/>
          </a:p>
          <a:p>
            <a:endParaRPr lang="en-US" b="0" dirty="0"/>
          </a:p>
          <a:p>
            <a:endParaRPr lang="en-US" dirty="0"/>
          </a:p>
        </p:txBody>
      </p:sp>
      <p:sp>
        <p:nvSpPr>
          <p:cNvPr id="3" name="Title 2"/>
          <p:cNvSpPr>
            <a:spLocks noGrp="1"/>
          </p:cNvSpPr>
          <p:nvPr>
            <p:ph type="title"/>
          </p:nvPr>
        </p:nvSpPr>
        <p:spPr>
          <a:xfrm>
            <a:off x="609600" y="685800"/>
            <a:ext cx="10972800" cy="340743"/>
          </a:xfrm>
        </p:spPr>
        <p:txBody>
          <a:bodyPr>
            <a:normAutofit fontScale="90000"/>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spTree>
    <p:extLst>
      <p:ext uri="{BB962C8B-B14F-4D97-AF65-F5344CB8AC3E}">
        <p14:creationId xmlns:p14="http://schemas.microsoft.com/office/powerpoint/2010/main" val="99953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42204"/>
            <a:ext cx="10972800" cy="4228033"/>
          </a:xfrm>
        </p:spPr>
        <p:txBody>
          <a:bodyPr>
            <a:normAutofit/>
          </a:bodyPr>
          <a:lstStyle/>
          <a:p>
            <a:pPr marL="285750" indent="-285750">
              <a:buFont typeface="Wingdings" panose="05000000000000000000" pitchFamily="2" charset="2"/>
              <a:buChar char="v"/>
            </a:pPr>
            <a:r>
              <a:rPr lang="en-US" dirty="0"/>
              <a:t>Integrating with Build </a:t>
            </a:r>
            <a:r>
              <a:rPr lang="en-US" dirty="0" smtClean="0"/>
              <a:t>Tools</a:t>
            </a:r>
            <a:endParaRPr lang="en-US" b="0" dirty="0" smtClean="0"/>
          </a:p>
          <a:p>
            <a:pPr marL="518572" lvl="2" indent="-285750">
              <a:buFont typeface="Courier New" panose="02070309020205020404" pitchFamily="49" charset="0"/>
              <a:buChar char="o"/>
            </a:pPr>
            <a:r>
              <a:rPr lang="en-US" b="0" dirty="0" err="1"/>
              <a:t>Browserify</a:t>
            </a:r>
            <a:endParaRPr lang="en-US" b="0" dirty="0"/>
          </a:p>
          <a:p>
            <a:pPr marL="518572" lvl="2" indent="-285750">
              <a:buFont typeface="Courier New" panose="02070309020205020404" pitchFamily="49" charset="0"/>
              <a:buChar char="o"/>
            </a:pPr>
            <a:r>
              <a:rPr lang="en-US" b="0" dirty="0"/>
              <a:t>Duo</a:t>
            </a:r>
          </a:p>
          <a:p>
            <a:pPr marL="518572" lvl="2" indent="-285750">
              <a:buFont typeface="Courier New" panose="02070309020205020404" pitchFamily="49" charset="0"/>
              <a:buChar char="o"/>
            </a:pPr>
            <a:r>
              <a:rPr lang="en-US" b="0" dirty="0"/>
              <a:t>Grunt</a:t>
            </a:r>
          </a:p>
          <a:p>
            <a:pPr marL="518572" lvl="2" indent="-285750">
              <a:buFont typeface="Courier New" panose="02070309020205020404" pitchFamily="49" charset="0"/>
              <a:buChar char="o"/>
            </a:pPr>
            <a:r>
              <a:rPr lang="en-US" b="0" dirty="0" smtClean="0"/>
              <a:t>Gulp (Quick learn about Gulp automation task build: </a:t>
            </a:r>
            <a:r>
              <a:rPr lang="en-US" b="0" dirty="0" smtClean="0">
                <a:hlinkClick r:id="rId2"/>
              </a:rPr>
              <a:t>Link</a:t>
            </a:r>
            <a:r>
              <a:rPr lang="en-US" b="0" dirty="0" smtClean="0"/>
              <a:t>)</a:t>
            </a:r>
            <a:endParaRPr lang="en-US" b="0" dirty="0"/>
          </a:p>
          <a:p>
            <a:pPr marL="518572" lvl="2" indent="-285750">
              <a:buFont typeface="Courier New" panose="02070309020205020404" pitchFamily="49" charset="0"/>
              <a:buChar char="o"/>
            </a:pPr>
            <a:r>
              <a:rPr lang="en-US" b="0" dirty="0" err="1"/>
              <a:t>Jspm</a:t>
            </a:r>
            <a:endParaRPr lang="en-US" b="0" dirty="0"/>
          </a:p>
          <a:p>
            <a:pPr marL="518572" lvl="2" indent="-285750">
              <a:buFont typeface="Courier New" panose="02070309020205020404" pitchFamily="49" charset="0"/>
              <a:buChar char="o"/>
            </a:pPr>
            <a:r>
              <a:rPr lang="en-US" b="0" dirty="0" err="1"/>
              <a:t>Webpack</a:t>
            </a:r>
            <a:endParaRPr lang="en-US" b="0" dirty="0"/>
          </a:p>
          <a:p>
            <a:pPr marL="518572" lvl="2" indent="-285750">
              <a:buFont typeface="Courier New" panose="02070309020205020404" pitchFamily="49" charset="0"/>
              <a:buChar char="o"/>
            </a:pPr>
            <a:r>
              <a:rPr lang="en-US" b="0" dirty="0" err="1"/>
              <a:t>MSBuild</a:t>
            </a:r>
            <a:endParaRPr lang="en-US" b="0" dirty="0"/>
          </a:p>
          <a:p>
            <a:pPr marL="518572" lvl="2" indent="-285750">
              <a:buFont typeface="Courier New" panose="02070309020205020404" pitchFamily="49" charset="0"/>
              <a:buChar char="o"/>
            </a:pPr>
            <a:r>
              <a:rPr lang="en-US" b="0" dirty="0" err="1"/>
              <a:t>NuGet</a:t>
            </a:r>
            <a:endParaRPr lang="en-US" b="0" dirty="0"/>
          </a:p>
          <a:p>
            <a:endParaRPr lang="en-US" dirty="0"/>
          </a:p>
        </p:txBody>
      </p:sp>
      <p:sp>
        <p:nvSpPr>
          <p:cNvPr id="3" name="Title 2"/>
          <p:cNvSpPr>
            <a:spLocks noGrp="1"/>
          </p:cNvSpPr>
          <p:nvPr>
            <p:ph type="title"/>
          </p:nvPr>
        </p:nvSpPr>
        <p:spPr>
          <a:xfrm>
            <a:off x="609600" y="685800"/>
            <a:ext cx="10972800" cy="487392"/>
          </a:xfrm>
        </p:spPr>
        <p:txBody>
          <a:bodyPr>
            <a:normAutofit fontScale="90000"/>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spTree>
    <p:extLst>
      <p:ext uri="{BB962C8B-B14F-4D97-AF65-F5344CB8AC3E}">
        <p14:creationId xmlns:p14="http://schemas.microsoft.com/office/powerpoint/2010/main" val="286511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US" dirty="0"/>
              <a:t>Using </a:t>
            </a:r>
            <a:r>
              <a:rPr lang="en-US" dirty="0" err="1" smtClean="0"/>
              <a:t>tsconfig.json</a:t>
            </a:r>
            <a:endParaRPr lang="en-US" dirty="0" smtClean="0"/>
          </a:p>
          <a:p>
            <a:pPr marL="0" indent="0">
              <a:buNone/>
            </a:pPr>
            <a:endParaRPr lang="en-US" dirty="0" smtClean="0"/>
          </a:p>
          <a:p>
            <a:pPr lvl="1" defTabSz="914400" eaLnBrk="0" fontAlgn="base" hangingPunct="0">
              <a:spcBef>
                <a:spcPct val="0"/>
              </a:spcBef>
              <a:spcAft>
                <a:spcPct val="0"/>
              </a:spcAft>
              <a:buFont typeface="Courier New" panose="02070309020205020404" pitchFamily="49" charset="0"/>
              <a:buChar char="o"/>
            </a:pPr>
            <a:r>
              <a:rPr lang="en-US" altLang="en-US" b="0" dirty="0" smtClean="0">
                <a:solidFill>
                  <a:srgbClr val="24292E"/>
                </a:solidFill>
                <a:latin typeface="-apple-system"/>
              </a:rPr>
              <a:t> By </a:t>
            </a:r>
            <a:r>
              <a:rPr lang="en-US" altLang="en-US" b="0" dirty="0">
                <a:solidFill>
                  <a:srgbClr val="24292E"/>
                </a:solidFill>
                <a:latin typeface="-apple-system"/>
              </a:rPr>
              <a:t>invoking </a:t>
            </a:r>
            <a:r>
              <a:rPr lang="en-US" altLang="en-US" b="0" dirty="0" err="1">
                <a:solidFill>
                  <a:srgbClr val="24292E"/>
                </a:solidFill>
                <a:latin typeface="-apple-system"/>
              </a:rPr>
              <a:t>tsc</a:t>
            </a:r>
            <a:r>
              <a:rPr lang="en-US" altLang="en-US" b="0" dirty="0">
                <a:solidFill>
                  <a:srgbClr val="24292E"/>
                </a:solidFill>
                <a:latin typeface="-apple-system"/>
              </a:rPr>
              <a:t> with no input files, in which case the compiler searches for the </a:t>
            </a:r>
            <a:r>
              <a:rPr lang="en-US" altLang="en-US" sz="1050" b="0" dirty="0" err="1">
                <a:solidFill>
                  <a:srgbClr val="24292E"/>
                </a:solidFill>
                <a:latin typeface="SFMono-Regular"/>
              </a:rPr>
              <a:t>tsconfig.json</a:t>
            </a:r>
            <a:r>
              <a:rPr lang="en-US" altLang="en-US" b="0" dirty="0">
                <a:solidFill>
                  <a:srgbClr val="24292E"/>
                </a:solidFill>
                <a:latin typeface="-apple-system"/>
              </a:rPr>
              <a:t> file starting in the current directory and continuing up the parent directory chain.</a:t>
            </a:r>
          </a:p>
          <a:p>
            <a:pPr lvl="1" defTabSz="914400" eaLnBrk="0" fontAlgn="base" hangingPunct="0">
              <a:spcBef>
                <a:spcPct val="0"/>
              </a:spcBef>
              <a:spcAft>
                <a:spcPct val="0"/>
              </a:spcAft>
              <a:buFont typeface="Courier New" panose="02070309020205020404" pitchFamily="49" charset="0"/>
              <a:buChar char="o"/>
            </a:pPr>
            <a:r>
              <a:rPr lang="en-US" altLang="en-US" b="0" dirty="0" smtClean="0">
                <a:solidFill>
                  <a:srgbClr val="24292E"/>
                </a:solidFill>
                <a:latin typeface="-apple-system"/>
              </a:rPr>
              <a:t> By </a:t>
            </a:r>
            <a:r>
              <a:rPr lang="en-US" altLang="en-US" b="0" dirty="0">
                <a:solidFill>
                  <a:srgbClr val="24292E"/>
                </a:solidFill>
                <a:latin typeface="-apple-system"/>
              </a:rPr>
              <a:t>invoking </a:t>
            </a:r>
            <a:r>
              <a:rPr lang="en-US" altLang="en-US" b="0" dirty="0" err="1">
                <a:solidFill>
                  <a:srgbClr val="24292E"/>
                </a:solidFill>
                <a:latin typeface="-apple-system"/>
              </a:rPr>
              <a:t>tsc</a:t>
            </a:r>
            <a:r>
              <a:rPr lang="en-US" altLang="en-US" b="0" dirty="0">
                <a:solidFill>
                  <a:srgbClr val="24292E"/>
                </a:solidFill>
                <a:latin typeface="-apple-system"/>
              </a:rPr>
              <a:t> with no input files and a </a:t>
            </a:r>
            <a:r>
              <a:rPr lang="en-US" altLang="en-US" sz="1050" b="0" dirty="0">
                <a:solidFill>
                  <a:srgbClr val="24292E"/>
                </a:solidFill>
                <a:latin typeface="SFMono-Regular"/>
              </a:rPr>
              <a:t>--project</a:t>
            </a:r>
            <a:r>
              <a:rPr lang="en-US" altLang="en-US" b="0" dirty="0">
                <a:solidFill>
                  <a:srgbClr val="24292E"/>
                </a:solidFill>
                <a:latin typeface="-apple-system"/>
              </a:rPr>
              <a:t> (or just </a:t>
            </a:r>
            <a:r>
              <a:rPr lang="en-US" altLang="en-US" sz="1050" b="0" dirty="0">
                <a:solidFill>
                  <a:srgbClr val="24292E"/>
                </a:solidFill>
                <a:latin typeface="SFMono-Regular"/>
              </a:rPr>
              <a:t>-p</a:t>
            </a:r>
            <a:r>
              <a:rPr lang="en-US" altLang="en-US" b="0" dirty="0">
                <a:solidFill>
                  <a:srgbClr val="24292E"/>
                </a:solidFill>
                <a:latin typeface="-apple-system"/>
              </a:rPr>
              <a:t>) command line option that specifies the path of a directory containing a </a:t>
            </a:r>
            <a:r>
              <a:rPr lang="en-US" altLang="en-US" sz="1050" b="0" dirty="0" err="1">
                <a:solidFill>
                  <a:srgbClr val="24292E"/>
                </a:solidFill>
                <a:latin typeface="SFMono-Regular"/>
              </a:rPr>
              <a:t>tsconfig.json</a:t>
            </a:r>
            <a:r>
              <a:rPr lang="en-US" altLang="en-US" b="0" dirty="0">
                <a:solidFill>
                  <a:srgbClr val="24292E"/>
                </a:solidFill>
                <a:latin typeface="-apple-system"/>
              </a:rPr>
              <a:t> file, or a path to a valid </a:t>
            </a:r>
            <a:r>
              <a:rPr lang="en-US" altLang="en-US" sz="1050" b="0" dirty="0">
                <a:solidFill>
                  <a:srgbClr val="24292E"/>
                </a:solidFill>
                <a:latin typeface="SFMono-Regular"/>
              </a:rPr>
              <a:t>.</a:t>
            </a:r>
            <a:r>
              <a:rPr lang="en-US" altLang="en-US" sz="1050" b="0" dirty="0" err="1">
                <a:solidFill>
                  <a:srgbClr val="24292E"/>
                </a:solidFill>
                <a:latin typeface="SFMono-Regular"/>
              </a:rPr>
              <a:t>json</a:t>
            </a:r>
            <a:r>
              <a:rPr lang="en-US" altLang="en-US" b="0" dirty="0">
                <a:solidFill>
                  <a:srgbClr val="24292E"/>
                </a:solidFill>
                <a:latin typeface="-apple-system"/>
              </a:rPr>
              <a:t> file containing the configurations.</a:t>
            </a:r>
          </a:p>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spTree>
    <p:extLst>
      <p:ext uri="{BB962C8B-B14F-4D97-AF65-F5344CB8AC3E}">
        <p14:creationId xmlns:p14="http://schemas.microsoft.com/office/powerpoint/2010/main" val="15434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a:t>3. Setting up </a:t>
            </a:r>
            <a:r>
              <a:rPr lang="en-US" dirty="0" err="1"/>
              <a:t>TypeScript</a:t>
            </a:r>
            <a:r>
              <a:rPr lang="en-US" dirty="0"/>
              <a:t> working environment</a:t>
            </a:r>
            <a:br>
              <a:rPr lang="en-US" dirty="0"/>
            </a:b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26544"/>
            <a:ext cx="4867954" cy="4760284"/>
          </a:xfrm>
          <a:prstGeom prst="rect">
            <a:avLst/>
          </a:prstGeom>
        </p:spPr>
      </p:pic>
    </p:spTree>
    <p:extLst>
      <p:ext uri="{BB962C8B-B14F-4D97-AF65-F5344CB8AC3E}">
        <p14:creationId xmlns:p14="http://schemas.microsoft.com/office/powerpoint/2010/main" val="301451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02589"/>
            <a:ext cx="10972800" cy="4777537"/>
          </a:xfrm>
        </p:spPr>
        <p:txBody>
          <a:bodyPr/>
          <a:lstStyle/>
          <a:p>
            <a:r>
              <a:rPr lang="en-US" dirty="0"/>
              <a:t>4.1 Variable </a:t>
            </a:r>
            <a:r>
              <a:rPr lang="en-US" dirty="0" smtClean="0"/>
              <a:t>Declarations</a:t>
            </a: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3600" b="0" dirty="0">
              <a:latin typeface="Arial" panose="020B0604020202020204" pitchFamily="34" charset="0"/>
            </a:endParaRPr>
          </a:p>
          <a:p>
            <a:pPr defTabSz="914400" eaLnBrk="0" fontAlgn="base" hangingPunct="0">
              <a:spcBef>
                <a:spcPct val="0"/>
              </a:spcBef>
              <a:spcAft>
                <a:spcPct val="0"/>
              </a:spcAft>
            </a:pPr>
            <a:endParaRPr lang="en-US" altLang="en-US" sz="1400" b="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defTabSz="914400" eaLnBrk="0" fontAlgn="base" hangingPunct="0">
              <a:spcBef>
                <a:spcPct val="0"/>
              </a:spcBef>
              <a:spcAft>
                <a:spcPct val="0"/>
              </a:spcAft>
            </a:pP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dirty="0" smtClean="0"/>
          </a:p>
          <a:p>
            <a:pPr lvl="0" defTabSz="914400" eaLnBrk="0" fontAlgn="base" hangingPunct="0">
              <a:spcBef>
                <a:spcPct val="0"/>
              </a:spcBef>
              <a:spcAft>
                <a:spcPct val="0"/>
              </a:spcAft>
            </a:pPr>
            <a:endParaRPr lang="en-US" altLang="en-US" sz="1400" dirty="0"/>
          </a:p>
          <a:p>
            <a:endParaRPr lang="en-US" dirty="0" smtClean="0"/>
          </a:p>
          <a:p>
            <a:endParaRPr lang="en-US" dirty="0"/>
          </a:p>
        </p:txBody>
      </p:sp>
      <p:sp>
        <p:nvSpPr>
          <p:cNvPr id="3" name="Title 2"/>
          <p:cNvSpPr>
            <a:spLocks noGrp="1"/>
          </p:cNvSpPr>
          <p:nvPr>
            <p:ph type="title"/>
          </p:nvPr>
        </p:nvSpPr>
        <p:spPr>
          <a:xfrm>
            <a:off x="609600" y="685800"/>
            <a:ext cx="10972800" cy="616789"/>
          </a:xfrm>
        </p:spPr>
        <p:txBody>
          <a:bodyPr/>
          <a:lstStyle/>
          <a:p>
            <a:r>
              <a:rPr lang="en-US" dirty="0" smtClean="0"/>
              <a:t>4. Get </a:t>
            </a:r>
            <a:r>
              <a:rPr lang="en-US" dirty="0"/>
              <a:t>started with </a:t>
            </a:r>
            <a:r>
              <a:rPr lang="en-US" dirty="0" err="1"/>
              <a:t>TypeScript</a:t>
            </a: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81354"/>
            <a:ext cx="8192643" cy="2391109"/>
          </a:xfrm>
          <a:prstGeom prst="rect">
            <a:avLst/>
          </a:prstGeom>
        </p:spPr>
      </p:pic>
    </p:spTree>
    <p:extLst>
      <p:ext uri="{BB962C8B-B14F-4D97-AF65-F5344CB8AC3E}">
        <p14:creationId xmlns:p14="http://schemas.microsoft.com/office/powerpoint/2010/main" val="396411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02589"/>
            <a:ext cx="10972800" cy="4777537"/>
          </a:xfrm>
        </p:spPr>
        <p:txBody>
          <a:bodyPr/>
          <a:lstStyle/>
          <a:p>
            <a:pPr marL="285750" indent="-285750" defTabSz="914400" eaLnBrk="0" fontAlgn="base" hangingPunct="0">
              <a:spcBef>
                <a:spcPct val="0"/>
              </a:spcBef>
              <a:spcAft>
                <a:spcPct val="0"/>
              </a:spcAft>
              <a:buFont typeface="Wingdings" panose="05000000000000000000" pitchFamily="2" charset="2"/>
              <a:buChar char="v"/>
            </a:pPr>
            <a:r>
              <a:rPr lang="en-US" altLang="en-US" b="0" dirty="0" err="1" smtClean="0"/>
              <a:t>Const</a:t>
            </a:r>
            <a:r>
              <a:rPr lang="en-US" altLang="en-US" b="0" dirty="0" smtClean="0"/>
              <a:t> example:</a:t>
            </a: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3600" b="0" dirty="0">
              <a:latin typeface="Arial" panose="020B0604020202020204" pitchFamily="34" charset="0"/>
            </a:endParaRPr>
          </a:p>
          <a:p>
            <a:pPr defTabSz="914400" eaLnBrk="0" fontAlgn="base" hangingPunct="0">
              <a:spcBef>
                <a:spcPct val="0"/>
              </a:spcBef>
              <a:spcAft>
                <a:spcPct val="0"/>
              </a:spcAft>
            </a:pPr>
            <a:endParaRPr lang="en-US" altLang="en-US" sz="1400" b="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defTabSz="914400" eaLnBrk="0" fontAlgn="base" hangingPunct="0">
              <a:spcBef>
                <a:spcPct val="0"/>
              </a:spcBef>
              <a:spcAft>
                <a:spcPct val="0"/>
              </a:spcAft>
            </a:pP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dirty="0" smtClean="0"/>
          </a:p>
          <a:p>
            <a:pPr lvl="0" defTabSz="914400" eaLnBrk="0" fontAlgn="base" hangingPunct="0">
              <a:spcBef>
                <a:spcPct val="0"/>
              </a:spcBef>
              <a:spcAft>
                <a:spcPct val="0"/>
              </a:spcAft>
            </a:pPr>
            <a:endParaRPr lang="en-US" altLang="en-US" sz="1400" dirty="0"/>
          </a:p>
          <a:p>
            <a:endParaRPr lang="en-US" dirty="0" smtClean="0"/>
          </a:p>
          <a:p>
            <a:endParaRPr lang="en-US" dirty="0"/>
          </a:p>
        </p:txBody>
      </p:sp>
      <p:sp>
        <p:nvSpPr>
          <p:cNvPr id="3" name="Title 2"/>
          <p:cNvSpPr>
            <a:spLocks noGrp="1"/>
          </p:cNvSpPr>
          <p:nvPr>
            <p:ph type="title"/>
          </p:nvPr>
        </p:nvSpPr>
        <p:spPr>
          <a:xfrm>
            <a:off x="609600" y="685800"/>
            <a:ext cx="10972800" cy="616789"/>
          </a:xfrm>
        </p:spPr>
        <p:txBody>
          <a:bodyPr/>
          <a:lstStyle/>
          <a:p>
            <a:r>
              <a:rPr lang="en-US" dirty="0" smtClean="0"/>
              <a:t>4. Get </a:t>
            </a:r>
            <a:r>
              <a:rPr lang="en-US" dirty="0"/>
              <a:t>started with </a:t>
            </a:r>
            <a:r>
              <a:rPr lang="en-US" dirty="0" err="1"/>
              <a:t>TypeScript</a:t>
            </a:r>
            <a:endParaRPr lang="en-US" dirty="0"/>
          </a:p>
        </p:txBody>
      </p:sp>
      <p:sp>
        <p:nvSpPr>
          <p:cNvPr id="4" name="Rectangle 3"/>
          <p:cNvSpPr/>
          <p:nvPr/>
        </p:nvSpPr>
        <p:spPr>
          <a:xfrm>
            <a:off x="609600" y="1543022"/>
            <a:ext cx="6096000" cy="3508653"/>
          </a:xfrm>
          <a:prstGeom prst="rect">
            <a:avLst/>
          </a:prstGeom>
        </p:spPr>
        <p:txBody>
          <a:bodyPr>
            <a:spAutoFit/>
          </a:bodyPr>
          <a:lstStyle/>
          <a:p>
            <a:r>
              <a:rPr lang="en-US" sz="1400" b="1" dirty="0" err="1">
                <a:solidFill>
                  <a:srgbClr val="2F4F4F"/>
                </a:solidFill>
                <a:latin typeface="+mj-lt"/>
              </a:rPr>
              <a:t>const</a:t>
            </a:r>
            <a:r>
              <a:rPr lang="en-US" sz="1400" dirty="0">
                <a:solidFill>
                  <a:srgbClr val="2F4F4F"/>
                </a:solidFill>
                <a:latin typeface="+mj-lt"/>
              </a:rPr>
              <a:t> </a:t>
            </a:r>
            <a:r>
              <a:rPr lang="en-US" sz="1400" dirty="0" err="1">
                <a:solidFill>
                  <a:srgbClr val="2F4F4F"/>
                </a:solidFill>
                <a:latin typeface="+mj-lt"/>
              </a:rPr>
              <a:t>numLivesForCat</a:t>
            </a:r>
            <a:r>
              <a:rPr lang="en-US" sz="1400" dirty="0">
                <a:solidFill>
                  <a:srgbClr val="2F4F4F"/>
                </a:solidFill>
                <a:latin typeface="+mj-lt"/>
              </a:rPr>
              <a:t> = 9; </a:t>
            </a:r>
            <a:endParaRPr lang="en-US" sz="1400" dirty="0" smtClean="0">
              <a:solidFill>
                <a:srgbClr val="2F4F4F"/>
              </a:solidFill>
              <a:latin typeface="+mj-lt"/>
            </a:endParaRPr>
          </a:p>
          <a:p>
            <a:r>
              <a:rPr lang="en-US" sz="1400" b="1" dirty="0" err="1" smtClean="0">
                <a:solidFill>
                  <a:srgbClr val="2F4F4F"/>
                </a:solidFill>
                <a:latin typeface="+mj-lt"/>
              </a:rPr>
              <a:t>const</a:t>
            </a:r>
            <a:r>
              <a:rPr lang="en-US" sz="1400" dirty="0" smtClean="0">
                <a:solidFill>
                  <a:srgbClr val="2F4F4F"/>
                </a:solidFill>
                <a:latin typeface="+mj-lt"/>
              </a:rPr>
              <a:t> </a:t>
            </a:r>
            <a:r>
              <a:rPr lang="en-US" sz="1400" dirty="0">
                <a:solidFill>
                  <a:srgbClr val="2F4F4F"/>
                </a:solidFill>
                <a:latin typeface="+mj-lt"/>
              </a:rPr>
              <a:t>kitty = { </a:t>
            </a:r>
            <a:endParaRPr lang="en-US" sz="1400" dirty="0" smtClean="0">
              <a:solidFill>
                <a:srgbClr val="2F4F4F"/>
              </a:solidFill>
              <a:latin typeface="+mj-lt"/>
            </a:endParaRPr>
          </a:p>
          <a:p>
            <a:r>
              <a:rPr lang="en-US" sz="1400" dirty="0">
                <a:solidFill>
                  <a:srgbClr val="2F4F4F"/>
                </a:solidFill>
                <a:latin typeface="+mj-lt"/>
              </a:rPr>
              <a:t>	</a:t>
            </a:r>
            <a:r>
              <a:rPr lang="en-US" sz="1400" dirty="0" smtClean="0">
                <a:solidFill>
                  <a:srgbClr val="2F4F4F"/>
                </a:solidFill>
                <a:latin typeface="+mj-lt"/>
              </a:rPr>
              <a:t>name</a:t>
            </a:r>
            <a:r>
              <a:rPr lang="en-US" sz="1400" dirty="0">
                <a:solidFill>
                  <a:srgbClr val="2F4F4F"/>
                </a:solidFill>
                <a:latin typeface="+mj-lt"/>
              </a:rPr>
              <a:t>: </a:t>
            </a:r>
            <a:r>
              <a:rPr lang="en-US" sz="1400" dirty="0">
                <a:solidFill>
                  <a:srgbClr val="0048AB"/>
                </a:solidFill>
                <a:latin typeface="+mj-lt"/>
              </a:rPr>
              <a:t>"Aurora"</a:t>
            </a:r>
            <a:r>
              <a:rPr lang="en-US" sz="1400" dirty="0">
                <a:solidFill>
                  <a:srgbClr val="2F4F4F"/>
                </a:solidFill>
                <a:latin typeface="+mj-lt"/>
              </a:rPr>
              <a:t>, </a:t>
            </a:r>
            <a:endParaRPr lang="en-US" sz="1400" dirty="0" smtClean="0">
              <a:solidFill>
                <a:srgbClr val="2F4F4F"/>
              </a:solidFill>
              <a:latin typeface="+mj-lt"/>
            </a:endParaRPr>
          </a:p>
          <a:p>
            <a:r>
              <a:rPr lang="en-US" sz="1400" dirty="0">
                <a:solidFill>
                  <a:srgbClr val="2F4F4F"/>
                </a:solidFill>
                <a:latin typeface="+mj-lt"/>
              </a:rPr>
              <a:t>	</a:t>
            </a:r>
            <a:r>
              <a:rPr lang="en-US" sz="1400" dirty="0" err="1" smtClean="0">
                <a:solidFill>
                  <a:srgbClr val="2F4F4F"/>
                </a:solidFill>
                <a:latin typeface="+mj-lt"/>
              </a:rPr>
              <a:t>numLives</a:t>
            </a:r>
            <a:r>
              <a:rPr lang="en-US" sz="1400" dirty="0">
                <a:solidFill>
                  <a:srgbClr val="2F4F4F"/>
                </a:solidFill>
                <a:latin typeface="+mj-lt"/>
              </a:rPr>
              <a:t>: </a:t>
            </a:r>
            <a:r>
              <a:rPr lang="en-US" sz="1400" dirty="0" err="1">
                <a:solidFill>
                  <a:srgbClr val="2F4F4F"/>
                </a:solidFill>
                <a:latin typeface="+mj-lt"/>
              </a:rPr>
              <a:t>numLivesForCat</a:t>
            </a:r>
            <a:r>
              <a:rPr lang="en-US" sz="1400" dirty="0" smtClean="0">
                <a:solidFill>
                  <a:srgbClr val="2F4F4F"/>
                </a:solidFill>
                <a:latin typeface="+mj-lt"/>
              </a:rPr>
              <a:t>,</a:t>
            </a:r>
          </a:p>
          <a:p>
            <a:r>
              <a:rPr lang="en-US" sz="1400" dirty="0" smtClean="0">
                <a:solidFill>
                  <a:srgbClr val="2F4F4F"/>
                </a:solidFill>
                <a:latin typeface="+mj-lt"/>
              </a:rPr>
              <a:t> </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738191"/>
                </a:solidFill>
                <a:latin typeface="+mj-lt"/>
              </a:rPr>
              <a:t>// </a:t>
            </a:r>
            <a:r>
              <a:rPr lang="en-US" sz="1400" dirty="0">
                <a:solidFill>
                  <a:srgbClr val="738191"/>
                </a:solidFill>
                <a:latin typeface="+mj-lt"/>
              </a:rPr>
              <a:t>Error</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 </a:t>
            </a:r>
            <a:r>
              <a:rPr lang="en-US" sz="1400" dirty="0">
                <a:solidFill>
                  <a:srgbClr val="2F4F4F"/>
                </a:solidFill>
                <a:latin typeface="+mj-lt"/>
              </a:rPr>
              <a:t>= { name: </a:t>
            </a:r>
            <a:r>
              <a:rPr lang="en-US" sz="1400" dirty="0">
                <a:solidFill>
                  <a:srgbClr val="0048AB"/>
                </a:solidFill>
                <a:latin typeface="+mj-lt"/>
              </a:rPr>
              <a:t>"Danielle"</a:t>
            </a:r>
            <a:r>
              <a:rPr lang="en-US" sz="1400" dirty="0">
                <a:solidFill>
                  <a:srgbClr val="2F4F4F"/>
                </a:solidFill>
                <a:latin typeface="+mj-lt"/>
              </a:rPr>
              <a:t>, </a:t>
            </a:r>
            <a:r>
              <a:rPr lang="en-US" sz="1400" dirty="0" err="1">
                <a:solidFill>
                  <a:srgbClr val="2F4F4F"/>
                </a:solidFill>
                <a:latin typeface="+mj-lt"/>
              </a:rPr>
              <a:t>numLives</a:t>
            </a:r>
            <a:r>
              <a:rPr lang="en-US" sz="1400" dirty="0">
                <a:solidFill>
                  <a:srgbClr val="2F4F4F"/>
                </a:solidFill>
                <a:latin typeface="+mj-lt"/>
              </a:rPr>
              <a:t>: </a:t>
            </a:r>
            <a:r>
              <a:rPr lang="en-US" sz="1400" dirty="0" err="1">
                <a:solidFill>
                  <a:srgbClr val="2F4F4F"/>
                </a:solidFill>
                <a:latin typeface="+mj-lt"/>
              </a:rPr>
              <a:t>numLivesForCat</a:t>
            </a:r>
            <a:r>
              <a:rPr lang="en-US" sz="1400" dirty="0">
                <a:solidFill>
                  <a:srgbClr val="2F4F4F"/>
                </a:solidFill>
                <a:latin typeface="+mj-lt"/>
              </a:rPr>
              <a:t> }; </a:t>
            </a:r>
            <a:endParaRPr lang="en-US" sz="1400" dirty="0" smtClean="0">
              <a:solidFill>
                <a:srgbClr val="2F4F4F"/>
              </a:solidFill>
              <a:latin typeface="+mj-lt"/>
            </a:endParaRPr>
          </a:p>
          <a:p>
            <a:r>
              <a:rPr lang="en-US" sz="1400" dirty="0" smtClean="0">
                <a:solidFill>
                  <a:srgbClr val="738191"/>
                </a:solidFill>
                <a:latin typeface="+mj-lt"/>
              </a:rPr>
              <a:t>// </a:t>
            </a:r>
            <a:r>
              <a:rPr lang="en-US" sz="1400" dirty="0">
                <a:solidFill>
                  <a:srgbClr val="738191"/>
                </a:solidFill>
                <a:latin typeface="+mj-lt"/>
              </a:rPr>
              <a:t>all "okay"</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kitty.name </a:t>
            </a:r>
            <a:r>
              <a:rPr lang="en-US" sz="1400" dirty="0">
                <a:solidFill>
                  <a:srgbClr val="2F4F4F"/>
                </a:solidFill>
                <a:latin typeface="+mj-lt"/>
              </a:rPr>
              <a:t>= </a:t>
            </a:r>
            <a:r>
              <a:rPr lang="en-US" sz="1400" dirty="0">
                <a:solidFill>
                  <a:srgbClr val="0048AB"/>
                </a:solidFill>
                <a:latin typeface="+mj-lt"/>
              </a:rPr>
              <a:t>"Rory"</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kitty.name </a:t>
            </a:r>
            <a:r>
              <a:rPr lang="en-US" sz="1400" dirty="0">
                <a:solidFill>
                  <a:srgbClr val="2F4F4F"/>
                </a:solidFill>
                <a:latin typeface="+mj-lt"/>
              </a:rPr>
              <a:t>= </a:t>
            </a:r>
            <a:r>
              <a:rPr lang="en-US" sz="1400" dirty="0">
                <a:solidFill>
                  <a:srgbClr val="0048AB"/>
                </a:solidFill>
                <a:latin typeface="+mj-lt"/>
              </a:rPr>
              <a:t>"Kitty"</a:t>
            </a:r>
            <a:r>
              <a:rPr lang="en-US" sz="1400" dirty="0">
                <a:solidFill>
                  <a:srgbClr val="2F4F4F"/>
                </a:solidFill>
                <a:latin typeface="+mj-lt"/>
              </a:rPr>
              <a:t>; </a:t>
            </a:r>
            <a:endParaRPr lang="en-US" sz="1400" dirty="0" smtClean="0">
              <a:solidFill>
                <a:srgbClr val="2F4F4F"/>
              </a:solidFill>
              <a:latin typeface="+mj-lt"/>
            </a:endParaRPr>
          </a:p>
          <a:p>
            <a:r>
              <a:rPr lang="en-US" sz="1400" dirty="0" smtClean="0">
                <a:solidFill>
                  <a:srgbClr val="2F4F4F"/>
                </a:solidFill>
                <a:latin typeface="+mj-lt"/>
              </a:rPr>
              <a:t>kitty.name </a:t>
            </a:r>
            <a:r>
              <a:rPr lang="en-US" sz="1400" dirty="0">
                <a:solidFill>
                  <a:srgbClr val="2F4F4F"/>
                </a:solidFill>
                <a:latin typeface="+mj-lt"/>
              </a:rPr>
              <a:t>= </a:t>
            </a:r>
            <a:r>
              <a:rPr lang="en-US" sz="1400" dirty="0">
                <a:solidFill>
                  <a:srgbClr val="0048AB"/>
                </a:solidFill>
                <a:latin typeface="+mj-lt"/>
              </a:rPr>
              <a:t>"Cat"</a:t>
            </a:r>
            <a:r>
              <a:rPr lang="en-US" sz="1400" dirty="0">
                <a:solidFill>
                  <a:srgbClr val="2F4F4F"/>
                </a:solidFill>
                <a:latin typeface="+mj-lt"/>
              </a:rPr>
              <a:t>; </a:t>
            </a:r>
            <a:endParaRPr lang="en-US" sz="1400" dirty="0" smtClean="0">
              <a:solidFill>
                <a:srgbClr val="2F4F4F"/>
              </a:solidFill>
              <a:latin typeface="+mj-lt"/>
            </a:endParaRPr>
          </a:p>
          <a:p>
            <a:r>
              <a:rPr lang="en-US" sz="1400" dirty="0" err="1" smtClean="0">
                <a:solidFill>
                  <a:srgbClr val="2F4F4F"/>
                </a:solidFill>
                <a:latin typeface="+mj-lt"/>
              </a:rPr>
              <a:t>kitty.numLives</a:t>
            </a:r>
            <a:r>
              <a:rPr lang="en-US" sz="1400" dirty="0" smtClean="0">
                <a:solidFill>
                  <a:srgbClr val="2F4F4F"/>
                </a:solidFill>
                <a:latin typeface="+mj-lt"/>
              </a:rPr>
              <a:t>--;</a:t>
            </a:r>
          </a:p>
          <a:p>
            <a:endParaRPr lang="en-US" dirty="0">
              <a:solidFill>
                <a:srgbClr val="2F4F4F"/>
              </a:solidFill>
              <a:latin typeface="Menlo"/>
            </a:endParaRPr>
          </a:p>
          <a:p>
            <a:pPr marL="285750" indent="-285750">
              <a:buFont typeface="Wingdings" panose="05000000000000000000" pitchFamily="2" charset="2"/>
              <a:buChar char="v"/>
            </a:pPr>
            <a:r>
              <a:rPr lang="en-US" sz="1600" dirty="0" smtClean="0">
                <a:solidFill>
                  <a:srgbClr val="2F4F4F"/>
                </a:solidFill>
                <a:latin typeface="+mj-lt"/>
              </a:rPr>
              <a:t>Let example:</a:t>
            </a:r>
          </a:p>
          <a:p>
            <a:r>
              <a:rPr lang="en-US" b="1" dirty="0"/>
              <a:t>l</a:t>
            </a:r>
            <a:r>
              <a:rPr lang="en-US" sz="1400" b="1" dirty="0"/>
              <a:t>et</a:t>
            </a:r>
            <a:r>
              <a:rPr lang="en-US" sz="1400" dirty="0"/>
              <a:t> hello = "Hello!";</a:t>
            </a:r>
          </a:p>
        </p:txBody>
      </p:sp>
    </p:spTree>
    <p:extLst>
      <p:ext uri="{BB962C8B-B14F-4D97-AF65-F5344CB8AC3E}">
        <p14:creationId xmlns:p14="http://schemas.microsoft.com/office/powerpoint/2010/main" val="230554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r>
              <a:rPr lang="en-US" dirty="0"/>
              <a:t>Introduction JavaScript and ECMAScript</a:t>
            </a:r>
          </a:p>
          <a:p>
            <a:pPr marL="342900" indent="-342900"/>
            <a:r>
              <a:rPr lang="en-US" dirty="0"/>
              <a:t>Introduction </a:t>
            </a:r>
            <a:r>
              <a:rPr lang="en-US" dirty="0" err="1" smtClean="0"/>
              <a:t>TypeScript</a:t>
            </a:r>
            <a:endParaRPr lang="en-US" dirty="0" smtClean="0"/>
          </a:p>
          <a:p>
            <a:pPr marL="342900" indent="-342900"/>
            <a:r>
              <a:rPr lang="en-US" dirty="0" smtClean="0"/>
              <a:t>Setting up </a:t>
            </a:r>
            <a:r>
              <a:rPr lang="en-US" dirty="0" err="1" smtClean="0"/>
              <a:t>TypeScript</a:t>
            </a:r>
            <a:r>
              <a:rPr lang="en-US" dirty="0" smtClean="0"/>
              <a:t> working environment</a:t>
            </a:r>
            <a:endParaRPr lang="en-US" dirty="0"/>
          </a:p>
          <a:p>
            <a:pPr marL="342900" indent="-342900"/>
            <a:r>
              <a:rPr lang="en-US" dirty="0" smtClean="0"/>
              <a:t>Getting </a:t>
            </a:r>
            <a:r>
              <a:rPr lang="en-US" dirty="0"/>
              <a:t>started with </a:t>
            </a:r>
            <a:r>
              <a:rPr lang="en-US" dirty="0" err="1"/>
              <a:t>TypeScript</a:t>
            </a:r>
            <a:endParaRPr lang="en-US" dirty="0"/>
          </a:p>
          <a:p>
            <a:pPr marL="342900" indent="-342900"/>
            <a:r>
              <a:rPr lang="en-US" dirty="0"/>
              <a:t>What can we do with </a:t>
            </a:r>
            <a:r>
              <a:rPr lang="en-US" dirty="0" err="1"/>
              <a:t>TypeScript</a:t>
            </a:r>
            <a:r>
              <a:rPr lang="en-US" dirty="0"/>
              <a:t> 2.5?</a:t>
            </a:r>
          </a:p>
          <a:p>
            <a:pPr marL="342900" indent="-342900"/>
            <a:r>
              <a:rPr lang="en-US" dirty="0"/>
              <a:t>Demo</a:t>
            </a:r>
          </a:p>
          <a:p>
            <a:endParaRPr lang="en-US"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9772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02589"/>
            <a:ext cx="10972800" cy="4777537"/>
          </a:xfrm>
        </p:spPr>
        <p:txBody>
          <a:bodyPr/>
          <a:lstStyle/>
          <a:p>
            <a:r>
              <a:rPr lang="en-US" dirty="0"/>
              <a:t>4.1 Basic </a:t>
            </a:r>
            <a:r>
              <a:rPr lang="en-US" dirty="0" smtClean="0"/>
              <a:t>Types:</a:t>
            </a:r>
          </a:p>
          <a:p>
            <a:pPr marL="285750" lvl="0" indent="-285750" defTabSz="914400" eaLnBrk="0" fontAlgn="base" hangingPunct="0">
              <a:spcBef>
                <a:spcPct val="0"/>
              </a:spcBef>
              <a:spcAft>
                <a:spcPct val="0"/>
              </a:spcAft>
              <a:buFont typeface="Wingdings" panose="05000000000000000000" pitchFamily="2" charset="2"/>
              <a:buChar char="q"/>
            </a:pPr>
            <a:r>
              <a:rPr lang="en-US" altLang="en-US" sz="1400" dirty="0"/>
              <a:t>Boolean</a:t>
            </a:r>
          </a:p>
          <a:p>
            <a:pPr lvl="0" defTabSz="914400" eaLnBrk="0" fontAlgn="base" hangingPunct="0">
              <a:spcBef>
                <a:spcPct val="0"/>
              </a:spcBef>
              <a:spcAft>
                <a:spcPct val="0"/>
              </a:spcAft>
            </a:pPr>
            <a:r>
              <a:rPr lang="en-US" altLang="en-US" b="0" dirty="0">
                <a:solidFill>
                  <a:srgbClr val="24292E"/>
                </a:solidFill>
              </a:rPr>
              <a:t>The most basic datatype is the simple true/false value, which JavaScript and </a:t>
            </a:r>
            <a:r>
              <a:rPr lang="en-US" altLang="en-US" b="0" dirty="0" err="1">
                <a:solidFill>
                  <a:srgbClr val="24292E"/>
                </a:solidFill>
              </a:rPr>
              <a:t>TypeScript</a:t>
            </a:r>
            <a:r>
              <a:rPr lang="en-US" altLang="en-US" b="0" dirty="0">
                <a:solidFill>
                  <a:srgbClr val="24292E"/>
                </a:solidFill>
              </a:rPr>
              <a:t> call a </a:t>
            </a:r>
            <a:r>
              <a:rPr lang="en-US" altLang="en-US" b="0" dirty="0" err="1">
                <a:solidFill>
                  <a:srgbClr val="24292E"/>
                </a:solidFill>
              </a:rPr>
              <a:t>boolean</a:t>
            </a:r>
            <a:r>
              <a:rPr lang="en-US" altLang="en-US" b="0" dirty="0">
                <a:solidFill>
                  <a:srgbClr val="24292E"/>
                </a:solidFill>
              </a:rPr>
              <a:t> value</a:t>
            </a:r>
            <a:r>
              <a:rPr lang="en-US" altLang="en-US" b="0" dirty="0" smtClean="0">
                <a:solidFill>
                  <a:srgbClr val="24292E"/>
                </a:solidFill>
              </a:rPr>
              <a:t>.</a:t>
            </a:r>
            <a:endParaRPr lang="en-US" altLang="en-US" b="0" dirty="0"/>
          </a:p>
          <a:p>
            <a:pPr lvl="0" defTabSz="914400" eaLnBrk="0" fontAlgn="base" hangingPunct="0">
              <a:spcBef>
                <a:spcPct val="0"/>
              </a:spcBef>
              <a:spcAft>
                <a:spcPct val="0"/>
              </a:spcAft>
            </a:pPr>
            <a:r>
              <a:rPr lang="en-US" altLang="en-US" b="0" dirty="0">
                <a:solidFill>
                  <a:srgbClr val="D73A49"/>
                </a:solidFill>
              </a:rPr>
              <a:t>let</a:t>
            </a:r>
            <a:r>
              <a:rPr lang="en-US" altLang="en-US" b="0" dirty="0">
                <a:solidFill>
                  <a:srgbClr val="24292E"/>
                </a:solidFill>
              </a:rPr>
              <a:t> </a:t>
            </a:r>
            <a:r>
              <a:rPr lang="en-US" altLang="en-US" b="0" dirty="0" err="1">
                <a:solidFill>
                  <a:srgbClr val="24292E"/>
                </a:solidFill>
              </a:rPr>
              <a:t>isDone</a:t>
            </a:r>
            <a:r>
              <a:rPr lang="en-US" altLang="en-US" b="0" dirty="0">
                <a:solidFill>
                  <a:srgbClr val="D73A49"/>
                </a:solidFill>
              </a:rPr>
              <a:t>:</a:t>
            </a:r>
            <a:r>
              <a:rPr lang="en-US" altLang="en-US" b="0" dirty="0">
                <a:solidFill>
                  <a:srgbClr val="24292E"/>
                </a:solidFill>
              </a:rPr>
              <a:t> </a:t>
            </a:r>
            <a:r>
              <a:rPr lang="en-US" altLang="en-US" b="0" dirty="0" err="1">
                <a:solidFill>
                  <a:srgbClr val="005CC5"/>
                </a:solidFill>
              </a:rPr>
              <a:t>boolean</a:t>
            </a:r>
            <a:r>
              <a:rPr lang="en-US" altLang="en-US" b="0" dirty="0">
                <a:solidFill>
                  <a:srgbClr val="24292E"/>
                </a:solidFill>
              </a:rPr>
              <a:t> </a:t>
            </a:r>
            <a:r>
              <a:rPr lang="en-US" altLang="en-US" b="0" dirty="0">
                <a:solidFill>
                  <a:srgbClr val="D73A49"/>
                </a:solidFill>
              </a:rPr>
              <a:t>=</a:t>
            </a:r>
            <a:r>
              <a:rPr lang="en-US" altLang="en-US" b="0" dirty="0">
                <a:solidFill>
                  <a:srgbClr val="24292E"/>
                </a:solidFill>
              </a:rPr>
              <a:t> </a:t>
            </a:r>
            <a:r>
              <a:rPr lang="en-US" altLang="en-US" b="0" dirty="0">
                <a:solidFill>
                  <a:srgbClr val="005CC5"/>
                </a:solidFill>
              </a:rPr>
              <a:t>false</a:t>
            </a:r>
            <a:r>
              <a:rPr lang="en-US" altLang="en-US" b="0" dirty="0" smtClean="0">
                <a:solidFill>
                  <a:srgbClr val="24292E"/>
                </a:solidFill>
              </a:rPr>
              <a:t>;</a:t>
            </a:r>
          </a:p>
          <a:p>
            <a:pPr lvl="0" defTabSz="914400" eaLnBrk="0" fontAlgn="base" hangingPunct="0">
              <a:spcBef>
                <a:spcPct val="0"/>
              </a:spcBef>
              <a:spcAft>
                <a:spcPct val="0"/>
              </a:spcAft>
            </a:pPr>
            <a:endParaRPr lang="en-US" altLang="en-US" b="0" dirty="0">
              <a:solidFill>
                <a:srgbClr val="24292E"/>
              </a:solidFill>
            </a:endParaRPr>
          </a:p>
          <a:p>
            <a:pPr marL="285750" lvl="0" indent="-285750" defTabSz="914400" eaLnBrk="0" fontAlgn="base" hangingPunct="0">
              <a:spcBef>
                <a:spcPct val="0"/>
              </a:spcBef>
              <a:spcAft>
                <a:spcPct val="0"/>
              </a:spcAft>
              <a:buFont typeface="Wingdings" panose="05000000000000000000" pitchFamily="2" charset="2"/>
              <a:buChar char="q"/>
            </a:pPr>
            <a:r>
              <a:rPr lang="en-US" altLang="en-US" sz="1400" dirty="0" smtClean="0"/>
              <a:t>Number</a:t>
            </a:r>
          </a:p>
          <a:p>
            <a:pPr lvl="0" defTabSz="914400" eaLnBrk="0" fontAlgn="base" hangingPunct="0">
              <a:spcBef>
                <a:spcPct val="0"/>
              </a:spcBef>
              <a:spcAft>
                <a:spcPct val="0"/>
              </a:spcAft>
            </a:pPr>
            <a:r>
              <a:rPr lang="en-US" altLang="en-US" sz="1400" b="0" dirty="0" err="1" smtClean="0"/>
              <a:t>TypeScript</a:t>
            </a:r>
            <a:r>
              <a:rPr lang="en-US" altLang="en-US" sz="1400" b="0" dirty="0" smtClean="0"/>
              <a:t> </a:t>
            </a:r>
            <a:r>
              <a:rPr lang="en-US" altLang="en-US" sz="1400" b="0" dirty="0"/>
              <a:t>also supports binary and octal literals introduced in ECMAScript 2015</a:t>
            </a:r>
            <a:r>
              <a:rPr lang="en-US" altLang="en-US" sz="1400" b="0" dirty="0" smtClean="0"/>
              <a:t>.</a:t>
            </a:r>
          </a:p>
          <a:p>
            <a:pPr defTabSz="914400" eaLnBrk="0" fontAlgn="base" hangingPunct="0">
              <a:spcBef>
                <a:spcPct val="0"/>
              </a:spcBef>
              <a:spcAft>
                <a:spcPct val="0"/>
              </a:spcAft>
            </a:pPr>
            <a:r>
              <a:rPr lang="en-US" altLang="en-US" b="0" dirty="0">
                <a:solidFill>
                  <a:srgbClr val="D73A49"/>
                </a:solidFill>
                <a:latin typeface="+mj-lt"/>
              </a:rPr>
              <a:t>let</a:t>
            </a:r>
            <a:r>
              <a:rPr lang="en-US" altLang="en-US" b="0" dirty="0">
                <a:solidFill>
                  <a:srgbClr val="24292E"/>
                </a:solidFill>
                <a:latin typeface="+mj-lt"/>
              </a:rPr>
              <a:t> decimal</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6</a:t>
            </a:r>
            <a:r>
              <a:rPr lang="en-US" altLang="en-US" b="0" dirty="0">
                <a:solidFill>
                  <a:srgbClr val="24292E"/>
                </a:solidFill>
                <a:latin typeface="+mj-lt"/>
              </a:rPr>
              <a:t>; </a:t>
            </a:r>
            <a:endParaRPr lang="en-US" altLang="en-US" b="0" dirty="0" smtClean="0">
              <a:solidFill>
                <a:srgbClr val="24292E"/>
              </a:solidFill>
              <a:latin typeface="+mj-lt"/>
            </a:endParaRPr>
          </a:p>
          <a:p>
            <a:pPr defTabSz="914400" eaLnBrk="0" fontAlgn="base" hangingPunct="0">
              <a:spcBef>
                <a:spcPct val="0"/>
              </a:spcBef>
              <a:spcAft>
                <a:spcPct val="0"/>
              </a:spcAft>
            </a:pPr>
            <a:r>
              <a:rPr lang="en-US" altLang="en-US" b="0" dirty="0" smtClean="0">
                <a:solidFill>
                  <a:srgbClr val="D73A49"/>
                </a:solidFill>
                <a:latin typeface="+mj-lt"/>
              </a:rPr>
              <a:t>let</a:t>
            </a:r>
            <a:r>
              <a:rPr lang="en-US" altLang="en-US" b="0" dirty="0" smtClean="0">
                <a:solidFill>
                  <a:srgbClr val="24292E"/>
                </a:solidFill>
                <a:latin typeface="+mj-lt"/>
              </a:rPr>
              <a:t> </a:t>
            </a:r>
            <a:r>
              <a:rPr lang="en-US" altLang="en-US" b="0" dirty="0">
                <a:solidFill>
                  <a:srgbClr val="24292E"/>
                </a:solidFill>
                <a:latin typeface="+mj-lt"/>
              </a:rPr>
              <a:t>hex</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0xf00d</a:t>
            </a:r>
            <a:r>
              <a:rPr lang="en-US" altLang="en-US" b="0" dirty="0">
                <a:solidFill>
                  <a:srgbClr val="24292E"/>
                </a:solidFill>
                <a:latin typeface="+mj-lt"/>
              </a:rPr>
              <a:t>; </a:t>
            </a:r>
            <a:endParaRPr lang="en-US" altLang="en-US" b="0" dirty="0" smtClean="0">
              <a:solidFill>
                <a:srgbClr val="24292E"/>
              </a:solidFill>
              <a:latin typeface="+mj-lt"/>
            </a:endParaRPr>
          </a:p>
          <a:p>
            <a:pPr defTabSz="914400" eaLnBrk="0" fontAlgn="base" hangingPunct="0">
              <a:spcBef>
                <a:spcPct val="0"/>
              </a:spcBef>
              <a:spcAft>
                <a:spcPct val="0"/>
              </a:spcAft>
            </a:pPr>
            <a:r>
              <a:rPr lang="en-US" altLang="en-US" b="0" dirty="0" smtClean="0">
                <a:solidFill>
                  <a:srgbClr val="D73A49"/>
                </a:solidFill>
                <a:latin typeface="+mj-lt"/>
              </a:rPr>
              <a:t>let</a:t>
            </a:r>
            <a:r>
              <a:rPr lang="en-US" altLang="en-US" b="0" dirty="0" smtClean="0">
                <a:solidFill>
                  <a:srgbClr val="24292E"/>
                </a:solidFill>
                <a:latin typeface="+mj-lt"/>
              </a:rPr>
              <a:t> </a:t>
            </a:r>
            <a:r>
              <a:rPr lang="en-US" altLang="en-US" b="0" dirty="0">
                <a:solidFill>
                  <a:srgbClr val="24292E"/>
                </a:solidFill>
                <a:latin typeface="+mj-lt"/>
              </a:rPr>
              <a:t>binary</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0b1010</a:t>
            </a:r>
            <a:r>
              <a:rPr lang="en-US" altLang="en-US" b="0" dirty="0">
                <a:solidFill>
                  <a:srgbClr val="24292E"/>
                </a:solidFill>
                <a:latin typeface="+mj-lt"/>
              </a:rPr>
              <a:t>; </a:t>
            </a:r>
            <a:endParaRPr lang="en-US" altLang="en-US" b="0" dirty="0" smtClean="0">
              <a:solidFill>
                <a:srgbClr val="24292E"/>
              </a:solidFill>
              <a:latin typeface="+mj-lt"/>
            </a:endParaRPr>
          </a:p>
          <a:p>
            <a:pPr defTabSz="914400" eaLnBrk="0" fontAlgn="base" hangingPunct="0">
              <a:spcBef>
                <a:spcPct val="0"/>
              </a:spcBef>
              <a:spcAft>
                <a:spcPct val="0"/>
              </a:spcAft>
            </a:pPr>
            <a:r>
              <a:rPr lang="en-US" altLang="en-US" b="0" dirty="0" smtClean="0">
                <a:solidFill>
                  <a:srgbClr val="D73A49"/>
                </a:solidFill>
                <a:latin typeface="+mj-lt"/>
              </a:rPr>
              <a:t>let</a:t>
            </a:r>
            <a:r>
              <a:rPr lang="en-US" altLang="en-US" b="0" dirty="0" smtClean="0">
                <a:solidFill>
                  <a:srgbClr val="24292E"/>
                </a:solidFill>
                <a:latin typeface="+mj-lt"/>
              </a:rPr>
              <a:t> </a:t>
            </a:r>
            <a:r>
              <a:rPr lang="en-US" altLang="en-US" b="0" dirty="0">
                <a:solidFill>
                  <a:srgbClr val="24292E"/>
                </a:solidFill>
                <a:latin typeface="+mj-lt"/>
              </a:rPr>
              <a:t>octal</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number</a:t>
            </a:r>
            <a:r>
              <a:rPr lang="en-US" altLang="en-US" b="0" dirty="0">
                <a:solidFill>
                  <a:srgbClr val="24292E"/>
                </a:solidFill>
                <a:latin typeface="+mj-lt"/>
              </a:rPr>
              <a:t> </a:t>
            </a:r>
            <a:r>
              <a:rPr lang="en-US" altLang="en-US" b="0" dirty="0">
                <a:solidFill>
                  <a:srgbClr val="D73A49"/>
                </a:solidFill>
                <a:latin typeface="+mj-lt"/>
              </a:rPr>
              <a:t>=</a:t>
            </a:r>
            <a:r>
              <a:rPr lang="en-US" altLang="en-US" b="0" dirty="0">
                <a:solidFill>
                  <a:srgbClr val="24292E"/>
                </a:solidFill>
                <a:latin typeface="+mj-lt"/>
              </a:rPr>
              <a:t> </a:t>
            </a:r>
            <a:r>
              <a:rPr lang="en-US" altLang="en-US" b="0" dirty="0">
                <a:solidFill>
                  <a:srgbClr val="005CC5"/>
                </a:solidFill>
                <a:latin typeface="+mj-lt"/>
              </a:rPr>
              <a:t>0o744</a:t>
            </a:r>
            <a:r>
              <a:rPr lang="en-US" altLang="en-US" b="0" dirty="0">
                <a:solidFill>
                  <a:srgbClr val="24292E"/>
                </a:solidFill>
                <a:latin typeface="+mj-lt"/>
              </a:rPr>
              <a:t>;</a:t>
            </a:r>
            <a:r>
              <a:rPr lang="en-US" altLang="en-US" b="0" dirty="0">
                <a:latin typeface="+mj-lt"/>
              </a:rPr>
              <a:t> </a:t>
            </a:r>
            <a:endParaRPr lang="en-US" altLang="en-US" b="0" dirty="0" smtClean="0">
              <a:latin typeface="+mj-lt"/>
            </a:endParaRPr>
          </a:p>
          <a:p>
            <a:pPr defTabSz="914400" eaLnBrk="0" fontAlgn="base" hangingPunct="0">
              <a:spcBef>
                <a:spcPct val="0"/>
              </a:spcBef>
              <a:spcAft>
                <a:spcPct val="0"/>
              </a:spcAft>
            </a:pPr>
            <a:endParaRPr lang="en-US" altLang="en-US" b="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r>
              <a:rPr lang="en-US" altLang="en-US" sz="1400" dirty="0" smtClean="0">
                <a:latin typeface="+mj-lt"/>
              </a:rPr>
              <a:t>String</a:t>
            </a:r>
          </a:p>
          <a:p>
            <a:pPr defTabSz="914400" eaLnBrk="0" fontAlgn="base" hangingPunct="0">
              <a:spcBef>
                <a:spcPct val="0"/>
              </a:spcBef>
              <a:spcAft>
                <a:spcPct val="0"/>
              </a:spcAft>
            </a:pPr>
            <a:r>
              <a:rPr lang="en-US" altLang="en-US" sz="1400" b="0" dirty="0" smtClean="0">
                <a:latin typeface="+mj-lt"/>
              </a:rPr>
              <a:t>We can use </a:t>
            </a:r>
            <a:r>
              <a:rPr lang="en-US" altLang="en-US" sz="1400" b="0" dirty="0">
                <a:latin typeface="+mj-lt"/>
              </a:rPr>
              <a:t>template strings, which can span multiple lines and have embedded expressions. These strings are surrounded by the </a:t>
            </a:r>
            <a:r>
              <a:rPr lang="en-US" altLang="en-US" sz="1400" b="0" dirty="0" err="1">
                <a:latin typeface="+mj-lt"/>
              </a:rPr>
              <a:t>backtick</a:t>
            </a:r>
            <a:r>
              <a:rPr lang="en-US" altLang="en-US" sz="1400" b="0" dirty="0">
                <a:latin typeface="+mj-lt"/>
              </a:rPr>
              <a:t>/</a:t>
            </a:r>
            <a:r>
              <a:rPr lang="en-US" altLang="en-US" sz="1400" b="0" dirty="0" err="1">
                <a:latin typeface="+mj-lt"/>
              </a:rPr>
              <a:t>backquote</a:t>
            </a:r>
            <a:r>
              <a:rPr lang="en-US" altLang="en-US" sz="1400" b="0" dirty="0">
                <a:latin typeface="+mj-lt"/>
              </a:rPr>
              <a:t> (`) character, and embedded expressions are of the form ${ expr </a:t>
            </a:r>
            <a:r>
              <a:rPr lang="en-US" altLang="en-US" sz="1400" b="0" dirty="0" smtClean="0">
                <a:latin typeface="+mj-lt"/>
              </a:rPr>
              <a:t>}</a:t>
            </a:r>
          </a:p>
          <a:p>
            <a:pPr defTabSz="914400" eaLnBrk="0" fontAlgn="base" hangingPunct="0">
              <a:spcBef>
                <a:spcPct val="0"/>
              </a:spcBef>
              <a:spcAft>
                <a:spcPct val="0"/>
              </a:spcAft>
            </a:pPr>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err="1">
                <a:solidFill>
                  <a:srgbClr val="24292E"/>
                </a:solidFill>
                <a:latin typeface="+mj-lt"/>
              </a:rPr>
              <a:t>fullName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string</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`Bob </a:t>
            </a:r>
            <a:r>
              <a:rPr lang="en-US" altLang="en-US" sz="1400" b="0" dirty="0" err="1">
                <a:solidFill>
                  <a:srgbClr val="032F62"/>
                </a:solidFill>
                <a:latin typeface="+mj-lt"/>
              </a:rPr>
              <a:t>Bobbington</a:t>
            </a:r>
            <a:r>
              <a:rPr lang="en-US" altLang="en-US" sz="1400" b="0" dirty="0">
                <a:solidFill>
                  <a:srgbClr val="032F62"/>
                </a:solidFill>
                <a:latin typeface="+mj-lt"/>
              </a:rPr>
              <a:t>`</a:t>
            </a:r>
            <a:r>
              <a:rPr lang="en-US" altLang="en-US" sz="1400" b="0" dirty="0">
                <a:solidFill>
                  <a:srgbClr val="24292E"/>
                </a:solidFill>
                <a:latin typeface="+mj-lt"/>
              </a:rPr>
              <a:t>; </a:t>
            </a:r>
            <a:endParaRPr lang="en-US" altLang="en-US" sz="1400" b="0" dirty="0" smtClean="0">
              <a:solidFill>
                <a:srgbClr val="24292E"/>
              </a:solidFill>
              <a:latin typeface="+mj-lt"/>
            </a:endParaRPr>
          </a:p>
          <a:p>
            <a:pPr defTabSz="914400" eaLnBrk="0" fontAlgn="base" hangingPunct="0">
              <a:spcBef>
                <a:spcPct val="0"/>
              </a:spcBef>
              <a:spcAft>
                <a:spcPct val="0"/>
              </a:spcAft>
            </a:pPr>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a:solidFill>
                  <a:srgbClr val="24292E"/>
                </a:solidFill>
                <a:latin typeface="+mj-lt"/>
              </a:rPr>
              <a:t>age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number</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37</a:t>
            </a:r>
            <a:r>
              <a:rPr lang="en-US" altLang="en-US" sz="1400" b="0" dirty="0">
                <a:solidFill>
                  <a:srgbClr val="24292E"/>
                </a:solidFill>
                <a:latin typeface="+mj-lt"/>
              </a:rPr>
              <a:t>; </a:t>
            </a:r>
            <a:endParaRPr lang="en-US" altLang="en-US" sz="1400" b="0" dirty="0" smtClean="0">
              <a:solidFill>
                <a:srgbClr val="24292E"/>
              </a:solidFill>
              <a:latin typeface="+mj-lt"/>
            </a:endParaRPr>
          </a:p>
          <a:p>
            <a:pPr defTabSz="914400" eaLnBrk="0" fontAlgn="base" hangingPunct="0">
              <a:spcBef>
                <a:spcPct val="0"/>
              </a:spcBef>
              <a:spcAft>
                <a:spcPct val="0"/>
              </a:spcAft>
            </a:pPr>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a:solidFill>
                  <a:srgbClr val="24292E"/>
                </a:solidFill>
                <a:latin typeface="+mj-lt"/>
              </a:rPr>
              <a:t>sentence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string</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`Hello, my name is ${ </a:t>
            </a:r>
            <a:r>
              <a:rPr lang="en-US" altLang="en-US" sz="1400" b="0" dirty="0" err="1">
                <a:solidFill>
                  <a:srgbClr val="24292E"/>
                </a:solidFill>
                <a:latin typeface="+mj-lt"/>
              </a:rPr>
              <a:t>fullName</a:t>
            </a:r>
            <a:r>
              <a:rPr lang="en-US" altLang="en-US" sz="1400" b="0" dirty="0">
                <a:solidFill>
                  <a:srgbClr val="032F62"/>
                </a:solidFill>
                <a:latin typeface="+mj-lt"/>
              </a:rPr>
              <a:t> }.</a:t>
            </a:r>
            <a:r>
              <a:rPr lang="en-US" altLang="en-US" sz="1400" b="0" dirty="0">
                <a:solidFill>
                  <a:srgbClr val="24292E"/>
                </a:solidFill>
                <a:latin typeface="+mj-lt"/>
              </a:rPr>
              <a:t> </a:t>
            </a:r>
            <a:r>
              <a:rPr lang="en-US" altLang="en-US" sz="1400" b="0" dirty="0">
                <a:solidFill>
                  <a:srgbClr val="032F62"/>
                </a:solidFill>
                <a:latin typeface="+mj-lt"/>
              </a:rPr>
              <a:t>I'll be ${ </a:t>
            </a:r>
            <a:r>
              <a:rPr lang="en-US" altLang="en-US" sz="1400" b="0" dirty="0">
                <a:solidFill>
                  <a:srgbClr val="24292E"/>
                </a:solidFill>
                <a:latin typeface="+mj-lt"/>
              </a:rPr>
              <a:t>age</a:t>
            </a:r>
            <a:r>
              <a:rPr lang="en-US" altLang="en-US" sz="1400" b="0" dirty="0">
                <a:solidFill>
                  <a:srgbClr val="032F62"/>
                </a:solidFill>
                <a:latin typeface="+mj-lt"/>
              </a:rPr>
              <a:t> </a:t>
            </a:r>
            <a:r>
              <a:rPr lang="en-US" altLang="en-US" sz="1400" b="0" dirty="0">
                <a:solidFill>
                  <a:srgbClr val="D73A49"/>
                </a:solidFill>
                <a:latin typeface="+mj-lt"/>
              </a:rPr>
              <a:t>+</a:t>
            </a:r>
            <a:r>
              <a:rPr lang="en-US" altLang="en-US" sz="1400" b="0" dirty="0">
                <a:solidFill>
                  <a:srgbClr val="032F62"/>
                </a:solidFill>
                <a:latin typeface="+mj-lt"/>
              </a:rPr>
              <a:t> </a:t>
            </a:r>
            <a:r>
              <a:rPr lang="en-US" altLang="en-US" sz="1400" b="0" dirty="0">
                <a:solidFill>
                  <a:srgbClr val="005CC5"/>
                </a:solidFill>
                <a:latin typeface="+mj-lt"/>
              </a:rPr>
              <a:t>1</a:t>
            </a:r>
            <a:r>
              <a:rPr lang="en-US" altLang="en-US" sz="1400" b="0" dirty="0">
                <a:solidFill>
                  <a:srgbClr val="032F62"/>
                </a:solidFill>
                <a:latin typeface="+mj-lt"/>
              </a:rPr>
              <a:t> } years old next month.`</a:t>
            </a:r>
            <a:r>
              <a:rPr lang="en-US" altLang="en-US" sz="1400" b="0" dirty="0">
                <a:solidFill>
                  <a:srgbClr val="24292E"/>
                </a:solidFill>
                <a:latin typeface="+mj-lt"/>
              </a:rPr>
              <a:t>;</a:t>
            </a:r>
            <a:r>
              <a:rPr lang="en-US" altLang="en-US" sz="1400" b="0" dirty="0">
                <a:latin typeface="+mj-lt"/>
              </a:rPr>
              <a:t> </a:t>
            </a:r>
            <a:endParaRPr lang="en-US" altLang="en-US" sz="1400" b="0" dirty="0" smtClean="0">
              <a:latin typeface="+mj-lt"/>
            </a:endParaRP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r>
              <a:rPr lang="en-US" altLang="en-US" sz="1200" b="0" dirty="0"/>
              <a:t>This is equivalent to declaring sentence like so</a:t>
            </a:r>
            <a:r>
              <a:rPr lang="en-US" altLang="en-US" sz="1200" b="0" dirty="0" smtClean="0"/>
              <a:t>:</a:t>
            </a:r>
          </a:p>
          <a:p>
            <a:pPr defTabSz="914400" eaLnBrk="0" fontAlgn="base" hangingPunct="0">
              <a:spcBef>
                <a:spcPct val="0"/>
              </a:spcBef>
              <a:spcAft>
                <a:spcPct val="0"/>
              </a:spcAft>
            </a:pPr>
            <a:r>
              <a:rPr lang="en-US" altLang="en-US" sz="1400" b="0" dirty="0">
                <a:solidFill>
                  <a:srgbClr val="D73A49"/>
                </a:solidFill>
                <a:latin typeface="+mj-lt"/>
              </a:rPr>
              <a:t>let</a:t>
            </a:r>
            <a:r>
              <a:rPr lang="en-US" altLang="en-US" sz="1400" b="0" dirty="0">
                <a:solidFill>
                  <a:srgbClr val="24292E"/>
                </a:solidFill>
                <a:latin typeface="+mj-lt"/>
              </a:rPr>
              <a:t> sentence</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string</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"Hello, my name is "</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err="1">
                <a:solidFill>
                  <a:srgbClr val="24292E"/>
                </a:solidFill>
                <a:latin typeface="+mj-lt"/>
              </a:rPr>
              <a:t>fullName</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".\n\n"</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"I'll be "</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(age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1</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 years old next month."</a:t>
            </a:r>
            <a:r>
              <a:rPr lang="en-US" altLang="en-US" sz="1400" b="0" dirty="0">
                <a:solidFill>
                  <a:srgbClr val="24292E"/>
                </a:solidFill>
                <a:latin typeface="+mj-lt"/>
              </a:rPr>
              <a:t>;</a:t>
            </a:r>
            <a:r>
              <a:rPr lang="en-US" altLang="en-US" sz="1400" b="0" dirty="0">
                <a:latin typeface="+mj-lt"/>
              </a:rPr>
              <a:t> </a:t>
            </a:r>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1200" b="0" dirty="0" smtClean="0"/>
          </a:p>
          <a:p>
            <a:pPr defTabSz="914400" eaLnBrk="0" fontAlgn="base" hangingPunct="0">
              <a:spcBef>
                <a:spcPct val="0"/>
              </a:spcBef>
              <a:spcAft>
                <a:spcPct val="0"/>
              </a:spcAft>
            </a:pPr>
            <a:endParaRPr lang="en-US" altLang="en-US" sz="3600" b="0" dirty="0">
              <a:latin typeface="Arial" panose="020B0604020202020204" pitchFamily="34" charset="0"/>
            </a:endParaRPr>
          </a:p>
          <a:p>
            <a:pPr defTabSz="914400" eaLnBrk="0" fontAlgn="base" hangingPunct="0">
              <a:spcBef>
                <a:spcPct val="0"/>
              </a:spcBef>
              <a:spcAft>
                <a:spcPct val="0"/>
              </a:spcAft>
            </a:pPr>
            <a:endParaRPr lang="en-US" altLang="en-US" sz="1400" b="0" dirty="0" smtClean="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a:latin typeface="+mj-lt"/>
            </a:endParaRPr>
          </a:p>
          <a:p>
            <a:pPr marL="285750" indent="-285750" defTabSz="914400" eaLnBrk="0" fontAlgn="base" hangingPunct="0">
              <a:spcBef>
                <a:spcPct val="0"/>
              </a:spcBef>
              <a:spcAft>
                <a:spcPct val="0"/>
              </a:spcAft>
              <a:buFont typeface="Wingdings" panose="05000000000000000000" pitchFamily="2" charset="2"/>
              <a:buChar char="q"/>
            </a:pPr>
            <a:endParaRPr lang="en-US" altLang="en-US" sz="1400" dirty="0" smtClean="0">
              <a:latin typeface="+mj-lt"/>
            </a:endParaRPr>
          </a:p>
          <a:p>
            <a:pPr defTabSz="914400" eaLnBrk="0" fontAlgn="base" hangingPunct="0">
              <a:spcBef>
                <a:spcPct val="0"/>
              </a:spcBef>
              <a:spcAft>
                <a:spcPct val="0"/>
              </a:spcAft>
            </a:pP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b="0" dirty="0" smtClean="0"/>
          </a:p>
          <a:p>
            <a:pPr lvl="0" defTabSz="914400" eaLnBrk="0" fontAlgn="base" hangingPunct="0">
              <a:spcBef>
                <a:spcPct val="0"/>
              </a:spcBef>
              <a:spcAft>
                <a:spcPct val="0"/>
              </a:spcAft>
            </a:pPr>
            <a:endParaRPr lang="en-US" altLang="en-US" sz="1400" dirty="0" smtClean="0"/>
          </a:p>
          <a:p>
            <a:pPr lvl="0" defTabSz="914400" eaLnBrk="0" fontAlgn="base" hangingPunct="0">
              <a:spcBef>
                <a:spcPct val="0"/>
              </a:spcBef>
              <a:spcAft>
                <a:spcPct val="0"/>
              </a:spcAft>
            </a:pPr>
            <a:endParaRPr lang="en-US" altLang="en-US" sz="1400" dirty="0"/>
          </a:p>
          <a:p>
            <a:endParaRPr lang="en-US" dirty="0" smtClean="0"/>
          </a:p>
          <a:p>
            <a:endParaRPr lang="en-US" dirty="0"/>
          </a:p>
        </p:txBody>
      </p:sp>
      <p:sp>
        <p:nvSpPr>
          <p:cNvPr id="3" name="Title 2"/>
          <p:cNvSpPr>
            <a:spLocks noGrp="1"/>
          </p:cNvSpPr>
          <p:nvPr>
            <p:ph type="title"/>
          </p:nvPr>
        </p:nvSpPr>
        <p:spPr>
          <a:xfrm>
            <a:off x="609600" y="685800"/>
            <a:ext cx="10972800" cy="616789"/>
          </a:xfrm>
        </p:spPr>
        <p:txBody>
          <a:bodyPr/>
          <a:lstStyle/>
          <a:p>
            <a:r>
              <a:rPr lang="en-US" dirty="0" smtClean="0"/>
              <a:t>4. Get </a:t>
            </a:r>
            <a:r>
              <a:rPr lang="en-US" dirty="0"/>
              <a:t>started with </a:t>
            </a:r>
            <a:r>
              <a:rPr lang="en-US" dirty="0" err="1"/>
              <a:t>TypeScript</a:t>
            </a:r>
            <a:endParaRPr lang="en-US" dirty="0"/>
          </a:p>
        </p:txBody>
      </p:sp>
    </p:spTree>
    <p:extLst>
      <p:ext uri="{BB962C8B-B14F-4D97-AF65-F5344CB8AC3E}">
        <p14:creationId xmlns:p14="http://schemas.microsoft.com/office/powerpoint/2010/main" val="378233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6929"/>
            <a:ext cx="10972800" cy="4993198"/>
          </a:xfrm>
        </p:spPr>
        <p:txBody>
          <a:bodyPr>
            <a:normAutofit fontScale="92500" lnSpcReduction="10000"/>
          </a:bodyPr>
          <a:lstStyle/>
          <a:p>
            <a:pPr marL="285750" indent="-285750">
              <a:buFont typeface="Wingdings" panose="05000000000000000000" pitchFamily="2" charset="2"/>
              <a:buChar char="q"/>
            </a:pPr>
            <a:r>
              <a:rPr lang="en-US" dirty="0" smtClean="0"/>
              <a:t>Array</a:t>
            </a:r>
          </a:p>
          <a:p>
            <a:r>
              <a:rPr lang="en-US" sz="1400" b="0" dirty="0" err="1"/>
              <a:t>TypeScript</a:t>
            </a:r>
            <a:r>
              <a:rPr lang="en-US" sz="1400" b="0" dirty="0"/>
              <a:t>, like JavaScript, allows you to work with arrays of values. Array types can be written in one of two ways. In the first, you use the type of the elements followed by [] to denote an array of that element type</a:t>
            </a:r>
            <a:r>
              <a:rPr lang="en-US" sz="1400" b="0" dirty="0" smtClean="0"/>
              <a:t>:</a:t>
            </a:r>
          </a:p>
          <a:p>
            <a:r>
              <a:rPr lang="en-US" altLang="en-US" sz="1400" b="0" dirty="0">
                <a:solidFill>
                  <a:srgbClr val="D73A49"/>
                </a:solidFill>
                <a:latin typeface="SFMono-Regular"/>
              </a:rPr>
              <a:t>let</a:t>
            </a:r>
            <a:r>
              <a:rPr lang="en-US" altLang="en-US" sz="1400" b="0" dirty="0">
                <a:solidFill>
                  <a:srgbClr val="24292E"/>
                </a:solidFill>
                <a:latin typeface="SFMono-Regular"/>
              </a:rPr>
              <a:t> list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a:t>
            </a:r>
            <a:r>
              <a:rPr lang="en-US" altLang="en-US" sz="1400" b="0" dirty="0">
                <a:solidFill>
                  <a:srgbClr val="005CC5"/>
                </a:solidFill>
                <a:latin typeface="SFMono-Regular"/>
              </a:rPr>
              <a:t>2</a:t>
            </a:r>
            <a:r>
              <a:rPr lang="en-US" altLang="en-US" sz="1400" b="0" dirty="0">
                <a:solidFill>
                  <a:srgbClr val="24292E"/>
                </a:solidFill>
                <a:latin typeface="SFMono-Regular"/>
              </a:rPr>
              <a:t>, </a:t>
            </a:r>
            <a:r>
              <a:rPr lang="en-US" altLang="en-US" sz="1400" b="0" dirty="0">
                <a:solidFill>
                  <a:srgbClr val="005CC5"/>
                </a:solidFill>
                <a:latin typeface="SFMono-Regular"/>
              </a:rPr>
              <a:t>3</a:t>
            </a:r>
            <a:r>
              <a:rPr lang="en-US" altLang="en-US" sz="1400" b="0" dirty="0">
                <a:solidFill>
                  <a:srgbClr val="24292E"/>
                </a:solidFill>
                <a:latin typeface="SFMono-Regular"/>
              </a:rPr>
              <a:t>];</a:t>
            </a:r>
            <a:r>
              <a:rPr lang="en-US" altLang="en-US" sz="1200" b="0" dirty="0"/>
              <a:t> </a:t>
            </a:r>
            <a:endParaRPr lang="en-US" altLang="en-US" sz="1200" b="0" dirty="0" smtClean="0"/>
          </a:p>
          <a:p>
            <a:r>
              <a:rPr lang="en-US" altLang="en-US" sz="1400" b="0" dirty="0"/>
              <a:t>The second way uses a generic array type, Array&lt;</a:t>
            </a:r>
            <a:r>
              <a:rPr lang="en-US" altLang="en-US" sz="1400" b="0" dirty="0" err="1"/>
              <a:t>elemType</a:t>
            </a:r>
            <a:r>
              <a:rPr lang="en-US" altLang="en-US" sz="1400" b="0" dirty="0" smtClean="0"/>
              <a:t>&gt;:</a:t>
            </a:r>
          </a:p>
          <a:p>
            <a:r>
              <a:rPr lang="en-US" altLang="en-US" sz="1400" b="0" dirty="0">
                <a:solidFill>
                  <a:srgbClr val="D73A49"/>
                </a:solidFill>
                <a:latin typeface="SFMono-Regular"/>
              </a:rPr>
              <a:t>let</a:t>
            </a:r>
            <a:r>
              <a:rPr lang="en-US" altLang="en-US" sz="1400" b="0" dirty="0">
                <a:solidFill>
                  <a:srgbClr val="24292E"/>
                </a:solidFill>
                <a:latin typeface="SFMono-Regular"/>
              </a:rPr>
              <a:t> list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Array</a:t>
            </a:r>
            <a:r>
              <a:rPr lang="en-US" altLang="en-US" sz="1400" b="0" dirty="0">
                <a:solidFill>
                  <a:srgbClr val="24292E"/>
                </a:solidFill>
                <a:latin typeface="SFMono-Regular"/>
              </a:rPr>
              <a:t>&lt;</a:t>
            </a:r>
            <a:r>
              <a:rPr lang="en-US" altLang="en-US" sz="1400" b="0" dirty="0">
                <a:solidFill>
                  <a:srgbClr val="005CC5"/>
                </a:solidFill>
                <a:latin typeface="SFMono-Regular"/>
              </a:rPr>
              <a:t>number</a:t>
            </a:r>
            <a:r>
              <a:rPr lang="en-US" altLang="en-US" sz="1400" b="0" dirty="0">
                <a:solidFill>
                  <a:srgbClr val="24292E"/>
                </a:solidFill>
                <a:latin typeface="SFMono-Regular"/>
              </a:rPr>
              <a:t>&gt;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a:t>
            </a:r>
            <a:r>
              <a:rPr lang="en-US" altLang="en-US" sz="1400" b="0" dirty="0">
                <a:solidFill>
                  <a:srgbClr val="005CC5"/>
                </a:solidFill>
                <a:latin typeface="SFMono-Regular"/>
              </a:rPr>
              <a:t>2</a:t>
            </a:r>
            <a:r>
              <a:rPr lang="en-US" altLang="en-US" sz="1400" b="0" dirty="0">
                <a:solidFill>
                  <a:srgbClr val="24292E"/>
                </a:solidFill>
                <a:latin typeface="SFMono-Regular"/>
              </a:rPr>
              <a:t>, </a:t>
            </a:r>
            <a:r>
              <a:rPr lang="en-US" altLang="en-US" sz="1400" b="0" dirty="0">
                <a:solidFill>
                  <a:srgbClr val="005CC5"/>
                </a:solidFill>
                <a:latin typeface="SFMono-Regular"/>
              </a:rPr>
              <a:t>3</a:t>
            </a:r>
            <a:r>
              <a:rPr lang="en-US" altLang="en-US" sz="1400" b="0" dirty="0">
                <a:solidFill>
                  <a:srgbClr val="24292E"/>
                </a:solidFill>
                <a:latin typeface="SFMono-Regular"/>
              </a:rPr>
              <a:t>];</a:t>
            </a:r>
            <a:r>
              <a:rPr lang="en-US" altLang="en-US" sz="1200" b="0" dirty="0"/>
              <a:t> </a:t>
            </a:r>
            <a:endParaRPr lang="en-US" altLang="en-US" sz="1200" b="0" dirty="0" smtClean="0"/>
          </a:p>
          <a:p>
            <a:endParaRPr lang="en-US" altLang="en-US" sz="1200" b="0" dirty="0">
              <a:latin typeface="Arial" panose="020B0604020202020204" pitchFamily="34" charset="0"/>
            </a:endParaRPr>
          </a:p>
          <a:p>
            <a:pPr marL="285750" indent="-285750">
              <a:buFont typeface="Wingdings" panose="05000000000000000000" pitchFamily="2" charset="2"/>
              <a:buChar char="q"/>
            </a:pPr>
            <a:r>
              <a:rPr lang="en-US" sz="1400" dirty="0" smtClean="0"/>
              <a:t>Tuple</a:t>
            </a:r>
          </a:p>
          <a:p>
            <a:r>
              <a:rPr lang="en-US" sz="1400" b="0" dirty="0"/>
              <a:t>Tuple types allow you to express an array where the type of a fixed number of elements is known, but need not be the same. For example, you may want to represent a value as a pair of a string and a number</a:t>
            </a:r>
            <a:r>
              <a:rPr lang="en-US" sz="1400" b="0" dirty="0" smtClean="0"/>
              <a:t>:</a:t>
            </a:r>
          </a:p>
          <a:p>
            <a:r>
              <a:rPr lang="en-US" sz="1400" b="0" dirty="0"/>
              <a:t>Tuple types allow you to express an array where the type of a fixed number of elements is known, but need not be the same. For example, you may want to represent a value as a pair of a string and a number</a:t>
            </a:r>
            <a:r>
              <a:rPr lang="en-US" sz="1400" b="0" dirty="0" smtClean="0"/>
              <a:t>:</a:t>
            </a:r>
          </a:p>
          <a:p>
            <a:r>
              <a:rPr lang="en-US" altLang="en-US" sz="1400" b="0" dirty="0">
                <a:solidFill>
                  <a:srgbClr val="6A737D"/>
                </a:solidFill>
                <a:latin typeface="SFMono-Regular"/>
              </a:rPr>
              <a:t>// Declare a tuple type</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D73A49"/>
                </a:solidFill>
                <a:latin typeface="SFMono-Regular"/>
              </a:rPr>
              <a:t>let</a:t>
            </a:r>
            <a:r>
              <a:rPr lang="en-US" altLang="en-US" sz="1400" b="0" dirty="0" smtClean="0">
                <a:solidFill>
                  <a:srgbClr val="24292E"/>
                </a:solidFill>
                <a:latin typeface="SFMono-Regular"/>
              </a:rPr>
              <a:t> </a:t>
            </a:r>
            <a:r>
              <a:rPr lang="en-US" altLang="en-US" sz="1400" b="0" dirty="0">
                <a:solidFill>
                  <a:srgbClr val="24292E"/>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string</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6A737D"/>
                </a:solidFill>
                <a:latin typeface="SFMono-Regular"/>
              </a:rPr>
              <a:t>// </a:t>
            </a:r>
            <a:r>
              <a:rPr lang="en-US" altLang="en-US" sz="1400" b="0" dirty="0">
                <a:solidFill>
                  <a:srgbClr val="6A737D"/>
                </a:solidFill>
                <a:latin typeface="SFMono-Regular"/>
              </a:rPr>
              <a:t>Initialize it</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32F62"/>
                </a:solidFill>
                <a:latin typeface="SFMono-Regular"/>
              </a:rPr>
              <a:t>"hello"</a:t>
            </a:r>
            <a:r>
              <a:rPr lang="en-US" altLang="en-US" sz="1400" b="0" dirty="0">
                <a:solidFill>
                  <a:srgbClr val="24292E"/>
                </a:solidFill>
                <a:latin typeface="SFMono-Regular"/>
              </a:rPr>
              <a:t>, </a:t>
            </a:r>
            <a:r>
              <a:rPr lang="en-US" altLang="en-US" sz="1400" b="0" dirty="0">
                <a:solidFill>
                  <a:srgbClr val="005CC5"/>
                </a:solidFill>
                <a:latin typeface="SFMono-Regular"/>
              </a:rPr>
              <a:t>10</a:t>
            </a:r>
            <a:r>
              <a:rPr lang="en-US" altLang="en-US" sz="1400" b="0" dirty="0">
                <a:solidFill>
                  <a:srgbClr val="24292E"/>
                </a:solidFill>
                <a:latin typeface="SFMono-Regular"/>
              </a:rPr>
              <a:t>]; </a:t>
            </a:r>
            <a:r>
              <a:rPr lang="en-US" altLang="en-US" sz="1400" b="0" dirty="0">
                <a:solidFill>
                  <a:srgbClr val="6A737D"/>
                </a:solidFill>
                <a:latin typeface="SFMono-Regular"/>
              </a:rPr>
              <a:t>// OK</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6A737D"/>
                </a:solidFill>
                <a:latin typeface="SFMono-Regular"/>
              </a:rPr>
              <a:t>// </a:t>
            </a:r>
            <a:r>
              <a:rPr lang="en-US" altLang="en-US" sz="1400" b="0" dirty="0">
                <a:solidFill>
                  <a:srgbClr val="6A737D"/>
                </a:solidFill>
                <a:latin typeface="SFMono-Regular"/>
              </a:rPr>
              <a:t>Initialize it incorrectly</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10</a:t>
            </a:r>
            <a:r>
              <a:rPr lang="en-US" altLang="en-US" sz="1400" b="0" dirty="0">
                <a:solidFill>
                  <a:srgbClr val="24292E"/>
                </a:solidFill>
                <a:latin typeface="SFMono-Regular"/>
              </a:rPr>
              <a:t>, </a:t>
            </a:r>
            <a:r>
              <a:rPr lang="en-US" altLang="en-US" sz="1400" b="0" dirty="0">
                <a:solidFill>
                  <a:srgbClr val="032F62"/>
                </a:solidFill>
                <a:latin typeface="SFMono-Regular"/>
              </a:rPr>
              <a:t>"hello"</a:t>
            </a:r>
            <a:r>
              <a:rPr lang="en-US" altLang="en-US" sz="1400" b="0" dirty="0">
                <a:solidFill>
                  <a:srgbClr val="24292E"/>
                </a:solidFill>
                <a:latin typeface="SFMono-Regular"/>
              </a:rPr>
              <a:t>]; </a:t>
            </a:r>
            <a:r>
              <a:rPr lang="en-US" altLang="en-US" sz="1400" b="0" dirty="0">
                <a:solidFill>
                  <a:srgbClr val="6A737D"/>
                </a:solidFill>
                <a:latin typeface="SFMono-Regular"/>
              </a:rPr>
              <a:t>// Error</a:t>
            </a:r>
            <a:r>
              <a:rPr lang="en-US" altLang="en-US" sz="1200" b="0" dirty="0"/>
              <a:t> </a:t>
            </a:r>
            <a:endParaRPr lang="en-US" altLang="en-US" sz="3600" b="0" dirty="0">
              <a:latin typeface="Arial" panose="020B0604020202020204" pitchFamily="34" charset="0"/>
            </a:endParaRPr>
          </a:p>
          <a:p>
            <a:endParaRPr lang="en-US" sz="1400" b="0" dirty="0" smtClean="0"/>
          </a:p>
          <a:p>
            <a:endParaRPr lang="en-US" sz="1400" b="0" dirty="0"/>
          </a:p>
          <a:p>
            <a:endParaRPr lang="en-US" sz="1400" dirty="0"/>
          </a:p>
          <a:p>
            <a:endParaRPr lang="en-US" altLang="en-US" sz="3600" b="0" dirty="0">
              <a:latin typeface="Arial" panose="020B0604020202020204" pitchFamily="34" charset="0"/>
            </a:endParaRPr>
          </a:p>
          <a:p>
            <a:endParaRPr lang="en-US" altLang="en-US" sz="1400" b="0" dirty="0" smtClean="0"/>
          </a:p>
          <a:p>
            <a:endParaRPr lang="en-US" altLang="en-US" sz="1400" b="0" dirty="0" smtClean="0"/>
          </a:p>
          <a:p>
            <a:endParaRPr lang="en-US" altLang="en-US" sz="1400" b="0" dirty="0"/>
          </a:p>
          <a:p>
            <a:endParaRPr lang="en-US" altLang="en-US" sz="3600" b="0" dirty="0">
              <a:latin typeface="Arial" panose="020B0604020202020204" pitchFamily="34" charset="0"/>
            </a:endParaRPr>
          </a:p>
          <a:p>
            <a:endParaRPr lang="en-US" sz="1400" b="0" dirty="0" smtClean="0"/>
          </a:p>
          <a:p>
            <a:endParaRPr lang="en-US" sz="1400" b="0" dirty="0" smtClean="0"/>
          </a:p>
          <a:p>
            <a:endParaRPr lang="en-US" dirty="0"/>
          </a:p>
          <a:p>
            <a:endParaRPr lang="en-US" dirty="0"/>
          </a:p>
        </p:txBody>
      </p:sp>
      <p:sp>
        <p:nvSpPr>
          <p:cNvPr id="3" name="Title 2"/>
          <p:cNvSpPr>
            <a:spLocks noGrp="1"/>
          </p:cNvSpPr>
          <p:nvPr>
            <p:ph type="title"/>
          </p:nvPr>
        </p:nvSpPr>
        <p:spPr>
          <a:xfrm>
            <a:off x="609600" y="685800"/>
            <a:ext cx="10972800" cy="496019"/>
          </a:xfrm>
        </p:spPr>
        <p:txBody>
          <a:bodyPr/>
          <a:lstStyle/>
          <a:p>
            <a:r>
              <a:rPr lang="en-US" dirty="0"/>
              <a:t>4. Get started with </a:t>
            </a:r>
            <a:r>
              <a:rPr lang="en-US" dirty="0" err="1"/>
              <a:t>TypeScript</a:t>
            </a:r>
            <a:endParaRPr lang="en-US" dirty="0"/>
          </a:p>
        </p:txBody>
      </p:sp>
    </p:spTree>
    <p:extLst>
      <p:ext uri="{BB962C8B-B14F-4D97-AF65-F5344CB8AC3E}">
        <p14:creationId xmlns:p14="http://schemas.microsoft.com/office/powerpoint/2010/main" val="222785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73193"/>
            <a:ext cx="10972800" cy="4906934"/>
          </a:xfrm>
        </p:spPr>
        <p:txBody>
          <a:bodyPr/>
          <a:lstStyle/>
          <a:p>
            <a:r>
              <a:rPr lang="en-US" sz="1400" b="0" dirty="0"/>
              <a:t>When accessing an element with a known index, the correct type is retrieved</a:t>
            </a:r>
            <a:r>
              <a:rPr lang="en-US" sz="1400" b="0" dirty="0" smtClean="0"/>
              <a:t>:</a:t>
            </a:r>
          </a:p>
          <a:p>
            <a:r>
              <a:rPr lang="en-US" altLang="en-US" b="0" dirty="0">
                <a:solidFill>
                  <a:srgbClr val="005CC5"/>
                </a:solidFill>
                <a:latin typeface="+mj-lt"/>
              </a:rPr>
              <a:t>console</a:t>
            </a:r>
            <a:r>
              <a:rPr lang="en-US" altLang="en-US" b="0" dirty="0">
                <a:solidFill>
                  <a:srgbClr val="24292E"/>
                </a:solidFill>
                <a:latin typeface="+mj-lt"/>
              </a:rPr>
              <a:t>.</a:t>
            </a:r>
            <a:r>
              <a:rPr lang="en-US" altLang="en-US" b="0" dirty="0">
                <a:solidFill>
                  <a:srgbClr val="005CC5"/>
                </a:solidFill>
                <a:latin typeface="+mj-lt"/>
              </a:rPr>
              <a:t>log</a:t>
            </a:r>
            <a:r>
              <a:rPr lang="en-US" altLang="en-US" b="0" dirty="0">
                <a:solidFill>
                  <a:srgbClr val="24292E"/>
                </a:solidFill>
                <a:latin typeface="+mj-lt"/>
              </a:rPr>
              <a:t>(x[</a:t>
            </a:r>
            <a:r>
              <a:rPr lang="en-US" altLang="en-US" b="0" dirty="0">
                <a:solidFill>
                  <a:srgbClr val="005CC5"/>
                </a:solidFill>
                <a:latin typeface="+mj-lt"/>
              </a:rPr>
              <a:t>0</a:t>
            </a:r>
            <a:r>
              <a:rPr lang="en-US" altLang="en-US" b="0" dirty="0">
                <a:solidFill>
                  <a:srgbClr val="24292E"/>
                </a:solidFill>
                <a:latin typeface="+mj-lt"/>
              </a:rPr>
              <a:t>].</a:t>
            </a:r>
            <a:r>
              <a:rPr lang="en-US" altLang="en-US" b="0" dirty="0" err="1">
                <a:solidFill>
                  <a:srgbClr val="005CC5"/>
                </a:solidFill>
                <a:latin typeface="+mj-lt"/>
              </a:rPr>
              <a:t>substr</a:t>
            </a:r>
            <a:r>
              <a:rPr lang="en-US" altLang="en-US" b="0" dirty="0">
                <a:solidFill>
                  <a:srgbClr val="24292E"/>
                </a:solidFill>
                <a:latin typeface="+mj-lt"/>
              </a:rPr>
              <a:t>(</a:t>
            </a:r>
            <a:r>
              <a:rPr lang="en-US" altLang="en-US" b="0" dirty="0">
                <a:solidFill>
                  <a:srgbClr val="005CC5"/>
                </a:solidFill>
                <a:latin typeface="+mj-lt"/>
              </a:rPr>
              <a:t>1</a:t>
            </a:r>
            <a:r>
              <a:rPr lang="en-US" altLang="en-US" b="0" dirty="0">
                <a:solidFill>
                  <a:srgbClr val="24292E"/>
                </a:solidFill>
                <a:latin typeface="+mj-lt"/>
              </a:rPr>
              <a:t>)); </a:t>
            </a:r>
            <a:r>
              <a:rPr lang="en-US" altLang="en-US" b="0" dirty="0">
                <a:solidFill>
                  <a:srgbClr val="6A737D"/>
                </a:solidFill>
                <a:latin typeface="+mj-lt"/>
              </a:rPr>
              <a:t>// OK</a:t>
            </a:r>
            <a:r>
              <a:rPr lang="en-US" altLang="en-US" b="0" dirty="0">
                <a:solidFill>
                  <a:srgbClr val="24292E"/>
                </a:solidFill>
                <a:latin typeface="+mj-lt"/>
              </a:rPr>
              <a:t> </a:t>
            </a:r>
            <a:r>
              <a:rPr lang="en-US" altLang="en-US" b="0" dirty="0">
                <a:solidFill>
                  <a:srgbClr val="005CC5"/>
                </a:solidFill>
                <a:latin typeface="+mj-lt"/>
              </a:rPr>
              <a:t>console</a:t>
            </a:r>
            <a:r>
              <a:rPr lang="en-US" altLang="en-US" b="0" dirty="0">
                <a:solidFill>
                  <a:srgbClr val="24292E"/>
                </a:solidFill>
                <a:latin typeface="+mj-lt"/>
              </a:rPr>
              <a:t>.</a:t>
            </a:r>
            <a:r>
              <a:rPr lang="en-US" altLang="en-US" b="0" dirty="0">
                <a:solidFill>
                  <a:srgbClr val="005CC5"/>
                </a:solidFill>
                <a:latin typeface="+mj-lt"/>
              </a:rPr>
              <a:t>log</a:t>
            </a:r>
            <a:r>
              <a:rPr lang="en-US" altLang="en-US" b="0" dirty="0">
                <a:solidFill>
                  <a:srgbClr val="24292E"/>
                </a:solidFill>
                <a:latin typeface="+mj-lt"/>
              </a:rPr>
              <a:t>(x[</a:t>
            </a:r>
            <a:r>
              <a:rPr lang="en-US" altLang="en-US" b="0" dirty="0">
                <a:solidFill>
                  <a:srgbClr val="005CC5"/>
                </a:solidFill>
                <a:latin typeface="+mj-lt"/>
              </a:rPr>
              <a:t>1</a:t>
            </a:r>
            <a:r>
              <a:rPr lang="en-US" altLang="en-US" b="0" dirty="0">
                <a:solidFill>
                  <a:srgbClr val="24292E"/>
                </a:solidFill>
                <a:latin typeface="+mj-lt"/>
              </a:rPr>
              <a:t>].</a:t>
            </a:r>
            <a:r>
              <a:rPr lang="en-US" altLang="en-US" b="0" dirty="0" err="1">
                <a:solidFill>
                  <a:srgbClr val="005CC5"/>
                </a:solidFill>
                <a:latin typeface="+mj-lt"/>
              </a:rPr>
              <a:t>substr</a:t>
            </a:r>
            <a:r>
              <a:rPr lang="en-US" altLang="en-US" b="0" dirty="0">
                <a:solidFill>
                  <a:srgbClr val="24292E"/>
                </a:solidFill>
                <a:latin typeface="+mj-lt"/>
              </a:rPr>
              <a:t>(</a:t>
            </a:r>
            <a:r>
              <a:rPr lang="en-US" altLang="en-US" b="0" dirty="0">
                <a:solidFill>
                  <a:srgbClr val="005CC5"/>
                </a:solidFill>
                <a:latin typeface="+mj-lt"/>
              </a:rPr>
              <a:t>1</a:t>
            </a:r>
            <a:r>
              <a:rPr lang="en-US" altLang="en-US" b="0" dirty="0">
                <a:solidFill>
                  <a:srgbClr val="24292E"/>
                </a:solidFill>
                <a:latin typeface="+mj-lt"/>
              </a:rPr>
              <a:t>)); </a:t>
            </a:r>
            <a:r>
              <a:rPr lang="en-US" altLang="en-US" b="0" dirty="0">
                <a:solidFill>
                  <a:srgbClr val="6A737D"/>
                </a:solidFill>
                <a:latin typeface="+mj-lt"/>
              </a:rPr>
              <a:t>// Error, 'number' does not have '</a:t>
            </a:r>
            <a:r>
              <a:rPr lang="en-US" altLang="en-US" b="0" dirty="0" err="1">
                <a:solidFill>
                  <a:srgbClr val="6A737D"/>
                </a:solidFill>
                <a:latin typeface="+mj-lt"/>
              </a:rPr>
              <a:t>substr</a:t>
            </a:r>
            <a:r>
              <a:rPr lang="en-US" altLang="en-US" b="0" dirty="0">
                <a:solidFill>
                  <a:srgbClr val="6A737D"/>
                </a:solidFill>
                <a:latin typeface="+mj-lt"/>
              </a:rPr>
              <a:t>'</a:t>
            </a:r>
            <a:r>
              <a:rPr lang="en-US" altLang="en-US" sz="1400" b="0" dirty="0">
                <a:latin typeface="+mj-lt"/>
              </a:rPr>
              <a:t> </a:t>
            </a:r>
            <a:endParaRPr lang="en-US" altLang="en-US" sz="1400" b="0" dirty="0" smtClean="0">
              <a:latin typeface="+mj-lt"/>
            </a:endParaRPr>
          </a:p>
          <a:p>
            <a:endParaRPr lang="en-US" altLang="en-US" sz="1400" b="0" dirty="0" smtClean="0"/>
          </a:p>
          <a:p>
            <a:r>
              <a:rPr lang="en-US" altLang="en-US" sz="1400" b="0" dirty="0">
                <a:latin typeface="Arial" panose="020B0604020202020204" pitchFamily="34" charset="0"/>
              </a:rPr>
              <a:t>When accessing an element outside the set of known indices, a union type is used instead</a:t>
            </a:r>
            <a:r>
              <a:rPr lang="en-US" altLang="en-US" sz="1400" b="0" dirty="0" smtClean="0">
                <a:latin typeface="Arial" panose="020B0604020202020204" pitchFamily="34" charset="0"/>
              </a:rPr>
              <a:t>:</a:t>
            </a:r>
          </a:p>
          <a:p>
            <a:r>
              <a:rPr lang="en-US" altLang="en-US" sz="1400" b="0" dirty="0">
                <a:solidFill>
                  <a:srgbClr val="24292E"/>
                </a:solidFill>
                <a:latin typeface="+mj-lt"/>
              </a:rPr>
              <a:t>x[</a:t>
            </a:r>
            <a:r>
              <a:rPr lang="en-US" altLang="en-US" sz="1400" b="0" dirty="0">
                <a:solidFill>
                  <a:srgbClr val="005CC5"/>
                </a:solidFill>
                <a:latin typeface="+mj-lt"/>
              </a:rPr>
              <a:t>3</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32F62"/>
                </a:solidFill>
                <a:latin typeface="+mj-lt"/>
              </a:rPr>
              <a:t>"world"</a:t>
            </a:r>
            <a:r>
              <a:rPr lang="en-US" altLang="en-US" sz="1400" b="0" dirty="0">
                <a:solidFill>
                  <a:srgbClr val="24292E"/>
                </a:solidFill>
                <a:latin typeface="+mj-lt"/>
              </a:rPr>
              <a:t>; </a:t>
            </a:r>
            <a:r>
              <a:rPr lang="en-US" altLang="en-US" sz="1400" b="0" dirty="0">
                <a:solidFill>
                  <a:srgbClr val="6A737D"/>
                </a:solidFill>
                <a:latin typeface="+mj-lt"/>
              </a:rPr>
              <a:t>// OK, 'string' can be assigned to 'string | number'</a:t>
            </a:r>
            <a:r>
              <a:rPr lang="en-US" altLang="en-US" sz="1400" b="0" dirty="0">
                <a:solidFill>
                  <a:srgbClr val="24292E"/>
                </a:solidFill>
                <a:latin typeface="+mj-lt"/>
              </a:rPr>
              <a:t> </a:t>
            </a:r>
            <a:endParaRPr lang="en-US" altLang="en-US" sz="1400" b="0" dirty="0" smtClean="0">
              <a:solidFill>
                <a:srgbClr val="24292E"/>
              </a:solidFill>
              <a:latin typeface="+mj-lt"/>
            </a:endParaRPr>
          </a:p>
          <a:p>
            <a:r>
              <a:rPr lang="en-US" altLang="en-US" sz="1400" b="0" dirty="0" smtClean="0">
                <a:solidFill>
                  <a:srgbClr val="005CC5"/>
                </a:solidFill>
                <a:latin typeface="+mj-lt"/>
              </a:rPr>
              <a:t>console</a:t>
            </a:r>
            <a:r>
              <a:rPr lang="en-US" altLang="en-US" sz="1400" b="0" dirty="0" smtClean="0">
                <a:solidFill>
                  <a:srgbClr val="24292E"/>
                </a:solidFill>
                <a:latin typeface="+mj-lt"/>
              </a:rPr>
              <a:t>.</a:t>
            </a:r>
            <a:r>
              <a:rPr lang="en-US" altLang="en-US" sz="1400" b="0" dirty="0" smtClean="0">
                <a:solidFill>
                  <a:srgbClr val="005CC5"/>
                </a:solidFill>
                <a:latin typeface="+mj-lt"/>
              </a:rPr>
              <a:t>log</a:t>
            </a:r>
            <a:r>
              <a:rPr lang="en-US" altLang="en-US" sz="1400" b="0" dirty="0" smtClean="0">
                <a:solidFill>
                  <a:srgbClr val="24292E"/>
                </a:solidFill>
                <a:latin typeface="+mj-lt"/>
              </a:rPr>
              <a:t>(x[</a:t>
            </a:r>
            <a:r>
              <a:rPr lang="en-US" altLang="en-US" sz="1400" b="0" dirty="0" smtClean="0">
                <a:solidFill>
                  <a:srgbClr val="005CC5"/>
                </a:solidFill>
                <a:latin typeface="+mj-lt"/>
              </a:rPr>
              <a:t>5</a:t>
            </a:r>
            <a:r>
              <a:rPr lang="en-US" altLang="en-US" sz="1400" b="0" dirty="0">
                <a:solidFill>
                  <a:srgbClr val="24292E"/>
                </a:solidFill>
                <a:latin typeface="+mj-lt"/>
              </a:rPr>
              <a:t>].</a:t>
            </a:r>
            <a:r>
              <a:rPr lang="en-US" altLang="en-US" sz="1400" b="0" dirty="0" err="1">
                <a:solidFill>
                  <a:srgbClr val="005CC5"/>
                </a:solidFill>
                <a:latin typeface="+mj-lt"/>
              </a:rPr>
              <a:t>toString</a:t>
            </a:r>
            <a:r>
              <a:rPr lang="en-US" altLang="en-US" sz="1400" b="0" dirty="0">
                <a:solidFill>
                  <a:srgbClr val="24292E"/>
                </a:solidFill>
                <a:latin typeface="+mj-lt"/>
              </a:rPr>
              <a:t>()); </a:t>
            </a:r>
            <a:r>
              <a:rPr lang="en-US" altLang="en-US" sz="1400" b="0" dirty="0">
                <a:solidFill>
                  <a:srgbClr val="6A737D"/>
                </a:solidFill>
                <a:latin typeface="+mj-lt"/>
              </a:rPr>
              <a:t>// OK, 'string' and 'number' both have '</a:t>
            </a:r>
            <a:r>
              <a:rPr lang="en-US" altLang="en-US" sz="1400" b="0" dirty="0" err="1">
                <a:solidFill>
                  <a:srgbClr val="6A737D"/>
                </a:solidFill>
                <a:latin typeface="+mj-lt"/>
              </a:rPr>
              <a:t>toString</a:t>
            </a:r>
            <a:r>
              <a:rPr lang="en-US" altLang="en-US" sz="1400" b="0" dirty="0">
                <a:solidFill>
                  <a:srgbClr val="6A737D"/>
                </a:solidFill>
                <a:latin typeface="+mj-lt"/>
              </a:rPr>
              <a:t>'</a:t>
            </a:r>
            <a:r>
              <a:rPr lang="en-US" altLang="en-US" sz="1400" b="0" dirty="0">
                <a:solidFill>
                  <a:srgbClr val="24292E"/>
                </a:solidFill>
                <a:latin typeface="+mj-lt"/>
              </a:rPr>
              <a:t> </a:t>
            </a:r>
            <a:endParaRPr lang="en-US" altLang="en-US" sz="1400" b="0" dirty="0" smtClean="0">
              <a:solidFill>
                <a:srgbClr val="24292E"/>
              </a:solidFill>
              <a:latin typeface="+mj-lt"/>
            </a:endParaRPr>
          </a:p>
          <a:p>
            <a:r>
              <a:rPr lang="en-US" altLang="en-US" sz="1400" b="0" dirty="0" smtClean="0">
                <a:solidFill>
                  <a:srgbClr val="24292E"/>
                </a:solidFill>
                <a:latin typeface="+mj-lt"/>
              </a:rPr>
              <a:t>x[</a:t>
            </a:r>
            <a:r>
              <a:rPr lang="en-US" altLang="en-US" sz="1400" b="0" dirty="0" smtClean="0">
                <a:solidFill>
                  <a:srgbClr val="005CC5"/>
                </a:solidFill>
                <a:latin typeface="+mj-lt"/>
              </a:rPr>
              <a:t>6</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true</a:t>
            </a:r>
            <a:r>
              <a:rPr lang="en-US" altLang="en-US" sz="1400" b="0" dirty="0">
                <a:solidFill>
                  <a:srgbClr val="24292E"/>
                </a:solidFill>
                <a:latin typeface="+mj-lt"/>
              </a:rPr>
              <a:t>; </a:t>
            </a:r>
            <a:r>
              <a:rPr lang="en-US" altLang="en-US" sz="1400" b="0" dirty="0">
                <a:solidFill>
                  <a:srgbClr val="6A737D"/>
                </a:solidFill>
                <a:latin typeface="+mj-lt"/>
              </a:rPr>
              <a:t>// Error, '</a:t>
            </a:r>
            <a:r>
              <a:rPr lang="en-US" altLang="en-US" sz="1400" b="0" dirty="0" err="1">
                <a:solidFill>
                  <a:srgbClr val="6A737D"/>
                </a:solidFill>
                <a:latin typeface="+mj-lt"/>
              </a:rPr>
              <a:t>boolean</a:t>
            </a:r>
            <a:r>
              <a:rPr lang="en-US" altLang="en-US" sz="1400" b="0" dirty="0">
                <a:solidFill>
                  <a:srgbClr val="6A737D"/>
                </a:solidFill>
                <a:latin typeface="+mj-lt"/>
              </a:rPr>
              <a:t>' isn't 'string | </a:t>
            </a:r>
            <a:r>
              <a:rPr lang="en-US" altLang="en-US" sz="1400" b="0" dirty="0" smtClean="0">
                <a:solidFill>
                  <a:srgbClr val="6A737D"/>
                </a:solidFill>
                <a:latin typeface="+mj-lt"/>
              </a:rPr>
              <a:t>number‘</a:t>
            </a:r>
          </a:p>
          <a:p>
            <a:endParaRPr lang="en-US" altLang="en-US" sz="1400" b="0" dirty="0">
              <a:solidFill>
                <a:srgbClr val="6A737D"/>
              </a:solidFill>
              <a:latin typeface="+mj-lt"/>
            </a:endParaRPr>
          </a:p>
          <a:p>
            <a:pPr marL="285750" indent="-285750">
              <a:buFont typeface="Wingdings" panose="05000000000000000000" pitchFamily="2" charset="2"/>
              <a:buChar char="q"/>
            </a:pPr>
            <a:r>
              <a:rPr lang="en-US" sz="1400" dirty="0" err="1" smtClean="0"/>
              <a:t>Enum</a:t>
            </a:r>
            <a:endParaRPr lang="en-US" sz="1400" dirty="0" smtClean="0"/>
          </a:p>
          <a:p>
            <a:r>
              <a:rPr lang="en-US" sz="1400" b="0" dirty="0">
                <a:latin typeface="+mj-lt"/>
              </a:rPr>
              <a:t>A helpful addition to the standard set of datatypes from JavaScript is the </a:t>
            </a:r>
            <a:r>
              <a:rPr lang="en-US" sz="1400" b="0" dirty="0" err="1">
                <a:latin typeface="+mj-lt"/>
              </a:rPr>
              <a:t>enum</a:t>
            </a:r>
            <a:r>
              <a:rPr lang="en-US" sz="1400" b="0" dirty="0">
                <a:latin typeface="+mj-lt"/>
              </a:rPr>
              <a:t>. As in languages like C#, an </a:t>
            </a:r>
            <a:r>
              <a:rPr lang="en-US" sz="1400" b="0" dirty="0" err="1">
                <a:latin typeface="+mj-lt"/>
              </a:rPr>
              <a:t>enum</a:t>
            </a:r>
            <a:r>
              <a:rPr lang="en-US" sz="1400" b="0" dirty="0">
                <a:latin typeface="+mj-lt"/>
              </a:rPr>
              <a:t> is a way of giving more friendly names to sets of numeric values</a:t>
            </a:r>
            <a:r>
              <a:rPr lang="en-US" sz="1400" b="0" dirty="0" smtClean="0">
                <a:latin typeface="+mj-lt"/>
              </a:rPr>
              <a:t>.</a:t>
            </a:r>
          </a:p>
          <a:p>
            <a:r>
              <a:rPr lang="en-US" altLang="en-US" sz="1400" b="0" dirty="0" err="1">
                <a:solidFill>
                  <a:srgbClr val="D73A49"/>
                </a:solidFill>
                <a:latin typeface="+mj-lt"/>
              </a:rPr>
              <a:t>enum</a:t>
            </a:r>
            <a:r>
              <a:rPr lang="en-US" altLang="en-US" sz="1400" b="0" dirty="0">
                <a:solidFill>
                  <a:srgbClr val="24292E"/>
                </a:solidFill>
                <a:latin typeface="+mj-lt"/>
              </a:rPr>
              <a:t> </a:t>
            </a:r>
            <a:r>
              <a:rPr lang="en-US" altLang="en-US" sz="1400" b="0" dirty="0">
                <a:solidFill>
                  <a:srgbClr val="6F42C1"/>
                </a:solidFill>
                <a:latin typeface="+mj-lt"/>
              </a:rPr>
              <a:t>Color</a:t>
            </a:r>
            <a:r>
              <a:rPr lang="en-US" altLang="en-US" sz="1400" b="0" dirty="0">
                <a:solidFill>
                  <a:srgbClr val="24292E"/>
                </a:solidFill>
                <a:latin typeface="+mj-lt"/>
              </a:rPr>
              <a:t> {Red, Green, Blue} </a:t>
            </a:r>
            <a:endParaRPr lang="en-US" altLang="en-US" sz="1400" b="0" dirty="0" smtClean="0">
              <a:solidFill>
                <a:srgbClr val="24292E"/>
              </a:solidFill>
              <a:latin typeface="+mj-lt"/>
            </a:endParaRPr>
          </a:p>
          <a:p>
            <a:r>
              <a:rPr lang="en-US" altLang="en-US" sz="1400" b="0" dirty="0" smtClean="0">
                <a:solidFill>
                  <a:srgbClr val="D73A49"/>
                </a:solidFill>
                <a:latin typeface="+mj-lt"/>
              </a:rPr>
              <a:t>let</a:t>
            </a:r>
            <a:r>
              <a:rPr lang="en-US" altLang="en-US" sz="1400" b="0" dirty="0" smtClean="0">
                <a:solidFill>
                  <a:srgbClr val="24292E"/>
                </a:solidFill>
                <a:latin typeface="+mj-lt"/>
              </a:rPr>
              <a:t> </a:t>
            </a:r>
            <a:r>
              <a:rPr lang="en-US" altLang="en-US" sz="1400" b="0" dirty="0">
                <a:solidFill>
                  <a:srgbClr val="24292E"/>
                </a:solidFill>
                <a:latin typeface="+mj-lt"/>
              </a:rPr>
              <a:t>c</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6F42C1"/>
                </a:solidFill>
                <a:latin typeface="+mj-lt"/>
              </a:rPr>
              <a:t>Color</a:t>
            </a:r>
            <a:r>
              <a:rPr lang="en-US" altLang="en-US" sz="1400" b="0" dirty="0">
                <a:solidFill>
                  <a:srgbClr val="24292E"/>
                </a:solidFill>
                <a:latin typeface="+mj-lt"/>
              </a:rPr>
              <a:t>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err="1">
                <a:solidFill>
                  <a:srgbClr val="24292E"/>
                </a:solidFill>
                <a:latin typeface="+mj-lt"/>
              </a:rPr>
              <a:t>Color.Green</a:t>
            </a:r>
            <a:r>
              <a:rPr lang="en-US" altLang="en-US" sz="1400" b="0" dirty="0">
                <a:solidFill>
                  <a:srgbClr val="24292E"/>
                </a:solidFill>
                <a:latin typeface="+mj-lt"/>
              </a:rPr>
              <a:t>;</a:t>
            </a:r>
            <a:r>
              <a:rPr lang="en-US" altLang="en-US" sz="1400" b="0" dirty="0">
                <a:latin typeface="+mj-lt"/>
              </a:rPr>
              <a:t> </a:t>
            </a:r>
            <a:endParaRPr lang="en-US" altLang="en-US" sz="1400" b="0" dirty="0" smtClean="0">
              <a:latin typeface="+mj-lt"/>
            </a:endParaRPr>
          </a:p>
          <a:p>
            <a:endParaRPr lang="en-US" altLang="en-US" sz="1400" b="0" dirty="0">
              <a:latin typeface="+mj-lt"/>
            </a:endParaRPr>
          </a:p>
          <a:p>
            <a:endParaRPr lang="en-US" altLang="en-US" sz="1400" b="0" dirty="0">
              <a:latin typeface="+mj-lt"/>
            </a:endParaRPr>
          </a:p>
          <a:p>
            <a:endParaRPr lang="en-US" sz="1400" b="0" dirty="0" smtClean="0"/>
          </a:p>
          <a:p>
            <a:endParaRPr lang="en-US" sz="1400" b="0" dirty="0"/>
          </a:p>
          <a:p>
            <a:endParaRPr lang="en-US" altLang="en-US" sz="1400" b="0" dirty="0" smtClean="0">
              <a:latin typeface="+mj-lt"/>
            </a:endParaRPr>
          </a:p>
          <a:p>
            <a:endParaRPr lang="en-US" altLang="en-US" sz="1400" b="0" dirty="0" smtClean="0">
              <a:latin typeface="Arial" panose="020B0604020202020204" pitchFamily="34" charset="0"/>
            </a:endParaRPr>
          </a:p>
          <a:p>
            <a:endParaRPr lang="en-US" altLang="en-US" sz="1400" b="0" dirty="0">
              <a:latin typeface="Arial" panose="020B0604020202020204" pitchFamily="34" charset="0"/>
            </a:endParaRPr>
          </a:p>
          <a:p>
            <a:endParaRPr lang="en-US" b="0" dirty="0" smtClean="0"/>
          </a:p>
          <a:p>
            <a:endParaRPr lang="en-US" b="0" dirty="0" smtClean="0"/>
          </a:p>
          <a:p>
            <a:endParaRPr lang="en-US" dirty="0"/>
          </a:p>
        </p:txBody>
      </p:sp>
      <p:sp>
        <p:nvSpPr>
          <p:cNvPr id="3" name="Title 2"/>
          <p:cNvSpPr>
            <a:spLocks noGrp="1"/>
          </p:cNvSpPr>
          <p:nvPr>
            <p:ph type="title"/>
          </p:nvPr>
        </p:nvSpPr>
        <p:spPr>
          <a:xfrm>
            <a:off x="609600" y="685800"/>
            <a:ext cx="10972800" cy="487393"/>
          </a:xfrm>
        </p:spPr>
        <p:txBody>
          <a:bodyPr/>
          <a:lstStyle/>
          <a:p>
            <a:r>
              <a:rPr lang="en-US" dirty="0"/>
              <a:t>4. Get started with </a:t>
            </a:r>
            <a:r>
              <a:rPr lang="en-US" dirty="0" err="1"/>
              <a:t>TypeScript</a:t>
            </a:r>
            <a:endParaRPr lang="en-US" dirty="0"/>
          </a:p>
        </p:txBody>
      </p:sp>
    </p:spTree>
    <p:extLst>
      <p:ext uri="{BB962C8B-B14F-4D97-AF65-F5344CB8AC3E}">
        <p14:creationId xmlns:p14="http://schemas.microsoft.com/office/powerpoint/2010/main" val="60008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38687"/>
            <a:ext cx="10972800" cy="4941439"/>
          </a:xfrm>
        </p:spPr>
        <p:txBody>
          <a:bodyPr>
            <a:normAutofit/>
          </a:bodyPr>
          <a:lstStyle/>
          <a:p>
            <a:r>
              <a:rPr lang="en-US" sz="1400" b="0" dirty="0"/>
              <a:t>By default, </a:t>
            </a:r>
            <a:r>
              <a:rPr lang="en-US" sz="1400" b="0" dirty="0" err="1"/>
              <a:t>enums</a:t>
            </a:r>
            <a:r>
              <a:rPr lang="en-US" sz="1400" b="0" dirty="0"/>
              <a:t> begin numbering their members starting at 0. You can change this by manually setting the value of one of its members. For example, we can start the previous example at 1 </a:t>
            </a:r>
            <a:r>
              <a:rPr lang="en-US" sz="1400" b="0" dirty="0" smtClean="0"/>
              <a:t>Instead </a:t>
            </a:r>
            <a:r>
              <a:rPr lang="en-US" sz="1400" b="0" dirty="0"/>
              <a:t>of 0</a:t>
            </a:r>
            <a:r>
              <a:rPr lang="en-US" sz="1400" b="0" dirty="0" smtClean="0"/>
              <a:t>:</a:t>
            </a:r>
          </a:p>
          <a:p>
            <a:pPr lvl="0" defTabSz="914400" eaLnBrk="0" fontAlgn="base" hangingPunct="0">
              <a:spcBef>
                <a:spcPct val="0"/>
              </a:spcBef>
              <a:spcAft>
                <a:spcPct val="0"/>
              </a:spcAft>
            </a:pPr>
            <a:r>
              <a:rPr lang="en-US" altLang="en-US" sz="1400" b="0" dirty="0" err="1">
                <a:solidFill>
                  <a:srgbClr val="D73A49"/>
                </a:solidFill>
              </a:rPr>
              <a:t>enum</a:t>
            </a:r>
            <a:r>
              <a:rPr lang="en-US" altLang="en-US" sz="1400" b="0" dirty="0">
                <a:solidFill>
                  <a:srgbClr val="24292E"/>
                </a:solidFill>
              </a:rPr>
              <a:t> </a:t>
            </a:r>
            <a:r>
              <a:rPr lang="en-US" altLang="en-US" sz="1400" b="0" dirty="0">
                <a:solidFill>
                  <a:srgbClr val="6F42C1"/>
                </a:solidFill>
              </a:rPr>
              <a:t>Color</a:t>
            </a:r>
            <a:r>
              <a:rPr lang="en-US" altLang="en-US" sz="1400" b="0" dirty="0">
                <a:solidFill>
                  <a:srgbClr val="24292E"/>
                </a:solidFill>
              </a:rPr>
              <a:t> {Red </a:t>
            </a:r>
            <a:r>
              <a:rPr lang="en-US" altLang="en-US" sz="1400" b="0" dirty="0">
                <a:solidFill>
                  <a:srgbClr val="D73A49"/>
                </a:solidFill>
              </a:rPr>
              <a:t>=</a:t>
            </a:r>
            <a:r>
              <a:rPr lang="en-US" altLang="en-US" sz="1400" b="0" dirty="0">
                <a:solidFill>
                  <a:srgbClr val="24292E"/>
                </a:solidFill>
              </a:rPr>
              <a:t> </a:t>
            </a:r>
            <a:r>
              <a:rPr lang="en-US" altLang="en-US" sz="1400" b="0" dirty="0">
                <a:solidFill>
                  <a:srgbClr val="005CC5"/>
                </a:solidFill>
              </a:rPr>
              <a:t>1</a:t>
            </a:r>
            <a:r>
              <a:rPr lang="en-US" altLang="en-US" sz="1400" b="0" dirty="0">
                <a:solidFill>
                  <a:srgbClr val="24292E"/>
                </a:solidFill>
              </a:rPr>
              <a:t>, Green, Blue} </a:t>
            </a:r>
          </a:p>
          <a:p>
            <a:pPr lvl="0" defTabSz="914400" eaLnBrk="0" fontAlgn="base" hangingPunct="0">
              <a:spcBef>
                <a:spcPct val="0"/>
              </a:spcBef>
              <a:spcAft>
                <a:spcPct val="0"/>
              </a:spcAft>
            </a:pPr>
            <a:r>
              <a:rPr lang="en-US" altLang="en-US" sz="1400" b="0" dirty="0">
                <a:solidFill>
                  <a:srgbClr val="D73A49"/>
                </a:solidFill>
              </a:rPr>
              <a:t>let</a:t>
            </a:r>
            <a:r>
              <a:rPr lang="en-US" altLang="en-US" sz="1400" b="0" dirty="0">
                <a:solidFill>
                  <a:srgbClr val="24292E"/>
                </a:solidFill>
              </a:rPr>
              <a:t> c</a:t>
            </a:r>
            <a:r>
              <a:rPr lang="en-US" altLang="en-US" sz="1400" b="0" dirty="0">
                <a:solidFill>
                  <a:srgbClr val="D73A49"/>
                </a:solidFill>
              </a:rPr>
              <a:t>:</a:t>
            </a:r>
            <a:r>
              <a:rPr lang="en-US" altLang="en-US" sz="1400" b="0" dirty="0">
                <a:solidFill>
                  <a:srgbClr val="24292E"/>
                </a:solidFill>
              </a:rPr>
              <a:t> </a:t>
            </a:r>
            <a:r>
              <a:rPr lang="en-US" altLang="en-US" sz="1400" b="0" dirty="0">
                <a:solidFill>
                  <a:srgbClr val="6F42C1"/>
                </a:solidFill>
              </a:rPr>
              <a:t>Color</a:t>
            </a:r>
            <a:r>
              <a:rPr lang="en-US" altLang="en-US" sz="1400" b="0" dirty="0">
                <a:solidFill>
                  <a:srgbClr val="24292E"/>
                </a:solidFill>
              </a:rPr>
              <a:t> </a:t>
            </a:r>
            <a:r>
              <a:rPr lang="en-US" altLang="en-US" sz="1400" b="0" dirty="0">
                <a:solidFill>
                  <a:srgbClr val="D73A49"/>
                </a:solidFill>
              </a:rPr>
              <a:t>=</a:t>
            </a:r>
            <a:r>
              <a:rPr lang="en-US" altLang="en-US" sz="1400" b="0" dirty="0">
                <a:solidFill>
                  <a:srgbClr val="24292E"/>
                </a:solidFill>
              </a:rPr>
              <a:t> </a:t>
            </a:r>
            <a:r>
              <a:rPr lang="en-US" altLang="en-US" sz="1400" b="0" dirty="0" err="1">
                <a:solidFill>
                  <a:srgbClr val="24292E"/>
                </a:solidFill>
              </a:rPr>
              <a:t>Color.Green</a:t>
            </a:r>
            <a:r>
              <a:rPr lang="en-US" altLang="en-US" sz="1400" b="0" dirty="0">
                <a:solidFill>
                  <a:srgbClr val="24292E"/>
                </a:solidFill>
              </a:rPr>
              <a:t>;</a:t>
            </a:r>
            <a:r>
              <a:rPr lang="en-US" altLang="en-US" sz="1400" b="0" dirty="0"/>
              <a:t> </a:t>
            </a:r>
            <a:endParaRPr lang="en-US" altLang="en-US" sz="1400" b="0" dirty="0" smtClean="0"/>
          </a:p>
          <a:p>
            <a:pPr lvl="0" defTabSz="914400" eaLnBrk="0" fontAlgn="base" hangingPunct="0">
              <a:spcBef>
                <a:spcPct val="0"/>
              </a:spcBef>
              <a:spcAft>
                <a:spcPct val="0"/>
              </a:spcAft>
            </a:pPr>
            <a:endParaRPr lang="en-US" altLang="en-US" sz="1400" b="0" dirty="0"/>
          </a:p>
          <a:p>
            <a:r>
              <a:rPr lang="en-US" sz="1400" b="0" dirty="0"/>
              <a:t>Or, even manually set all the values in the </a:t>
            </a:r>
            <a:r>
              <a:rPr lang="en-US" sz="1400" b="0" dirty="0" err="1"/>
              <a:t>enum</a:t>
            </a:r>
            <a:r>
              <a:rPr lang="en-US" sz="1400" b="0" dirty="0" smtClean="0"/>
              <a:t>:</a:t>
            </a:r>
          </a:p>
          <a:p>
            <a:r>
              <a:rPr lang="en-US" altLang="en-US" sz="1400" b="0" dirty="0" err="1">
                <a:solidFill>
                  <a:srgbClr val="D73A49"/>
                </a:solidFill>
                <a:latin typeface="SFMono-Regular"/>
              </a:rPr>
              <a:t>enum</a:t>
            </a:r>
            <a:r>
              <a:rPr lang="en-US" altLang="en-US" sz="1400" b="0" dirty="0">
                <a:solidFill>
                  <a:srgbClr val="24292E"/>
                </a:solidFill>
                <a:latin typeface="SFMono-Regular"/>
              </a:rPr>
              <a:t> </a:t>
            </a:r>
            <a:r>
              <a:rPr lang="en-US" altLang="en-US" sz="1400" b="0" dirty="0">
                <a:solidFill>
                  <a:srgbClr val="6F42C1"/>
                </a:solidFill>
                <a:latin typeface="SFMono-Regular"/>
              </a:rPr>
              <a:t>Color</a:t>
            </a:r>
            <a:r>
              <a:rPr lang="en-US" altLang="en-US" sz="1400" b="0" dirty="0">
                <a:solidFill>
                  <a:srgbClr val="24292E"/>
                </a:solidFill>
                <a:latin typeface="SFMono-Regular"/>
              </a:rPr>
              <a:t> {Red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Green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2</a:t>
            </a:r>
            <a:r>
              <a:rPr lang="en-US" altLang="en-US" sz="1400" b="0" dirty="0">
                <a:solidFill>
                  <a:srgbClr val="24292E"/>
                </a:solidFill>
                <a:latin typeface="SFMono-Regular"/>
              </a:rPr>
              <a:t>, Blue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4</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D73A49"/>
                </a:solidFill>
                <a:latin typeface="SFMono-Regular"/>
              </a:rPr>
              <a:t>let</a:t>
            </a:r>
            <a:r>
              <a:rPr lang="en-US" altLang="en-US" sz="1400" b="0" dirty="0" smtClean="0">
                <a:solidFill>
                  <a:srgbClr val="24292E"/>
                </a:solidFill>
                <a:latin typeface="SFMono-Regular"/>
              </a:rPr>
              <a:t> </a:t>
            </a:r>
            <a:r>
              <a:rPr lang="en-US" altLang="en-US" sz="1400" b="0" dirty="0">
                <a:solidFill>
                  <a:srgbClr val="24292E"/>
                </a:solidFill>
                <a:latin typeface="SFMono-Regular"/>
              </a:rPr>
              <a:t>c</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Color</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err="1">
                <a:solidFill>
                  <a:srgbClr val="24292E"/>
                </a:solidFill>
                <a:latin typeface="SFMono-Regular"/>
              </a:rPr>
              <a:t>Color.Green</a:t>
            </a:r>
            <a:r>
              <a:rPr lang="en-US" altLang="en-US" sz="1400" b="0" dirty="0">
                <a:solidFill>
                  <a:srgbClr val="24292E"/>
                </a:solidFill>
                <a:latin typeface="SFMono-Regular"/>
              </a:rPr>
              <a:t>;</a:t>
            </a:r>
            <a:r>
              <a:rPr lang="en-US" altLang="en-US" sz="1200" b="0" dirty="0"/>
              <a:t> </a:t>
            </a:r>
            <a:endParaRPr lang="en-US" altLang="en-US" sz="1200" b="0" dirty="0" smtClean="0"/>
          </a:p>
          <a:p>
            <a:endParaRPr lang="en-US" altLang="en-US" sz="1200" b="0" dirty="0" smtClean="0"/>
          </a:p>
          <a:p>
            <a:r>
              <a:rPr lang="en-US" sz="1400" b="0" dirty="0" smtClean="0"/>
              <a:t>A </a:t>
            </a:r>
            <a:r>
              <a:rPr lang="en-US" sz="1400" b="0" dirty="0"/>
              <a:t>handy feature of </a:t>
            </a:r>
            <a:r>
              <a:rPr lang="en-US" sz="1400" b="0" dirty="0" err="1"/>
              <a:t>enums</a:t>
            </a:r>
            <a:r>
              <a:rPr lang="en-US" sz="1400" b="0" dirty="0"/>
              <a:t> is that you can also go from a numeric value to the name of that value in the </a:t>
            </a:r>
            <a:r>
              <a:rPr lang="en-US" sz="1400" b="0" dirty="0" err="1"/>
              <a:t>enum</a:t>
            </a:r>
            <a:r>
              <a:rPr lang="en-US" sz="1400" b="0" dirty="0"/>
              <a:t>. For example, if we had the value 2 but weren't sure what that mapped to in the Color </a:t>
            </a:r>
            <a:r>
              <a:rPr lang="en-US" sz="1400" b="0" dirty="0" err="1"/>
              <a:t>enum</a:t>
            </a:r>
            <a:r>
              <a:rPr lang="en-US" sz="1400" b="0" dirty="0"/>
              <a:t> above, we could look up the corresponding name</a:t>
            </a:r>
            <a:r>
              <a:rPr lang="en-US" sz="1400" b="0" dirty="0" smtClean="0"/>
              <a:t>:</a:t>
            </a:r>
          </a:p>
          <a:p>
            <a:r>
              <a:rPr lang="en-US" altLang="en-US" sz="1400" b="0" dirty="0" err="1">
                <a:solidFill>
                  <a:srgbClr val="D73A49"/>
                </a:solidFill>
                <a:latin typeface="SFMono-Regular"/>
              </a:rPr>
              <a:t>enum</a:t>
            </a:r>
            <a:r>
              <a:rPr lang="en-US" altLang="en-US" sz="1400" b="0" dirty="0">
                <a:solidFill>
                  <a:srgbClr val="24292E"/>
                </a:solidFill>
                <a:latin typeface="SFMono-Regular"/>
              </a:rPr>
              <a:t> </a:t>
            </a:r>
            <a:r>
              <a:rPr lang="en-US" altLang="en-US" sz="1400" b="0" dirty="0">
                <a:solidFill>
                  <a:srgbClr val="6F42C1"/>
                </a:solidFill>
                <a:latin typeface="SFMono-Regular"/>
              </a:rPr>
              <a:t>Color</a:t>
            </a:r>
            <a:r>
              <a:rPr lang="en-US" altLang="en-US" sz="1400" b="0" dirty="0">
                <a:solidFill>
                  <a:srgbClr val="24292E"/>
                </a:solidFill>
                <a:latin typeface="SFMono-Regular"/>
              </a:rPr>
              <a:t> {Red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1</a:t>
            </a:r>
            <a:r>
              <a:rPr lang="en-US" altLang="en-US" sz="1400" b="0" dirty="0">
                <a:solidFill>
                  <a:srgbClr val="24292E"/>
                </a:solidFill>
                <a:latin typeface="SFMono-Regular"/>
              </a:rPr>
              <a:t>, Green, Blue} </a:t>
            </a:r>
            <a:endParaRPr lang="en-US" altLang="en-US" sz="1400" b="0" dirty="0" smtClean="0">
              <a:solidFill>
                <a:srgbClr val="24292E"/>
              </a:solidFill>
              <a:latin typeface="SFMono-Regular"/>
            </a:endParaRPr>
          </a:p>
          <a:p>
            <a:r>
              <a:rPr lang="en-US" altLang="en-US" sz="1400" b="0" dirty="0" smtClean="0">
                <a:solidFill>
                  <a:srgbClr val="D73A49"/>
                </a:solidFill>
                <a:latin typeface="SFMono-Regular"/>
              </a:rPr>
              <a:t>let</a:t>
            </a:r>
            <a:r>
              <a:rPr lang="en-US" altLang="en-US" sz="1400" b="0" dirty="0" smtClean="0">
                <a:solidFill>
                  <a:srgbClr val="24292E"/>
                </a:solidFill>
                <a:latin typeface="SFMono-Regular"/>
              </a:rPr>
              <a:t> </a:t>
            </a:r>
            <a:r>
              <a:rPr lang="en-US" altLang="en-US" sz="1400" b="0" dirty="0" err="1">
                <a:solidFill>
                  <a:srgbClr val="24292E"/>
                </a:solidFill>
                <a:latin typeface="SFMono-Regular"/>
              </a:rPr>
              <a:t>colorName</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string</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Color[</a:t>
            </a:r>
            <a:r>
              <a:rPr lang="en-US" altLang="en-US" sz="1400" b="0" dirty="0">
                <a:solidFill>
                  <a:srgbClr val="005CC5"/>
                </a:solidFill>
                <a:latin typeface="SFMono-Regular"/>
              </a:rPr>
              <a:t>2</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6F42C1"/>
                </a:solidFill>
                <a:latin typeface="SFMono-Regular"/>
              </a:rPr>
              <a:t>alert</a:t>
            </a:r>
            <a:r>
              <a:rPr lang="en-US" altLang="en-US" sz="1400" b="0" dirty="0" smtClean="0">
                <a:solidFill>
                  <a:srgbClr val="24292E"/>
                </a:solidFill>
                <a:latin typeface="SFMono-Regular"/>
              </a:rPr>
              <a:t>(</a:t>
            </a:r>
            <a:r>
              <a:rPr lang="en-US" altLang="en-US" sz="1400" b="0" dirty="0" err="1" smtClean="0">
                <a:solidFill>
                  <a:srgbClr val="24292E"/>
                </a:solidFill>
                <a:latin typeface="SFMono-Regular"/>
              </a:rPr>
              <a:t>colorName</a:t>
            </a:r>
            <a:r>
              <a:rPr lang="en-US" altLang="en-US" sz="1400" b="0" dirty="0">
                <a:solidFill>
                  <a:srgbClr val="24292E"/>
                </a:solidFill>
                <a:latin typeface="SFMono-Regular"/>
              </a:rPr>
              <a:t>);</a:t>
            </a:r>
            <a:r>
              <a:rPr lang="en-US" altLang="en-US" sz="1200" b="0" dirty="0"/>
              <a:t> </a:t>
            </a:r>
            <a:endParaRPr lang="en-US" altLang="en-US" sz="3600" b="0" dirty="0">
              <a:latin typeface="Arial" panose="020B0604020202020204" pitchFamily="34" charset="0"/>
            </a:endParaRPr>
          </a:p>
          <a:p>
            <a:endParaRPr lang="en-US" sz="1400" b="0" dirty="0" smtClean="0"/>
          </a:p>
          <a:p>
            <a:endParaRPr lang="en-US" sz="1400" b="0" dirty="0" smtClean="0"/>
          </a:p>
          <a:p>
            <a:endParaRPr lang="en-US" sz="1400" b="0" dirty="0" smtClean="0"/>
          </a:p>
          <a:p>
            <a:endParaRPr lang="en-US" sz="1400" b="0" dirty="0" smtClean="0"/>
          </a:p>
          <a:p>
            <a:endParaRPr lang="en-US" sz="1400" b="0" dirty="0" smtClean="0"/>
          </a:p>
          <a:p>
            <a:endParaRPr lang="en-US" sz="1400" b="0" dirty="0"/>
          </a:p>
          <a:p>
            <a:endParaRPr lang="en-US" sz="1400" b="0" dirty="0" smtClean="0"/>
          </a:p>
          <a:p>
            <a:endParaRPr lang="en-US" sz="1400" b="0" dirty="0" smtClean="0"/>
          </a:p>
        </p:txBody>
      </p:sp>
      <p:sp>
        <p:nvSpPr>
          <p:cNvPr id="3" name="Title 2"/>
          <p:cNvSpPr>
            <a:spLocks noGrp="1"/>
          </p:cNvSpPr>
          <p:nvPr>
            <p:ph type="title"/>
          </p:nvPr>
        </p:nvSpPr>
        <p:spPr>
          <a:xfrm>
            <a:off x="609600" y="685800"/>
            <a:ext cx="10972800" cy="452887"/>
          </a:xfrm>
        </p:spPr>
        <p:txBody>
          <a:bodyPr/>
          <a:lstStyle/>
          <a:p>
            <a:r>
              <a:rPr lang="en-US" dirty="0"/>
              <a:t>4. Get started with </a:t>
            </a:r>
            <a:r>
              <a:rPr lang="en-US" dirty="0" err="1"/>
              <a:t>TypeScript</a:t>
            </a:r>
            <a:endParaRPr lang="en-US" dirty="0"/>
          </a:p>
        </p:txBody>
      </p:sp>
    </p:spTree>
    <p:extLst>
      <p:ext uri="{BB962C8B-B14F-4D97-AF65-F5344CB8AC3E}">
        <p14:creationId xmlns:p14="http://schemas.microsoft.com/office/powerpoint/2010/main" val="21646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843" y="1143000"/>
            <a:ext cx="6431610" cy="4956082"/>
          </a:xfrm>
        </p:spPr>
      </p:pic>
    </p:spTree>
    <p:extLst>
      <p:ext uri="{BB962C8B-B14F-4D97-AF65-F5344CB8AC3E}">
        <p14:creationId xmlns:p14="http://schemas.microsoft.com/office/powerpoint/2010/main" val="304017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171" y="1143000"/>
            <a:ext cx="5811421" cy="5020106"/>
          </a:xfrm>
        </p:spPr>
      </p:pic>
    </p:spTree>
    <p:extLst>
      <p:ext uri="{BB962C8B-B14F-4D97-AF65-F5344CB8AC3E}">
        <p14:creationId xmlns:p14="http://schemas.microsoft.com/office/powerpoint/2010/main" val="342094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6575394" cy="4999008"/>
          </a:xfrm>
        </p:spPr>
      </p:pic>
    </p:spTree>
    <p:extLst>
      <p:ext uri="{BB962C8B-B14F-4D97-AF65-F5344CB8AC3E}">
        <p14:creationId xmlns:p14="http://schemas.microsoft.com/office/powerpoint/2010/main" val="366615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6708077" cy="4297362"/>
          </a:xfrm>
        </p:spPr>
      </p:pic>
    </p:spTree>
    <p:extLst>
      <p:ext uri="{BB962C8B-B14F-4D97-AF65-F5344CB8AC3E}">
        <p14:creationId xmlns:p14="http://schemas.microsoft.com/office/powerpoint/2010/main" val="254478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7" name="Content Placeholder 6"/>
          <p:cNvSpPr>
            <a:spLocks noGrp="1"/>
          </p:cNvSpPr>
          <p:nvPr>
            <p:ph idx="1"/>
          </p:nvPr>
        </p:nvSpPr>
        <p:spPr>
          <a:xfrm>
            <a:off x="609600" y="1143001"/>
            <a:ext cx="10972800" cy="4937126"/>
          </a:xfrm>
        </p:spPr>
        <p:txBody>
          <a:bodyPr/>
          <a:lstStyle/>
          <a:p>
            <a:r>
              <a:rPr lang="en-US" dirty="0" smtClean="0"/>
              <a:t>4.2 Interface</a:t>
            </a:r>
          </a:p>
          <a:p>
            <a:r>
              <a:rPr lang="en-US" altLang="en-US" b="0" dirty="0">
                <a:solidFill>
                  <a:srgbClr val="D73A49"/>
                </a:solidFill>
                <a:latin typeface="SFMono-Regular"/>
              </a:rPr>
              <a:t>interface</a:t>
            </a:r>
            <a:r>
              <a:rPr lang="en-US" altLang="en-US" b="0" dirty="0">
                <a:solidFill>
                  <a:srgbClr val="24292E"/>
                </a:solidFill>
                <a:latin typeface="SFMono-Regular"/>
              </a:rPr>
              <a:t> </a:t>
            </a:r>
            <a:r>
              <a:rPr lang="en-US" altLang="en-US" b="0" dirty="0" err="1">
                <a:solidFill>
                  <a:srgbClr val="6F42C1"/>
                </a:solidFill>
                <a:latin typeface="SFMono-Regular"/>
              </a:rPr>
              <a:t>ClockInterface</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r>
              <a:rPr lang="en-US" altLang="en-US" b="0" dirty="0" err="1" smtClean="0">
                <a:solidFill>
                  <a:srgbClr val="24292E"/>
                </a:solidFill>
                <a:latin typeface="SFMono-Regular"/>
              </a:rPr>
              <a:t>currentTime</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6F42C1"/>
                </a:solidFill>
                <a:latin typeface="SFMono-Regular"/>
              </a:rPr>
              <a:t>Date</a:t>
            </a:r>
            <a:r>
              <a:rPr lang="en-US" altLang="en-US" b="0" dirty="0">
                <a:solidFill>
                  <a:srgbClr val="24292E"/>
                </a:solidFill>
                <a:latin typeface="SFMono-Regular"/>
              </a:rPr>
              <a:t>;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p>
          <a:p>
            <a:r>
              <a:rPr lang="en-US" altLang="en-US" b="0" dirty="0" smtClean="0">
                <a:solidFill>
                  <a:srgbClr val="D73A49"/>
                </a:solidFill>
                <a:latin typeface="SFMono-Regular"/>
              </a:rPr>
              <a:t>class</a:t>
            </a:r>
            <a:r>
              <a:rPr lang="en-US" altLang="en-US" b="0" dirty="0" smtClean="0">
                <a:solidFill>
                  <a:srgbClr val="24292E"/>
                </a:solidFill>
                <a:latin typeface="SFMono-Regular"/>
              </a:rPr>
              <a:t> </a:t>
            </a:r>
            <a:r>
              <a:rPr lang="en-US" altLang="en-US" b="0" dirty="0">
                <a:solidFill>
                  <a:srgbClr val="6F42C1"/>
                </a:solidFill>
                <a:latin typeface="SFMono-Regular"/>
              </a:rPr>
              <a:t>Clock</a:t>
            </a:r>
            <a:r>
              <a:rPr lang="en-US" altLang="en-US" b="0" dirty="0">
                <a:solidFill>
                  <a:srgbClr val="24292E"/>
                </a:solidFill>
                <a:latin typeface="SFMono-Regular"/>
              </a:rPr>
              <a:t> </a:t>
            </a:r>
            <a:r>
              <a:rPr lang="en-US" altLang="en-US" b="0" dirty="0">
                <a:solidFill>
                  <a:srgbClr val="D73A49"/>
                </a:solidFill>
                <a:latin typeface="SFMono-Regular"/>
              </a:rPr>
              <a:t>implements</a:t>
            </a:r>
            <a:r>
              <a:rPr lang="en-US" altLang="en-US" b="0" dirty="0">
                <a:solidFill>
                  <a:srgbClr val="24292E"/>
                </a:solidFill>
                <a:latin typeface="SFMono-Regular"/>
              </a:rPr>
              <a:t> </a:t>
            </a:r>
            <a:r>
              <a:rPr lang="en-US" altLang="en-US" b="0" dirty="0" err="1">
                <a:solidFill>
                  <a:srgbClr val="6F42C1"/>
                </a:solidFill>
                <a:latin typeface="SFMono-Regular"/>
              </a:rPr>
              <a:t>ClockInterface</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err="1" smtClean="0">
                <a:solidFill>
                  <a:srgbClr val="24292E"/>
                </a:solidFill>
                <a:latin typeface="SFMono-Regular"/>
              </a:rPr>
              <a:t>currentTime</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6F42C1"/>
                </a:solidFill>
                <a:latin typeface="SFMono-Regular"/>
              </a:rPr>
              <a:t>Date</a:t>
            </a:r>
            <a:r>
              <a:rPr lang="en-US" altLang="en-US" b="0" dirty="0">
                <a:solidFill>
                  <a:srgbClr val="24292E"/>
                </a:solidFill>
                <a:latin typeface="SFMono-Regular"/>
              </a:rPr>
              <a:t>;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smtClean="0">
                <a:solidFill>
                  <a:srgbClr val="D73A49"/>
                </a:solidFill>
                <a:latin typeface="SFMono-Regular"/>
              </a:rPr>
              <a:t>constructor</a:t>
            </a:r>
            <a:r>
              <a:rPr lang="en-US" altLang="en-US" b="0" dirty="0" smtClean="0">
                <a:solidFill>
                  <a:srgbClr val="24292E"/>
                </a:solidFill>
                <a:latin typeface="SFMono-Regular"/>
              </a:rPr>
              <a:t>(</a:t>
            </a:r>
            <a:r>
              <a:rPr lang="en-US" altLang="en-US" b="0" dirty="0" smtClean="0">
                <a:solidFill>
                  <a:srgbClr val="E36209"/>
                </a:solidFill>
                <a:latin typeface="SFMono-Regular"/>
              </a:rPr>
              <a:t>h</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number</a:t>
            </a:r>
            <a:r>
              <a:rPr lang="en-US" altLang="en-US" b="0" dirty="0">
                <a:solidFill>
                  <a:srgbClr val="24292E"/>
                </a:solidFill>
                <a:latin typeface="SFMono-Regular"/>
              </a:rPr>
              <a:t>, </a:t>
            </a:r>
            <a:r>
              <a:rPr lang="en-US" altLang="en-US" b="0" dirty="0">
                <a:solidFill>
                  <a:srgbClr val="E36209"/>
                </a:solidFill>
                <a:latin typeface="SFMono-Regular"/>
              </a:rPr>
              <a:t>m</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number</a:t>
            </a:r>
            <a:r>
              <a:rPr lang="en-US" altLang="en-US" b="0" dirty="0">
                <a:solidFill>
                  <a:srgbClr val="24292E"/>
                </a:solidFill>
                <a:latin typeface="SFMono-Regular"/>
              </a:rPr>
              <a:t>) { } </a:t>
            </a:r>
            <a:endParaRPr lang="en-US" altLang="en-US" b="0" dirty="0" smtClean="0">
              <a:solidFill>
                <a:srgbClr val="24292E"/>
              </a:solidFill>
              <a:latin typeface="SFMono-Regular"/>
            </a:endParaRPr>
          </a:p>
          <a:p>
            <a:r>
              <a:rPr lang="en-US" altLang="en-US" b="0" dirty="0" smtClean="0">
                <a:solidFill>
                  <a:srgbClr val="24292E"/>
                </a:solidFill>
                <a:latin typeface="SFMono-Regular"/>
              </a:rPr>
              <a:t>}</a:t>
            </a:r>
            <a:r>
              <a:rPr lang="en-US" altLang="en-US" sz="1400" b="0" dirty="0" smtClean="0"/>
              <a:t> </a:t>
            </a:r>
            <a:endParaRPr lang="en-US" altLang="en-US" sz="4000" b="0" dirty="0">
              <a:latin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42522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7" name="Content Placeholder 6"/>
          <p:cNvSpPr>
            <a:spLocks noGrp="1"/>
          </p:cNvSpPr>
          <p:nvPr>
            <p:ph idx="1"/>
          </p:nvPr>
        </p:nvSpPr>
        <p:spPr>
          <a:xfrm>
            <a:off x="609600" y="1207699"/>
            <a:ext cx="10972800" cy="4872428"/>
          </a:xfrm>
        </p:spPr>
        <p:txBody>
          <a:bodyPr/>
          <a:lstStyle/>
          <a:p>
            <a:r>
              <a:rPr lang="en-US" dirty="0" smtClean="0"/>
              <a:t>4.3 Classes</a:t>
            </a:r>
          </a:p>
          <a:p>
            <a:r>
              <a:rPr lang="en-US" altLang="en-US" b="0" dirty="0">
                <a:solidFill>
                  <a:srgbClr val="D73A49"/>
                </a:solidFill>
                <a:latin typeface="SFMono-Regular"/>
              </a:rPr>
              <a:t>class</a:t>
            </a:r>
            <a:r>
              <a:rPr lang="en-US" altLang="en-US" b="0" dirty="0">
                <a:solidFill>
                  <a:srgbClr val="24292E"/>
                </a:solidFill>
                <a:latin typeface="SFMono-Regular"/>
              </a:rPr>
              <a:t> </a:t>
            </a:r>
            <a:r>
              <a:rPr lang="en-US" altLang="en-US" b="0" dirty="0">
                <a:solidFill>
                  <a:srgbClr val="6F42C1"/>
                </a:solidFill>
                <a:latin typeface="SFMono-Regular"/>
              </a:rPr>
              <a:t>Greeter</a:t>
            </a:r>
            <a:r>
              <a:rPr lang="en-US" altLang="en-US" b="0" dirty="0">
                <a:solidFill>
                  <a:srgbClr val="24292E"/>
                </a:solidFill>
                <a:latin typeface="SFMono-Regular"/>
              </a:rPr>
              <a:t> { </a:t>
            </a:r>
          </a:p>
          <a:p>
            <a:r>
              <a:rPr lang="en-US" altLang="en-US" b="0" dirty="0" smtClean="0">
                <a:solidFill>
                  <a:srgbClr val="24292E"/>
                </a:solidFill>
                <a:latin typeface="SFMono-Regular"/>
              </a:rPr>
              <a:t>greeting</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string</a:t>
            </a:r>
            <a:r>
              <a:rPr lang="en-US" altLang="en-US" b="0" dirty="0">
                <a:solidFill>
                  <a:srgbClr val="24292E"/>
                </a:solidFill>
                <a:latin typeface="SFMono-Regular"/>
              </a:rPr>
              <a:t>; </a:t>
            </a:r>
            <a:endParaRPr lang="en-US" altLang="en-US" b="0" dirty="0" smtClean="0">
              <a:solidFill>
                <a:srgbClr val="24292E"/>
              </a:solidFill>
              <a:latin typeface="SFMono-Regular"/>
            </a:endParaRPr>
          </a:p>
          <a:p>
            <a:r>
              <a:rPr lang="en-US" altLang="en-US" b="0" dirty="0" smtClean="0">
                <a:solidFill>
                  <a:srgbClr val="D73A49"/>
                </a:solidFill>
                <a:latin typeface="SFMono-Regular"/>
              </a:rPr>
              <a:t>constructor</a:t>
            </a:r>
            <a:r>
              <a:rPr lang="en-US" altLang="en-US" b="0" dirty="0" smtClean="0">
                <a:solidFill>
                  <a:srgbClr val="24292E"/>
                </a:solidFill>
                <a:latin typeface="SFMono-Regular"/>
              </a:rPr>
              <a:t>(</a:t>
            </a:r>
            <a:r>
              <a:rPr lang="en-US" altLang="en-US" b="0" dirty="0" smtClean="0">
                <a:solidFill>
                  <a:srgbClr val="E36209"/>
                </a:solidFill>
                <a:latin typeface="SFMono-Regular"/>
              </a:rPr>
              <a:t>message</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005CC5"/>
                </a:solidFill>
                <a:latin typeface="SFMono-Regular"/>
              </a:rPr>
              <a:t>string</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err="1" smtClean="0">
                <a:solidFill>
                  <a:srgbClr val="005CC5"/>
                </a:solidFill>
                <a:latin typeface="SFMono-Regular"/>
              </a:rPr>
              <a:t>this</a:t>
            </a:r>
            <a:r>
              <a:rPr lang="en-US" altLang="en-US" b="0" dirty="0" err="1" smtClean="0">
                <a:solidFill>
                  <a:srgbClr val="24292E"/>
                </a:solidFill>
                <a:latin typeface="SFMono-Regular"/>
              </a:rPr>
              <a:t>.greeting</a:t>
            </a:r>
            <a:r>
              <a:rPr lang="en-US" altLang="en-US" b="0" dirty="0" smtClean="0">
                <a:solidFill>
                  <a:srgbClr val="24292E"/>
                </a:solidFill>
                <a:latin typeface="SFMono-Regular"/>
              </a:rPr>
              <a:t> </a:t>
            </a:r>
            <a:r>
              <a:rPr lang="en-US" altLang="en-US" b="0" dirty="0">
                <a:solidFill>
                  <a:srgbClr val="D73A49"/>
                </a:solidFill>
                <a:latin typeface="SFMono-Regular"/>
              </a:rPr>
              <a:t>=</a:t>
            </a:r>
            <a:r>
              <a:rPr lang="en-US" altLang="en-US" b="0" dirty="0">
                <a:solidFill>
                  <a:srgbClr val="24292E"/>
                </a:solidFill>
                <a:latin typeface="SFMono-Regular"/>
              </a:rPr>
              <a:t> message;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p>
          <a:p>
            <a:r>
              <a:rPr lang="en-US" altLang="en-US" b="0" dirty="0" smtClean="0">
                <a:solidFill>
                  <a:srgbClr val="24292E"/>
                </a:solidFill>
                <a:latin typeface="SFMono-Regular"/>
              </a:rPr>
              <a:t>greet</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a:solidFill>
                  <a:srgbClr val="24292E"/>
                </a:solidFill>
                <a:latin typeface="SFMono-Regular"/>
              </a:rPr>
              <a:t>	</a:t>
            </a:r>
            <a:r>
              <a:rPr lang="en-US" altLang="en-US" b="0" dirty="0" smtClean="0">
                <a:solidFill>
                  <a:srgbClr val="D73A49"/>
                </a:solidFill>
                <a:latin typeface="SFMono-Regular"/>
              </a:rPr>
              <a:t>return</a:t>
            </a:r>
            <a:r>
              <a:rPr lang="en-US" altLang="en-US" b="0" dirty="0" smtClean="0">
                <a:solidFill>
                  <a:srgbClr val="24292E"/>
                </a:solidFill>
                <a:latin typeface="SFMono-Regular"/>
              </a:rPr>
              <a:t> </a:t>
            </a:r>
            <a:r>
              <a:rPr lang="en-US" altLang="en-US" b="0" dirty="0">
                <a:solidFill>
                  <a:srgbClr val="032F62"/>
                </a:solidFill>
                <a:latin typeface="SFMono-Regular"/>
              </a:rPr>
              <a:t>"Hello, "</a:t>
            </a:r>
            <a:r>
              <a:rPr lang="en-US" altLang="en-US" b="0" dirty="0">
                <a:solidFill>
                  <a:srgbClr val="24292E"/>
                </a:solidFill>
                <a:latin typeface="SFMono-Regular"/>
              </a:rPr>
              <a:t> </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err="1">
                <a:solidFill>
                  <a:srgbClr val="005CC5"/>
                </a:solidFill>
                <a:latin typeface="SFMono-Regular"/>
              </a:rPr>
              <a:t>this</a:t>
            </a:r>
            <a:r>
              <a:rPr lang="en-US" altLang="en-US" b="0" dirty="0" err="1">
                <a:solidFill>
                  <a:srgbClr val="24292E"/>
                </a:solidFill>
                <a:latin typeface="SFMono-Regular"/>
              </a:rPr>
              <a:t>.greeting</a:t>
            </a:r>
            <a:r>
              <a:rPr lang="en-US" altLang="en-US" b="0" dirty="0">
                <a:solidFill>
                  <a:srgbClr val="24292E"/>
                </a:solidFill>
                <a:latin typeface="SFMono-Regular"/>
              </a:rPr>
              <a:t>; } </a:t>
            </a:r>
            <a:endParaRPr lang="en-US" altLang="en-US" b="0" dirty="0" smtClean="0">
              <a:solidFill>
                <a:srgbClr val="24292E"/>
              </a:solidFill>
              <a:latin typeface="SFMono-Regular"/>
            </a:endParaRPr>
          </a:p>
          <a:p>
            <a:r>
              <a:rPr lang="en-US" altLang="en-US" b="0" dirty="0" smtClean="0">
                <a:solidFill>
                  <a:srgbClr val="24292E"/>
                </a:solidFill>
                <a:latin typeface="SFMono-Regular"/>
              </a:rPr>
              <a:t>} </a:t>
            </a:r>
          </a:p>
          <a:p>
            <a:r>
              <a:rPr lang="en-US" altLang="en-US" b="0" dirty="0" smtClean="0">
                <a:solidFill>
                  <a:srgbClr val="D73A49"/>
                </a:solidFill>
                <a:latin typeface="SFMono-Regular"/>
              </a:rPr>
              <a:t>let</a:t>
            </a:r>
            <a:r>
              <a:rPr lang="en-US" altLang="en-US" b="0" dirty="0" smtClean="0">
                <a:solidFill>
                  <a:srgbClr val="24292E"/>
                </a:solidFill>
                <a:latin typeface="SFMono-Regular"/>
              </a:rPr>
              <a:t> </a:t>
            </a:r>
            <a:r>
              <a:rPr lang="en-US" altLang="en-US" b="0" dirty="0">
                <a:solidFill>
                  <a:srgbClr val="24292E"/>
                </a:solidFill>
                <a:latin typeface="SFMono-Regular"/>
              </a:rPr>
              <a:t>greeter </a:t>
            </a:r>
            <a:r>
              <a:rPr lang="en-US" altLang="en-US" b="0" dirty="0">
                <a:solidFill>
                  <a:srgbClr val="D73A49"/>
                </a:solidFill>
                <a:latin typeface="SFMono-Regular"/>
              </a:rPr>
              <a:t>=</a:t>
            </a:r>
            <a:r>
              <a:rPr lang="en-US" altLang="en-US" b="0" dirty="0">
                <a:solidFill>
                  <a:srgbClr val="24292E"/>
                </a:solidFill>
                <a:latin typeface="SFMono-Regular"/>
              </a:rPr>
              <a:t> </a:t>
            </a:r>
            <a:r>
              <a:rPr lang="en-US" altLang="en-US" b="0" dirty="0">
                <a:solidFill>
                  <a:srgbClr val="D73A49"/>
                </a:solidFill>
                <a:latin typeface="SFMono-Regular"/>
              </a:rPr>
              <a:t>new</a:t>
            </a:r>
            <a:r>
              <a:rPr lang="en-US" altLang="en-US" b="0" dirty="0">
                <a:solidFill>
                  <a:srgbClr val="24292E"/>
                </a:solidFill>
                <a:latin typeface="SFMono-Regular"/>
              </a:rPr>
              <a:t> </a:t>
            </a:r>
            <a:r>
              <a:rPr lang="en-US" altLang="en-US" b="0" dirty="0">
                <a:solidFill>
                  <a:srgbClr val="6F42C1"/>
                </a:solidFill>
                <a:latin typeface="SFMono-Regular"/>
              </a:rPr>
              <a:t>Greeter</a:t>
            </a:r>
            <a:r>
              <a:rPr lang="en-US" altLang="en-US" b="0" dirty="0">
                <a:solidFill>
                  <a:srgbClr val="24292E"/>
                </a:solidFill>
                <a:latin typeface="SFMono-Regular"/>
              </a:rPr>
              <a:t>(</a:t>
            </a:r>
            <a:r>
              <a:rPr lang="en-US" altLang="en-US" b="0" dirty="0">
                <a:solidFill>
                  <a:srgbClr val="032F62"/>
                </a:solidFill>
                <a:latin typeface="SFMono-Regular"/>
              </a:rPr>
              <a:t>"world"</a:t>
            </a:r>
            <a:r>
              <a:rPr lang="en-US" altLang="en-US" b="0" dirty="0">
                <a:solidFill>
                  <a:srgbClr val="24292E"/>
                </a:solidFill>
                <a:latin typeface="SFMono-Regular"/>
              </a:rPr>
              <a:t>);</a:t>
            </a:r>
            <a:r>
              <a:rPr lang="en-US" altLang="en-US" sz="1400" b="0" dirty="0"/>
              <a:t> </a:t>
            </a:r>
            <a:endParaRPr lang="en-US" altLang="en-US" sz="4000" b="0" dirty="0">
              <a:latin typeface="Arial" panose="020B0604020202020204" pitchFamily="34" charset="0"/>
            </a:endParaRPr>
          </a:p>
          <a:p>
            <a:endParaRPr lang="en-US" dirty="0"/>
          </a:p>
        </p:txBody>
      </p:sp>
    </p:spTree>
    <p:extLst>
      <p:ext uri="{BB962C8B-B14F-4D97-AF65-F5344CB8AC3E}">
        <p14:creationId xmlns:p14="http://schemas.microsoft.com/office/powerpoint/2010/main" val="68058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147" y="254000"/>
            <a:ext cx="9828105" cy="5003800"/>
          </a:xfrm>
        </p:spPr>
      </p:pic>
      <p:sp>
        <p:nvSpPr>
          <p:cNvPr id="6" name="TextBox 5"/>
          <p:cNvSpPr txBox="1"/>
          <p:nvPr/>
        </p:nvSpPr>
        <p:spPr>
          <a:xfrm>
            <a:off x="4391210" y="5381823"/>
            <a:ext cx="4387676" cy="307777"/>
          </a:xfrm>
          <a:prstGeom prst="rect">
            <a:avLst/>
          </a:prstGeom>
          <a:noFill/>
        </p:spPr>
        <p:txBody>
          <a:bodyPr wrap="none" rtlCol="0">
            <a:spAutoFit/>
          </a:bodyPr>
          <a:lstStyle/>
          <a:p>
            <a:r>
              <a:rPr lang="en-US" sz="1400" dirty="0"/>
              <a:t>Figure 1 - The milestone of libs/ frameworks invented</a:t>
            </a:r>
          </a:p>
        </p:txBody>
      </p:sp>
    </p:spTree>
    <p:extLst>
      <p:ext uri="{BB962C8B-B14F-4D97-AF65-F5344CB8AC3E}">
        <p14:creationId xmlns:p14="http://schemas.microsoft.com/office/powerpoint/2010/main" val="299073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035559"/>
            <a:ext cx="5863068" cy="4872037"/>
          </a:xfrm>
        </p:spPr>
      </p:pic>
    </p:spTree>
    <p:extLst>
      <p:ext uri="{BB962C8B-B14F-4D97-AF65-F5344CB8AC3E}">
        <p14:creationId xmlns:p14="http://schemas.microsoft.com/office/powerpoint/2010/main" val="427262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4" name="Content Placeholder 3"/>
          <p:cNvSpPr>
            <a:spLocks noGrp="1"/>
          </p:cNvSpPr>
          <p:nvPr>
            <p:ph idx="1"/>
          </p:nvPr>
        </p:nvSpPr>
        <p:spPr>
          <a:xfrm>
            <a:off x="609600" y="1143001"/>
            <a:ext cx="10972800" cy="4937126"/>
          </a:xfrm>
        </p:spPr>
        <p:txBody>
          <a:bodyPr>
            <a:normAutofit/>
          </a:bodyPr>
          <a:lstStyle/>
          <a:p>
            <a:r>
              <a:rPr lang="en-US" dirty="0" smtClean="0"/>
              <a:t>4.4 Using Namespaces</a:t>
            </a:r>
          </a:p>
          <a:p>
            <a:r>
              <a:rPr lang="en-US" sz="1400" b="0" dirty="0"/>
              <a:t>Namespaces are simply named JavaScript objects in the global namespace. This makes namespaces a very simple construct to use. They can span multiple files, and can be concatenated using --</a:t>
            </a:r>
            <a:r>
              <a:rPr lang="en-US" sz="1400" b="0" dirty="0" err="1"/>
              <a:t>outFile</a:t>
            </a:r>
            <a:r>
              <a:rPr lang="en-US" sz="1400" b="0" dirty="0"/>
              <a:t>. Namespaces can be a good way to structure your code in a Web Application, with all dependencies included as &lt;script&gt; tags in your HTML </a:t>
            </a:r>
            <a:r>
              <a:rPr lang="en-US" sz="1400" b="0" dirty="0" smtClean="0"/>
              <a:t>page. Just </a:t>
            </a:r>
            <a:r>
              <a:rPr lang="en-US" sz="1400" b="0" dirty="0"/>
              <a:t>like all global namespace pollution, it can be hard to identify component dependencies, especially in a large application</a:t>
            </a:r>
            <a:r>
              <a:rPr lang="en-US" sz="1400" b="0" dirty="0" smtClean="0"/>
              <a:t>.</a:t>
            </a:r>
          </a:p>
          <a:p>
            <a:r>
              <a:rPr lang="en-US" sz="1400" dirty="0" smtClean="0"/>
              <a:t>4.5 Using Modules</a:t>
            </a:r>
          </a:p>
          <a:p>
            <a:r>
              <a:rPr lang="en-US" sz="1500" b="0" dirty="0"/>
              <a:t>Just like namespaces, modules can contain both code and declarations. The main difference is that modules declare their dependencies</a:t>
            </a:r>
            <a:r>
              <a:rPr lang="en-US" sz="1500" b="0" dirty="0" smtClean="0"/>
              <a:t>.</a:t>
            </a:r>
            <a:endParaRPr lang="en-US" sz="1500" b="0" dirty="0"/>
          </a:p>
          <a:p>
            <a:r>
              <a:rPr lang="en-US" sz="1500" b="0" dirty="0"/>
              <a:t>Modules also have a dependency on a module loader (such as </a:t>
            </a:r>
            <a:r>
              <a:rPr lang="en-US" sz="1500" b="0" dirty="0" err="1"/>
              <a:t>CommonJs</a:t>
            </a:r>
            <a:r>
              <a:rPr lang="en-US" sz="1500" b="0" dirty="0"/>
              <a:t>/Require.js). For a small JS application this might not be optimal, but for larger applications, the cost comes with long term modularity and maintainability benefits. Modules provide for better code reuse, stronger isolation and better tooling support for bundling</a:t>
            </a:r>
            <a:r>
              <a:rPr lang="en-US" sz="1500" b="0" dirty="0" smtClean="0"/>
              <a:t>.</a:t>
            </a:r>
            <a:endParaRPr lang="en-US" sz="1500" b="0" dirty="0"/>
          </a:p>
          <a:p>
            <a:r>
              <a:rPr lang="en-US" sz="1500" b="0" dirty="0"/>
              <a:t>It is also worth noting that, for Node.js applications, modules are the default and the recommended approach to structure your code</a:t>
            </a:r>
            <a:r>
              <a:rPr lang="en-US" sz="1500" b="0" dirty="0" smtClean="0"/>
              <a:t>.</a:t>
            </a:r>
            <a:endParaRPr lang="en-US" sz="1500" b="0" dirty="0"/>
          </a:p>
          <a:p>
            <a:r>
              <a:rPr lang="en-US" sz="1500" b="0" dirty="0"/>
              <a:t>Starting with ECMAScript 2015, modules are native part of the language, and should be supported by all compliant engine implementations. Thus, for new projects modules would be the recommended code organization mechanism.</a:t>
            </a:r>
          </a:p>
          <a:p>
            <a:endParaRPr lang="en-US" sz="1400" b="0" dirty="0"/>
          </a:p>
          <a:p>
            <a:endParaRPr lang="en-US" dirty="0"/>
          </a:p>
        </p:txBody>
      </p:sp>
    </p:spTree>
    <p:extLst>
      <p:ext uri="{BB962C8B-B14F-4D97-AF65-F5344CB8AC3E}">
        <p14:creationId xmlns:p14="http://schemas.microsoft.com/office/powerpoint/2010/main" val="325766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4" name="Content Placeholder 3"/>
          <p:cNvSpPr>
            <a:spLocks noGrp="1"/>
          </p:cNvSpPr>
          <p:nvPr>
            <p:ph idx="1"/>
          </p:nvPr>
        </p:nvSpPr>
        <p:spPr>
          <a:xfrm>
            <a:off x="609600" y="1143000"/>
            <a:ext cx="10972800" cy="25350241"/>
          </a:xfrm>
        </p:spPr>
        <p:txBody>
          <a:bodyPr>
            <a:normAutofit/>
          </a:bodyPr>
          <a:lstStyle/>
          <a:p>
            <a:r>
              <a:rPr lang="en-US" sz="1400" dirty="0" smtClean="0"/>
              <a:t>4.6 Functions</a:t>
            </a:r>
          </a:p>
          <a:p>
            <a:pPr lvl="0" defTabSz="914400" eaLnBrk="0" fontAlgn="base" hangingPunct="0">
              <a:spcBef>
                <a:spcPct val="0"/>
              </a:spcBef>
              <a:spcAft>
                <a:spcPct val="0"/>
              </a:spcAft>
            </a:pPr>
            <a:r>
              <a:rPr lang="en-US" altLang="en-US" sz="1400" b="0" dirty="0">
                <a:solidFill>
                  <a:srgbClr val="24292E"/>
                </a:solidFill>
                <a:latin typeface="+mj-lt"/>
              </a:rPr>
              <a:t>To begin, just as in JavaScript, </a:t>
            </a:r>
            <a:r>
              <a:rPr lang="en-US" altLang="en-US" sz="1400" b="0" dirty="0" err="1">
                <a:solidFill>
                  <a:srgbClr val="24292E"/>
                </a:solidFill>
                <a:latin typeface="+mj-lt"/>
              </a:rPr>
              <a:t>TypeScript</a:t>
            </a:r>
            <a:r>
              <a:rPr lang="en-US" altLang="en-US" sz="1400" b="0" dirty="0">
                <a:solidFill>
                  <a:srgbClr val="24292E"/>
                </a:solidFill>
                <a:latin typeface="+mj-lt"/>
              </a:rPr>
              <a:t> functions can be created both as a named function or as an anonymous function. This allows you to choose the most appropriate approach for your application, whether you're building a list of functions in an API or a one-off function to hand off to another function.</a:t>
            </a: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24292E"/>
                </a:solidFill>
                <a:latin typeface="+mj-lt"/>
              </a:rPr>
              <a:t>To quickly recap what these two approaches look like in JavaScript</a:t>
            </a:r>
            <a:r>
              <a:rPr lang="en-US" altLang="en-US" sz="1400" b="0" dirty="0" smtClean="0">
                <a:solidFill>
                  <a:srgbClr val="24292E"/>
                </a:solidFill>
                <a:latin typeface="+mj-lt"/>
              </a:rPr>
              <a:t>:</a:t>
            </a:r>
          </a:p>
          <a:p>
            <a:pPr lvl="0" defTabSz="914400" eaLnBrk="0" fontAlgn="base" hangingPunct="0">
              <a:spcBef>
                <a:spcPct val="0"/>
              </a:spcBef>
              <a:spcAft>
                <a:spcPct val="0"/>
              </a:spcAft>
            </a:pP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6A737D"/>
                </a:solidFill>
                <a:latin typeface="+mj-lt"/>
              </a:rPr>
              <a:t>// Named function</a:t>
            </a:r>
            <a:r>
              <a:rPr lang="en-US" altLang="en-US" sz="1400" b="0" dirty="0">
                <a:solidFill>
                  <a:srgbClr val="24292E"/>
                </a:solidFill>
                <a:latin typeface="+mj-lt"/>
              </a:rPr>
              <a:t>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a:solidFill>
                  <a:srgbClr val="D73A49"/>
                </a:solidFill>
                <a:latin typeface="SFMono-Regular"/>
              </a:rPr>
              <a:t>function</a:t>
            </a:r>
            <a:r>
              <a:rPr lang="en-US" altLang="en-US" sz="1400" b="0" dirty="0">
                <a:solidFill>
                  <a:srgbClr val="24292E"/>
                </a:solidFill>
                <a:latin typeface="SFMono-Regular"/>
              </a:rPr>
              <a:t> add(</a:t>
            </a:r>
            <a:r>
              <a:rPr lang="en-US" altLang="en-US" sz="1400" b="0" dirty="0">
                <a:solidFill>
                  <a:srgbClr val="E36209"/>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 </a:t>
            </a:r>
            <a:r>
              <a:rPr lang="en-US" altLang="en-US" sz="1400" b="0" dirty="0" smtClean="0">
                <a:solidFill>
                  <a:srgbClr val="24292E"/>
                </a:solidFill>
                <a:latin typeface="SFMono-Regular"/>
              </a:rPr>
              <a:t>	</a:t>
            </a:r>
          </a:p>
          <a:p>
            <a:pPr lvl="0" defTabSz="914400" eaLnBrk="0" fontAlgn="base" hangingPunct="0">
              <a:spcBef>
                <a:spcPct val="0"/>
              </a:spcBef>
              <a:spcAft>
                <a:spcPct val="0"/>
              </a:spcAft>
            </a:pPr>
            <a:r>
              <a:rPr lang="en-US" altLang="en-US" sz="1400" b="0" dirty="0" smtClean="0">
                <a:solidFill>
                  <a:srgbClr val="D73A49"/>
                </a:solidFill>
                <a:latin typeface="SFMono-Regular"/>
              </a:rPr>
              <a:t>	return</a:t>
            </a:r>
            <a:r>
              <a:rPr lang="en-US" altLang="en-US" sz="1400" b="0" dirty="0" smtClean="0">
                <a:solidFill>
                  <a:srgbClr val="24292E"/>
                </a:solidFill>
                <a:latin typeface="SFMono-Regular"/>
              </a:rPr>
              <a:t> </a:t>
            </a:r>
            <a:r>
              <a:rPr lang="en-US" altLang="en-US" sz="1400" b="0" dirty="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y; </a:t>
            </a:r>
            <a:endParaRPr lang="en-US" altLang="en-US" sz="1400" b="0" dirty="0" smtClean="0">
              <a:solidFill>
                <a:srgbClr val="24292E"/>
              </a:solidFill>
              <a:latin typeface="SFMono-Regular"/>
            </a:endParaRPr>
          </a:p>
          <a:p>
            <a:pPr lvl="0" defTabSz="914400" eaLnBrk="0" fontAlgn="base" hangingPunct="0">
              <a:spcBef>
                <a:spcPct val="0"/>
              </a:spcBef>
              <a:spcAft>
                <a:spcPct val="0"/>
              </a:spcAft>
            </a:pPr>
            <a:r>
              <a:rPr lang="en-US" altLang="en-US" sz="1400" b="0" dirty="0" smtClean="0">
                <a:solidFill>
                  <a:srgbClr val="24292E"/>
                </a:solidFill>
                <a:latin typeface="SFMono-Regular"/>
              </a:rPr>
              <a:t>}</a:t>
            </a:r>
            <a:r>
              <a:rPr lang="en-US" altLang="en-US" sz="1200" b="0" dirty="0" smtClean="0"/>
              <a:t> </a:t>
            </a:r>
            <a:endParaRPr lang="en-US" altLang="en-US" sz="3600" b="0" dirty="0">
              <a:latin typeface="Arial" panose="020B0604020202020204" pitchFamily="34" charset="0"/>
            </a:endParaRPr>
          </a:p>
          <a:p>
            <a:pPr lvl="0" defTabSz="914400" eaLnBrk="0" fontAlgn="base" hangingPunct="0">
              <a:spcBef>
                <a:spcPct val="0"/>
              </a:spcBef>
              <a:spcAft>
                <a:spcPct val="0"/>
              </a:spcAft>
            </a:pPr>
            <a:r>
              <a:rPr lang="en-US" altLang="en-US" sz="1400" b="0" dirty="0" smtClean="0">
                <a:solidFill>
                  <a:srgbClr val="6A737D"/>
                </a:solidFill>
                <a:latin typeface="+mj-lt"/>
              </a:rPr>
              <a:t>// </a:t>
            </a:r>
            <a:r>
              <a:rPr lang="en-US" altLang="en-US" sz="1400" b="0" dirty="0">
                <a:solidFill>
                  <a:srgbClr val="6A737D"/>
                </a:solidFill>
                <a:latin typeface="+mj-lt"/>
              </a:rPr>
              <a:t>Anonymous function</a:t>
            </a:r>
            <a:r>
              <a:rPr lang="en-US" altLang="en-US" sz="1400" b="0" dirty="0">
                <a:solidFill>
                  <a:srgbClr val="24292E"/>
                </a:solidFill>
                <a:latin typeface="+mj-lt"/>
              </a:rPr>
              <a:t>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a:solidFill>
                  <a:srgbClr val="D73A49"/>
                </a:solidFill>
                <a:latin typeface="SFMono-Regular"/>
              </a:rPr>
              <a:t>let</a:t>
            </a:r>
            <a:r>
              <a:rPr lang="en-US" altLang="en-US" sz="1400" b="0" dirty="0">
                <a:solidFill>
                  <a:srgbClr val="24292E"/>
                </a:solidFill>
                <a:latin typeface="SFMono-Regular"/>
              </a:rPr>
              <a:t> </a:t>
            </a:r>
            <a:r>
              <a:rPr lang="en-US" altLang="en-US" sz="1400" b="0" dirty="0" err="1">
                <a:solidFill>
                  <a:srgbClr val="24292E"/>
                </a:solidFill>
                <a:latin typeface="SFMono-Regular"/>
              </a:rPr>
              <a:t>myAdd</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D73A49"/>
                </a:solidFill>
                <a:latin typeface="SFMono-Regular"/>
              </a:rPr>
              <a:t>function</a:t>
            </a:r>
            <a:r>
              <a:rPr lang="en-US" altLang="en-US" sz="1400" b="0" dirty="0">
                <a:solidFill>
                  <a:srgbClr val="24292E"/>
                </a:solidFill>
                <a:latin typeface="SFMono-Regular"/>
              </a:rPr>
              <a:t>(</a:t>
            </a:r>
            <a:r>
              <a:rPr lang="en-US" altLang="en-US" sz="1400" b="0" dirty="0">
                <a:solidFill>
                  <a:srgbClr val="E36209"/>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05CC5"/>
                </a:solidFill>
                <a:latin typeface="SFMono-Regular"/>
              </a:rPr>
              <a:t>number</a:t>
            </a:r>
            <a:r>
              <a:rPr lang="en-US" altLang="en-US" sz="1400" b="0" dirty="0">
                <a:solidFill>
                  <a:srgbClr val="24292E"/>
                </a:solidFill>
                <a:latin typeface="SFMono-Regular"/>
              </a:rPr>
              <a:t> { </a:t>
            </a:r>
            <a:endParaRPr lang="en-US" altLang="en-US" sz="1400" b="0" dirty="0" smtClean="0">
              <a:solidFill>
                <a:srgbClr val="24292E"/>
              </a:solidFill>
              <a:latin typeface="SFMono-Regular"/>
            </a:endParaRPr>
          </a:p>
          <a:p>
            <a:pPr lvl="0" defTabSz="914400" eaLnBrk="0" fontAlgn="base" hangingPunct="0">
              <a:spcBef>
                <a:spcPct val="0"/>
              </a:spcBef>
              <a:spcAft>
                <a:spcPct val="0"/>
              </a:spcAft>
            </a:pPr>
            <a:r>
              <a:rPr lang="en-US" altLang="en-US" sz="1400" b="0" dirty="0">
                <a:solidFill>
                  <a:srgbClr val="24292E"/>
                </a:solidFill>
                <a:latin typeface="SFMono-Regular"/>
              </a:rPr>
              <a:t>	</a:t>
            </a:r>
            <a:r>
              <a:rPr lang="en-US" altLang="en-US" sz="1400" b="0" dirty="0" smtClean="0">
                <a:solidFill>
                  <a:srgbClr val="D73A49"/>
                </a:solidFill>
                <a:latin typeface="SFMono-Regular"/>
              </a:rPr>
              <a:t>return</a:t>
            </a:r>
            <a:r>
              <a:rPr lang="en-US" altLang="en-US" sz="1400" b="0" dirty="0" smtClean="0">
                <a:solidFill>
                  <a:srgbClr val="24292E"/>
                </a:solidFill>
                <a:latin typeface="SFMono-Regular"/>
              </a:rPr>
              <a:t> </a:t>
            </a:r>
            <a:r>
              <a:rPr lang="en-US" altLang="en-US" sz="1400" b="0" dirty="0">
                <a:solidFill>
                  <a:srgbClr val="24292E"/>
                </a:solidFill>
                <a:latin typeface="SFMono-Regular"/>
              </a:rPr>
              <a:t>x </a:t>
            </a:r>
            <a:r>
              <a:rPr lang="en-US" altLang="en-US" sz="1400" b="0" dirty="0">
                <a:solidFill>
                  <a:srgbClr val="D73A49"/>
                </a:solidFill>
                <a:latin typeface="SFMono-Regular"/>
              </a:rPr>
              <a:t>+</a:t>
            </a:r>
            <a:r>
              <a:rPr lang="en-US" altLang="en-US" sz="1400" b="0" dirty="0">
                <a:solidFill>
                  <a:srgbClr val="24292E"/>
                </a:solidFill>
                <a:latin typeface="SFMono-Regular"/>
              </a:rPr>
              <a:t> y; </a:t>
            </a:r>
            <a:endParaRPr lang="en-US" altLang="en-US" sz="1400" b="0" dirty="0" smtClean="0">
              <a:solidFill>
                <a:srgbClr val="24292E"/>
              </a:solidFill>
              <a:latin typeface="SFMono-Regular"/>
            </a:endParaRPr>
          </a:p>
          <a:p>
            <a:pPr lvl="0" defTabSz="914400" eaLnBrk="0" fontAlgn="base" hangingPunct="0">
              <a:spcBef>
                <a:spcPct val="0"/>
              </a:spcBef>
              <a:spcAft>
                <a:spcPct val="0"/>
              </a:spcAft>
            </a:pPr>
            <a:r>
              <a:rPr lang="en-US" altLang="en-US" sz="1400" b="0" dirty="0" smtClean="0">
                <a:solidFill>
                  <a:srgbClr val="24292E"/>
                </a:solidFill>
                <a:latin typeface="SFMono-Regular"/>
              </a:rPr>
              <a:t>};</a:t>
            </a:r>
            <a:r>
              <a:rPr lang="en-US" altLang="en-US" sz="1200" b="0" dirty="0" smtClean="0"/>
              <a:t> </a:t>
            </a:r>
            <a:endParaRPr lang="en-US" altLang="en-US" sz="3600" b="0" dirty="0">
              <a:latin typeface="Arial" panose="020B0604020202020204" pitchFamily="34" charset="0"/>
            </a:endParaRPr>
          </a:p>
          <a:p>
            <a:pPr lvl="0" defTabSz="914400" eaLnBrk="0" fontAlgn="base" hangingPunct="0">
              <a:spcBef>
                <a:spcPct val="0"/>
              </a:spcBef>
              <a:spcAft>
                <a:spcPct val="0"/>
              </a:spcAft>
            </a:pP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24292E"/>
                </a:solidFill>
                <a:latin typeface="+mj-lt"/>
              </a:rPr>
              <a:t>Just as in JavaScript, functions can refer to variables outside of the function body. When they do so, they're said to </a:t>
            </a:r>
            <a:r>
              <a:rPr lang="en-US" altLang="en-US" sz="1400" b="0" dirty="0" err="1">
                <a:solidFill>
                  <a:srgbClr val="24292E"/>
                </a:solidFill>
                <a:latin typeface="+mj-lt"/>
              </a:rPr>
              <a:t>capturethese</a:t>
            </a:r>
            <a:r>
              <a:rPr lang="en-US" altLang="en-US" sz="1400" b="0" dirty="0">
                <a:solidFill>
                  <a:srgbClr val="24292E"/>
                </a:solidFill>
                <a:latin typeface="+mj-lt"/>
              </a:rPr>
              <a:t> variables. While understanding how this works, and the trade-offs when using this technique, are outside of the scope of this article, having a firm understanding how this mechanic is an important piece of working with JavaScript and </a:t>
            </a:r>
            <a:r>
              <a:rPr lang="en-US" altLang="en-US" sz="1400" b="0" dirty="0" err="1">
                <a:solidFill>
                  <a:srgbClr val="24292E"/>
                </a:solidFill>
                <a:latin typeface="+mj-lt"/>
              </a:rPr>
              <a:t>TypeScript</a:t>
            </a:r>
            <a:r>
              <a:rPr lang="en-US" altLang="en-US" sz="1400" b="0" dirty="0" smtClean="0">
                <a:solidFill>
                  <a:srgbClr val="24292E"/>
                </a:solidFill>
                <a:latin typeface="+mj-lt"/>
              </a:rPr>
              <a:t>.</a:t>
            </a:r>
          </a:p>
          <a:p>
            <a:pPr lvl="0" defTabSz="914400" eaLnBrk="0" fontAlgn="base" hangingPunct="0">
              <a:spcBef>
                <a:spcPct val="0"/>
              </a:spcBef>
              <a:spcAft>
                <a:spcPct val="0"/>
              </a:spcAft>
            </a:pPr>
            <a:endParaRPr lang="en-US" altLang="en-US" sz="1400" b="0" dirty="0">
              <a:latin typeface="+mj-lt"/>
            </a:endParaRPr>
          </a:p>
          <a:p>
            <a:pPr lvl="0" defTabSz="914400" eaLnBrk="0" fontAlgn="base" hangingPunct="0">
              <a:spcBef>
                <a:spcPct val="0"/>
              </a:spcBef>
              <a:spcAft>
                <a:spcPct val="0"/>
              </a:spcAft>
            </a:pPr>
            <a:r>
              <a:rPr lang="en-US" altLang="en-US" sz="1400" b="0" dirty="0">
                <a:solidFill>
                  <a:srgbClr val="D73A49"/>
                </a:solidFill>
                <a:latin typeface="+mj-lt"/>
              </a:rPr>
              <a:t>let</a:t>
            </a:r>
            <a:r>
              <a:rPr lang="en-US" altLang="en-US" sz="1400" b="0" dirty="0">
                <a:solidFill>
                  <a:srgbClr val="24292E"/>
                </a:solidFill>
                <a:latin typeface="+mj-lt"/>
              </a:rPr>
              <a:t> z </a:t>
            </a:r>
            <a:r>
              <a:rPr lang="en-US" altLang="en-US" sz="1400" b="0" dirty="0">
                <a:solidFill>
                  <a:srgbClr val="D73A49"/>
                </a:solidFill>
                <a:latin typeface="+mj-lt"/>
              </a:rPr>
              <a:t>=</a:t>
            </a:r>
            <a:r>
              <a:rPr lang="en-US" altLang="en-US" sz="1400" b="0" dirty="0">
                <a:solidFill>
                  <a:srgbClr val="24292E"/>
                </a:solidFill>
                <a:latin typeface="+mj-lt"/>
              </a:rPr>
              <a:t> </a:t>
            </a:r>
            <a:r>
              <a:rPr lang="en-US" altLang="en-US" sz="1400" b="0" dirty="0">
                <a:solidFill>
                  <a:srgbClr val="005CC5"/>
                </a:solidFill>
                <a:latin typeface="+mj-lt"/>
              </a:rPr>
              <a:t>100</a:t>
            </a:r>
            <a:r>
              <a:rPr lang="en-US" altLang="en-US" sz="1400" b="0" dirty="0">
                <a:solidFill>
                  <a:srgbClr val="24292E"/>
                </a:solidFill>
                <a:latin typeface="+mj-lt"/>
              </a:rPr>
              <a:t>;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smtClean="0">
                <a:solidFill>
                  <a:srgbClr val="D73A49"/>
                </a:solidFill>
                <a:latin typeface="+mj-lt"/>
              </a:rPr>
              <a:t>function</a:t>
            </a:r>
            <a:r>
              <a:rPr lang="en-US" altLang="en-US" sz="1400" b="0" dirty="0" smtClean="0">
                <a:solidFill>
                  <a:srgbClr val="24292E"/>
                </a:solidFill>
                <a:latin typeface="+mj-lt"/>
              </a:rPr>
              <a:t> </a:t>
            </a:r>
            <a:r>
              <a:rPr lang="en-US" altLang="en-US" sz="1400" b="0" dirty="0" err="1">
                <a:solidFill>
                  <a:srgbClr val="24292E"/>
                </a:solidFill>
                <a:latin typeface="+mj-lt"/>
              </a:rPr>
              <a:t>addToZ</a:t>
            </a:r>
            <a:r>
              <a:rPr lang="en-US" altLang="en-US" sz="1400" b="0" dirty="0">
                <a:solidFill>
                  <a:srgbClr val="24292E"/>
                </a:solidFill>
                <a:latin typeface="+mj-lt"/>
              </a:rPr>
              <a:t>(</a:t>
            </a:r>
            <a:r>
              <a:rPr lang="en-US" altLang="en-US" sz="1400" b="0" dirty="0">
                <a:solidFill>
                  <a:srgbClr val="E36209"/>
                </a:solidFill>
                <a:latin typeface="+mj-lt"/>
              </a:rPr>
              <a:t>x</a:t>
            </a:r>
            <a:r>
              <a:rPr lang="en-US" altLang="en-US" sz="1400" b="0" dirty="0">
                <a:solidFill>
                  <a:srgbClr val="24292E"/>
                </a:solidFill>
                <a:latin typeface="+mj-lt"/>
              </a:rPr>
              <a:t>, </a:t>
            </a:r>
            <a:r>
              <a:rPr lang="en-US" altLang="en-US" sz="1400" b="0" dirty="0">
                <a:solidFill>
                  <a:srgbClr val="E36209"/>
                </a:solidFill>
                <a:latin typeface="+mj-lt"/>
              </a:rPr>
              <a:t>y</a:t>
            </a:r>
            <a:r>
              <a:rPr lang="en-US" altLang="en-US" sz="1400" b="0" dirty="0">
                <a:solidFill>
                  <a:srgbClr val="24292E"/>
                </a:solidFill>
                <a:latin typeface="+mj-lt"/>
              </a:rPr>
              <a:t>) {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smtClean="0">
                <a:solidFill>
                  <a:srgbClr val="D73A49"/>
                </a:solidFill>
                <a:latin typeface="+mj-lt"/>
              </a:rPr>
              <a:t>	return</a:t>
            </a:r>
            <a:r>
              <a:rPr lang="en-US" altLang="en-US" sz="1400" b="0" dirty="0" smtClean="0">
                <a:solidFill>
                  <a:srgbClr val="24292E"/>
                </a:solidFill>
                <a:latin typeface="+mj-lt"/>
              </a:rPr>
              <a:t> </a:t>
            </a:r>
            <a:r>
              <a:rPr lang="en-US" altLang="en-US" sz="1400" b="0" dirty="0">
                <a:solidFill>
                  <a:srgbClr val="24292E"/>
                </a:solidFill>
                <a:latin typeface="+mj-lt"/>
              </a:rPr>
              <a:t>x </a:t>
            </a:r>
            <a:r>
              <a:rPr lang="en-US" altLang="en-US" sz="1400" b="0" dirty="0">
                <a:solidFill>
                  <a:srgbClr val="D73A49"/>
                </a:solidFill>
                <a:latin typeface="+mj-lt"/>
              </a:rPr>
              <a:t>+</a:t>
            </a:r>
            <a:r>
              <a:rPr lang="en-US" altLang="en-US" sz="1400" b="0" dirty="0">
                <a:solidFill>
                  <a:srgbClr val="24292E"/>
                </a:solidFill>
                <a:latin typeface="+mj-lt"/>
              </a:rPr>
              <a:t> y </a:t>
            </a:r>
            <a:r>
              <a:rPr lang="en-US" altLang="en-US" sz="1400" b="0" dirty="0">
                <a:solidFill>
                  <a:srgbClr val="D73A49"/>
                </a:solidFill>
                <a:latin typeface="+mj-lt"/>
              </a:rPr>
              <a:t>+</a:t>
            </a:r>
            <a:r>
              <a:rPr lang="en-US" altLang="en-US" sz="1400" b="0" dirty="0">
                <a:solidFill>
                  <a:srgbClr val="24292E"/>
                </a:solidFill>
                <a:latin typeface="+mj-lt"/>
              </a:rPr>
              <a:t> z; </a:t>
            </a:r>
            <a:endParaRPr lang="en-US" altLang="en-US" sz="1400" b="0" dirty="0" smtClean="0">
              <a:solidFill>
                <a:srgbClr val="24292E"/>
              </a:solidFill>
              <a:latin typeface="+mj-lt"/>
            </a:endParaRPr>
          </a:p>
          <a:p>
            <a:pPr lvl="0" defTabSz="914400" eaLnBrk="0" fontAlgn="base" hangingPunct="0">
              <a:spcBef>
                <a:spcPct val="0"/>
              </a:spcBef>
              <a:spcAft>
                <a:spcPct val="0"/>
              </a:spcAft>
            </a:pPr>
            <a:r>
              <a:rPr lang="en-US" altLang="en-US" sz="1400" b="0" dirty="0" smtClean="0">
                <a:solidFill>
                  <a:srgbClr val="24292E"/>
                </a:solidFill>
                <a:latin typeface="+mj-lt"/>
              </a:rPr>
              <a:t>}</a:t>
            </a:r>
            <a:endParaRPr lang="en-US" altLang="en-US" sz="1400" b="0" dirty="0">
              <a:latin typeface="+mj-lt"/>
            </a:endParaRPr>
          </a:p>
          <a:p>
            <a:endParaRPr lang="en-US" sz="1400" dirty="0" smtClean="0"/>
          </a:p>
          <a:p>
            <a:endParaRPr lang="en-US" sz="1400" dirty="0"/>
          </a:p>
          <a:p>
            <a:endParaRPr lang="en-US" sz="1400" b="0" dirty="0"/>
          </a:p>
          <a:p>
            <a:endParaRPr lang="en-US" dirty="0"/>
          </a:p>
        </p:txBody>
      </p:sp>
      <p:sp>
        <p:nvSpPr>
          <p:cNvPr id="2" name="Rectangle 1"/>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1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4. Get started with </a:t>
            </a:r>
            <a:r>
              <a:rPr lang="en-US" dirty="0" err="1"/>
              <a:t>TypeScript</a:t>
            </a:r>
            <a:endParaRPr lang="en-US" dirty="0"/>
          </a:p>
        </p:txBody>
      </p:sp>
      <p:sp>
        <p:nvSpPr>
          <p:cNvPr id="4" name="Content Placeholder 3"/>
          <p:cNvSpPr>
            <a:spLocks noGrp="1"/>
          </p:cNvSpPr>
          <p:nvPr>
            <p:ph idx="1"/>
          </p:nvPr>
        </p:nvSpPr>
        <p:spPr>
          <a:xfrm>
            <a:off x="609600" y="1143000"/>
            <a:ext cx="10972800" cy="25350241"/>
          </a:xfrm>
        </p:spPr>
        <p:txBody>
          <a:bodyPr>
            <a:normAutofit/>
          </a:bodyPr>
          <a:lstStyle/>
          <a:p>
            <a:r>
              <a:rPr lang="en-US" sz="1400" dirty="0" smtClean="0"/>
              <a:t>4.7 Generic</a:t>
            </a:r>
          </a:p>
          <a:p>
            <a:r>
              <a:rPr lang="en-US" altLang="en-US" sz="1400" b="0" dirty="0">
                <a:solidFill>
                  <a:srgbClr val="D73A49"/>
                </a:solidFill>
                <a:latin typeface="SFMono-Regular"/>
              </a:rPr>
              <a:t>class</a:t>
            </a:r>
            <a:r>
              <a:rPr lang="en-US" altLang="en-US" sz="1400" b="0" dirty="0">
                <a:solidFill>
                  <a:srgbClr val="24292E"/>
                </a:solidFill>
                <a:latin typeface="SFMono-Regular"/>
              </a:rPr>
              <a:t> </a:t>
            </a:r>
            <a:r>
              <a:rPr lang="en-US" altLang="en-US" sz="1400" b="0" dirty="0" err="1">
                <a:solidFill>
                  <a:srgbClr val="6F42C1"/>
                </a:solidFill>
                <a:latin typeface="SFMono-Regular"/>
              </a:rPr>
              <a:t>GenericNumber</a:t>
            </a:r>
            <a:r>
              <a:rPr lang="en-US" altLang="en-US" sz="1400" b="0" dirty="0">
                <a:solidFill>
                  <a:srgbClr val="24292E"/>
                </a:solidFill>
                <a:latin typeface="SFMono-Regular"/>
              </a:rPr>
              <a:t>&lt;</a:t>
            </a:r>
            <a:r>
              <a:rPr lang="en-US" altLang="en-US" sz="1400" b="0" dirty="0">
                <a:solidFill>
                  <a:srgbClr val="6F42C1"/>
                </a:solidFill>
                <a:latin typeface="SFMono-Regular"/>
              </a:rPr>
              <a:t>T</a:t>
            </a:r>
            <a:r>
              <a:rPr lang="en-US" altLang="en-US" sz="1400" b="0" dirty="0">
                <a:solidFill>
                  <a:srgbClr val="24292E"/>
                </a:solidFill>
                <a:latin typeface="SFMono-Regular"/>
              </a:rPr>
              <a:t>&gt; { </a:t>
            </a:r>
            <a:endParaRPr lang="en-US" altLang="en-US" sz="1400" b="0" dirty="0" smtClean="0">
              <a:solidFill>
                <a:srgbClr val="24292E"/>
              </a:solidFill>
              <a:latin typeface="SFMono-Regular"/>
            </a:endParaRPr>
          </a:p>
          <a:p>
            <a:r>
              <a:rPr lang="en-US" altLang="en-US" sz="1400" b="0" dirty="0">
                <a:solidFill>
                  <a:srgbClr val="24292E"/>
                </a:solidFill>
                <a:latin typeface="SFMono-Regular"/>
              </a:rPr>
              <a:t>	</a:t>
            </a:r>
            <a:r>
              <a:rPr lang="en-US" altLang="en-US" sz="1400" b="0" dirty="0" err="1" smtClean="0">
                <a:solidFill>
                  <a:srgbClr val="24292E"/>
                </a:solidFill>
                <a:latin typeface="SFMono-Regular"/>
              </a:rPr>
              <a:t>zeroValue</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smtClean="0">
                <a:solidFill>
                  <a:srgbClr val="24292E"/>
                </a:solidFill>
                <a:latin typeface="SFMono-Regular"/>
              </a:rPr>
              <a:t>;</a:t>
            </a:r>
          </a:p>
          <a:p>
            <a:r>
              <a:rPr lang="en-US" altLang="en-US" sz="1400" b="0" dirty="0">
                <a:solidFill>
                  <a:srgbClr val="24292E"/>
                </a:solidFill>
                <a:latin typeface="SFMono-Regular"/>
              </a:rPr>
              <a:t>	</a:t>
            </a:r>
            <a:r>
              <a:rPr lang="en-US" altLang="en-US" sz="1400" b="0" dirty="0" smtClean="0">
                <a:solidFill>
                  <a:srgbClr val="24292E"/>
                </a:solidFill>
                <a:latin typeface="SFMono-Regular"/>
              </a:rPr>
              <a:t> </a:t>
            </a:r>
            <a:r>
              <a:rPr lang="en-US" altLang="en-US" sz="1400" b="0" dirty="0">
                <a:solidFill>
                  <a:srgbClr val="24292E"/>
                </a:solidFill>
                <a:latin typeface="SFMono-Regular"/>
              </a:rPr>
              <a:t>add</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E36209"/>
                </a:solidFill>
                <a:latin typeface="SFMono-Regular"/>
              </a:rPr>
              <a:t>x</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a:solidFill>
                  <a:srgbClr val="24292E"/>
                </a:solidFill>
                <a:latin typeface="SFMono-Regular"/>
              </a:rPr>
              <a:t>) </a:t>
            </a:r>
            <a:r>
              <a:rPr lang="en-US" altLang="en-US" sz="1400" b="0" dirty="0">
                <a:solidFill>
                  <a:srgbClr val="D73A49"/>
                </a:solidFill>
                <a:latin typeface="SFMono-Regular"/>
              </a:rPr>
              <a:t>=&gt;</a:t>
            </a:r>
            <a:r>
              <a:rPr lang="en-US" altLang="en-US" sz="1400" b="0" dirty="0">
                <a:solidFill>
                  <a:srgbClr val="24292E"/>
                </a:solidFill>
                <a:latin typeface="SFMono-Regular"/>
              </a:rPr>
              <a:t> </a:t>
            </a:r>
            <a:r>
              <a:rPr lang="en-US" altLang="en-US" sz="1400" b="0" dirty="0">
                <a:solidFill>
                  <a:srgbClr val="6F42C1"/>
                </a:solidFill>
                <a:latin typeface="SFMono-Regular"/>
              </a:rPr>
              <a:t>T</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smtClean="0">
                <a:solidFill>
                  <a:srgbClr val="24292E"/>
                </a:solidFill>
                <a:latin typeface="SFMono-Regular"/>
              </a:rPr>
              <a:t>} </a:t>
            </a:r>
          </a:p>
          <a:p>
            <a:r>
              <a:rPr lang="en-US" altLang="en-US" sz="1400" b="0" dirty="0">
                <a:solidFill>
                  <a:srgbClr val="D73A49"/>
                </a:solidFill>
                <a:latin typeface="SFMono-Regular"/>
              </a:rPr>
              <a:t>let</a:t>
            </a:r>
            <a:r>
              <a:rPr lang="en-US" altLang="en-US" sz="1400" b="0" dirty="0">
                <a:solidFill>
                  <a:srgbClr val="24292E"/>
                </a:solidFill>
                <a:latin typeface="SFMono-Regular"/>
              </a:rPr>
              <a:t> </a:t>
            </a:r>
            <a:r>
              <a:rPr lang="en-US" altLang="en-US" sz="1400" b="0" dirty="0" err="1">
                <a:solidFill>
                  <a:srgbClr val="24292E"/>
                </a:solidFill>
                <a:latin typeface="SFMono-Regular"/>
              </a:rPr>
              <a:t>stringNumeric</a:t>
            </a:r>
            <a:r>
              <a:rPr lang="en-US" altLang="en-US" sz="1400" b="0" dirty="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D73A49"/>
                </a:solidFill>
                <a:latin typeface="SFMono-Regular"/>
              </a:rPr>
              <a:t>new</a:t>
            </a:r>
            <a:r>
              <a:rPr lang="en-US" altLang="en-US" sz="1400" b="0" dirty="0">
                <a:solidFill>
                  <a:srgbClr val="24292E"/>
                </a:solidFill>
                <a:latin typeface="SFMono-Regular"/>
              </a:rPr>
              <a:t> </a:t>
            </a:r>
            <a:r>
              <a:rPr lang="en-US" altLang="en-US" sz="1400" b="0" dirty="0" err="1">
                <a:solidFill>
                  <a:srgbClr val="6F42C1"/>
                </a:solidFill>
                <a:latin typeface="SFMono-Regular"/>
              </a:rPr>
              <a:t>GenericNumber</a:t>
            </a:r>
            <a:r>
              <a:rPr lang="en-US" altLang="en-US" sz="1400" b="0" dirty="0">
                <a:solidFill>
                  <a:srgbClr val="24292E"/>
                </a:solidFill>
                <a:latin typeface="SFMono-Regular"/>
              </a:rPr>
              <a:t>&lt;</a:t>
            </a:r>
            <a:r>
              <a:rPr lang="en-US" altLang="en-US" sz="1400" b="0" dirty="0">
                <a:solidFill>
                  <a:srgbClr val="005CC5"/>
                </a:solidFill>
                <a:latin typeface="SFMono-Regular"/>
              </a:rPr>
              <a:t>string</a:t>
            </a:r>
            <a:r>
              <a:rPr lang="en-US" altLang="en-US" sz="1400" b="0" dirty="0">
                <a:solidFill>
                  <a:srgbClr val="24292E"/>
                </a:solidFill>
                <a:latin typeface="SFMono-Regular"/>
              </a:rPr>
              <a:t>&gt;(); </a:t>
            </a:r>
            <a:endParaRPr lang="en-US" altLang="en-US" sz="1400" b="0" dirty="0" smtClean="0">
              <a:solidFill>
                <a:srgbClr val="24292E"/>
              </a:solidFill>
              <a:latin typeface="SFMono-Regular"/>
            </a:endParaRPr>
          </a:p>
          <a:p>
            <a:r>
              <a:rPr lang="en-US" altLang="en-US" sz="1400" b="0" dirty="0" err="1" smtClean="0">
                <a:solidFill>
                  <a:srgbClr val="24292E"/>
                </a:solidFill>
                <a:latin typeface="SFMono-Regular"/>
              </a:rPr>
              <a:t>stringNumeric.zeroValue</a:t>
            </a:r>
            <a:r>
              <a:rPr lang="en-US" altLang="en-US" sz="1400" b="0" dirty="0" smtClean="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032F62"/>
                </a:solidFill>
                <a:latin typeface="SFMono-Regular"/>
              </a:rPr>
              <a:t>""</a:t>
            </a:r>
            <a:r>
              <a:rPr lang="en-US" altLang="en-US" sz="1400" b="0" dirty="0">
                <a:solidFill>
                  <a:srgbClr val="24292E"/>
                </a:solidFill>
                <a:latin typeface="SFMono-Regular"/>
              </a:rPr>
              <a:t>; </a:t>
            </a:r>
            <a:endParaRPr lang="en-US" altLang="en-US" sz="1400" b="0" dirty="0" smtClean="0">
              <a:solidFill>
                <a:srgbClr val="24292E"/>
              </a:solidFill>
              <a:latin typeface="SFMono-Regular"/>
            </a:endParaRPr>
          </a:p>
          <a:p>
            <a:r>
              <a:rPr lang="en-US" altLang="en-US" sz="1400" b="0" dirty="0" err="1" smtClean="0">
                <a:solidFill>
                  <a:srgbClr val="24292E"/>
                </a:solidFill>
                <a:latin typeface="SFMono-Regular"/>
              </a:rPr>
              <a:t>stringNumeric.</a:t>
            </a:r>
            <a:r>
              <a:rPr lang="en-US" altLang="en-US" sz="1400" b="0" dirty="0" err="1" smtClean="0">
                <a:solidFill>
                  <a:srgbClr val="6F42C1"/>
                </a:solidFill>
                <a:latin typeface="SFMono-Regular"/>
              </a:rPr>
              <a:t>add</a:t>
            </a:r>
            <a:r>
              <a:rPr lang="en-US" altLang="en-US" sz="1400" b="0" dirty="0" smtClean="0">
                <a:solidFill>
                  <a:srgbClr val="24292E"/>
                </a:solidFill>
                <a:latin typeface="SFMono-Regular"/>
              </a:rPr>
              <a:t> </a:t>
            </a:r>
            <a:r>
              <a:rPr lang="en-US" altLang="en-US" sz="1400" b="0" dirty="0">
                <a:solidFill>
                  <a:srgbClr val="D73A49"/>
                </a:solidFill>
                <a:latin typeface="SFMono-Regular"/>
              </a:rPr>
              <a:t>=</a:t>
            </a:r>
            <a:r>
              <a:rPr lang="en-US" altLang="en-US" sz="1400" b="0" dirty="0">
                <a:solidFill>
                  <a:srgbClr val="24292E"/>
                </a:solidFill>
                <a:latin typeface="SFMono-Regular"/>
              </a:rPr>
              <a:t> </a:t>
            </a:r>
            <a:r>
              <a:rPr lang="en-US" altLang="en-US" sz="1400" b="0" dirty="0">
                <a:solidFill>
                  <a:srgbClr val="D73A49"/>
                </a:solidFill>
                <a:latin typeface="SFMono-Regular"/>
              </a:rPr>
              <a:t>function</a:t>
            </a:r>
            <a:r>
              <a:rPr lang="en-US" altLang="en-US" sz="1400" b="0" dirty="0">
                <a:solidFill>
                  <a:srgbClr val="24292E"/>
                </a:solidFill>
                <a:latin typeface="SFMono-Regular"/>
              </a:rPr>
              <a:t>(</a:t>
            </a:r>
            <a:r>
              <a:rPr lang="en-US" altLang="en-US" sz="1400" b="0" dirty="0">
                <a:solidFill>
                  <a:srgbClr val="E36209"/>
                </a:solidFill>
                <a:latin typeface="SFMono-Regular"/>
              </a:rPr>
              <a:t>x</a:t>
            </a:r>
            <a:r>
              <a:rPr lang="en-US" altLang="en-US" sz="1400" b="0" dirty="0">
                <a:solidFill>
                  <a:srgbClr val="24292E"/>
                </a:solidFill>
                <a:latin typeface="SFMono-Regular"/>
              </a:rPr>
              <a:t>, </a:t>
            </a:r>
            <a:r>
              <a:rPr lang="en-US" altLang="en-US" sz="1400" b="0" dirty="0">
                <a:solidFill>
                  <a:srgbClr val="E36209"/>
                </a:solidFill>
                <a:latin typeface="SFMono-Regular"/>
              </a:rPr>
              <a:t>y</a:t>
            </a:r>
            <a:r>
              <a:rPr lang="en-US" altLang="en-US" sz="1400" b="0" dirty="0">
                <a:solidFill>
                  <a:srgbClr val="24292E"/>
                </a:solidFill>
                <a:latin typeface="SFMono-Regular"/>
              </a:rPr>
              <a:t>) { </a:t>
            </a:r>
            <a:r>
              <a:rPr lang="en-US" altLang="en-US" sz="1400" b="0" dirty="0">
                <a:solidFill>
                  <a:srgbClr val="D73A49"/>
                </a:solidFill>
                <a:latin typeface="SFMono-Regular"/>
              </a:rPr>
              <a:t>return</a:t>
            </a:r>
            <a:r>
              <a:rPr lang="en-US" altLang="en-US" sz="1400" b="0" dirty="0">
                <a:solidFill>
                  <a:srgbClr val="24292E"/>
                </a:solidFill>
                <a:latin typeface="SFMono-Regular"/>
              </a:rPr>
              <a:t> x </a:t>
            </a:r>
            <a:r>
              <a:rPr lang="en-US" altLang="en-US" sz="1400" b="0" dirty="0">
                <a:solidFill>
                  <a:srgbClr val="D73A49"/>
                </a:solidFill>
                <a:latin typeface="SFMono-Regular"/>
              </a:rPr>
              <a:t>+</a:t>
            </a:r>
            <a:r>
              <a:rPr lang="en-US" altLang="en-US" sz="1400" b="0" dirty="0">
                <a:solidFill>
                  <a:srgbClr val="24292E"/>
                </a:solidFill>
                <a:latin typeface="SFMono-Regular"/>
              </a:rPr>
              <a:t> y; </a:t>
            </a:r>
            <a:r>
              <a:rPr lang="en-US" altLang="en-US" sz="1400" b="0" dirty="0" smtClean="0">
                <a:solidFill>
                  <a:srgbClr val="24292E"/>
                </a:solidFill>
                <a:latin typeface="SFMono-Regular"/>
              </a:rPr>
              <a:t>};</a:t>
            </a:r>
          </a:p>
          <a:p>
            <a:r>
              <a:rPr lang="en-US" altLang="en-US" sz="1400" b="0" dirty="0" smtClean="0">
                <a:solidFill>
                  <a:srgbClr val="24292E"/>
                </a:solidFill>
                <a:latin typeface="SFMono-Regular"/>
              </a:rPr>
              <a:t> </a:t>
            </a:r>
            <a:r>
              <a:rPr lang="en-US" altLang="en-US" sz="1400" b="0" dirty="0">
                <a:solidFill>
                  <a:srgbClr val="6F42C1"/>
                </a:solidFill>
                <a:latin typeface="SFMono-Regular"/>
              </a:rPr>
              <a:t>alert</a:t>
            </a:r>
            <a:r>
              <a:rPr lang="en-US" altLang="en-US" sz="1400" b="0" dirty="0">
                <a:solidFill>
                  <a:srgbClr val="24292E"/>
                </a:solidFill>
                <a:latin typeface="SFMono-Regular"/>
              </a:rPr>
              <a:t>(</a:t>
            </a:r>
            <a:r>
              <a:rPr lang="en-US" altLang="en-US" sz="1400" b="0" dirty="0" err="1">
                <a:solidFill>
                  <a:srgbClr val="24292E"/>
                </a:solidFill>
                <a:latin typeface="SFMono-Regular"/>
              </a:rPr>
              <a:t>stringNumeric.</a:t>
            </a:r>
            <a:r>
              <a:rPr lang="en-US" altLang="en-US" sz="1400" b="0" dirty="0" err="1">
                <a:solidFill>
                  <a:srgbClr val="005CC5"/>
                </a:solidFill>
                <a:latin typeface="SFMono-Regular"/>
              </a:rPr>
              <a:t>add</a:t>
            </a:r>
            <a:r>
              <a:rPr lang="en-US" altLang="en-US" sz="1400" b="0" dirty="0">
                <a:solidFill>
                  <a:srgbClr val="24292E"/>
                </a:solidFill>
                <a:latin typeface="SFMono-Regular"/>
              </a:rPr>
              <a:t>(</a:t>
            </a:r>
            <a:r>
              <a:rPr lang="en-US" altLang="en-US" sz="1400" b="0" dirty="0" err="1">
                <a:solidFill>
                  <a:srgbClr val="24292E"/>
                </a:solidFill>
                <a:latin typeface="SFMono-Regular"/>
              </a:rPr>
              <a:t>stringNumeric.zeroValue</a:t>
            </a:r>
            <a:r>
              <a:rPr lang="en-US" altLang="en-US" sz="1400" b="0" dirty="0">
                <a:solidFill>
                  <a:srgbClr val="24292E"/>
                </a:solidFill>
                <a:latin typeface="SFMono-Regular"/>
              </a:rPr>
              <a:t>, </a:t>
            </a:r>
            <a:r>
              <a:rPr lang="en-US" altLang="en-US" sz="1400" b="0" dirty="0">
                <a:solidFill>
                  <a:srgbClr val="032F62"/>
                </a:solidFill>
                <a:latin typeface="SFMono-Regular"/>
              </a:rPr>
              <a:t>"test"</a:t>
            </a:r>
            <a:r>
              <a:rPr lang="en-US" altLang="en-US" sz="1400" b="0" dirty="0">
                <a:solidFill>
                  <a:srgbClr val="24292E"/>
                </a:solidFill>
                <a:latin typeface="SFMono-Regular"/>
              </a:rPr>
              <a:t>));</a:t>
            </a:r>
            <a:r>
              <a:rPr lang="en-US" altLang="en-US" sz="1200" b="0" dirty="0"/>
              <a:t> </a:t>
            </a:r>
            <a:endParaRPr lang="en-US" altLang="en-US" sz="3600" b="0" dirty="0">
              <a:latin typeface="Arial" panose="020B0604020202020204" pitchFamily="34" charset="0"/>
            </a:endParaRPr>
          </a:p>
          <a:p>
            <a:endParaRPr lang="en-US" altLang="en-US" sz="1400" b="0" dirty="0" smtClean="0">
              <a:solidFill>
                <a:srgbClr val="24292E"/>
              </a:solidFill>
              <a:latin typeface="SFMono-Regular"/>
            </a:endParaRPr>
          </a:p>
          <a:p>
            <a:r>
              <a:rPr lang="en-US" altLang="en-US" sz="1200" b="0" dirty="0"/>
              <a:t/>
            </a:r>
            <a:br>
              <a:rPr lang="en-US" altLang="en-US" sz="1200" b="0" dirty="0"/>
            </a:br>
            <a:endParaRPr lang="en-US" altLang="en-US" sz="3600" b="0" dirty="0">
              <a:latin typeface="Arial" panose="020B0604020202020204" pitchFamily="34" charset="0"/>
            </a:endParaRPr>
          </a:p>
          <a:p>
            <a:endParaRPr lang="en-US" sz="1400" dirty="0" smtClean="0"/>
          </a:p>
          <a:p>
            <a:endParaRPr lang="en-US" sz="1400" dirty="0"/>
          </a:p>
          <a:p>
            <a:endParaRPr lang="en-US" sz="1400" b="0" dirty="0"/>
          </a:p>
          <a:p>
            <a:endParaRPr lang="en-US" dirty="0"/>
          </a:p>
        </p:txBody>
      </p:sp>
      <p:sp>
        <p:nvSpPr>
          <p:cNvPr id="2" name="Rectangle 1"/>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77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457200"/>
          </a:xfrm>
        </p:spPr>
        <p:txBody>
          <a:bodyPr/>
          <a:lstStyle/>
          <a:p>
            <a:r>
              <a:rPr lang="en-US" dirty="0"/>
              <a:t>5</a:t>
            </a:r>
            <a:r>
              <a:rPr lang="en-US" dirty="0"/>
              <a:t>. What can we do with </a:t>
            </a:r>
            <a:r>
              <a:rPr lang="en-US" dirty="0" err="1"/>
              <a:t>TypeScript</a:t>
            </a:r>
            <a:r>
              <a:rPr lang="en-US" dirty="0"/>
              <a:t> 2.5?</a:t>
            </a:r>
            <a:endParaRPr lang="en-US" dirty="0"/>
          </a:p>
        </p:txBody>
      </p:sp>
      <p:sp>
        <p:nvSpPr>
          <p:cNvPr id="4" name="Content Placeholder 3"/>
          <p:cNvSpPr>
            <a:spLocks noGrp="1"/>
          </p:cNvSpPr>
          <p:nvPr>
            <p:ph idx="1"/>
          </p:nvPr>
        </p:nvSpPr>
        <p:spPr>
          <a:xfrm>
            <a:off x="609600" y="1143000"/>
            <a:ext cx="10972800" cy="25350241"/>
          </a:xfrm>
        </p:spPr>
        <p:txBody>
          <a:bodyPr>
            <a:normAutofit/>
          </a:bodyPr>
          <a:lstStyle/>
          <a:p>
            <a:endParaRPr lang="en-US" altLang="en-US" sz="1400" b="0" dirty="0" smtClean="0">
              <a:solidFill>
                <a:srgbClr val="24292E"/>
              </a:solidFill>
              <a:latin typeface="SFMono-Regular"/>
            </a:endParaRPr>
          </a:p>
          <a:p>
            <a:r>
              <a:rPr lang="en-US" altLang="en-US" sz="1200" b="0" dirty="0"/>
              <a:t/>
            </a:r>
            <a:br>
              <a:rPr lang="en-US" altLang="en-US" sz="1200" b="0" dirty="0"/>
            </a:br>
            <a:endParaRPr lang="en-US" altLang="en-US" sz="3600" b="0" dirty="0">
              <a:latin typeface="Arial" panose="020B0604020202020204" pitchFamily="34" charset="0"/>
            </a:endParaRPr>
          </a:p>
          <a:p>
            <a:endParaRPr lang="en-US" sz="1400" dirty="0" smtClean="0"/>
          </a:p>
          <a:p>
            <a:endParaRPr lang="en-US" sz="1400" dirty="0"/>
          </a:p>
          <a:p>
            <a:endParaRPr lang="en-US" sz="1400" b="0" dirty="0"/>
          </a:p>
          <a:p>
            <a:endParaRPr lang="en-US" dirty="0"/>
          </a:p>
        </p:txBody>
      </p:sp>
      <p:sp>
        <p:nvSpPr>
          <p:cNvPr id="2" name="Rectangle 1"/>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273" y="1143000"/>
            <a:ext cx="3414056" cy="5028574"/>
          </a:xfrm>
          <a:prstGeom prst="rect">
            <a:avLst/>
          </a:prstGeom>
        </p:spPr>
      </p:pic>
      <p:sp>
        <p:nvSpPr>
          <p:cNvPr id="6" name="TextBox 5"/>
          <p:cNvSpPr txBox="1"/>
          <p:nvPr/>
        </p:nvSpPr>
        <p:spPr>
          <a:xfrm>
            <a:off x="4911250" y="2256636"/>
            <a:ext cx="5912901" cy="646331"/>
          </a:xfrm>
          <a:prstGeom prst="rect">
            <a:avLst/>
          </a:prstGeom>
          <a:noFill/>
        </p:spPr>
        <p:txBody>
          <a:bodyPr wrap="none" rtlCol="0">
            <a:spAutoFit/>
          </a:bodyPr>
          <a:lstStyle/>
          <a:p>
            <a:r>
              <a:rPr lang="en-US" dirty="0" smtClean="0"/>
              <a:t>List of framework/ server-side which are use </a:t>
            </a:r>
            <a:r>
              <a:rPr lang="en-US" dirty="0" err="1" smtClean="0"/>
              <a:t>TypeScript</a:t>
            </a:r>
            <a:r>
              <a:rPr lang="en-US" dirty="0" smtClean="0"/>
              <a:t> </a:t>
            </a:r>
          </a:p>
          <a:p>
            <a:r>
              <a:rPr lang="en-US" dirty="0" smtClean="0"/>
              <a:t>as programming language (</a:t>
            </a:r>
            <a:r>
              <a:rPr lang="en-US" dirty="0" smtClean="0">
                <a:hlinkClick r:id="rId3"/>
              </a:rPr>
              <a:t>Refer</a:t>
            </a:r>
            <a:r>
              <a:rPr lang="en-US" dirty="0" smtClean="0"/>
              <a:t>)</a:t>
            </a:r>
            <a:endParaRPr lang="en-US" dirty="0"/>
          </a:p>
        </p:txBody>
      </p:sp>
    </p:spTree>
    <p:extLst>
      <p:ext uri="{BB962C8B-B14F-4D97-AF65-F5344CB8AC3E}">
        <p14:creationId xmlns:p14="http://schemas.microsoft.com/office/powerpoint/2010/main" val="36644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38700" y="2769577"/>
            <a:ext cx="2933700" cy="457200"/>
          </a:xfrm>
        </p:spPr>
        <p:txBody>
          <a:bodyPr/>
          <a:lstStyle/>
          <a:p>
            <a:r>
              <a:rPr lang="en-US" dirty="0"/>
              <a:t>6</a:t>
            </a:r>
            <a:r>
              <a:rPr lang="en-US" dirty="0" smtClean="0"/>
              <a:t>. Demo</a:t>
            </a:r>
            <a:endParaRPr lang="en-US" dirty="0"/>
          </a:p>
        </p:txBody>
      </p:sp>
      <p:sp>
        <p:nvSpPr>
          <p:cNvPr id="4" name="Content Placeholder 3"/>
          <p:cNvSpPr>
            <a:spLocks noGrp="1"/>
          </p:cNvSpPr>
          <p:nvPr>
            <p:ph idx="1"/>
          </p:nvPr>
        </p:nvSpPr>
        <p:spPr>
          <a:xfrm>
            <a:off x="609600" y="1143000"/>
            <a:ext cx="10972800" cy="25350241"/>
          </a:xfrm>
        </p:spPr>
        <p:txBody>
          <a:bodyPr>
            <a:normAutofit/>
          </a:bodyPr>
          <a:lstStyle/>
          <a:p>
            <a:endParaRPr lang="en-US" altLang="en-US" sz="1400" b="0" dirty="0" smtClean="0">
              <a:solidFill>
                <a:srgbClr val="24292E"/>
              </a:solidFill>
              <a:latin typeface="SFMono-Regular"/>
            </a:endParaRPr>
          </a:p>
          <a:p>
            <a:r>
              <a:rPr lang="en-US" altLang="en-US" sz="1200" b="0" dirty="0"/>
              <a:t/>
            </a:r>
            <a:br>
              <a:rPr lang="en-US" altLang="en-US" sz="1200" b="0" dirty="0"/>
            </a:br>
            <a:endParaRPr lang="en-US" altLang="en-US" sz="3600" b="0" dirty="0">
              <a:latin typeface="Arial" panose="020B0604020202020204" pitchFamily="34" charset="0"/>
            </a:endParaRPr>
          </a:p>
          <a:p>
            <a:endParaRPr lang="en-US" sz="1400" dirty="0" smtClean="0"/>
          </a:p>
          <a:p>
            <a:endParaRPr lang="en-US" sz="1400" dirty="0"/>
          </a:p>
          <a:p>
            <a:endParaRPr lang="en-US" sz="1400" b="0" dirty="0"/>
          </a:p>
          <a:p>
            <a:endParaRPr lang="en-US" dirty="0"/>
          </a:p>
        </p:txBody>
      </p:sp>
      <p:sp>
        <p:nvSpPr>
          <p:cNvPr id="2" name="Rectangle 1"/>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545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Q&amp;A ???</a:t>
            </a:r>
          </a:p>
          <a:p>
            <a:endParaRPr lang="en-US" dirty="0"/>
          </a:p>
          <a:p>
            <a:pPr algn="ctr"/>
            <a:r>
              <a:rPr lang="en-US" dirty="0" smtClean="0"/>
              <a:t>Thank you!</a:t>
            </a:r>
            <a:endParaRPr lang="en-US" dirty="0"/>
          </a:p>
        </p:txBody>
      </p:sp>
    </p:spTree>
    <p:extLst>
      <p:ext uri="{BB962C8B-B14F-4D97-AF65-F5344CB8AC3E}">
        <p14:creationId xmlns:p14="http://schemas.microsoft.com/office/powerpoint/2010/main" val="219112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2" y="685800"/>
            <a:ext cx="10718798" cy="2788285"/>
          </a:xfrm>
        </p:spPr>
        <p:txBody>
          <a:bodyPr/>
          <a:lstStyle/>
          <a:p>
            <a:r>
              <a:rPr lang="en-US" dirty="0"/>
              <a:t>1. Introduction JavaScript and ECMAScript</a:t>
            </a:r>
            <a:br>
              <a:rPr lang="en-US" dirty="0"/>
            </a:br>
            <a:endParaRPr lang="en-US" dirty="0"/>
          </a:p>
        </p:txBody>
      </p:sp>
      <p:sp>
        <p:nvSpPr>
          <p:cNvPr id="2" name="Content Placeholder 1"/>
          <p:cNvSpPr>
            <a:spLocks noGrp="1"/>
          </p:cNvSpPr>
          <p:nvPr>
            <p:ph type="subTitle" idx="1"/>
          </p:nvPr>
        </p:nvSpPr>
        <p:spPr/>
        <p:txBody>
          <a:bodyPr/>
          <a:lstStyle/>
          <a:p>
            <a:endParaRPr lang="en-US" b="0" dirty="0"/>
          </a:p>
        </p:txBody>
      </p:sp>
    </p:spTree>
    <p:extLst>
      <p:ext uri="{BB962C8B-B14F-4D97-AF65-F5344CB8AC3E}">
        <p14:creationId xmlns:p14="http://schemas.microsoft.com/office/powerpoint/2010/main" val="242507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1.1 JavaScript </a:t>
            </a:r>
            <a:br>
              <a:rPr lang="en-US" dirty="0"/>
            </a:br>
            <a:r>
              <a:rPr lang="en-US" dirty="0"/>
              <a:t/>
            </a:r>
            <a:br>
              <a:rPr lang="en-US" dirty="0"/>
            </a:br>
            <a:endParaRPr lang="en-US" dirty="0"/>
          </a:p>
        </p:txBody>
      </p:sp>
      <p:sp>
        <p:nvSpPr>
          <p:cNvPr id="7" name="Content Placeholder 6"/>
          <p:cNvSpPr>
            <a:spLocks noGrp="1"/>
          </p:cNvSpPr>
          <p:nvPr>
            <p:ph idx="1"/>
          </p:nvPr>
        </p:nvSpPr>
        <p:spPr/>
        <p:txBody>
          <a:bodyPr/>
          <a:lstStyle/>
          <a:p>
            <a:pPr marL="285750" indent="-285750">
              <a:buFont typeface="Wingdings" panose="05000000000000000000" pitchFamily="2" charset="2"/>
              <a:buChar char="v"/>
            </a:pPr>
            <a:r>
              <a:rPr lang="en-US" b="0" dirty="0"/>
              <a:t>JavaScript is the programming language, which is use to program the behavior of web pages.</a:t>
            </a:r>
          </a:p>
          <a:p>
            <a:pPr marL="285750" indent="-285750">
              <a:buFont typeface="Wingdings" panose="05000000000000000000" pitchFamily="2" charset="2"/>
              <a:buChar char="v"/>
            </a:pPr>
            <a:r>
              <a:rPr lang="en-US" b="0" dirty="0"/>
              <a:t>JavaScript code can run locally in a user's browser (rather than on a remote server), the browser can respond to user actions quickly, making an application more responsive. Furthermore, JavaScript code can detect user actions that HTML alone cannot, such as individual keystrokes.</a:t>
            </a:r>
          </a:p>
          <a:p>
            <a:pPr marL="285750" indent="-285750">
              <a:buFont typeface="Wingdings" panose="05000000000000000000" pitchFamily="2" charset="2"/>
              <a:buChar char="v"/>
            </a:pPr>
            <a:r>
              <a:rPr lang="en-US" b="0" dirty="0"/>
              <a:t>To Browser execute JavaScript code, the browser need to by default included JavaScript engine (also known as JavaScript interpreter or JavaScript implementation) is an interpreter that interprets JavaScript source code and executes the script accordingly.</a:t>
            </a:r>
          </a:p>
        </p:txBody>
      </p:sp>
    </p:spTree>
    <p:extLst>
      <p:ext uri="{BB962C8B-B14F-4D97-AF65-F5344CB8AC3E}">
        <p14:creationId xmlns:p14="http://schemas.microsoft.com/office/powerpoint/2010/main" val="27425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30967"/>
            <a:ext cx="10972799" cy="4297362"/>
          </a:xfrm>
        </p:spPr>
      </p:pic>
      <p:sp>
        <p:nvSpPr>
          <p:cNvPr id="3" name="Title 2"/>
          <p:cNvSpPr>
            <a:spLocks noGrp="1"/>
          </p:cNvSpPr>
          <p:nvPr>
            <p:ph type="title"/>
          </p:nvPr>
        </p:nvSpPr>
        <p:spPr>
          <a:xfrm>
            <a:off x="609600" y="685800"/>
            <a:ext cx="10972800" cy="606972"/>
          </a:xfrm>
        </p:spPr>
        <p:txBody>
          <a:bodyPr/>
          <a:lstStyle/>
          <a:p>
            <a:r>
              <a:rPr lang="en-US" dirty="0"/>
              <a:t>1.1 JavaScript</a:t>
            </a:r>
          </a:p>
        </p:txBody>
      </p:sp>
      <p:sp>
        <p:nvSpPr>
          <p:cNvPr id="7" name="TextBox 6"/>
          <p:cNvSpPr txBox="1"/>
          <p:nvPr/>
        </p:nvSpPr>
        <p:spPr>
          <a:xfrm>
            <a:off x="4486881" y="5765719"/>
            <a:ext cx="2900153" cy="307777"/>
          </a:xfrm>
          <a:prstGeom prst="rect">
            <a:avLst/>
          </a:prstGeom>
          <a:noFill/>
        </p:spPr>
        <p:txBody>
          <a:bodyPr wrap="none" rtlCol="0">
            <a:spAutoFit/>
          </a:bodyPr>
          <a:lstStyle/>
          <a:p>
            <a:pPr algn="ctr"/>
            <a:r>
              <a:rPr lang="en-US" sz="1400" dirty="0"/>
              <a:t>Figure 2 – Release version history</a:t>
            </a:r>
          </a:p>
        </p:txBody>
      </p:sp>
    </p:spTree>
    <p:extLst>
      <p:ext uri="{BB962C8B-B14F-4D97-AF65-F5344CB8AC3E}">
        <p14:creationId xmlns:p14="http://schemas.microsoft.com/office/powerpoint/2010/main" val="24236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1.1 JavaScript</a:t>
            </a:r>
          </a:p>
        </p:txBody>
      </p:sp>
      <p:sp>
        <p:nvSpPr>
          <p:cNvPr id="9" name="TextBox 8"/>
          <p:cNvSpPr txBox="1"/>
          <p:nvPr/>
        </p:nvSpPr>
        <p:spPr>
          <a:xfrm>
            <a:off x="3820046" y="5765719"/>
            <a:ext cx="4233851" cy="307777"/>
          </a:xfrm>
          <a:prstGeom prst="rect">
            <a:avLst/>
          </a:prstGeom>
          <a:noFill/>
        </p:spPr>
        <p:txBody>
          <a:bodyPr wrap="none" rtlCol="0">
            <a:spAutoFit/>
          </a:bodyPr>
          <a:lstStyle/>
          <a:p>
            <a:pPr algn="ctr"/>
            <a:r>
              <a:rPr lang="en-US" sz="1400" dirty="0"/>
              <a:t>Figure 3 – Supported JavaScript engine in Browser</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6255" y="1234440"/>
            <a:ext cx="6999490" cy="4297362"/>
          </a:xfrm>
        </p:spPr>
      </p:pic>
    </p:spTree>
    <p:extLst>
      <p:ext uri="{BB962C8B-B14F-4D97-AF65-F5344CB8AC3E}">
        <p14:creationId xmlns:p14="http://schemas.microsoft.com/office/powerpoint/2010/main" val="84443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842" y="1261242"/>
            <a:ext cx="7447633" cy="4379940"/>
          </a:xfrm>
        </p:spPr>
      </p:pic>
      <p:sp>
        <p:nvSpPr>
          <p:cNvPr id="3" name="Title 2"/>
          <p:cNvSpPr>
            <a:spLocks noGrp="1"/>
          </p:cNvSpPr>
          <p:nvPr>
            <p:ph type="title"/>
          </p:nvPr>
        </p:nvSpPr>
        <p:spPr>
          <a:xfrm>
            <a:off x="609600" y="685800"/>
            <a:ext cx="10972800" cy="575441"/>
          </a:xfrm>
        </p:spPr>
        <p:txBody>
          <a:bodyPr/>
          <a:lstStyle/>
          <a:p>
            <a:r>
              <a:rPr lang="en-US" dirty="0"/>
              <a:t>1.2 ECMAScript</a:t>
            </a:r>
          </a:p>
        </p:txBody>
      </p:sp>
    </p:spTree>
    <p:extLst>
      <p:ext uri="{BB962C8B-B14F-4D97-AF65-F5344CB8AC3E}">
        <p14:creationId xmlns:p14="http://schemas.microsoft.com/office/powerpoint/2010/main" val="23879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10972800" cy="623993"/>
          </a:xfrm>
        </p:spPr>
        <p:txBody>
          <a:bodyPr/>
          <a:lstStyle/>
          <a:p>
            <a:r>
              <a:rPr lang="en-US" dirty="0"/>
              <a:t>1.2 ECMAScript</a:t>
            </a:r>
          </a:p>
        </p:txBody>
      </p:sp>
      <p:sp>
        <p:nvSpPr>
          <p:cNvPr id="12" name="TextBox 11"/>
          <p:cNvSpPr txBox="1"/>
          <p:nvPr/>
        </p:nvSpPr>
        <p:spPr>
          <a:xfrm>
            <a:off x="4559818" y="5765719"/>
            <a:ext cx="2754280" cy="307777"/>
          </a:xfrm>
          <a:prstGeom prst="rect">
            <a:avLst/>
          </a:prstGeom>
          <a:noFill/>
        </p:spPr>
        <p:txBody>
          <a:bodyPr wrap="none" rtlCol="0">
            <a:spAutoFit/>
          </a:bodyPr>
          <a:lstStyle/>
          <a:p>
            <a:pPr algn="ctr"/>
            <a:r>
              <a:rPr lang="en-US" sz="1400" dirty="0"/>
              <a:t>Figure 4 – ECMAScript Editions </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57" y="1309793"/>
            <a:ext cx="10659086" cy="4297362"/>
          </a:xfrm>
        </p:spPr>
      </p:pic>
    </p:spTree>
    <p:extLst>
      <p:ext uri="{BB962C8B-B14F-4D97-AF65-F5344CB8AC3E}">
        <p14:creationId xmlns:p14="http://schemas.microsoft.com/office/powerpoint/2010/main" val="93836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powerpoint_4x3_template_printfriendly_v02" id="{1DB1332E-EAD1-DD45-ADFE-C69E9BBB952E}" vid="{30C30CA2-30F2-F743-A2C6-8915CCA687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dxc_powerpoint_4x3_template_printfriendly_v02</Template>
  <TotalTime>782</TotalTime>
  <Words>1508</Words>
  <Application>Microsoft Office PowerPoint</Application>
  <PresentationFormat>Widescreen</PresentationFormat>
  <Paragraphs>301</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Calibri</vt:lpstr>
      <vt:lpstr>Courier New</vt:lpstr>
      <vt:lpstr>Menlo</vt:lpstr>
      <vt:lpstr>SFMono-Regular</vt:lpstr>
      <vt:lpstr>Wingdings</vt:lpstr>
      <vt:lpstr>DXC</vt:lpstr>
      <vt:lpstr>What can we do with TypeScript 2.5?</vt:lpstr>
      <vt:lpstr>Agenda</vt:lpstr>
      <vt:lpstr>PowerPoint Presentation</vt:lpstr>
      <vt:lpstr>1. Introduction JavaScript and ECMAScript </vt:lpstr>
      <vt:lpstr>1.1 JavaScript   </vt:lpstr>
      <vt:lpstr>1.1 JavaScript</vt:lpstr>
      <vt:lpstr>1.1 JavaScript</vt:lpstr>
      <vt:lpstr>1.2 ECMAScript</vt:lpstr>
      <vt:lpstr>1.2 ECMAScript</vt:lpstr>
      <vt:lpstr>1.2 ECMAScript</vt:lpstr>
      <vt:lpstr>2. Introduction TypeScript</vt:lpstr>
      <vt:lpstr>2. Introduction TypeScript</vt:lpstr>
      <vt:lpstr>3. Setting up TypeScript working environment  </vt:lpstr>
      <vt:lpstr>3. Setting up TypeScript working environment  </vt:lpstr>
      <vt:lpstr>3. Setting up TypeScript working environment  </vt:lpstr>
      <vt:lpstr>3. Setting up TypeScript working environment  </vt:lpstr>
      <vt:lpstr>3. Setting up TypeScript working environment  </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4. Get started with TypeScript</vt:lpstr>
      <vt:lpstr>5. What can we do with TypeScript 2.5?</vt:lpstr>
      <vt:lpstr>6. 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we do with TypeScript 2.5?</dc:title>
  <dc:creator>Tran, Trong Minh</dc:creator>
  <cp:lastModifiedBy>trong tran minh</cp:lastModifiedBy>
  <cp:revision>45</cp:revision>
  <dcterms:created xsi:type="dcterms:W3CDTF">2017-09-27T06:08:37Z</dcterms:created>
  <dcterms:modified xsi:type="dcterms:W3CDTF">2017-09-29T00:43:22Z</dcterms:modified>
</cp:coreProperties>
</file>