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6" r:id="rId13"/>
    <p:sldId id="267" r:id="rId14"/>
    <p:sldId id="271" r:id="rId15"/>
    <p:sldId id="272" r:id="rId16"/>
    <p:sldId id="273" r:id="rId17"/>
    <p:sldId id="274" r:id="rId18"/>
    <p:sldId id="275" r:id="rId19"/>
    <p:sldId id="276" r:id="rId20"/>
    <p:sldId id="277" r:id="rId21"/>
    <p:sldId id="279" r:id="rId22"/>
    <p:sldId id="280"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Lst>
  <p:sldSz cx="9144000" cy="5143500"/>
  <p:notesSz cx="6858000" cy="9144000"/>
  <p:embeddedFontLst>
    <p:embeddedFont>
      <p:font typeface="Raleway"/>
      <p:regular r:id="rId54"/>
    </p:embeddedFont>
    <p:embeddedFont>
      <p:font typeface="Lato" panose="020F0502020204030203"/>
      <p:regular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0E13F6F-9CD1-4D98-9D44-DC66C106B1E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font" Target="fonts/font2.fntdata"/><Relationship Id="rId54" Type="http://schemas.openxmlformats.org/officeDocument/2006/relationships/font" Target="fonts/font1.fntdata"/><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g210bf275f22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10bf275f22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g1b63a680bd3_0_164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b63a680bd3_0_16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Minh co mot ung dung demo</a:t>
            </a:r>
            <a:endParaRPr lang="en-GB"/>
          </a:p>
          <a:p>
            <a:pPr marL="0" lvl="0" indent="0" algn="l" rtl="0">
              <a:spcBef>
                <a:spcPts val="0"/>
              </a:spcBef>
              <a:spcAft>
                <a:spcPts val="0"/>
              </a:spcAft>
              <a:buNone/>
            </a:pPr>
            <a:r>
              <a:rPr lang="en-GB"/>
              <a:t>Technical stack</a:t>
            </a:r>
            <a:endParaRPr lang="en-GB"/>
          </a:p>
          <a:p>
            <a:pPr marL="0" lvl="0" indent="0" algn="l" rtl="0">
              <a:spcBef>
                <a:spcPts val="0"/>
              </a:spcBef>
              <a:spcAft>
                <a:spcPts val="0"/>
              </a:spcAft>
              <a:buNone/>
            </a:pPr>
            <a:r>
              <a:rPr lang="en-GB"/>
              <a:t>Resource code de tren github</a:t>
            </a:r>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 name="Shape 156"/>
        <p:cNvGrpSpPr/>
        <p:nvPr/>
      </p:nvGrpSpPr>
      <p:grpSpPr>
        <a:xfrm>
          <a:off x="0" y="0"/>
          <a:ext cx="0" cy="0"/>
          <a:chOff x="0" y="0"/>
          <a:chExt cx="0" cy="0"/>
        </a:xfrm>
      </p:grpSpPr>
      <p:sp>
        <p:nvSpPr>
          <p:cNvPr id="157" name="Google Shape;157;g1b63a680bd3_0_16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b63a680bd3_0_16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7" name="Shape 187"/>
        <p:cNvGrpSpPr/>
        <p:nvPr/>
      </p:nvGrpSpPr>
      <p:grpSpPr>
        <a:xfrm>
          <a:off x="0" y="0"/>
          <a:ext cx="0" cy="0"/>
          <a:chOff x="0" y="0"/>
          <a:chExt cx="0" cy="0"/>
        </a:xfrm>
      </p:grpSpPr>
      <p:sp>
        <p:nvSpPr>
          <p:cNvPr id="188" name="Google Shape;188;g1b63a680bd3_0_17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b63a680bd3_0_17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Chung ta se di qua cac khai niem ve topic hom nay</a:t>
            </a:r>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3" name="Shape 193"/>
        <p:cNvGrpSpPr/>
        <p:nvPr/>
      </p:nvGrpSpPr>
      <p:grpSpPr>
        <a:xfrm>
          <a:off x="0" y="0"/>
          <a:ext cx="0" cy="0"/>
          <a:chOff x="0" y="0"/>
          <a:chExt cx="0" cy="0"/>
        </a:xfrm>
      </p:grpSpPr>
      <p:sp>
        <p:nvSpPr>
          <p:cNvPr id="194" name="Google Shape;194;g1b63a680bd3_0_173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b63a680bd3_0_17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Resource: nhung tai nguyen, du lieu ma chung ta can quan li access của cac ben toi no</a:t>
            </a:r>
            <a:endParaRPr lang="en-GB"/>
          </a:p>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0" name="Shape 200"/>
        <p:cNvGrpSpPr/>
        <p:nvPr/>
      </p:nvGrpSpPr>
      <p:grpSpPr>
        <a:xfrm>
          <a:off x="0" y="0"/>
          <a:ext cx="0" cy="0"/>
          <a:chOff x="0" y="0"/>
          <a:chExt cx="0" cy="0"/>
        </a:xfrm>
      </p:grpSpPr>
      <p:sp>
        <p:nvSpPr>
          <p:cNvPr id="201" name="Google Shape;201;g1b63a680bd3_0_176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b63a680bd3_0_17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Dinh nghia nhu nay da noi</a:t>
            </a:r>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7" name="Shape 207"/>
        <p:cNvGrpSpPr/>
        <p:nvPr/>
      </p:nvGrpSpPr>
      <p:grpSpPr>
        <a:xfrm>
          <a:off x="0" y="0"/>
          <a:ext cx="0" cy="0"/>
          <a:chOff x="0" y="0"/>
          <a:chExt cx="0" cy="0"/>
        </a:xfrm>
      </p:grpSpPr>
      <p:sp>
        <p:nvSpPr>
          <p:cNvPr id="208" name="Google Shape;208;g20e929f3f2c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0e929f3f2c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 co vi du cu the hon</a:t>
            </a:r>
            <a:endParaRPr lang="en-GB"/>
          </a:p>
          <a:p>
            <a:pPr marL="0" lvl="0" indent="0" algn="l" rtl="0">
              <a:spcBef>
                <a:spcPts val="0"/>
              </a:spcBef>
              <a:spcAft>
                <a:spcPts val="0"/>
              </a:spcAft>
              <a:buNone/>
            </a:pPr>
            <a:r>
              <a:rPr lang="en-GB"/>
              <a:t>Expected 2, nhung do viec do du lieu cung luc =&gt; actual 1</a:t>
            </a:r>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 name="Shape 215"/>
        <p:cNvGrpSpPr/>
        <p:nvPr/>
      </p:nvGrpSpPr>
      <p:grpSpPr>
        <a:xfrm>
          <a:off x="0" y="0"/>
          <a:ext cx="0" cy="0"/>
          <a:chOff x="0" y="0"/>
          <a:chExt cx="0" cy="0"/>
        </a:xfrm>
      </p:grpSpPr>
      <p:sp>
        <p:nvSpPr>
          <p:cNvPr id="216" name="Google Shape;216;g1b63a680bd3_0_174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b63a680bd3_0_17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 dung lock de giai quyet</a:t>
            </a:r>
            <a:endParaRPr lang="en-GB"/>
          </a:p>
          <a:p>
            <a:pPr marL="0" lvl="0" indent="0" algn="l" rtl="0">
              <a:spcBef>
                <a:spcPts val="0"/>
              </a:spcBef>
              <a:spcAft>
                <a:spcPts val="0"/>
              </a:spcAft>
              <a:buNone/>
            </a:pPr>
            <a:r>
              <a:rPr lang="en-GB"/>
              <a:t>Vay lock la gi?</a:t>
            </a:r>
            <a:endParaRPr lang="en-GB"/>
          </a:p>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2" name="Shape 222"/>
        <p:cNvGrpSpPr/>
        <p:nvPr/>
      </p:nvGrpSpPr>
      <p:grpSpPr>
        <a:xfrm>
          <a:off x="0" y="0"/>
          <a:ext cx="0" cy="0"/>
          <a:chOff x="0" y="0"/>
          <a:chExt cx="0" cy="0"/>
        </a:xfrm>
      </p:grpSpPr>
      <p:sp>
        <p:nvSpPr>
          <p:cNvPr id="223" name="Google Shape;223;g20e929f3f2c_0_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0e929f3f2c_0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Giai thich</a:t>
            </a:r>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0" name="Shape 230"/>
        <p:cNvGrpSpPr/>
        <p:nvPr/>
      </p:nvGrpSpPr>
      <p:grpSpPr>
        <a:xfrm>
          <a:off x="0" y="0"/>
          <a:ext cx="0" cy="0"/>
          <a:chOff x="0" y="0"/>
          <a:chExt cx="0" cy="0"/>
        </a:xfrm>
      </p:grpSpPr>
      <p:sp>
        <p:nvSpPr>
          <p:cNvPr id="231" name="Google Shape;231;g1b63a680bd3_0_174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b63a680bd3_0_17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Cac mode thong dung,</a:t>
            </a:r>
            <a:endParaRPr lang="en-GB"/>
          </a:p>
          <a:p>
            <a:pPr marL="0" lvl="0" indent="0" algn="l" rtl="0">
              <a:spcBef>
                <a:spcPts val="0"/>
              </a:spcBef>
              <a:spcAft>
                <a:spcPts val="0"/>
              </a:spcAft>
              <a:buNone/>
            </a:pPr>
            <a:r>
              <a:rPr lang="en-GB"/>
              <a:t>Mode exclusive la nghiem nhat do ko cho ai truy cap (Doc va Ghi)</a:t>
            </a:r>
            <a:endParaRPr lang="en-GB"/>
          </a:p>
          <a:p>
            <a:pPr marL="0" lvl="0" indent="0" algn="l" rtl="0">
              <a:spcBef>
                <a:spcPts val="0"/>
              </a:spcBef>
              <a:spcAft>
                <a:spcPts val="0"/>
              </a:spcAft>
              <a:buNone/>
            </a:pPr>
            <a:r>
              <a:rPr lang="en-GB"/>
              <a:t>Cac mode khac sẽ dễ hơn, mode protected write se cho phep multiple readers, 1 writers de danh nhung truong hop chi muon lock resource khi update, con doc thi van cho su dung để tang performance → nang cao</a:t>
            </a:r>
            <a:endParaRPr lang="en-GB"/>
          </a:p>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4" name="Shape 244"/>
        <p:cNvGrpSpPr/>
        <p:nvPr/>
      </p:nvGrpSpPr>
      <p:grpSpPr>
        <a:xfrm>
          <a:off x="0" y="0"/>
          <a:ext cx="0" cy="0"/>
          <a:chOff x="0" y="0"/>
          <a:chExt cx="0" cy="0"/>
        </a:xfrm>
      </p:grpSpPr>
      <p:sp>
        <p:nvSpPr>
          <p:cNvPr id="245" name="Google Shape;245;g1b63a680bd3_0_17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b63a680bd3_0_17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Di sau hon vao component nay</a:t>
            </a:r>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p: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Xin phep bat dau</a:t>
            </a:r>
            <a:endParaRPr lang="en-GB"/>
          </a:p>
          <a:p>
            <a:pPr marL="0" lvl="0" indent="0" algn="l" rtl="0">
              <a:spcBef>
                <a:spcPts val="0"/>
              </a:spcBef>
              <a:spcAft>
                <a:spcPts val="0"/>
              </a:spcAft>
              <a:buNone/>
            </a:pPr>
            <a:r>
              <a:rPr lang="en-GB"/>
              <a:t>Loi chao toi tat ca moi nguoi</a:t>
            </a:r>
            <a:endParaRPr lang="en-GB"/>
          </a:p>
          <a:p>
            <a:pPr marL="0" lvl="0" indent="0" algn="l" rtl="0">
              <a:spcBef>
                <a:spcPts val="0"/>
              </a:spcBef>
              <a:spcAft>
                <a:spcPts val="0"/>
              </a:spcAft>
              <a:buNone/>
            </a:pPr>
            <a:r>
              <a:rPr lang="en-GB"/>
              <a:t>Gioi thieu ban than, Senior dev o STS</a:t>
            </a:r>
            <a:endParaRPr lang="en-GB"/>
          </a:p>
          <a:p>
            <a:pPr marL="0" lvl="0" indent="0" algn="l" rtl="0">
              <a:spcBef>
                <a:spcPts val="0"/>
              </a:spcBef>
              <a:spcAft>
                <a:spcPts val="0"/>
              </a:spcAft>
              <a:buNone/>
            </a:pPr>
            <a:r>
              <a:rPr lang="en-GB"/>
              <a:t>Vinh du duoc thay P va phia FPT da moi minh to chuc buoi hoi thao nay</a:t>
            </a:r>
            <a:endParaRPr lang="en-GB"/>
          </a:p>
          <a:p>
            <a:pPr marL="0" lvl="0" indent="0" algn="l" rtl="0">
              <a:spcBef>
                <a:spcPts val="0"/>
              </a:spcBef>
              <a:spcAft>
                <a:spcPts val="0"/>
              </a:spcAft>
              <a:buNone/>
            </a:pPr>
            <a:r>
              <a:rPr lang="en-GB"/>
              <a:t>Fact la cuu sinh vien, ae o day deu la dong mon</a:t>
            </a:r>
            <a:endParaRPr lang="en-GB"/>
          </a:p>
          <a:p>
            <a:pPr marL="0" lvl="0" indent="0" algn="l" rtl="0">
              <a:spcBef>
                <a:spcPts val="0"/>
              </a:spcBef>
              <a:spcAft>
                <a:spcPts val="0"/>
              </a:spcAft>
              <a:buNone/>
            </a:pPr>
            <a:r>
              <a:rPr lang="en-GB"/>
              <a:t>Khong ton thoi gian, vao van de chinh cua ngay hom nay</a:t>
            </a:r>
            <a:endParaRPr lang="en-GB"/>
          </a:p>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0" name="Shape 250"/>
        <p:cNvGrpSpPr/>
        <p:nvPr/>
      </p:nvGrpSpPr>
      <p:grpSpPr>
        <a:xfrm>
          <a:off x="0" y="0"/>
          <a:ext cx="0" cy="0"/>
          <a:chOff x="0" y="0"/>
          <a:chExt cx="0" cy="0"/>
        </a:xfrm>
      </p:grpSpPr>
      <p:sp>
        <p:nvSpPr>
          <p:cNvPr id="251" name="Google Shape;251;g1b63a680bd3_0_179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b63a680bd3_0_179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[TODO] demo application, local lock but multiple servers</a:t>
            </a:r>
            <a:endParaRPr lang="en-GB"/>
          </a:p>
          <a:p>
            <a:pPr marL="0" lvl="0" indent="0" algn="l" rtl="0">
              <a:spcBef>
                <a:spcPts val="0"/>
              </a:spcBef>
              <a:spcAft>
                <a:spcPts val="0"/>
              </a:spcAft>
              <a:buClr>
                <a:schemeClr val="dk1"/>
              </a:buClr>
              <a:buSzPts val="1100"/>
              <a:buFont typeface="Arial" panose="020B0604020202020204"/>
              <a:buNone/>
            </a:pPr>
            <a:r>
              <a:rPr lang="en-GB"/>
              <a:t>Phu hop voi phan mem hien dai</a:t>
            </a:r>
            <a:endParaRPr lang="en-GB"/>
          </a:p>
          <a:p>
            <a:pPr marL="0" lvl="0" indent="0" algn="l" rtl="0">
              <a:spcBef>
                <a:spcPts val="0"/>
              </a:spcBef>
              <a:spcAft>
                <a:spcPts val="0"/>
              </a:spcAft>
              <a:buClr>
                <a:schemeClr val="dk1"/>
              </a:buClr>
              <a:buSzPts val="1100"/>
              <a:buFont typeface="Arial" panose="020B0604020202020204"/>
              <a:buNone/>
            </a:pPr>
            <a:r>
              <a:rPr lang="en-GB"/>
              <a:t>Lock shared trong moi truong phan tan</a:t>
            </a:r>
            <a:endParaRPr lang="en-GB"/>
          </a:p>
          <a:p>
            <a:pPr marL="0" lvl="0" indent="0" algn="l" rtl="0">
              <a:spcBef>
                <a:spcPts val="0"/>
              </a:spcBef>
              <a:spcAft>
                <a:spcPts val="0"/>
              </a:spcAft>
              <a:buClr>
                <a:schemeClr val="dk1"/>
              </a:buClr>
              <a:buSzPts val="1100"/>
              <a:buFont typeface="Arial" panose="020B0604020202020204"/>
              <a:buNone/>
            </a:pPr>
            <a:r>
              <a:rPr lang="en-GB"/>
              <a:t>Co the dam bao tinh dung dan giua nhieu system</a:t>
            </a:r>
            <a:endParaRPr lang="en-GB"/>
          </a:p>
          <a:p>
            <a:pPr marL="0" lvl="0" indent="0" algn="l" rtl="0">
              <a:spcBef>
                <a:spcPts val="0"/>
              </a:spcBef>
              <a:spcAft>
                <a:spcPts val="0"/>
              </a:spcAft>
              <a:buClr>
                <a:schemeClr val="dk1"/>
              </a:buClr>
              <a:buSzPts val="1100"/>
              <a:buFont typeface="Arial" panose="020B0604020202020204"/>
              <a:buNone/>
            </a:pPr>
            <a:r>
              <a:rPr lang="en-GB"/>
              <a:t>Quan li duoc shared access cua nhieu loai resource khac nhau</a:t>
            </a:r>
            <a:endParaRPr lang="en-GB"/>
          </a:p>
          <a:p>
            <a:pPr marL="0" lvl="0" indent="0" algn="l" rtl="0">
              <a:spcBef>
                <a:spcPts val="0"/>
              </a:spcBef>
              <a:spcAft>
                <a:spcPts val="0"/>
              </a:spcAft>
              <a:buClr>
                <a:schemeClr val="dk1"/>
              </a:buClr>
              <a:buSzPts val="1100"/>
              <a:buFont typeface="Arial" panose="020B0604020202020204"/>
              <a:buNone/>
            </a:pPr>
            <a:r>
              <a:rPr lang="en-GB"/>
              <a:t>—</a:t>
            </a:r>
            <a:endParaRPr lang="en-GB"/>
          </a:p>
          <a:p>
            <a:pPr marL="0" lvl="0" indent="0" algn="l" rtl="0">
              <a:spcBef>
                <a:spcPts val="0"/>
              </a:spcBef>
              <a:spcAft>
                <a:spcPts val="0"/>
              </a:spcAft>
              <a:buClr>
                <a:schemeClr val="dk1"/>
              </a:buClr>
              <a:buSzPts val="1100"/>
              <a:buFont typeface="Arial" panose="020B0604020202020204"/>
              <a:buNone/>
            </a:pPr>
            <a:r>
              <a:rPr lang="en-GB"/>
              <a:t>Local lock cannot be shared</a:t>
            </a:r>
            <a:endParaRPr lang="en-GB"/>
          </a:p>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5" name="Shape 265"/>
        <p:cNvGrpSpPr/>
        <p:nvPr/>
      </p:nvGrpSpPr>
      <p:grpSpPr>
        <a:xfrm>
          <a:off x="0" y="0"/>
          <a:ext cx="0" cy="0"/>
          <a:chOff x="0" y="0"/>
          <a:chExt cx="0" cy="0"/>
        </a:xfrm>
      </p:grpSpPr>
      <p:sp>
        <p:nvSpPr>
          <p:cNvPr id="266" name="Google Shape;266;g1b63a680bd3_0_177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b63a680bd3_0_17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Nhin chung lock gồm các step co ban nhu sau</a:t>
            </a:r>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2" name="Shape 272"/>
        <p:cNvGrpSpPr/>
        <p:nvPr/>
      </p:nvGrpSpPr>
      <p:grpSpPr>
        <a:xfrm>
          <a:off x="0" y="0"/>
          <a:ext cx="0" cy="0"/>
          <a:chOff x="0" y="0"/>
          <a:chExt cx="0" cy="0"/>
        </a:xfrm>
      </p:grpSpPr>
      <p:sp>
        <p:nvSpPr>
          <p:cNvPr id="273" name="Google Shape;273;g1b63a680bd3_0_178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b63a680bd3_0_178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Day la so do mot DLM se work nhu the nao</a:t>
            </a:r>
            <a:endParaRPr lang="en-GB"/>
          </a:p>
          <a:p>
            <a:pPr marL="0" lvl="0" indent="0" algn="l" rtl="0">
              <a:spcBef>
                <a:spcPts val="0"/>
              </a:spcBef>
              <a:spcAft>
                <a:spcPts val="0"/>
              </a:spcAft>
              <a:buNone/>
            </a:pPr>
            <a:r>
              <a:rPr lang="en-GB"/>
              <a:t>Chung ta se co resource, 2 client cung muon truy cap</a:t>
            </a:r>
            <a:endParaRPr lang="en-GB"/>
          </a:p>
          <a:p>
            <a:pPr marL="0" lvl="0" indent="0" algn="l" rtl="0">
              <a:spcBef>
                <a:spcPts val="0"/>
              </a:spcBef>
              <a:spcAft>
                <a:spcPts val="0"/>
              </a:spcAft>
              <a:buNone/>
            </a:pPr>
            <a:r>
              <a:rPr lang="en-GB"/>
              <a:t>De dam bao tinh dung dan thi ca 2 phai request acquire lock cua DLM</a:t>
            </a:r>
            <a:endParaRPr lang="en-GB"/>
          </a:p>
          <a:p>
            <a:pPr marL="0" lvl="0" indent="0" algn="l" rtl="0">
              <a:spcBef>
                <a:spcPts val="0"/>
              </a:spcBef>
              <a:spcAft>
                <a:spcPts val="0"/>
              </a:spcAft>
              <a:buNone/>
            </a:pPr>
            <a:r>
              <a:rPr lang="en-GB"/>
              <a:t>Neu lock trao thanh cong cho ben nao thi ben do duoc quyen access truoc, ben con lai phai doi </a:t>
            </a:r>
            <a:endParaRPr lang="en-GB"/>
          </a:p>
          <a:p>
            <a:pPr marL="0" lvl="0" indent="0" algn="l" rtl="0">
              <a:spcBef>
                <a:spcPts val="0"/>
              </a:spcBef>
              <a:spcAft>
                <a:spcPts val="0"/>
              </a:spcAft>
              <a:buNone/>
            </a:pPr>
            <a:r>
              <a:rPr lang="en-GB"/>
              <a:t>Cho toi khi ben 1 nha lock ra thi ben 2 se thanh cong acquire lock va access resource</a:t>
            </a:r>
            <a:endParaRPr lang="en-GB"/>
          </a:p>
          <a:p>
            <a:pPr marL="0" lvl="0" indent="0" algn="l" rtl="0">
              <a:spcBef>
                <a:spcPts val="0"/>
              </a:spcBef>
              <a:spcAft>
                <a:spcPts val="0"/>
              </a:spcAft>
              <a:buNone/>
            </a:pPr>
            <a:r>
              <a:rPr lang="en-GB"/>
              <a:t>Do la tong quan cach 1 DLM hoat dong</a:t>
            </a:r>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0" name="Shape 280"/>
        <p:cNvGrpSpPr/>
        <p:nvPr/>
      </p:nvGrpSpPr>
      <p:grpSpPr>
        <a:xfrm>
          <a:off x="0" y="0"/>
          <a:ext cx="0" cy="0"/>
          <a:chOff x="0" y="0"/>
          <a:chExt cx="0" cy="0"/>
        </a:xfrm>
      </p:grpSpPr>
      <p:sp>
        <p:nvSpPr>
          <p:cNvPr id="281" name="Google Shape;281;g1b63a680bd3_0_179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b63a680bd3_0_179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Vay lam the nao de implement mot DLM, co nhieu cach</a:t>
            </a:r>
            <a:endParaRPr lang="en-GB"/>
          </a:p>
          <a:p>
            <a:pPr marL="0" lvl="0" indent="0" algn="l" rtl="0">
              <a:spcBef>
                <a:spcPts val="0"/>
              </a:spcBef>
              <a:spcAft>
                <a:spcPts val="0"/>
              </a:spcAft>
              <a:buNone/>
            </a:pPr>
            <a:r>
              <a:rPr lang="en-GB"/>
              <a:t>Su dung redis la mot cach nhanh, hieu qua va de su dung</a:t>
            </a:r>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6" name="Shape 286"/>
        <p:cNvGrpSpPr/>
        <p:nvPr/>
      </p:nvGrpSpPr>
      <p:grpSpPr>
        <a:xfrm>
          <a:off x="0" y="0"/>
          <a:ext cx="0" cy="0"/>
          <a:chOff x="0" y="0"/>
          <a:chExt cx="0" cy="0"/>
        </a:xfrm>
      </p:grpSpPr>
      <p:sp>
        <p:nvSpPr>
          <p:cNvPr id="287" name="Google Shape;287;g1b63a680bd3_0_180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b63a680bd3_0_18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Redis la mot in memory data store</a:t>
            </a:r>
            <a:endParaRPr lang="en-GB"/>
          </a:p>
          <a:p>
            <a:pPr marL="0" lvl="0" indent="0" algn="l" rtl="0">
              <a:spcBef>
                <a:spcPts val="0"/>
              </a:spcBef>
              <a:spcAft>
                <a:spcPts val="0"/>
              </a:spcAft>
              <a:buNone/>
            </a:pPr>
            <a:r>
              <a:rPr lang="en-GB"/>
              <a:t>Co the dung lam cache, db, streaming engine hay message broker</a:t>
            </a:r>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3" name="Shape 293"/>
        <p:cNvGrpSpPr/>
        <p:nvPr/>
      </p:nvGrpSpPr>
      <p:grpSpPr>
        <a:xfrm>
          <a:off x="0" y="0"/>
          <a:ext cx="0" cy="0"/>
          <a:chOff x="0" y="0"/>
          <a:chExt cx="0" cy="0"/>
        </a:xfrm>
      </p:grpSpPr>
      <p:sp>
        <p:nvSpPr>
          <p:cNvPr id="294" name="Google Shape;294;g20e929f3f2c_0_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0e929f3f2c_0_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Chinh tac gia Redis cung da neu len Distributed lock la mot use case cua Redis</a:t>
            </a:r>
            <a:endParaRPr lang="en-GB"/>
          </a:p>
          <a:p>
            <a:pPr marL="0" lvl="0" indent="0" algn="l" rtl="0">
              <a:spcBef>
                <a:spcPts val="0"/>
              </a:spcBef>
              <a:spcAft>
                <a:spcPts val="0"/>
              </a:spcAft>
              <a:buNone/>
            </a:pPr>
            <a:r>
              <a:rPr lang="en-GB"/>
              <a:t>Redis ko ho tro quan li distributed lock mac dinh, nhung nhung gi redis cung cap co the khien no thanh mot DLM:</a:t>
            </a:r>
            <a:endParaRPr lang="en-GB"/>
          </a:p>
          <a:p>
            <a:pPr marL="457200" lvl="0" indent="-298450" algn="l" rtl="0">
              <a:spcBef>
                <a:spcPts val="0"/>
              </a:spcBef>
              <a:spcAft>
                <a:spcPts val="0"/>
              </a:spcAft>
              <a:buSzPts val="1100"/>
              <a:buChar char="+"/>
            </a:pPr>
            <a:r>
              <a:rPr lang="en-GB"/>
              <a:t>Performance cao</a:t>
            </a:r>
            <a:endParaRPr lang="en-GB"/>
          </a:p>
          <a:p>
            <a:pPr marL="457200" lvl="0" indent="-298450" algn="l" rtl="0">
              <a:spcBef>
                <a:spcPts val="0"/>
              </a:spcBef>
              <a:spcAft>
                <a:spcPts val="0"/>
              </a:spcAft>
              <a:buSzPts val="1100"/>
              <a:buChar char="+"/>
            </a:pPr>
            <a:r>
              <a:rPr lang="en-GB"/>
              <a:t>De su dung</a:t>
            </a:r>
            <a:endParaRPr lang="en-GB"/>
          </a:p>
          <a:p>
            <a:pPr marL="457200" lvl="0" indent="-298450" algn="l" rtl="0">
              <a:spcBef>
                <a:spcPts val="0"/>
              </a:spcBef>
              <a:spcAft>
                <a:spcPts val="0"/>
              </a:spcAft>
              <a:buSzPts val="1100"/>
              <a:buChar char="+"/>
            </a:pPr>
            <a:r>
              <a:rPr lang="en-GB"/>
              <a:t>Hieu qua tot</a:t>
            </a:r>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0" name="Shape 300"/>
        <p:cNvGrpSpPr/>
        <p:nvPr/>
      </p:nvGrpSpPr>
      <p:grpSpPr>
        <a:xfrm>
          <a:off x="0" y="0"/>
          <a:ext cx="0" cy="0"/>
          <a:chOff x="0" y="0"/>
          <a:chExt cx="0" cy="0"/>
        </a:xfrm>
      </p:grpSpPr>
      <p:sp>
        <p:nvSpPr>
          <p:cNvPr id="301" name="Google Shape;301;g1b63a680bd3_0_18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b63a680bd3_0_18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Mot so tinh nang va ung dung cua Redis </a:t>
            </a:r>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8" name="Shape 308"/>
        <p:cNvGrpSpPr/>
        <p:nvPr/>
      </p:nvGrpSpPr>
      <p:grpSpPr>
        <a:xfrm>
          <a:off x="0" y="0"/>
          <a:ext cx="0" cy="0"/>
          <a:chOff x="0" y="0"/>
          <a:chExt cx="0" cy="0"/>
        </a:xfrm>
      </p:grpSpPr>
      <p:sp>
        <p:nvSpPr>
          <p:cNvPr id="309" name="Google Shape;309;g1b63a680bd3_0_18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b63a680bd3_0_18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[TODO] diagram: CLI, SDK, Redis instances</a:t>
            </a:r>
            <a:endParaRPr lang="en-GB"/>
          </a:p>
          <a:p>
            <a:pPr marL="0" lvl="0" indent="0" algn="l" rtl="0">
              <a:spcBef>
                <a:spcPts val="0"/>
              </a:spcBef>
              <a:spcAft>
                <a:spcPts val="0"/>
              </a:spcAft>
              <a:buNone/>
            </a:pPr>
            <a:r>
              <a:rPr lang="en-GB"/>
              <a:t>Demo application, basic operations using Redis</a:t>
            </a:r>
            <a:endParaRPr lang="en-GB"/>
          </a:p>
          <a:p>
            <a:pPr marL="0" lvl="0" indent="0" algn="l" rtl="0">
              <a:spcBef>
                <a:spcPts val="0"/>
              </a:spcBef>
              <a:spcAft>
                <a:spcPts val="0"/>
              </a:spcAft>
              <a:buNone/>
            </a:pPr>
            <a:r>
              <a:rPr lang="en-GB"/>
              <a:t>Dung Redis thong qa CLI, hoac SDK client</a:t>
            </a:r>
            <a:endParaRPr lang="en-GB"/>
          </a:p>
          <a:p>
            <a:pPr marL="0" lvl="0" indent="0" algn="l" rtl="0">
              <a:spcBef>
                <a:spcPts val="0"/>
              </a:spcBef>
              <a:spcAft>
                <a:spcPts val="0"/>
              </a:spcAft>
              <a:buNone/>
            </a:pPr>
            <a:r>
              <a:rPr lang="en-GB"/>
              <a:t>Theo mo hinh client-server, Redis co the la mot instance hoac nhieu instance tren nhieu may khac nhau</a:t>
            </a:r>
            <a:endParaRPr lang="en-GB"/>
          </a:p>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6" name="Shape 316"/>
        <p:cNvGrpSpPr/>
        <p:nvPr/>
      </p:nvGrpSpPr>
      <p:grpSpPr>
        <a:xfrm>
          <a:off x="0" y="0"/>
          <a:ext cx="0" cy="0"/>
          <a:chOff x="0" y="0"/>
          <a:chExt cx="0" cy="0"/>
        </a:xfrm>
      </p:grpSpPr>
      <p:sp>
        <p:nvSpPr>
          <p:cNvPr id="317" name="Google Shape;317;g20e929f3f2c_0_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0e929f3f2c_0_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Safety property: Mutual exclusion</a:t>
            </a:r>
            <a:endParaRPr lang="en-GB"/>
          </a:p>
          <a:p>
            <a:pPr marL="0" lvl="0" indent="0" algn="l" rtl="0">
              <a:spcBef>
                <a:spcPts val="0"/>
              </a:spcBef>
              <a:spcAft>
                <a:spcPts val="0"/>
              </a:spcAft>
              <a:buClr>
                <a:schemeClr val="dk1"/>
              </a:buClr>
              <a:buSzPts val="1100"/>
              <a:buFont typeface="Arial" panose="020B0604020202020204"/>
              <a:buNone/>
            </a:pPr>
            <a:r>
              <a:rPr lang="en-GB"/>
              <a:t>Liveness property A: Deadlock free, which means eventually, a lock is always available for acquisition, even if it is not released explicitly by the client (due to crashing or partitioning).</a:t>
            </a:r>
            <a:endParaRPr lang="en-GB"/>
          </a:p>
          <a:p>
            <a:pPr marL="0" lvl="0" indent="0" algn="l" rtl="0">
              <a:spcBef>
                <a:spcPts val="0"/>
              </a:spcBef>
              <a:spcAft>
                <a:spcPts val="0"/>
              </a:spcAft>
              <a:buNone/>
            </a:pPr>
            <a:r>
              <a:rPr lang="en-GB"/>
              <a:t>Liveness property B: Fault tolerance. Clients can acquire and release the locks as long as major DLM instances are up and running.</a:t>
            </a:r>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3" name="Shape 323"/>
        <p:cNvGrpSpPr/>
        <p:nvPr/>
      </p:nvGrpSpPr>
      <p:grpSpPr>
        <a:xfrm>
          <a:off x="0" y="0"/>
          <a:ext cx="0" cy="0"/>
          <a:chOff x="0" y="0"/>
          <a:chExt cx="0" cy="0"/>
        </a:xfrm>
      </p:grpSpPr>
      <p:sp>
        <p:nvSpPr>
          <p:cNvPr id="324" name="Google Shape;324;g20e929f3f2c_0_9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20e929f3f2c_0_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Deadlock la truong hop cac ben cho doi, phu thuoc lan nhau de co the tiep tuc </a:t>
            </a:r>
            <a:endParaRPr lang="en-GB"/>
          </a:p>
          <a:p>
            <a:pPr marL="0" lvl="0" indent="0" algn="l" rtl="0">
              <a:spcBef>
                <a:spcPts val="0"/>
              </a:spcBef>
              <a:spcAft>
                <a:spcPts val="0"/>
              </a:spcAft>
              <a:buNone/>
            </a:pPr>
            <a:r>
              <a:rPr lang="en-GB"/>
              <a:t>Vd 2 dua di an, dua nay doi dua kia bao thi moi di =&gt; ko đi duoc luon =))</a:t>
            </a:r>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1b63a680bd3_0_2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b63a680bd3_0_2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Noi dung cua buoi hoi thao hom nay</a:t>
            </a:r>
            <a:endParaRPr lang="en-GB"/>
          </a:p>
          <a:p>
            <a:pPr marL="0" lvl="0" indent="0" algn="l" rtl="0">
              <a:spcBef>
                <a:spcPts val="0"/>
              </a:spcBef>
              <a:spcAft>
                <a:spcPts val="0"/>
              </a:spcAft>
              <a:buNone/>
            </a:pPr>
            <a:r>
              <a:rPr lang="en-GB"/>
              <a:t>Di tu gioi thieu, qua concept, cach hien thuc mot DLM dung Redis the nao</a:t>
            </a:r>
            <a:endParaRPr lang="en-GB"/>
          </a:p>
          <a:p>
            <a:pPr marL="0" lvl="0" indent="0" algn="l" rtl="0">
              <a:spcBef>
                <a:spcPts val="0"/>
              </a:spcBef>
              <a:spcAft>
                <a:spcPts val="0"/>
              </a:spcAft>
              <a:buNone/>
            </a:pPr>
            <a:r>
              <a:rPr lang="en-GB"/>
              <a:t>Red lock la gi, uu nhuoc diem va cach su dung</a:t>
            </a:r>
            <a:endParaRPr lang="en-GB"/>
          </a:p>
          <a:p>
            <a:pPr marL="0" lvl="0" indent="0" algn="l" rtl="0">
              <a:spcBef>
                <a:spcPts val="0"/>
              </a:spcBef>
              <a:spcAft>
                <a:spcPts val="0"/>
              </a:spcAft>
              <a:buNone/>
            </a:pPr>
            <a:r>
              <a:rPr lang="en-GB"/>
              <a:t>Thao luan, Q&amp;A</a:t>
            </a:r>
            <a:endParaRPr lang="en-GB"/>
          </a:p>
          <a:p>
            <a:pPr marL="0" lvl="0" indent="0" algn="l" rtl="0">
              <a:spcBef>
                <a:spcPts val="0"/>
              </a:spcBef>
              <a:spcAft>
                <a:spcPts val="0"/>
              </a:spcAft>
              <a:buNone/>
            </a:pPr>
            <a:r>
              <a:rPr lang="en-GB"/>
              <a:t>Xuyen suot se co demo de chung ta de hinh dung, co nhung phan tro choi nho nhu hoi dap, tuong tac voi ung dung demo</a:t>
            </a:r>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0" name="Shape 330"/>
        <p:cNvGrpSpPr/>
        <p:nvPr/>
      </p:nvGrpSpPr>
      <p:grpSpPr>
        <a:xfrm>
          <a:off x="0" y="0"/>
          <a:ext cx="0" cy="0"/>
          <a:chOff x="0" y="0"/>
          <a:chExt cx="0" cy="0"/>
        </a:xfrm>
      </p:grpSpPr>
      <p:sp>
        <p:nvSpPr>
          <p:cNvPr id="331" name="Google Shape;331;g20e929f3f2c_0_10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20e929f3f2c_0_10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Trong thuc te giao thong</a:t>
            </a:r>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8" name="Shape 338"/>
        <p:cNvGrpSpPr/>
        <p:nvPr/>
      </p:nvGrpSpPr>
      <p:grpSpPr>
        <a:xfrm>
          <a:off x="0" y="0"/>
          <a:ext cx="0" cy="0"/>
          <a:chOff x="0" y="0"/>
          <a:chExt cx="0" cy="0"/>
        </a:xfrm>
      </p:grpSpPr>
      <p:sp>
        <p:nvSpPr>
          <p:cNvPr id="339" name="Google Shape;339;g20e929f3f2c_0_1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20e929f3f2c_0_1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Trong phan mem, client 1 lock resource 1 va doi resource 2, client 2 nguoc lai =&gt; ko client nao co the di tiep</a:t>
            </a:r>
            <a:endParaRPr lang="en-GB"/>
          </a:p>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6" name="Shape 346"/>
        <p:cNvGrpSpPr/>
        <p:nvPr/>
      </p:nvGrpSpPr>
      <p:grpSpPr>
        <a:xfrm>
          <a:off x="0" y="0"/>
          <a:ext cx="0" cy="0"/>
          <a:chOff x="0" y="0"/>
          <a:chExt cx="0" cy="0"/>
        </a:xfrm>
      </p:grpSpPr>
      <p:sp>
        <p:nvSpPr>
          <p:cNvPr id="347" name="Google Shape;347;g1b63a680bd3_0_18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b63a680bd3_0_18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Truoc do chung ta da xem so cach su dung Redis</a:t>
            </a:r>
            <a:endParaRPr lang="en-GB"/>
          </a:p>
          <a:p>
            <a:pPr marL="0" lvl="0" indent="0" algn="l" rtl="0">
              <a:spcBef>
                <a:spcPts val="0"/>
              </a:spcBef>
              <a:spcAft>
                <a:spcPts val="0"/>
              </a:spcAft>
              <a:buNone/>
            </a:pPr>
            <a:r>
              <a:rPr lang="en-GB"/>
              <a:t>Bay gio chung ta se di vao phan code mot chut de </a:t>
            </a:r>
            <a:r>
              <a:rPr lang="en-GB"/>
              <a:t>xem co the ung dung Redis nhu nao</a:t>
            </a:r>
            <a:endParaRPr lang="en-GB"/>
          </a:p>
          <a:p>
            <a:pPr marL="0" lvl="0" indent="0" algn="l" rtl="0">
              <a:spcBef>
                <a:spcPts val="0"/>
              </a:spcBef>
              <a:spcAft>
                <a:spcPts val="0"/>
              </a:spcAft>
              <a:buNone/>
            </a:pPr>
            <a:r>
              <a:rPr lang="en-GB"/>
              <a:t>De tao ra mot lock cho client, dung cau lenh tren </a:t>
            </a:r>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3" name="Shape 353"/>
        <p:cNvGrpSpPr/>
        <p:nvPr/>
      </p:nvGrpSpPr>
      <p:grpSpPr>
        <a:xfrm>
          <a:off x="0" y="0"/>
          <a:ext cx="0" cy="0"/>
          <a:chOff x="0" y="0"/>
          <a:chExt cx="0" cy="0"/>
        </a:xfrm>
      </p:grpSpPr>
      <p:sp>
        <p:nvSpPr>
          <p:cNvPr id="354" name="Google Shape;354;g20e929f3f2c_0_1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20e929f3f2c_0_1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De release lock, execute đoạn script sau.</a:t>
            </a:r>
            <a:endParaRPr>
              <a:solidFill>
                <a:schemeClr val="dk1"/>
              </a:solidFill>
            </a:endParaRPr>
          </a:p>
          <a:p>
            <a:pPr marL="0" lvl="0" indent="0" algn="l" rtl="0">
              <a:spcBef>
                <a:spcPts val="0"/>
              </a:spcBef>
              <a:spcAft>
                <a:spcPts val="0"/>
              </a:spcAft>
              <a:buNone/>
            </a:pPr>
            <a:r>
              <a:rPr lang="en-GB">
                <a:solidFill>
                  <a:schemeClr val="dk1"/>
                </a:solidFill>
              </a:rPr>
              <a:t>Redis se execute doan script nhu la mot command, ko command nao khac co the execute trong luc script thuc thi</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Chung ta da co 2 operation quan trong, cac chuc nang con lai phai duoc tu implement</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0" name="Shape 360"/>
        <p:cNvGrpSpPr/>
        <p:nvPr/>
      </p:nvGrpSpPr>
      <p:grpSpPr>
        <a:xfrm>
          <a:off x="0" y="0"/>
          <a:ext cx="0" cy="0"/>
          <a:chOff x="0" y="0"/>
          <a:chExt cx="0" cy="0"/>
        </a:xfrm>
      </p:grpSpPr>
      <p:sp>
        <p:nvSpPr>
          <p:cNvPr id="361" name="Google Shape;361;g1b63a680bd3_0_184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b63a680bd3_0_18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Loi va hai</a:t>
            </a:r>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8" name="Shape 368"/>
        <p:cNvGrpSpPr/>
        <p:nvPr/>
      </p:nvGrpSpPr>
      <p:grpSpPr>
        <a:xfrm>
          <a:off x="0" y="0"/>
          <a:ext cx="0" cy="0"/>
          <a:chOff x="0" y="0"/>
          <a:chExt cx="0" cy="0"/>
        </a:xfrm>
      </p:grpSpPr>
      <p:sp>
        <p:nvSpPr>
          <p:cNvPr id="369" name="Google Shape;369;g1b63a680bd3_0_184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b63a680bd3_0_18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Voi nhung bat loi cua viec su dung 1 instance Redis, nguoi ta da nghi ra giai thuat RedLock de khac phuc</a:t>
            </a:r>
            <a:endParaRPr lang="en-GB"/>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4" name="Shape 374"/>
        <p:cNvGrpSpPr/>
        <p:nvPr/>
      </p:nvGrpSpPr>
      <p:grpSpPr>
        <a:xfrm>
          <a:off x="0" y="0"/>
          <a:ext cx="0" cy="0"/>
          <a:chOff x="0" y="0"/>
          <a:chExt cx="0" cy="0"/>
        </a:xfrm>
      </p:grpSpPr>
      <p:sp>
        <p:nvSpPr>
          <p:cNvPr id="375" name="Google Shape;375;g1b63a680bd3_0_187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b63a680bd3_0_187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 loai bo single point of failure, gia su chung ta co N Redis master</a:t>
            </a:r>
            <a:endParaRPr lang="en-GB"/>
          </a:p>
          <a:p>
            <a:pPr marL="0" lvl="0" indent="0" algn="l" rtl="0">
              <a:spcBef>
                <a:spcPts val="0"/>
              </a:spcBef>
              <a:spcAft>
                <a:spcPts val="0"/>
              </a:spcAft>
              <a:buNone/>
            </a:pPr>
            <a:r>
              <a:rPr lang="en-GB"/>
              <a:t>Cac redis master nay doc lap khong co lien he voi nhau</a:t>
            </a:r>
            <a:endParaRPr lang="en-GB"/>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1" name="Shape 381"/>
        <p:cNvGrpSpPr/>
        <p:nvPr/>
      </p:nvGrpSpPr>
      <p:grpSpPr>
        <a:xfrm>
          <a:off x="0" y="0"/>
          <a:ext cx="0" cy="0"/>
          <a:chOff x="0" y="0"/>
          <a:chExt cx="0" cy="0"/>
        </a:xfrm>
      </p:grpSpPr>
      <p:sp>
        <p:nvSpPr>
          <p:cNvPr id="382" name="Google Shape;382;g20e929f3f2c_0_1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20e929f3f2c_0_1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Day la so do overview thuat toan Red lock</a:t>
            </a:r>
            <a:endParaRPr lang="en-GB"/>
          </a:p>
          <a:p>
            <a:pPr marL="0" lvl="0" indent="0" algn="l" rtl="0">
              <a:spcBef>
                <a:spcPts val="0"/>
              </a:spcBef>
              <a:spcAft>
                <a:spcPts val="0"/>
              </a:spcAft>
              <a:buNone/>
            </a:pPr>
            <a:r>
              <a:rPr lang="en-GB"/>
              <a:t>Truoc khi client access resource, no se co gang lien lac toi N redis master, </a:t>
            </a:r>
            <a:endParaRPr lang="en-GB"/>
          </a:p>
          <a:p>
            <a:pPr marL="0" lvl="0" indent="0" algn="l" rtl="0">
              <a:spcBef>
                <a:spcPts val="0"/>
              </a:spcBef>
              <a:spcAft>
                <a:spcPts val="0"/>
              </a:spcAft>
              <a:buNone/>
            </a:pPr>
            <a:r>
              <a:rPr lang="en-GB"/>
              <a:t>Su dung cach da lam voi 1 redis instance, lap lai N lan</a:t>
            </a:r>
            <a:endParaRPr lang="en-GB"/>
          </a:p>
          <a:p>
            <a:pPr marL="0" lvl="0" indent="0" algn="l" rtl="0">
              <a:spcBef>
                <a:spcPts val="0"/>
              </a:spcBef>
              <a:spcAft>
                <a:spcPts val="0"/>
              </a:spcAft>
              <a:buNone/>
            </a:pPr>
            <a:r>
              <a:rPr lang="en-GB"/>
              <a:t>Neu client thanh cong lay duoc N/2+1 (major, da so) locks, no se access vao resource, cuoi cung se release tat ca lock</a:t>
            </a:r>
            <a:endParaRPr lang="en-GB"/>
          </a:p>
          <a:p>
            <a:pPr marL="0" lvl="0" indent="0" algn="l" rtl="0">
              <a:spcBef>
                <a:spcPts val="0"/>
              </a:spcBef>
              <a:spcAft>
                <a:spcPts val="0"/>
              </a:spcAft>
              <a:buNone/>
            </a:pPr>
            <a:r>
              <a:rPr lang="en-GB"/>
              <a:t>Cac client khac cung truy cap ko lay duoc, se tu dong release het tat ca cac lock ma no da co thu ve o tat ca cac instances (vi co the luc no lay duoc thi valid time da het) </a:t>
            </a:r>
            <a:endParaRPr lang="en-GB"/>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0" name="Shape 390"/>
        <p:cNvGrpSpPr/>
        <p:nvPr/>
      </p:nvGrpSpPr>
      <p:grpSpPr>
        <a:xfrm>
          <a:off x="0" y="0"/>
          <a:ext cx="0" cy="0"/>
          <a:chOff x="0" y="0"/>
          <a:chExt cx="0" cy="0"/>
        </a:xfrm>
      </p:grpSpPr>
      <p:sp>
        <p:nvSpPr>
          <p:cNvPr id="391" name="Google Shape;391;g1b63a680bd3_0_187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b63a680bd3_0_18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[TODO] demo application</a:t>
            </a:r>
            <a:endParaRPr lang="en-GB"/>
          </a:p>
          <a:p>
            <a:pPr marL="0" lvl="0" indent="0" algn="l" rtl="0">
              <a:spcBef>
                <a:spcPts val="0"/>
              </a:spcBef>
              <a:spcAft>
                <a:spcPts val="0"/>
              </a:spcAft>
              <a:buClr>
                <a:schemeClr val="dk1"/>
              </a:buClr>
              <a:buSzPts val="1100"/>
              <a:buFont typeface="Arial" panose="020B0604020202020204"/>
              <a:buNone/>
            </a:pPr>
          </a:p>
          <a:p>
            <a:pPr marL="0" lvl="0" indent="0" algn="l" rtl="0">
              <a:spcBef>
                <a:spcPts val="0"/>
              </a:spcBef>
              <a:spcAft>
                <a:spcPts val="0"/>
              </a:spcAft>
              <a:buNone/>
            </a:pPr>
            <a:r>
              <a:rPr lang="en-GB"/>
              <a:t>Co rat nhieu project open source implement RedLock su dung </a:t>
            </a:r>
            <a:r>
              <a:rPr lang="en-GB"/>
              <a:t>Redis </a:t>
            </a:r>
            <a:endParaRPr lang="en-GB"/>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7" name="Shape 397"/>
        <p:cNvGrpSpPr/>
        <p:nvPr/>
      </p:nvGrpSpPr>
      <p:grpSpPr>
        <a:xfrm>
          <a:off x="0" y="0"/>
          <a:ext cx="0" cy="0"/>
          <a:chOff x="0" y="0"/>
          <a:chExt cx="0" cy="0"/>
        </a:xfrm>
      </p:grpSpPr>
      <p:sp>
        <p:nvSpPr>
          <p:cNvPr id="398" name="Google Shape;398;g1b63a680bd3_0_188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b63a680bd3_0_188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Loi va hai </a:t>
            </a:r>
            <a:endParaRPr lang="en-GB"/>
          </a:p>
          <a:p>
            <a:pPr marL="0" lvl="0" indent="0" algn="l" rtl="0">
              <a:spcBef>
                <a:spcPts val="0"/>
              </a:spcBef>
              <a:spcAft>
                <a:spcPts val="0"/>
              </a:spcAft>
              <a:buNone/>
            </a:pPr>
            <a:r>
              <a:rPr lang="en-GB"/>
              <a:t>Co 3 client, client 1 acquire lock, xong toi client 2 doi truoc, sau do la client 3. Se co truong hop client 3 acquire duoc lock truoc client 2 sau khi client 1 release lock, do hien tai co che cua project la retry chu ko phai la lock request queue</a:t>
            </a:r>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g1b63a680bd3_0_160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b63a680bd3_0_160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 mot so yeu cau de chung ta co the nam bat tot noi dung</a:t>
            </a:r>
            <a:endParaRPr lang="en-GB"/>
          </a:p>
          <a:p>
            <a:pPr marL="0" lvl="0" indent="0" algn="l" rtl="0">
              <a:spcBef>
                <a:spcPts val="0"/>
              </a:spcBef>
              <a:spcAft>
                <a:spcPts val="0"/>
              </a:spcAft>
              <a:buNone/>
            </a:pPr>
            <a:r>
              <a:rPr lang="en-GB"/>
              <a:t>Khong bat buoc</a:t>
            </a:r>
            <a:endParaRPr lang="en-GB"/>
          </a:p>
          <a:p>
            <a:pPr marL="0" lvl="0" indent="0" algn="l" rtl="0">
              <a:spcBef>
                <a:spcPts val="0"/>
              </a:spcBef>
              <a:spcAft>
                <a:spcPts val="0"/>
              </a:spcAft>
              <a:buNone/>
            </a:pPr>
            <a:r>
              <a:rPr lang="en-GB"/>
              <a:t>Can ban lap trinh</a:t>
            </a:r>
            <a:endParaRPr lang="en-GB"/>
          </a:p>
          <a:p>
            <a:pPr marL="0" lvl="0" indent="0" algn="l" rtl="0">
              <a:spcBef>
                <a:spcPts val="0"/>
              </a:spcBef>
              <a:spcAft>
                <a:spcPts val="0"/>
              </a:spcAft>
              <a:buNone/>
            </a:pPr>
            <a:r>
              <a:rPr lang="en-GB"/>
              <a:t>Co che cac he thong rieng biet giao tiep voi nhau → de hieu noi dung hom nay hon</a:t>
            </a:r>
            <a:endParaRPr lang="en-GB"/>
          </a:p>
          <a:p>
            <a:pPr marL="0" lvl="0" indent="0" algn="l" rtl="0">
              <a:spcBef>
                <a:spcPts val="0"/>
              </a:spcBef>
              <a:spcAft>
                <a:spcPts val="0"/>
              </a:spcAft>
              <a:buNone/>
            </a:pPr>
            <a:r>
              <a:rPr lang="en-GB"/>
              <a:t>Tot hon neu biet khai niem multi thread, concurrency truoc do roi (dung winforms)</a:t>
            </a:r>
            <a:endParaRPr lang="en-GB"/>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5" name="Shape 405"/>
        <p:cNvGrpSpPr/>
        <p:nvPr/>
      </p:nvGrpSpPr>
      <p:grpSpPr>
        <a:xfrm>
          <a:off x="0" y="0"/>
          <a:ext cx="0" cy="0"/>
          <a:chOff x="0" y="0"/>
          <a:chExt cx="0" cy="0"/>
        </a:xfrm>
      </p:grpSpPr>
      <p:sp>
        <p:nvSpPr>
          <p:cNvPr id="406" name="Google Shape;406;g20e929f3f2c_0_15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0e929f3f2c_0_15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Redis co the dung de dang va hieu qua nhu mot DLM</a:t>
            </a:r>
            <a:endParaRPr lang="en-GB"/>
          </a:p>
          <a:p>
            <a:pPr marL="0" lvl="0" indent="0" algn="l" rtl="0">
              <a:spcBef>
                <a:spcPts val="0"/>
              </a:spcBef>
              <a:spcAft>
                <a:spcPts val="0"/>
              </a:spcAft>
              <a:buNone/>
            </a:pPr>
            <a:r>
              <a:rPr lang="en-GB"/>
              <a:t>Tuy nhien, van co vai han che o mot so truong hop hi huu</a:t>
            </a:r>
            <a:endParaRPr lang="en-GB"/>
          </a:p>
          <a:p>
            <a:pPr marL="0" lvl="0" indent="0" algn="l" rtl="0">
              <a:spcBef>
                <a:spcPts val="0"/>
              </a:spcBef>
              <a:spcAft>
                <a:spcPts val="0"/>
              </a:spcAft>
              <a:buNone/>
            </a:pPr>
            <a:r>
              <a:rPr lang="en-GB"/>
              <a:t>Nen can phai chu y them neu tinh dung dan la mot yeu to quan trong</a:t>
            </a:r>
            <a:endParaRPr lang="en-GB"/>
          </a:p>
          <a:p>
            <a:pPr marL="457200" lvl="0" indent="-298450" algn="l" rtl="0">
              <a:spcBef>
                <a:spcPts val="0"/>
              </a:spcBef>
              <a:spcAft>
                <a:spcPts val="0"/>
              </a:spcAft>
              <a:buSzPts val="1100"/>
              <a:buChar char="+"/>
            </a:pPr>
            <a:r>
              <a:rPr lang="en-GB"/>
              <a:t>Fencing tokens</a:t>
            </a:r>
            <a:endParaRPr lang="en-GB"/>
          </a:p>
          <a:p>
            <a:pPr marL="457200" lvl="0" indent="-298450" algn="l" rtl="0">
              <a:spcBef>
                <a:spcPts val="0"/>
              </a:spcBef>
              <a:spcAft>
                <a:spcPts val="0"/>
              </a:spcAft>
              <a:buSzPts val="1100"/>
              <a:buChar char="+"/>
            </a:pPr>
            <a:r>
              <a:rPr lang="en-GB"/>
              <a:t>Redis dua vao thoi gian, neu lech time giua cac server/ client se de gay loi</a:t>
            </a:r>
            <a:endParaRPr lang="en-GB"/>
          </a:p>
          <a:p>
            <a:pPr marL="457200" lvl="0" indent="-298450" algn="l" rtl="0">
              <a:spcBef>
                <a:spcPts val="0"/>
              </a:spcBef>
              <a:spcAft>
                <a:spcPts val="0"/>
              </a:spcAft>
              <a:buSzPts val="1100"/>
              <a:buChar char="+"/>
            </a:pPr>
            <a:r>
              <a:rPr lang="en-GB"/>
              <a:t>Neu ko co nhieu yeu cau, single instance se don gian va de su dung, quan li hon nhieu</a:t>
            </a:r>
            <a:endParaRPr lang="en-GB"/>
          </a:p>
          <a:p>
            <a:pPr marL="457200" lvl="0" indent="-298450" algn="l" rtl="0">
              <a:spcBef>
                <a:spcPts val="0"/>
              </a:spcBef>
              <a:spcAft>
                <a:spcPts val="0"/>
              </a:spcAft>
              <a:buSzPts val="1100"/>
              <a:buChar char="+"/>
            </a:pPr>
            <a:r>
              <a:rPr lang="en-GB"/>
              <a:t>Dung heartbeat pattern de extend lock TTL neu process chay qa lau</a:t>
            </a:r>
            <a:endParaRPr lang="en-GB"/>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2" name="Shape 412"/>
        <p:cNvGrpSpPr/>
        <p:nvPr/>
      </p:nvGrpSpPr>
      <p:grpSpPr>
        <a:xfrm>
          <a:off x="0" y="0"/>
          <a:ext cx="0" cy="0"/>
          <a:chOff x="0" y="0"/>
          <a:chExt cx="0" cy="0"/>
        </a:xfrm>
      </p:grpSpPr>
      <p:sp>
        <p:nvSpPr>
          <p:cNvPr id="413" name="Google Shape;413;g1b63a680bd3_0_190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b63a680bd3_0_19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Truoc khi chung ta den voi phan hoi dap, hay cung xem demo</a:t>
            </a:r>
            <a:endParaRPr lang="en-GB"/>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8" name="Shape 418"/>
        <p:cNvGrpSpPr/>
        <p:nvPr/>
      </p:nvGrpSpPr>
      <p:grpSpPr>
        <a:xfrm>
          <a:off x="0" y="0"/>
          <a:ext cx="0" cy="0"/>
          <a:chOff x="0" y="0"/>
          <a:chExt cx="0" cy="0"/>
        </a:xfrm>
      </p:grpSpPr>
      <p:sp>
        <p:nvSpPr>
          <p:cNvPr id="419" name="Google Shape;419;g20e929f3f2c_0_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20e929f3f2c_0_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5" name="Shape 425"/>
        <p:cNvGrpSpPr/>
        <p:nvPr/>
      </p:nvGrpSpPr>
      <p:grpSpPr>
        <a:xfrm>
          <a:off x="0" y="0"/>
          <a:ext cx="0" cy="0"/>
          <a:chOff x="0" y="0"/>
          <a:chExt cx="0" cy="0"/>
        </a:xfrm>
      </p:grpSpPr>
      <p:sp>
        <p:nvSpPr>
          <p:cNvPr id="426" name="Google Shape;426;g20e929f3f2c_0_7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20e929f3f2c_0_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Sau day la mot so good practices khi ap dung lock va distributed lock</a:t>
            </a:r>
            <a:endParaRPr lang="en-GB"/>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2" name="Shape 432"/>
        <p:cNvGrpSpPr/>
        <p:nvPr/>
      </p:nvGrpSpPr>
      <p:grpSpPr>
        <a:xfrm>
          <a:off x="0" y="0"/>
          <a:ext cx="0" cy="0"/>
          <a:chOff x="0" y="0"/>
          <a:chExt cx="0" cy="0"/>
        </a:xfrm>
      </p:grpSpPr>
      <p:sp>
        <p:nvSpPr>
          <p:cNvPr id="433" name="Google Shape;433;g1b63a680bd3_0_19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b63a680bd3_0_19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8" name="Shape 438"/>
        <p:cNvGrpSpPr/>
        <p:nvPr/>
      </p:nvGrpSpPr>
      <p:grpSpPr>
        <a:xfrm>
          <a:off x="0" y="0"/>
          <a:ext cx="0" cy="0"/>
          <a:chOff x="0" y="0"/>
          <a:chExt cx="0" cy="0"/>
        </a:xfrm>
      </p:grpSpPr>
      <p:sp>
        <p:nvSpPr>
          <p:cNvPr id="439" name="Google Shape;439;g1b63a680bd3_0_169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b63a680bd3_0_169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4" name="Shape 444"/>
        <p:cNvGrpSpPr/>
        <p:nvPr/>
      </p:nvGrpSpPr>
      <p:grpSpPr>
        <a:xfrm>
          <a:off x="0" y="0"/>
          <a:ext cx="0" cy="0"/>
          <a:chOff x="0" y="0"/>
          <a:chExt cx="0" cy="0"/>
        </a:xfrm>
      </p:grpSpPr>
      <p:sp>
        <p:nvSpPr>
          <p:cNvPr id="445" name="Google Shape;445;g1b63a680bd3_0_17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1b63a680bd3_0_17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0" name="Shape 450"/>
        <p:cNvGrpSpPr/>
        <p:nvPr/>
      </p:nvGrpSpPr>
      <p:grpSpPr>
        <a:xfrm>
          <a:off x="0" y="0"/>
          <a:ext cx="0" cy="0"/>
          <a:chOff x="0" y="0"/>
          <a:chExt cx="0" cy="0"/>
        </a:xfrm>
      </p:grpSpPr>
      <p:sp>
        <p:nvSpPr>
          <p:cNvPr id="451" name="Google Shape;451;g1b63a680bd3_0_17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1b63a680bd3_0_17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g1b63a680bd3_0_16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b63a680bd3_0_16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Lien he minh thong qua email neu co thac mac, thao luan</a:t>
            </a:r>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Google Shape;116;g1b63a680bd3_0_16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b63a680bd3_0_16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Di vao phan 1, gioi thieu</a:t>
            </a:r>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121"/>
        <p:cNvGrpSpPr/>
        <p:nvPr/>
      </p:nvGrpSpPr>
      <p:grpSpPr>
        <a:xfrm>
          <a:off x="0" y="0"/>
          <a:ext cx="0" cy="0"/>
          <a:chOff x="0" y="0"/>
          <a:chExt cx="0" cy="0"/>
        </a:xfrm>
      </p:grpSpPr>
      <p:sp>
        <p:nvSpPr>
          <p:cNvPr id="122" name="Google Shape;122;g1b63a680bd3_0_16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b63a680bd3_0_16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Noi chut ve boi canh phan mem hien nay</a:t>
            </a:r>
            <a:endParaRPr lang="en-GB"/>
          </a:p>
          <a:p>
            <a:pPr marL="0" lvl="0" indent="0" algn="l" rtl="0">
              <a:spcBef>
                <a:spcPts val="0"/>
              </a:spcBef>
              <a:spcAft>
                <a:spcPts val="0"/>
              </a:spcAft>
              <a:buNone/>
            </a:pPr>
            <a:r>
              <a:rPr lang="en-GB"/>
              <a:t>Khong con don gian nhu app win form mot nguoi dung mot may</a:t>
            </a:r>
            <a:endParaRPr lang="en-GB"/>
          </a:p>
          <a:p>
            <a:pPr marL="0" lvl="0" indent="0" algn="l" rtl="0">
              <a:spcBef>
                <a:spcPts val="0"/>
              </a:spcBef>
              <a:spcAft>
                <a:spcPts val="0"/>
              </a:spcAft>
              <a:buNone/>
            </a:pPr>
            <a:r>
              <a:rPr lang="en-GB"/>
              <a:t>Nhieu nguoi su dung, ca doanh nghiep, toan quoc, quoc te</a:t>
            </a:r>
            <a:endParaRPr lang="en-GB"/>
          </a:p>
          <a:p>
            <a:pPr marL="0" lvl="0" indent="0" algn="l" rtl="0">
              <a:spcBef>
                <a:spcPts val="0"/>
              </a:spcBef>
              <a:spcAft>
                <a:spcPts val="0"/>
              </a:spcAft>
              <a:buNone/>
            </a:pPr>
            <a:r>
              <a:rPr lang="en-GB"/>
              <a:t>Da luong</a:t>
            </a:r>
            <a:endParaRPr lang="en-GB"/>
          </a:p>
          <a:p>
            <a:pPr marL="0" lvl="0" indent="0" algn="l" rtl="0">
              <a:spcBef>
                <a:spcPts val="0"/>
              </a:spcBef>
              <a:spcAft>
                <a:spcPts val="0"/>
              </a:spcAft>
              <a:buNone/>
            </a:pPr>
            <a:r>
              <a:rPr lang="en-GB"/>
              <a:t>Client server va microservices cung dang la trend pho bien</a:t>
            </a:r>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g1b63a680bd3_0_162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b63a680bd3_0_16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Nhung phan mem nay thuong co nhieu yeu cau dac biet, phuc tap</a:t>
            </a:r>
            <a:endParaRPr lang="en-GB"/>
          </a:p>
          <a:p>
            <a:pPr marL="0" lvl="0" indent="0" algn="l" rtl="0">
              <a:spcBef>
                <a:spcPts val="0"/>
              </a:spcBef>
              <a:spcAft>
                <a:spcPts val="0"/>
              </a:spcAft>
              <a:buNone/>
            </a:pPr>
            <a:r>
              <a:rPr lang="en-GB"/>
              <a:t>Mot trong so do la concurrency, bai toan xu li dong thoi</a:t>
            </a:r>
            <a:endParaRPr lang="en-GB"/>
          </a:p>
          <a:p>
            <a:pPr marL="0" lvl="0" indent="0" algn="l" rtl="0">
              <a:spcBef>
                <a:spcPts val="0"/>
              </a:spcBef>
              <a:spcAft>
                <a:spcPts val="0"/>
              </a:spcAft>
              <a:buNone/>
            </a:pPr>
            <a:r>
              <a:rPr lang="en-GB"/>
              <a:t>Vd he thong booking, dam bao khach ko book qua so ve con lai</a:t>
            </a:r>
            <a:endParaRPr lang="en-GB"/>
          </a:p>
          <a:p>
            <a:pPr marL="0" lvl="0" indent="0" algn="l" rtl="0">
              <a:spcBef>
                <a:spcPts val="0"/>
              </a:spcBef>
              <a:spcAft>
                <a:spcPts val="0"/>
              </a:spcAft>
              <a:buNone/>
            </a:pPr>
            <a:r>
              <a:rPr lang="en-GB"/>
              <a:t>He thong quan li dat san, dam bao trong 1 khung gio chi co 1 khach dat san thanh cong</a:t>
            </a:r>
            <a:endParaRPr lang="en-GB"/>
          </a:p>
          <a:p>
            <a:pPr marL="0" lvl="0" indent="0" algn="l" rtl="0">
              <a:spcBef>
                <a:spcPts val="0"/>
              </a:spcBef>
              <a:spcAft>
                <a:spcPts val="0"/>
              </a:spcAft>
              <a:buNone/>
            </a:pPr>
            <a:r>
              <a:rPr lang="en-GB"/>
              <a:t>Tuong chung de, nhung da ai thu test cho nhieu nguoi dung cung thuc hien thao tac cung mot luc va xem co loi gi xay ra hay khong chua??</a:t>
            </a:r>
            <a:endParaRPr lang="en-GB"/>
          </a:p>
          <a:p>
            <a:pPr marL="0" lvl="0" indent="0" algn="l" rtl="0">
              <a:spcBef>
                <a:spcPts val="0"/>
              </a:spcBef>
              <a:spcAft>
                <a:spcPts val="0"/>
              </a:spcAft>
              <a:buNone/>
            </a:pPr>
            <a:r>
              <a:rPr lang="en-GB"/>
              <a:t>—</a:t>
            </a:r>
            <a:endParaRPr lang="en-GB"/>
          </a:p>
          <a:p>
            <a:pPr marL="0" lvl="0" indent="0" algn="l" rtl="0">
              <a:spcBef>
                <a:spcPts val="0"/>
              </a:spcBef>
              <a:spcAft>
                <a:spcPts val="0"/>
              </a:spcAft>
              <a:buNone/>
            </a:pPr>
            <a:r>
              <a:rPr lang="en-GB"/>
              <a:t>Nhung truong hop nay thuong ko len ke hoach, xu li truoc thi rat de gay loi, vd dan den hai khach hang co the dat san cung mot khung gio </a:t>
            </a:r>
            <a:endParaRPr lang="en-GB"/>
          </a:p>
          <a:p>
            <a:pPr marL="0" lvl="0" indent="0" algn="l" rtl="0">
              <a:spcBef>
                <a:spcPts val="0"/>
              </a:spcBef>
              <a:spcAft>
                <a:spcPts val="0"/>
              </a:spcAft>
              <a:buNone/>
            </a:pPr>
            <a:r>
              <a:rPr lang="en-GB"/>
              <a:t>Cai van de cua bai toan dong thoi → van cho phep su dung dong thoi nhung phai dam bao tinh dung dan cua he thong</a:t>
            </a:r>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g1b63a680bd3_0_16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b63a680bd3_0_16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Vay chung ta phai giai quyet bai toan nay the nao?</a:t>
            </a:r>
            <a:endParaRPr lang="en-GB"/>
          </a:p>
          <a:p>
            <a:pPr marL="0" lvl="0" indent="0" algn="l" rtl="0">
              <a:spcBef>
                <a:spcPts val="0"/>
              </a:spcBef>
              <a:spcAft>
                <a:spcPts val="0"/>
              </a:spcAft>
              <a:buNone/>
            </a:pPr>
            <a:r>
              <a:rPr lang="en-GB"/>
              <a:t>Se lay bai toan duoi lam topic hom nay</a:t>
            </a:r>
            <a:endParaRPr lang="en-GB"/>
          </a:p>
          <a:p>
            <a:pPr marL="0" lvl="0" indent="0" algn="l" rtl="0">
              <a:spcBef>
                <a:spcPts val="0"/>
              </a:spcBef>
              <a:spcAft>
                <a:spcPts val="0"/>
              </a:spcAft>
              <a:buNone/>
            </a:pPr>
            <a:r>
              <a:rPr lang="en-GB"/>
              <a:t>Co app demo, dung topic nay lam business domain de de hinh dung thuc te</a:t>
            </a:r>
            <a:endParaRPr lang="en-GB"/>
          </a:p>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2"/>
        </a:solidFill>
        <a:effectLst/>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 name="Google Shape;14;p2"/>
          <p:cNvSpPr txBox="1"/>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7" name="Google Shape;77;p11"/>
          <p:cNvSpPr txBox="1"/>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0"/>
              </a:spcBef>
              <a:spcAft>
                <a:spcPts val="0"/>
              </a:spcAft>
              <a:buClr>
                <a:schemeClr val="lt1"/>
              </a:buClr>
              <a:buSzPts val="1100"/>
              <a:buChar char="○"/>
              <a:defRPr>
                <a:solidFill>
                  <a:schemeClr val="lt1"/>
                </a:solidFill>
              </a:defRPr>
            </a:lvl2pPr>
            <a:lvl3pPr marL="1371600" lvl="2" indent="-298450" rtl="0">
              <a:spcBef>
                <a:spcPts val="0"/>
              </a:spcBef>
              <a:spcAft>
                <a:spcPts val="0"/>
              </a:spcAft>
              <a:buClr>
                <a:schemeClr val="lt1"/>
              </a:buClr>
              <a:buSzPts val="1100"/>
              <a:buChar char="■"/>
              <a:defRPr>
                <a:solidFill>
                  <a:schemeClr val="lt1"/>
                </a:solidFill>
              </a:defRPr>
            </a:lvl3pPr>
            <a:lvl4pPr marL="1828800" lvl="3" indent="-298450" rtl="0">
              <a:spcBef>
                <a:spcPts val="0"/>
              </a:spcBef>
              <a:spcAft>
                <a:spcPts val="0"/>
              </a:spcAft>
              <a:buClr>
                <a:schemeClr val="lt1"/>
              </a:buClr>
              <a:buSzPts val="1100"/>
              <a:buChar char="●"/>
              <a:defRPr>
                <a:solidFill>
                  <a:schemeClr val="lt1"/>
                </a:solidFill>
              </a:defRPr>
            </a:lvl4pPr>
            <a:lvl5pPr marL="2286000" lvl="4" indent="-298450" rtl="0">
              <a:spcBef>
                <a:spcPts val="0"/>
              </a:spcBef>
              <a:spcAft>
                <a:spcPts val="0"/>
              </a:spcAft>
              <a:buClr>
                <a:schemeClr val="lt1"/>
              </a:buClr>
              <a:buSzPts val="1100"/>
              <a:buChar char="○"/>
              <a:defRPr>
                <a:solidFill>
                  <a:schemeClr val="lt1"/>
                </a:solidFill>
              </a:defRPr>
            </a:lvl5pPr>
            <a:lvl6pPr marL="2743200" lvl="5" indent="-298450" rtl="0">
              <a:spcBef>
                <a:spcPts val="0"/>
              </a:spcBef>
              <a:spcAft>
                <a:spcPts val="0"/>
              </a:spcAft>
              <a:buClr>
                <a:schemeClr val="lt1"/>
              </a:buClr>
              <a:buSzPts val="1100"/>
              <a:buChar char="■"/>
              <a:defRPr>
                <a:solidFill>
                  <a:schemeClr val="lt1"/>
                </a:solidFill>
              </a:defRPr>
            </a:lvl6pPr>
            <a:lvl7pPr marL="3200400" lvl="6" indent="-298450" rtl="0">
              <a:spcBef>
                <a:spcPts val="0"/>
              </a:spcBef>
              <a:spcAft>
                <a:spcPts val="0"/>
              </a:spcAft>
              <a:buClr>
                <a:schemeClr val="lt1"/>
              </a:buClr>
              <a:buSzPts val="1100"/>
              <a:buChar char="●"/>
              <a:defRPr>
                <a:solidFill>
                  <a:schemeClr val="lt1"/>
                </a:solidFill>
              </a:defRPr>
            </a:lvl7pPr>
            <a:lvl8pPr marL="3657600" lvl="7" indent="-298450" rtl="0">
              <a:spcBef>
                <a:spcPts val="0"/>
              </a:spcBef>
              <a:spcAft>
                <a:spcPts val="0"/>
              </a:spcAft>
              <a:buClr>
                <a:schemeClr val="lt1"/>
              </a:buClr>
              <a:buSzPts val="1100"/>
              <a:buChar char="○"/>
              <a:defRPr>
                <a:solidFill>
                  <a:schemeClr val="lt1"/>
                </a:solidFill>
              </a:defRPr>
            </a:lvl8pPr>
            <a:lvl9pPr marL="4114800" lvl="8" indent="-29845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80" name="Shape 80"/>
        <p:cNvGrpSpPr/>
        <p:nvPr/>
      </p:nvGrpSpPr>
      <p:grpSpPr>
        <a:xfrm>
          <a:off x="0" y="0"/>
          <a:ext cx="0" cy="0"/>
          <a:chOff x="0" y="0"/>
          <a:chExt cx="0" cy="0"/>
        </a:xfrm>
      </p:grpSpPr>
      <p:sp>
        <p:nvSpPr>
          <p:cNvPr id="81" name="Google Shape;81;p12"/>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 name="Google Shape;21;p3"/>
          <p:cNvSpPr txBox="1"/>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 name="Google Shape;28;p4"/>
          <p:cNvSpPr txBox="1"/>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p:txBody>
      </p:sp>
      <p:sp>
        <p:nvSpPr>
          <p:cNvPr id="30" name="Google Shape;30;p4"/>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 name="Google Shape;36;p5"/>
          <p:cNvSpPr txBox="1"/>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p:txBody>
      </p:sp>
      <p:sp>
        <p:nvSpPr>
          <p:cNvPr id="38" name="Google Shape;38;p5"/>
          <p:cNvSpPr txBox="1"/>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p:txBody>
      </p:sp>
      <p:sp>
        <p:nvSpPr>
          <p:cNvPr id="39" name="Google Shape;39;p5"/>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6"/>
          <p:cNvSpPr txBox="1"/>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7"/>
          <p:cNvSpPr txBox="1"/>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p:txBody>
      </p:sp>
      <p:sp>
        <p:nvSpPr>
          <p:cNvPr id="54" name="Google Shape;54;p7"/>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9" name="Google Shape;59;p8"/>
          <p:cNvSpPr txBox="1"/>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9"/>
          <p:cNvSpPr txBox="1"/>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p:txBody>
      </p:sp>
      <p:sp>
        <p:nvSpPr>
          <p:cNvPr id="69" name="Google Shape;69;p9"/>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0" name="Shape 70"/>
        <p:cNvGrpSpPr/>
        <p:nvPr/>
      </p:nvGrpSpPr>
      <p:grpSpPr>
        <a:xfrm>
          <a:off x="0" y="0"/>
          <a:ext cx="0" cy="0"/>
          <a:chOff x="0" y="0"/>
          <a:chExt cx="0" cy="0"/>
        </a:xfrm>
      </p:grpSpPr>
      <p:sp>
        <p:nvSpPr>
          <p:cNvPr id="71" name="Google Shape;71;p10"/>
          <p:cNvSpPr txBox="1"/>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p:txBody>
      </p:sp>
      <p:sp>
        <p:nvSpPr>
          <p:cNvPr id="72" name="Google Shape;72;p10"/>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accent1"/>
              </a:buClr>
              <a:buSzPts val="1300"/>
              <a:buFont typeface="Lato" panose="020F0502020204030203"/>
              <a:buChar char="●"/>
              <a:defRPr sz="1300">
                <a:solidFill>
                  <a:schemeClr val="accent1"/>
                </a:solidFill>
                <a:latin typeface="Lato" panose="020F0502020204030203"/>
                <a:ea typeface="Lato" panose="020F0502020204030203"/>
                <a:cs typeface="Lato" panose="020F0502020204030203"/>
                <a:sym typeface="Lato" panose="020F0502020204030203"/>
              </a:defRPr>
            </a:lvl1pPr>
            <a:lvl2pPr marL="914400" lvl="1" indent="-298450" rtl="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2pPr>
            <a:lvl3pPr marL="1371600" lvl="2" indent="-298450" rtl="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3pPr>
            <a:lvl4pPr marL="1828800" lvl="3" indent="-298450" rtl="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4pPr>
            <a:lvl5pPr marL="2286000" lvl="4" indent="-298450" rtl="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5pPr>
            <a:lvl6pPr marL="2743200" lvl="5" indent="-298450" rtl="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6pPr>
            <a:lvl7pPr marL="3200400" lvl="6" indent="-298450" rtl="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7pPr>
            <a:lvl8pPr marL="3657600" lvl="7" indent="-298450" rtl="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8pPr>
            <a:lvl9pPr marL="4114800" lvl="8" indent="-298450" rtl="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accent1"/>
                </a:solidFill>
                <a:latin typeface="Lato" panose="020F0502020204030203"/>
                <a:ea typeface="Lato" panose="020F0502020204030203"/>
                <a:cs typeface="Lato" panose="020F0502020204030203"/>
                <a:sym typeface="Lato" panose="020F0502020204030203"/>
              </a:defRPr>
            </a:lvl1pPr>
            <a:lvl2pPr lvl="1" algn="r" rtl="0">
              <a:buNone/>
              <a:defRPr sz="1000">
                <a:solidFill>
                  <a:schemeClr val="accent1"/>
                </a:solidFill>
                <a:latin typeface="Lato" panose="020F0502020204030203"/>
                <a:ea typeface="Lato" panose="020F0502020204030203"/>
                <a:cs typeface="Lato" panose="020F0502020204030203"/>
                <a:sym typeface="Lato" panose="020F0502020204030203"/>
              </a:defRPr>
            </a:lvl2pPr>
            <a:lvl3pPr lvl="2" algn="r" rtl="0">
              <a:buNone/>
              <a:defRPr sz="1000">
                <a:solidFill>
                  <a:schemeClr val="accent1"/>
                </a:solidFill>
                <a:latin typeface="Lato" panose="020F0502020204030203"/>
                <a:ea typeface="Lato" panose="020F0502020204030203"/>
                <a:cs typeface="Lato" panose="020F0502020204030203"/>
                <a:sym typeface="Lato" panose="020F0502020204030203"/>
              </a:defRPr>
            </a:lvl3pPr>
            <a:lvl4pPr lvl="3" algn="r" rtl="0">
              <a:buNone/>
              <a:defRPr sz="1000">
                <a:solidFill>
                  <a:schemeClr val="accent1"/>
                </a:solidFill>
                <a:latin typeface="Lato" panose="020F0502020204030203"/>
                <a:ea typeface="Lato" panose="020F0502020204030203"/>
                <a:cs typeface="Lato" panose="020F0502020204030203"/>
                <a:sym typeface="Lato" panose="020F0502020204030203"/>
              </a:defRPr>
            </a:lvl4pPr>
            <a:lvl5pPr lvl="4" algn="r" rtl="0">
              <a:buNone/>
              <a:defRPr sz="1000">
                <a:solidFill>
                  <a:schemeClr val="accent1"/>
                </a:solidFill>
                <a:latin typeface="Lato" panose="020F0502020204030203"/>
                <a:ea typeface="Lato" panose="020F0502020204030203"/>
                <a:cs typeface="Lato" panose="020F0502020204030203"/>
                <a:sym typeface="Lato" panose="020F0502020204030203"/>
              </a:defRPr>
            </a:lvl5pPr>
            <a:lvl6pPr lvl="5" algn="r" rtl="0">
              <a:buNone/>
              <a:defRPr sz="1000">
                <a:solidFill>
                  <a:schemeClr val="accent1"/>
                </a:solidFill>
                <a:latin typeface="Lato" panose="020F0502020204030203"/>
                <a:ea typeface="Lato" panose="020F0502020204030203"/>
                <a:cs typeface="Lato" panose="020F0502020204030203"/>
                <a:sym typeface="Lato" panose="020F0502020204030203"/>
              </a:defRPr>
            </a:lvl6pPr>
            <a:lvl7pPr lvl="6" algn="r" rtl="0">
              <a:buNone/>
              <a:defRPr sz="1000">
                <a:solidFill>
                  <a:schemeClr val="accent1"/>
                </a:solidFill>
                <a:latin typeface="Lato" panose="020F0502020204030203"/>
                <a:ea typeface="Lato" panose="020F0502020204030203"/>
                <a:cs typeface="Lato" panose="020F0502020204030203"/>
                <a:sym typeface="Lato" panose="020F0502020204030203"/>
              </a:defRPr>
            </a:lvl7pPr>
            <a:lvl8pPr lvl="7" algn="r" rtl="0">
              <a:buNone/>
              <a:defRPr sz="1000">
                <a:solidFill>
                  <a:schemeClr val="accent1"/>
                </a:solidFill>
                <a:latin typeface="Lato" panose="020F0502020204030203"/>
                <a:ea typeface="Lato" panose="020F0502020204030203"/>
                <a:cs typeface="Lato" panose="020F0502020204030203"/>
                <a:sym typeface="Lato" panose="020F0502020204030203"/>
              </a:defRPr>
            </a:lvl8pPr>
            <a:lvl9pPr lvl="8" algn="r" rtl="0">
              <a:buNone/>
              <a:defRPr sz="1000">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hyperlink" Target="http://mnandnt.com" TargetMode="Externa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3.xml"/><Relationship Id="rId3" Type="http://schemas.openxmlformats.org/officeDocument/2006/relationships/hyperlink" Target="https://github.com/trannamtrung1st/DLock" TargetMode="External"/><Relationship Id="rId2" Type="http://schemas.openxmlformats.org/officeDocument/2006/relationships/hyperlink" Target="https://github.com/trannamtrung1st/SimpleDLock" TargetMode="External"/><Relationship Id="rId1" Type="http://schemas.openxmlformats.org/officeDocument/2006/relationships/hyperlink" Target="https://dotnet.microsoft.com/en-us/download/dotnet/3.1"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hyperlink" Target="https://en.wikipedia.org/wiki/Race_condition"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hyperlink" Target="https://en.wikipedia.org/wiki/Lock_(computer_science)"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hyperlink" Target="https://redis.io/"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hyperlink" Target="https://redis.io/docs/reference/patterns/distributed-locks/#implementations"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hyperlink" Target="https://github.com/tporadowski/redis/releases" TargetMode="Externa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hyperlink" Target="https://redis.io/docs/manual/patterns/distributed-locks/#safety-and-liveness-guarantees" TargetMode="Externa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hyperlink" Target="https://en.wikipedia.org/wiki/Deadlock"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3.xml"/><Relationship Id="rId2" Type="http://schemas.openxmlformats.org/officeDocument/2006/relationships/hyperlink" Target="https://redis.io/docs/manual/patterns/distributed-locks/#the-redlock-algorithm" TargetMode="External"/><Relationship Id="rId1" Type="http://schemas.openxmlformats.org/officeDocument/2006/relationships/image" Target="../media/image8.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hyperlink" Target="https://redis.io/docs/manual/patterns/distributed-locks/#implementations"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hyperlink" Target="https://redis.io/docs/reference/patterns/distributed-locks/#disclaimer-about-consistency"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6" Type="http://schemas.openxmlformats.org/officeDocument/2006/relationships/notesSlide" Target="../notesSlides/notesSlide45.xml"/><Relationship Id="rId5" Type="http://schemas.openxmlformats.org/officeDocument/2006/relationships/slideLayout" Target="../slideLayouts/slideLayout3.xml"/><Relationship Id="rId4" Type="http://schemas.openxmlformats.org/officeDocument/2006/relationships/hyperlink" Target="https://docs.oracle.com/cd/A57673_01/DOC/server/doc/SPS73/chap8.htm" TargetMode="External"/><Relationship Id="rId3" Type="http://schemas.openxmlformats.org/officeDocument/2006/relationships/hyperlink" Target="https://en.wikipedia.org/wiki/Distributed_lock_manager" TargetMode="External"/><Relationship Id="rId2" Type="http://schemas.openxmlformats.org/officeDocument/2006/relationships/hyperlink" Target="https://en.wikipedia.org/wiki/Race_condition" TargetMode="External"/><Relationship Id="rId1" Type="http://schemas.openxmlformats.org/officeDocument/2006/relationships/hyperlink" Target="https://careers.saigontechnology.com/blog-detail/implement-distributed-lock-for-a-microservices-software-system" TargetMode="External"/></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46.xml"/><Relationship Id="rId4" Type="http://schemas.openxmlformats.org/officeDocument/2006/relationships/slideLayout" Target="../slideLayouts/slideLayout3.xml"/><Relationship Id="rId3" Type="http://schemas.openxmlformats.org/officeDocument/2006/relationships/hyperlink" Target="https://en.wikipedia.org/wiki/Deadlock" TargetMode="External"/><Relationship Id="rId2" Type="http://schemas.openxmlformats.org/officeDocument/2006/relationships/hyperlink" Target="https://martin.kleppmann.com/2016/02/08/how-to-do-distributed-locking.html" TargetMode="External"/><Relationship Id="rId1" Type="http://schemas.openxmlformats.org/officeDocument/2006/relationships/hyperlink" Target="https://redis.io/docs/reference/patterns/distributed-locks/"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hyperlink" Target="mailto:trannamtrung1st@gmail.co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3"/>
          <p:cNvSpPr txBox="1"/>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44805" algn="l" rtl="0">
              <a:lnSpc>
                <a:spcPct val="115000"/>
              </a:lnSpc>
              <a:spcBef>
                <a:spcPts val="0"/>
              </a:spcBef>
              <a:spcAft>
                <a:spcPts val="0"/>
              </a:spcAft>
              <a:buSzPts val="1830"/>
              <a:buFont typeface="Arial" panose="020B0604020202020204"/>
              <a:buChar char="●"/>
            </a:pPr>
            <a:r>
              <a:rPr lang="en-GB" sz="1830">
                <a:latin typeface="Arial" panose="020B0604020202020204"/>
                <a:ea typeface="Arial" panose="020B0604020202020204"/>
                <a:cs typeface="Arial" panose="020B0604020202020204"/>
                <a:sym typeface="Arial" panose="020B0604020202020204"/>
              </a:rPr>
              <a:t>Các bạn truy cập vào </a:t>
            </a:r>
            <a:r>
              <a:rPr lang="en-GB" sz="1830" u="sng">
                <a:solidFill>
                  <a:schemeClr val="hlink"/>
                </a:solidFill>
                <a:latin typeface="Arial" panose="020B0604020202020204"/>
                <a:ea typeface="Arial" panose="020B0604020202020204"/>
                <a:cs typeface="Arial" panose="020B0604020202020204"/>
                <a:sym typeface="Arial" panose="020B0604020202020204"/>
                <a:hlinkClick r:id="rId1"/>
              </a:rPr>
              <a:t>http://mnandnt.com</a:t>
            </a:r>
            <a:endParaRPr sz="1830">
              <a:latin typeface="Arial" panose="020B0604020202020204"/>
              <a:ea typeface="Arial" panose="020B0604020202020204"/>
              <a:cs typeface="Arial" panose="020B0604020202020204"/>
              <a:sym typeface="Arial" panose="020B0604020202020204"/>
            </a:endParaRPr>
          </a:p>
          <a:p>
            <a:pPr marL="457200" lvl="0" indent="-344805" algn="l" rtl="0">
              <a:lnSpc>
                <a:spcPct val="115000"/>
              </a:lnSpc>
              <a:spcBef>
                <a:spcPts val="0"/>
              </a:spcBef>
              <a:spcAft>
                <a:spcPts val="0"/>
              </a:spcAft>
              <a:buSzPts val="1830"/>
              <a:buFont typeface="Arial" panose="020B0604020202020204"/>
              <a:buChar char="●"/>
            </a:pPr>
            <a:r>
              <a:rPr lang="en-GB" sz="1830">
                <a:latin typeface="Arial" panose="020B0604020202020204"/>
                <a:ea typeface="Arial" panose="020B0604020202020204"/>
                <a:cs typeface="Arial" panose="020B0604020202020204"/>
                <a:sym typeface="Arial" panose="020B0604020202020204"/>
              </a:rPr>
              <a:t>Đăng nhập bằng mã số sinh viên hoặc họ tên</a:t>
            </a:r>
            <a:endParaRPr sz="1830">
              <a:latin typeface="Arial" panose="020B0604020202020204"/>
              <a:ea typeface="Arial" panose="020B0604020202020204"/>
              <a:cs typeface="Arial" panose="020B0604020202020204"/>
              <a:sym typeface="Arial" panose="020B0604020202020204"/>
            </a:endParaRPr>
          </a:p>
          <a:p>
            <a:pPr marL="457200" lvl="0" indent="-344805" algn="l" rtl="0">
              <a:lnSpc>
                <a:spcPct val="115000"/>
              </a:lnSpc>
              <a:spcBef>
                <a:spcPts val="0"/>
              </a:spcBef>
              <a:spcAft>
                <a:spcPts val="0"/>
              </a:spcAft>
              <a:buSzPts val="1830"/>
              <a:buChar char="●"/>
            </a:pPr>
            <a:r>
              <a:rPr lang="en-GB" sz="1830">
                <a:latin typeface="Arial" panose="020B0604020202020204"/>
                <a:ea typeface="Arial" panose="020B0604020202020204"/>
                <a:cs typeface="Arial" panose="020B0604020202020204"/>
                <a:sym typeface="Arial" panose="020B0604020202020204"/>
              </a:rPr>
              <a:t>Vào menu </a:t>
            </a:r>
            <a:r>
              <a:rPr lang="en-GB" sz="1830" b="1">
                <a:latin typeface="Arial" panose="020B0604020202020204"/>
                <a:ea typeface="Arial" panose="020B0604020202020204"/>
                <a:cs typeface="Arial" panose="020B0604020202020204"/>
                <a:sym typeface="Arial" panose="020B0604020202020204"/>
              </a:rPr>
              <a:t>Sharing</a:t>
            </a:r>
            <a:endParaRPr sz="1830" b="1">
              <a:latin typeface="Arial" panose="020B0604020202020204"/>
              <a:ea typeface="Arial" panose="020B0604020202020204"/>
              <a:cs typeface="Arial" panose="020B0604020202020204"/>
              <a:sym typeface="Arial" panose="020B0604020202020204"/>
            </a:endParaRPr>
          </a:p>
          <a:p>
            <a:pPr marL="457200" lvl="0" indent="-344805" algn="l" rtl="0">
              <a:lnSpc>
                <a:spcPct val="115000"/>
              </a:lnSpc>
              <a:spcBef>
                <a:spcPts val="0"/>
              </a:spcBef>
              <a:spcAft>
                <a:spcPts val="0"/>
              </a:spcAft>
              <a:buSzPts val="1830"/>
              <a:buFont typeface="Arial" panose="020B0604020202020204"/>
              <a:buChar char="●"/>
            </a:pPr>
            <a:r>
              <a:rPr lang="en-GB" sz="1830">
                <a:latin typeface="Arial" panose="020B0604020202020204"/>
                <a:ea typeface="Arial" panose="020B0604020202020204"/>
                <a:cs typeface="Arial" panose="020B0604020202020204"/>
                <a:sym typeface="Arial" panose="020B0604020202020204"/>
              </a:rPr>
              <a:t>Làm theo hướng dẫn để chuẩn bị môi trường thực hành trong buổi hội thảo hôm nay</a:t>
            </a:r>
            <a:endParaRPr sz="1830">
              <a:latin typeface="Arial" panose="020B0604020202020204"/>
              <a:ea typeface="Arial" panose="020B0604020202020204"/>
              <a:cs typeface="Arial" panose="020B0604020202020204"/>
              <a:sym typeface="Arial" panose="020B0604020202020204"/>
            </a:endParaRPr>
          </a:p>
        </p:txBody>
      </p:sp>
      <p:sp>
        <p:nvSpPr>
          <p:cNvPr id="87" name="Google Shape;87;p13"/>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40"/>
              <a:t>Chuẩn bị cho buổi trình bày</a:t>
            </a:r>
            <a:endParaRPr sz="2340"/>
          </a:p>
        </p:txBody>
      </p:sp>
      <p:pic>
        <p:nvPicPr>
          <p:cNvPr id="88" name="Google Shape;88;p13"/>
          <p:cNvPicPr preferRelativeResize="0"/>
          <p:nvPr/>
        </p:nvPicPr>
        <p:blipFill>
          <a:blip r:embed="rId2"/>
          <a:stretch>
            <a:fillRect/>
          </a:stretch>
        </p:blipFill>
        <p:spPr>
          <a:xfrm>
            <a:off x="6583050" y="736650"/>
            <a:ext cx="1835101" cy="18351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Demo application</a:t>
            </a:r>
            <a:endParaRPr sz="2000"/>
          </a:p>
        </p:txBody>
      </p:sp>
      <p:sp>
        <p:nvSpPr>
          <p:cNvPr id="154" name="Google Shape;154;p23"/>
          <p:cNvSpPr txBox="1"/>
          <p:nvPr>
            <p:ph type="body" idx="1"/>
          </p:nvPr>
        </p:nvSpPr>
        <p:spPr>
          <a:xfrm>
            <a:off x="729450" y="1793675"/>
            <a:ext cx="7688700" cy="254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30"/>
              <a:t>Technical</a:t>
            </a:r>
            <a:endParaRPr sz="1830"/>
          </a:p>
          <a:p>
            <a:pPr marL="457200" lvl="0" indent="-344805" algn="l" rtl="0">
              <a:lnSpc>
                <a:spcPct val="115000"/>
              </a:lnSpc>
              <a:spcBef>
                <a:spcPts val="1200"/>
              </a:spcBef>
              <a:spcAft>
                <a:spcPts val="0"/>
              </a:spcAft>
              <a:buSzPts val="1830"/>
              <a:buChar char="●"/>
            </a:pPr>
            <a:r>
              <a:rPr lang="en-GB" sz="1830"/>
              <a:t>Programming: </a:t>
            </a:r>
            <a:r>
              <a:rPr lang="en-GB" sz="1830"/>
              <a:t>Visual Studio, </a:t>
            </a:r>
            <a:r>
              <a:rPr lang="en-GB" sz="1830"/>
              <a:t>C# / .NET 3.1: </a:t>
            </a:r>
            <a:r>
              <a:rPr lang="en-GB" sz="1830" u="sng">
                <a:solidFill>
                  <a:schemeClr val="hlink"/>
                </a:solidFill>
                <a:hlinkClick r:id="rId1"/>
              </a:rPr>
              <a:t>https://dotnet.microsoft.com/en-us/download/dotnet/3.1</a:t>
            </a:r>
            <a:endParaRPr sz="1830"/>
          </a:p>
          <a:p>
            <a:pPr marL="457200" lvl="0" indent="-344805" algn="l" rtl="0">
              <a:spcBef>
                <a:spcPts val="0"/>
              </a:spcBef>
              <a:spcAft>
                <a:spcPts val="0"/>
              </a:spcAft>
              <a:buSzPts val="1830"/>
              <a:buChar char="●"/>
            </a:pPr>
            <a:r>
              <a:rPr lang="en-GB" sz="1830"/>
              <a:t>Softwares: Redis, SQL Server, Docker (optional)</a:t>
            </a:r>
            <a:endParaRPr sz="1830"/>
          </a:p>
          <a:p>
            <a:pPr marL="0" lvl="0" indent="0" algn="l" rtl="0">
              <a:lnSpc>
                <a:spcPct val="115000"/>
              </a:lnSpc>
              <a:spcBef>
                <a:spcPts val="1200"/>
              </a:spcBef>
              <a:spcAft>
                <a:spcPts val="0"/>
              </a:spcAft>
              <a:buNone/>
            </a:pPr>
            <a:r>
              <a:rPr lang="en-GB" sz="1830"/>
              <a:t>Source code</a:t>
            </a:r>
            <a:endParaRPr sz="1830"/>
          </a:p>
          <a:p>
            <a:pPr marL="457200" lvl="0" indent="-344805" algn="l" rtl="0">
              <a:lnSpc>
                <a:spcPct val="115000"/>
              </a:lnSpc>
              <a:spcBef>
                <a:spcPts val="1200"/>
              </a:spcBef>
              <a:spcAft>
                <a:spcPts val="0"/>
              </a:spcAft>
              <a:buSzPts val="1830"/>
              <a:buChar char="●"/>
            </a:pPr>
            <a:r>
              <a:rPr lang="en-GB" sz="1830"/>
              <a:t>Simple version: </a:t>
            </a:r>
            <a:r>
              <a:rPr lang="en-GB" sz="1830" u="sng">
                <a:solidFill>
                  <a:schemeClr val="hlink"/>
                </a:solidFill>
                <a:hlinkClick r:id="rId2"/>
              </a:rPr>
              <a:t>https://github.com/trannamtrung1st/SimpleDLock</a:t>
            </a:r>
            <a:endParaRPr sz="1830"/>
          </a:p>
          <a:p>
            <a:pPr marL="457200" lvl="0" indent="-344805" algn="l" rtl="0">
              <a:lnSpc>
                <a:spcPct val="115000"/>
              </a:lnSpc>
              <a:spcBef>
                <a:spcPts val="0"/>
              </a:spcBef>
              <a:spcAft>
                <a:spcPts val="0"/>
              </a:spcAft>
              <a:buSzPts val="1830"/>
              <a:buChar char="●"/>
            </a:pPr>
            <a:r>
              <a:rPr lang="en-GB" sz="1830"/>
              <a:t>Advanced</a:t>
            </a:r>
            <a:r>
              <a:rPr lang="en-GB" sz="1830"/>
              <a:t>: </a:t>
            </a:r>
            <a:r>
              <a:rPr lang="en-GB" sz="1830" u="sng">
                <a:solidFill>
                  <a:schemeClr val="hlink"/>
                </a:solidFill>
                <a:hlinkClick r:id="rId3"/>
              </a:rPr>
              <a:t>https://github.com/trannamtrung1st/DLock</a:t>
            </a:r>
            <a:endParaRPr sz="1830"/>
          </a:p>
        </p:txBody>
      </p:sp>
      <p:sp>
        <p:nvSpPr>
          <p:cNvPr id="155" name="Google Shape;155;p23"/>
          <p:cNvSpPr txBox="1"/>
          <p:nvPr>
            <p:ph type="title"/>
          </p:nvPr>
        </p:nvSpPr>
        <p:spPr>
          <a:xfrm>
            <a:off x="727650" y="5584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40"/>
              <a:t>1. Introduction</a:t>
            </a:r>
            <a:endParaRPr sz="234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Demo application</a:t>
            </a:r>
            <a:endParaRPr sz="2000" b="0"/>
          </a:p>
        </p:txBody>
      </p:sp>
      <p:sp>
        <p:nvSpPr>
          <p:cNvPr id="161" name="Google Shape;161;p24"/>
          <p:cNvSpPr txBox="1"/>
          <p:nvPr>
            <p:ph type="body" idx="1"/>
          </p:nvPr>
        </p:nvSpPr>
        <p:spPr>
          <a:xfrm>
            <a:off x="729450" y="1793675"/>
            <a:ext cx="3282900" cy="254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GB" sz="1830"/>
              <a:t>Field booking flow</a:t>
            </a:r>
            <a:endParaRPr sz="1830"/>
          </a:p>
        </p:txBody>
      </p:sp>
      <p:sp>
        <p:nvSpPr>
          <p:cNvPr id="162" name="Google Shape;162;p24"/>
          <p:cNvSpPr txBox="1"/>
          <p:nvPr>
            <p:ph type="title"/>
          </p:nvPr>
        </p:nvSpPr>
        <p:spPr>
          <a:xfrm>
            <a:off x="727650" y="5584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40"/>
              <a:t>1. Introduction</a:t>
            </a:r>
            <a:endParaRPr sz="2340"/>
          </a:p>
        </p:txBody>
      </p:sp>
      <p:pic>
        <p:nvPicPr>
          <p:cNvPr id="163" name="Google Shape;163;p24"/>
          <p:cNvPicPr preferRelativeResize="0"/>
          <p:nvPr/>
        </p:nvPicPr>
        <p:blipFill>
          <a:blip r:embed="rId1"/>
          <a:stretch>
            <a:fillRect/>
          </a:stretch>
        </p:blipFill>
        <p:spPr>
          <a:xfrm>
            <a:off x="5555174" y="623800"/>
            <a:ext cx="1905200" cy="4417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90" name="Shape 190"/>
        <p:cNvGrpSpPr/>
        <p:nvPr/>
      </p:nvGrpSpPr>
      <p:grpSpPr>
        <a:xfrm>
          <a:off x="0" y="0"/>
          <a:ext cx="0" cy="0"/>
          <a:chOff x="0" y="0"/>
          <a:chExt cx="0" cy="0"/>
        </a:xfrm>
      </p:grpSpPr>
      <p:sp>
        <p:nvSpPr>
          <p:cNvPr id="191" name="Google Shape;191;p28"/>
          <p:cNvSpPr txBox="1"/>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2</a:t>
            </a:r>
            <a:r>
              <a:rPr lang="en-GB"/>
              <a:t>. Distributed lock: Concepts</a:t>
            </a:r>
            <a:endParaRPr lang="en-GB"/>
          </a:p>
        </p:txBody>
      </p:sp>
      <p:sp>
        <p:nvSpPr>
          <p:cNvPr id="192" name="Google Shape;192;p28"/>
          <p:cNvSpPr txBox="1"/>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96" name="Shape 196"/>
        <p:cNvGrpSpPr/>
        <p:nvPr/>
      </p:nvGrpSpPr>
      <p:grpSpPr>
        <a:xfrm>
          <a:off x="0" y="0"/>
          <a:ext cx="0" cy="0"/>
          <a:chOff x="0" y="0"/>
          <a:chExt cx="0" cy="0"/>
        </a:xfrm>
      </p:grpSpPr>
      <p:sp>
        <p:nvSpPr>
          <p:cNvPr id="197" name="Google Shape;197;p29"/>
          <p:cNvSpPr txBox="1"/>
          <p:nvPr>
            <p:ph type="body" idx="1"/>
          </p:nvPr>
        </p:nvSpPr>
        <p:spPr>
          <a:xfrm>
            <a:off x="729450" y="1793675"/>
            <a:ext cx="7688700" cy="2546400"/>
          </a:xfrm>
          <a:prstGeom prst="rect">
            <a:avLst/>
          </a:prstGeom>
        </p:spPr>
        <p:txBody>
          <a:bodyPr spcFirstLastPara="1" wrap="square" lIns="91425" tIns="91425" rIns="91425" bIns="91425" anchor="t" anchorCtr="0">
            <a:noAutofit/>
          </a:bodyPr>
          <a:lstStyle/>
          <a:p>
            <a:pPr marL="457200" lvl="0" indent="-344805" algn="l" rtl="0">
              <a:lnSpc>
                <a:spcPct val="115000"/>
              </a:lnSpc>
              <a:spcBef>
                <a:spcPts val="0"/>
              </a:spcBef>
              <a:spcAft>
                <a:spcPts val="0"/>
              </a:spcAft>
              <a:buSzPts val="1830"/>
              <a:buChar char="●"/>
            </a:pPr>
            <a:r>
              <a:rPr lang="en-GB" sz="1830"/>
              <a:t>An entity that we should control the shared access to it.</a:t>
            </a:r>
            <a:endParaRPr sz="1830"/>
          </a:p>
          <a:p>
            <a:pPr marL="457200" lvl="0" indent="-344805" algn="l" rtl="0">
              <a:lnSpc>
                <a:spcPct val="115000"/>
              </a:lnSpc>
              <a:spcBef>
                <a:spcPts val="0"/>
              </a:spcBef>
              <a:spcAft>
                <a:spcPts val="0"/>
              </a:spcAft>
              <a:buSzPts val="1830"/>
              <a:buChar char="●"/>
            </a:pPr>
            <a:r>
              <a:rPr lang="en-GB" sz="1830"/>
              <a:t>Resources in a database system:</a:t>
            </a:r>
            <a:endParaRPr sz="1830"/>
          </a:p>
          <a:p>
            <a:pPr marL="914400" lvl="1" indent="-344805" algn="l" rtl="0">
              <a:lnSpc>
                <a:spcPct val="115000"/>
              </a:lnSpc>
              <a:spcBef>
                <a:spcPts val="0"/>
              </a:spcBef>
              <a:spcAft>
                <a:spcPts val="0"/>
              </a:spcAft>
              <a:buSzPts val="1830"/>
              <a:buChar char="○"/>
            </a:pPr>
            <a:r>
              <a:rPr lang="en-GB" sz="1830"/>
              <a:t>Database, table, record, field</a:t>
            </a:r>
            <a:endParaRPr sz="1830"/>
          </a:p>
          <a:p>
            <a:pPr marL="457200" lvl="0" indent="-344805" algn="l" rtl="0">
              <a:lnSpc>
                <a:spcPct val="115000"/>
              </a:lnSpc>
              <a:spcBef>
                <a:spcPts val="0"/>
              </a:spcBef>
              <a:spcAft>
                <a:spcPts val="0"/>
              </a:spcAft>
              <a:buSzPts val="1830"/>
              <a:buChar char="●"/>
            </a:pPr>
            <a:r>
              <a:rPr lang="en-GB" sz="1830"/>
              <a:t>Resources in an ordering application might be:</a:t>
            </a:r>
            <a:endParaRPr sz="1830"/>
          </a:p>
          <a:p>
            <a:pPr marL="914400" lvl="1" indent="-344805" algn="l" rtl="0">
              <a:lnSpc>
                <a:spcPct val="115000"/>
              </a:lnSpc>
              <a:spcBef>
                <a:spcPts val="0"/>
              </a:spcBef>
              <a:spcAft>
                <a:spcPts val="0"/>
              </a:spcAft>
              <a:buSzPts val="1830"/>
              <a:buChar char="○"/>
            </a:pPr>
            <a:r>
              <a:rPr lang="en-GB" sz="1830"/>
              <a:t>Orders, products, carts, etc</a:t>
            </a:r>
            <a:endParaRPr sz="1830"/>
          </a:p>
        </p:txBody>
      </p:sp>
      <p:sp>
        <p:nvSpPr>
          <p:cNvPr id="198" name="Google Shape;198;p29"/>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Resources</a:t>
            </a:r>
            <a:endParaRPr sz="2000"/>
          </a:p>
        </p:txBody>
      </p:sp>
      <p:sp>
        <p:nvSpPr>
          <p:cNvPr id="199" name="Google Shape;199;p29"/>
          <p:cNvSpPr txBox="1"/>
          <p:nvPr>
            <p:ph type="title"/>
          </p:nvPr>
        </p:nvSpPr>
        <p:spPr>
          <a:xfrm>
            <a:off x="727650" y="5584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40"/>
              <a:t>2. Distributed lock: Concepts</a:t>
            </a:r>
            <a:endParaRPr sz="234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03" name="Shape 203"/>
        <p:cNvGrpSpPr/>
        <p:nvPr/>
      </p:nvGrpSpPr>
      <p:grpSpPr>
        <a:xfrm>
          <a:off x="0" y="0"/>
          <a:ext cx="0" cy="0"/>
          <a:chOff x="0" y="0"/>
          <a:chExt cx="0" cy="0"/>
        </a:xfrm>
      </p:grpSpPr>
      <p:sp>
        <p:nvSpPr>
          <p:cNvPr id="204" name="Google Shape;204;p30"/>
          <p:cNvSpPr txBox="1"/>
          <p:nvPr>
            <p:ph type="body" idx="1"/>
          </p:nvPr>
        </p:nvSpPr>
        <p:spPr>
          <a:xfrm>
            <a:off x="729450" y="1793675"/>
            <a:ext cx="7688700" cy="25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30"/>
              <a:t>"A race condition or race hazard is the condition of an electronics, software, or other system where the system's substantive behavior is dependent on the sequence or timing of other uncontrollable events. It becomes a bug when one or more of the possible behaviors is undesirable"  </a:t>
            </a:r>
            <a:endParaRPr sz="1830"/>
          </a:p>
          <a:p>
            <a:pPr marL="0" lvl="0" indent="0" algn="r" rtl="0">
              <a:spcBef>
                <a:spcPts val="1200"/>
              </a:spcBef>
              <a:spcAft>
                <a:spcPts val="1200"/>
              </a:spcAft>
              <a:buNone/>
            </a:pPr>
            <a:r>
              <a:rPr lang="en-GB" sz="1830" i="1"/>
              <a:t>Reference: </a:t>
            </a:r>
            <a:r>
              <a:rPr lang="en-GB" sz="1830" i="1" u="sng">
                <a:solidFill>
                  <a:schemeClr val="accent5"/>
                </a:solidFill>
                <a:hlinkClick r:id="rId1"/>
              </a:rPr>
              <a:t>https://en.wikipedia.org/wiki/Race_condition</a:t>
            </a:r>
            <a:endParaRPr sz="1830"/>
          </a:p>
        </p:txBody>
      </p:sp>
      <p:sp>
        <p:nvSpPr>
          <p:cNvPr id="205" name="Google Shape;205;p30"/>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Race condition</a:t>
            </a:r>
            <a:endParaRPr sz="2000"/>
          </a:p>
        </p:txBody>
      </p:sp>
      <p:sp>
        <p:nvSpPr>
          <p:cNvPr id="206" name="Google Shape;206;p30"/>
          <p:cNvSpPr txBox="1"/>
          <p:nvPr>
            <p:ph type="title"/>
          </p:nvPr>
        </p:nvSpPr>
        <p:spPr>
          <a:xfrm>
            <a:off x="727650" y="5584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40"/>
              <a:t>2. Distributed lock: Concepts</a:t>
            </a:r>
            <a:endParaRPr sz="234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10" name="Shape 210"/>
        <p:cNvGrpSpPr/>
        <p:nvPr/>
      </p:nvGrpSpPr>
      <p:grpSpPr>
        <a:xfrm>
          <a:off x="0" y="0"/>
          <a:ext cx="0" cy="0"/>
          <a:chOff x="0" y="0"/>
          <a:chExt cx="0" cy="0"/>
        </a:xfrm>
      </p:grpSpPr>
      <p:sp>
        <p:nvSpPr>
          <p:cNvPr id="211" name="Google Shape;211;p31"/>
          <p:cNvSpPr txBox="1"/>
          <p:nvPr>
            <p:ph type="body" idx="1"/>
          </p:nvPr>
        </p:nvSpPr>
        <p:spPr>
          <a:xfrm>
            <a:off x="729450" y="1793675"/>
            <a:ext cx="7688700" cy="254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sz="1830"/>
              <a:t>Read-modify-write process</a:t>
            </a:r>
            <a:endParaRPr sz="1830"/>
          </a:p>
        </p:txBody>
      </p:sp>
      <p:sp>
        <p:nvSpPr>
          <p:cNvPr id="212" name="Google Shape;212;p31"/>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Race condition</a:t>
            </a:r>
            <a:endParaRPr sz="2000"/>
          </a:p>
        </p:txBody>
      </p:sp>
      <p:sp>
        <p:nvSpPr>
          <p:cNvPr id="213" name="Google Shape;213;p31"/>
          <p:cNvSpPr txBox="1"/>
          <p:nvPr>
            <p:ph type="title"/>
          </p:nvPr>
        </p:nvSpPr>
        <p:spPr>
          <a:xfrm>
            <a:off x="727650" y="5584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40"/>
              <a:t>2. Distributed lock: Concepts</a:t>
            </a:r>
            <a:endParaRPr sz="2340"/>
          </a:p>
        </p:txBody>
      </p:sp>
      <p:graphicFrame>
        <p:nvGraphicFramePr>
          <p:cNvPr id="214" name="Google Shape;214;p31"/>
          <p:cNvGraphicFramePr/>
          <p:nvPr/>
        </p:nvGraphicFramePr>
        <p:xfrm>
          <a:off x="952500" y="2435075"/>
          <a:ext cx="7239000" cy="3000000"/>
        </p:xfrm>
        <a:graphic>
          <a:graphicData uri="http://schemas.openxmlformats.org/drawingml/2006/table">
            <a:tbl>
              <a:tblPr>
                <a:noFill/>
                <a:tableStyleId>{20E13F6F-9CD1-4D98-9D44-DC66C106B1EF}</a:tableStyleId>
              </a:tblPr>
              <a:tblGrid>
                <a:gridCol w="2413000"/>
                <a:gridCol w="2413000"/>
                <a:gridCol w="2413000"/>
              </a:tblGrid>
              <a:tr h="381000">
                <a:tc>
                  <a:txBody>
                    <a:bodyPr/>
                    <a:lstStyle/>
                    <a:p>
                      <a:pPr marL="0" lvl="0" indent="0" algn="l" rtl="0">
                        <a:spcBef>
                          <a:spcPts val="0"/>
                        </a:spcBef>
                        <a:spcAft>
                          <a:spcPts val="0"/>
                        </a:spcAft>
                        <a:buNone/>
                      </a:pPr>
                      <a:r>
                        <a:rPr lang="en-GB" b="1">
                          <a:latin typeface="Lato" panose="020F0502020204030203"/>
                          <a:ea typeface="Lato" panose="020F0502020204030203"/>
                          <a:cs typeface="Lato" panose="020F0502020204030203"/>
                          <a:sym typeface="Lato" panose="020F0502020204030203"/>
                        </a:rPr>
                        <a:t>Process 1</a:t>
                      </a:r>
                      <a:endParaRPr b="1">
                        <a:latin typeface="Lato" panose="020F0502020204030203"/>
                        <a:ea typeface="Lato" panose="020F0502020204030203"/>
                        <a:cs typeface="Lato" panose="020F0502020204030203"/>
                        <a:sym typeface="Lato" panose="020F0502020204030203"/>
                      </a:endParaRPr>
                    </a:p>
                  </a:txBody>
                  <a:tcPr marL="91425" marR="91425" marT="91425" marB="91425">
                    <a:solidFill>
                      <a:srgbClr val="D9EAD3"/>
                    </a:solidFill>
                  </a:tcPr>
                </a:tc>
                <a:tc>
                  <a:txBody>
                    <a:bodyPr/>
                    <a:lstStyle/>
                    <a:p>
                      <a:pPr marL="0" lvl="0" indent="0" algn="l" rtl="0">
                        <a:spcBef>
                          <a:spcPts val="0"/>
                        </a:spcBef>
                        <a:spcAft>
                          <a:spcPts val="0"/>
                        </a:spcAft>
                        <a:buNone/>
                      </a:pPr>
                      <a:r>
                        <a:rPr lang="en-GB" b="1">
                          <a:latin typeface="Lato" panose="020F0502020204030203"/>
                          <a:ea typeface="Lato" panose="020F0502020204030203"/>
                          <a:cs typeface="Lato" panose="020F0502020204030203"/>
                          <a:sym typeface="Lato" panose="020F0502020204030203"/>
                        </a:rPr>
                        <a:t>Process 2</a:t>
                      </a:r>
                      <a:endParaRPr b="1">
                        <a:latin typeface="Lato" panose="020F0502020204030203"/>
                        <a:ea typeface="Lato" panose="020F0502020204030203"/>
                        <a:cs typeface="Lato" panose="020F0502020204030203"/>
                        <a:sym typeface="Lato" panose="020F0502020204030203"/>
                      </a:endParaRPr>
                    </a:p>
                  </a:txBody>
                  <a:tcPr marL="91425" marR="91425" marT="91425" marB="91425">
                    <a:solidFill>
                      <a:srgbClr val="D9EAD3"/>
                    </a:solidFill>
                  </a:tcPr>
                </a:tc>
                <a:tc>
                  <a:txBody>
                    <a:bodyPr/>
                    <a:lstStyle/>
                    <a:p>
                      <a:pPr marL="0" lvl="0" indent="0" algn="l" rtl="0">
                        <a:spcBef>
                          <a:spcPts val="0"/>
                        </a:spcBef>
                        <a:spcAft>
                          <a:spcPts val="0"/>
                        </a:spcAft>
                        <a:buNone/>
                      </a:pPr>
                      <a:r>
                        <a:rPr lang="en-GB" b="1">
                          <a:latin typeface="Lato" panose="020F0502020204030203"/>
                          <a:ea typeface="Lato" panose="020F0502020204030203"/>
                          <a:cs typeface="Lato" panose="020F0502020204030203"/>
                          <a:sym typeface="Lato" panose="020F0502020204030203"/>
                        </a:rPr>
                        <a:t>Memory value</a:t>
                      </a:r>
                      <a:endParaRPr b="1">
                        <a:latin typeface="Lato" panose="020F0502020204030203"/>
                        <a:ea typeface="Lato" panose="020F0502020204030203"/>
                        <a:cs typeface="Lato" panose="020F0502020204030203"/>
                        <a:sym typeface="Lato" panose="020F0502020204030203"/>
                      </a:endParaRPr>
                    </a:p>
                  </a:txBody>
                  <a:tcPr marL="91425" marR="91425" marT="91425" marB="91425">
                    <a:solidFill>
                      <a:srgbClr val="D9EAD3"/>
                    </a:solidFill>
                  </a:tcPr>
                </a:tc>
              </a:tr>
              <a:tr h="381000">
                <a:tc>
                  <a:txBody>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Read</a:t>
                      </a:r>
                      <a:endParaRPr>
                        <a:latin typeface="Lato" panose="020F0502020204030203"/>
                        <a:ea typeface="Lato" panose="020F0502020204030203"/>
                        <a:cs typeface="Lato" panose="020F0502020204030203"/>
                        <a:sym typeface="Lato" panose="020F0502020204030203"/>
                      </a:endParaRPr>
                    </a:p>
                  </a:txBody>
                  <a:tcPr marL="91425" marR="91425" marT="91425" marB="91425"/>
                </a:tc>
                <a:tc>
                  <a:txBody>
                    <a:bodyPr/>
                    <a:lstStyle/>
                    <a:p>
                      <a:pPr marL="0" lvl="0" indent="0" algn="l"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a:txBody>
                  <a:tcPr marL="91425" marR="91425" marT="91425" marB="91425"/>
                </a:tc>
                <a:tc>
                  <a:txBody>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0</a:t>
                      </a:r>
                      <a:endParaRPr>
                        <a:latin typeface="Lato" panose="020F0502020204030203"/>
                        <a:ea typeface="Lato" panose="020F0502020204030203"/>
                        <a:cs typeface="Lato" panose="020F0502020204030203"/>
                        <a:sym typeface="Lato" panose="020F0502020204030203"/>
                      </a:endParaRPr>
                    </a:p>
                  </a:txBody>
                  <a:tcPr marL="91425" marR="91425" marT="91425" marB="91425"/>
                </a:tc>
              </a:tr>
              <a:tr h="381000">
                <a:tc>
                  <a:txBody>
                    <a:bodyPr/>
                    <a:lstStyle/>
                    <a:p>
                      <a:pPr marL="0" lvl="0" indent="0" algn="l"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a:txBody>
                  <a:tcPr marL="91425" marR="91425" marT="91425" marB="91425"/>
                </a:tc>
                <a:tc>
                  <a:txBody>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Read</a:t>
                      </a:r>
                      <a:endParaRPr>
                        <a:latin typeface="Lato" panose="020F0502020204030203"/>
                        <a:ea typeface="Lato" panose="020F0502020204030203"/>
                        <a:cs typeface="Lato" panose="020F0502020204030203"/>
                        <a:sym typeface="Lato" panose="020F0502020204030203"/>
                      </a:endParaRPr>
                    </a:p>
                  </a:txBody>
                  <a:tcPr marL="91425" marR="91425" marT="91425" marB="91425"/>
                </a:tc>
                <a:tc>
                  <a:txBody>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0</a:t>
                      </a:r>
                      <a:endParaRPr>
                        <a:latin typeface="Lato" panose="020F0502020204030203"/>
                        <a:ea typeface="Lato" panose="020F0502020204030203"/>
                        <a:cs typeface="Lato" panose="020F0502020204030203"/>
                        <a:sym typeface="Lato" panose="020F0502020204030203"/>
                      </a:endParaRPr>
                    </a:p>
                  </a:txBody>
                  <a:tcPr marL="91425" marR="91425" marT="91425" marB="91425"/>
                </a:tc>
              </a:tr>
              <a:tr h="381000">
                <a:tc>
                  <a:txBody>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Increase 1</a:t>
                      </a:r>
                      <a:endParaRPr>
                        <a:latin typeface="Lato" panose="020F0502020204030203"/>
                        <a:ea typeface="Lato" panose="020F0502020204030203"/>
                        <a:cs typeface="Lato" panose="020F0502020204030203"/>
                        <a:sym typeface="Lato" panose="020F0502020204030203"/>
                      </a:endParaRPr>
                    </a:p>
                  </a:txBody>
                  <a:tcPr marL="91425" marR="91425" marT="91425" marB="91425"/>
                </a:tc>
                <a:tc>
                  <a:txBody>
                    <a:bodyPr/>
                    <a:lstStyle/>
                    <a:p>
                      <a:pPr marL="0" lvl="0" indent="0" algn="l"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a:txBody>
                  <a:tcPr marL="91425" marR="91425" marT="91425" marB="91425"/>
                </a:tc>
                <a:tc>
                  <a:txBody>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1</a:t>
                      </a:r>
                      <a:endParaRPr>
                        <a:latin typeface="Lato" panose="020F0502020204030203"/>
                        <a:ea typeface="Lato" panose="020F0502020204030203"/>
                        <a:cs typeface="Lato" panose="020F0502020204030203"/>
                        <a:sym typeface="Lato" panose="020F0502020204030203"/>
                      </a:endParaRPr>
                    </a:p>
                  </a:txBody>
                  <a:tcPr marL="91425" marR="91425" marT="91425" marB="91425"/>
                </a:tc>
              </a:tr>
              <a:tr h="381000">
                <a:tc>
                  <a:txBody>
                    <a:bodyPr/>
                    <a:lstStyle/>
                    <a:p>
                      <a:pPr marL="0" lvl="0" indent="0" algn="l"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a:txBody>
                  <a:tcPr marL="91425" marR="91425" marT="91425" marB="91425"/>
                </a:tc>
                <a:tc>
                  <a:txBody>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Increase 1</a:t>
                      </a:r>
                      <a:endParaRPr>
                        <a:latin typeface="Lato" panose="020F0502020204030203"/>
                        <a:ea typeface="Lato" panose="020F0502020204030203"/>
                        <a:cs typeface="Lato" panose="020F0502020204030203"/>
                        <a:sym typeface="Lato" panose="020F0502020204030203"/>
                      </a:endParaRPr>
                    </a:p>
                  </a:txBody>
                  <a:tcPr marL="91425" marR="91425" marT="91425" marB="91425"/>
                </a:tc>
                <a:tc>
                  <a:txBody>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1</a:t>
                      </a:r>
                      <a:endParaRPr>
                        <a:latin typeface="Lato" panose="020F0502020204030203"/>
                        <a:ea typeface="Lato" panose="020F0502020204030203"/>
                        <a:cs typeface="Lato" panose="020F0502020204030203"/>
                        <a:sym typeface="Lato" panose="020F0502020204030203"/>
                      </a:endParaRPr>
                    </a:p>
                  </a:txBody>
                  <a:tcPr marL="91425" marR="91425" marT="91425" marB="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18" name="Shape 218"/>
        <p:cNvGrpSpPr/>
        <p:nvPr/>
      </p:nvGrpSpPr>
      <p:grpSpPr>
        <a:xfrm>
          <a:off x="0" y="0"/>
          <a:ext cx="0" cy="0"/>
          <a:chOff x="0" y="0"/>
          <a:chExt cx="0" cy="0"/>
        </a:xfrm>
      </p:grpSpPr>
      <p:sp>
        <p:nvSpPr>
          <p:cNvPr id="219" name="Google Shape;219;p32"/>
          <p:cNvSpPr txBox="1"/>
          <p:nvPr>
            <p:ph type="body" idx="1"/>
          </p:nvPr>
        </p:nvSpPr>
        <p:spPr>
          <a:xfrm>
            <a:off x="729450" y="1793675"/>
            <a:ext cx="7688700" cy="254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30"/>
              <a:t>"In computer science, a lock or mutex (from mutual exclusion) is a synchronization primitive: a mechanism that enforces limits on access to a resource when there are many threads of execution."</a:t>
            </a:r>
            <a:endParaRPr sz="1830"/>
          </a:p>
          <a:p>
            <a:pPr marL="0" lvl="0" indent="0" algn="r" rtl="0">
              <a:lnSpc>
                <a:spcPct val="115000"/>
              </a:lnSpc>
              <a:spcBef>
                <a:spcPts val="1200"/>
              </a:spcBef>
              <a:spcAft>
                <a:spcPts val="0"/>
              </a:spcAft>
              <a:buNone/>
            </a:pPr>
            <a:r>
              <a:rPr lang="en-GB" sz="1830" i="1"/>
              <a:t>Reference: </a:t>
            </a:r>
            <a:r>
              <a:rPr lang="en-GB" sz="1830" i="1" u="sng">
                <a:solidFill>
                  <a:schemeClr val="hlink"/>
                </a:solidFill>
                <a:hlinkClick r:id="rId1"/>
              </a:rPr>
              <a:t>https://en.wikipedia.org/wiki/Lock_(computer_science)</a:t>
            </a:r>
            <a:endParaRPr sz="1830" i="1"/>
          </a:p>
          <a:p>
            <a:pPr marL="0" lvl="0" indent="0" algn="l" rtl="0">
              <a:lnSpc>
                <a:spcPct val="115000"/>
              </a:lnSpc>
              <a:spcBef>
                <a:spcPts val="1200"/>
              </a:spcBef>
              <a:spcAft>
                <a:spcPts val="1200"/>
              </a:spcAft>
              <a:buNone/>
            </a:pPr>
            <a:endParaRPr sz="1830"/>
          </a:p>
        </p:txBody>
      </p:sp>
      <p:sp>
        <p:nvSpPr>
          <p:cNvPr id="220" name="Google Shape;220;p32"/>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What is a </a:t>
            </a:r>
            <a:r>
              <a:rPr lang="en-GB" sz="2000"/>
              <a:t>"lock"?</a:t>
            </a:r>
            <a:endParaRPr sz="2000"/>
          </a:p>
        </p:txBody>
      </p:sp>
      <p:sp>
        <p:nvSpPr>
          <p:cNvPr id="221" name="Google Shape;221;p32"/>
          <p:cNvSpPr txBox="1"/>
          <p:nvPr>
            <p:ph type="title"/>
          </p:nvPr>
        </p:nvSpPr>
        <p:spPr>
          <a:xfrm>
            <a:off x="727650" y="5584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40"/>
              <a:t>2. Distributed lock: Concepts</a:t>
            </a:r>
            <a:endParaRPr sz="234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25" name="Shape 225"/>
        <p:cNvGrpSpPr/>
        <p:nvPr/>
      </p:nvGrpSpPr>
      <p:grpSpPr>
        <a:xfrm>
          <a:off x="0" y="0"/>
          <a:ext cx="0" cy="0"/>
          <a:chOff x="0" y="0"/>
          <a:chExt cx="0" cy="0"/>
        </a:xfrm>
      </p:grpSpPr>
      <p:sp>
        <p:nvSpPr>
          <p:cNvPr id="226" name="Google Shape;226;p33"/>
          <p:cNvSpPr txBox="1"/>
          <p:nvPr>
            <p:ph type="body" idx="1"/>
          </p:nvPr>
        </p:nvSpPr>
        <p:spPr>
          <a:xfrm>
            <a:off x="729450" y="1793675"/>
            <a:ext cx="7688700" cy="254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endParaRPr sz="1830"/>
          </a:p>
        </p:txBody>
      </p:sp>
      <p:sp>
        <p:nvSpPr>
          <p:cNvPr id="227" name="Google Shape;227;p33"/>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What is a "lock"?</a:t>
            </a:r>
            <a:endParaRPr sz="2000"/>
          </a:p>
        </p:txBody>
      </p:sp>
      <p:sp>
        <p:nvSpPr>
          <p:cNvPr id="228" name="Google Shape;228;p33"/>
          <p:cNvSpPr txBox="1"/>
          <p:nvPr>
            <p:ph type="title"/>
          </p:nvPr>
        </p:nvSpPr>
        <p:spPr>
          <a:xfrm>
            <a:off x="727650" y="5584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40"/>
              <a:t>2. Distributed lock: Concepts</a:t>
            </a:r>
            <a:endParaRPr sz="2340"/>
          </a:p>
        </p:txBody>
      </p:sp>
      <p:graphicFrame>
        <p:nvGraphicFramePr>
          <p:cNvPr id="229" name="Google Shape;229;p33"/>
          <p:cNvGraphicFramePr/>
          <p:nvPr/>
        </p:nvGraphicFramePr>
        <p:xfrm>
          <a:off x="954300" y="1853850"/>
          <a:ext cx="7239000" cy="3048000"/>
        </p:xfrm>
        <a:graphic>
          <a:graphicData uri="http://schemas.openxmlformats.org/drawingml/2006/table">
            <a:tbl>
              <a:tblPr>
                <a:noFill/>
                <a:tableStyleId>{20E13F6F-9CD1-4D98-9D44-DC66C106B1EF}</a:tableStyleId>
              </a:tblPr>
              <a:tblGrid>
                <a:gridCol w="2413000"/>
                <a:gridCol w="2413000"/>
                <a:gridCol w="2413000"/>
              </a:tblGrid>
              <a:tr h="381000">
                <a:tc>
                  <a:txBody>
                    <a:bodyPr/>
                    <a:lstStyle/>
                    <a:p>
                      <a:pPr marL="0" lvl="0" indent="0" algn="l" rtl="0">
                        <a:spcBef>
                          <a:spcPts val="0"/>
                        </a:spcBef>
                        <a:spcAft>
                          <a:spcPts val="0"/>
                        </a:spcAft>
                        <a:buNone/>
                      </a:pPr>
                      <a:r>
                        <a:rPr lang="en-GB" b="1">
                          <a:latin typeface="Lato" panose="020F0502020204030203"/>
                          <a:ea typeface="Lato" panose="020F0502020204030203"/>
                          <a:cs typeface="Lato" panose="020F0502020204030203"/>
                          <a:sym typeface="Lato" panose="020F0502020204030203"/>
                        </a:rPr>
                        <a:t>Process 1</a:t>
                      </a:r>
                      <a:endParaRPr b="1">
                        <a:latin typeface="Lato" panose="020F0502020204030203"/>
                        <a:ea typeface="Lato" panose="020F0502020204030203"/>
                        <a:cs typeface="Lato" panose="020F0502020204030203"/>
                        <a:sym typeface="Lato" panose="020F0502020204030203"/>
                      </a:endParaRPr>
                    </a:p>
                  </a:txBody>
                  <a:tcPr marL="91425" marR="91425" marT="91425" marB="91425">
                    <a:solidFill>
                      <a:srgbClr val="D9EAD3"/>
                    </a:solidFill>
                  </a:tcPr>
                </a:tc>
                <a:tc>
                  <a:txBody>
                    <a:bodyPr/>
                    <a:lstStyle/>
                    <a:p>
                      <a:pPr marL="0" lvl="0" indent="0" algn="l" rtl="0">
                        <a:spcBef>
                          <a:spcPts val="0"/>
                        </a:spcBef>
                        <a:spcAft>
                          <a:spcPts val="0"/>
                        </a:spcAft>
                        <a:buNone/>
                      </a:pPr>
                      <a:r>
                        <a:rPr lang="en-GB" b="1">
                          <a:latin typeface="Lato" panose="020F0502020204030203"/>
                          <a:ea typeface="Lato" panose="020F0502020204030203"/>
                          <a:cs typeface="Lato" panose="020F0502020204030203"/>
                          <a:sym typeface="Lato" panose="020F0502020204030203"/>
                        </a:rPr>
                        <a:t>Process 2</a:t>
                      </a:r>
                      <a:endParaRPr b="1">
                        <a:latin typeface="Lato" panose="020F0502020204030203"/>
                        <a:ea typeface="Lato" panose="020F0502020204030203"/>
                        <a:cs typeface="Lato" panose="020F0502020204030203"/>
                        <a:sym typeface="Lato" panose="020F0502020204030203"/>
                      </a:endParaRPr>
                    </a:p>
                  </a:txBody>
                  <a:tcPr marL="91425" marR="91425" marT="91425" marB="91425">
                    <a:solidFill>
                      <a:srgbClr val="D9EAD3"/>
                    </a:solidFill>
                  </a:tcPr>
                </a:tc>
                <a:tc>
                  <a:txBody>
                    <a:bodyPr/>
                    <a:lstStyle/>
                    <a:p>
                      <a:pPr marL="0" lvl="0" indent="0" algn="l" rtl="0">
                        <a:spcBef>
                          <a:spcPts val="0"/>
                        </a:spcBef>
                        <a:spcAft>
                          <a:spcPts val="0"/>
                        </a:spcAft>
                        <a:buNone/>
                      </a:pPr>
                      <a:r>
                        <a:rPr lang="en-GB" b="1">
                          <a:latin typeface="Lato" panose="020F0502020204030203"/>
                          <a:ea typeface="Lato" panose="020F0502020204030203"/>
                          <a:cs typeface="Lato" panose="020F0502020204030203"/>
                          <a:sym typeface="Lato" panose="020F0502020204030203"/>
                        </a:rPr>
                        <a:t>Memory value</a:t>
                      </a:r>
                      <a:endParaRPr b="1">
                        <a:latin typeface="Lato" panose="020F0502020204030203"/>
                        <a:ea typeface="Lato" panose="020F0502020204030203"/>
                        <a:cs typeface="Lato" panose="020F0502020204030203"/>
                        <a:sym typeface="Lato" panose="020F0502020204030203"/>
                      </a:endParaRPr>
                    </a:p>
                  </a:txBody>
                  <a:tcPr marL="91425" marR="91425" marT="91425" marB="91425">
                    <a:solidFill>
                      <a:srgbClr val="D9EAD3"/>
                    </a:solidFill>
                  </a:tcPr>
                </a:tc>
              </a:tr>
              <a:tr h="381000">
                <a:tc>
                  <a:txBody>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Lock r</a:t>
                      </a:r>
                      <a:r>
                        <a:rPr lang="en-GB">
                          <a:latin typeface="Lato" panose="020F0502020204030203"/>
                          <a:ea typeface="Lato" panose="020F0502020204030203"/>
                          <a:cs typeface="Lato" panose="020F0502020204030203"/>
                          <a:sym typeface="Lato" panose="020F0502020204030203"/>
                        </a:rPr>
                        <a:t>ead (acquired)</a:t>
                      </a:r>
                      <a:endParaRPr>
                        <a:latin typeface="Lato" panose="020F0502020204030203"/>
                        <a:ea typeface="Lato" panose="020F0502020204030203"/>
                        <a:cs typeface="Lato" panose="020F0502020204030203"/>
                        <a:sym typeface="Lato" panose="020F0502020204030203"/>
                      </a:endParaRPr>
                    </a:p>
                  </a:txBody>
                  <a:tcPr marL="91425" marR="91425" marT="91425" marB="91425"/>
                </a:tc>
                <a:tc>
                  <a:txBody>
                    <a:bodyPr/>
                    <a:lstStyle/>
                    <a:p>
                      <a:pPr marL="0" lvl="0" indent="0" algn="l"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a:txBody>
                  <a:tcPr marL="91425" marR="91425" marT="91425" marB="91425"/>
                </a:tc>
                <a:tc>
                  <a:txBody>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0</a:t>
                      </a:r>
                      <a:endParaRPr>
                        <a:latin typeface="Lato" panose="020F0502020204030203"/>
                        <a:ea typeface="Lato" panose="020F0502020204030203"/>
                        <a:cs typeface="Lato" panose="020F0502020204030203"/>
                        <a:sym typeface="Lato" panose="020F0502020204030203"/>
                      </a:endParaRPr>
                    </a:p>
                  </a:txBody>
                  <a:tcPr marL="91425" marR="91425" marT="91425" marB="91425"/>
                </a:tc>
              </a:tr>
              <a:tr h="381000">
                <a:tc>
                  <a:txBody>
                    <a:bodyPr/>
                    <a:lstStyle/>
                    <a:p>
                      <a:pPr marL="0" lvl="0" indent="0" algn="l"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a:txBody>
                  <a:tcPr marL="91425" marR="91425" marT="91425" marB="91425"/>
                </a:tc>
                <a:tc>
                  <a:txBody>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Lock r</a:t>
                      </a:r>
                      <a:r>
                        <a:rPr lang="en-GB">
                          <a:latin typeface="Lato" panose="020F0502020204030203"/>
                          <a:ea typeface="Lato" panose="020F0502020204030203"/>
                          <a:cs typeface="Lato" panose="020F0502020204030203"/>
                          <a:sym typeface="Lato" panose="020F0502020204030203"/>
                        </a:rPr>
                        <a:t>ead (waiting)</a:t>
                      </a:r>
                      <a:endParaRPr>
                        <a:latin typeface="Lato" panose="020F0502020204030203"/>
                        <a:ea typeface="Lato" panose="020F0502020204030203"/>
                        <a:cs typeface="Lato" panose="020F0502020204030203"/>
                        <a:sym typeface="Lato" panose="020F0502020204030203"/>
                      </a:endParaRPr>
                    </a:p>
                  </a:txBody>
                  <a:tcPr marL="91425" marR="91425" marT="91425" marB="91425"/>
                </a:tc>
                <a:tc>
                  <a:txBody>
                    <a:bodyPr/>
                    <a:lstStyle/>
                    <a:p>
                      <a:pPr marL="0" lvl="0" indent="0" algn="l"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a:txBody>
                  <a:tcPr marL="91425" marR="91425" marT="91425" marB="91425"/>
                </a:tc>
              </a:tr>
              <a:tr h="381000">
                <a:tc>
                  <a:txBody>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Increase 1</a:t>
                      </a:r>
                      <a:endParaRPr>
                        <a:latin typeface="Lato" panose="020F0502020204030203"/>
                        <a:ea typeface="Lato" panose="020F0502020204030203"/>
                        <a:cs typeface="Lato" panose="020F0502020204030203"/>
                        <a:sym typeface="Lato" panose="020F0502020204030203"/>
                      </a:endParaRPr>
                    </a:p>
                  </a:txBody>
                  <a:tcPr marL="91425" marR="91425" marT="91425" marB="91425"/>
                </a:tc>
                <a:tc>
                  <a:txBody>
                    <a:bodyPr/>
                    <a:lstStyle/>
                    <a:p>
                      <a:pPr marL="0" lvl="0" indent="0" algn="l"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a:txBody>
                  <a:tcPr marL="91425" marR="91425" marT="91425" marB="91425"/>
                </a:tc>
                <a:tc>
                  <a:txBody>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1</a:t>
                      </a:r>
                      <a:endParaRPr>
                        <a:latin typeface="Lato" panose="020F0502020204030203"/>
                        <a:ea typeface="Lato" panose="020F0502020204030203"/>
                        <a:cs typeface="Lato" panose="020F0502020204030203"/>
                        <a:sym typeface="Lato" panose="020F0502020204030203"/>
                      </a:endParaRPr>
                    </a:p>
                  </a:txBody>
                  <a:tcPr marL="91425" marR="91425" marT="91425" marB="91425"/>
                </a:tc>
              </a:tr>
              <a:tr h="381000">
                <a:tc>
                  <a:txBody>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Release</a:t>
                      </a:r>
                      <a:r>
                        <a:rPr lang="en-GB">
                          <a:latin typeface="Lato" panose="020F0502020204030203"/>
                          <a:ea typeface="Lato" panose="020F0502020204030203"/>
                          <a:cs typeface="Lato" panose="020F0502020204030203"/>
                          <a:sym typeface="Lato" panose="020F0502020204030203"/>
                        </a:rPr>
                        <a:t> lock</a:t>
                      </a:r>
                      <a:endParaRPr>
                        <a:latin typeface="Lato" panose="020F0502020204030203"/>
                        <a:ea typeface="Lato" panose="020F0502020204030203"/>
                        <a:cs typeface="Lato" panose="020F0502020204030203"/>
                        <a:sym typeface="Lato" panose="020F0502020204030203"/>
                      </a:endParaRPr>
                    </a:p>
                  </a:txBody>
                  <a:tcPr marL="91425" marR="91425" marT="91425" marB="91425"/>
                </a:tc>
                <a:tc>
                  <a:txBody>
                    <a:bodyPr/>
                    <a:lstStyle/>
                    <a:p>
                      <a:pPr marL="0" lvl="0" indent="0" algn="l"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a:txBody>
                  <a:tcPr marL="91425" marR="91425" marT="91425" marB="91425"/>
                </a:tc>
                <a:tc>
                  <a:txBody>
                    <a:bodyPr/>
                    <a:lstStyle/>
                    <a:p>
                      <a:pPr marL="0" lvl="0" indent="0" algn="l"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a:txBody>
                  <a:tcPr marL="91425" marR="91425" marT="91425" marB="91425"/>
                </a:tc>
              </a:tr>
              <a:tr h="381000">
                <a:tc>
                  <a:txBody>
                    <a:bodyPr/>
                    <a:lstStyle/>
                    <a:p>
                      <a:pPr marL="0" lvl="0" indent="0" algn="l"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a:txBody>
                  <a:tcPr marL="91425" marR="91425" marT="91425" marB="91425"/>
                </a:tc>
                <a:tc>
                  <a:txBody>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Lock read (acquired)</a:t>
                      </a:r>
                      <a:endParaRPr>
                        <a:latin typeface="Lato" panose="020F0502020204030203"/>
                        <a:ea typeface="Lato" panose="020F0502020204030203"/>
                        <a:cs typeface="Lato" panose="020F0502020204030203"/>
                        <a:sym typeface="Lato" panose="020F0502020204030203"/>
                      </a:endParaRPr>
                    </a:p>
                  </a:txBody>
                  <a:tcPr marL="91425" marR="91425" marT="91425" marB="91425"/>
                </a:tc>
                <a:tc>
                  <a:txBody>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1</a:t>
                      </a:r>
                      <a:endParaRPr>
                        <a:latin typeface="Lato" panose="020F0502020204030203"/>
                        <a:ea typeface="Lato" panose="020F0502020204030203"/>
                        <a:cs typeface="Lato" panose="020F0502020204030203"/>
                        <a:sym typeface="Lato" panose="020F0502020204030203"/>
                      </a:endParaRPr>
                    </a:p>
                  </a:txBody>
                  <a:tcPr marL="91425" marR="91425" marT="91425" marB="91425"/>
                </a:tc>
              </a:tr>
              <a:tr h="381000">
                <a:tc>
                  <a:txBody>
                    <a:bodyPr/>
                    <a:lstStyle/>
                    <a:p>
                      <a:pPr marL="0" lvl="0" indent="0" algn="l"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a:txBody>
                  <a:tcPr marL="91425" marR="91425" marT="91425" marB="91425"/>
                </a:tc>
                <a:tc>
                  <a:txBody>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Increase 1</a:t>
                      </a:r>
                      <a:endParaRPr>
                        <a:latin typeface="Lato" panose="020F0502020204030203"/>
                        <a:ea typeface="Lato" panose="020F0502020204030203"/>
                        <a:cs typeface="Lato" panose="020F0502020204030203"/>
                        <a:sym typeface="Lato" panose="020F0502020204030203"/>
                      </a:endParaRPr>
                    </a:p>
                  </a:txBody>
                  <a:tcPr marL="91425" marR="91425" marT="91425" marB="91425"/>
                </a:tc>
                <a:tc>
                  <a:txBody>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2</a:t>
                      </a:r>
                      <a:endParaRPr>
                        <a:latin typeface="Lato" panose="020F0502020204030203"/>
                        <a:ea typeface="Lato" panose="020F0502020204030203"/>
                        <a:cs typeface="Lato" panose="020F0502020204030203"/>
                        <a:sym typeface="Lato" panose="020F0502020204030203"/>
                      </a:endParaRPr>
                    </a:p>
                  </a:txBody>
                  <a:tcPr marL="91425" marR="91425" marT="91425" marB="91425"/>
                </a:tc>
              </a:tr>
              <a:tr h="381000">
                <a:tc>
                  <a:txBody>
                    <a:bodyPr/>
                    <a:lstStyle/>
                    <a:p>
                      <a:pPr marL="0" lvl="0" indent="0" algn="l"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a:txBody>
                  <a:tcPr marL="91425" marR="91425" marT="91425" marB="91425"/>
                </a:tc>
                <a:tc>
                  <a:txBody>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Release</a:t>
                      </a:r>
                      <a:r>
                        <a:rPr lang="en-GB">
                          <a:latin typeface="Lato" panose="020F0502020204030203"/>
                          <a:ea typeface="Lato" panose="020F0502020204030203"/>
                          <a:cs typeface="Lato" panose="020F0502020204030203"/>
                          <a:sym typeface="Lato" panose="020F0502020204030203"/>
                        </a:rPr>
                        <a:t> lock</a:t>
                      </a:r>
                      <a:endParaRPr>
                        <a:latin typeface="Lato" panose="020F0502020204030203"/>
                        <a:ea typeface="Lato" panose="020F0502020204030203"/>
                        <a:cs typeface="Lato" panose="020F0502020204030203"/>
                        <a:sym typeface="Lato" panose="020F0502020204030203"/>
                      </a:endParaRPr>
                    </a:p>
                  </a:txBody>
                  <a:tcPr marL="91425" marR="91425" marT="91425" marB="91425"/>
                </a:tc>
                <a:tc>
                  <a:txBody>
                    <a:bodyPr/>
                    <a:lstStyle/>
                    <a:p>
                      <a:pPr marL="0" lvl="0" indent="0" algn="l"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a:txBody>
                  <a:tcPr marL="91425" marR="91425" marT="91425" marB="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33" name="Shape 233"/>
        <p:cNvGrpSpPr/>
        <p:nvPr/>
      </p:nvGrpSpPr>
      <p:grpSpPr>
        <a:xfrm>
          <a:off x="0" y="0"/>
          <a:ext cx="0" cy="0"/>
          <a:chOff x="0" y="0"/>
          <a:chExt cx="0" cy="0"/>
        </a:xfrm>
      </p:grpSpPr>
      <p:sp>
        <p:nvSpPr>
          <p:cNvPr id="234" name="Google Shape;234;p34"/>
          <p:cNvSpPr txBox="1"/>
          <p:nvPr>
            <p:ph type="body" idx="1"/>
          </p:nvPr>
        </p:nvSpPr>
        <p:spPr>
          <a:xfrm>
            <a:off x="729450" y="1793675"/>
            <a:ext cx="7688700" cy="2546400"/>
          </a:xfrm>
          <a:prstGeom prst="rect">
            <a:avLst/>
          </a:prstGeom>
        </p:spPr>
        <p:txBody>
          <a:bodyPr spcFirstLastPara="1" wrap="square" lIns="91425" tIns="91425" rIns="91425" bIns="91425" anchor="t" anchorCtr="0">
            <a:noAutofit/>
          </a:bodyPr>
          <a:lstStyle/>
          <a:p>
            <a:pPr marL="457200" lvl="0" indent="-344805" algn="l" rtl="0">
              <a:lnSpc>
                <a:spcPct val="115000"/>
              </a:lnSpc>
              <a:spcBef>
                <a:spcPts val="0"/>
              </a:spcBef>
              <a:spcAft>
                <a:spcPts val="0"/>
              </a:spcAft>
              <a:buSzPts val="1830"/>
              <a:buChar char="●"/>
            </a:pPr>
            <a:r>
              <a:rPr lang="en-GB" sz="1830"/>
              <a:t>Null (NL)</a:t>
            </a:r>
            <a:endParaRPr sz="1830"/>
          </a:p>
          <a:p>
            <a:pPr marL="457200" lvl="0" indent="-344805" algn="l" rtl="0">
              <a:lnSpc>
                <a:spcPct val="115000"/>
              </a:lnSpc>
              <a:spcBef>
                <a:spcPts val="0"/>
              </a:spcBef>
              <a:spcAft>
                <a:spcPts val="0"/>
              </a:spcAft>
              <a:buSzPts val="1830"/>
              <a:buChar char="●"/>
            </a:pPr>
            <a:r>
              <a:rPr lang="en-GB" sz="1830"/>
              <a:t>Concurrent Read (CR)</a:t>
            </a:r>
            <a:endParaRPr sz="1830"/>
          </a:p>
          <a:p>
            <a:pPr marL="457200" lvl="0" indent="-344805" algn="l" rtl="0">
              <a:lnSpc>
                <a:spcPct val="115000"/>
              </a:lnSpc>
              <a:spcBef>
                <a:spcPts val="0"/>
              </a:spcBef>
              <a:spcAft>
                <a:spcPts val="0"/>
              </a:spcAft>
              <a:buSzPts val="1830"/>
              <a:buChar char="●"/>
            </a:pPr>
            <a:r>
              <a:rPr lang="en-GB" sz="1830"/>
              <a:t>Concurrent Write (CW)</a:t>
            </a:r>
            <a:endParaRPr sz="1830"/>
          </a:p>
          <a:p>
            <a:pPr marL="457200" lvl="0" indent="-344805" algn="l" rtl="0">
              <a:lnSpc>
                <a:spcPct val="115000"/>
              </a:lnSpc>
              <a:spcBef>
                <a:spcPts val="0"/>
              </a:spcBef>
              <a:spcAft>
                <a:spcPts val="0"/>
              </a:spcAft>
              <a:buSzPts val="1830"/>
              <a:buChar char="●"/>
            </a:pPr>
            <a:r>
              <a:rPr lang="en-GB" sz="1830"/>
              <a:t>Protected Read (PR)</a:t>
            </a:r>
            <a:endParaRPr sz="1830"/>
          </a:p>
          <a:p>
            <a:pPr marL="457200" lvl="0" indent="-344805" algn="l" rtl="0">
              <a:lnSpc>
                <a:spcPct val="115000"/>
              </a:lnSpc>
              <a:spcBef>
                <a:spcPts val="0"/>
              </a:spcBef>
              <a:spcAft>
                <a:spcPts val="0"/>
              </a:spcAft>
              <a:buSzPts val="1830"/>
              <a:buChar char="●"/>
            </a:pPr>
            <a:r>
              <a:rPr lang="en-GB" sz="1830"/>
              <a:t>Protected Write (PW)</a:t>
            </a:r>
            <a:endParaRPr sz="1830"/>
          </a:p>
          <a:p>
            <a:pPr marL="457200" lvl="0" indent="-344805" algn="l" rtl="0">
              <a:lnSpc>
                <a:spcPct val="115000"/>
              </a:lnSpc>
              <a:spcBef>
                <a:spcPts val="0"/>
              </a:spcBef>
              <a:spcAft>
                <a:spcPts val="0"/>
              </a:spcAft>
              <a:buSzPts val="1830"/>
              <a:buChar char="●"/>
            </a:pPr>
            <a:r>
              <a:rPr lang="en-GB" sz="1830"/>
              <a:t>Exclusive (EX): a traditional exclusive lock, allow the client that acquired and is holding the lock to read/update resource while preventing the others to access it. </a:t>
            </a:r>
            <a:r>
              <a:rPr lang="en-GB" sz="1830"/>
              <a:t>→ </a:t>
            </a:r>
            <a:r>
              <a:rPr lang="en-GB" sz="1830" b="1"/>
              <a:t>To be discussed</a:t>
            </a:r>
            <a:endParaRPr sz="1830" b="1"/>
          </a:p>
        </p:txBody>
      </p:sp>
      <p:sp>
        <p:nvSpPr>
          <p:cNvPr id="235" name="Google Shape;235;p34"/>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Lock modes</a:t>
            </a:r>
            <a:endParaRPr sz="2000"/>
          </a:p>
        </p:txBody>
      </p:sp>
      <p:sp>
        <p:nvSpPr>
          <p:cNvPr id="236" name="Google Shape;236;p34"/>
          <p:cNvSpPr txBox="1"/>
          <p:nvPr>
            <p:ph type="title"/>
          </p:nvPr>
        </p:nvSpPr>
        <p:spPr>
          <a:xfrm>
            <a:off x="727650" y="5584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40"/>
              <a:t>2. Distributed lock: Concepts</a:t>
            </a:r>
            <a:endParaRPr sz="234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47" name="Shape 247"/>
        <p:cNvGrpSpPr/>
        <p:nvPr/>
      </p:nvGrpSpPr>
      <p:grpSpPr>
        <a:xfrm>
          <a:off x="0" y="0"/>
          <a:ext cx="0" cy="0"/>
          <a:chOff x="0" y="0"/>
          <a:chExt cx="0" cy="0"/>
        </a:xfrm>
      </p:grpSpPr>
      <p:sp>
        <p:nvSpPr>
          <p:cNvPr id="248" name="Google Shape;248;p36"/>
          <p:cNvSpPr txBox="1"/>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3</a:t>
            </a:r>
            <a:r>
              <a:rPr lang="en-GB"/>
              <a:t>. Distributed lock manager (DLM)</a:t>
            </a:r>
            <a:endParaRPr lang="en-GB"/>
          </a:p>
        </p:txBody>
      </p:sp>
      <p:sp>
        <p:nvSpPr>
          <p:cNvPr id="249" name="Google Shape;249;p36"/>
          <p:cNvSpPr txBox="1"/>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2" name="Shape 92"/>
        <p:cNvGrpSpPr/>
        <p:nvPr/>
      </p:nvGrpSpPr>
      <p:grpSpPr>
        <a:xfrm>
          <a:off x="0" y="0"/>
          <a:ext cx="0" cy="0"/>
          <a:chOff x="0" y="0"/>
          <a:chExt cx="0" cy="0"/>
        </a:xfrm>
      </p:grpSpPr>
      <p:sp>
        <p:nvSpPr>
          <p:cNvPr id="93" name="Google Shape;93;p14"/>
          <p:cNvSpPr txBox="1"/>
          <p:nvPr>
            <p:ph type="ctrTitle"/>
          </p:nvPr>
        </p:nvSpPr>
        <p:spPr>
          <a:xfrm>
            <a:off x="729450" y="1322450"/>
            <a:ext cx="48630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Distributed lock using Redis</a:t>
            </a:r>
            <a:endParaRPr lang="en-GB"/>
          </a:p>
        </p:txBody>
      </p:sp>
      <p:sp>
        <p:nvSpPr>
          <p:cNvPr id="94" name="Google Shape;94;p14"/>
          <p:cNvSpPr txBox="1"/>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a:t>Ensure your business correctness</a:t>
            </a:r>
            <a:endParaRPr sz="2000"/>
          </a:p>
        </p:txBody>
      </p:sp>
      <p:pic>
        <p:nvPicPr>
          <p:cNvPr id="95" name="Google Shape;95;p14"/>
          <p:cNvPicPr preferRelativeResize="0"/>
          <p:nvPr/>
        </p:nvPicPr>
        <p:blipFill>
          <a:blip r:embed="rId1"/>
          <a:stretch>
            <a:fillRect/>
          </a:stretch>
        </p:blipFill>
        <p:spPr>
          <a:xfrm>
            <a:off x="5091000" y="2321125"/>
            <a:ext cx="3639874" cy="2427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53" name="Shape 253"/>
        <p:cNvGrpSpPr/>
        <p:nvPr/>
      </p:nvGrpSpPr>
      <p:grpSpPr>
        <a:xfrm>
          <a:off x="0" y="0"/>
          <a:ext cx="0" cy="0"/>
          <a:chOff x="0" y="0"/>
          <a:chExt cx="0" cy="0"/>
        </a:xfrm>
      </p:grpSpPr>
      <p:sp>
        <p:nvSpPr>
          <p:cNvPr id="254" name="Google Shape;254;p37"/>
          <p:cNvSpPr txBox="1"/>
          <p:nvPr>
            <p:ph type="body" idx="1"/>
          </p:nvPr>
        </p:nvSpPr>
        <p:spPr>
          <a:xfrm>
            <a:off x="729450" y="1793675"/>
            <a:ext cx="7688700" cy="2546400"/>
          </a:xfrm>
          <a:prstGeom prst="rect">
            <a:avLst/>
          </a:prstGeom>
        </p:spPr>
        <p:txBody>
          <a:bodyPr spcFirstLastPara="1" wrap="square" lIns="91425" tIns="91425" rIns="91425" bIns="91425" anchor="t" anchorCtr="0">
            <a:noAutofit/>
          </a:bodyPr>
          <a:lstStyle/>
          <a:p>
            <a:pPr marL="457200" lvl="0" indent="-344805" algn="l" rtl="0">
              <a:lnSpc>
                <a:spcPct val="115000"/>
              </a:lnSpc>
              <a:spcBef>
                <a:spcPts val="0"/>
              </a:spcBef>
              <a:spcAft>
                <a:spcPts val="0"/>
              </a:spcAft>
              <a:buSzPts val="1830"/>
              <a:buChar char="●"/>
            </a:pPr>
            <a:r>
              <a:rPr lang="en-GB" sz="1830"/>
              <a:t>Modern softwares requirements</a:t>
            </a:r>
            <a:endParaRPr sz="1830"/>
          </a:p>
          <a:p>
            <a:pPr marL="457200" lvl="0" indent="-344805" algn="l" rtl="0">
              <a:lnSpc>
                <a:spcPct val="115000"/>
              </a:lnSpc>
              <a:spcBef>
                <a:spcPts val="0"/>
              </a:spcBef>
              <a:spcAft>
                <a:spcPts val="0"/>
              </a:spcAft>
              <a:buSzPts val="1830"/>
              <a:buChar char="●"/>
            </a:pPr>
            <a:r>
              <a:rPr lang="en-GB" sz="1830"/>
              <a:t>Lock is shared in distributed environment</a:t>
            </a:r>
            <a:endParaRPr sz="1830"/>
          </a:p>
          <a:p>
            <a:pPr marL="457200" lvl="0" indent="-344805" algn="l" rtl="0">
              <a:lnSpc>
                <a:spcPct val="115000"/>
              </a:lnSpc>
              <a:spcBef>
                <a:spcPts val="0"/>
              </a:spcBef>
              <a:spcAft>
                <a:spcPts val="0"/>
              </a:spcAft>
              <a:buSzPts val="1830"/>
              <a:buChar char="●"/>
            </a:pPr>
            <a:r>
              <a:rPr lang="en-GB" sz="1830"/>
              <a:t>Ensure correctness between systems</a:t>
            </a:r>
            <a:endParaRPr sz="1830"/>
          </a:p>
          <a:p>
            <a:pPr marL="457200" lvl="0" indent="-344805" algn="l" rtl="0">
              <a:lnSpc>
                <a:spcPct val="115000"/>
              </a:lnSpc>
              <a:spcBef>
                <a:spcPts val="0"/>
              </a:spcBef>
              <a:spcAft>
                <a:spcPts val="0"/>
              </a:spcAft>
              <a:buSzPts val="1830"/>
              <a:buChar char="●"/>
            </a:pPr>
            <a:r>
              <a:rPr lang="en-GB" sz="1830"/>
              <a:t>Control shared access to many types of resources</a:t>
            </a:r>
            <a:endParaRPr sz="1830"/>
          </a:p>
          <a:p>
            <a:pPr marL="457200" lvl="0" indent="-344805" algn="l" rtl="0">
              <a:lnSpc>
                <a:spcPct val="115000"/>
              </a:lnSpc>
              <a:spcBef>
                <a:spcPts val="0"/>
              </a:spcBef>
              <a:spcAft>
                <a:spcPts val="0"/>
              </a:spcAft>
              <a:buSzPts val="1830"/>
              <a:buChar char="●"/>
            </a:pPr>
            <a:r>
              <a:rPr lang="en-GB" sz="1830"/>
              <a:t>Local lock cannot be shared</a:t>
            </a:r>
            <a:endParaRPr sz="1830"/>
          </a:p>
        </p:txBody>
      </p:sp>
      <p:sp>
        <p:nvSpPr>
          <p:cNvPr id="255" name="Google Shape;255;p37"/>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Why distributed lock</a:t>
            </a:r>
            <a:endParaRPr sz="2000"/>
          </a:p>
        </p:txBody>
      </p:sp>
      <p:sp>
        <p:nvSpPr>
          <p:cNvPr id="256" name="Google Shape;256;p37"/>
          <p:cNvSpPr txBox="1"/>
          <p:nvPr>
            <p:ph type="title"/>
          </p:nvPr>
        </p:nvSpPr>
        <p:spPr>
          <a:xfrm>
            <a:off x="727650" y="5584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40"/>
              <a:t>3. Distributed lock manager (DLM)</a:t>
            </a:r>
            <a:endParaRPr sz="234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68" name="Shape 268"/>
        <p:cNvGrpSpPr/>
        <p:nvPr/>
      </p:nvGrpSpPr>
      <p:grpSpPr>
        <a:xfrm>
          <a:off x="0" y="0"/>
          <a:ext cx="0" cy="0"/>
          <a:chOff x="0" y="0"/>
          <a:chExt cx="0" cy="0"/>
        </a:xfrm>
      </p:grpSpPr>
      <p:sp>
        <p:nvSpPr>
          <p:cNvPr id="269" name="Google Shape;269;p39"/>
          <p:cNvSpPr txBox="1"/>
          <p:nvPr>
            <p:ph type="body" idx="1"/>
          </p:nvPr>
        </p:nvSpPr>
        <p:spPr>
          <a:xfrm>
            <a:off x="729450" y="1793675"/>
            <a:ext cx="7688700" cy="2546400"/>
          </a:xfrm>
          <a:prstGeom prst="rect">
            <a:avLst/>
          </a:prstGeom>
        </p:spPr>
        <p:txBody>
          <a:bodyPr spcFirstLastPara="1" wrap="square" lIns="91425" tIns="91425" rIns="91425" bIns="91425" anchor="t" anchorCtr="0">
            <a:noAutofit/>
          </a:bodyPr>
          <a:lstStyle/>
          <a:p>
            <a:pPr marL="457200" lvl="0" indent="-344805" algn="l" rtl="0">
              <a:lnSpc>
                <a:spcPct val="115000"/>
              </a:lnSpc>
              <a:spcBef>
                <a:spcPts val="0"/>
              </a:spcBef>
              <a:spcAft>
                <a:spcPts val="0"/>
              </a:spcAft>
              <a:buSzPts val="1830"/>
              <a:buChar char="●"/>
            </a:pPr>
            <a:r>
              <a:rPr lang="en-GB" sz="1830"/>
              <a:t>4 b</a:t>
            </a:r>
            <a:r>
              <a:rPr lang="en-GB" sz="1830"/>
              <a:t>asic steps here:</a:t>
            </a:r>
            <a:endParaRPr sz="1830"/>
          </a:p>
          <a:p>
            <a:pPr marL="914400" lvl="1" indent="-344805" algn="l" rtl="0">
              <a:lnSpc>
                <a:spcPct val="115000"/>
              </a:lnSpc>
              <a:spcBef>
                <a:spcPts val="0"/>
              </a:spcBef>
              <a:spcAft>
                <a:spcPts val="0"/>
              </a:spcAft>
              <a:buSzPts val="1830"/>
              <a:buChar char="○"/>
            </a:pPr>
            <a:r>
              <a:rPr lang="en-GB" sz="1830"/>
              <a:t>Wait for a lock</a:t>
            </a:r>
            <a:endParaRPr sz="1830"/>
          </a:p>
          <a:p>
            <a:pPr marL="914400" lvl="1" indent="-344805" algn="l" rtl="0">
              <a:lnSpc>
                <a:spcPct val="115000"/>
              </a:lnSpc>
              <a:spcBef>
                <a:spcPts val="0"/>
              </a:spcBef>
              <a:spcAft>
                <a:spcPts val="0"/>
              </a:spcAft>
              <a:buSzPts val="1830"/>
              <a:buChar char="○"/>
            </a:pPr>
            <a:r>
              <a:rPr lang="en-GB" sz="1830"/>
              <a:t>Acquire the lock</a:t>
            </a:r>
            <a:endParaRPr sz="1830"/>
          </a:p>
          <a:p>
            <a:pPr marL="914400" lvl="1" indent="-344805" algn="l" rtl="0">
              <a:lnSpc>
                <a:spcPct val="115000"/>
              </a:lnSpc>
              <a:spcBef>
                <a:spcPts val="0"/>
              </a:spcBef>
              <a:spcAft>
                <a:spcPts val="0"/>
              </a:spcAft>
              <a:buSzPts val="1830"/>
              <a:buChar char="○"/>
            </a:pPr>
            <a:r>
              <a:rPr lang="en-GB" sz="1830"/>
              <a:t>Access the resource</a:t>
            </a:r>
            <a:endParaRPr sz="1830"/>
          </a:p>
          <a:p>
            <a:pPr marL="914400" lvl="1" indent="-344805" algn="l" rtl="0">
              <a:lnSpc>
                <a:spcPct val="115000"/>
              </a:lnSpc>
              <a:spcBef>
                <a:spcPts val="0"/>
              </a:spcBef>
              <a:spcAft>
                <a:spcPts val="0"/>
              </a:spcAft>
              <a:buSzPts val="1830"/>
              <a:buChar char="○"/>
            </a:pPr>
            <a:r>
              <a:rPr lang="en-GB" sz="1830"/>
              <a:t>Release the lock</a:t>
            </a:r>
            <a:endParaRPr sz="1830"/>
          </a:p>
        </p:txBody>
      </p:sp>
      <p:sp>
        <p:nvSpPr>
          <p:cNvPr id="270" name="Google Shape;270;p39"/>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Lock mechanism at a glance</a:t>
            </a:r>
            <a:endParaRPr sz="2000"/>
          </a:p>
        </p:txBody>
      </p:sp>
      <p:sp>
        <p:nvSpPr>
          <p:cNvPr id="271" name="Google Shape;271;p39"/>
          <p:cNvSpPr txBox="1"/>
          <p:nvPr>
            <p:ph type="title"/>
          </p:nvPr>
        </p:nvSpPr>
        <p:spPr>
          <a:xfrm>
            <a:off x="727650" y="5584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40"/>
              <a:t>3. Distributed lock manager (DLM)</a:t>
            </a:r>
            <a:endParaRPr sz="234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75" name="Shape 275"/>
        <p:cNvGrpSpPr/>
        <p:nvPr/>
      </p:nvGrpSpPr>
      <p:grpSpPr>
        <a:xfrm>
          <a:off x="0" y="0"/>
          <a:ext cx="0" cy="0"/>
          <a:chOff x="0" y="0"/>
          <a:chExt cx="0" cy="0"/>
        </a:xfrm>
      </p:grpSpPr>
      <p:sp>
        <p:nvSpPr>
          <p:cNvPr id="276" name="Google Shape;276;p40"/>
          <p:cNvSpPr txBox="1"/>
          <p:nvPr>
            <p:ph type="body" idx="1"/>
          </p:nvPr>
        </p:nvSpPr>
        <p:spPr>
          <a:xfrm>
            <a:off x="729450" y="1793675"/>
            <a:ext cx="7688700" cy="254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GB" sz="1830"/>
              <a:t>Client-Server model</a:t>
            </a:r>
            <a:endParaRPr sz="1830"/>
          </a:p>
        </p:txBody>
      </p:sp>
      <p:sp>
        <p:nvSpPr>
          <p:cNvPr id="277" name="Google Shape;277;p40"/>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How DLM works</a:t>
            </a:r>
            <a:endParaRPr sz="2000"/>
          </a:p>
        </p:txBody>
      </p:sp>
      <p:sp>
        <p:nvSpPr>
          <p:cNvPr id="278" name="Google Shape;278;p40"/>
          <p:cNvSpPr txBox="1"/>
          <p:nvPr>
            <p:ph type="title"/>
          </p:nvPr>
        </p:nvSpPr>
        <p:spPr>
          <a:xfrm>
            <a:off x="727650" y="5584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40"/>
              <a:t>3. Distributed lock manager (DLM)</a:t>
            </a:r>
            <a:endParaRPr sz="2340"/>
          </a:p>
        </p:txBody>
      </p:sp>
      <p:pic>
        <p:nvPicPr>
          <p:cNvPr id="279" name="Google Shape;279;p40"/>
          <p:cNvPicPr preferRelativeResize="0"/>
          <p:nvPr/>
        </p:nvPicPr>
        <p:blipFill>
          <a:blip r:embed="rId1"/>
          <a:stretch>
            <a:fillRect/>
          </a:stretch>
        </p:blipFill>
        <p:spPr>
          <a:xfrm>
            <a:off x="3508700" y="1059675"/>
            <a:ext cx="2905949" cy="4014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83" name="Shape 283"/>
        <p:cNvGrpSpPr/>
        <p:nvPr/>
      </p:nvGrpSpPr>
      <p:grpSpPr>
        <a:xfrm>
          <a:off x="0" y="0"/>
          <a:ext cx="0" cy="0"/>
          <a:chOff x="0" y="0"/>
          <a:chExt cx="0" cy="0"/>
        </a:xfrm>
      </p:grpSpPr>
      <p:sp>
        <p:nvSpPr>
          <p:cNvPr id="284" name="Google Shape;284;p41"/>
          <p:cNvSpPr txBox="1"/>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4. Redis and Distributed lock</a:t>
            </a:r>
            <a:endParaRPr lang="en-GB"/>
          </a:p>
        </p:txBody>
      </p:sp>
      <p:sp>
        <p:nvSpPr>
          <p:cNvPr id="285" name="Google Shape;285;p41"/>
          <p:cNvSpPr txBox="1"/>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89" name="Shape 289"/>
        <p:cNvGrpSpPr/>
        <p:nvPr/>
      </p:nvGrpSpPr>
      <p:grpSpPr>
        <a:xfrm>
          <a:off x="0" y="0"/>
          <a:ext cx="0" cy="0"/>
          <a:chOff x="0" y="0"/>
          <a:chExt cx="0" cy="0"/>
        </a:xfrm>
      </p:grpSpPr>
      <p:sp>
        <p:nvSpPr>
          <p:cNvPr id="290" name="Google Shape;290;p42"/>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Introduction to Redis</a:t>
            </a:r>
            <a:endParaRPr sz="2000"/>
          </a:p>
        </p:txBody>
      </p:sp>
      <p:sp>
        <p:nvSpPr>
          <p:cNvPr id="291" name="Google Shape;291;p42"/>
          <p:cNvSpPr txBox="1"/>
          <p:nvPr>
            <p:ph type="body" idx="1"/>
          </p:nvPr>
        </p:nvSpPr>
        <p:spPr>
          <a:xfrm>
            <a:off x="729450" y="1793675"/>
            <a:ext cx="7688700" cy="254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GB" sz="1830"/>
              <a:t>"An</a:t>
            </a:r>
            <a:r>
              <a:rPr lang="en-GB" sz="1830"/>
              <a:t> open-source, in-memory data store used by millions of developers as a database, cache, streaming engine, and message broker</a:t>
            </a:r>
            <a:r>
              <a:rPr lang="en-GB" sz="1830"/>
              <a:t>" </a:t>
            </a:r>
            <a:r>
              <a:rPr lang="en-GB" sz="1830" u="sng">
                <a:solidFill>
                  <a:schemeClr val="hlink"/>
                </a:solidFill>
                <a:hlinkClick r:id="rId1"/>
              </a:rPr>
              <a:t>https://redis.io/</a:t>
            </a:r>
            <a:endParaRPr sz="1830" i="1"/>
          </a:p>
        </p:txBody>
      </p:sp>
      <p:sp>
        <p:nvSpPr>
          <p:cNvPr id="292" name="Google Shape;292;p42"/>
          <p:cNvSpPr txBox="1"/>
          <p:nvPr>
            <p:ph type="title"/>
          </p:nvPr>
        </p:nvSpPr>
        <p:spPr>
          <a:xfrm>
            <a:off x="727650" y="5584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40"/>
              <a:t>4. Redis and Distributed lock</a:t>
            </a:r>
            <a:endParaRPr sz="234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96" name="Shape 296"/>
        <p:cNvGrpSpPr/>
        <p:nvPr/>
      </p:nvGrpSpPr>
      <p:grpSpPr>
        <a:xfrm>
          <a:off x="0" y="0"/>
          <a:ext cx="0" cy="0"/>
          <a:chOff x="0" y="0"/>
          <a:chExt cx="0" cy="0"/>
        </a:xfrm>
      </p:grpSpPr>
      <p:sp>
        <p:nvSpPr>
          <p:cNvPr id="297" name="Google Shape;297;p43"/>
          <p:cNvSpPr txBox="1"/>
          <p:nvPr>
            <p:ph type="body" idx="1"/>
          </p:nvPr>
        </p:nvSpPr>
        <p:spPr>
          <a:xfrm>
            <a:off x="729450" y="1793675"/>
            <a:ext cx="7688700" cy="2546400"/>
          </a:xfrm>
          <a:prstGeom prst="rect">
            <a:avLst/>
          </a:prstGeom>
        </p:spPr>
        <p:txBody>
          <a:bodyPr spcFirstLastPara="1" wrap="square" lIns="91425" tIns="91425" rIns="91425" bIns="91425" anchor="t" anchorCtr="0">
            <a:noAutofit/>
          </a:bodyPr>
          <a:lstStyle/>
          <a:p>
            <a:pPr marL="457200" lvl="0" indent="-344805" algn="l" rtl="0">
              <a:lnSpc>
                <a:spcPct val="115000"/>
              </a:lnSpc>
              <a:spcBef>
                <a:spcPts val="0"/>
              </a:spcBef>
              <a:spcAft>
                <a:spcPts val="0"/>
              </a:spcAft>
              <a:buSzPts val="1830"/>
              <a:buChar char="●"/>
            </a:pPr>
            <a:r>
              <a:rPr lang="en-GB" sz="1830"/>
              <a:t>Redis can be used as a DLM and is also well-known for that</a:t>
            </a:r>
            <a:r>
              <a:rPr lang="en-GB" sz="1830"/>
              <a:t>.</a:t>
            </a:r>
            <a:r>
              <a:rPr lang="en-GB" sz="1830"/>
              <a:t> </a:t>
            </a:r>
            <a:endParaRPr sz="1830"/>
          </a:p>
          <a:p>
            <a:pPr marL="457200" lvl="0" indent="-344805" algn="l" rtl="0">
              <a:lnSpc>
                <a:spcPct val="115000"/>
              </a:lnSpc>
              <a:spcBef>
                <a:spcPts val="0"/>
              </a:spcBef>
              <a:spcAft>
                <a:spcPts val="0"/>
              </a:spcAft>
              <a:buSzPts val="1830"/>
              <a:buChar char="●"/>
            </a:pPr>
            <a:r>
              <a:rPr lang="en-GB" sz="1830"/>
              <a:t>Redis does not support built-in lock management mechanisms. However, various projects use Redis features for their distributed lock implementation</a:t>
            </a:r>
            <a:r>
              <a:rPr lang="en-GB" sz="1830"/>
              <a:t>.</a:t>
            </a:r>
            <a:endParaRPr sz="1830"/>
          </a:p>
          <a:p>
            <a:pPr marL="0" lvl="0" indent="0" algn="l" rtl="0">
              <a:lnSpc>
                <a:spcPct val="115000"/>
              </a:lnSpc>
              <a:spcBef>
                <a:spcPts val="1200"/>
              </a:spcBef>
              <a:spcAft>
                <a:spcPts val="1200"/>
              </a:spcAft>
              <a:buNone/>
            </a:pPr>
            <a:r>
              <a:rPr lang="en-GB" sz="1830" b="1" i="1"/>
              <a:t>Note: </a:t>
            </a:r>
            <a:r>
              <a:rPr lang="en-GB" sz="1830" i="1"/>
              <a:t>For the r</a:t>
            </a:r>
            <a:r>
              <a:rPr lang="en-GB" sz="1830" i="1"/>
              <a:t>est of this presentation, many concepts and discussions are referenced from the original documentation here: </a:t>
            </a:r>
            <a:r>
              <a:rPr lang="en-GB" sz="1830" i="1" u="sng">
                <a:solidFill>
                  <a:schemeClr val="hlink"/>
                </a:solidFill>
                <a:hlinkClick r:id="rId1"/>
              </a:rPr>
              <a:t>https://redis.io/docs/reference/patterns/distributed-locks/#implementations</a:t>
            </a:r>
            <a:endParaRPr sz="1830" i="1"/>
          </a:p>
        </p:txBody>
      </p:sp>
      <p:sp>
        <p:nvSpPr>
          <p:cNvPr id="298" name="Google Shape;298;p43"/>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Redis and Distributed lock</a:t>
            </a:r>
            <a:endParaRPr sz="2000"/>
          </a:p>
        </p:txBody>
      </p:sp>
      <p:sp>
        <p:nvSpPr>
          <p:cNvPr id="299" name="Google Shape;299;p43"/>
          <p:cNvSpPr txBox="1"/>
          <p:nvPr>
            <p:ph type="title"/>
          </p:nvPr>
        </p:nvSpPr>
        <p:spPr>
          <a:xfrm>
            <a:off x="727650" y="5584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40"/>
              <a:t>4. Redis and Distributed lock</a:t>
            </a:r>
            <a:endParaRPr sz="234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303" name="Shape 303"/>
        <p:cNvGrpSpPr/>
        <p:nvPr/>
      </p:nvGrpSpPr>
      <p:grpSpPr>
        <a:xfrm>
          <a:off x="0" y="0"/>
          <a:ext cx="0" cy="0"/>
          <a:chOff x="0" y="0"/>
          <a:chExt cx="0" cy="0"/>
        </a:xfrm>
      </p:grpSpPr>
      <p:sp>
        <p:nvSpPr>
          <p:cNvPr id="304" name="Google Shape;304;p44"/>
          <p:cNvSpPr txBox="1"/>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30"/>
              <a:t>Features</a:t>
            </a:r>
            <a:endParaRPr sz="1830"/>
          </a:p>
          <a:p>
            <a:pPr marL="457200" lvl="0" indent="-344805" algn="l" rtl="0">
              <a:lnSpc>
                <a:spcPct val="115000"/>
              </a:lnSpc>
              <a:spcBef>
                <a:spcPts val="1200"/>
              </a:spcBef>
              <a:spcAft>
                <a:spcPts val="0"/>
              </a:spcAft>
              <a:buSzPts val="1830"/>
              <a:buChar char="●"/>
            </a:pPr>
            <a:r>
              <a:rPr lang="en-GB" sz="1830"/>
              <a:t>In-memory data structures</a:t>
            </a:r>
            <a:endParaRPr sz="1830"/>
          </a:p>
          <a:p>
            <a:pPr marL="457200" lvl="0" indent="-344805" algn="l" rtl="0">
              <a:lnSpc>
                <a:spcPct val="115000"/>
              </a:lnSpc>
              <a:spcBef>
                <a:spcPts val="0"/>
              </a:spcBef>
              <a:spcAft>
                <a:spcPts val="0"/>
              </a:spcAft>
              <a:buSzPts val="1830"/>
              <a:buChar char="●"/>
            </a:pPr>
            <a:r>
              <a:rPr lang="en-GB" sz="1830"/>
              <a:t>Programmability, Extensibility</a:t>
            </a:r>
            <a:endParaRPr sz="1830"/>
          </a:p>
          <a:p>
            <a:pPr marL="457200" lvl="0" indent="-344805" algn="l" rtl="0">
              <a:spcBef>
                <a:spcPts val="0"/>
              </a:spcBef>
              <a:spcAft>
                <a:spcPts val="0"/>
              </a:spcAft>
              <a:buSzPts val="1830"/>
              <a:buChar char="●"/>
            </a:pPr>
            <a:r>
              <a:rPr lang="en-GB" sz="1830"/>
              <a:t>Clustering</a:t>
            </a:r>
            <a:endParaRPr sz="1830"/>
          </a:p>
          <a:p>
            <a:pPr marL="457200" lvl="0" indent="-344805" algn="l" rtl="0">
              <a:lnSpc>
                <a:spcPct val="115000"/>
              </a:lnSpc>
              <a:spcBef>
                <a:spcPts val="0"/>
              </a:spcBef>
              <a:spcAft>
                <a:spcPts val="0"/>
              </a:spcAft>
              <a:buSzPts val="1830"/>
              <a:buChar char="●"/>
            </a:pPr>
            <a:r>
              <a:rPr lang="en-GB" sz="1830"/>
              <a:t>High availability</a:t>
            </a:r>
            <a:endParaRPr sz="1830"/>
          </a:p>
          <a:p>
            <a:pPr marL="457200" lvl="0" indent="-344805" algn="l" rtl="0">
              <a:lnSpc>
                <a:spcPct val="115000"/>
              </a:lnSpc>
              <a:spcBef>
                <a:spcPts val="0"/>
              </a:spcBef>
              <a:spcAft>
                <a:spcPts val="0"/>
              </a:spcAft>
              <a:buSzPts val="1830"/>
              <a:buChar char="●"/>
            </a:pPr>
            <a:r>
              <a:rPr lang="en-GB" sz="1830"/>
              <a:t>Persistence</a:t>
            </a:r>
            <a:endParaRPr sz="1830"/>
          </a:p>
          <a:p>
            <a:pPr marL="0" lvl="0" indent="0" algn="l" rtl="0">
              <a:lnSpc>
                <a:spcPct val="115000"/>
              </a:lnSpc>
              <a:spcBef>
                <a:spcPts val="1200"/>
              </a:spcBef>
              <a:spcAft>
                <a:spcPts val="1200"/>
              </a:spcAft>
              <a:buNone/>
            </a:pPr>
            <a:endParaRPr sz="1830"/>
          </a:p>
        </p:txBody>
      </p:sp>
      <p:sp>
        <p:nvSpPr>
          <p:cNvPr id="305" name="Google Shape;305;p44"/>
          <p:cNvSpPr txBox="1"/>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Redis features &amp; use cases</a:t>
            </a:r>
            <a:endParaRPr sz="2000"/>
          </a:p>
        </p:txBody>
      </p:sp>
      <p:sp>
        <p:nvSpPr>
          <p:cNvPr id="306" name="Google Shape;306;p44"/>
          <p:cNvSpPr txBox="1"/>
          <p:nvPr>
            <p:ph type="title"/>
          </p:nvPr>
        </p:nvSpPr>
        <p:spPr>
          <a:xfrm>
            <a:off x="727650" y="5584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40"/>
              <a:t>4. Redis and Distributed lock</a:t>
            </a:r>
            <a:endParaRPr sz="2340"/>
          </a:p>
        </p:txBody>
      </p:sp>
      <p:sp>
        <p:nvSpPr>
          <p:cNvPr id="307" name="Google Shape;307;p44"/>
          <p:cNvSpPr txBox="1"/>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Use cases</a:t>
            </a:r>
            <a:endParaRPr sz="1800"/>
          </a:p>
          <a:p>
            <a:pPr marL="457200" lvl="0" indent="-342900" algn="l" rtl="0">
              <a:spcBef>
                <a:spcPts val="1200"/>
              </a:spcBef>
              <a:spcAft>
                <a:spcPts val="0"/>
              </a:spcAft>
              <a:buSzPts val="1800"/>
              <a:buChar char="●"/>
            </a:pPr>
            <a:r>
              <a:rPr lang="en-GB" sz="1800"/>
              <a:t>Real-time data store</a:t>
            </a:r>
            <a:endParaRPr sz="1800"/>
          </a:p>
          <a:p>
            <a:pPr marL="457200" lvl="0" indent="-342900" algn="l" rtl="0">
              <a:spcBef>
                <a:spcPts val="0"/>
              </a:spcBef>
              <a:spcAft>
                <a:spcPts val="0"/>
              </a:spcAft>
              <a:buSzPts val="1800"/>
              <a:buChar char="●"/>
            </a:pPr>
            <a:r>
              <a:rPr lang="en-GB" sz="1800"/>
              <a:t>Caching &amp; session storage</a:t>
            </a:r>
            <a:endParaRPr sz="1800"/>
          </a:p>
          <a:p>
            <a:pPr marL="457200" lvl="0" indent="-342900" algn="l" rtl="0">
              <a:spcBef>
                <a:spcPts val="0"/>
              </a:spcBef>
              <a:spcAft>
                <a:spcPts val="0"/>
              </a:spcAft>
              <a:buSzPts val="1800"/>
              <a:buChar char="●"/>
            </a:pPr>
            <a:r>
              <a:rPr lang="en-GB" sz="1800"/>
              <a:t>Streaming &amp; messaging</a:t>
            </a:r>
            <a:endParaRPr sz="1800"/>
          </a:p>
          <a:p>
            <a:pPr marL="0" lvl="0" indent="0" algn="l" rtl="0">
              <a:spcBef>
                <a:spcPts val="1200"/>
              </a:spcBef>
              <a:spcAft>
                <a:spcPts val="0"/>
              </a:spcAft>
              <a:buNone/>
            </a:pPr>
            <a:endParaRPr sz="1800"/>
          </a:p>
          <a:p>
            <a:pPr marL="0" lvl="0" indent="0" algn="l" rtl="0">
              <a:spcBef>
                <a:spcPts val="1200"/>
              </a:spcBef>
              <a:spcAft>
                <a:spcPts val="1200"/>
              </a:spcAft>
              <a:buNone/>
            </a:pP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311" name="Shape 311"/>
        <p:cNvGrpSpPr/>
        <p:nvPr/>
      </p:nvGrpSpPr>
      <p:grpSpPr>
        <a:xfrm>
          <a:off x="0" y="0"/>
          <a:ext cx="0" cy="0"/>
          <a:chOff x="0" y="0"/>
          <a:chExt cx="0" cy="0"/>
        </a:xfrm>
      </p:grpSpPr>
      <p:sp>
        <p:nvSpPr>
          <p:cNvPr id="312" name="Google Shape;312;p45"/>
          <p:cNvSpPr txBox="1"/>
          <p:nvPr>
            <p:ph type="body" idx="1"/>
          </p:nvPr>
        </p:nvSpPr>
        <p:spPr>
          <a:xfrm>
            <a:off x="729450" y="1793675"/>
            <a:ext cx="3741900" cy="2546400"/>
          </a:xfrm>
          <a:prstGeom prst="rect">
            <a:avLst/>
          </a:prstGeom>
        </p:spPr>
        <p:txBody>
          <a:bodyPr spcFirstLastPara="1" wrap="square" lIns="91425" tIns="91425" rIns="91425" bIns="91425" anchor="t" anchorCtr="0">
            <a:noAutofit/>
          </a:bodyPr>
          <a:lstStyle/>
          <a:p>
            <a:pPr marL="457200" lvl="0" indent="-344805" algn="l" rtl="0">
              <a:lnSpc>
                <a:spcPct val="115000"/>
              </a:lnSpc>
              <a:spcBef>
                <a:spcPts val="0"/>
              </a:spcBef>
              <a:spcAft>
                <a:spcPts val="0"/>
              </a:spcAft>
              <a:buSzPts val="1830"/>
              <a:buChar char="●"/>
            </a:pPr>
            <a:r>
              <a:rPr lang="en-GB" sz="1830"/>
              <a:t>Install using Docker, packages or port project (Windows): </a:t>
            </a:r>
            <a:r>
              <a:rPr lang="en-GB" sz="1830" u="sng">
                <a:solidFill>
                  <a:schemeClr val="hlink"/>
                </a:solidFill>
                <a:hlinkClick r:id="rId1"/>
              </a:rPr>
              <a:t>https://github.com/tporadowski/redis/releases</a:t>
            </a:r>
            <a:endParaRPr sz="1830"/>
          </a:p>
          <a:p>
            <a:pPr marL="457200" lvl="0" indent="-344805" algn="l" rtl="0">
              <a:lnSpc>
                <a:spcPct val="115000"/>
              </a:lnSpc>
              <a:spcBef>
                <a:spcPts val="0"/>
              </a:spcBef>
              <a:spcAft>
                <a:spcPts val="0"/>
              </a:spcAft>
              <a:buSzPts val="1830"/>
              <a:buChar char="●"/>
            </a:pPr>
            <a:r>
              <a:rPr lang="en-GB" sz="1830"/>
              <a:t>Using Redis CLI</a:t>
            </a:r>
            <a:endParaRPr sz="1830"/>
          </a:p>
          <a:p>
            <a:pPr marL="457200" lvl="0" indent="-344805" algn="l" rtl="0">
              <a:lnSpc>
                <a:spcPct val="115000"/>
              </a:lnSpc>
              <a:spcBef>
                <a:spcPts val="0"/>
              </a:spcBef>
              <a:spcAft>
                <a:spcPts val="0"/>
              </a:spcAft>
              <a:buSzPts val="1830"/>
              <a:buChar char="●"/>
            </a:pPr>
            <a:r>
              <a:rPr lang="en-GB" sz="1830"/>
              <a:t>Using Client SDKs</a:t>
            </a:r>
            <a:endParaRPr sz="1830"/>
          </a:p>
        </p:txBody>
      </p:sp>
      <p:sp>
        <p:nvSpPr>
          <p:cNvPr id="313" name="Google Shape;313;p45"/>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Working with Redis</a:t>
            </a:r>
            <a:endParaRPr sz="2000"/>
          </a:p>
        </p:txBody>
      </p:sp>
      <p:sp>
        <p:nvSpPr>
          <p:cNvPr id="314" name="Google Shape;314;p45"/>
          <p:cNvSpPr txBox="1"/>
          <p:nvPr>
            <p:ph type="title"/>
          </p:nvPr>
        </p:nvSpPr>
        <p:spPr>
          <a:xfrm>
            <a:off x="727650" y="5584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40"/>
              <a:t>4. Redis and Distributed lock</a:t>
            </a:r>
            <a:endParaRPr sz="2340"/>
          </a:p>
        </p:txBody>
      </p:sp>
      <p:pic>
        <p:nvPicPr>
          <p:cNvPr id="315" name="Google Shape;315;p45"/>
          <p:cNvPicPr preferRelativeResize="0"/>
          <p:nvPr/>
        </p:nvPicPr>
        <p:blipFill>
          <a:blip r:embed="rId2"/>
          <a:stretch>
            <a:fillRect/>
          </a:stretch>
        </p:blipFill>
        <p:spPr>
          <a:xfrm>
            <a:off x="4778475" y="1575325"/>
            <a:ext cx="3848876" cy="28461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319" name="Shape 319"/>
        <p:cNvGrpSpPr/>
        <p:nvPr/>
      </p:nvGrpSpPr>
      <p:grpSpPr>
        <a:xfrm>
          <a:off x="0" y="0"/>
          <a:ext cx="0" cy="0"/>
          <a:chOff x="0" y="0"/>
          <a:chExt cx="0" cy="0"/>
        </a:xfrm>
      </p:grpSpPr>
      <p:sp>
        <p:nvSpPr>
          <p:cNvPr id="320" name="Google Shape;320;p46"/>
          <p:cNvSpPr txBox="1"/>
          <p:nvPr>
            <p:ph type="body" idx="1"/>
          </p:nvPr>
        </p:nvSpPr>
        <p:spPr>
          <a:xfrm>
            <a:off x="729450" y="1793675"/>
            <a:ext cx="7688700" cy="2546400"/>
          </a:xfrm>
          <a:prstGeom prst="rect">
            <a:avLst/>
          </a:prstGeom>
        </p:spPr>
        <p:txBody>
          <a:bodyPr spcFirstLastPara="1" wrap="square" lIns="91425" tIns="91425" rIns="91425" bIns="91425" anchor="t" anchorCtr="0">
            <a:noAutofit/>
          </a:bodyPr>
          <a:lstStyle/>
          <a:p>
            <a:pPr marL="457200" lvl="0" indent="-344805" algn="l" rtl="0">
              <a:lnSpc>
                <a:spcPct val="115000"/>
              </a:lnSpc>
              <a:spcBef>
                <a:spcPts val="0"/>
              </a:spcBef>
              <a:spcAft>
                <a:spcPts val="0"/>
              </a:spcAft>
              <a:buSzPts val="1830"/>
              <a:buChar char="●"/>
            </a:pPr>
            <a:r>
              <a:rPr lang="en-GB" sz="1830"/>
              <a:t>From Redis’ point of view, there are three properties that must be at least satisfied to guarantee we used distributed locks effectively.</a:t>
            </a:r>
            <a:endParaRPr sz="1830"/>
          </a:p>
          <a:p>
            <a:pPr marL="914400" lvl="1" indent="-344805" algn="l" rtl="0">
              <a:lnSpc>
                <a:spcPct val="115000"/>
              </a:lnSpc>
              <a:spcBef>
                <a:spcPts val="0"/>
              </a:spcBef>
              <a:spcAft>
                <a:spcPts val="0"/>
              </a:spcAft>
              <a:buSzPts val="1830"/>
              <a:buChar char="○"/>
            </a:pPr>
            <a:r>
              <a:rPr lang="en-GB" sz="1830"/>
              <a:t>Safety property: Mutual exclusion</a:t>
            </a:r>
            <a:endParaRPr sz="1830"/>
          </a:p>
          <a:p>
            <a:pPr marL="914400" lvl="1" indent="-344805" algn="l" rtl="0">
              <a:lnSpc>
                <a:spcPct val="115000"/>
              </a:lnSpc>
              <a:spcBef>
                <a:spcPts val="0"/>
              </a:spcBef>
              <a:spcAft>
                <a:spcPts val="0"/>
              </a:spcAft>
              <a:buSzPts val="1830"/>
              <a:buChar char="○"/>
            </a:pPr>
            <a:r>
              <a:rPr lang="en-GB" sz="1830"/>
              <a:t>Liveness property A: Deadlock free</a:t>
            </a:r>
            <a:endParaRPr sz="1830"/>
          </a:p>
          <a:p>
            <a:pPr marL="914400" lvl="1" indent="-344805" algn="l" rtl="0">
              <a:lnSpc>
                <a:spcPct val="115000"/>
              </a:lnSpc>
              <a:spcBef>
                <a:spcPts val="0"/>
              </a:spcBef>
              <a:spcAft>
                <a:spcPts val="0"/>
              </a:spcAft>
              <a:buSzPts val="1830"/>
              <a:buChar char="○"/>
            </a:pPr>
            <a:r>
              <a:rPr lang="en-GB" sz="1830"/>
              <a:t>Liveness property B: Fault tolerance</a:t>
            </a:r>
            <a:endParaRPr sz="1830"/>
          </a:p>
          <a:p>
            <a:pPr marL="0" lvl="0" indent="0" algn="l" rtl="0">
              <a:lnSpc>
                <a:spcPct val="115000"/>
              </a:lnSpc>
              <a:spcBef>
                <a:spcPts val="1200"/>
              </a:spcBef>
              <a:spcAft>
                <a:spcPts val="1200"/>
              </a:spcAft>
              <a:buNone/>
            </a:pPr>
            <a:r>
              <a:rPr lang="en-GB" sz="1830" i="1"/>
              <a:t>For more details: </a:t>
            </a:r>
            <a:r>
              <a:rPr lang="en-GB" sz="1830" i="1" u="sng">
                <a:solidFill>
                  <a:schemeClr val="hlink"/>
                </a:solidFill>
                <a:hlinkClick r:id="rId1"/>
              </a:rPr>
              <a:t>https://redis.io/docs/manual/patterns/distributed-locks/#safety-and-liveness-guarantees</a:t>
            </a:r>
            <a:endParaRPr sz="1830" i="1"/>
          </a:p>
        </p:txBody>
      </p:sp>
      <p:sp>
        <p:nvSpPr>
          <p:cNvPr id="321" name="Google Shape;321;p46"/>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Characteristics of a good locking algorithm</a:t>
            </a:r>
            <a:endParaRPr sz="2000"/>
          </a:p>
        </p:txBody>
      </p:sp>
      <p:sp>
        <p:nvSpPr>
          <p:cNvPr id="322" name="Google Shape;322;p46"/>
          <p:cNvSpPr txBox="1"/>
          <p:nvPr>
            <p:ph type="title"/>
          </p:nvPr>
        </p:nvSpPr>
        <p:spPr>
          <a:xfrm>
            <a:off x="727650" y="5584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40"/>
              <a:t>4. Redis and Distributed lock</a:t>
            </a:r>
            <a:endParaRPr sz="234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326" name="Shape 326"/>
        <p:cNvGrpSpPr/>
        <p:nvPr/>
      </p:nvGrpSpPr>
      <p:grpSpPr>
        <a:xfrm>
          <a:off x="0" y="0"/>
          <a:ext cx="0" cy="0"/>
          <a:chOff x="0" y="0"/>
          <a:chExt cx="0" cy="0"/>
        </a:xfrm>
      </p:grpSpPr>
      <p:sp>
        <p:nvSpPr>
          <p:cNvPr id="327" name="Google Shape;327;p47"/>
          <p:cNvSpPr txBox="1"/>
          <p:nvPr>
            <p:ph type="body" idx="1"/>
          </p:nvPr>
        </p:nvSpPr>
        <p:spPr>
          <a:xfrm>
            <a:off x="729450" y="1793675"/>
            <a:ext cx="7688700" cy="254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30"/>
              <a:t>"</a:t>
            </a:r>
            <a:r>
              <a:rPr lang="en-GB" sz="1830"/>
              <a:t>In concurrent computing, deadlock is any situation in which no member of some group of entities can proceed because each waits for another member, including itself, to take action, such as sending a message or, more commonly, releasing a lock.</a:t>
            </a:r>
            <a:r>
              <a:rPr lang="en-GB" sz="1830"/>
              <a:t>"</a:t>
            </a:r>
            <a:r>
              <a:rPr lang="en-GB" sz="1830"/>
              <a:t> </a:t>
            </a:r>
            <a:endParaRPr sz="1830"/>
          </a:p>
          <a:p>
            <a:pPr marL="457200" lvl="0" indent="0" algn="r" rtl="0">
              <a:lnSpc>
                <a:spcPct val="115000"/>
              </a:lnSpc>
              <a:spcBef>
                <a:spcPts val="1200"/>
              </a:spcBef>
              <a:spcAft>
                <a:spcPts val="1200"/>
              </a:spcAft>
              <a:buNone/>
            </a:pPr>
            <a:r>
              <a:rPr lang="en-GB" sz="1830" i="1"/>
              <a:t>Reference: </a:t>
            </a:r>
            <a:r>
              <a:rPr lang="en-GB" sz="1830" i="1" u="sng">
                <a:solidFill>
                  <a:schemeClr val="hlink"/>
                </a:solidFill>
                <a:hlinkClick r:id="rId1"/>
              </a:rPr>
              <a:t>https://en.wikipedia.org/wiki/Deadlock</a:t>
            </a:r>
            <a:endParaRPr sz="1830" i="1"/>
          </a:p>
        </p:txBody>
      </p:sp>
      <p:sp>
        <p:nvSpPr>
          <p:cNvPr id="328" name="Google Shape;328;p47"/>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Deadlock</a:t>
            </a:r>
            <a:endParaRPr sz="2000"/>
          </a:p>
        </p:txBody>
      </p:sp>
      <p:sp>
        <p:nvSpPr>
          <p:cNvPr id="329" name="Google Shape;329;p47"/>
          <p:cNvSpPr txBox="1"/>
          <p:nvPr>
            <p:ph type="title"/>
          </p:nvPr>
        </p:nvSpPr>
        <p:spPr>
          <a:xfrm>
            <a:off x="727650" y="5584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40"/>
              <a:t>4. Redis and Distributed lock</a:t>
            </a:r>
            <a:endParaRPr sz="234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5"/>
          <p:cNvSpPr txBox="1"/>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AutoNum type="arabicPeriod"/>
            </a:pPr>
            <a:r>
              <a:rPr lang="en-GB" sz="1800"/>
              <a:t>Introduction</a:t>
            </a:r>
            <a:endParaRPr sz="1800"/>
          </a:p>
          <a:p>
            <a:pPr marL="457200" lvl="0" indent="-342900" algn="l" rtl="0">
              <a:lnSpc>
                <a:spcPct val="115000"/>
              </a:lnSpc>
              <a:spcBef>
                <a:spcPts val="0"/>
              </a:spcBef>
              <a:spcAft>
                <a:spcPts val="0"/>
              </a:spcAft>
              <a:buSzPts val="1800"/>
              <a:buAutoNum type="arabicPeriod"/>
            </a:pPr>
            <a:r>
              <a:rPr lang="en-GB" sz="1800"/>
              <a:t>Distributed lock: Concepts</a:t>
            </a:r>
            <a:endParaRPr sz="1800"/>
          </a:p>
          <a:p>
            <a:pPr marL="457200" lvl="0" indent="-342900" algn="l" rtl="0">
              <a:lnSpc>
                <a:spcPct val="115000"/>
              </a:lnSpc>
              <a:spcBef>
                <a:spcPts val="0"/>
              </a:spcBef>
              <a:spcAft>
                <a:spcPts val="0"/>
              </a:spcAft>
              <a:buSzPts val="1800"/>
              <a:buAutoNum type="arabicPeriod"/>
            </a:pPr>
            <a:r>
              <a:rPr lang="en-GB" sz="1800"/>
              <a:t>Distributed lock manager (DLM)</a:t>
            </a:r>
            <a:endParaRPr sz="1800"/>
          </a:p>
          <a:p>
            <a:pPr marL="457200" lvl="0" indent="-342900" algn="l" rtl="0">
              <a:lnSpc>
                <a:spcPct val="115000"/>
              </a:lnSpc>
              <a:spcBef>
                <a:spcPts val="0"/>
              </a:spcBef>
              <a:spcAft>
                <a:spcPts val="0"/>
              </a:spcAft>
              <a:buSzPts val="1800"/>
              <a:buAutoNum type="arabicPeriod"/>
            </a:pPr>
            <a:r>
              <a:rPr lang="en-GB" sz="1800"/>
              <a:t>Redis and Distributed lock</a:t>
            </a:r>
            <a:endParaRPr sz="1800"/>
          </a:p>
        </p:txBody>
      </p:sp>
      <p:sp>
        <p:nvSpPr>
          <p:cNvPr id="101" name="Google Shape;101;p15"/>
          <p:cNvSpPr txBox="1"/>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340"/>
              <a:t>Tables of content</a:t>
            </a:r>
            <a:endParaRPr sz="2340"/>
          </a:p>
        </p:txBody>
      </p:sp>
      <p:sp>
        <p:nvSpPr>
          <p:cNvPr id="102" name="Google Shape;102;p15"/>
          <p:cNvSpPr txBox="1"/>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AutoNum type="arabicPeriod" startAt="5"/>
            </a:pPr>
            <a:r>
              <a:rPr lang="en-GB" sz="1800"/>
              <a:t>RedLock algorithm</a:t>
            </a:r>
            <a:endParaRPr sz="1800"/>
          </a:p>
          <a:p>
            <a:pPr marL="457200" lvl="0" indent="-342900" algn="l" rtl="0">
              <a:lnSpc>
                <a:spcPct val="115000"/>
              </a:lnSpc>
              <a:spcBef>
                <a:spcPts val="0"/>
              </a:spcBef>
              <a:spcAft>
                <a:spcPts val="0"/>
              </a:spcAft>
              <a:buSzPts val="1800"/>
              <a:buAutoNum type="arabicPeriod" startAt="5"/>
            </a:pPr>
            <a:r>
              <a:rPr lang="en-GB" sz="1800"/>
              <a:t>Conclusion</a:t>
            </a:r>
            <a:endParaRPr sz="1800"/>
          </a:p>
          <a:p>
            <a:pPr marL="457200" lvl="0" indent="-342900" algn="l" rtl="0">
              <a:lnSpc>
                <a:spcPct val="115000"/>
              </a:lnSpc>
              <a:spcBef>
                <a:spcPts val="0"/>
              </a:spcBef>
              <a:spcAft>
                <a:spcPts val="0"/>
              </a:spcAft>
              <a:buSzPts val="1800"/>
              <a:buAutoNum type="arabicPeriod" startAt="5"/>
            </a:pPr>
            <a:r>
              <a:rPr lang="en-GB" sz="1800"/>
              <a:t>Q&amp;A discussion</a:t>
            </a:r>
            <a:endParaRPr sz="1800"/>
          </a:p>
          <a:p>
            <a:pPr marL="0" lvl="0" indent="0" algn="l" rtl="0">
              <a:lnSpc>
                <a:spcPct val="115000"/>
              </a:lnSpc>
              <a:spcBef>
                <a:spcPts val="1200"/>
              </a:spcBef>
              <a:spcAft>
                <a:spcPts val="1200"/>
              </a:spcAft>
              <a:buNone/>
            </a:pP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333" name="Shape 333"/>
        <p:cNvGrpSpPr/>
        <p:nvPr/>
      </p:nvGrpSpPr>
      <p:grpSpPr>
        <a:xfrm>
          <a:off x="0" y="0"/>
          <a:ext cx="0" cy="0"/>
          <a:chOff x="0" y="0"/>
          <a:chExt cx="0" cy="0"/>
        </a:xfrm>
      </p:grpSpPr>
      <p:sp>
        <p:nvSpPr>
          <p:cNvPr id="334" name="Google Shape;334;p48"/>
          <p:cNvSpPr txBox="1"/>
          <p:nvPr>
            <p:ph type="body" idx="1"/>
          </p:nvPr>
        </p:nvSpPr>
        <p:spPr>
          <a:xfrm>
            <a:off x="729450" y="1793675"/>
            <a:ext cx="7688700" cy="254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endParaRPr sz="1830" i="1"/>
          </a:p>
        </p:txBody>
      </p:sp>
      <p:sp>
        <p:nvSpPr>
          <p:cNvPr id="335" name="Google Shape;335;p48"/>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Deadlock</a:t>
            </a:r>
            <a:endParaRPr sz="2000"/>
          </a:p>
        </p:txBody>
      </p:sp>
      <p:sp>
        <p:nvSpPr>
          <p:cNvPr id="336" name="Google Shape;336;p48"/>
          <p:cNvSpPr txBox="1"/>
          <p:nvPr>
            <p:ph type="title"/>
          </p:nvPr>
        </p:nvSpPr>
        <p:spPr>
          <a:xfrm>
            <a:off x="727650" y="5584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40"/>
              <a:t>4. Redis and Distributed lock</a:t>
            </a:r>
            <a:endParaRPr sz="2340"/>
          </a:p>
        </p:txBody>
      </p:sp>
      <p:pic>
        <p:nvPicPr>
          <p:cNvPr id="337" name="Google Shape;337;p48"/>
          <p:cNvPicPr preferRelativeResize="0"/>
          <p:nvPr/>
        </p:nvPicPr>
        <p:blipFill>
          <a:blip r:embed="rId1"/>
          <a:stretch>
            <a:fillRect/>
          </a:stretch>
        </p:blipFill>
        <p:spPr>
          <a:xfrm>
            <a:off x="2556250" y="1085550"/>
            <a:ext cx="4670799" cy="3962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341" name="Shape 341"/>
        <p:cNvGrpSpPr/>
        <p:nvPr/>
      </p:nvGrpSpPr>
      <p:grpSpPr>
        <a:xfrm>
          <a:off x="0" y="0"/>
          <a:ext cx="0" cy="0"/>
          <a:chOff x="0" y="0"/>
          <a:chExt cx="0" cy="0"/>
        </a:xfrm>
      </p:grpSpPr>
      <p:sp>
        <p:nvSpPr>
          <p:cNvPr id="342" name="Google Shape;342;p49"/>
          <p:cNvSpPr txBox="1"/>
          <p:nvPr>
            <p:ph type="body" idx="1"/>
          </p:nvPr>
        </p:nvSpPr>
        <p:spPr>
          <a:xfrm>
            <a:off x="729450" y="1793675"/>
            <a:ext cx="7688700" cy="254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endParaRPr sz="1830" i="1"/>
          </a:p>
        </p:txBody>
      </p:sp>
      <p:sp>
        <p:nvSpPr>
          <p:cNvPr id="343" name="Google Shape;343;p49"/>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Deadlock</a:t>
            </a:r>
            <a:endParaRPr sz="2000"/>
          </a:p>
        </p:txBody>
      </p:sp>
      <p:sp>
        <p:nvSpPr>
          <p:cNvPr id="344" name="Google Shape;344;p49"/>
          <p:cNvSpPr txBox="1"/>
          <p:nvPr>
            <p:ph type="title"/>
          </p:nvPr>
        </p:nvSpPr>
        <p:spPr>
          <a:xfrm>
            <a:off x="727650" y="5584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40"/>
              <a:t>4. Redis and Distributed lock</a:t>
            </a:r>
            <a:endParaRPr sz="2340"/>
          </a:p>
        </p:txBody>
      </p:sp>
      <p:pic>
        <p:nvPicPr>
          <p:cNvPr id="345" name="Google Shape;345;p49"/>
          <p:cNvPicPr preferRelativeResize="0"/>
          <p:nvPr/>
        </p:nvPicPr>
        <p:blipFill>
          <a:blip r:embed="rId1"/>
          <a:stretch>
            <a:fillRect/>
          </a:stretch>
        </p:blipFill>
        <p:spPr>
          <a:xfrm>
            <a:off x="2812375" y="1190450"/>
            <a:ext cx="5676900" cy="37528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349" name="Shape 349"/>
        <p:cNvGrpSpPr/>
        <p:nvPr/>
      </p:nvGrpSpPr>
      <p:grpSpPr>
        <a:xfrm>
          <a:off x="0" y="0"/>
          <a:ext cx="0" cy="0"/>
          <a:chOff x="0" y="0"/>
          <a:chExt cx="0" cy="0"/>
        </a:xfrm>
      </p:grpSpPr>
      <p:sp>
        <p:nvSpPr>
          <p:cNvPr id="350" name="Google Shape;350;p50"/>
          <p:cNvSpPr txBox="1"/>
          <p:nvPr>
            <p:ph type="body" idx="1"/>
          </p:nvPr>
        </p:nvSpPr>
        <p:spPr>
          <a:xfrm>
            <a:off x="729450" y="1793675"/>
            <a:ext cx="7688700" cy="2546400"/>
          </a:xfrm>
          <a:prstGeom prst="rect">
            <a:avLst/>
          </a:prstGeom>
        </p:spPr>
        <p:txBody>
          <a:bodyPr spcFirstLastPara="1" wrap="square" lIns="91425" tIns="91425" rIns="91425" bIns="91425" anchor="t" anchorCtr="0">
            <a:noAutofit/>
          </a:bodyPr>
          <a:lstStyle/>
          <a:p>
            <a:pPr marL="457200" lvl="0" indent="-344805" algn="l" rtl="0">
              <a:lnSpc>
                <a:spcPct val="115000"/>
              </a:lnSpc>
              <a:spcBef>
                <a:spcPts val="0"/>
              </a:spcBef>
              <a:spcAft>
                <a:spcPts val="0"/>
              </a:spcAft>
              <a:buSzPts val="1830"/>
              <a:buChar char="●"/>
            </a:pPr>
            <a:r>
              <a:rPr lang="en-GB" sz="1830"/>
              <a:t>To acquire the lock, execute the following command:</a:t>
            </a:r>
            <a:endParaRPr sz="1830"/>
          </a:p>
          <a:p>
            <a:pPr marL="914400" lvl="1" indent="-344805" algn="l" rtl="0">
              <a:lnSpc>
                <a:spcPct val="115000"/>
              </a:lnSpc>
              <a:spcBef>
                <a:spcPts val="0"/>
              </a:spcBef>
              <a:spcAft>
                <a:spcPts val="0"/>
              </a:spcAft>
              <a:buClr>
                <a:srgbClr val="38761D"/>
              </a:buClr>
              <a:buSzPts val="1830"/>
              <a:buChar char="○"/>
            </a:pPr>
            <a:r>
              <a:rPr lang="en-GB" sz="1830" i="1">
                <a:solidFill>
                  <a:srgbClr val="38761D"/>
                </a:solidFill>
              </a:rPr>
              <a:t>SET resource_name a_random_value NX PX 10000</a:t>
            </a:r>
            <a:endParaRPr sz="1830" i="1">
              <a:solidFill>
                <a:srgbClr val="38761D"/>
              </a:solidFill>
            </a:endParaRPr>
          </a:p>
          <a:p>
            <a:pPr marL="457200" lvl="0" indent="-344805" algn="l" rtl="0">
              <a:spcBef>
                <a:spcPts val="0"/>
              </a:spcBef>
              <a:spcAft>
                <a:spcPts val="0"/>
              </a:spcAft>
              <a:buSzPts val="1830"/>
              <a:buChar char="●"/>
            </a:pPr>
            <a:r>
              <a:rPr lang="en-GB" sz="1830" b="1"/>
              <a:t>NX</a:t>
            </a:r>
            <a:r>
              <a:rPr lang="en-GB" sz="1830"/>
              <a:t>:</a:t>
            </a:r>
            <a:r>
              <a:rPr lang="en-GB" sz="1830"/>
              <a:t> set the key only if it does not already exist → mutex lock</a:t>
            </a:r>
            <a:endParaRPr sz="1830"/>
          </a:p>
          <a:p>
            <a:pPr marL="457200" lvl="0" indent="-344805" algn="l" rtl="0">
              <a:spcBef>
                <a:spcPts val="0"/>
              </a:spcBef>
              <a:spcAft>
                <a:spcPts val="0"/>
              </a:spcAft>
              <a:buSzPts val="1830"/>
              <a:buChar char="●"/>
            </a:pPr>
            <a:r>
              <a:rPr lang="en-GB" sz="1830" b="1"/>
              <a:t>PX</a:t>
            </a:r>
            <a:r>
              <a:rPr lang="en-GB" sz="1830"/>
              <a:t>: expiration time (TTL) of 10000 milliseconds → avoid deadlock</a:t>
            </a:r>
            <a:endParaRPr sz="1830"/>
          </a:p>
          <a:p>
            <a:pPr marL="457200" lvl="0" indent="-344805" algn="l" rtl="0">
              <a:spcBef>
                <a:spcPts val="0"/>
              </a:spcBef>
              <a:spcAft>
                <a:spcPts val="0"/>
              </a:spcAft>
              <a:buSzPts val="1830"/>
              <a:buChar char="●"/>
            </a:pPr>
            <a:r>
              <a:rPr lang="en-GB" sz="1830" b="1"/>
              <a:t>a_random_value</a:t>
            </a:r>
            <a:r>
              <a:rPr lang="en-GB" sz="1830"/>
              <a:t>: unique value </a:t>
            </a:r>
            <a:r>
              <a:rPr lang="en-GB" sz="1830"/>
              <a:t>across all clients and all lock requests. → Release the lock in a safe way: if current lock has similar value when acquiring that lock, we can avoid releasing the lock acquired by other clients.</a:t>
            </a:r>
            <a:endParaRPr sz="1830" i="1">
              <a:solidFill>
                <a:srgbClr val="38761D"/>
              </a:solidFill>
            </a:endParaRPr>
          </a:p>
        </p:txBody>
      </p:sp>
      <p:sp>
        <p:nvSpPr>
          <p:cNvPr id="351" name="Google Shape;351;p50"/>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Using a single Redis instance as a </a:t>
            </a:r>
            <a:r>
              <a:rPr lang="en-GB" sz="2000"/>
              <a:t>DLM</a:t>
            </a:r>
            <a:endParaRPr sz="2000"/>
          </a:p>
        </p:txBody>
      </p:sp>
      <p:sp>
        <p:nvSpPr>
          <p:cNvPr id="352" name="Google Shape;352;p50"/>
          <p:cNvSpPr txBox="1"/>
          <p:nvPr>
            <p:ph type="title"/>
          </p:nvPr>
        </p:nvSpPr>
        <p:spPr>
          <a:xfrm>
            <a:off x="727650" y="5584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40"/>
              <a:t>4. Redis and Distributed lock</a:t>
            </a:r>
            <a:endParaRPr sz="234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356" name="Shape 356"/>
        <p:cNvGrpSpPr/>
        <p:nvPr/>
      </p:nvGrpSpPr>
      <p:grpSpPr>
        <a:xfrm>
          <a:off x="0" y="0"/>
          <a:ext cx="0" cy="0"/>
          <a:chOff x="0" y="0"/>
          <a:chExt cx="0" cy="0"/>
        </a:xfrm>
      </p:grpSpPr>
      <p:sp>
        <p:nvSpPr>
          <p:cNvPr id="357" name="Google Shape;357;p51"/>
          <p:cNvSpPr txBox="1"/>
          <p:nvPr>
            <p:ph type="body" idx="1"/>
          </p:nvPr>
        </p:nvSpPr>
        <p:spPr>
          <a:xfrm>
            <a:off x="729450" y="1793675"/>
            <a:ext cx="7688700" cy="2546400"/>
          </a:xfrm>
          <a:prstGeom prst="rect">
            <a:avLst/>
          </a:prstGeom>
        </p:spPr>
        <p:txBody>
          <a:bodyPr spcFirstLastPara="1" wrap="square" lIns="91425" tIns="91425" rIns="91425" bIns="91425" anchor="t" anchorCtr="0">
            <a:noAutofit/>
          </a:bodyPr>
          <a:lstStyle/>
          <a:p>
            <a:pPr marL="457200" lvl="0" indent="-344805" algn="l" rtl="0">
              <a:spcBef>
                <a:spcPts val="0"/>
              </a:spcBef>
              <a:spcAft>
                <a:spcPts val="0"/>
              </a:spcAft>
              <a:buSzPts val="1830"/>
              <a:buChar char="●"/>
            </a:pPr>
            <a:r>
              <a:rPr lang="en-GB" sz="1830"/>
              <a:t>See the following Lua script for releasing a lock:</a:t>
            </a:r>
            <a:endParaRPr sz="1830"/>
          </a:p>
          <a:p>
            <a:pPr marL="0" lvl="0" indent="0" algn="l" rtl="0">
              <a:lnSpc>
                <a:spcPct val="100000"/>
              </a:lnSpc>
              <a:spcBef>
                <a:spcPts val="1200"/>
              </a:spcBef>
              <a:spcAft>
                <a:spcPts val="0"/>
              </a:spcAft>
              <a:buNone/>
            </a:pPr>
            <a:r>
              <a:rPr lang="en-GB" sz="1830" i="1">
                <a:solidFill>
                  <a:srgbClr val="38761D"/>
                </a:solidFill>
              </a:rPr>
              <a:t>if redis.call("get",KEYS[1]) == ARGV[1] then</a:t>
            </a:r>
            <a:endParaRPr sz="1830" i="1">
              <a:solidFill>
                <a:srgbClr val="38761D"/>
              </a:solidFill>
            </a:endParaRPr>
          </a:p>
          <a:p>
            <a:pPr marL="0" lvl="0" indent="0" algn="l" rtl="0">
              <a:lnSpc>
                <a:spcPct val="100000"/>
              </a:lnSpc>
              <a:spcBef>
                <a:spcPts val="0"/>
              </a:spcBef>
              <a:spcAft>
                <a:spcPts val="0"/>
              </a:spcAft>
              <a:buNone/>
            </a:pPr>
            <a:r>
              <a:rPr lang="en-GB" sz="1830" i="1">
                <a:solidFill>
                  <a:srgbClr val="38761D"/>
                </a:solidFill>
              </a:rPr>
              <a:t>    return redis.call("del",KEYS[1])</a:t>
            </a:r>
            <a:endParaRPr sz="1830" i="1">
              <a:solidFill>
                <a:srgbClr val="38761D"/>
              </a:solidFill>
            </a:endParaRPr>
          </a:p>
          <a:p>
            <a:pPr marL="0" lvl="0" indent="0" algn="l" rtl="0">
              <a:lnSpc>
                <a:spcPct val="100000"/>
              </a:lnSpc>
              <a:spcBef>
                <a:spcPts val="0"/>
              </a:spcBef>
              <a:spcAft>
                <a:spcPts val="0"/>
              </a:spcAft>
              <a:buNone/>
            </a:pPr>
            <a:r>
              <a:rPr lang="en-GB" sz="1830" i="1">
                <a:solidFill>
                  <a:srgbClr val="38761D"/>
                </a:solidFill>
              </a:rPr>
              <a:t>else</a:t>
            </a:r>
            <a:endParaRPr sz="1830" i="1">
              <a:solidFill>
                <a:srgbClr val="38761D"/>
              </a:solidFill>
            </a:endParaRPr>
          </a:p>
          <a:p>
            <a:pPr marL="0" lvl="0" indent="0" algn="l" rtl="0">
              <a:lnSpc>
                <a:spcPct val="100000"/>
              </a:lnSpc>
              <a:spcBef>
                <a:spcPts val="0"/>
              </a:spcBef>
              <a:spcAft>
                <a:spcPts val="0"/>
              </a:spcAft>
              <a:buNone/>
            </a:pPr>
            <a:r>
              <a:rPr lang="en-GB" sz="1830" i="1">
                <a:solidFill>
                  <a:srgbClr val="38761D"/>
                </a:solidFill>
              </a:rPr>
              <a:t>    return 0</a:t>
            </a:r>
            <a:endParaRPr sz="1830" i="1">
              <a:solidFill>
                <a:srgbClr val="38761D"/>
              </a:solidFill>
            </a:endParaRPr>
          </a:p>
          <a:p>
            <a:pPr marL="0" lvl="0" indent="0" algn="l" rtl="0">
              <a:lnSpc>
                <a:spcPct val="100000"/>
              </a:lnSpc>
              <a:spcBef>
                <a:spcPts val="0"/>
              </a:spcBef>
              <a:spcAft>
                <a:spcPts val="0"/>
              </a:spcAft>
              <a:buNone/>
            </a:pPr>
            <a:r>
              <a:rPr lang="en-GB" sz="1830" i="1">
                <a:solidFill>
                  <a:srgbClr val="38761D"/>
                </a:solidFill>
              </a:rPr>
              <a:t>end</a:t>
            </a:r>
            <a:endParaRPr sz="1830" i="1">
              <a:solidFill>
                <a:srgbClr val="38761D"/>
              </a:solidFill>
            </a:endParaRPr>
          </a:p>
          <a:p>
            <a:pPr marL="457200" lvl="0" indent="-344805" algn="l" rtl="0">
              <a:spcBef>
                <a:spcPts val="1000"/>
              </a:spcBef>
              <a:spcAft>
                <a:spcPts val="0"/>
              </a:spcAft>
              <a:buSzPts val="1830"/>
              <a:buChar char="●"/>
            </a:pPr>
            <a:r>
              <a:rPr lang="en-GB" sz="1830"/>
              <a:t>Now, we already have two core operations: acquiring and releasing locks. It’s our responsibility to implement the complete DLM to support blocking, retrying acquiring locks, lock requests queue, etc.</a:t>
            </a:r>
            <a:endParaRPr sz="1830"/>
          </a:p>
          <a:p>
            <a:pPr marL="0" lvl="0" indent="0" algn="l" rtl="0">
              <a:spcBef>
                <a:spcPts val="1200"/>
              </a:spcBef>
              <a:spcAft>
                <a:spcPts val="1200"/>
              </a:spcAft>
              <a:buNone/>
            </a:pPr>
            <a:endParaRPr sz="1830"/>
          </a:p>
        </p:txBody>
      </p:sp>
      <p:sp>
        <p:nvSpPr>
          <p:cNvPr id="358" name="Google Shape;358;p51"/>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Using a single Redis instance as a DLM</a:t>
            </a:r>
            <a:endParaRPr sz="2000"/>
          </a:p>
        </p:txBody>
      </p:sp>
      <p:sp>
        <p:nvSpPr>
          <p:cNvPr id="359" name="Google Shape;359;p51"/>
          <p:cNvSpPr txBox="1"/>
          <p:nvPr>
            <p:ph type="title"/>
          </p:nvPr>
        </p:nvSpPr>
        <p:spPr>
          <a:xfrm>
            <a:off x="727650" y="5584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40"/>
              <a:t>4. Redis and Distributed lock</a:t>
            </a:r>
            <a:endParaRPr sz="234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363" name="Shape 363"/>
        <p:cNvGrpSpPr/>
        <p:nvPr/>
      </p:nvGrpSpPr>
      <p:grpSpPr>
        <a:xfrm>
          <a:off x="0" y="0"/>
          <a:ext cx="0" cy="0"/>
          <a:chOff x="0" y="0"/>
          <a:chExt cx="0" cy="0"/>
        </a:xfrm>
      </p:grpSpPr>
      <p:sp>
        <p:nvSpPr>
          <p:cNvPr id="364" name="Google Shape;364;p52"/>
          <p:cNvSpPr txBox="1"/>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30"/>
              <a:t>Pros</a:t>
            </a:r>
            <a:endParaRPr sz="1830"/>
          </a:p>
          <a:p>
            <a:pPr marL="457200" lvl="0" indent="-344805" algn="l" rtl="0">
              <a:lnSpc>
                <a:spcPct val="115000"/>
              </a:lnSpc>
              <a:spcBef>
                <a:spcPts val="1200"/>
              </a:spcBef>
              <a:spcAft>
                <a:spcPts val="0"/>
              </a:spcAft>
              <a:buSzPts val="1830"/>
              <a:buChar char="●"/>
            </a:pPr>
            <a:r>
              <a:rPr lang="en-GB" sz="1830"/>
              <a:t>Simple</a:t>
            </a:r>
            <a:endParaRPr sz="1830"/>
          </a:p>
          <a:p>
            <a:pPr marL="457200" lvl="0" indent="-344805" algn="l" rtl="0">
              <a:lnSpc>
                <a:spcPct val="115000"/>
              </a:lnSpc>
              <a:spcBef>
                <a:spcPts val="0"/>
              </a:spcBef>
              <a:spcAft>
                <a:spcPts val="0"/>
              </a:spcAft>
              <a:buSzPts val="1830"/>
              <a:buChar char="●"/>
            </a:pPr>
            <a:r>
              <a:rPr lang="en-GB" sz="1830"/>
              <a:t>High performance</a:t>
            </a:r>
            <a:endParaRPr sz="1830"/>
          </a:p>
          <a:p>
            <a:pPr marL="457200" lvl="0" indent="-344805" algn="l" rtl="0">
              <a:lnSpc>
                <a:spcPct val="115000"/>
              </a:lnSpc>
              <a:spcBef>
                <a:spcPts val="0"/>
              </a:spcBef>
              <a:spcAft>
                <a:spcPts val="0"/>
              </a:spcAft>
              <a:buSzPts val="1830"/>
              <a:buChar char="●"/>
            </a:pPr>
            <a:r>
              <a:rPr lang="en-GB" sz="1830"/>
              <a:t>Easy to manage</a:t>
            </a:r>
            <a:endParaRPr sz="1830"/>
          </a:p>
        </p:txBody>
      </p:sp>
      <p:sp>
        <p:nvSpPr>
          <p:cNvPr id="365" name="Google Shape;365;p52"/>
          <p:cNvSpPr txBox="1"/>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Using a single Redis instance as a DLM</a:t>
            </a:r>
            <a:endParaRPr sz="2000"/>
          </a:p>
        </p:txBody>
      </p:sp>
      <p:sp>
        <p:nvSpPr>
          <p:cNvPr id="366" name="Google Shape;366;p52"/>
          <p:cNvSpPr txBox="1"/>
          <p:nvPr>
            <p:ph type="title"/>
          </p:nvPr>
        </p:nvSpPr>
        <p:spPr>
          <a:xfrm>
            <a:off x="727650" y="5584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40"/>
              <a:t>4. Redis and Distributed lock</a:t>
            </a:r>
            <a:endParaRPr sz="2340"/>
          </a:p>
        </p:txBody>
      </p:sp>
      <p:sp>
        <p:nvSpPr>
          <p:cNvPr id="367" name="Google Shape;367;p52"/>
          <p:cNvSpPr txBox="1"/>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Cons</a:t>
            </a:r>
            <a:endParaRPr sz="1800"/>
          </a:p>
          <a:p>
            <a:pPr marL="457200" lvl="0" indent="-342900" algn="l" rtl="0">
              <a:spcBef>
                <a:spcPts val="1200"/>
              </a:spcBef>
              <a:spcAft>
                <a:spcPts val="0"/>
              </a:spcAft>
              <a:buSzPts val="1800"/>
              <a:buChar char="●"/>
            </a:pPr>
            <a:r>
              <a:rPr lang="en-GB" sz="1800"/>
              <a:t>Lack of Liveness guarantee</a:t>
            </a:r>
            <a:endParaRPr sz="1800"/>
          </a:p>
          <a:p>
            <a:pPr marL="457200" lvl="0" indent="-342900" algn="l" rtl="0">
              <a:spcBef>
                <a:spcPts val="0"/>
              </a:spcBef>
              <a:spcAft>
                <a:spcPts val="0"/>
              </a:spcAft>
              <a:buSzPts val="1800"/>
              <a:buChar char="●"/>
            </a:pPr>
            <a:r>
              <a:rPr lang="en-GB" sz="1800"/>
              <a:t>Single point of failure</a:t>
            </a:r>
            <a:endParaRPr sz="1800"/>
          </a:p>
          <a:p>
            <a:pPr marL="457200" lvl="0" indent="-342900" algn="l" rtl="0">
              <a:spcBef>
                <a:spcPts val="0"/>
              </a:spcBef>
              <a:spcAft>
                <a:spcPts val="0"/>
              </a:spcAft>
              <a:buSzPts val="1800"/>
              <a:buChar char="●"/>
            </a:pPr>
            <a:r>
              <a:rPr lang="en-GB" sz="1800"/>
              <a:t>Require additional implementation</a:t>
            </a:r>
            <a:endParaRPr sz="1800"/>
          </a:p>
          <a:p>
            <a:pPr marL="0" lvl="0" indent="0" algn="l" rtl="0">
              <a:spcBef>
                <a:spcPts val="1200"/>
              </a:spcBef>
              <a:spcAft>
                <a:spcPts val="0"/>
              </a:spcAft>
              <a:buNone/>
            </a:pPr>
            <a:endParaRPr sz="1800"/>
          </a:p>
          <a:p>
            <a:pPr marL="0" lvl="0" indent="0" algn="l" rtl="0">
              <a:spcBef>
                <a:spcPts val="1200"/>
              </a:spcBef>
              <a:spcAft>
                <a:spcPts val="1200"/>
              </a:spcAft>
              <a:buNone/>
            </a:pP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371" name="Shape 371"/>
        <p:cNvGrpSpPr/>
        <p:nvPr/>
      </p:nvGrpSpPr>
      <p:grpSpPr>
        <a:xfrm>
          <a:off x="0" y="0"/>
          <a:ext cx="0" cy="0"/>
          <a:chOff x="0" y="0"/>
          <a:chExt cx="0" cy="0"/>
        </a:xfrm>
      </p:grpSpPr>
      <p:sp>
        <p:nvSpPr>
          <p:cNvPr id="372" name="Google Shape;372;p53"/>
          <p:cNvSpPr txBox="1"/>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5</a:t>
            </a:r>
            <a:r>
              <a:rPr lang="en-GB"/>
              <a:t>. RedLock algorithm</a:t>
            </a:r>
            <a:endParaRPr lang="en-GB"/>
          </a:p>
        </p:txBody>
      </p:sp>
      <p:sp>
        <p:nvSpPr>
          <p:cNvPr id="373" name="Google Shape;373;p53"/>
          <p:cNvSpPr txBox="1"/>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377" name="Shape 377"/>
        <p:cNvGrpSpPr/>
        <p:nvPr/>
      </p:nvGrpSpPr>
      <p:grpSpPr>
        <a:xfrm>
          <a:off x="0" y="0"/>
          <a:ext cx="0" cy="0"/>
          <a:chOff x="0" y="0"/>
          <a:chExt cx="0" cy="0"/>
        </a:xfrm>
      </p:grpSpPr>
      <p:sp>
        <p:nvSpPr>
          <p:cNvPr id="378" name="Google Shape;378;p54"/>
          <p:cNvSpPr txBox="1"/>
          <p:nvPr>
            <p:ph type="body" idx="1"/>
          </p:nvPr>
        </p:nvSpPr>
        <p:spPr>
          <a:xfrm>
            <a:off x="729450" y="1793675"/>
            <a:ext cx="7688700" cy="2546400"/>
          </a:xfrm>
          <a:prstGeom prst="rect">
            <a:avLst/>
          </a:prstGeom>
        </p:spPr>
        <p:txBody>
          <a:bodyPr spcFirstLastPara="1" wrap="square" lIns="91425" tIns="91425" rIns="91425" bIns="91425" anchor="t" anchorCtr="0">
            <a:noAutofit/>
          </a:bodyPr>
          <a:lstStyle/>
          <a:p>
            <a:pPr marL="457200" lvl="0" indent="-344805" algn="l" rtl="0">
              <a:lnSpc>
                <a:spcPct val="115000"/>
              </a:lnSpc>
              <a:spcBef>
                <a:spcPts val="0"/>
              </a:spcBef>
              <a:spcAft>
                <a:spcPts val="0"/>
              </a:spcAft>
              <a:buSzPts val="1830"/>
              <a:buChar char="●"/>
            </a:pPr>
            <a:r>
              <a:rPr lang="en-GB" sz="1830"/>
              <a:t>To remove single point of failure, assume we have N DLM masters (which are Redis master nodes in our case). </a:t>
            </a:r>
            <a:endParaRPr sz="1830"/>
          </a:p>
          <a:p>
            <a:pPr marL="457200" lvl="0" indent="-344805" algn="l" rtl="0">
              <a:lnSpc>
                <a:spcPct val="115000"/>
              </a:lnSpc>
              <a:spcBef>
                <a:spcPts val="0"/>
              </a:spcBef>
              <a:spcAft>
                <a:spcPts val="0"/>
              </a:spcAft>
              <a:buSzPts val="1830"/>
              <a:buChar char="●"/>
            </a:pPr>
            <a:r>
              <a:rPr lang="en-GB" sz="1830"/>
              <a:t>Those masters nodes are totally independent, no replication or coordination system is used</a:t>
            </a:r>
            <a:endParaRPr sz="1830"/>
          </a:p>
        </p:txBody>
      </p:sp>
      <p:sp>
        <p:nvSpPr>
          <p:cNvPr id="379" name="Google Shape;379;p54"/>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Algorithm</a:t>
            </a:r>
            <a:endParaRPr sz="2000"/>
          </a:p>
        </p:txBody>
      </p:sp>
      <p:sp>
        <p:nvSpPr>
          <p:cNvPr id="380" name="Google Shape;380;p54"/>
          <p:cNvSpPr txBox="1"/>
          <p:nvPr>
            <p:ph type="title"/>
          </p:nvPr>
        </p:nvSpPr>
        <p:spPr>
          <a:xfrm>
            <a:off x="727650" y="5584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40"/>
              <a:t>5. RedLock algorithm</a:t>
            </a:r>
            <a:endParaRPr sz="234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384" name="Shape 384"/>
        <p:cNvGrpSpPr/>
        <p:nvPr/>
      </p:nvGrpSpPr>
      <p:grpSpPr>
        <a:xfrm>
          <a:off x="0" y="0"/>
          <a:ext cx="0" cy="0"/>
          <a:chOff x="0" y="0"/>
          <a:chExt cx="0" cy="0"/>
        </a:xfrm>
      </p:grpSpPr>
      <p:pic>
        <p:nvPicPr>
          <p:cNvPr id="385" name="Google Shape;385;p55"/>
          <p:cNvPicPr preferRelativeResize="0"/>
          <p:nvPr/>
        </p:nvPicPr>
        <p:blipFill>
          <a:blip r:embed="rId1"/>
          <a:stretch>
            <a:fillRect/>
          </a:stretch>
        </p:blipFill>
        <p:spPr>
          <a:xfrm>
            <a:off x="3282250" y="144850"/>
            <a:ext cx="5625400" cy="4086575"/>
          </a:xfrm>
          <a:prstGeom prst="rect">
            <a:avLst/>
          </a:prstGeom>
          <a:noFill/>
          <a:ln>
            <a:noFill/>
          </a:ln>
        </p:spPr>
      </p:pic>
      <p:sp>
        <p:nvSpPr>
          <p:cNvPr id="386" name="Google Shape;386;p55"/>
          <p:cNvSpPr txBox="1"/>
          <p:nvPr>
            <p:ph type="body" idx="1"/>
          </p:nvPr>
        </p:nvSpPr>
        <p:spPr>
          <a:xfrm>
            <a:off x="729450" y="1793675"/>
            <a:ext cx="7688700" cy="254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endParaRPr sz="1830"/>
          </a:p>
        </p:txBody>
      </p:sp>
      <p:sp>
        <p:nvSpPr>
          <p:cNvPr id="387" name="Google Shape;387;p55"/>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Algorithm</a:t>
            </a:r>
            <a:endParaRPr sz="2000"/>
          </a:p>
        </p:txBody>
      </p:sp>
      <p:sp>
        <p:nvSpPr>
          <p:cNvPr id="388" name="Google Shape;388;p55"/>
          <p:cNvSpPr txBox="1"/>
          <p:nvPr>
            <p:ph type="title"/>
          </p:nvPr>
        </p:nvSpPr>
        <p:spPr>
          <a:xfrm>
            <a:off x="727650" y="5584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40"/>
              <a:t>5. RedLock algorithm</a:t>
            </a:r>
            <a:endParaRPr sz="2340"/>
          </a:p>
        </p:txBody>
      </p:sp>
      <p:sp>
        <p:nvSpPr>
          <p:cNvPr id="389" name="Google Shape;389;p55"/>
          <p:cNvSpPr txBox="1"/>
          <p:nvPr/>
        </p:nvSpPr>
        <p:spPr>
          <a:xfrm>
            <a:off x="729450" y="4285900"/>
            <a:ext cx="8325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i="1">
                <a:latin typeface="Lato" panose="020F0502020204030203"/>
                <a:ea typeface="Lato" panose="020F0502020204030203"/>
                <a:cs typeface="Lato" panose="020F0502020204030203"/>
                <a:sym typeface="Lato" panose="020F0502020204030203"/>
              </a:rPr>
              <a:t>More details in: </a:t>
            </a:r>
            <a:r>
              <a:rPr lang="en-GB" sz="1800" i="1" u="sng">
                <a:solidFill>
                  <a:schemeClr val="hlink"/>
                </a:solidFill>
                <a:latin typeface="Lato" panose="020F0502020204030203"/>
                <a:ea typeface="Lato" panose="020F0502020204030203"/>
                <a:cs typeface="Lato" panose="020F0502020204030203"/>
                <a:sym typeface="Lato" panose="020F0502020204030203"/>
                <a:hlinkClick r:id="rId2"/>
              </a:rPr>
              <a:t>https://redis.io/docs/manual/patterns/distributed-locks/#the-redlock-algorithm</a:t>
            </a:r>
            <a:endParaRPr sz="1800" i="1">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393" name="Shape 393"/>
        <p:cNvGrpSpPr/>
        <p:nvPr/>
      </p:nvGrpSpPr>
      <p:grpSpPr>
        <a:xfrm>
          <a:off x="0" y="0"/>
          <a:ext cx="0" cy="0"/>
          <a:chOff x="0" y="0"/>
          <a:chExt cx="0" cy="0"/>
        </a:xfrm>
      </p:grpSpPr>
      <p:sp>
        <p:nvSpPr>
          <p:cNvPr id="394" name="Google Shape;394;p56"/>
          <p:cNvSpPr txBox="1"/>
          <p:nvPr>
            <p:ph type="body" idx="1"/>
          </p:nvPr>
        </p:nvSpPr>
        <p:spPr>
          <a:xfrm>
            <a:off x="729450" y="1793675"/>
            <a:ext cx="7688700" cy="2546400"/>
          </a:xfrm>
          <a:prstGeom prst="rect">
            <a:avLst/>
          </a:prstGeom>
        </p:spPr>
        <p:txBody>
          <a:bodyPr spcFirstLastPara="1" wrap="square" lIns="91425" tIns="91425" rIns="91425" bIns="91425" anchor="t" anchorCtr="0">
            <a:noAutofit/>
          </a:bodyPr>
          <a:lstStyle/>
          <a:p>
            <a:pPr marL="457200" lvl="0" indent="-344805" algn="l" rtl="0">
              <a:lnSpc>
                <a:spcPct val="115000"/>
              </a:lnSpc>
              <a:spcBef>
                <a:spcPts val="0"/>
              </a:spcBef>
              <a:spcAft>
                <a:spcPts val="0"/>
              </a:spcAft>
              <a:buSzPts val="1830"/>
              <a:buChar char="●"/>
            </a:pPr>
            <a:r>
              <a:rPr lang="en-GB" sz="1830"/>
              <a:t>Various open source projects for different programming languages: </a:t>
            </a:r>
            <a:r>
              <a:rPr lang="en-GB" sz="1830" u="sng">
                <a:solidFill>
                  <a:schemeClr val="hlink"/>
                </a:solidFill>
                <a:hlinkClick r:id="rId1"/>
              </a:rPr>
              <a:t>https://redis.io/docs/manual/patterns/distributed-locks/#implementations</a:t>
            </a:r>
            <a:endParaRPr sz="1830"/>
          </a:p>
          <a:p>
            <a:pPr marL="457200" lvl="0" indent="-344805" algn="l" rtl="0">
              <a:lnSpc>
                <a:spcPct val="115000"/>
              </a:lnSpc>
              <a:spcBef>
                <a:spcPts val="0"/>
              </a:spcBef>
              <a:spcAft>
                <a:spcPts val="0"/>
              </a:spcAft>
              <a:buSzPts val="1830"/>
              <a:buChar char="●"/>
            </a:pPr>
            <a:r>
              <a:rPr lang="en-GB" sz="1830"/>
              <a:t>See the DEMO</a:t>
            </a:r>
            <a:endParaRPr sz="1830"/>
          </a:p>
        </p:txBody>
      </p:sp>
      <p:sp>
        <p:nvSpPr>
          <p:cNvPr id="395" name="Google Shape;395;p56"/>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RedLock using Redis</a:t>
            </a:r>
            <a:endParaRPr sz="2000"/>
          </a:p>
        </p:txBody>
      </p:sp>
      <p:sp>
        <p:nvSpPr>
          <p:cNvPr id="396" name="Google Shape;396;p56"/>
          <p:cNvSpPr txBox="1"/>
          <p:nvPr>
            <p:ph type="title"/>
          </p:nvPr>
        </p:nvSpPr>
        <p:spPr>
          <a:xfrm>
            <a:off x="727650" y="5584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40"/>
              <a:t>5. RedLock algorithm</a:t>
            </a:r>
            <a:endParaRPr sz="234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400" name="Shape 400"/>
        <p:cNvGrpSpPr/>
        <p:nvPr/>
      </p:nvGrpSpPr>
      <p:grpSpPr>
        <a:xfrm>
          <a:off x="0" y="0"/>
          <a:ext cx="0" cy="0"/>
          <a:chOff x="0" y="0"/>
          <a:chExt cx="0" cy="0"/>
        </a:xfrm>
      </p:grpSpPr>
      <p:sp>
        <p:nvSpPr>
          <p:cNvPr id="401" name="Google Shape;401;p57"/>
          <p:cNvSpPr txBox="1"/>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30"/>
              <a:t>Pros</a:t>
            </a:r>
            <a:endParaRPr sz="1830"/>
          </a:p>
          <a:p>
            <a:pPr marL="457200" lvl="0" indent="-344805" algn="l" rtl="0">
              <a:lnSpc>
                <a:spcPct val="115000"/>
              </a:lnSpc>
              <a:spcBef>
                <a:spcPts val="1200"/>
              </a:spcBef>
              <a:spcAft>
                <a:spcPts val="0"/>
              </a:spcAft>
              <a:buSzPts val="1830"/>
              <a:buChar char="●"/>
            </a:pPr>
            <a:r>
              <a:rPr lang="en-GB" sz="1830"/>
              <a:t>Satisfy</a:t>
            </a:r>
            <a:r>
              <a:rPr lang="en-GB" sz="1830"/>
              <a:t> Liveness guarantee</a:t>
            </a:r>
            <a:endParaRPr sz="1830"/>
          </a:p>
          <a:p>
            <a:pPr marL="457200" lvl="0" indent="-344805" algn="l" rtl="0">
              <a:lnSpc>
                <a:spcPct val="115000"/>
              </a:lnSpc>
              <a:spcBef>
                <a:spcPts val="0"/>
              </a:spcBef>
              <a:spcAft>
                <a:spcPts val="0"/>
              </a:spcAft>
              <a:buSzPts val="1830"/>
              <a:buChar char="●"/>
            </a:pPr>
            <a:r>
              <a:rPr lang="en-GB" sz="1830"/>
              <a:t>Many existing implementations</a:t>
            </a:r>
            <a:endParaRPr sz="1830"/>
          </a:p>
          <a:p>
            <a:pPr marL="457200" lvl="0" indent="-344805" algn="l" rtl="0">
              <a:lnSpc>
                <a:spcPct val="115000"/>
              </a:lnSpc>
              <a:spcBef>
                <a:spcPts val="0"/>
              </a:spcBef>
              <a:spcAft>
                <a:spcPts val="0"/>
              </a:spcAft>
              <a:buSzPts val="1830"/>
              <a:buChar char="●"/>
            </a:pPr>
            <a:r>
              <a:rPr lang="en-GB" sz="1830"/>
              <a:t>Simple integration</a:t>
            </a:r>
            <a:endParaRPr sz="1830"/>
          </a:p>
        </p:txBody>
      </p:sp>
      <p:sp>
        <p:nvSpPr>
          <p:cNvPr id="402" name="Google Shape;402;p57"/>
          <p:cNvSpPr txBox="1"/>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Discussion on RedLock</a:t>
            </a:r>
            <a:endParaRPr sz="2000"/>
          </a:p>
        </p:txBody>
      </p:sp>
      <p:sp>
        <p:nvSpPr>
          <p:cNvPr id="403" name="Google Shape;403;p57"/>
          <p:cNvSpPr txBox="1"/>
          <p:nvPr>
            <p:ph type="title"/>
          </p:nvPr>
        </p:nvSpPr>
        <p:spPr>
          <a:xfrm>
            <a:off x="727650" y="5584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40"/>
              <a:t>5. RedLock algorithm</a:t>
            </a:r>
            <a:endParaRPr sz="2340"/>
          </a:p>
        </p:txBody>
      </p:sp>
      <p:sp>
        <p:nvSpPr>
          <p:cNvPr id="404" name="Google Shape;404;p57"/>
          <p:cNvSpPr txBox="1"/>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Cons</a:t>
            </a:r>
            <a:endParaRPr sz="1800"/>
          </a:p>
          <a:p>
            <a:pPr marL="457200" lvl="0" indent="-342900" algn="l" rtl="0">
              <a:spcBef>
                <a:spcPts val="1200"/>
              </a:spcBef>
              <a:spcAft>
                <a:spcPts val="0"/>
              </a:spcAft>
              <a:buSzPts val="1800"/>
              <a:buChar char="●"/>
            </a:pPr>
            <a:r>
              <a:rPr lang="en-GB" sz="1800"/>
              <a:t>There are still discussions around it</a:t>
            </a:r>
            <a:endParaRPr sz="1800"/>
          </a:p>
          <a:p>
            <a:pPr marL="457200" lvl="0" indent="-342900" algn="l" rtl="0">
              <a:spcBef>
                <a:spcPts val="0"/>
              </a:spcBef>
              <a:spcAft>
                <a:spcPts val="0"/>
              </a:spcAft>
              <a:buSzPts val="1800"/>
              <a:buChar char="●"/>
            </a:pPr>
            <a:r>
              <a:rPr lang="en-GB" sz="1800"/>
              <a:t>Not every project implements lock request queue, clients that come later can acquire locks faster than early-waiting clients.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107" name="Google Shape;107;p16"/>
          <p:cNvSpPr txBox="1"/>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30"/>
              <a:t>Requirements</a:t>
            </a:r>
            <a:endParaRPr sz="1830"/>
          </a:p>
          <a:p>
            <a:pPr marL="457200" lvl="0" indent="-344805" algn="l" rtl="0">
              <a:lnSpc>
                <a:spcPct val="115000"/>
              </a:lnSpc>
              <a:spcBef>
                <a:spcPts val="1200"/>
              </a:spcBef>
              <a:spcAft>
                <a:spcPts val="0"/>
              </a:spcAft>
              <a:buSzPts val="1830"/>
              <a:buChar char="●"/>
            </a:pPr>
            <a:r>
              <a:rPr lang="en-GB" sz="1830"/>
              <a:t>Basic knowledge in programming</a:t>
            </a:r>
            <a:endParaRPr sz="1830"/>
          </a:p>
          <a:p>
            <a:pPr marL="457200" lvl="0" indent="-344805" algn="l" rtl="0">
              <a:lnSpc>
                <a:spcPct val="115000"/>
              </a:lnSpc>
              <a:spcBef>
                <a:spcPts val="0"/>
              </a:spcBef>
              <a:spcAft>
                <a:spcPts val="0"/>
              </a:spcAft>
              <a:buSzPts val="1830"/>
              <a:buChar char="●"/>
            </a:pPr>
            <a:r>
              <a:rPr lang="en-GB" sz="1830"/>
              <a:t>Basic knowledge in </a:t>
            </a:r>
            <a:r>
              <a:rPr lang="en-GB" sz="1830"/>
              <a:t>software</a:t>
            </a:r>
            <a:r>
              <a:rPr lang="en-GB" sz="1830"/>
              <a:t> communication mechanisms</a:t>
            </a:r>
            <a:endParaRPr sz="1830"/>
          </a:p>
          <a:p>
            <a:pPr marL="0" lvl="0" indent="0" algn="l" rtl="0">
              <a:lnSpc>
                <a:spcPct val="115000"/>
              </a:lnSpc>
              <a:spcBef>
                <a:spcPts val="1200"/>
              </a:spcBef>
              <a:spcAft>
                <a:spcPts val="0"/>
              </a:spcAft>
              <a:buNone/>
            </a:pPr>
            <a:r>
              <a:rPr lang="en-GB" sz="1830"/>
              <a:t>Nice to have</a:t>
            </a:r>
            <a:endParaRPr sz="1830"/>
          </a:p>
          <a:p>
            <a:pPr marL="457200" lvl="0" indent="-344805" algn="l" rtl="0">
              <a:lnSpc>
                <a:spcPct val="115000"/>
              </a:lnSpc>
              <a:spcBef>
                <a:spcPts val="1200"/>
              </a:spcBef>
              <a:spcAft>
                <a:spcPts val="0"/>
              </a:spcAft>
              <a:buSzPts val="1830"/>
              <a:buChar char="●"/>
            </a:pPr>
            <a:r>
              <a:rPr lang="en-GB" sz="1830"/>
              <a:t>C</a:t>
            </a:r>
            <a:r>
              <a:rPr lang="en-GB" sz="1830"/>
              <a:t>oncepts about m</a:t>
            </a:r>
            <a:r>
              <a:rPr lang="en-GB" sz="1830"/>
              <a:t>ulti-thread and concurrency</a:t>
            </a:r>
            <a:endParaRPr sz="1830"/>
          </a:p>
        </p:txBody>
      </p:sp>
      <p:sp>
        <p:nvSpPr>
          <p:cNvPr id="108" name="Google Shape;108;p16"/>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40"/>
              <a:t>Prerequisites</a:t>
            </a:r>
            <a:endParaRPr sz="234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408" name="Shape 408"/>
        <p:cNvGrpSpPr/>
        <p:nvPr/>
      </p:nvGrpSpPr>
      <p:grpSpPr>
        <a:xfrm>
          <a:off x="0" y="0"/>
          <a:ext cx="0" cy="0"/>
          <a:chOff x="0" y="0"/>
          <a:chExt cx="0" cy="0"/>
        </a:xfrm>
      </p:grpSpPr>
      <p:sp>
        <p:nvSpPr>
          <p:cNvPr id="409" name="Google Shape;409;p58"/>
          <p:cNvSpPr txBox="1"/>
          <p:nvPr>
            <p:ph type="body" idx="1"/>
          </p:nvPr>
        </p:nvSpPr>
        <p:spPr>
          <a:xfrm>
            <a:off x="729450" y="1793675"/>
            <a:ext cx="7688700" cy="2546400"/>
          </a:xfrm>
          <a:prstGeom prst="rect">
            <a:avLst/>
          </a:prstGeom>
        </p:spPr>
        <p:txBody>
          <a:bodyPr spcFirstLastPara="1" wrap="square" lIns="91425" tIns="91425" rIns="91425" bIns="91425" anchor="t" anchorCtr="0">
            <a:noAutofit/>
          </a:bodyPr>
          <a:lstStyle/>
          <a:p>
            <a:pPr marL="457200" lvl="0" indent="-325755" algn="l" rtl="0">
              <a:lnSpc>
                <a:spcPct val="115000"/>
              </a:lnSpc>
              <a:spcBef>
                <a:spcPts val="0"/>
              </a:spcBef>
              <a:spcAft>
                <a:spcPts val="0"/>
              </a:spcAft>
              <a:buSzPts val="1530"/>
              <a:buChar char="●"/>
            </a:pPr>
            <a:r>
              <a:rPr lang="en-GB" sz="1530"/>
              <a:t>Redis is fine for a reliable distributed lock manager. </a:t>
            </a:r>
            <a:endParaRPr sz="1530"/>
          </a:p>
          <a:p>
            <a:pPr marL="457200" lvl="0" indent="-325755" algn="l" rtl="0">
              <a:lnSpc>
                <a:spcPct val="115000"/>
              </a:lnSpc>
              <a:spcBef>
                <a:spcPts val="0"/>
              </a:spcBef>
              <a:spcAft>
                <a:spcPts val="0"/>
              </a:spcAft>
              <a:buSzPts val="1530"/>
              <a:buChar char="●"/>
            </a:pPr>
            <a:r>
              <a:rPr lang="en-GB" sz="1530"/>
              <a:t>However, if consistency and correctness are important factors in your system, you should review and plan the following points carefully:</a:t>
            </a:r>
            <a:endParaRPr sz="1530"/>
          </a:p>
          <a:p>
            <a:pPr marL="914400" lvl="1" indent="-325755" algn="l" rtl="0">
              <a:lnSpc>
                <a:spcPct val="115000"/>
              </a:lnSpc>
              <a:spcBef>
                <a:spcPts val="0"/>
              </a:spcBef>
              <a:spcAft>
                <a:spcPts val="0"/>
              </a:spcAft>
              <a:buSzPts val="1530"/>
              <a:buChar char="○"/>
            </a:pPr>
            <a:r>
              <a:rPr lang="en-GB" sz="1530"/>
              <a:t>Using fencing tokens</a:t>
            </a:r>
            <a:endParaRPr sz="1530"/>
          </a:p>
          <a:p>
            <a:pPr marL="914400" lvl="1" indent="-325755" algn="l" rtl="0">
              <a:lnSpc>
                <a:spcPct val="115000"/>
              </a:lnSpc>
              <a:spcBef>
                <a:spcPts val="0"/>
              </a:spcBef>
              <a:spcAft>
                <a:spcPts val="0"/>
              </a:spcAft>
              <a:buSzPts val="1530"/>
              <a:buChar char="○"/>
            </a:pPr>
            <a:r>
              <a:rPr lang="en-GB" sz="1530"/>
              <a:t>Redis is not using a single clock for the expiration mechanism. A wall-clock shift may result in multiple clients can acquire a single lock</a:t>
            </a:r>
            <a:endParaRPr sz="1530"/>
          </a:p>
          <a:p>
            <a:pPr marL="914400" lvl="1" indent="-325755" algn="l" rtl="0">
              <a:lnSpc>
                <a:spcPct val="115000"/>
              </a:lnSpc>
              <a:spcBef>
                <a:spcPts val="0"/>
              </a:spcBef>
              <a:spcAft>
                <a:spcPts val="0"/>
              </a:spcAft>
              <a:buSzPts val="1530"/>
              <a:buChar char="○"/>
            </a:pPr>
            <a:r>
              <a:rPr lang="en-GB" sz="1530"/>
              <a:t>Consider using a single instance approach</a:t>
            </a:r>
            <a:endParaRPr sz="1530"/>
          </a:p>
          <a:p>
            <a:pPr marL="914400" lvl="1" indent="-325755" algn="l" rtl="0">
              <a:lnSpc>
                <a:spcPct val="115000"/>
              </a:lnSpc>
              <a:spcBef>
                <a:spcPts val="0"/>
              </a:spcBef>
              <a:spcAft>
                <a:spcPts val="0"/>
              </a:spcAft>
              <a:buSzPts val="1530"/>
              <a:buChar char="○"/>
            </a:pPr>
            <a:r>
              <a:rPr lang="en-GB" sz="1530"/>
              <a:t>Use the heartbeat pattern to extend the lock TTL</a:t>
            </a:r>
            <a:endParaRPr sz="1530"/>
          </a:p>
          <a:p>
            <a:pPr marL="0" lvl="0" indent="0" algn="l" rtl="0">
              <a:lnSpc>
                <a:spcPct val="115000"/>
              </a:lnSpc>
              <a:spcBef>
                <a:spcPts val="1200"/>
              </a:spcBef>
              <a:spcAft>
                <a:spcPts val="1200"/>
              </a:spcAft>
              <a:buNone/>
            </a:pPr>
            <a:r>
              <a:rPr lang="en-GB" sz="1530" i="1"/>
              <a:t>More details in: </a:t>
            </a:r>
            <a:r>
              <a:rPr lang="en-GB" sz="1530" i="1" u="sng">
                <a:solidFill>
                  <a:schemeClr val="hlink"/>
                </a:solidFill>
                <a:hlinkClick r:id="rId1"/>
              </a:rPr>
              <a:t>https://redis.io/docs/reference/patterns/distributed-locks/#disclaimer-about-consistency</a:t>
            </a:r>
            <a:endParaRPr sz="1530" i="1"/>
          </a:p>
        </p:txBody>
      </p:sp>
      <p:sp>
        <p:nvSpPr>
          <p:cNvPr id="410" name="Google Shape;410;p58"/>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Discussion on RedLock</a:t>
            </a:r>
            <a:endParaRPr sz="2000"/>
          </a:p>
        </p:txBody>
      </p:sp>
      <p:sp>
        <p:nvSpPr>
          <p:cNvPr id="411" name="Google Shape;411;p58"/>
          <p:cNvSpPr txBox="1"/>
          <p:nvPr>
            <p:ph type="title"/>
          </p:nvPr>
        </p:nvSpPr>
        <p:spPr>
          <a:xfrm>
            <a:off x="727650" y="5584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40"/>
              <a:t>5. RedLock algorithm</a:t>
            </a:r>
            <a:endParaRPr sz="234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415" name="Shape 415"/>
        <p:cNvGrpSpPr/>
        <p:nvPr/>
      </p:nvGrpSpPr>
      <p:grpSpPr>
        <a:xfrm>
          <a:off x="0" y="0"/>
          <a:ext cx="0" cy="0"/>
          <a:chOff x="0" y="0"/>
          <a:chExt cx="0" cy="0"/>
        </a:xfrm>
      </p:grpSpPr>
      <p:sp>
        <p:nvSpPr>
          <p:cNvPr id="416" name="Google Shape;416;p59"/>
          <p:cNvSpPr txBox="1"/>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6. Conclusion</a:t>
            </a:r>
            <a:endParaRPr lang="en-GB"/>
          </a:p>
        </p:txBody>
      </p:sp>
      <p:sp>
        <p:nvSpPr>
          <p:cNvPr id="417" name="Google Shape;417;p59"/>
          <p:cNvSpPr txBox="1"/>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421" name="Shape 421"/>
        <p:cNvGrpSpPr/>
        <p:nvPr/>
      </p:nvGrpSpPr>
      <p:grpSpPr>
        <a:xfrm>
          <a:off x="0" y="0"/>
          <a:ext cx="0" cy="0"/>
          <a:chOff x="0" y="0"/>
          <a:chExt cx="0" cy="0"/>
        </a:xfrm>
      </p:grpSpPr>
      <p:sp>
        <p:nvSpPr>
          <p:cNvPr id="422" name="Google Shape;422;p60"/>
          <p:cNvSpPr txBox="1"/>
          <p:nvPr>
            <p:ph type="body" idx="1"/>
          </p:nvPr>
        </p:nvSpPr>
        <p:spPr>
          <a:xfrm>
            <a:off x="729450" y="1793675"/>
            <a:ext cx="7688700" cy="254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endParaRPr sz="1830"/>
          </a:p>
        </p:txBody>
      </p:sp>
      <p:sp>
        <p:nvSpPr>
          <p:cNvPr id="423" name="Google Shape;423;p60"/>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Demonstration</a:t>
            </a:r>
            <a:endParaRPr sz="2000"/>
          </a:p>
        </p:txBody>
      </p:sp>
      <p:sp>
        <p:nvSpPr>
          <p:cNvPr id="424" name="Google Shape;424;p60"/>
          <p:cNvSpPr txBox="1"/>
          <p:nvPr>
            <p:ph type="title"/>
          </p:nvPr>
        </p:nvSpPr>
        <p:spPr>
          <a:xfrm>
            <a:off x="727650" y="5584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40"/>
              <a:t>6. Conclusion</a:t>
            </a:r>
            <a:endParaRPr sz="234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428" name="Shape 428"/>
        <p:cNvGrpSpPr/>
        <p:nvPr/>
      </p:nvGrpSpPr>
      <p:grpSpPr>
        <a:xfrm>
          <a:off x="0" y="0"/>
          <a:ext cx="0" cy="0"/>
          <a:chOff x="0" y="0"/>
          <a:chExt cx="0" cy="0"/>
        </a:xfrm>
      </p:grpSpPr>
      <p:sp>
        <p:nvSpPr>
          <p:cNvPr id="429" name="Google Shape;429;p61"/>
          <p:cNvSpPr txBox="1"/>
          <p:nvPr>
            <p:ph type="body" idx="1"/>
          </p:nvPr>
        </p:nvSpPr>
        <p:spPr>
          <a:xfrm>
            <a:off x="729450" y="1793675"/>
            <a:ext cx="7688700" cy="2546400"/>
          </a:xfrm>
          <a:prstGeom prst="rect">
            <a:avLst/>
          </a:prstGeom>
        </p:spPr>
        <p:txBody>
          <a:bodyPr spcFirstLastPara="1" wrap="square" lIns="91425" tIns="91425" rIns="91425" bIns="91425" anchor="t" anchorCtr="0">
            <a:noAutofit/>
          </a:bodyPr>
          <a:lstStyle/>
          <a:p>
            <a:pPr marL="457200" lvl="0" indent="-344805" algn="l" rtl="0">
              <a:spcBef>
                <a:spcPts val="0"/>
              </a:spcBef>
              <a:spcAft>
                <a:spcPts val="0"/>
              </a:spcAft>
              <a:buSzPts val="1830"/>
              <a:buChar char="●"/>
            </a:pPr>
            <a:r>
              <a:rPr lang="en-GB" sz="1830"/>
              <a:t>Use other lock modes for better performance in some cases: Readers-writers, etc.</a:t>
            </a:r>
            <a:endParaRPr sz="1830"/>
          </a:p>
          <a:p>
            <a:pPr marL="457200" lvl="0" indent="-344805" algn="l" rtl="0">
              <a:spcBef>
                <a:spcPts val="0"/>
              </a:spcBef>
              <a:spcAft>
                <a:spcPts val="0"/>
              </a:spcAft>
              <a:buSzPts val="1830"/>
              <a:buChar char="●"/>
            </a:pPr>
            <a:r>
              <a:rPr lang="en-GB" sz="1830"/>
              <a:t>Avoid blocking user interactions</a:t>
            </a:r>
            <a:endParaRPr sz="1830"/>
          </a:p>
          <a:p>
            <a:pPr marL="457200" lvl="0" indent="-344805" algn="l" rtl="0">
              <a:spcBef>
                <a:spcPts val="0"/>
              </a:spcBef>
              <a:spcAft>
                <a:spcPts val="0"/>
              </a:spcAft>
              <a:buSzPts val="1830"/>
              <a:buChar char="●"/>
            </a:pPr>
            <a:r>
              <a:rPr lang="en-GB" sz="1830"/>
              <a:t>Use async communication instead to avoid long waiting time</a:t>
            </a:r>
            <a:endParaRPr sz="1830"/>
          </a:p>
          <a:p>
            <a:pPr marL="457200" lvl="0" indent="-344805" algn="l" rtl="0">
              <a:spcBef>
                <a:spcPts val="0"/>
              </a:spcBef>
              <a:spcAft>
                <a:spcPts val="0"/>
              </a:spcAft>
              <a:buSzPts val="1830"/>
              <a:buChar char="●"/>
            </a:pPr>
            <a:r>
              <a:rPr lang="en-GB" sz="1830"/>
              <a:t>Use database mechanism if possible</a:t>
            </a:r>
            <a:endParaRPr sz="1830"/>
          </a:p>
          <a:p>
            <a:pPr marL="457200" lvl="0" indent="-344805" algn="l" rtl="0">
              <a:spcBef>
                <a:spcPts val="0"/>
              </a:spcBef>
              <a:spcAft>
                <a:spcPts val="0"/>
              </a:spcAft>
              <a:buSzPts val="1830"/>
              <a:buChar char="●"/>
            </a:pPr>
            <a:r>
              <a:rPr lang="en-GB" sz="1830"/>
              <a:t>Should plan for concurrency problems early</a:t>
            </a:r>
            <a:endParaRPr sz="1830"/>
          </a:p>
        </p:txBody>
      </p:sp>
      <p:sp>
        <p:nvSpPr>
          <p:cNvPr id="430" name="Google Shape;430;p61"/>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Some g</a:t>
            </a:r>
            <a:r>
              <a:rPr lang="en-GB" sz="2000"/>
              <a:t>ood practices</a:t>
            </a:r>
            <a:endParaRPr sz="2000"/>
          </a:p>
        </p:txBody>
      </p:sp>
      <p:sp>
        <p:nvSpPr>
          <p:cNvPr id="431" name="Google Shape;431;p61"/>
          <p:cNvSpPr txBox="1"/>
          <p:nvPr>
            <p:ph type="title"/>
          </p:nvPr>
        </p:nvSpPr>
        <p:spPr>
          <a:xfrm>
            <a:off x="727650" y="5584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40"/>
              <a:t>6. Conclusion</a:t>
            </a:r>
            <a:endParaRPr sz="234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435" name="Shape 435"/>
        <p:cNvGrpSpPr/>
        <p:nvPr/>
      </p:nvGrpSpPr>
      <p:grpSpPr>
        <a:xfrm>
          <a:off x="0" y="0"/>
          <a:ext cx="0" cy="0"/>
          <a:chOff x="0" y="0"/>
          <a:chExt cx="0" cy="0"/>
        </a:xfrm>
      </p:grpSpPr>
      <p:sp>
        <p:nvSpPr>
          <p:cNvPr id="436" name="Google Shape;436;p62"/>
          <p:cNvSpPr txBox="1"/>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7</a:t>
            </a:r>
            <a:r>
              <a:rPr lang="en-GB"/>
              <a:t>. Q&amp;A discussion</a:t>
            </a:r>
            <a:endParaRPr lang="en-GB"/>
          </a:p>
        </p:txBody>
      </p:sp>
      <p:sp>
        <p:nvSpPr>
          <p:cNvPr id="437" name="Google Shape;437;p62"/>
          <p:cNvSpPr txBox="1"/>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441" name="Shape 441"/>
        <p:cNvGrpSpPr/>
        <p:nvPr/>
      </p:nvGrpSpPr>
      <p:grpSpPr>
        <a:xfrm>
          <a:off x="0" y="0"/>
          <a:ext cx="0" cy="0"/>
          <a:chOff x="0" y="0"/>
          <a:chExt cx="0" cy="0"/>
        </a:xfrm>
      </p:grpSpPr>
      <p:sp>
        <p:nvSpPr>
          <p:cNvPr id="442" name="Google Shape;442;p63"/>
          <p:cNvSpPr txBox="1"/>
          <p:nvPr>
            <p:ph type="body" idx="1"/>
          </p:nvPr>
        </p:nvSpPr>
        <p:spPr>
          <a:xfrm>
            <a:off x="729450" y="1401375"/>
            <a:ext cx="7688700" cy="2938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AutoNum type="arabicPeriod"/>
            </a:pPr>
            <a:r>
              <a:rPr lang="en-GB" sz="1800" u="sng">
                <a:solidFill>
                  <a:schemeClr val="hlink"/>
                </a:solidFill>
                <a:hlinkClick r:id="rId1"/>
              </a:rPr>
              <a:t>Implement Distributed Lock For a Microservices Software System | Careers Saigon Technology</a:t>
            </a:r>
            <a:endParaRPr sz="1800"/>
          </a:p>
          <a:p>
            <a:pPr marL="457200" lvl="0" indent="-342900" algn="l" rtl="0">
              <a:lnSpc>
                <a:spcPct val="115000"/>
              </a:lnSpc>
              <a:spcBef>
                <a:spcPts val="0"/>
              </a:spcBef>
              <a:spcAft>
                <a:spcPts val="0"/>
              </a:spcAft>
              <a:buSzPts val="1800"/>
              <a:buAutoNum type="arabicPeriod"/>
            </a:pPr>
            <a:r>
              <a:rPr lang="en-GB" sz="1800"/>
              <a:t>Race condition: </a:t>
            </a:r>
            <a:r>
              <a:rPr lang="en-GB" sz="1800" u="sng">
                <a:solidFill>
                  <a:schemeClr val="hlink"/>
                </a:solidFill>
                <a:hlinkClick r:id="rId2"/>
              </a:rPr>
              <a:t>https://en.wikipedia.org/wiki/Race_condition</a:t>
            </a:r>
            <a:endParaRPr sz="1800"/>
          </a:p>
          <a:p>
            <a:pPr marL="457200" lvl="0" indent="-342900" algn="l" rtl="0">
              <a:lnSpc>
                <a:spcPct val="115000"/>
              </a:lnSpc>
              <a:spcBef>
                <a:spcPts val="0"/>
              </a:spcBef>
              <a:spcAft>
                <a:spcPts val="0"/>
              </a:spcAft>
              <a:buSzPts val="1800"/>
              <a:buAutoNum type="arabicPeriod"/>
            </a:pPr>
            <a:r>
              <a:rPr lang="en-GB" sz="1800"/>
              <a:t>Distributed lock manager: </a:t>
            </a:r>
            <a:r>
              <a:rPr lang="en-GB" sz="1800" u="sng">
                <a:solidFill>
                  <a:schemeClr val="hlink"/>
                </a:solidFill>
                <a:hlinkClick r:id="rId3"/>
              </a:rPr>
              <a:t>https://en.wikipedia.org/wiki/Distributed_lock_manager</a:t>
            </a:r>
            <a:endParaRPr sz="1800"/>
          </a:p>
          <a:p>
            <a:pPr marL="457200" lvl="0" indent="-342900" algn="l" rtl="0">
              <a:lnSpc>
                <a:spcPct val="115000"/>
              </a:lnSpc>
              <a:spcBef>
                <a:spcPts val="0"/>
              </a:spcBef>
              <a:spcAft>
                <a:spcPts val="0"/>
              </a:spcAft>
              <a:buSzPts val="1800"/>
              <a:buAutoNum type="arabicPeriod"/>
            </a:pPr>
            <a:r>
              <a:rPr lang="en-GB" sz="1800"/>
              <a:t>Distributed lock manager by Oracle: </a:t>
            </a:r>
            <a:r>
              <a:rPr lang="en-GB" sz="1800" u="sng">
                <a:solidFill>
                  <a:schemeClr val="hlink"/>
                </a:solidFill>
                <a:hlinkClick r:id="rId4"/>
              </a:rPr>
              <a:t>https://docs.oracle.com/cd/A57673_01/DOC/server/doc/SPS73/chap8.htm</a:t>
            </a:r>
            <a:endParaRPr sz="1800"/>
          </a:p>
        </p:txBody>
      </p:sp>
      <p:sp>
        <p:nvSpPr>
          <p:cNvPr id="443" name="Google Shape;443;p63"/>
          <p:cNvSpPr txBox="1"/>
          <p:nvPr>
            <p:ph type="title"/>
          </p:nvPr>
        </p:nvSpPr>
        <p:spPr>
          <a:xfrm>
            <a:off x="727650" y="5584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40"/>
              <a:t>References</a:t>
            </a:r>
            <a:endParaRPr sz="234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447" name="Shape 447"/>
        <p:cNvGrpSpPr/>
        <p:nvPr/>
      </p:nvGrpSpPr>
      <p:grpSpPr>
        <a:xfrm>
          <a:off x="0" y="0"/>
          <a:ext cx="0" cy="0"/>
          <a:chOff x="0" y="0"/>
          <a:chExt cx="0" cy="0"/>
        </a:xfrm>
      </p:grpSpPr>
      <p:sp>
        <p:nvSpPr>
          <p:cNvPr id="448" name="Google Shape;448;p64"/>
          <p:cNvSpPr txBox="1"/>
          <p:nvPr>
            <p:ph type="body" idx="1"/>
          </p:nvPr>
        </p:nvSpPr>
        <p:spPr>
          <a:xfrm>
            <a:off x="729450" y="1401375"/>
            <a:ext cx="7688700" cy="2938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AutoNum type="arabicPeriod" startAt="5"/>
            </a:pPr>
            <a:r>
              <a:rPr lang="en-GB" sz="1800"/>
              <a:t>Distributed lock with Redis: </a:t>
            </a:r>
            <a:r>
              <a:rPr lang="en-GB" sz="1800" u="sng">
                <a:solidFill>
                  <a:schemeClr val="hlink"/>
                </a:solidFill>
                <a:hlinkClick r:id="rId1"/>
              </a:rPr>
              <a:t>https://redis.io/docs/reference/patterns/distributed-locks/</a:t>
            </a:r>
            <a:endParaRPr sz="1800"/>
          </a:p>
          <a:p>
            <a:pPr marL="457200" lvl="0" indent="-342900" algn="l" rtl="0">
              <a:lnSpc>
                <a:spcPct val="115000"/>
              </a:lnSpc>
              <a:spcBef>
                <a:spcPts val="0"/>
              </a:spcBef>
              <a:spcAft>
                <a:spcPts val="0"/>
              </a:spcAft>
              <a:buSzPts val="1800"/>
              <a:buAutoNum type="arabicPeriod" startAt="5"/>
            </a:pPr>
            <a:r>
              <a:rPr lang="en-GB" sz="1800"/>
              <a:t>Analysis of RedLock with Redis: </a:t>
            </a:r>
            <a:r>
              <a:rPr lang="en-GB" sz="1800" u="sng">
                <a:solidFill>
                  <a:schemeClr val="hlink"/>
                </a:solidFill>
                <a:hlinkClick r:id="rId2"/>
              </a:rPr>
              <a:t>https://martin.kleppmann.com/2016/02/08/how-to-do-distributed-locking.html</a:t>
            </a:r>
            <a:endParaRPr sz="1800"/>
          </a:p>
          <a:p>
            <a:pPr marL="457200" lvl="0" indent="-342900" algn="l" rtl="0">
              <a:lnSpc>
                <a:spcPct val="115000"/>
              </a:lnSpc>
              <a:spcBef>
                <a:spcPts val="0"/>
              </a:spcBef>
              <a:spcAft>
                <a:spcPts val="0"/>
              </a:spcAft>
              <a:buSzPts val="1800"/>
              <a:buAutoNum type="arabicPeriod" startAt="5"/>
            </a:pPr>
            <a:r>
              <a:rPr lang="en-GB" sz="1800"/>
              <a:t>Deadlock: </a:t>
            </a:r>
            <a:r>
              <a:rPr lang="en-GB" sz="1800" u="sng">
                <a:solidFill>
                  <a:schemeClr val="hlink"/>
                </a:solidFill>
                <a:hlinkClick r:id="rId3"/>
              </a:rPr>
              <a:t>https://en.wikipedia.org/wiki/Deadlock</a:t>
            </a:r>
            <a:endParaRPr sz="1800"/>
          </a:p>
        </p:txBody>
      </p:sp>
      <p:sp>
        <p:nvSpPr>
          <p:cNvPr id="449" name="Google Shape;449;p64"/>
          <p:cNvSpPr txBox="1"/>
          <p:nvPr>
            <p:ph type="title"/>
          </p:nvPr>
        </p:nvSpPr>
        <p:spPr>
          <a:xfrm>
            <a:off x="727650" y="5584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40"/>
              <a:t>References</a:t>
            </a:r>
            <a:endParaRPr sz="234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453" name="Shape 453"/>
        <p:cNvGrpSpPr/>
        <p:nvPr/>
      </p:nvGrpSpPr>
      <p:grpSpPr>
        <a:xfrm>
          <a:off x="0" y="0"/>
          <a:ext cx="0" cy="0"/>
          <a:chOff x="0" y="0"/>
          <a:chExt cx="0" cy="0"/>
        </a:xfrm>
      </p:grpSpPr>
      <p:sp>
        <p:nvSpPr>
          <p:cNvPr id="454" name="Google Shape;454;p65"/>
          <p:cNvSpPr txBox="1"/>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solidFill>
                  <a:srgbClr val="FF7F00"/>
                </a:solidFill>
              </a:rPr>
              <a:t>THE END</a:t>
            </a:r>
            <a:endParaRPr>
              <a:solidFill>
                <a:srgbClr val="FF7F00"/>
              </a:solidFill>
            </a:endParaRPr>
          </a:p>
          <a:p>
            <a:pPr marL="0" lvl="0" indent="0" algn="ctr" rtl="0">
              <a:spcBef>
                <a:spcPts val="0"/>
              </a:spcBef>
              <a:spcAft>
                <a:spcPts val="0"/>
              </a:spcAft>
              <a:buNone/>
            </a:pPr>
            <a:r>
              <a:rPr lang="en-GB"/>
              <a:t>Thank you for your attention</a:t>
            </a: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2" name="Shape 112"/>
        <p:cNvGrpSpPr/>
        <p:nvPr/>
      </p:nvGrpSpPr>
      <p:grpSpPr>
        <a:xfrm>
          <a:off x="0" y="0"/>
          <a:ext cx="0" cy="0"/>
          <a:chOff x="0" y="0"/>
          <a:chExt cx="0" cy="0"/>
        </a:xfrm>
      </p:grpSpPr>
      <p:sp>
        <p:nvSpPr>
          <p:cNvPr id="113" name="Google Shape;113;p17"/>
          <p:cNvSpPr txBox="1"/>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44805" algn="l" rtl="0">
              <a:lnSpc>
                <a:spcPct val="115000"/>
              </a:lnSpc>
              <a:spcBef>
                <a:spcPts val="0"/>
              </a:spcBef>
              <a:spcAft>
                <a:spcPts val="0"/>
              </a:spcAft>
              <a:buSzPts val="1830"/>
              <a:buChar char="●"/>
            </a:pPr>
            <a:r>
              <a:rPr lang="en-GB" sz="1830"/>
              <a:t>Author: Trung Tran</a:t>
            </a:r>
            <a:endParaRPr sz="1830"/>
          </a:p>
          <a:p>
            <a:pPr marL="457200" lvl="0" indent="-344805" algn="l" rtl="0">
              <a:lnSpc>
                <a:spcPct val="115000"/>
              </a:lnSpc>
              <a:spcBef>
                <a:spcPts val="0"/>
              </a:spcBef>
              <a:spcAft>
                <a:spcPts val="0"/>
              </a:spcAft>
              <a:buSzPts val="1830"/>
              <a:buChar char="●"/>
            </a:pPr>
            <a:r>
              <a:rPr lang="en-GB" sz="1830"/>
              <a:t>Email: </a:t>
            </a:r>
            <a:r>
              <a:rPr lang="en-GB" sz="1830" u="sng">
                <a:solidFill>
                  <a:schemeClr val="hlink"/>
                </a:solidFill>
                <a:hlinkClick r:id="rId1"/>
              </a:rPr>
              <a:t>trannamtrung1st@gmail.com</a:t>
            </a:r>
            <a:endParaRPr sz="1830"/>
          </a:p>
        </p:txBody>
      </p:sp>
      <p:sp>
        <p:nvSpPr>
          <p:cNvPr id="114" name="Google Shape;114;p17"/>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40"/>
              <a:t>Contact</a:t>
            </a:r>
            <a:endParaRPr sz="234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sp>
        <p:nvSpPr>
          <p:cNvPr id="119" name="Google Shape;119;p18"/>
          <p:cNvSpPr txBox="1"/>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1. Introduction</a:t>
            </a:r>
            <a:endParaRPr lang="en-GB"/>
          </a:p>
        </p:txBody>
      </p:sp>
      <p:sp>
        <p:nvSpPr>
          <p:cNvPr id="120" name="Google Shape;120;p18"/>
          <p:cNvSpPr txBox="1"/>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4" name="Shape 124"/>
        <p:cNvGrpSpPr/>
        <p:nvPr/>
      </p:nvGrpSpPr>
      <p:grpSpPr>
        <a:xfrm>
          <a:off x="0" y="0"/>
          <a:ext cx="0" cy="0"/>
          <a:chOff x="0" y="0"/>
          <a:chExt cx="0" cy="0"/>
        </a:xfrm>
      </p:grpSpPr>
      <p:sp>
        <p:nvSpPr>
          <p:cNvPr id="125" name="Google Shape;125;p19"/>
          <p:cNvSpPr txBox="1"/>
          <p:nvPr>
            <p:ph type="body" idx="1"/>
          </p:nvPr>
        </p:nvSpPr>
        <p:spPr>
          <a:xfrm>
            <a:off x="729450" y="1793675"/>
            <a:ext cx="7688700" cy="2546400"/>
          </a:xfrm>
          <a:prstGeom prst="rect">
            <a:avLst/>
          </a:prstGeom>
        </p:spPr>
        <p:txBody>
          <a:bodyPr spcFirstLastPara="1" wrap="square" lIns="91425" tIns="91425" rIns="91425" bIns="91425" anchor="t" anchorCtr="0">
            <a:noAutofit/>
          </a:bodyPr>
          <a:lstStyle/>
          <a:p>
            <a:pPr marL="457200" lvl="0" indent="-344805" algn="l" rtl="0">
              <a:lnSpc>
                <a:spcPct val="115000"/>
              </a:lnSpc>
              <a:spcBef>
                <a:spcPts val="0"/>
              </a:spcBef>
              <a:spcAft>
                <a:spcPts val="0"/>
              </a:spcAft>
              <a:buSzPts val="1830"/>
              <a:buChar char="●"/>
            </a:pPr>
            <a:r>
              <a:rPr lang="en-GB" sz="1830"/>
              <a:t>Multiple concurrent users</a:t>
            </a:r>
            <a:endParaRPr sz="1830"/>
          </a:p>
          <a:p>
            <a:pPr marL="457200" lvl="0" indent="-344805" algn="l" rtl="0">
              <a:lnSpc>
                <a:spcPct val="115000"/>
              </a:lnSpc>
              <a:spcBef>
                <a:spcPts val="0"/>
              </a:spcBef>
              <a:spcAft>
                <a:spcPts val="0"/>
              </a:spcAft>
              <a:buSzPts val="1830"/>
              <a:buChar char="●"/>
            </a:pPr>
            <a:r>
              <a:rPr lang="en-GB" sz="1830"/>
              <a:t>Multi-thread</a:t>
            </a:r>
            <a:endParaRPr sz="1830"/>
          </a:p>
          <a:p>
            <a:pPr marL="457200" lvl="0" indent="-344805" algn="l" rtl="0">
              <a:lnSpc>
                <a:spcPct val="115000"/>
              </a:lnSpc>
              <a:spcBef>
                <a:spcPts val="0"/>
              </a:spcBef>
              <a:spcAft>
                <a:spcPts val="0"/>
              </a:spcAft>
              <a:buSzPts val="1830"/>
              <a:buChar char="●"/>
            </a:pPr>
            <a:r>
              <a:rPr lang="en-GB" sz="1830"/>
              <a:t>Client-Server model</a:t>
            </a:r>
            <a:endParaRPr sz="1830"/>
          </a:p>
          <a:p>
            <a:pPr marL="457200" lvl="0" indent="-344805" algn="l" rtl="0">
              <a:lnSpc>
                <a:spcPct val="115000"/>
              </a:lnSpc>
              <a:spcBef>
                <a:spcPts val="0"/>
              </a:spcBef>
              <a:spcAft>
                <a:spcPts val="0"/>
              </a:spcAft>
              <a:buSzPts val="1830"/>
              <a:buChar char="●"/>
            </a:pPr>
            <a:r>
              <a:rPr lang="en-GB" sz="1830"/>
              <a:t>Microservices</a:t>
            </a:r>
            <a:endParaRPr sz="1830"/>
          </a:p>
        </p:txBody>
      </p:sp>
      <p:sp>
        <p:nvSpPr>
          <p:cNvPr id="126" name="Google Shape;126;p19"/>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Software system nowadays</a:t>
            </a:r>
            <a:endParaRPr sz="2000"/>
          </a:p>
        </p:txBody>
      </p:sp>
      <p:sp>
        <p:nvSpPr>
          <p:cNvPr id="127" name="Google Shape;127;p19"/>
          <p:cNvSpPr txBox="1"/>
          <p:nvPr>
            <p:ph type="title"/>
          </p:nvPr>
        </p:nvSpPr>
        <p:spPr>
          <a:xfrm>
            <a:off x="727650" y="5584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40"/>
              <a:t>1. Introduction</a:t>
            </a:r>
            <a:endParaRPr sz="234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sp>
        <p:nvSpPr>
          <p:cNvPr id="132" name="Google Shape;132;p20"/>
          <p:cNvSpPr txBox="1"/>
          <p:nvPr>
            <p:ph type="body" idx="1"/>
          </p:nvPr>
        </p:nvSpPr>
        <p:spPr>
          <a:xfrm>
            <a:off x="729450" y="1793675"/>
            <a:ext cx="7688700" cy="2546400"/>
          </a:xfrm>
          <a:prstGeom prst="rect">
            <a:avLst/>
          </a:prstGeom>
        </p:spPr>
        <p:txBody>
          <a:bodyPr spcFirstLastPara="1" wrap="square" lIns="91425" tIns="91425" rIns="91425" bIns="91425" anchor="t" anchorCtr="0">
            <a:noAutofit/>
          </a:bodyPr>
          <a:lstStyle/>
          <a:p>
            <a:pPr marL="457200" lvl="0" indent="-344805" algn="l" rtl="0">
              <a:lnSpc>
                <a:spcPct val="115000"/>
              </a:lnSpc>
              <a:spcBef>
                <a:spcPts val="0"/>
              </a:spcBef>
              <a:spcAft>
                <a:spcPts val="0"/>
              </a:spcAft>
              <a:buSzPts val="1830"/>
              <a:buChar char="●"/>
            </a:pPr>
            <a:r>
              <a:rPr lang="en-GB" sz="1830"/>
              <a:t>Booking system</a:t>
            </a:r>
            <a:endParaRPr sz="1830"/>
          </a:p>
          <a:p>
            <a:pPr marL="914400" lvl="1" indent="-344805" algn="l" rtl="0">
              <a:lnSpc>
                <a:spcPct val="115000"/>
              </a:lnSpc>
              <a:spcBef>
                <a:spcPts val="0"/>
              </a:spcBef>
              <a:spcAft>
                <a:spcPts val="0"/>
              </a:spcAft>
              <a:buSzPts val="1830"/>
              <a:buChar char="○"/>
            </a:pPr>
            <a:r>
              <a:rPr lang="en-GB" sz="1830"/>
              <a:t>Ensure that customers cannot book exceed the available tickets number</a:t>
            </a:r>
            <a:endParaRPr sz="1830"/>
          </a:p>
          <a:p>
            <a:pPr marL="457200" lvl="0" indent="-344805" algn="l" rtl="0">
              <a:lnSpc>
                <a:spcPct val="115000"/>
              </a:lnSpc>
              <a:spcBef>
                <a:spcPts val="0"/>
              </a:spcBef>
              <a:spcAft>
                <a:spcPts val="0"/>
              </a:spcAft>
              <a:buSzPts val="1830"/>
              <a:buChar char="●"/>
            </a:pPr>
            <a:r>
              <a:rPr lang="en-GB" sz="1830"/>
              <a:t>Football field management system</a:t>
            </a:r>
            <a:endParaRPr sz="1830"/>
          </a:p>
          <a:p>
            <a:pPr marL="914400" lvl="1" indent="-344805" algn="l" rtl="0">
              <a:lnSpc>
                <a:spcPct val="115000"/>
              </a:lnSpc>
              <a:spcBef>
                <a:spcPts val="0"/>
              </a:spcBef>
              <a:spcAft>
                <a:spcPts val="0"/>
              </a:spcAft>
              <a:buSzPts val="1830"/>
              <a:buChar char="○"/>
            </a:pPr>
            <a:r>
              <a:rPr lang="en-GB" sz="1830"/>
              <a:t>Ensure that only one customer can successfully book a field at a given time slot</a:t>
            </a:r>
            <a:endParaRPr sz="1830"/>
          </a:p>
        </p:txBody>
      </p:sp>
      <p:sp>
        <p:nvSpPr>
          <p:cNvPr id="133" name="Google Shape;133;p20"/>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Concurrency problems</a:t>
            </a:r>
            <a:endParaRPr sz="2000"/>
          </a:p>
        </p:txBody>
      </p:sp>
      <p:sp>
        <p:nvSpPr>
          <p:cNvPr id="134" name="Google Shape;134;p20"/>
          <p:cNvSpPr txBox="1"/>
          <p:nvPr>
            <p:ph type="title"/>
          </p:nvPr>
        </p:nvSpPr>
        <p:spPr>
          <a:xfrm>
            <a:off x="727650" y="5584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40"/>
              <a:t>1. Introduction</a:t>
            </a:r>
            <a:endParaRPr sz="234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21"/>
          <p:cNvSpPr txBox="1"/>
          <p:nvPr>
            <p:ph type="body" idx="1"/>
          </p:nvPr>
        </p:nvSpPr>
        <p:spPr>
          <a:xfrm>
            <a:off x="729450" y="1793675"/>
            <a:ext cx="7688700" cy="2546400"/>
          </a:xfrm>
          <a:prstGeom prst="rect">
            <a:avLst/>
          </a:prstGeom>
        </p:spPr>
        <p:txBody>
          <a:bodyPr spcFirstLastPara="1" wrap="square" lIns="91425" tIns="91425" rIns="91425" bIns="91425" anchor="t" anchorCtr="0">
            <a:noAutofit/>
          </a:bodyPr>
          <a:lstStyle/>
          <a:p>
            <a:pPr marL="457200" lvl="0" indent="-344805" algn="l" rtl="0">
              <a:lnSpc>
                <a:spcPct val="115000"/>
              </a:lnSpc>
              <a:spcBef>
                <a:spcPts val="0"/>
              </a:spcBef>
              <a:spcAft>
                <a:spcPts val="0"/>
              </a:spcAft>
              <a:buSzPts val="1830"/>
              <a:buChar char="●"/>
            </a:pPr>
            <a:r>
              <a:rPr lang="en-GB" sz="1830"/>
              <a:t>Booking system</a:t>
            </a:r>
            <a:endParaRPr sz="1830"/>
          </a:p>
          <a:p>
            <a:pPr marL="914400" lvl="1" indent="-344805" algn="l" rtl="0">
              <a:lnSpc>
                <a:spcPct val="115000"/>
              </a:lnSpc>
              <a:spcBef>
                <a:spcPts val="0"/>
              </a:spcBef>
              <a:spcAft>
                <a:spcPts val="0"/>
              </a:spcAft>
              <a:buSzPts val="1830"/>
              <a:buChar char="○"/>
            </a:pPr>
            <a:r>
              <a:rPr lang="en-GB" sz="1830"/>
              <a:t>Ensure that customers cannot book exceed the available tickets number</a:t>
            </a:r>
            <a:endParaRPr sz="1830"/>
          </a:p>
          <a:p>
            <a:pPr marL="457200" lvl="0" indent="-344805" algn="l" rtl="0">
              <a:lnSpc>
                <a:spcPct val="115000"/>
              </a:lnSpc>
              <a:spcBef>
                <a:spcPts val="0"/>
              </a:spcBef>
              <a:spcAft>
                <a:spcPts val="0"/>
              </a:spcAft>
              <a:buSzPts val="1830"/>
              <a:buChar char="●"/>
            </a:pPr>
            <a:r>
              <a:rPr lang="en-GB" sz="1830"/>
              <a:t>Football field management system</a:t>
            </a:r>
            <a:endParaRPr sz="1830"/>
          </a:p>
          <a:p>
            <a:pPr marL="914400" lvl="1" indent="-344805" algn="l" rtl="0">
              <a:lnSpc>
                <a:spcPct val="115000"/>
              </a:lnSpc>
              <a:spcBef>
                <a:spcPts val="0"/>
              </a:spcBef>
              <a:spcAft>
                <a:spcPts val="0"/>
              </a:spcAft>
              <a:buSzPts val="1830"/>
              <a:buChar char="○"/>
            </a:pPr>
            <a:r>
              <a:rPr lang="en-GB" sz="1830"/>
              <a:t>Ensure that only one customer can successfully book a field at a given time slot → </a:t>
            </a:r>
            <a:r>
              <a:rPr lang="en-GB" sz="1830" b="1"/>
              <a:t>To be discussed</a:t>
            </a:r>
            <a:endParaRPr sz="1830" b="1"/>
          </a:p>
        </p:txBody>
      </p:sp>
      <p:sp>
        <p:nvSpPr>
          <p:cNvPr id="140" name="Google Shape;140;p21"/>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Concurrency problems</a:t>
            </a:r>
            <a:endParaRPr sz="2000"/>
          </a:p>
        </p:txBody>
      </p:sp>
      <p:sp>
        <p:nvSpPr>
          <p:cNvPr id="141" name="Google Shape;141;p21"/>
          <p:cNvSpPr txBox="1"/>
          <p:nvPr>
            <p:ph type="title"/>
          </p:nvPr>
        </p:nvSpPr>
        <p:spPr>
          <a:xfrm>
            <a:off x="727650" y="5584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40"/>
              <a:t>1. Introduction</a:t>
            </a:r>
            <a:endParaRPr sz="234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9067</Words>
  <Application>WPS Presentation</Application>
  <PresentationFormat/>
  <Paragraphs>396</Paragraphs>
  <Slides>47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47</vt:i4>
      </vt:variant>
    </vt:vector>
  </HeadingPairs>
  <TitlesOfParts>
    <vt:vector size="56" baseType="lpstr">
      <vt:lpstr>Arial</vt:lpstr>
      <vt:lpstr>SimSun</vt:lpstr>
      <vt:lpstr>Wingdings</vt:lpstr>
      <vt:lpstr>Arial</vt:lpstr>
      <vt:lpstr>Raleway</vt:lpstr>
      <vt:lpstr>Lato</vt:lpstr>
      <vt:lpstr>Microsoft YaHei</vt:lpstr>
      <vt:lpstr>Arial Unicode MS</vt:lpstr>
      <vt:lpstr>Streamline</vt:lpstr>
      <vt:lpstr>Chuẩn bị cho buổi trình bày</vt:lpstr>
      <vt:lpstr>Distributed lock using Redis</vt:lpstr>
      <vt:lpstr>Tables of content</vt:lpstr>
      <vt:lpstr>Prerequisites</vt:lpstr>
      <vt:lpstr>Contact</vt:lpstr>
      <vt:lpstr>1. Introduction</vt:lpstr>
      <vt:lpstr>1. Introduction</vt:lpstr>
      <vt:lpstr>1. Introduction</vt:lpstr>
      <vt:lpstr>1. Introduction</vt:lpstr>
      <vt:lpstr>1. Introduction</vt:lpstr>
      <vt:lpstr>1. Introduction</vt:lpstr>
      <vt:lpstr>2. Distributed lock: Concepts</vt:lpstr>
      <vt:lpstr>2. Distributed lock: Concepts</vt:lpstr>
      <vt:lpstr>2. Distributed lock: Concepts</vt:lpstr>
      <vt:lpstr>2. Distributed lock: Concepts</vt:lpstr>
      <vt:lpstr>2. Distributed lock: Concepts</vt:lpstr>
      <vt:lpstr>2. Distributed lock: Concepts</vt:lpstr>
      <vt:lpstr>2. Distributed lock: Concepts</vt:lpstr>
      <vt:lpstr>3. Distributed lock manager (DLM)</vt:lpstr>
      <vt:lpstr>3. Distributed lock manager (DLM)</vt:lpstr>
      <vt:lpstr>3. Distributed lock manager (DLM)</vt:lpstr>
      <vt:lpstr>3. Distributed lock manager (DLM)</vt:lpstr>
      <vt:lpstr>4. Redis and Distributed lock</vt:lpstr>
      <vt:lpstr>4. Redis and Distributed lock</vt:lpstr>
      <vt:lpstr>4. Redis and Distributed lock</vt:lpstr>
      <vt:lpstr>4. Redis and Distributed lock</vt:lpstr>
      <vt:lpstr>4. Redis and Distributed lock</vt:lpstr>
      <vt:lpstr>4. Redis and Distributed lock</vt:lpstr>
      <vt:lpstr>4. Redis and Distributed lock</vt:lpstr>
      <vt:lpstr>4. Redis and Distributed lock</vt:lpstr>
      <vt:lpstr>4. Redis and Distributed lock</vt:lpstr>
      <vt:lpstr>4. Redis and Distributed lock</vt:lpstr>
      <vt:lpstr>4. Redis and Distributed lock</vt:lpstr>
      <vt:lpstr>4. Redis and Distributed lock</vt:lpstr>
      <vt:lpstr>5. RedLock algorithm</vt:lpstr>
      <vt:lpstr>5. RedLock algorithm</vt:lpstr>
      <vt:lpstr>5. RedLock algorithm</vt:lpstr>
      <vt:lpstr>5. RedLock algorithm</vt:lpstr>
      <vt:lpstr>5. RedLock algorithm</vt:lpstr>
      <vt:lpstr>5. RedLock algorithm</vt:lpstr>
      <vt:lpstr>6. Conclusion</vt:lpstr>
      <vt:lpstr>6. Conclusion</vt:lpstr>
      <vt:lpstr>6. Conclusion</vt:lpstr>
      <vt:lpstr>7. Q&amp;A discussion</vt:lpstr>
      <vt:lpstr>References</vt:lpstr>
      <vt:lpstr>References</vt:lpstr>
      <vt:lpstr>Thank you for your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Chuẩn bị cho buổi trình bày</dc:title>
  <dc:creator/>
  <cp:lastModifiedBy>trung.tran</cp:lastModifiedBy>
  <cp:revision>1</cp:revision>
  <dcterms:created xsi:type="dcterms:W3CDTF">2023-02-23T14:18:36Z</dcterms:created>
  <dcterms:modified xsi:type="dcterms:W3CDTF">2023-02-23T14:18:36Z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40663C2A94B84DADB840C8C70CEFFA13</vt:lpwstr>
  </property>
  <property fmtid="{D5CDD505-2E9C-101B-9397-08002B2CF9AE}" pid="3" name="KSOProductBuildVer">
    <vt:lpwstr>1033-11.2.0.11486</vt:lpwstr>
  </property>
</Properties>
</file>