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9" d="100"/>
          <a:sy n="89" d="100"/>
        </p:scale>
        <p:origin x="3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9577E7-CCBC-48F3-93AE-A691356593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xmlns="" id="{DE0D06B3-217D-46ED-8B5E-ED111EF70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xmlns="" id="{92278A9A-B95C-4108-A479-38C98024739B}"/>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xmlns="" id="{60373891-BCDB-41D1-BF42-E62CB79071B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45DBDC65-EEC1-4F0E-8800-F625218F2CC2}"/>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206275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B92875-CE10-461B-8CA4-C61DADFCAAA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DF3823F2-8905-4D02-AB74-D0B83064D7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46826CB6-FFDC-4323-9BED-B0AD6839D846}"/>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xmlns="" id="{D38DB6D0-3577-47A0-831C-035BFA43C7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71EC1997-901B-403E-B957-0F4703361663}"/>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15117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569F883-5A15-47FB-B3D0-27447B56DD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4CB54348-F89F-4837-BD2D-4AEA99400A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955FC657-513C-4C8A-AF21-508F8375BA77}"/>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xmlns="" id="{90902EF0-6F82-45B4-8DC4-D1E6F90965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D5AC985B-CA64-4429-8C3F-CA6F6E9A996F}"/>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96526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85098-2503-42C9-84BD-CA3B94ED391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AA46A590-2593-4601-9595-E08A5DA832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DA3F5AD4-02DD-4078-AA46-F46A4D2E3A5F}"/>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xmlns="" id="{43CBD8B0-8E53-4BC2-8858-8E67CB9FBEB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D7CFE7EB-E5DA-4934-9317-B7F981C36831}"/>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63111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C2A75E-9B48-4127-9DBA-0C3F20E2FF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xmlns="" id="{5CF1BBC8-527C-442C-A1F8-B5084897A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4B85546-2542-4BE3-9B6A-2E638841801F}"/>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xmlns="" id="{19D2BA20-C3C0-4AD2-A721-035A6406DC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E2567E00-0D47-4437-BADA-19A85B6840CE}"/>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66828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EA0816-F8A0-4FC3-AF1E-BBA7577EB68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B68D3332-2771-44F5-AACB-302F356EBD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xmlns="" id="{BB6598BA-6924-4C5C-9953-8B206540B7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xmlns="" id="{3AE88C9F-FB9E-4FD7-85F8-60F0514C25F5}"/>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6" name="Footer Placeholder 5">
            <a:extLst>
              <a:ext uri="{FF2B5EF4-FFF2-40B4-BE49-F238E27FC236}">
                <a16:creationId xmlns:a16="http://schemas.microsoft.com/office/drawing/2014/main" xmlns="" id="{16C94732-C14E-44B5-8FC4-AE6D6145C55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6CD6A370-E062-4553-96C4-7E93F92287B2}"/>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07454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624867-BE6D-4110-AA46-ED32656C4CE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A7878CA2-959E-47B6-81EA-4E62861BEB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26362D2-E06D-47E1-8ACD-DB53947F5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xmlns="" id="{A0B3324F-FA89-44F8-8748-E5271D4C2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7087654-73E6-4B09-B8B2-F19B860347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xmlns="" id="{2FF0CB29-1106-4596-9AC4-44C09A3B70DD}"/>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8" name="Footer Placeholder 7">
            <a:extLst>
              <a:ext uri="{FF2B5EF4-FFF2-40B4-BE49-F238E27FC236}">
                <a16:creationId xmlns:a16="http://schemas.microsoft.com/office/drawing/2014/main" xmlns="" id="{106E9475-501E-401D-9AFA-26DD1EEC172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xmlns="" id="{F8C9A2A2-90AD-4ACA-BA38-D55E8E55074E}"/>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45776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D01DEA-D2EE-4A3A-8AE3-17EB4B7E570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xmlns="" id="{E8987B5C-1BA0-41F7-B0B3-1DA923400AB2}"/>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4" name="Footer Placeholder 3">
            <a:extLst>
              <a:ext uri="{FF2B5EF4-FFF2-40B4-BE49-F238E27FC236}">
                <a16:creationId xmlns:a16="http://schemas.microsoft.com/office/drawing/2014/main" xmlns="" id="{A10D9D01-C46F-4C06-B06F-8E4EBA8EA09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xmlns="" id="{40EDB7EE-8602-4FEC-8C4C-889B2D7C3A68}"/>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91398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1D7B75E-28DA-4F5A-AC0C-31C54AB25B58}"/>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3" name="Footer Placeholder 2">
            <a:extLst>
              <a:ext uri="{FF2B5EF4-FFF2-40B4-BE49-F238E27FC236}">
                <a16:creationId xmlns:a16="http://schemas.microsoft.com/office/drawing/2014/main" xmlns="" id="{8B00C954-D83C-4EB4-8949-043B549540B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xmlns="" id="{1F2474D7-51E7-4A69-A512-F540687D9FDF}"/>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400269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51F23E-9799-40A7-89AF-483C4AF3D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1645D4E4-04D1-4A73-AC53-93CF162E0C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xmlns="" id="{77F63583-45A4-48C4-9E3F-89E6A5979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EC73C77-A66D-4226-9D55-32A30965E62D}"/>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6" name="Footer Placeholder 5">
            <a:extLst>
              <a:ext uri="{FF2B5EF4-FFF2-40B4-BE49-F238E27FC236}">
                <a16:creationId xmlns:a16="http://schemas.microsoft.com/office/drawing/2014/main" xmlns="" id="{AFD0537D-4F11-429F-801B-1653492AD8A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0D835555-7AFC-4CC4-B174-AC050AE2AA8B}"/>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423001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B1513A-90F0-46EC-BECD-C6BA9D70E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xmlns="" id="{6F7F86A5-BF20-4685-B81D-91AED9BFF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xmlns="" id="{F4903BDE-0BB0-492D-AB92-80E0EAD07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5A173A4-BB2A-483B-81EA-2DA4888CEB5E}"/>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6" name="Footer Placeholder 5">
            <a:extLst>
              <a:ext uri="{FF2B5EF4-FFF2-40B4-BE49-F238E27FC236}">
                <a16:creationId xmlns:a16="http://schemas.microsoft.com/office/drawing/2014/main" xmlns="" id="{67630E30-1004-48F7-ADEA-75C8491060A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70A1DA61-EE5D-498E-B338-4AA94BE99DCC}"/>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807191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6174625-5FCA-4F82-970A-7908DBBB4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004B04C6-44D2-46FC-A68B-97E9E99614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CAFE3B65-0C76-4E14-9644-C1EC3EC438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xmlns="" id="{68AEA1E0-57C3-4A54-BF0E-91B961F6A8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xmlns="" id="{FCB4C136-F669-49DB-83F3-7ED4AE55F2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62EDD-8621-4EC0-BDA6-399198887F9C}" type="slidenum">
              <a:rPr lang="en-CA" smtClean="0"/>
              <a:t>‹#›</a:t>
            </a:fld>
            <a:endParaRPr lang="en-CA"/>
          </a:p>
        </p:txBody>
      </p:sp>
    </p:spTree>
    <p:extLst>
      <p:ext uri="{BB962C8B-B14F-4D97-AF65-F5344CB8AC3E}">
        <p14:creationId xmlns:p14="http://schemas.microsoft.com/office/powerpoint/2010/main" val="1003059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734669D8-3F54-4A43-97A0-4056E4440BB9}"/>
              </a:ext>
            </a:extLst>
          </p:cNvPr>
          <p:cNvSpPr txBox="1"/>
          <p:nvPr/>
        </p:nvSpPr>
        <p:spPr>
          <a:xfrm>
            <a:off x="148518" y="2301273"/>
            <a:ext cx="2845299" cy="2262158"/>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Introduction </a:t>
            </a:r>
          </a:p>
          <a:p>
            <a:pPr marL="171450" indent="-171450">
              <a:buFontTx/>
              <a:buChar char="-"/>
            </a:pPr>
            <a:r>
              <a:rPr lang="en-US" sz="1000" dirty="0">
                <a:latin typeface="Times New Roman" panose="02020603050405020304" pitchFamily="18" charset="0"/>
                <a:cs typeface="Times New Roman" panose="02020603050405020304" pitchFamily="18" charset="0"/>
              </a:rPr>
              <a:t>The challenge offered by Bison Transport Company is about how we balance the inbound and outbound of current days and predict what would be the inbound and outbound freights for the future.</a:t>
            </a:r>
          </a:p>
          <a:p>
            <a:pPr marL="171450" indent="-171450">
              <a:buFontTx/>
              <a:buChar char="-"/>
            </a:pPr>
            <a:r>
              <a:rPr lang="en-US" sz="1000" dirty="0" smtClean="0">
                <a:latin typeface="Times New Roman" panose="02020603050405020304" pitchFamily="18" charset="0"/>
                <a:cs typeface="Times New Roman" panose="02020603050405020304" pitchFamily="18" charset="0"/>
              </a:rPr>
              <a:t>In </a:t>
            </a:r>
            <a:r>
              <a:rPr lang="en-US" sz="1000" dirty="0">
                <a:latin typeface="Times New Roman" panose="02020603050405020304" pitchFamily="18" charset="0"/>
                <a:cs typeface="Times New Roman" panose="02020603050405020304" pitchFamily="18" charset="0"/>
              </a:rPr>
              <a:t>response, we design a novel optimization algorithm--called k-local greedy algorithm--to minimize the daily/weekly imbalance based on the prediction output. </a:t>
            </a:r>
          </a:p>
          <a:p>
            <a:pPr marL="171450" indent="-171450">
              <a:buFontTx/>
              <a:buChar char="-"/>
            </a:pPr>
            <a:r>
              <a:rPr lang="en-US" sz="1000" dirty="0">
                <a:latin typeface="Times New Roman" panose="02020603050405020304" pitchFamily="18" charset="0"/>
                <a:cs typeface="Times New Roman" panose="02020603050405020304" pitchFamily="18" charset="0"/>
              </a:rPr>
              <a:t>Our goal of this project is to predict the future traffic trend of a certain region (e.g. Quebec) in terms of inbound freight and outbound freight.</a:t>
            </a:r>
          </a:p>
          <a:p>
            <a:endParaRPr lang="en-US" sz="900" dirty="0"/>
          </a:p>
        </p:txBody>
      </p:sp>
      <p:sp>
        <p:nvSpPr>
          <p:cNvPr id="10" name="TextBox 9">
            <a:extLst>
              <a:ext uri="{FF2B5EF4-FFF2-40B4-BE49-F238E27FC236}">
                <a16:creationId xmlns:a16="http://schemas.microsoft.com/office/drawing/2014/main" xmlns="" id="{ADEFD6FD-27F4-41D0-9384-D77E9AC0F71C}"/>
              </a:ext>
            </a:extLst>
          </p:cNvPr>
          <p:cNvSpPr txBox="1"/>
          <p:nvPr/>
        </p:nvSpPr>
        <p:spPr>
          <a:xfrm>
            <a:off x="192245" y="4563431"/>
            <a:ext cx="2853903" cy="1969770"/>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Methodology </a:t>
            </a:r>
            <a:endParaRPr lang="en-US" sz="1200" b="1" dirty="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1 . Prediction model </a:t>
            </a:r>
          </a:p>
          <a:p>
            <a:pPr marL="171450" indent="-171450">
              <a:buFontTx/>
              <a:buChar char="-"/>
            </a:pPr>
            <a:r>
              <a:rPr lang="en-US" sz="1000" dirty="0" smtClean="0">
                <a:latin typeface="Times New Roman" panose="02020603050405020304" pitchFamily="18" charset="0"/>
                <a:cs typeface="Times New Roman" panose="02020603050405020304" pitchFamily="18" charset="0"/>
              </a:rPr>
              <a:t>We apply the LSTM model to predict the cumulative imbalance level of the future N numbers of days. </a:t>
            </a:r>
          </a:p>
          <a:p>
            <a:pPr marL="171450" indent="-171450">
              <a:buFontTx/>
              <a:buChar char="-"/>
            </a:pPr>
            <a:r>
              <a:rPr lang="en-US" sz="1000" dirty="0" smtClean="0">
                <a:latin typeface="Times New Roman" panose="02020603050405020304" pitchFamily="18" charset="0"/>
                <a:cs typeface="Times New Roman" panose="02020603050405020304" pitchFamily="18" charset="0"/>
              </a:rPr>
              <a:t>Parameters used in the model: </a:t>
            </a:r>
          </a:p>
          <a:p>
            <a:pPr marL="171450" indent="-171450">
              <a:buFont typeface="Arial" panose="020B0604020202020204" pitchFamily="34" charset="0"/>
              <a:buChar char="•"/>
            </a:pPr>
            <a:r>
              <a:rPr lang="en-US" sz="1000" dirty="0" smtClean="0">
                <a:latin typeface="Times New Roman" panose="02020603050405020304" pitchFamily="18" charset="0"/>
                <a:cs typeface="Times New Roman" panose="02020603050405020304" pitchFamily="18" charset="0"/>
              </a:rPr>
              <a:t>Observation of the sample: 60  </a:t>
            </a:r>
          </a:p>
          <a:p>
            <a:pPr marL="171450" indent="-171450">
              <a:buFont typeface="Arial" panose="020B0604020202020204" pitchFamily="34" charset="0"/>
              <a:buChar char="•"/>
            </a:pPr>
            <a:r>
              <a:rPr lang="en-US" sz="1000" dirty="0" smtClean="0">
                <a:latin typeface="Times New Roman" panose="02020603050405020304" pitchFamily="18" charset="0"/>
                <a:cs typeface="Times New Roman" panose="02020603050405020304" pitchFamily="18" charset="0"/>
              </a:rPr>
              <a:t>Sequential() method to build model </a:t>
            </a:r>
          </a:p>
          <a:p>
            <a:pPr marL="171450" indent="-171450">
              <a:buFont typeface="Arial" panose="020B0604020202020204" pitchFamily="34" charset="0"/>
              <a:buChar char="•"/>
            </a:pPr>
            <a:r>
              <a:rPr lang="en-US" sz="1000" dirty="0" smtClean="0">
                <a:latin typeface="Times New Roman" panose="02020603050405020304" pitchFamily="18" charset="0"/>
                <a:cs typeface="Times New Roman" panose="02020603050405020304" pitchFamily="18" charset="0"/>
              </a:rPr>
              <a:t>Dropout 0.2 </a:t>
            </a:r>
            <a:r>
              <a:rPr lang="en-US" sz="1000" dirty="0" err="1" smtClean="0">
                <a:latin typeface="Times New Roman" panose="02020603050405020304" pitchFamily="18" charset="0"/>
                <a:cs typeface="Times New Roman" panose="02020603050405020304" pitchFamily="18" charset="0"/>
              </a:rPr>
              <a:t>regularisation</a:t>
            </a:r>
            <a:r>
              <a:rPr lang="en-US" sz="1000" dirty="0" smtClean="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000" dirty="0" smtClean="0">
                <a:latin typeface="Times New Roman" panose="02020603050405020304" pitchFamily="18" charset="0"/>
                <a:cs typeface="Times New Roman" panose="02020603050405020304" pitchFamily="18" charset="0"/>
              </a:rPr>
              <a:t>Epochs: 50 – 100 </a:t>
            </a:r>
          </a:p>
          <a:p>
            <a:pPr marL="171450" indent="-17145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xmlns="" id="{328F1A96-175B-4D6C-8984-F71F2894BE0D}"/>
              </a:ext>
            </a:extLst>
          </p:cNvPr>
          <p:cNvSpPr txBox="1"/>
          <p:nvPr/>
        </p:nvSpPr>
        <p:spPr>
          <a:xfrm>
            <a:off x="3230688" y="189723"/>
            <a:ext cx="2892114" cy="116955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2. Optimization algorithm </a:t>
            </a:r>
            <a:r>
              <a:rPr lang="en-US" sz="1000" dirty="0" smtClean="0">
                <a:latin typeface="Times New Roman" panose="02020603050405020304" pitchFamily="18" charset="0"/>
                <a:cs typeface="Times New Roman" panose="02020603050405020304" pitchFamily="18" charset="0"/>
              </a:rPr>
              <a:t>(k-local algorithm)</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We propose a method to improve the balance level of the current schedule. The idea being, “given a number k, the algorithm will go through every group of k consecutive days in the schedule and try to even out the imbalances of each and every day”, hence the name k-local greedy </a:t>
            </a:r>
            <a:r>
              <a:rPr lang="en-US" sz="1000" dirty="0" smtClean="0">
                <a:latin typeface="Times New Roman" panose="02020603050405020304" pitchFamily="18" charset="0"/>
                <a:cs typeface="Times New Roman" panose="02020603050405020304" pitchFamily="18" charset="0"/>
              </a:rPr>
              <a:t>algorithm.</a:t>
            </a:r>
            <a:endParaRPr lang="en-CA" sz="10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xmlns="" id="{A3731195-F500-43B8-A81C-83F54C273106}"/>
              </a:ext>
            </a:extLst>
          </p:cNvPr>
          <p:cNvPicPr>
            <a:picLocks noChangeAspect="1"/>
          </p:cNvPicPr>
          <p:nvPr/>
        </p:nvPicPr>
        <p:blipFill>
          <a:blip r:embed="rId2"/>
          <a:stretch>
            <a:fillRect/>
          </a:stretch>
        </p:blipFill>
        <p:spPr>
          <a:xfrm>
            <a:off x="3205411" y="4500438"/>
            <a:ext cx="3521531" cy="2182483"/>
          </a:xfrm>
          <a:prstGeom prst="rect">
            <a:avLst/>
          </a:prstGeom>
        </p:spPr>
      </p:pic>
      <p:pic>
        <p:nvPicPr>
          <p:cNvPr id="17" name="Picture 16">
            <a:extLst>
              <a:ext uri="{FF2B5EF4-FFF2-40B4-BE49-F238E27FC236}">
                <a16:creationId xmlns:a16="http://schemas.microsoft.com/office/drawing/2014/main" xmlns="" id="{197EA2B2-B8E7-468D-909E-0F0751CB299D}"/>
              </a:ext>
            </a:extLst>
          </p:cNvPr>
          <p:cNvPicPr>
            <a:picLocks noChangeAspect="1"/>
          </p:cNvPicPr>
          <p:nvPr/>
        </p:nvPicPr>
        <p:blipFill>
          <a:blip r:embed="rId3"/>
          <a:stretch>
            <a:fillRect/>
          </a:stretch>
        </p:blipFill>
        <p:spPr>
          <a:xfrm>
            <a:off x="7418716" y="241539"/>
            <a:ext cx="4408099" cy="2081351"/>
          </a:xfrm>
          <a:prstGeom prst="rect">
            <a:avLst/>
          </a:prstGeom>
        </p:spPr>
      </p:pic>
      <p:pic>
        <p:nvPicPr>
          <p:cNvPr id="19" name="Picture 18">
            <a:extLst>
              <a:ext uri="{FF2B5EF4-FFF2-40B4-BE49-F238E27FC236}">
                <a16:creationId xmlns:a16="http://schemas.microsoft.com/office/drawing/2014/main" xmlns="" id="{420015C2-8F23-4518-95F0-A8006930B8EE}"/>
              </a:ext>
            </a:extLst>
          </p:cNvPr>
          <p:cNvPicPr>
            <a:picLocks noChangeAspect="1"/>
          </p:cNvPicPr>
          <p:nvPr/>
        </p:nvPicPr>
        <p:blipFill>
          <a:blip r:embed="rId4"/>
          <a:stretch>
            <a:fillRect/>
          </a:stretch>
        </p:blipFill>
        <p:spPr>
          <a:xfrm>
            <a:off x="7418717" y="2357395"/>
            <a:ext cx="4408099" cy="2283861"/>
          </a:xfrm>
          <a:prstGeom prst="rect">
            <a:avLst/>
          </a:prstGeom>
        </p:spPr>
      </p:pic>
      <p:sp>
        <p:nvSpPr>
          <p:cNvPr id="24" name="Rectangle 23">
            <a:extLst>
              <a:ext uri="{FF2B5EF4-FFF2-40B4-BE49-F238E27FC236}">
                <a16:creationId xmlns:a16="http://schemas.microsoft.com/office/drawing/2014/main" xmlns="" id="{11A3F80C-89B5-4799-AA9F-375F8A2E6D74}"/>
              </a:ext>
            </a:extLst>
          </p:cNvPr>
          <p:cNvSpPr/>
          <p:nvPr/>
        </p:nvSpPr>
        <p:spPr>
          <a:xfrm>
            <a:off x="6907494" y="103367"/>
            <a:ext cx="5149657" cy="4632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3" name="Rectangle 22">
            <a:extLst>
              <a:ext uri="{FF2B5EF4-FFF2-40B4-BE49-F238E27FC236}">
                <a16:creationId xmlns:a16="http://schemas.microsoft.com/office/drawing/2014/main" xmlns="" id="{5ACA7E9A-4D27-4487-801A-7E6CB71B30BA}"/>
              </a:ext>
            </a:extLst>
          </p:cNvPr>
          <p:cNvSpPr/>
          <p:nvPr/>
        </p:nvSpPr>
        <p:spPr>
          <a:xfrm>
            <a:off x="3168383" y="103367"/>
            <a:ext cx="3624117" cy="34381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4" name="Rectangle 3">
            <a:extLst>
              <a:ext uri="{FF2B5EF4-FFF2-40B4-BE49-F238E27FC236}">
                <a16:creationId xmlns:a16="http://schemas.microsoft.com/office/drawing/2014/main" xmlns="" id="{BF1C4B97-2631-4D34-B6EC-36B5862D3ADC}"/>
              </a:ext>
            </a:extLst>
          </p:cNvPr>
          <p:cNvSpPr/>
          <p:nvPr/>
        </p:nvSpPr>
        <p:spPr>
          <a:xfrm>
            <a:off x="148519" y="2258170"/>
            <a:ext cx="2900719" cy="4484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5" name="Rectangle 24">
            <a:extLst>
              <a:ext uri="{FF2B5EF4-FFF2-40B4-BE49-F238E27FC236}">
                <a16:creationId xmlns:a16="http://schemas.microsoft.com/office/drawing/2014/main" xmlns="" id="{17EBAD67-8D9A-4D2B-9452-817E0C3F3595}"/>
              </a:ext>
            </a:extLst>
          </p:cNvPr>
          <p:cNvSpPr/>
          <p:nvPr/>
        </p:nvSpPr>
        <p:spPr>
          <a:xfrm>
            <a:off x="3176988" y="3709351"/>
            <a:ext cx="3615511" cy="3033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6" name="Rectangle 25">
            <a:extLst>
              <a:ext uri="{FF2B5EF4-FFF2-40B4-BE49-F238E27FC236}">
                <a16:creationId xmlns:a16="http://schemas.microsoft.com/office/drawing/2014/main" xmlns="" id="{4906DF9A-6F17-48B3-B948-2BE78FCFFAE9}"/>
              </a:ext>
            </a:extLst>
          </p:cNvPr>
          <p:cNvSpPr/>
          <p:nvPr/>
        </p:nvSpPr>
        <p:spPr>
          <a:xfrm>
            <a:off x="148519" y="115294"/>
            <a:ext cx="2900719" cy="2031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7" name="Rectangle 26">
            <a:extLst>
              <a:ext uri="{FF2B5EF4-FFF2-40B4-BE49-F238E27FC236}">
                <a16:creationId xmlns:a16="http://schemas.microsoft.com/office/drawing/2014/main" xmlns="" id="{F7F1CE8C-85DD-405F-8F8E-CA6B357B4FEF}"/>
              </a:ext>
            </a:extLst>
          </p:cNvPr>
          <p:cNvSpPr/>
          <p:nvPr/>
        </p:nvSpPr>
        <p:spPr>
          <a:xfrm>
            <a:off x="6920249" y="4804912"/>
            <a:ext cx="5136903" cy="1937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8" name="TextBox 27">
            <a:extLst>
              <a:ext uri="{FF2B5EF4-FFF2-40B4-BE49-F238E27FC236}">
                <a16:creationId xmlns:a16="http://schemas.microsoft.com/office/drawing/2014/main" xmlns="" id="{E57E9C12-EC9B-4A0B-8858-2B8F55FE91FF}"/>
              </a:ext>
            </a:extLst>
          </p:cNvPr>
          <p:cNvSpPr txBox="1"/>
          <p:nvPr/>
        </p:nvSpPr>
        <p:spPr>
          <a:xfrm>
            <a:off x="171926" y="115294"/>
            <a:ext cx="2853903" cy="1477328"/>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NEXUS CHALLENGE 2021 ADDRESSING NETWORK IMBALANCES REPORT </a:t>
            </a:r>
            <a:endParaRPr lang="en-US" sz="1400" b="1" dirty="0" smtClean="0">
              <a:latin typeface="Times New Roman" panose="02020603050405020304" pitchFamily="18" charset="0"/>
              <a:cs typeface="Times New Roman" panose="02020603050405020304" pitchFamily="18" charset="0"/>
            </a:endParaRPr>
          </a:p>
          <a:p>
            <a:pPr algn="ctr"/>
            <a:endParaRPr lang="en-US" sz="1200" dirty="0" smtClean="0"/>
          </a:p>
          <a:p>
            <a:pPr algn="ctr"/>
            <a:r>
              <a:rPr lang="en-US" sz="1200" dirty="0" smtClean="0">
                <a:latin typeface="Times New Roman" panose="02020603050405020304" pitchFamily="18" charset="0"/>
                <a:cs typeface="Times New Roman" panose="02020603050405020304" pitchFamily="18" charset="0"/>
              </a:rPr>
              <a:t>Qi </a:t>
            </a:r>
            <a:r>
              <a:rPr lang="en-US" sz="1200" dirty="0">
                <a:latin typeface="Times New Roman" panose="02020603050405020304" pitchFamily="18" charset="0"/>
                <a:cs typeface="Times New Roman" panose="02020603050405020304" pitchFamily="18" charset="0"/>
              </a:rPr>
              <a:t>Wen, Jason Tran, Daniel Mai Department of Computer Science University of </a:t>
            </a:r>
            <a:r>
              <a:rPr lang="en-US" sz="1200" dirty="0" smtClean="0">
                <a:latin typeface="Times New Roman" panose="02020603050405020304" pitchFamily="18" charset="0"/>
                <a:cs typeface="Times New Roman" panose="02020603050405020304" pitchFamily="18" charset="0"/>
              </a:rPr>
              <a:t>Manitoba, </a:t>
            </a:r>
            <a:r>
              <a:rPr lang="en-US" sz="1200" dirty="0">
                <a:latin typeface="Times New Roman" panose="02020603050405020304" pitchFamily="18" charset="0"/>
                <a:cs typeface="Times New Roman" panose="02020603050405020304" pitchFamily="18" charset="0"/>
              </a:rPr>
              <a:t>Winnipeg, Canada</a:t>
            </a:r>
          </a:p>
        </p:txBody>
      </p:sp>
      <p:sp>
        <p:nvSpPr>
          <p:cNvPr id="29" name="TextBox 28">
            <a:extLst>
              <a:ext uri="{FF2B5EF4-FFF2-40B4-BE49-F238E27FC236}">
                <a16:creationId xmlns:a16="http://schemas.microsoft.com/office/drawing/2014/main" xmlns="" id="{0AD2710C-75C6-477E-97B7-CBD20683FCF0}"/>
              </a:ext>
            </a:extLst>
          </p:cNvPr>
          <p:cNvSpPr txBox="1"/>
          <p:nvPr/>
        </p:nvSpPr>
        <p:spPr>
          <a:xfrm>
            <a:off x="3289131" y="3728488"/>
            <a:ext cx="3388027" cy="430887"/>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Result:</a:t>
            </a:r>
          </a:p>
          <a:p>
            <a:pPr marL="171450" indent="-171450">
              <a:buFontTx/>
              <a:buChar char="-"/>
            </a:pPr>
            <a:r>
              <a:rPr lang="en-US" sz="1000" dirty="0" smtClean="0">
                <a:latin typeface="Times New Roman" panose="02020603050405020304" pitchFamily="18" charset="0"/>
                <a:cs typeface="Times New Roman" panose="02020603050405020304" pitchFamily="18" charset="0"/>
              </a:rPr>
              <a:t>Our prediction accuracy is roughly 96%</a:t>
            </a:r>
            <a:r>
              <a:rPr lang="en-US" sz="1000" dirty="0">
                <a:latin typeface="Times New Roman" panose="02020603050405020304" pitchFamily="18" charset="0"/>
                <a:cs typeface="Times New Roman" panose="02020603050405020304" pitchFamily="18" charset="0"/>
              </a:rPr>
              <a:t> </a:t>
            </a:r>
            <a:r>
              <a:rPr lang="en-US" sz="1000" dirty="0" smtClean="0">
                <a:latin typeface="Times New Roman" panose="02020603050405020304" pitchFamily="18" charset="0"/>
                <a:cs typeface="Times New Roman" panose="02020603050405020304" pitchFamily="18" charset="0"/>
              </a:rPr>
              <a:t>when N = 10.</a:t>
            </a:r>
          </a:p>
        </p:txBody>
      </p:sp>
      <p:sp>
        <p:nvSpPr>
          <p:cNvPr id="32" name="TextBox 31">
            <a:extLst>
              <a:ext uri="{FF2B5EF4-FFF2-40B4-BE49-F238E27FC236}">
                <a16:creationId xmlns:a16="http://schemas.microsoft.com/office/drawing/2014/main" xmlns="" id="{262415D5-20D7-4CE8-8199-A6DA2979924C}"/>
              </a:ext>
            </a:extLst>
          </p:cNvPr>
          <p:cNvSpPr txBox="1"/>
          <p:nvPr/>
        </p:nvSpPr>
        <p:spPr>
          <a:xfrm>
            <a:off x="6982554" y="4804912"/>
            <a:ext cx="2892114" cy="415498"/>
          </a:xfrm>
          <a:prstGeom prst="rect">
            <a:avLst/>
          </a:prstGeom>
          <a:noFill/>
        </p:spPr>
        <p:txBody>
          <a:bodyPr wrap="square" rtlCol="0">
            <a:spAutoFit/>
          </a:bodyPr>
          <a:lstStyle/>
          <a:p>
            <a:r>
              <a:rPr lang="en-CA" sz="1200" b="1" dirty="0" smtClean="0">
                <a:latin typeface="Times New Roman" panose="02020603050405020304" pitchFamily="18" charset="0"/>
                <a:cs typeface="Times New Roman" panose="02020603050405020304" pitchFamily="18" charset="0"/>
              </a:rPr>
              <a:t>Conclusions </a:t>
            </a:r>
            <a:endParaRPr lang="en-CA" sz="1200" b="1" dirty="0">
              <a:latin typeface="Times New Roman" panose="02020603050405020304" pitchFamily="18" charset="0"/>
              <a:cs typeface="Times New Roman" panose="02020603050405020304" pitchFamily="18" charset="0"/>
            </a:endParaRPr>
          </a:p>
          <a:p>
            <a:endParaRPr lang="en-US" sz="900" dirty="0"/>
          </a:p>
        </p:txBody>
      </p:sp>
    </p:spTree>
    <p:extLst>
      <p:ext uri="{BB962C8B-B14F-4D97-AF65-F5344CB8AC3E}">
        <p14:creationId xmlns:p14="http://schemas.microsoft.com/office/powerpoint/2010/main" val="334329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248</Words>
  <Application>Microsoft Office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Tran</dc:creator>
  <cp:lastModifiedBy>DELL</cp:lastModifiedBy>
  <cp:revision>10</cp:revision>
  <dcterms:created xsi:type="dcterms:W3CDTF">2021-05-19T15:08:39Z</dcterms:created>
  <dcterms:modified xsi:type="dcterms:W3CDTF">2021-05-19T16:30:07Z</dcterms:modified>
</cp:coreProperties>
</file>