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Tran" initials="JT" lastIdx="1" clrIdx="0">
    <p:extLst>
      <p:ext uri="{19B8F6BF-5375-455C-9EA6-DF929625EA0E}">
        <p15:presenceInfo xmlns:p15="http://schemas.microsoft.com/office/powerpoint/2012/main" userId="183df76112e705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107" d="100"/>
          <a:sy n="107" d="100"/>
        </p:scale>
        <p:origin x="132"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77E7-CCBC-48F3-93AE-A69135659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E0D06B3-217D-46ED-8B5E-ED111EF70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2278A9A-B95C-4108-A479-38C98024739B}"/>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60373891-BCDB-41D1-BF42-E62CB79071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DBDC65-EEC1-4F0E-8800-F625218F2CC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206275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2875-CE10-461B-8CA4-C61DADFCAAA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F3823F2-8905-4D02-AB74-D0B83064D7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826CB6-FFDC-4323-9BED-B0AD6839D846}"/>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D38DB6D0-3577-47A0-831C-035BFA43C7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EC1997-901B-403E-B957-0F4703361663}"/>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15117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9F883-5A15-47FB-B3D0-27447B56D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B54348-F89F-4837-BD2D-4AEA99400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5FC657-513C-4C8A-AF21-508F8375BA77}"/>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90902EF0-6F82-45B4-8DC4-D1E6F90965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AC985B-CA64-4429-8C3F-CA6F6E9A996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65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5098-2503-42C9-84BD-CA3B94ED39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46A590-2593-4601-9595-E08A5DA83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3F5AD4-02DD-4078-AA46-F46A4D2E3A5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43CBD8B0-8E53-4BC2-8858-8E67CB9FBE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7CFE7EB-E5DA-4934-9317-B7F981C36831}"/>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3111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A75E-9B48-4127-9DBA-0C3F20E2F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CF1BBC8-527C-442C-A1F8-B5084897A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85546-2542-4BE3-9B6A-2E638841801F}"/>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19D2BA20-C3C0-4AD2-A721-035A6406DC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567E00-0D47-4437-BADA-19A85B6840C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66828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0816-F8A0-4FC3-AF1E-BBA7577EB6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8D3332-2771-44F5-AACB-302F356EBD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B6598BA-6924-4C5C-9953-8B206540B7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AE88C9F-FB9E-4FD7-85F8-60F0514C25F5}"/>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16C94732-C14E-44B5-8FC4-AE6D6145C5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D6A370-E062-4553-96C4-7E93F92287B2}"/>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0745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4867-BE6D-4110-AA46-ED32656C4CE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7878CA2-959E-47B6-81EA-4E62861BE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362D2-E06D-47E1-8ACD-DB53947F5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0B3324F-FA89-44F8-8748-E5271D4C2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87654-73E6-4B09-B8B2-F19B86034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F0CB29-1106-4596-9AC4-44C09A3B70D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8" name="Footer Placeholder 7">
            <a:extLst>
              <a:ext uri="{FF2B5EF4-FFF2-40B4-BE49-F238E27FC236}">
                <a16:creationId xmlns:a16="http://schemas.microsoft.com/office/drawing/2014/main" id="{106E9475-501E-401D-9AFA-26DD1EEC17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8C9A2A2-90AD-4ACA-BA38-D55E8E55074E}"/>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5776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1DEA-D2EE-4A3A-8AE3-17EB4B7E570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8987B5C-1BA0-41F7-B0B3-1DA923400AB2}"/>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4" name="Footer Placeholder 3">
            <a:extLst>
              <a:ext uri="{FF2B5EF4-FFF2-40B4-BE49-F238E27FC236}">
                <a16:creationId xmlns:a16="http://schemas.microsoft.com/office/drawing/2014/main" id="{A10D9D01-C46F-4C06-B06F-8E4EBA8EA09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0EDB7EE-8602-4FEC-8C4C-889B2D7C3A68}"/>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91398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7B75E-28DA-4F5A-AC0C-31C54AB25B58}"/>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3" name="Footer Placeholder 2">
            <a:extLst>
              <a:ext uri="{FF2B5EF4-FFF2-40B4-BE49-F238E27FC236}">
                <a16:creationId xmlns:a16="http://schemas.microsoft.com/office/drawing/2014/main" id="{8B00C954-D83C-4EB4-8949-043B549540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2474D7-51E7-4A69-A512-F540687D9FDF}"/>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00269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F23E-9799-40A7-89AF-483C4AF3D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645D4E4-04D1-4A73-AC53-93CF162E0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7F63583-45A4-48C4-9E3F-89E6A5979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73C77-A66D-4226-9D55-32A30965E62D}"/>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AFD0537D-4F11-429F-801B-1653492AD8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835555-7AFC-4CC4-B174-AC050AE2AA8B}"/>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423001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513A-90F0-46EC-BECD-C6BA9D70E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F7F86A5-BF20-4685-B81D-91AED9BFF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903BDE-0BB0-492D-AB92-80E0EAD0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173A4-BB2A-483B-81EA-2DA4888CEB5E}"/>
              </a:ext>
            </a:extLst>
          </p:cNvPr>
          <p:cNvSpPr>
            <a:spLocks noGrp="1"/>
          </p:cNvSpPr>
          <p:nvPr>
            <p:ph type="dt" sz="half" idx="10"/>
          </p:nvPr>
        </p:nvSpPr>
        <p:spPr/>
        <p:txBody>
          <a:bodyPr/>
          <a:lstStyle/>
          <a:p>
            <a:fld id="{A6DF6927-E475-4ABF-9930-768F21F37879}" type="datetimeFigureOut">
              <a:rPr lang="en-CA" smtClean="0"/>
              <a:t>2021-05-19</a:t>
            </a:fld>
            <a:endParaRPr lang="en-CA"/>
          </a:p>
        </p:txBody>
      </p:sp>
      <p:sp>
        <p:nvSpPr>
          <p:cNvPr id="6" name="Footer Placeholder 5">
            <a:extLst>
              <a:ext uri="{FF2B5EF4-FFF2-40B4-BE49-F238E27FC236}">
                <a16:creationId xmlns:a16="http://schemas.microsoft.com/office/drawing/2014/main" id="{67630E30-1004-48F7-ADEA-75C8491060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A1DA61-EE5D-498E-B338-4AA94BE99DCC}"/>
              </a:ext>
            </a:extLst>
          </p:cNvPr>
          <p:cNvSpPr>
            <a:spLocks noGrp="1"/>
          </p:cNvSpPr>
          <p:nvPr>
            <p:ph type="sldNum" sz="quarter" idx="12"/>
          </p:nvPr>
        </p:nvSpPr>
        <p:spPr/>
        <p:txBody>
          <a:bodyPr/>
          <a:lstStyle/>
          <a:p>
            <a:fld id="{71D62EDD-8621-4EC0-BDA6-399198887F9C}" type="slidenum">
              <a:rPr lang="en-CA" smtClean="0"/>
              <a:t>‹#›</a:t>
            </a:fld>
            <a:endParaRPr lang="en-CA"/>
          </a:p>
        </p:txBody>
      </p:sp>
    </p:spTree>
    <p:extLst>
      <p:ext uri="{BB962C8B-B14F-4D97-AF65-F5344CB8AC3E}">
        <p14:creationId xmlns:p14="http://schemas.microsoft.com/office/powerpoint/2010/main" val="380719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74625-5FCA-4F82-970A-7908DBBB4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B04C6-44D2-46FC-A68B-97E9E9961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FE3B65-0C76-4E14-9644-C1EC3EC438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F6927-E475-4ABF-9930-768F21F37879}" type="datetimeFigureOut">
              <a:rPr lang="en-CA" smtClean="0"/>
              <a:t>2021-05-19</a:t>
            </a:fld>
            <a:endParaRPr lang="en-CA"/>
          </a:p>
        </p:txBody>
      </p:sp>
      <p:sp>
        <p:nvSpPr>
          <p:cNvPr id="5" name="Footer Placeholder 4">
            <a:extLst>
              <a:ext uri="{FF2B5EF4-FFF2-40B4-BE49-F238E27FC236}">
                <a16:creationId xmlns:a16="http://schemas.microsoft.com/office/drawing/2014/main" id="{68AEA1E0-57C3-4A54-BF0E-91B961F6A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CB4C136-F669-49DB-83F3-7ED4AE55F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62EDD-8621-4EC0-BDA6-399198887F9C}" type="slidenum">
              <a:rPr lang="en-CA" smtClean="0"/>
              <a:t>‹#›</a:t>
            </a:fld>
            <a:endParaRPr lang="en-CA"/>
          </a:p>
        </p:txBody>
      </p:sp>
    </p:spTree>
    <p:extLst>
      <p:ext uri="{BB962C8B-B14F-4D97-AF65-F5344CB8AC3E}">
        <p14:creationId xmlns:p14="http://schemas.microsoft.com/office/powerpoint/2010/main" val="1003059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0843EE31-80A3-4D18-8D10-B18CE2D29A9F}"/>
              </a:ext>
            </a:extLst>
          </p:cNvPr>
          <p:cNvPicPr>
            <a:picLocks noChangeAspect="1"/>
          </p:cNvPicPr>
          <p:nvPr/>
        </p:nvPicPr>
        <p:blipFill>
          <a:blip r:embed="rId2"/>
          <a:stretch>
            <a:fillRect/>
          </a:stretch>
        </p:blipFill>
        <p:spPr>
          <a:xfrm>
            <a:off x="223538" y="4798511"/>
            <a:ext cx="2981970" cy="1686853"/>
          </a:xfrm>
          <a:prstGeom prst="rect">
            <a:avLst/>
          </a:prstGeom>
        </p:spPr>
      </p:pic>
      <p:pic>
        <p:nvPicPr>
          <p:cNvPr id="14" name="Picture 13">
            <a:extLst>
              <a:ext uri="{FF2B5EF4-FFF2-40B4-BE49-F238E27FC236}">
                <a16:creationId xmlns:a16="http://schemas.microsoft.com/office/drawing/2014/main" id="{4540F8E1-1328-4088-9F54-FF661000D2DB}"/>
              </a:ext>
            </a:extLst>
          </p:cNvPr>
          <p:cNvPicPr>
            <a:picLocks noChangeAspect="1"/>
          </p:cNvPicPr>
          <p:nvPr/>
        </p:nvPicPr>
        <p:blipFill>
          <a:blip r:embed="rId3"/>
          <a:stretch>
            <a:fillRect/>
          </a:stretch>
        </p:blipFill>
        <p:spPr>
          <a:xfrm>
            <a:off x="3495350" y="4655485"/>
            <a:ext cx="2837243" cy="1866960"/>
          </a:xfrm>
          <a:prstGeom prst="rect">
            <a:avLst/>
          </a:prstGeom>
        </p:spPr>
      </p:pic>
      <p:pic>
        <p:nvPicPr>
          <p:cNvPr id="1026" name="Picture 2">
            <a:extLst>
              <a:ext uri="{FF2B5EF4-FFF2-40B4-BE49-F238E27FC236}">
                <a16:creationId xmlns:a16="http://schemas.microsoft.com/office/drawing/2014/main" id="{68E32599-8295-420B-ADAE-27BAAA20A9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250" y="1704037"/>
            <a:ext cx="2848412" cy="22065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34669D8-3F54-4A43-97A0-4056E4440BB9}"/>
              </a:ext>
            </a:extLst>
          </p:cNvPr>
          <p:cNvSpPr txBox="1"/>
          <p:nvPr/>
        </p:nvSpPr>
        <p:spPr>
          <a:xfrm>
            <a:off x="160825" y="979197"/>
            <a:ext cx="3091256" cy="1954381"/>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Introduction </a:t>
            </a:r>
          </a:p>
          <a:p>
            <a:endParaRPr lang="en-US" sz="1100" b="1" dirty="0">
              <a:latin typeface="Times New Roman" panose="02020603050405020304" pitchFamily="18" charset="0"/>
              <a:cs typeface="Times New Roman" panose="02020603050405020304" pitchFamily="18" charset="0"/>
            </a:endParaRPr>
          </a:p>
          <a:p>
            <a:pPr marL="171450" indent="-171450">
              <a:buFontTx/>
              <a:buChar char="-"/>
            </a:pPr>
            <a:r>
              <a:rPr lang="en-US" sz="900" dirty="0">
                <a:latin typeface="Times New Roman" panose="02020603050405020304" pitchFamily="18" charset="0"/>
                <a:cs typeface="Times New Roman" panose="02020603050405020304" pitchFamily="18" charset="0"/>
              </a:rPr>
              <a:t>The challenge offered by Bison Transport Company is about how we balance the inbound and outbound of current days and predict what would be the inbound and outbound freights for the future.</a:t>
            </a:r>
          </a:p>
          <a:p>
            <a:pPr marL="171450" indent="-171450">
              <a:buFontTx/>
              <a:buChar char="-"/>
            </a:pPr>
            <a:r>
              <a:rPr lang="en-US" sz="900" dirty="0">
                <a:latin typeface="Times New Roman" panose="02020603050405020304" pitchFamily="18" charset="0"/>
                <a:cs typeface="Times New Roman" panose="02020603050405020304" pitchFamily="18" charset="0"/>
              </a:rPr>
              <a:t>In response, we created a Long Short-Term Memory (LSTM) model to predict the future traffic trend of a certain region (e.g., Quebec) in terms of inbound freight and outbound freight.</a:t>
            </a:r>
          </a:p>
          <a:p>
            <a:pPr marL="171450" indent="-171450">
              <a:buFontTx/>
              <a:buChar char="-"/>
            </a:pPr>
            <a:r>
              <a:rPr lang="en-US" sz="900" dirty="0">
                <a:latin typeface="Times New Roman" panose="02020603050405020304" pitchFamily="18" charset="0"/>
                <a:cs typeface="Times New Roman" panose="02020603050405020304" pitchFamily="18" charset="0"/>
              </a:rPr>
              <a:t>We also designed a novel optimization algorithm--called k-local greedy algorithm--to minimize the daily/weekly imbalance based on the prediction output. </a:t>
            </a:r>
          </a:p>
        </p:txBody>
      </p:sp>
      <p:pic>
        <p:nvPicPr>
          <p:cNvPr id="15" name="Picture 14">
            <a:extLst>
              <a:ext uri="{FF2B5EF4-FFF2-40B4-BE49-F238E27FC236}">
                <a16:creationId xmlns:a16="http://schemas.microsoft.com/office/drawing/2014/main" id="{A3731195-F500-43B8-A81C-83F54C273106}"/>
              </a:ext>
            </a:extLst>
          </p:cNvPr>
          <p:cNvPicPr>
            <a:picLocks noChangeAspect="1"/>
          </p:cNvPicPr>
          <p:nvPr/>
        </p:nvPicPr>
        <p:blipFill>
          <a:blip r:embed="rId5"/>
          <a:stretch>
            <a:fillRect/>
          </a:stretch>
        </p:blipFill>
        <p:spPr>
          <a:xfrm>
            <a:off x="8696371" y="1117414"/>
            <a:ext cx="3334804" cy="1614271"/>
          </a:xfrm>
          <a:prstGeom prst="rect">
            <a:avLst/>
          </a:prstGeom>
        </p:spPr>
      </p:pic>
      <p:pic>
        <p:nvPicPr>
          <p:cNvPr id="17" name="Picture 16">
            <a:extLst>
              <a:ext uri="{FF2B5EF4-FFF2-40B4-BE49-F238E27FC236}">
                <a16:creationId xmlns:a16="http://schemas.microsoft.com/office/drawing/2014/main" id="{197EA2B2-B8E7-468D-909E-0F0751CB299D}"/>
              </a:ext>
            </a:extLst>
          </p:cNvPr>
          <p:cNvPicPr>
            <a:picLocks noChangeAspect="1"/>
          </p:cNvPicPr>
          <p:nvPr/>
        </p:nvPicPr>
        <p:blipFill>
          <a:blip r:embed="rId6"/>
          <a:stretch>
            <a:fillRect/>
          </a:stretch>
        </p:blipFill>
        <p:spPr>
          <a:xfrm>
            <a:off x="6598205" y="3617486"/>
            <a:ext cx="3355714" cy="1545277"/>
          </a:xfrm>
          <a:prstGeom prst="rect">
            <a:avLst/>
          </a:prstGeom>
        </p:spPr>
      </p:pic>
      <p:pic>
        <p:nvPicPr>
          <p:cNvPr id="19" name="Picture 18">
            <a:extLst>
              <a:ext uri="{FF2B5EF4-FFF2-40B4-BE49-F238E27FC236}">
                <a16:creationId xmlns:a16="http://schemas.microsoft.com/office/drawing/2014/main" id="{420015C2-8F23-4518-95F0-A8006930B8EE}"/>
              </a:ext>
            </a:extLst>
          </p:cNvPr>
          <p:cNvPicPr>
            <a:picLocks noChangeAspect="1"/>
          </p:cNvPicPr>
          <p:nvPr/>
        </p:nvPicPr>
        <p:blipFill>
          <a:blip r:embed="rId7"/>
          <a:stretch>
            <a:fillRect/>
          </a:stretch>
        </p:blipFill>
        <p:spPr>
          <a:xfrm>
            <a:off x="9891347" y="3542098"/>
            <a:ext cx="1991140" cy="1614271"/>
          </a:xfrm>
          <a:prstGeom prst="rect">
            <a:avLst/>
          </a:prstGeom>
        </p:spPr>
      </p:pic>
      <p:sp>
        <p:nvSpPr>
          <p:cNvPr id="24" name="Rectangle 23">
            <a:extLst>
              <a:ext uri="{FF2B5EF4-FFF2-40B4-BE49-F238E27FC236}">
                <a16:creationId xmlns:a16="http://schemas.microsoft.com/office/drawing/2014/main" id="{11A3F80C-89B5-4799-AA9F-375F8A2E6D74}"/>
              </a:ext>
            </a:extLst>
          </p:cNvPr>
          <p:cNvSpPr/>
          <p:nvPr/>
        </p:nvSpPr>
        <p:spPr>
          <a:xfrm>
            <a:off x="6583717" y="943622"/>
            <a:ext cx="5420216" cy="42887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3" name="Rectangle 22">
            <a:extLst>
              <a:ext uri="{FF2B5EF4-FFF2-40B4-BE49-F238E27FC236}">
                <a16:creationId xmlns:a16="http://schemas.microsoft.com/office/drawing/2014/main" id="{5ACA7E9A-4D27-4487-801A-7E6CB71B30BA}"/>
              </a:ext>
            </a:extLst>
          </p:cNvPr>
          <p:cNvSpPr/>
          <p:nvPr/>
        </p:nvSpPr>
        <p:spPr>
          <a:xfrm>
            <a:off x="3380342" y="940269"/>
            <a:ext cx="3075115" cy="5802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4" name="Rectangle 3">
            <a:extLst>
              <a:ext uri="{FF2B5EF4-FFF2-40B4-BE49-F238E27FC236}">
                <a16:creationId xmlns:a16="http://schemas.microsoft.com/office/drawing/2014/main" id="{BF1C4B97-2631-4D34-B6EC-36B5862D3ADC}"/>
              </a:ext>
            </a:extLst>
          </p:cNvPr>
          <p:cNvSpPr/>
          <p:nvPr/>
        </p:nvSpPr>
        <p:spPr>
          <a:xfrm>
            <a:off x="176968" y="943622"/>
            <a:ext cx="3075115" cy="20697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7" name="Rectangle 26">
            <a:extLst>
              <a:ext uri="{FF2B5EF4-FFF2-40B4-BE49-F238E27FC236}">
                <a16:creationId xmlns:a16="http://schemas.microsoft.com/office/drawing/2014/main" id="{F7F1CE8C-85DD-405F-8F8E-CA6B357B4FEF}"/>
              </a:ext>
            </a:extLst>
          </p:cNvPr>
          <p:cNvSpPr/>
          <p:nvPr/>
        </p:nvSpPr>
        <p:spPr>
          <a:xfrm>
            <a:off x="6583717" y="5352036"/>
            <a:ext cx="5420215" cy="13906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28" name="TextBox 27">
            <a:extLst>
              <a:ext uri="{FF2B5EF4-FFF2-40B4-BE49-F238E27FC236}">
                <a16:creationId xmlns:a16="http://schemas.microsoft.com/office/drawing/2014/main" id="{E57E9C12-EC9B-4A0B-8858-2B8F55FE91FF}"/>
              </a:ext>
            </a:extLst>
          </p:cNvPr>
          <p:cNvSpPr txBox="1"/>
          <p:nvPr/>
        </p:nvSpPr>
        <p:spPr>
          <a:xfrm>
            <a:off x="176966" y="132512"/>
            <a:ext cx="11826965" cy="677108"/>
          </a:xfrm>
          <a:prstGeom prst="rect">
            <a:avLst/>
          </a:prstGeom>
          <a:noFill/>
          <a:ln w="12700">
            <a:solidFill>
              <a:schemeClr val="tx2"/>
            </a:solidFill>
          </a:ln>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ADDRESSING NETWORK IMBALANCES REPORT </a:t>
            </a:r>
            <a:endParaRPr lang="en-US" sz="1200" dirty="0"/>
          </a:p>
          <a:p>
            <a:pPr algn="ctr"/>
            <a:r>
              <a:rPr lang="en-US" sz="1200" i="1" dirty="0">
                <a:latin typeface="Times New Roman" panose="02020603050405020304" pitchFamily="18" charset="0"/>
                <a:cs typeface="Times New Roman" panose="02020603050405020304" pitchFamily="18" charset="0"/>
              </a:rPr>
              <a:t>Qi Wen, Jason Tran, Daniel Mai </a:t>
            </a:r>
          </a:p>
          <a:p>
            <a:pPr algn="ctr"/>
            <a:r>
              <a:rPr lang="en-US" sz="1200" i="1" dirty="0">
                <a:latin typeface="Times New Roman" panose="02020603050405020304" pitchFamily="18" charset="0"/>
                <a:cs typeface="Times New Roman" panose="02020603050405020304" pitchFamily="18" charset="0"/>
              </a:rPr>
              <a:t>Department of Computer Science University of Manitoba, Winnipeg, Canada</a:t>
            </a:r>
          </a:p>
        </p:txBody>
      </p:sp>
      <p:sp>
        <p:nvSpPr>
          <p:cNvPr id="29" name="TextBox 28">
            <a:extLst>
              <a:ext uri="{FF2B5EF4-FFF2-40B4-BE49-F238E27FC236}">
                <a16:creationId xmlns:a16="http://schemas.microsoft.com/office/drawing/2014/main" id="{0AD2710C-75C6-477E-97B7-CBD20683FCF0}"/>
              </a:ext>
            </a:extLst>
          </p:cNvPr>
          <p:cNvSpPr txBox="1"/>
          <p:nvPr/>
        </p:nvSpPr>
        <p:spPr>
          <a:xfrm>
            <a:off x="149725" y="3140764"/>
            <a:ext cx="3075115" cy="1384995"/>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Methodology</a:t>
            </a:r>
          </a:p>
          <a:p>
            <a:pPr marL="171450" indent="-171450">
              <a:buFontTx/>
              <a:buChar char="-"/>
            </a:pPr>
            <a:r>
              <a:rPr lang="en-US" sz="900" i="1" dirty="0">
                <a:latin typeface="Times New Roman" panose="02020603050405020304" pitchFamily="18" charset="0"/>
                <a:cs typeface="Times New Roman" panose="02020603050405020304" pitchFamily="18" charset="0"/>
              </a:rPr>
              <a:t>We define imbalance level as: </a:t>
            </a:r>
          </a:p>
          <a:p>
            <a:pPr algn="ctr"/>
            <a:r>
              <a:rPr lang="en-US" sz="900" i="1" dirty="0">
                <a:latin typeface="Times New Roman" panose="02020603050405020304" pitchFamily="18" charset="0"/>
                <a:cs typeface="Times New Roman" panose="02020603050405020304" pitchFamily="18" charset="0"/>
              </a:rPr>
              <a:t>Imbalance level = No. Inbound – No. Outbound (Trailers)</a:t>
            </a:r>
          </a:p>
          <a:p>
            <a:endParaRPr lang="en-US" sz="900" b="1" dirty="0">
              <a:latin typeface="Times New Roman" panose="02020603050405020304" pitchFamily="18" charset="0"/>
              <a:cs typeface="Times New Roman" panose="02020603050405020304" pitchFamily="18" charset="0"/>
            </a:endParaRPr>
          </a:p>
          <a:p>
            <a:r>
              <a:rPr lang="en-US" sz="900" b="1" dirty="0">
                <a:latin typeface="Times New Roman" panose="02020603050405020304" pitchFamily="18" charset="0"/>
                <a:cs typeface="Times New Roman" panose="02020603050405020304" pitchFamily="18" charset="0"/>
              </a:rPr>
              <a:t>1. </a:t>
            </a:r>
            <a:r>
              <a:rPr lang="en-US" sz="1000" b="1" dirty="0">
                <a:latin typeface="Times New Roman" panose="02020603050405020304" pitchFamily="18" charset="0"/>
                <a:cs typeface="Times New Roman" panose="02020603050405020304" pitchFamily="18" charset="0"/>
              </a:rPr>
              <a:t>Prediction</a:t>
            </a:r>
            <a:r>
              <a:rPr lang="en-US" sz="900" b="1" dirty="0">
                <a:latin typeface="Times New Roman" panose="02020603050405020304" pitchFamily="18" charset="0"/>
                <a:cs typeface="Times New Roman" panose="02020603050405020304" pitchFamily="18" charset="0"/>
              </a:rPr>
              <a:t>:</a:t>
            </a:r>
          </a:p>
          <a:p>
            <a:pPr marL="171450" indent="-171450">
              <a:buFontTx/>
              <a:buChar char="-"/>
            </a:pPr>
            <a:r>
              <a:rPr lang="en-US" sz="900" dirty="0">
                <a:latin typeface="Times New Roman" panose="02020603050405020304" pitchFamily="18" charset="0"/>
                <a:cs typeface="Times New Roman" panose="02020603050405020304" pitchFamily="18" charset="0"/>
              </a:rPr>
              <a:t>We apply the LSTM model to predict the cumulative imbalance level of the future .</a:t>
            </a:r>
          </a:p>
          <a:p>
            <a:pPr marL="171450" indent="-171450">
              <a:buFontTx/>
              <a:buChar char="-"/>
            </a:pPr>
            <a:r>
              <a:rPr lang="en-US" sz="900" dirty="0">
                <a:latin typeface="Times New Roman" panose="02020603050405020304" pitchFamily="18" charset="0"/>
                <a:cs typeface="Times New Roman" panose="02020603050405020304" pitchFamily="18" charset="0"/>
              </a:rPr>
              <a:t>We use the prior 60 days as the feature for predicting the output of a specific day.</a:t>
            </a:r>
          </a:p>
        </p:txBody>
      </p:sp>
      <p:sp>
        <p:nvSpPr>
          <p:cNvPr id="32" name="TextBox 31">
            <a:extLst>
              <a:ext uri="{FF2B5EF4-FFF2-40B4-BE49-F238E27FC236}">
                <a16:creationId xmlns:a16="http://schemas.microsoft.com/office/drawing/2014/main" id="{262415D5-20D7-4CE8-8199-A6DA2979924C}"/>
              </a:ext>
            </a:extLst>
          </p:cNvPr>
          <p:cNvSpPr txBox="1"/>
          <p:nvPr/>
        </p:nvSpPr>
        <p:spPr>
          <a:xfrm>
            <a:off x="8484577" y="5352036"/>
            <a:ext cx="3556169" cy="1369606"/>
          </a:xfrm>
          <a:prstGeom prst="rect">
            <a:avLst/>
          </a:prstGeom>
          <a:noFill/>
        </p:spPr>
        <p:txBody>
          <a:bodyPr wrap="square" rtlCol="0">
            <a:spAutoFit/>
          </a:bodyPr>
          <a:lstStyle/>
          <a:p>
            <a:r>
              <a:rPr lang="en-CA" sz="1100" b="1" dirty="0">
                <a:latin typeface="Times New Roman" panose="02020603050405020304" pitchFamily="18" charset="0"/>
                <a:cs typeface="Times New Roman" panose="02020603050405020304" pitchFamily="18" charset="0"/>
              </a:rPr>
              <a:t>Conclusions</a:t>
            </a:r>
            <a:br>
              <a:rPr lang="en-CA" sz="1100" b="1" dirty="0">
                <a:latin typeface="Times New Roman" panose="02020603050405020304" pitchFamily="18" charset="0"/>
                <a:cs typeface="Times New Roman" panose="02020603050405020304" pitchFamily="18" charset="0"/>
              </a:rPr>
            </a:br>
            <a:endParaRPr lang="en-US" sz="900" dirty="0"/>
          </a:p>
          <a:p>
            <a:pPr marL="171450" indent="-171450">
              <a:buFontTx/>
              <a:buChar char="-"/>
            </a:pPr>
            <a:r>
              <a:rPr lang="en-CA" sz="900" dirty="0">
                <a:latin typeface="Times New Roman" panose="02020603050405020304" pitchFamily="18" charset="0"/>
                <a:cs typeface="Times New Roman" panose="02020603050405020304" pitchFamily="18" charset="0"/>
              </a:rPr>
              <a:t>Our LSTM prediction model was able to predict the important future trends in cumulative imbalance level</a:t>
            </a:r>
          </a:p>
          <a:p>
            <a:pPr marL="171450" indent="-171450">
              <a:buFontTx/>
              <a:buChar char="-"/>
            </a:pPr>
            <a:endParaRPr lang="en-CA" sz="900" dirty="0">
              <a:latin typeface="Times New Roman" panose="02020603050405020304" pitchFamily="18" charset="0"/>
              <a:cs typeface="Times New Roman" panose="02020603050405020304" pitchFamily="18" charset="0"/>
            </a:endParaRPr>
          </a:p>
          <a:p>
            <a:pPr marL="171450" indent="-171450">
              <a:buFontTx/>
              <a:buChar char="-"/>
            </a:pPr>
            <a:r>
              <a:rPr lang="en-CA" sz="900" dirty="0">
                <a:latin typeface="Times New Roman" panose="02020603050405020304" pitchFamily="18" charset="0"/>
                <a:cs typeface="Times New Roman" panose="02020603050405020304" pitchFamily="18" charset="0"/>
              </a:rPr>
              <a:t>Our k-local greedy algorithm could improve the daily imbalance level of a given schedule</a:t>
            </a:r>
          </a:p>
          <a:p>
            <a:endParaRPr lang="en-CA" sz="900" dirty="0">
              <a:latin typeface="Times New Roman" panose="02020603050405020304" pitchFamily="18" charset="0"/>
              <a:cs typeface="Times New Roman" panose="02020603050405020304" pitchFamily="18" charset="0"/>
            </a:endParaRPr>
          </a:p>
          <a:p>
            <a:endParaRPr lang="en-US" sz="900" dirty="0"/>
          </a:p>
        </p:txBody>
      </p:sp>
      <p:sp>
        <p:nvSpPr>
          <p:cNvPr id="18" name="TextBox 17">
            <a:extLst>
              <a:ext uri="{FF2B5EF4-FFF2-40B4-BE49-F238E27FC236}">
                <a16:creationId xmlns:a16="http://schemas.microsoft.com/office/drawing/2014/main" id="{CC0B3B06-16DA-4BBC-BE63-5E39AF3003BC}"/>
              </a:ext>
            </a:extLst>
          </p:cNvPr>
          <p:cNvSpPr txBox="1"/>
          <p:nvPr/>
        </p:nvSpPr>
        <p:spPr>
          <a:xfrm>
            <a:off x="6580686" y="933481"/>
            <a:ext cx="2249549" cy="1677382"/>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Evaluation and Visualization</a:t>
            </a:r>
          </a:p>
          <a:p>
            <a:endParaRPr lang="en-US" sz="1100" b="1" dirty="0">
              <a:latin typeface="Times New Roman" panose="02020603050405020304" pitchFamily="18" charset="0"/>
              <a:cs typeface="Times New Roman" panose="02020603050405020304" pitchFamily="18" charset="0"/>
            </a:endParaRPr>
          </a:p>
          <a:p>
            <a:r>
              <a:rPr lang="en-US" sz="1000" b="1" dirty="0">
                <a:latin typeface="Times New Roman" panose="02020603050405020304" pitchFamily="18" charset="0"/>
                <a:cs typeface="Times New Roman" panose="02020603050405020304" pitchFamily="18" charset="0"/>
              </a:rPr>
              <a:t>1. LSTM Model</a:t>
            </a:r>
          </a:p>
          <a:p>
            <a:pPr marL="171450" indent="-171450">
              <a:buFontTx/>
              <a:buChar char="-"/>
            </a:pPr>
            <a:r>
              <a:rPr lang="en-US" sz="900" dirty="0">
                <a:latin typeface="Times New Roman" panose="02020603050405020304" pitchFamily="18" charset="0"/>
                <a:cs typeface="Times New Roman" panose="02020603050405020304" pitchFamily="18" charset="0"/>
              </a:rPr>
              <a:t>We separate the records to 70% training (538 days) and 30% testing (230 days)</a:t>
            </a:r>
          </a:p>
          <a:p>
            <a:pPr marL="171450" indent="-171450">
              <a:buFontTx/>
              <a:buChar char="-"/>
            </a:pPr>
            <a:r>
              <a:rPr lang="en-US" sz="900" b="1" i="1" dirty="0">
                <a:latin typeface="Times New Roman" panose="02020603050405020304" pitchFamily="18" charset="0"/>
                <a:cs typeface="Times New Roman" panose="02020603050405020304" pitchFamily="18" charset="0"/>
              </a:rPr>
              <a:t>Our goal</a:t>
            </a:r>
            <a:r>
              <a:rPr lang="en-US" sz="900" dirty="0">
                <a:latin typeface="Times New Roman" panose="02020603050405020304" pitchFamily="18" charset="0"/>
                <a:cs typeface="Times New Roman" panose="02020603050405020304" pitchFamily="18" charset="0"/>
              </a:rPr>
              <a:t>: verify that the algorithm can detect 3 important trends (big growth, big reduction, stable) accurately, using a margin of error N.</a:t>
            </a:r>
          </a:p>
          <a:p>
            <a:pPr marL="171450" indent="-171450">
              <a:buFontTx/>
              <a:buChar char="-"/>
            </a:pPr>
            <a:r>
              <a:rPr lang="en-US" sz="900" b="1" i="1" dirty="0">
                <a:latin typeface="Times New Roman" panose="02020603050405020304" pitchFamily="18" charset="0"/>
                <a:cs typeface="Times New Roman" panose="02020603050405020304" pitchFamily="18" charset="0"/>
              </a:rPr>
              <a:t>Result</a:t>
            </a:r>
            <a:r>
              <a:rPr lang="en-US" sz="900" dirty="0">
                <a:latin typeface="Times New Roman" panose="02020603050405020304" pitchFamily="18" charset="0"/>
                <a:cs typeface="Times New Roman" panose="02020603050405020304" pitchFamily="18" charset="0"/>
              </a:rPr>
              <a:t>: Our prediction accuracy is ~96% when N = ±10, ~82% when N= ± 5.</a:t>
            </a:r>
            <a:endParaRPr lang="en-CA" sz="9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1FB46CD-A0AF-40B6-82AE-9387E2A23CCE}"/>
              </a:ext>
            </a:extLst>
          </p:cNvPr>
          <p:cNvSpPr txBox="1"/>
          <p:nvPr/>
        </p:nvSpPr>
        <p:spPr>
          <a:xfrm>
            <a:off x="3380341" y="940269"/>
            <a:ext cx="3075115" cy="830997"/>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2. Optimization:</a:t>
            </a:r>
          </a:p>
          <a:p>
            <a:pPr marL="171450" indent="-171450">
              <a:buFontTx/>
              <a:buChar char="-"/>
            </a:pPr>
            <a:r>
              <a:rPr lang="en-US" sz="900" dirty="0">
                <a:latin typeface="Times New Roman" panose="02020603050405020304" pitchFamily="18" charset="0"/>
                <a:cs typeface="Times New Roman" panose="02020603050405020304" pitchFamily="18" charset="0"/>
              </a:rPr>
              <a:t>To improve the imbalance level of a given schedule, we propose a greedy algorithm: “given a number k, go through every group of k consecutive days and try to even out the imbalances in each of the k days.”</a:t>
            </a:r>
            <a:endParaRPr lang="en-CA" sz="900" dirty="0">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D8D91F44-02D1-4A3F-9BC7-0DBAD67CF765}"/>
              </a:ext>
            </a:extLst>
          </p:cNvPr>
          <p:cNvSpPr/>
          <p:nvPr/>
        </p:nvSpPr>
        <p:spPr>
          <a:xfrm>
            <a:off x="176967" y="3120374"/>
            <a:ext cx="3075115" cy="3622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solidFill>
                <a:schemeClr val="tx1"/>
              </a:solidFill>
            </a:endParaRPr>
          </a:p>
        </p:txBody>
      </p:sp>
      <p:sp>
        <p:nvSpPr>
          <p:cNvPr id="35" name="TextBox 34">
            <a:extLst>
              <a:ext uri="{FF2B5EF4-FFF2-40B4-BE49-F238E27FC236}">
                <a16:creationId xmlns:a16="http://schemas.microsoft.com/office/drawing/2014/main" id="{4F6380B4-8BAA-4AAB-B382-CD84A09E7B92}"/>
              </a:ext>
            </a:extLst>
          </p:cNvPr>
          <p:cNvSpPr txBox="1"/>
          <p:nvPr/>
        </p:nvSpPr>
        <p:spPr>
          <a:xfrm>
            <a:off x="6580686" y="2807295"/>
            <a:ext cx="5308813" cy="800219"/>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2. K local greedy Algorithm</a:t>
            </a:r>
          </a:p>
          <a:p>
            <a:pPr marL="171450" indent="-171450">
              <a:buFontTx/>
              <a:buChar char="-"/>
            </a:pPr>
            <a:r>
              <a:rPr lang="en-US" sz="900" dirty="0">
                <a:latin typeface="Times New Roman" panose="02020603050405020304" pitchFamily="18" charset="0"/>
                <a:cs typeface="Times New Roman" panose="02020603050405020304" pitchFamily="18" charset="0"/>
              </a:rPr>
              <a:t>We use standard deviation as a metric for the imbalance and found that the original dataset’s standard deviation reduce from </a:t>
            </a:r>
            <a:r>
              <a:rPr lang="en-CA" sz="900" dirty="0">
                <a:latin typeface="Times New Roman" panose="02020603050405020304" pitchFamily="18" charset="0"/>
                <a:cs typeface="Times New Roman" panose="02020603050405020304" pitchFamily="18" charset="0"/>
              </a:rPr>
              <a:t>7.2039 to 2.4310 when k=7.</a:t>
            </a:r>
          </a:p>
          <a:p>
            <a:pPr marL="171450" indent="-171450">
              <a:buFontTx/>
              <a:buChar char="-"/>
            </a:pPr>
            <a:r>
              <a:rPr lang="en-US" sz="900" dirty="0">
                <a:latin typeface="Times New Roman" panose="02020603050405020304" pitchFamily="18" charset="0"/>
                <a:cs typeface="Times New Roman" panose="02020603050405020304" pitchFamily="18" charset="0"/>
              </a:rPr>
              <a:t>We also observe that the new inbound - outbound traffic pairs (orange) are closer to the balance line and form a cohesive cluster, signaling fewer extreme variations than the original data set (blue).</a:t>
            </a:r>
          </a:p>
        </p:txBody>
      </p:sp>
      <p:sp>
        <p:nvSpPr>
          <p:cNvPr id="36" name="TextBox 35">
            <a:extLst>
              <a:ext uri="{FF2B5EF4-FFF2-40B4-BE49-F238E27FC236}">
                <a16:creationId xmlns:a16="http://schemas.microsoft.com/office/drawing/2014/main" id="{ED01807E-B8ED-4C02-AE45-6803E19D0265}"/>
              </a:ext>
            </a:extLst>
          </p:cNvPr>
          <p:cNvSpPr txBox="1"/>
          <p:nvPr/>
        </p:nvSpPr>
        <p:spPr>
          <a:xfrm>
            <a:off x="3380341" y="3959853"/>
            <a:ext cx="3069056" cy="646331"/>
          </a:xfrm>
          <a:prstGeom prst="rect">
            <a:avLst/>
          </a:prstGeom>
          <a:noFill/>
        </p:spPr>
        <p:txBody>
          <a:bodyPr wrap="square" rtlCol="0">
            <a:spAutoFit/>
          </a:bodyPr>
          <a:lstStyle/>
          <a:p>
            <a:pPr marL="171450" indent="-171450">
              <a:buFontTx/>
              <a:buChar char="-"/>
            </a:pPr>
            <a:r>
              <a:rPr lang="en-US" sz="900" dirty="0">
                <a:latin typeface="Times New Roman" panose="02020603050405020304" pitchFamily="18" charset="0"/>
                <a:cs typeface="Times New Roman" panose="02020603050405020304" pitchFamily="18" charset="0"/>
              </a:rPr>
              <a:t>We balance any given day by exchanging inbound/outbound orders with the next day</a:t>
            </a:r>
            <a:r>
              <a:rPr lang="en-CA" sz="900" dirty="0">
                <a:latin typeface="Times New Roman" panose="02020603050405020304" pitchFamily="18" charset="0"/>
                <a:cs typeface="Times New Roman" panose="02020603050405020304" pitchFamily="18" charset="0"/>
              </a:rPr>
              <a:t>, in such a way that it reduces the load of the day with heavier traffic.</a:t>
            </a:r>
          </a:p>
          <a:p>
            <a:pPr marL="171450" indent="-171450">
              <a:buFontTx/>
              <a:buChar char="-"/>
            </a:pPr>
            <a:endParaRPr lang="en-CA" sz="9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3E61C6DD-077F-4D26-8A0E-B671233E2897}"/>
              </a:ext>
            </a:extLst>
          </p:cNvPr>
          <p:cNvSpPr txBox="1"/>
          <p:nvPr/>
        </p:nvSpPr>
        <p:spPr>
          <a:xfrm>
            <a:off x="6570464" y="5352036"/>
            <a:ext cx="1997646" cy="1231106"/>
          </a:xfrm>
          <a:prstGeom prst="rect">
            <a:avLst/>
          </a:prstGeom>
          <a:noFill/>
        </p:spPr>
        <p:txBody>
          <a:bodyPr wrap="square" rtlCol="0">
            <a:spAutoFit/>
          </a:bodyPr>
          <a:lstStyle/>
          <a:p>
            <a:r>
              <a:rPr lang="en-CA" sz="1100" b="1" dirty="0">
                <a:latin typeface="Times New Roman" panose="02020603050405020304" pitchFamily="18" charset="0"/>
                <a:cs typeface="Times New Roman" panose="02020603050405020304" pitchFamily="18" charset="0"/>
              </a:rPr>
              <a:t>Future Work</a:t>
            </a:r>
            <a:br>
              <a:rPr lang="en-CA" sz="1100" b="1" dirty="0">
                <a:latin typeface="Times New Roman" panose="02020603050405020304" pitchFamily="18" charset="0"/>
                <a:cs typeface="Times New Roman" panose="02020603050405020304" pitchFamily="18" charset="0"/>
              </a:rPr>
            </a:br>
            <a:endParaRPr lang="en-US" sz="900" dirty="0"/>
          </a:p>
          <a:p>
            <a:pPr marL="171450" indent="-171450">
              <a:buFontTx/>
              <a:buChar char="-"/>
            </a:pPr>
            <a:r>
              <a:rPr lang="en-CA" sz="900" dirty="0">
                <a:latin typeface="Times New Roman" panose="02020603050405020304" pitchFamily="18" charset="0"/>
                <a:cs typeface="Times New Roman" panose="02020603050405020304" pitchFamily="18" charset="0"/>
              </a:rPr>
              <a:t>Proving our k local greedy algorithm is near-optimal</a:t>
            </a:r>
          </a:p>
          <a:p>
            <a:pPr marL="171450" indent="-171450">
              <a:buFontTx/>
              <a:buChar char="-"/>
            </a:pPr>
            <a:endParaRPr lang="en-CA" sz="900" dirty="0">
              <a:latin typeface="Times New Roman" panose="02020603050405020304" pitchFamily="18" charset="0"/>
              <a:cs typeface="Times New Roman" panose="02020603050405020304" pitchFamily="18" charset="0"/>
            </a:endParaRPr>
          </a:p>
          <a:p>
            <a:pPr marL="171450" indent="-171450">
              <a:buFontTx/>
              <a:buChar char="-"/>
            </a:pPr>
            <a:r>
              <a:rPr lang="en-CA" sz="900" dirty="0">
                <a:latin typeface="Times New Roman" panose="02020603050405020304" pitchFamily="18" charset="0"/>
                <a:cs typeface="Times New Roman" panose="02020603050405020304" pitchFamily="18" charset="0"/>
              </a:rPr>
              <a:t>Integrate the 2 methods used to develop a comprehensive solution to the imbalance problem</a:t>
            </a:r>
          </a:p>
        </p:txBody>
      </p:sp>
      <p:pic>
        <p:nvPicPr>
          <p:cNvPr id="47" name="Picture 46">
            <a:extLst>
              <a:ext uri="{FF2B5EF4-FFF2-40B4-BE49-F238E27FC236}">
                <a16:creationId xmlns:a16="http://schemas.microsoft.com/office/drawing/2014/main" id="{A6EE48D1-74CA-48CE-85F1-0F3B102C1407}"/>
              </a:ext>
            </a:extLst>
          </p:cNvPr>
          <p:cNvPicPr>
            <a:picLocks noChangeAspect="1"/>
          </p:cNvPicPr>
          <p:nvPr/>
        </p:nvPicPr>
        <p:blipFill>
          <a:blip r:embed="rId8"/>
          <a:stretch>
            <a:fillRect/>
          </a:stretch>
        </p:blipFill>
        <p:spPr>
          <a:xfrm>
            <a:off x="1974501" y="157313"/>
            <a:ext cx="1051347" cy="608888"/>
          </a:xfrm>
          <a:prstGeom prst="rect">
            <a:avLst/>
          </a:prstGeom>
        </p:spPr>
      </p:pic>
      <p:pic>
        <p:nvPicPr>
          <p:cNvPr id="49" name="Graphic 48">
            <a:extLst>
              <a:ext uri="{FF2B5EF4-FFF2-40B4-BE49-F238E27FC236}">
                <a16:creationId xmlns:a16="http://schemas.microsoft.com/office/drawing/2014/main" id="{ECDAA5EB-2564-4A01-913D-7E265E712A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6944" y="172585"/>
            <a:ext cx="1277579" cy="619816"/>
          </a:xfrm>
          <a:prstGeom prst="rect">
            <a:avLst/>
          </a:prstGeom>
        </p:spPr>
      </p:pic>
      <p:pic>
        <p:nvPicPr>
          <p:cNvPr id="51" name="Picture 50" descr="Logo&#10;&#10;Description automatically generated">
            <a:extLst>
              <a:ext uri="{FF2B5EF4-FFF2-40B4-BE49-F238E27FC236}">
                <a16:creationId xmlns:a16="http://schemas.microsoft.com/office/drawing/2014/main" id="{B4E5DA8E-C5B2-40A8-A48C-4552E350143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34914" y="183411"/>
            <a:ext cx="1784052" cy="582790"/>
          </a:xfrm>
          <a:prstGeom prst="rect">
            <a:avLst/>
          </a:prstGeom>
        </p:spPr>
      </p:pic>
    </p:spTree>
    <p:extLst>
      <p:ext uri="{BB962C8B-B14F-4D97-AF65-F5344CB8AC3E}">
        <p14:creationId xmlns:p14="http://schemas.microsoft.com/office/powerpoint/2010/main" val="334329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469</Words>
  <Application>Microsoft Office PowerPoint</Application>
  <PresentationFormat>Widescreen</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Tran</dc:creator>
  <cp:lastModifiedBy>Jason Tran</cp:lastModifiedBy>
  <cp:revision>38</cp:revision>
  <dcterms:created xsi:type="dcterms:W3CDTF">2021-05-19T15:08:39Z</dcterms:created>
  <dcterms:modified xsi:type="dcterms:W3CDTF">2021-05-20T01:43:16Z</dcterms:modified>
</cp:coreProperties>
</file>