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77E7-CCBC-48F3-93AE-A69135659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E0D06B3-217D-46ED-8B5E-ED111EF70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2278A9A-B95C-4108-A479-38C98024739B}"/>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60373891-BCDB-41D1-BF42-E62CB79071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DBDC65-EEC1-4F0E-8800-F625218F2CC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206275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2875-CE10-461B-8CA4-C61DADFCAAA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F3823F2-8905-4D02-AB74-D0B83064D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826CB6-FFDC-4323-9BED-B0AD6839D846}"/>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D38DB6D0-3577-47A0-831C-035BFA43C7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EC1997-901B-403E-B957-0F4703361663}"/>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15117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9F883-5A15-47FB-B3D0-27447B56D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B54348-F89F-4837-BD2D-4AEA99400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5FC657-513C-4C8A-AF21-508F8375BA77}"/>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90902EF0-6F82-45B4-8DC4-D1E6F90965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AC985B-CA64-4429-8C3F-CA6F6E9A996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65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5098-2503-42C9-84BD-CA3B94ED39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46A590-2593-4601-9595-E08A5DA83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3F5AD4-02DD-4078-AA46-F46A4D2E3A5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43CBD8B0-8E53-4BC2-8858-8E67CB9FBE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CFE7EB-E5DA-4934-9317-B7F981C36831}"/>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311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A75E-9B48-4127-9DBA-0C3F20E2F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CF1BBC8-527C-442C-A1F8-B5084897A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85546-2542-4BE3-9B6A-2E638841801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19D2BA20-C3C0-4AD2-A721-035A6406DC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567E00-0D47-4437-BADA-19A85B6840C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6828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0816-F8A0-4FC3-AF1E-BBA7577EB6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8D3332-2771-44F5-AACB-302F356EBD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B6598BA-6924-4C5C-9953-8B206540B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AE88C9F-FB9E-4FD7-85F8-60F0514C25F5}"/>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16C94732-C14E-44B5-8FC4-AE6D6145C5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D6A370-E062-4553-96C4-7E93F92287B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0745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4867-BE6D-4110-AA46-ED32656C4CE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878CA2-959E-47B6-81EA-4E62861BE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362D2-E06D-47E1-8ACD-DB53947F5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0B3324F-FA89-44F8-8748-E5271D4C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87654-73E6-4B09-B8B2-F19B86034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F0CB29-1106-4596-9AC4-44C09A3B70D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8" name="Footer Placeholder 7">
            <a:extLst>
              <a:ext uri="{FF2B5EF4-FFF2-40B4-BE49-F238E27FC236}">
                <a16:creationId xmlns:a16="http://schemas.microsoft.com/office/drawing/2014/main" id="{106E9475-501E-401D-9AFA-26DD1EEC17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8C9A2A2-90AD-4ACA-BA38-D55E8E55074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5776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1DEA-D2EE-4A3A-8AE3-17EB4B7E570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8987B5C-1BA0-41F7-B0B3-1DA923400AB2}"/>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4" name="Footer Placeholder 3">
            <a:extLst>
              <a:ext uri="{FF2B5EF4-FFF2-40B4-BE49-F238E27FC236}">
                <a16:creationId xmlns:a16="http://schemas.microsoft.com/office/drawing/2014/main" id="{A10D9D01-C46F-4C06-B06F-8E4EBA8EA09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0EDB7EE-8602-4FEC-8C4C-889B2D7C3A68}"/>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1398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7B75E-28DA-4F5A-AC0C-31C54AB25B58}"/>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3" name="Footer Placeholder 2">
            <a:extLst>
              <a:ext uri="{FF2B5EF4-FFF2-40B4-BE49-F238E27FC236}">
                <a16:creationId xmlns:a16="http://schemas.microsoft.com/office/drawing/2014/main" id="{8B00C954-D83C-4EB4-8949-043B549540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2474D7-51E7-4A69-A512-F540687D9FD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0026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F23E-9799-40A7-89AF-483C4AF3D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645D4E4-04D1-4A73-AC53-93CF162E0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7F63583-45A4-48C4-9E3F-89E6A5979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73C77-A66D-4226-9D55-32A30965E62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AFD0537D-4F11-429F-801B-1653492AD8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835555-7AFC-4CC4-B174-AC050AE2AA8B}"/>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23001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513A-90F0-46EC-BECD-C6BA9D70E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F7F86A5-BF20-4685-B81D-91AED9BFF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903BDE-0BB0-492D-AB92-80E0EAD0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173A4-BB2A-483B-81EA-2DA4888CEB5E}"/>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67630E30-1004-48F7-ADEA-75C8491060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A1DA61-EE5D-498E-B338-4AA94BE99DCC}"/>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80719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74625-5FCA-4F82-970A-7908DBBB4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B04C6-44D2-46FC-A68B-97E9E9961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FE3B65-0C76-4E14-9644-C1EC3EC43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68AEA1E0-57C3-4A54-BF0E-91B961F6A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CB4C136-F669-49DB-83F3-7ED4AE55F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62EDD-8621-4EC0-BDA6-399198887F9C}" type="slidenum">
              <a:rPr lang="en-CA" smtClean="0"/>
              <a:t>‹#›</a:t>
            </a:fld>
            <a:endParaRPr lang="en-CA"/>
          </a:p>
        </p:txBody>
      </p:sp>
    </p:spTree>
    <p:extLst>
      <p:ext uri="{BB962C8B-B14F-4D97-AF65-F5344CB8AC3E}">
        <p14:creationId xmlns:p14="http://schemas.microsoft.com/office/powerpoint/2010/main" val="100305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4669D8-3F54-4A43-97A0-4056E4440BB9}"/>
              </a:ext>
            </a:extLst>
          </p:cNvPr>
          <p:cNvSpPr txBox="1"/>
          <p:nvPr/>
        </p:nvSpPr>
        <p:spPr>
          <a:xfrm>
            <a:off x="148518" y="2301273"/>
            <a:ext cx="2845299" cy="1892826"/>
          </a:xfrm>
          <a:prstGeom prst="rect">
            <a:avLst/>
          </a:prstGeom>
          <a:noFill/>
        </p:spPr>
        <p:txBody>
          <a:bodyPr wrap="square" rtlCol="0">
            <a:spAutoFit/>
          </a:bodyPr>
          <a:lstStyle/>
          <a:p>
            <a:pPr marL="285750" indent="-285750">
              <a:buAutoNum type="romanUcPeriod"/>
            </a:pPr>
            <a:r>
              <a:rPr lang="en-US" sz="900" dirty="0"/>
              <a:t>Introduction </a:t>
            </a:r>
          </a:p>
          <a:p>
            <a:pPr marL="171450" indent="-171450">
              <a:buFontTx/>
              <a:buChar char="-"/>
            </a:pPr>
            <a:r>
              <a:rPr lang="en-US" sz="900" dirty="0"/>
              <a:t>In response, we design a novel optimization algorithm--called k-local greedy algorithm--to minimize the daily/weekly imbalance based on the prediction output. </a:t>
            </a:r>
          </a:p>
          <a:p>
            <a:pPr marL="171450" indent="-171450">
              <a:buFontTx/>
              <a:buChar char="-"/>
            </a:pPr>
            <a:r>
              <a:rPr lang="en-US" sz="900" dirty="0"/>
              <a:t>Our goal of this project is to predict the future traffic trend of a certain region (e.g. Quebec) in terms of inbound freight and outbound freight.</a:t>
            </a:r>
          </a:p>
          <a:p>
            <a:pPr marL="171450" indent="-171450">
              <a:buFontTx/>
              <a:buChar char="-"/>
            </a:pPr>
            <a:r>
              <a:rPr lang="en-US" sz="900" dirty="0"/>
              <a:t>The challenge offered by Bison Transport Company is about how we balance the inbound and outbound of current days and predict what would be the inbound and outbound freights for the future.</a:t>
            </a:r>
          </a:p>
          <a:p>
            <a:endParaRPr lang="en-US" sz="900" dirty="0"/>
          </a:p>
        </p:txBody>
      </p:sp>
      <p:sp>
        <p:nvSpPr>
          <p:cNvPr id="10" name="TextBox 9">
            <a:extLst>
              <a:ext uri="{FF2B5EF4-FFF2-40B4-BE49-F238E27FC236}">
                <a16:creationId xmlns:a16="http://schemas.microsoft.com/office/drawing/2014/main" id="{ADEFD6FD-27F4-41D0-9384-D77E9AC0F71C}"/>
              </a:ext>
            </a:extLst>
          </p:cNvPr>
          <p:cNvSpPr txBox="1"/>
          <p:nvPr/>
        </p:nvSpPr>
        <p:spPr>
          <a:xfrm>
            <a:off x="171925" y="4237202"/>
            <a:ext cx="2853903" cy="2031325"/>
          </a:xfrm>
          <a:prstGeom prst="rect">
            <a:avLst/>
          </a:prstGeom>
          <a:noFill/>
        </p:spPr>
        <p:txBody>
          <a:bodyPr wrap="square" rtlCol="0">
            <a:spAutoFit/>
          </a:bodyPr>
          <a:lstStyle/>
          <a:p>
            <a:r>
              <a:rPr lang="en-US" sz="900" dirty="0"/>
              <a:t>II. Methodology </a:t>
            </a:r>
          </a:p>
          <a:p>
            <a:r>
              <a:rPr lang="en-US" sz="900" dirty="0"/>
              <a:t>1 . Prediction model </a:t>
            </a:r>
          </a:p>
          <a:p>
            <a:r>
              <a:rPr lang="en-US" sz="900" dirty="0"/>
              <a:t>- We apply the LSTM model for the time series forecasting, i.e., predict the future trend of the traffic. In particular, we predict the cumulative imbalance level of the future N numbers of days. Parameters used in the model: - Observation of the sample: 60 - Sequential() method to build model - Dropout 0.2 </a:t>
            </a:r>
            <a:r>
              <a:rPr lang="en-US" sz="900" dirty="0" err="1"/>
              <a:t>regularisation</a:t>
            </a:r>
            <a:r>
              <a:rPr lang="en-US" sz="900" dirty="0"/>
              <a:t> - Epochs: 50 – 100 In general, our prediction accuracy is around 90% (as explained in Section 4) depending on how the users define the fluctuation range (N). After obtaining the predicted trend, we apply a k-local greedy algorithm to balance the inbound and outbound for each day.</a:t>
            </a:r>
            <a:endParaRPr lang="en-CA" sz="900" dirty="0"/>
          </a:p>
        </p:txBody>
      </p:sp>
      <p:sp>
        <p:nvSpPr>
          <p:cNvPr id="12" name="TextBox 11">
            <a:extLst>
              <a:ext uri="{FF2B5EF4-FFF2-40B4-BE49-F238E27FC236}">
                <a16:creationId xmlns:a16="http://schemas.microsoft.com/office/drawing/2014/main" id="{328F1A96-175B-4D6C-8984-F71F2894BE0D}"/>
              </a:ext>
            </a:extLst>
          </p:cNvPr>
          <p:cNvSpPr txBox="1"/>
          <p:nvPr/>
        </p:nvSpPr>
        <p:spPr>
          <a:xfrm>
            <a:off x="3167653" y="1917565"/>
            <a:ext cx="2892114" cy="2169825"/>
          </a:xfrm>
          <a:prstGeom prst="rect">
            <a:avLst/>
          </a:prstGeom>
          <a:noFill/>
        </p:spPr>
        <p:txBody>
          <a:bodyPr wrap="square" rtlCol="0">
            <a:spAutoFit/>
          </a:bodyPr>
          <a:lstStyle/>
          <a:p>
            <a:r>
              <a:rPr lang="en-US" sz="900" dirty="0"/>
              <a:t>2. Optimization algorithm </a:t>
            </a:r>
          </a:p>
          <a:p>
            <a:r>
              <a:rPr lang="en-US" sz="900" dirty="0"/>
              <a:t>We propose a method to improve the balance level of the current schedule. The idea being, “given a number k, the algorithm will go through every group of k consecutive days in the schedule and try to even out the imbalances of each and every day”, hence the name k-local greedy algorithm. In detail, as we go through each day in the original schedule, we will look ahead at the next k-days forecast and then re-tune the inbound and outbound schedule so that we achieve the k-days average balance level for our current day and then iteratively to all the other days in k-days group. To achieve the desired balance level for any particular day, say May 1st, we will be looking to move certain inbound or outbound orders between itself and the very next day (within 24 hours)</a:t>
            </a:r>
            <a:endParaRPr lang="en-CA" sz="900" dirty="0"/>
          </a:p>
        </p:txBody>
      </p:sp>
      <p:pic>
        <p:nvPicPr>
          <p:cNvPr id="15" name="Picture 14">
            <a:extLst>
              <a:ext uri="{FF2B5EF4-FFF2-40B4-BE49-F238E27FC236}">
                <a16:creationId xmlns:a16="http://schemas.microsoft.com/office/drawing/2014/main" id="{A3731195-F500-43B8-A81C-83F54C273106}"/>
              </a:ext>
            </a:extLst>
          </p:cNvPr>
          <p:cNvPicPr>
            <a:picLocks noChangeAspect="1"/>
          </p:cNvPicPr>
          <p:nvPr/>
        </p:nvPicPr>
        <p:blipFill>
          <a:blip r:embed="rId2"/>
          <a:stretch>
            <a:fillRect/>
          </a:stretch>
        </p:blipFill>
        <p:spPr>
          <a:xfrm>
            <a:off x="6077707" y="2301273"/>
            <a:ext cx="3016823" cy="1614409"/>
          </a:xfrm>
          <a:prstGeom prst="rect">
            <a:avLst/>
          </a:prstGeom>
        </p:spPr>
      </p:pic>
      <p:pic>
        <p:nvPicPr>
          <p:cNvPr id="17" name="Picture 16">
            <a:extLst>
              <a:ext uri="{FF2B5EF4-FFF2-40B4-BE49-F238E27FC236}">
                <a16:creationId xmlns:a16="http://schemas.microsoft.com/office/drawing/2014/main" id="{197EA2B2-B8E7-468D-909E-0F0751CB299D}"/>
              </a:ext>
            </a:extLst>
          </p:cNvPr>
          <p:cNvPicPr>
            <a:picLocks noChangeAspect="1"/>
          </p:cNvPicPr>
          <p:nvPr/>
        </p:nvPicPr>
        <p:blipFill>
          <a:blip r:embed="rId3"/>
          <a:stretch>
            <a:fillRect/>
          </a:stretch>
        </p:blipFill>
        <p:spPr>
          <a:xfrm>
            <a:off x="6188247" y="4469235"/>
            <a:ext cx="2878256" cy="1541582"/>
          </a:xfrm>
          <a:prstGeom prst="rect">
            <a:avLst/>
          </a:prstGeom>
        </p:spPr>
      </p:pic>
      <p:pic>
        <p:nvPicPr>
          <p:cNvPr id="19" name="Picture 18">
            <a:extLst>
              <a:ext uri="{FF2B5EF4-FFF2-40B4-BE49-F238E27FC236}">
                <a16:creationId xmlns:a16="http://schemas.microsoft.com/office/drawing/2014/main" id="{420015C2-8F23-4518-95F0-A8006930B8EE}"/>
              </a:ext>
            </a:extLst>
          </p:cNvPr>
          <p:cNvPicPr>
            <a:picLocks noChangeAspect="1"/>
          </p:cNvPicPr>
          <p:nvPr/>
        </p:nvPicPr>
        <p:blipFill>
          <a:blip r:embed="rId4"/>
          <a:stretch>
            <a:fillRect/>
          </a:stretch>
        </p:blipFill>
        <p:spPr>
          <a:xfrm>
            <a:off x="9165037" y="171410"/>
            <a:ext cx="2829109" cy="2086760"/>
          </a:xfrm>
          <a:prstGeom prst="rect">
            <a:avLst/>
          </a:prstGeom>
        </p:spPr>
      </p:pic>
      <p:sp>
        <p:nvSpPr>
          <p:cNvPr id="24" name="Rectangle 23">
            <a:extLst>
              <a:ext uri="{FF2B5EF4-FFF2-40B4-BE49-F238E27FC236}">
                <a16:creationId xmlns:a16="http://schemas.microsoft.com/office/drawing/2014/main" id="{11A3F80C-89B5-4799-AA9F-375F8A2E6D74}"/>
              </a:ext>
            </a:extLst>
          </p:cNvPr>
          <p:cNvSpPr/>
          <p:nvPr/>
        </p:nvSpPr>
        <p:spPr>
          <a:xfrm>
            <a:off x="6166710" y="103367"/>
            <a:ext cx="2900719" cy="6639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3" name="Rectangle 22">
            <a:extLst>
              <a:ext uri="{FF2B5EF4-FFF2-40B4-BE49-F238E27FC236}">
                <a16:creationId xmlns:a16="http://schemas.microsoft.com/office/drawing/2014/main" id="{5ACA7E9A-4D27-4487-801A-7E6CB71B30BA}"/>
              </a:ext>
            </a:extLst>
          </p:cNvPr>
          <p:cNvSpPr/>
          <p:nvPr/>
        </p:nvSpPr>
        <p:spPr>
          <a:xfrm>
            <a:off x="3168383" y="103367"/>
            <a:ext cx="2900719" cy="6639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4" name="Rectangle 3">
            <a:extLst>
              <a:ext uri="{FF2B5EF4-FFF2-40B4-BE49-F238E27FC236}">
                <a16:creationId xmlns:a16="http://schemas.microsoft.com/office/drawing/2014/main" id="{BF1C4B97-2631-4D34-B6EC-36B5862D3ADC}"/>
              </a:ext>
            </a:extLst>
          </p:cNvPr>
          <p:cNvSpPr/>
          <p:nvPr/>
        </p:nvSpPr>
        <p:spPr>
          <a:xfrm>
            <a:off x="148519" y="2258170"/>
            <a:ext cx="2900719" cy="4484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5" name="Rectangle 24">
            <a:extLst>
              <a:ext uri="{FF2B5EF4-FFF2-40B4-BE49-F238E27FC236}">
                <a16:creationId xmlns:a16="http://schemas.microsoft.com/office/drawing/2014/main" id="{17EBAD67-8D9A-4D2B-9452-817E0C3F3595}"/>
              </a:ext>
            </a:extLst>
          </p:cNvPr>
          <p:cNvSpPr/>
          <p:nvPr/>
        </p:nvSpPr>
        <p:spPr>
          <a:xfrm>
            <a:off x="9173642" y="103367"/>
            <a:ext cx="2900719" cy="3325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6" name="Rectangle 25">
            <a:extLst>
              <a:ext uri="{FF2B5EF4-FFF2-40B4-BE49-F238E27FC236}">
                <a16:creationId xmlns:a16="http://schemas.microsoft.com/office/drawing/2014/main" id="{4906DF9A-6F17-48B3-B948-2BE78FCFFAE9}"/>
              </a:ext>
            </a:extLst>
          </p:cNvPr>
          <p:cNvSpPr/>
          <p:nvPr/>
        </p:nvSpPr>
        <p:spPr>
          <a:xfrm>
            <a:off x="148519" y="115294"/>
            <a:ext cx="2900719" cy="20315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7" name="Rectangle 26">
            <a:extLst>
              <a:ext uri="{FF2B5EF4-FFF2-40B4-BE49-F238E27FC236}">
                <a16:creationId xmlns:a16="http://schemas.microsoft.com/office/drawing/2014/main" id="{F7F1CE8C-85DD-405F-8F8E-CA6B357B4FEF}"/>
              </a:ext>
            </a:extLst>
          </p:cNvPr>
          <p:cNvSpPr/>
          <p:nvPr/>
        </p:nvSpPr>
        <p:spPr>
          <a:xfrm>
            <a:off x="9173642" y="3584052"/>
            <a:ext cx="2900719" cy="3158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8" name="TextBox 27">
            <a:extLst>
              <a:ext uri="{FF2B5EF4-FFF2-40B4-BE49-F238E27FC236}">
                <a16:creationId xmlns:a16="http://schemas.microsoft.com/office/drawing/2014/main" id="{E57E9C12-EC9B-4A0B-8858-2B8F55FE91FF}"/>
              </a:ext>
            </a:extLst>
          </p:cNvPr>
          <p:cNvSpPr txBox="1"/>
          <p:nvPr/>
        </p:nvSpPr>
        <p:spPr>
          <a:xfrm>
            <a:off x="171926" y="115294"/>
            <a:ext cx="2853903" cy="1015663"/>
          </a:xfrm>
          <a:prstGeom prst="rect">
            <a:avLst/>
          </a:prstGeom>
          <a:noFill/>
        </p:spPr>
        <p:txBody>
          <a:bodyPr wrap="square" rtlCol="0">
            <a:spAutoFit/>
          </a:bodyPr>
          <a:lstStyle/>
          <a:p>
            <a:pPr algn="ctr"/>
            <a:r>
              <a:rPr lang="en-US" sz="1200" dirty="0"/>
              <a:t>NEXUS CHALLENGE 2021 ADDRESSING NETWORK IMBALANCES REPORT Qi Wen, Jason Tran, Daniel Mai Department of Computer Science University of Manitoba Winnipeg, Canada</a:t>
            </a:r>
          </a:p>
        </p:txBody>
      </p:sp>
      <p:sp>
        <p:nvSpPr>
          <p:cNvPr id="29" name="TextBox 28">
            <a:extLst>
              <a:ext uri="{FF2B5EF4-FFF2-40B4-BE49-F238E27FC236}">
                <a16:creationId xmlns:a16="http://schemas.microsoft.com/office/drawing/2014/main" id="{0AD2710C-75C6-477E-97B7-CBD20683FCF0}"/>
              </a:ext>
            </a:extLst>
          </p:cNvPr>
          <p:cNvSpPr txBox="1"/>
          <p:nvPr/>
        </p:nvSpPr>
        <p:spPr>
          <a:xfrm>
            <a:off x="6157375" y="187737"/>
            <a:ext cx="2892114" cy="2169825"/>
          </a:xfrm>
          <a:prstGeom prst="rect">
            <a:avLst/>
          </a:prstGeom>
          <a:noFill/>
        </p:spPr>
        <p:txBody>
          <a:bodyPr wrap="square" rtlCol="0">
            <a:spAutoFit/>
          </a:bodyPr>
          <a:lstStyle/>
          <a:p>
            <a:r>
              <a:rPr lang="en-US" sz="900" dirty="0"/>
              <a:t>Result</a:t>
            </a:r>
          </a:p>
          <a:p>
            <a:r>
              <a:rPr lang="en-US" sz="900" dirty="0"/>
              <a:t>We propose a method to improve the balance level of the current schedule. The idea being, “given a number k, the algorithm will go through every group of k consecutive days in the schedule and try to even out the imbalances of each and every day”, hence the name k-local greedy algorithm. In detail, as we go through each day in the original schedule, we will look ahead at the next k-days forecast and then re-tune the inbound and outbound schedule so that we achieve the k-days average balance level for our current day and then iteratively to all the other days in k-days group. To achieve the desired balance level for any particular day, say May 1st, we will be looking to move certain inbound or outbound orders between itself and the very next day (within 24 hours)</a:t>
            </a:r>
            <a:endParaRPr lang="en-CA" sz="900" dirty="0"/>
          </a:p>
        </p:txBody>
      </p:sp>
      <p:sp>
        <p:nvSpPr>
          <p:cNvPr id="32" name="TextBox 31">
            <a:extLst>
              <a:ext uri="{FF2B5EF4-FFF2-40B4-BE49-F238E27FC236}">
                <a16:creationId xmlns:a16="http://schemas.microsoft.com/office/drawing/2014/main" id="{262415D5-20D7-4CE8-8199-A6DA2979924C}"/>
              </a:ext>
            </a:extLst>
          </p:cNvPr>
          <p:cNvSpPr txBox="1"/>
          <p:nvPr/>
        </p:nvSpPr>
        <p:spPr>
          <a:xfrm>
            <a:off x="9172092" y="3694975"/>
            <a:ext cx="2892114" cy="784830"/>
          </a:xfrm>
          <a:prstGeom prst="rect">
            <a:avLst/>
          </a:prstGeom>
          <a:noFill/>
        </p:spPr>
        <p:txBody>
          <a:bodyPr wrap="square" rtlCol="0">
            <a:spAutoFit/>
          </a:bodyPr>
          <a:lstStyle/>
          <a:p>
            <a:r>
              <a:rPr lang="en-CA" sz="900" dirty="0"/>
              <a:t>III. Conclusions </a:t>
            </a:r>
          </a:p>
          <a:p>
            <a:pPr marL="171450" indent="-171450">
              <a:buFontTx/>
              <a:buChar char="-"/>
            </a:pPr>
            <a:r>
              <a:rPr lang="en-CA" sz="900" dirty="0"/>
              <a:t>Conclusion1</a:t>
            </a:r>
          </a:p>
          <a:p>
            <a:pPr marL="171450" indent="-171450">
              <a:buFontTx/>
              <a:buChar char="-"/>
            </a:pPr>
            <a:r>
              <a:rPr lang="en-CA" sz="900" dirty="0"/>
              <a:t>Conclusion 2</a:t>
            </a:r>
          </a:p>
          <a:p>
            <a:pPr marL="171450" indent="-171450">
              <a:buFontTx/>
              <a:buChar char="-"/>
            </a:pPr>
            <a:r>
              <a:rPr lang="en-CA" sz="900" dirty="0"/>
              <a:t>Conclusion 3</a:t>
            </a:r>
          </a:p>
          <a:p>
            <a:pPr marL="171450" indent="-171450">
              <a:buFontTx/>
              <a:buChar char="-"/>
            </a:pPr>
            <a:endParaRPr lang="en-US" sz="900" dirty="0"/>
          </a:p>
        </p:txBody>
      </p:sp>
      <p:sp>
        <p:nvSpPr>
          <p:cNvPr id="33" name="TextBox 32">
            <a:extLst>
              <a:ext uri="{FF2B5EF4-FFF2-40B4-BE49-F238E27FC236}">
                <a16:creationId xmlns:a16="http://schemas.microsoft.com/office/drawing/2014/main" id="{450F7695-C198-4E6B-98CC-7E4A1B2CF1E2}"/>
              </a:ext>
            </a:extLst>
          </p:cNvPr>
          <p:cNvSpPr txBox="1"/>
          <p:nvPr/>
        </p:nvSpPr>
        <p:spPr>
          <a:xfrm>
            <a:off x="9151367" y="2433786"/>
            <a:ext cx="2892114" cy="784830"/>
          </a:xfrm>
          <a:prstGeom prst="rect">
            <a:avLst/>
          </a:prstGeom>
          <a:noFill/>
        </p:spPr>
        <p:txBody>
          <a:bodyPr wrap="square" rtlCol="0">
            <a:spAutoFit/>
          </a:bodyPr>
          <a:lstStyle/>
          <a:p>
            <a:r>
              <a:rPr lang="en-CA" sz="900" dirty="0"/>
              <a:t>III. Conclusions </a:t>
            </a:r>
          </a:p>
          <a:p>
            <a:pPr marL="171450" indent="-171450">
              <a:buFontTx/>
              <a:buChar char="-"/>
            </a:pPr>
            <a:r>
              <a:rPr lang="en-CA" sz="900" dirty="0"/>
              <a:t>Conclusion1</a:t>
            </a:r>
          </a:p>
          <a:p>
            <a:pPr marL="171450" indent="-171450">
              <a:buFontTx/>
              <a:buChar char="-"/>
            </a:pPr>
            <a:r>
              <a:rPr lang="en-CA" sz="900" dirty="0"/>
              <a:t>Conclusion 2</a:t>
            </a:r>
          </a:p>
          <a:p>
            <a:pPr marL="171450" indent="-171450">
              <a:buFontTx/>
              <a:buChar char="-"/>
            </a:pPr>
            <a:r>
              <a:rPr lang="en-CA" sz="900" dirty="0"/>
              <a:t>Conclusion 3</a:t>
            </a:r>
          </a:p>
          <a:p>
            <a:pPr marL="171450" indent="-171450">
              <a:buFontTx/>
              <a:buChar char="-"/>
            </a:pPr>
            <a:endParaRPr lang="en-US" sz="900" dirty="0"/>
          </a:p>
        </p:txBody>
      </p:sp>
      <p:sp>
        <p:nvSpPr>
          <p:cNvPr id="34" name="TextBox 33">
            <a:extLst>
              <a:ext uri="{FF2B5EF4-FFF2-40B4-BE49-F238E27FC236}">
                <a16:creationId xmlns:a16="http://schemas.microsoft.com/office/drawing/2014/main" id="{AADDBF74-5327-41CC-84D1-88A970B6BCB8}"/>
              </a:ext>
            </a:extLst>
          </p:cNvPr>
          <p:cNvSpPr txBox="1"/>
          <p:nvPr/>
        </p:nvSpPr>
        <p:spPr>
          <a:xfrm>
            <a:off x="6157375" y="6014419"/>
            <a:ext cx="2892114" cy="784830"/>
          </a:xfrm>
          <a:prstGeom prst="rect">
            <a:avLst/>
          </a:prstGeom>
          <a:noFill/>
        </p:spPr>
        <p:txBody>
          <a:bodyPr wrap="square" rtlCol="0">
            <a:spAutoFit/>
          </a:bodyPr>
          <a:lstStyle/>
          <a:p>
            <a:r>
              <a:rPr lang="en-CA" sz="900" dirty="0"/>
              <a:t>III. Conclusions </a:t>
            </a:r>
          </a:p>
          <a:p>
            <a:pPr marL="171450" indent="-171450">
              <a:buFontTx/>
              <a:buChar char="-"/>
            </a:pPr>
            <a:r>
              <a:rPr lang="en-CA" sz="900" dirty="0"/>
              <a:t>Conclusion1</a:t>
            </a:r>
          </a:p>
          <a:p>
            <a:pPr marL="171450" indent="-171450">
              <a:buFontTx/>
              <a:buChar char="-"/>
            </a:pPr>
            <a:r>
              <a:rPr lang="en-CA" sz="900" dirty="0"/>
              <a:t>Conclusion 2</a:t>
            </a:r>
          </a:p>
          <a:p>
            <a:pPr marL="171450" indent="-171450">
              <a:buFontTx/>
              <a:buChar char="-"/>
            </a:pPr>
            <a:r>
              <a:rPr lang="en-CA" sz="900" dirty="0"/>
              <a:t>Conclusion 3</a:t>
            </a:r>
          </a:p>
          <a:p>
            <a:pPr marL="171450" indent="-171450">
              <a:buFontTx/>
              <a:buChar char="-"/>
            </a:pPr>
            <a:endParaRPr lang="en-US" sz="900" dirty="0"/>
          </a:p>
        </p:txBody>
      </p:sp>
    </p:spTree>
    <p:extLst>
      <p:ext uri="{BB962C8B-B14F-4D97-AF65-F5344CB8AC3E}">
        <p14:creationId xmlns:p14="http://schemas.microsoft.com/office/powerpoint/2010/main" val="334329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581</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Tran</dc:creator>
  <cp:lastModifiedBy>Jason Tran</cp:lastModifiedBy>
  <cp:revision>6</cp:revision>
  <dcterms:created xsi:type="dcterms:W3CDTF">2021-05-19T15:08:39Z</dcterms:created>
  <dcterms:modified xsi:type="dcterms:W3CDTF">2021-05-19T15:55:38Z</dcterms:modified>
</cp:coreProperties>
</file>