
<file path=[Content_Types].xml><?xml version="1.0" encoding="utf-8"?>
<Types xmlns="http://schemas.openxmlformats.org/package/2006/content-types">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j2t1uE3KyTBTr/qRLBnYl2hccF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853021-5367-4872-95BA-49ACF3AE0FBD}">
  <a:tblStyle styleId="{AD853021-5367-4872-95BA-49ACF3AE0FB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DBCC0A6-9B12-4AEB-A80E-60D59EC778D9}"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5"/>
          </a:solidFill>
        </a:fill>
      </a:tcStyle>
    </a:lastCol>
    <a:firstCol>
      <a:tcTxStyle b="on" i="off">
        <a:font>
          <a:latin typeface="Arial"/>
          <a:ea typeface="Arial"/>
          <a:cs typeface="Arial"/>
        </a:font>
        <a:schemeClr val="lt1"/>
      </a:tcTxStyle>
      <a:tcStyle>
        <a:fill>
          <a:solidFill>
            <a:schemeClr val="accent5"/>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5195022676987E-2"/>
          <c:y val="4.0628737968387535E-2"/>
          <c:w val="0.89160349978225095"/>
          <c:h val="0.83779092948893352"/>
        </c:manualLayout>
      </c:layout>
      <c:barChart>
        <c:barDir val="col"/>
        <c:grouping val="clustered"/>
        <c:varyColors val="0"/>
        <c:ser>
          <c:idx val="0"/>
          <c:order val="0"/>
          <c:tx>
            <c:strRef>
              <c:f>Sheet1!$B$1</c:f>
              <c:strCache>
                <c:ptCount val="1"/>
                <c:pt idx="0">
                  <c:v>VIVOS</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15.5</c:v>
                </c:pt>
              </c:numCache>
            </c:numRef>
          </c:val>
          <c:extLst>
            <c:ext xmlns:c16="http://schemas.microsoft.com/office/drawing/2014/chart" uri="{C3380CC4-5D6E-409C-BE32-E72D297353CC}">
              <c16:uniqueId val="{00000000-E788-438E-BDBC-26BEEDADF3AC}"/>
            </c:ext>
          </c:extLst>
        </c:ser>
        <c:ser>
          <c:idx val="1"/>
          <c:order val="1"/>
          <c:tx>
            <c:strRef>
              <c:f>Sheet1!$C$1</c:f>
              <c:strCache>
                <c:ptCount val="1"/>
                <c:pt idx="0">
                  <c:v>FPT</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30</c:v>
                </c:pt>
              </c:numCache>
            </c:numRef>
          </c:val>
          <c:extLst>
            <c:ext xmlns:c16="http://schemas.microsoft.com/office/drawing/2014/chart" uri="{C3380CC4-5D6E-409C-BE32-E72D297353CC}">
              <c16:uniqueId val="{00000001-E788-438E-BDBC-26BEEDADF3AC}"/>
            </c:ext>
          </c:extLst>
        </c:ser>
        <c:ser>
          <c:idx val="2"/>
          <c:order val="2"/>
          <c:tx>
            <c:strRef>
              <c:f>Sheet1!$D$1</c:f>
              <c:strCache>
                <c:ptCount val="1"/>
                <c:pt idx="0">
                  <c:v>VINBIGDATA</c:v>
                </c:pt>
              </c:strCache>
            </c:strRef>
          </c:tx>
          <c:spPr>
            <a:solidFill>
              <a:schemeClr val="accent6">
                <a:lumMod val="40000"/>
                <a:lumOff val="60000"/>
              </a:schemeClr>
            </a:solidFill>
            <a:ln>
              <a:noFill/>
            </a:ln>
            <a:effectLst/>
          </c:spPr>
          <c:invertIfNegative val="0"/>
          <c:cat>
            <c:numRef>
              <c:f>Sheet1!$A$2</c:f>
              <c:numCache>
                <c:formatCode>General</c:formatCode>
                <c:ptCount val="1"/>
              </c:numCache>
            </c:numRef>
          </c:cat>
          <c:val>
            <c:numRef>
              <c:f>Sheet1!$D$2</c:f>
              <c:numCache>
                <c:formatCode>General</c:formatCode>
                <c:ptCount val="1"/>
                <c:pt idx="0">
                  <c:v>100</c:v>
                </c:pt>
              </c:numCache>
            </c:numRef>
          </c:val>
          <c:extLst>
            <c:ext xmlns:c16="http://schemas.microsoft.com/office/drawing/2014/chart" uri="{C3380CC4-5D6E-409C-BE32-E72D297353CC}">
              <c16:uniqueId val="{00000002-E788-438E-BDBC-26BEEDADF3AC}"/>
            </c:ext>
          </c:extLst>
        </c:ser>
        <c:dLbls>
          <c:showLegendKey val="0"/>
          <c:showVal val="0"/>
          <c:showCatName val="0"/>
          <c:showSerName val="0"/>
          <c:showPercent val="0"/>
          <c:showBubbleSize val="0"/>
        </c:dLbls>
        <c:gapWidth val="219"/>
        <c:overlap val="-27"/>
        <c:axId val="389016432"/>
        <c:axId val="389013872"/>
      </c:barChart>
      <c:catAx>
        <c:axId val="389016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9013872"/>
        <c:crosses val="autoZero"/>
        <c:auto val="1"/>
        <c:lblAlgn val="ctr"/>
        <c:lblOffset val="100"/>
        <c:noMultiLvlLbl val="0"/>
      </c:catAx>
      <c:valAx>
        <c:axId val="389013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9016432"/>
        <c:crosses val="autoZero"/>
        <c:crossBetween val="between"/>
      </c:valAx>
      <c:spPr>
        <a:noFill/>
        <a:ln>
          <a:noFill/>
        </a:ln>
        <a:effectLst/>
      </c:spPr>
    </c:plotArea>
    <c:legend>
      <c:legendPos val="b"/>
      <c:layout>
        <c:manualLayout>
          <c:xMode val="edge"/>
          <c:yMode val="edge"/>
          <c:x val="0.21704318400769421"/>
          <c:y val="0.92557662592281453"/>
          <c:w val="0.59995646805843794"/>
          <c:h val="6.161184652697897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30a0bfcf6_1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c30a0bfcf6_1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Trong quá trình nghiên cứu nhóm đã tìm hiểu một số giải pháp cho bài toán này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30a0bfcf6_15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c30a0bfcf6_15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300">
                <a:solidFill>
                  <a:schemeClr val="dk1"/>
                </a:solidFill>
                <a:latin typeface="Times New Roman"/>
                <a:ea typeface="Times New Roman"/>
                <a:cs typeface="Times New Roman"/>
                <a:sym typeface="Times New Roman"/>
              </a:rPr>
              <a:t>Gần đây, mạng lặp lại dựa trên sự chú ý đã được áp dụng thành công cho nhiều tác vụ khác nhau, chẳng hạn như tổng hợp chữ viết tay, dịch máy, tạo chú thích hình ảnh và phân loại đối tượng trực quan. Đồng thời mô hình này cũng được áp dụng vào nhận dạng giọng nói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30a0bfcf6_15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c30a0bfcf6_15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00000"/>
              </a:lnSpc>
              <a:spcBef>
                <a:spcPts val="0"/>
              </a:spcBef>
              <a:spcAft>
                <a:spcPts val="0"/>
              </a:spcAft>
              <a:buSzPts val="1100"/>
              <a:buNone/>
            </a:pPr>
            <a:r>
              <a:rPr lang="en-US" sz="1400">
                <a:solidFill>
                  <a:schemeClr val="dk1"/>
                </a:solidFill>
                <a:latin typeface="Calibri"/>
                <a:ea typeface="Calibri"/>
                <a:cs typeface="Calibri"/>
                <a:sym typeface="Calibri"/>
              </a:rPr>
              <a:t>Hình trên thể hiện cơ chế chú ý kết hợp (tính toán α), dựa trên cả nội dung (h) và thông tin vị trí (α trước đó).</a:t>
            </a:r>
            <a:endParaRPr sz="1400">
              <a:solidFill>
                <a:schemeClr val="dk1"/>
              </a:solidFill>
              <a:latin typeface="Calibri"/>
              <a:ea typeface="Calibri"/>
              <a:cs typeface="Calibri"/>
              <a:sym typeface="Calibri"/>
            </a:endParaRPr>
          </a:p>
          <a:p>
            <a:pPr indent="457200" lvl="0" marL="0" rtl="0" algn="l">
              <a:lnSpc>
                <a:spcPct val="115000"/>
              </a:lnSpc>
              <a:spcBef>
                <a:spcPts val="1200"/>
              </a:spcBef>
              <a:spcAft>
                <a:spcPts val="1200"/>
              </a:spcAft>
              <a:buClr>
                <a:schemeClr val="dk1"/>
              </a:buClr>
              <a:buSzPts val="1100"/>
              <a:buFont typeface="Arial"/>
              <a:buNone/>
            </a:pPr>
            <a:r>
              <a:rPr lang="en-US" sz="1400">
                <a:solidFill>
                  <a:schemeClr val="dk1"/>
                </a:solidFill>
                <a:latin typeface="Calibri"/>
                <a:ea typeface="Calibri"/>
                <a:cs typeface="Calibri"/>
                <a:sym typeface="Calibri"/>
              </a:rPr>
              <a:t>Tại mỗi bước thời gian trong việc tạo chuỗi đầu ra (chuỗi âm vị), cơ chế chú ý sẽ chọn hoặc đo lường các tín hiệu được tạo ra bởi cơ chế trích xuất đặc trưng đã huấn luyện ở tất cả các bước thời gian trong chuỗi đầu vào. Sau đó, vectơ đặc trưng đã đánh trọng số giúp tạo điều kiện tạo ra phần tử tiếp theo của chuỗi đầu ra.</a:t>
            </a:r>
            <a:endParaRPr sz="14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30a0bfcf6_15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c30a0bfcf6_15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US"/>
              <a:t>Kiến trúc chung về mô hình nhận dạng giọng nói với cơ chế chú ý đã được giới thiệu, tuy nhiên, song vì mô hình chú ý không sử dụng bất kỳ giả định độc lập có điều kiện nào, nên nó thường được chứng minh là cải thiện Tỷ lệ lỗi ký tự (CER) so với CTC khi không sử dụng mô hình ngôn ngữ bên ngoài.</a:t>
            </a:r>
            <a:endParaRPr/>
          </a:p>
          <a:p>
            <a:pPr indent="0" lvl="0" marL="0" rtl="0" algn="l">
              <a:lnSpc>
                <a:spcPct val="115000"/>
              </a:lnSpc>
              <a:spcBef>
                <a:spcPts val="1200"/>
              </a:spcBef>
              <a:spcAft>
                <a:spcPts val="0"/>
              </a:spcAft>
              <a:buSzPts val="1100"/>
              <a:buNone/>
            </a:pPr>
            <a:r>
              <a:rPr lang="en-US"/>
              <a:t>Một vấn đề khác là mô hình khó có thể học lại từ đầu do sự sai lệch trên các chuỗi đầu vào dài hơn, và do đó kỹ thuật cửa sổ thường được sử dụng để giới hạn khu vực được khám phá bởi cơ chế chú ý.</a:t>
            </a:r>
            <a:endParaRPr/>
          </a:p>
          <a:p>
            <a:pPr indent="0" lvl="0" marL="0" rtl="0" algn="l">
              <a:lnSpc>
                <a:spcPct val="115000"/>
              </a:lnSpc>
              <a:spcBef>
                <a:spcPts val="1200"/>
              </a:spcBef>
              <a:spcAft>
                <a:spcPts val="0"/>
              </a:spcAft>
              <a:buClr>
                <a:schemeClr val="dk1"/>
              </a:buClr>
              <a:buSzPts val="1100"/>
              <a:buFont typeface="Arial"/>
              <a:buNone/>
            </a:pPr>
            <a:r>
              <a:rPr lang="en-US"/>
              <a:t>so với dịch máy, nhận dạng giọng nói khác hơn về mặt các chuỗi đầu vào là dài hơn nhiều (hàng nghìn khung hình phổ thay vì hàng chục từ), điều này dẫn đến một thách thức trong việc phân biệt các đoạn giọng nói tương tự trong một câu nói duy nhất. Nó cũng khác với tổng hợp chữ viết tay, vì đầu vào ồn ào hơn nhiều và không có cấu trúc rõ ràng. Vì những lý do này, nhận dạng giọng nói với cơ chế chú ý là một thách thức khi phát triển các kiến trúc dựa trên sự chú ý mới có khả năng xử lý các đầu vào dài và ồn ào.</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30a0bfcf6_15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c30a0bfcf6_15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300">
                <a:solidFill>
                  <a:schemeClr val="dk1"/>
                </a:solidFill>
                <a:latin typeface="Times New Roman"/>
                <a:ea typeface="Times New Roman"/>
                <a:cs typeface="Times New Roman"/>
                <a:sym typeface="Times New Roman"/>
              </a:rPr>
              <a:t>Mô hình mạng thần kinh hồi quy kết hợp với phân loại thời gian kết nối(CTC-RNN) đã được nghiên cứu và hoạt động tốt trong nhận dạng giọng nói đầu cuối ở các thử nghiệm trước đó trên ngôn ngữ Tiếng Anh, Tiếng Quan Thoại.</a:t>
            </a:r>
            <a:endParaRPr sz="13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US" sz="1300">
                <a:solidFill>
                  <a:schemeClr val="dk1"/>
                </a:solidFill>
                <a:latin typeface="Times New Roman"/>
                <a:ea typeface="Times New Roman"/>
                <a:cs typeface="Times New Roman"/>
                <a:sym typeface="Times New Roman"/>
              </a:rPr>
              <a:t>Về ngôn ngữ Tiếng Việt, mô hình này cũng đã được áp dụng trong khóa luận 2019.</a:t>
            </a:r>
            <a:endParaRPr sz="13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US" sz="1300">
                <a:solidFill>
                  <a:schemeClr val="dk1"/>
                </a:solidFill>
                <a:latin typeface="Times New Roman"/>
                <a:ea typeface="Times New Roman"/>
                <a:cs typeface="Times New Roman"/>
                <a:sym typeface="Times New Roman"/>
              </a:rPr>
              <a:t>Đây cũng là mô hình mà nhóm sinh viên lựa chọn huấn luyện.</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30a0bfcf6_15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c30a0bfcf6_15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Đề tài sử dụng kiến trúc mô hình nhận dạng đầu cuối dựa trên kỹ thuật phân loại thời gian kết nối được xây dựng kết hợp cùng ý tưởng của bài báo DeepSpeech 2, một nghiên cứu của Baidu được công bố vào ngày 08/12/2015 tại Silicon Valley AI Lab. Nội dung của bài báo trình bày về nhận dạng giọng nói được thực hiện trên ngôn ngữ Tiếng Anh (English) và tiếng Quan Thoại (Mandarin).</a:t>
            </a:r>
            <a:endParaRPr>
              <a:solidFill>
                <a:schemeClr val="dk1"/>
              </a:solidFill>
            </a:endParaRPr>
          </a:p>
          <a:p>
            <a:pPr indent="0" lvl="0" marL="0" rtl="0" algn="l">
              <a:lnSpc>
                <a:spcPct val="115000"/>
              </a:lnSpc>
              <a:spcBef>
                <a:spcPts val="1200"/>
              </a:spcBef>
              <a:spcAft>
                <a:spcPts val="1200"/>
              </a:spcAft>
              <a:buSzPts val="1100"/>
              <a:buNone/>
            </a:pPr>
            <a:r>
              <a:rPr lang="en-US">
                <a:solidFill>
                  <a:schemeClr val="dk1"/>
                </a:solidFill>
              </a:rPr>
              <a:t>Nhóm áp dụng mô hình này trên ngôn ngữ Tiếng Việt, đồng thời áp dụng những cải tiến để phù hợp về âm điệu và phương ngữ của Tiếng Việt.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30a0bfcf6_15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c30a0bfcf6_15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Phần tiền xử lý </a:t>
            </a:r>
            <a:r>
              <a:rPr lang="en-US"/>
              <a:t>lấy một tín hiệu dạng sóng âm thanh thô và chuyển nó thành một biểu đồ phổ log có kích thước (N_timesteps, N_frequency_features). N_timesteps phụ thuộc vào thời lượng của tệp âm thanh gốc, N_frequency_features có thể được gán trong tệp cấu hình của mô hình..</a:t>
            </a:r>
            <a:endParaRPr/>
          </a:p>
          <a:p>
            <a:pPr indent="0" lvl="0" marL="0" rtl="0" algn="l">
              <a:lnSpc>
                <a:spcPct val="100000"/>
              </a:lnSpc>
              <a:spcBef>
                <a:spcPts val="0"/>
              </a:spcBef>
              <a:spcAft>
                <a:spcPts val="0"/>
              </a:spcAft>
              <a:buSzPts val="1100"/>
              <a:buNone/>
            </a:pPr>
            <a:r>
              <a:rPr b="1" lang="en-US"/>
              <a:t>Phần Mạng học sâu (DNN) </a:t>
            </a:r>
            <a:r>
              <a:rPr lang="en-US"/>
              <a:t>tạo ra phân phối xác suất P_t (c) trên các ký tự từ vựng c cho mỗi bước thời gian t.</a:t>
            </a:r>
            <a:endParaRPr/>
          </a:p>
          <a:p>
            <a:pPr indent="0" lvl="0" marL="0" rtl="0" algn="l">
              <a:lnSpc>
                <a:spcPct val="100000"/>
              </a:lnSpc>
              <a:spcBef>
                <a:spcPts val="0"/>
              </a:spcBef>
              <a:spcAft>
                <a:spcPts val="0"/>
              </a:spcAft>
              <a:buSzPts val="1100"/>
              <a:buNone/>
            </a:pPr>
            <a:r>
              <a:rPr lang="en-US"/>
              <a:t>Sử dụng phân loại thời gian kết nối CTC để dự đoán đầu ra.</a:t>
            </a:r>
            <a:endParaRPr/>
          </a:p>
          <a:p>
            <a:pPr indent="0" lvl="0" marL="0" rtl="0" algn="l">
              <a:lnSpc>
                <a:spcPct val="100000"/>
              </a:lnSpc>
              <a:spcBef>
                <a:spcPts val="0"/>
              </a:spcBef>
              <a:spcAft>
                <a:spcPts val="0"/>
              </a:spcAft>
              <a:buSzPts val="1100"/>
              <a:buNone/>
            </a:pPr>
            <a:r>
              <a:rPr lang="en-US"/>
              <a:t>Để đưa các từ ra khỏi một mô hình được đào tạo, người ta cần sử dụng một </a:t>
            </a:r>
            <a:r>
              <a:rPr b="1" lang="en-US"/>
              <a:t>bộ giải mã (Decoder)</a:t>
            </a:r>
            <a:r>
              <a:rPr lang="en-US"/>
              <a:t>. Bộ giải mã chuyển đổi phân phối xác suất qua các ký tự thành văn bản. Để tăng độ chính xác, tránh sai về ngữ pháp cho văn bản đầu ra, nhóm sử dụng bộ giải mã tham lam kết hợp mô hình ngôn ngữ khi dự đoán văn bản đầu ra sau huấn luyện.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30a0bfcf6_15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c30a0bfcf6_15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300">
                <a:solidFill>
                  <a:schemeClr val="dk1"/>
                </a:solidFill>
                <a:latin typeface="Times New Roman"/>
                <a:ea typeface="Times New Roman"/>
                <a:cs typeface="Times New Roman"/>
                <a:sym typeface="Times New Roman"/>
              </a:rPr>
              <a:t>Nhóm sinh viên sử dụng kỹ thuật Biến đổi Fourier thời gian ngắn (STFT) với mục đích tiếp cận âm thanh của tiếng nói tiếng Việt dưới dạng phổ hai chiều. STFT là một phép biến đổi Fourier hiển thị nội dung phổ của tín hiệu giọng nói như một hàm của thời gian.</a:t>
            </a:r>
            <a:endParaRPr sz="13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US" sz="1300">
                <a:solidFill>
                  <a:schemeClr val="dk1"/>
                </a:solidFill>
                <a:latin typeface="Times New Roman"/>
                <a:ea typeface="Times New Roman"/>
                <a:cs typeface="Times New Roman"/>
                <a:sym typeface="Times New Roman"/>
              </a:rPr>
              <a:t>Bước cuối cùng phổ đầu vào được chuẩn hóa để giảm sự bùng nổ cũng như tăng tốc cho quá trình đào tạo.</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30a0bfcf6_15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c30a0bfcf6_15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US"/>
              <a:t>Với mỗi khoảng thời gian t, RNN cho ra một xác suất dự đoán trên tập hợp các ký tự: p(l_t x) với l_t là một ký tự trong bảng chữ cái l_t∈{a,ă,â,b,c,á,ạ,ả,…} hoặc khoảng trắng,…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30a0bfcf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c30a0bfcf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30a0bfcf6_15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c30a0bfcf6_15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300">
                <a:solidFill>
                  <a:schemeClr val="dk1"/>
                </a:solidFill>
                <a:latin typeface="Times New Roman"/>
                <a:ea typeface="Times New Roman"/>
                <a:cs typeface="Times New Roman"/>
                <a:sym typeface="Times New Roman"/>
              </a:rPr>
              <a:t>Kiến trúc mô hình theo bài báo có nhiều lớp bao gồm nhiều lớp hồi quy hai chiều (bidirectional recurrent) và lớp tích tụ (convolutional). Đồng thời, để tối ưu hóa mô hình, nhóm sử dụng chuẩn hóa hàng loạt cho RNN (Batch Normalization).</a:t>
            </a:r>
            <a:endParaRPr sz="13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US" sz="1300">
                <a:solidFill>
                  <a:schemeClr val="dk1"/>
                </a:solidFill>
                <a:latin typeface="Times New Roman"/>
                <a:ea typeface="Times New Roman"/>
                <a:cs typeface="Times New Roman"/>
                <a:sym typeface="Times New Roman"/>
              </a:rPr>
              <a:t>Mô hình huấn luyện cho ngôn ngữ TV nhóm sv sử dụng đạt hiệu quả tốt nhất gồm có: 2 lớp tích chập, 7 lớp GRU hai chiều, 1 lớp kết nối đầy đủ.</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30a0bfcf6_15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c30a0bfcf6_15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Lớp đầu ra L ….</a:t>
            </a:r>
            <a:endParaRPr/>
          </a:p>
          <a:p>
            <a:pPr indent="0" lvl="0" marL="0" rtl="0" algn="l">
              <a:lnSpc>
                <a:spcPct val="100000"/>
              </a:lnSpc>
              <a:spcBef>
                <a:spcPts val="0"/>
              </a:spcBef>
              <a:spcAft>
                <a:spcPts val="0"/>
              </a:spcAft>
              <a:buSzPts val="1100"/>
              <a:buNone/>
            </a:pPr>
            <a:r>
              <a:rPr lang="en-US"/>
              <a:t>Mô hình được huấn luyện sử dụng hàm mất mát CTC. Hàm chi phí CTC mà nhóm sẽ sử dụng ngầm định phụ thuộc vào độ dài câu nói:</a:t>
            </a:r>
            <a:endParaRPr/>
          </a:p>
          <a:p>
            <a:pPr indent="0" lvl="0" marL="0" rtl="0" algn="l">
              <a:lnSpc>
                <a:spcPct val="100000"/>
              </a:lnSpc>
              <a:spcBef>
                <a:spcPts val="0"/>
              </a:spcBef>
              <a:spcAft>
                <a:spcPts val="0"/>
              </a:spcAft>
              <a:buSzPts val="1100"/>
              <a:buNone/>
            </a:pPr>
            <a:r>
              <a:rPr lang="en-US"/>
              <a:t>...</a:t>
            </a:r>
            <a:endParaRPr/>
          </a:p>
          <a:p>
            <a:pPr indent="0" lvl="0" marL="0" rtl="0" algn="l">
              <a:lnSpc>
                <a:spcPct val="100000"/>
              </a:lnSpc>
              <a:spcBef>
                <a:spcPts val="0"/>
              </a:spcBef>
              <a:spcAft>
                <a:spcPts val="0"/>
              </a:spcAft>
              <a:buSzPts val="1100"/>
              <a:buNone/>
            </a:pPr>
            <a:r>
              <a:rPr lang="en-US" sz="1300">
                <a:solidFill>
                  <a:schemeClr val="dk1"/>
                </a:solidFill>
                <a:latin typeface="Times New Roman"/>
                <a:ea typeface="Times New Roman"/>
                <a:cs typeface="Times New Roman"/>
                <a:sym typeface="Times New Roman"/>
              </a:rPr>
              <a:t>với (x,y) là cặp giá trị đầu vào và đầu ra,  theta là các tham số hiện tại của mạng</a:t>
            </a:r>
            <a:r>
              <a:rPr lang="en-US">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rPr lang="en-US" sz="1300">
                <a:solidFill>
                  <a:schemeClr val="dk1"/>
                </a:solidFill>
                <a:latin typeface="Times New Roman"/>
                <a:ea typeface="Times New Roman"/>
                <a:cs typeface="Times New Roman"/>
                <a:sym typeface="Times New Roman"/>
              </a:rPr>
              <a:t>Để đưa các từ ra khỏi một mô hình được đào tạo, người ta cần sử dụng bộ giải mã. Bộ giải mã chuyển đổi phân phối xác suất của ma trận kết quả trên các ký tự thành văn bản Tiếng Việt cuối cùng. </a:t>
            </a:r>
            <a:endParaRPr sz="13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Một bộ giải mã tham lam</a:t>
            </a:r>
            <a:r>
              <a:rPr lang="en-US" sz="1300">
                <a:solidFill>
                  <a:schemeClr val="dk1"/>
                </a:solidFill>
                <a:latin typeface="Times New Roman"/>
                <a:ea typeface="Times New Roman"/>
                <a:cs typeface="Times New Roman"/>
                <a:sym typeface="Times New Roman"/>
              </a:rPr>
              <a:t> xuất ra ký tự có thể xảy ra nhất ở mỗi bước thời gian. Nó rất nhanh và nó có thể tạo ra các bản ghi rất gần với cách phát âm gốc. Nhưng nó có thể mắc nhiều lỗi chính tả nhỏ.</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30a0bfcf6_15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c30a0bfcf6_15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1200"/>
              </a:spcBef>
              <a:spcAft>
                <a:spcPts val="0"/>
              </a:spcAft>
              <a:buSzPts val="1100"/>
              <a:buNone/>
            </a:pPr>
            <a:r>
              <a:rPr lang="en-US" sz="1300">
                <a:solidFill>
                  <a:schemeClr val="dk1"/>
                </a:solidFill>
                <a:latin typeface="Times New Roman"/>
                <a:ea typeface="Times New Roman"/>
                <a:cs typeface="Times New Roman"/>
                <a:sym typeface="Times New Roman"/>
              </a:rPr>
              <a:t>Để mở rộng mô hình khi tăng thêm tập dữ liệu huấn luyện, nhóm sinh viên dự kiến tăng độ sâu của mạng bằng cách thêm nhiều lớp đơn vị ẩn hơn thay vì làm cho mỗi lớp lớn hơn. Chuẩn hóa hàng loạt (BatchNorm) là một kỹ thuật đào tạo các mạng nơ-ron theo chiều sâu, chuẩn hóa các đầu vào thành một lớp cho từng lô nhỏ. </a:t>
            </a:r>
            <a:endParaRPr sz="1300">
              <a:solidFill>
                <a:schemeClr val="dk1"/>
              </a:solidFill>
              <a:latin typeface="Times New Roman"/>
              <a:ea typeface="Times New Roman"/>
              <a:cs typeface="Times New Roman"/>
              <a:sym typeface="Times New Roman"/>
            </a:endParaRPr>
          </a:p>
          <a:p>
            <a:pPr indent="457200" lvl="0" marL="0" rtl="0" algn="l">
              <a:lnSpc>
                <a:spcPct val="115000"/>
              </a:lnSpc>
              <a:spcBef>
                <a:spcPts val="2400"/>
              </a:spcBef>
              <a:spcAft>
                <a:spcPts val="0"/>
              </a:spcAft>
              <a:buSzPts val="1100"/>
              <a:buNone/>
            </a:pPr>
            <a:r>
              <a:rPr lang="en-US" sz="1300">
                <a:solidFill>
                  <a:schemeClr val="dk1"/>
                </a:solidFill>
                <a:latin typeface="Times New Roman"/>
                <a:ea typeface="Times New Roman"/>
                <a:cs typeface="Times New Roman"/>
                <a:sym typeface="Times New Roman"/>
              </a:rPr>
              <a:t>...CT</a:t>
            </a:r>
            <a:endParaRPr/>
          </a:p>
          <a:p>
            <a:pPr indent="457200" lvl="0" marL="0" rtl="0" algn="l">
              <a:lnSpc>
                <a:spcPct val="115000"/>
              </a:lnSpc>
              <a:spcBef>
                <a:spcPts val="2400"/>
              </a:spcBef>
              <a:spcAft>
                <a:spcPts val="1200"/>
              </a:spcAft>
              <a:buSzPts val="1100"/>
              <a:buNone/>
            </a:pPr>
            <a:r>
              <a:rPr lang="en-US" sz="1300">
                <a:solidFill>
                  <a:schemeClr val="dk1"/>
                </a:solidFill>
                <a:latin typeface="Times New Roman"/>
                <a:ea typeface="Times New Roman"/>
                <a:cs typeface="Times New Roman"/>
                <a:sym typeface="Times New Roman"/>
              </a:rPr>
              <a:t>Mục đích chính của chuẩn hóa hàng loạt là giúp ổn định quá trình đào tạo và giảm số lượng epoch cần thiết để đào tạo mô hình.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30a0bfcf6_15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c30a0bfcf6_15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Bộ giải mã tham lam đem lại tốc độ nhanh cho quá trình đào tạo nhưng nó có thể mắc nhiều lỗi chính tả nhỏ. Hơn thế nữa, do bản chất của chỉ số WER, ngay cả một lỗi ký tự cũng làm cho cả một từ không chính xác. Một bộ giải mã tìm kiếm chùm với mô hình ngôn ngữ cho phép kiểm tra nhiều giải mã có thể cùng một lúc với việc ấn định điểm cao hơn cho nhiều N-gram có thể xảy ra hơn theo một mô hình ngôn ngữ nhất định. Việc tích hợp chung với mô hình ngôn ngữ giúp sửa lỗi chính tả.</a:t>
            </a:r>
            <a:endParaRPr/>
          </a:p>
          <a:p>
            <a:pPr indent="0" lvl="0" marL="0" rtl="0" algn="l">
              <a:lnSpc>
                <a:spcPct val="100000"/>
              </a:lnSpc>
              <a:spcBef>
                <a:spcPts val="0"/>
              </a:spcBef>
              <a:spcAft>
                <a:spcPts val="0"/>
              </a:spcAft>
              <a:buSzPts val="1100"/>
              <a:buNone/>
            </a:pPr>
            <a:r>
              <a:rPr lang="en-US"/>
              <a:t>Nhóm đã tự thu thập và xây dựng mô hình ngôn ngữ phục vụ cho nhận dạng.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30a0bfcf6_15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c30a0bfcf6_15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sz="1800">
                <a:latin typeface="Times New Roman"/>
                <a:ea typeface="Times New Roman"/>
                <a:cs typeface="Times New Roman"/>
                <a:sym typeface="Times New Roman"/>
              </a:rPr>
              <a:t>Kết quả dự đoán của mô hình nhận dạng âm thanh Tiếng Việt là một đoạn văn bản Tiếng Việt thô (chỉ chứa các từ Tiếng Việt). Trong thực tế, văn bản tiếng Việt cần được cải thiện tính tự nhiên hơn bằng việc được bổ sung thêm các thành phần dấu câu. Để thực hiện điều đó, nhóm sinh viên tiến hành đưa văn bản dự đoán của mô hình qua một mô hình dấu câu.</a:t>
            </a:r>
            <a:endParaRPr sz="18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sz="1800">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30a0bfcf6_17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c30a0bfcf6_17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Tỷ lệ lỗi từ là một số liệu phổ biến về hiệu suất của hệ thống nhận dạng giọng nói. WER có nguồn gốc từ khoảng cách Levenshtein, hoạt động ở cấp độ từ thay vì cấp độ âm vị.</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30a0bfcf6_17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c30a0bfcf6_17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sz="1800">
                <a:latin typeface="Times New Roman"/>
                <a:ea typeface="Times New Roman"/>
                <a:cs typeface="Times New Roman"/>
                <a:sym typeface="Times New Roman"/>
              </a:rPr>
              <a:t>Để mô hình có độ chính xác cao, dữ liệu huấn luyện cần phải đủ nhiều và đủ lớn.</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US" sz="1800">
                <a:latin typeface="Times New Roman"/>
                <a:ea typeface="Times New Roman"/>
                <a:cs typeface="Times New Roman"/>
                <a:sym typeface="Times New Roman"/>
              </a:rPr>
              <a:t>Bên cạnh 50 giờ dữ liệu thô (bao gồm khoảng 15 giờ dữ liệu từ phòng thí nghiệm AILab của Trường Đại học Khoa Học Tự Nhiên và khoảng 35 giờ dữ liệu từ dự án mở của FPT) được kế thừa từ khóa luận trước đó, nhóm sinh viên cũng tiến hành thu thập thêm dữ liệu huấn luyện.</a:t>
            </a:r>
            <a:endParaRPr/>
          </a:p>
          <a:p>
            <a:pPr indent="0" lvl="0" marL="0" rtl="0" algn="l">
              <a:lnSpc>
                <a:spcPct val="100000"/>
              </a:lnSpc>
              <a:spcBef>
                <a:spcPts val="0"/>
              </a:spcBef>
              <a:spcAft>
                <a:spcPts val="0"/>
              </a:spcAft>
              <a:buSzPts val="1100"/>
              <a:buNone/>
            </a:pPr>
            <a:r>
              <a:rPr lang="en-US" sz="1800">
                <a:latin typeface="Times New Roman"/>
                <a:ea typeface="Times New Roman"/>
                <a:cs typeface="Times New Roman"/>
                <a:sym typeface="Times New Roman"/>
              </a:rPr>
              <a:t>Bộ dữ liệu miễn phí VinBigdata được nhóm sinh viên tự tìm kiếm từ dự án của VinBigData với khoảng 100 giờ dữ liệu giọng nói. Đây là tập dữ liệu chứa các câu nói tự nhiên, có các câu nói ồn ào, các câu nói với từ Tiếng Anh với các tập tin có độ dài khác nhau</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30a0bfcf6_15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c30a0bfcf6_15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30a0bfcf6_17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c30a0bfcf6_17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30a0bfcf6_17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c30a0bfcf6_17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Việc huấn luyện và thử nghiệm trên các mô hình cơ sở tạo tiền đề cho việc đánh giá các mô hình của nhóm sinh viên. Từ đó triển khai các ý tưởng cải tiến và nâng cấp sẽ tiết kiệm thời gian. Nhóm sinh viên đã tiến hành triển khai mô hình so sánh là: (1) mô hình nhận dạng với cơ chế chú ý, (2) Mô hình nhận dạng đầu cuối Deepspeech 0.4 của khóa luận 2019.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30a0bfcf6_15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c30a0bfcf6_15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Kết quả thử nghiệm của các mô hình trên tập dữ liệu FPT, VIVOS được thể hiện dựa trên tỉ lệ lỗi từ.</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30a0bfcf6_15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c30a0bfcf6_15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US"/>
              <a:t>Nhóm sinh viên dự kiến xây dựng sản phẩm bao gồm: website demo, máy chủ API, mô hình học máy với kiển trúc như hình  minh họa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30a0bfcf6_15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c30a0bfcf6_15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c30a0bfcf6_15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c30a0bfcf6_15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30a0bfcf6_15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c30a0bfcf6_15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30a0bfcf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c30a0bfcf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c30a0bfcf6_17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c30a0bfcf6_17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4d8c788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c4d8c788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30a0bfcf6_15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c30a0bfcf6_15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30a0bfcf6_15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c30a0bfcf6_15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30a0bfcf6_1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c30a0bfcf6_1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Bản luận văn và sản phẩm cuối cùng của nhóm sinh viên sẽ đảm bảo các mục tiêu sau đây: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hyperlink" Target="https://arxiv.org/pdf/1506.07503.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hyperlink" Target="https://arxiv.org/abs/1512.0259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chart" Target="../charts/char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hyperlink" Target="https://arxiv.org/abs/1412.556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2110850" y="1689362"/>
            <a:ext cx="8162100" cy="165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600"/>
              </a:spcAft>
              <a:buSzPts val="6000"/>
              <a:buNone/>
            </a:pPr>
            <a:r>
              <a:rPr b="1" lang="en-US" sz="4500">
                <a:solidFill>
                  <a:schemeClr val="accent2"/>
                </a:solidFill>
                <a:latin typeface="Calibri"/>
                <a:ea typeface="Calibri"/>
                <a:cs typeface="Calibri"/>
                <a:sym typeface="Calibri"/>
              </a:rPr>
              <a:t>XÂY DỰNG </a:t>
            </a:r>
            <a:r>
              <a:rPr b="1" lang="en-US" sz="4500">
                <a:solidFill>
                  <a:schemeClr val="accent2"/>
                </a:solidFill>
              </a:rPr>
              <a:t>MÔ HÌNH</a:t>
            </a:r>
            <a:r>
              <a:rPr b="1" lang="en-US" sz="4500">
                <a:solidFill>
                  <a:schemeClr val="accent2"/>
                </a:solidFill>
                <a:latin typeface="Calibri"/>
                <a:ea typeface="Calibri"/>
                <a:cs typeface="Calibri"/>
                <a:sym typeface="Calibri"/>
              </a:rPr>
              <a:t> NHẬN DẠNG ÂM THANH TIẾNG</a:t>
            </a:r>
            <a:r>
              <a:rPr b="1" lang="en-US" sz="4500">
                <a:solidFill>
                  <a:schemeClr val="accent2"/>
                </a:solidFill>
              </a:rPr>
              <a:t> VIỆT</a:t>
            </a:r>
            <a:endParaRPr sz="6100"/>
          </a:p>
        </p:txBody>
      </p:sp>
      <p:sp>
        <p:nvSpPr>
          <p:cNvPr id="85" name="Google Shape;85;p1"/>
          <p:cNvSpPr txBox="1"/>
          <p:nvPr/>
        </p:nvSpPr>
        <p:spPr>
          <a:xfrm>
            <a:off x="1123151" y="3808350"/>
            <a:ext cx="6186600" cy="186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Giáo viên hướng dẫn: </a:t>
            </a:r>
            <a:r>
              <a:rPr b="1" i="0" lang="en-US" sz="2500" u="none" cap="none" strike="noStrike">
                <a:solidFill>
                  <a:srgbClr val="000000"/>
                </a:solidFill>
                <a:latin typeface="Calibri"/>
                <a:ea typeface="Calibri"/>
                <a:cs typeface="Calibri"/>
                <a:sym typeface="Calibri"/>
              </a:rPr>
              <a:t>TS. NGÔ HUY BIÊN</a:t>
            </a:r>
            <a:endParaRPr sz="1500"/>
          </a:p>
          <a:p>
            <a:pPr indent="0" lvl="0" marL="0" marR="0" rtl="0" algn="l">
              <a:lnSpc>
                <a:spcPct val="100000"/>
              </a:lnSpc>
              <a:spcBef>
                <a:spcPts val="600"/>
              </a:spcBef>
              <a:spcAft>
                <a:spcPts val="0"/>
              </a:spcAft>
              <a:buNone/>
            </a:pPr>
            <a:r>
              <a:rPr b="0" i="0" lang="en-US" sz="2500" u="none" cap="none" strike="noStrike">
                <a:solidFill>
                  <a:srgbClr val="000000"/>
                </a:solidFill>
                <a:latin typeface="Calibri"/>
                <a:ea typeface="Calibri"/>
                <a:cs typeface="Calibri"/>
                <a:sym typeface="Calibri"/>
              </a:rPr>
              <a:t>Nhóm sinh viên thực hiện:</a:t>
            </a:r>
            <a:endParaRPr sz="1500"/>
          </a:p>
          <a:p>
            <a:pPr indent="0" lvl="0" marL="0" marR="0" rtl="0" algn="l">
              <a:lnSpc>
                <a:spcPct val="100000"/>
              </a:lnSpc>
              <a:spcBef>
                <a:spcPts val="600"/>
              </a:spcBef>
              <a:spcAft>
                <a:spcPts val="0"/>
              </a:spcAft>
              <a:buNone/>
            </a:pPr>
            <a:r>
              <a:rPr b="0" i="0" lang="en-US" sz="2500" u="none" cap="none" strike="noStrike">
                <a:solidFill>
                  <a:srgbClr val="000000"/>
                </a:solidFill>
                <a:latin typeface="Calibri"/>
                <a:ea typeface="Calibri"/>
                <a:cs typeface="Calibri"/>
                <a:sym typeface="Calibri"/>
              </a:rPr>
              <a:t>        </a:t>
            </a:r>
            <a:r>
              <a:rPr b="1" i="0" lang="en-US" sz="2500" u="none" cap="none" strike="noStrike">
                <a:solidFill>
                  <a:srgbClr val="000000"/>
                </a:solidFill>
                <a:latin typeface="Calibri"/>
                <a:ea typeface="Calibri"/>
                <a:cs typeface="Calibri"/>
                <a:sym typeface="Calibri"/>
              </a:rPr>
              <a:t>1712706 – TRẦN NGỌC QUANG</a:t>
            </a:r>
            <a:endParaRPr sz="1500"/>
          </a:p>
          <a:p>
            <a:pPr indent="0" lvl="0" marL="0" marR="0" rtl="0" algn="l">
              <a:lnSpc>
                <a:spcPct val="100000"/>
              </a:lnSpc>
              <a:spcBef>
                <a:spcPts val="600"/>
              </a:spcBef>
              <a:spcAft>
                <a:spcPts val="0"/>
              </a:spcAft>
              <a:buNone/>
            </a:pPr>
            <a:r>
              <a:rPr b="1" i="0" lang="en-US" sz="2500" u="none" cap="none" strike="noStrike">
                <a:solidFill>
                  <a:srgbClr val="000000"/>
                </a:solidFill>
                <a:latin typeface="Calibri"/>
                <a:ea typeface="Calibri"/>
                <a:cs typeface="Calibri"/>
                <a:sym typeface="Calibri"/>
              </a:rPr>
              <a:t>        1712712 – NGUYỄN HOÀNG QUYÊN</a:t>
            </a:r>
            <a:endParaRPr sz="1500"/>
          </a:p>
        </p:txBody>
      </p:sp>
      <p:cxnSp>
        <p:nvCxnSpPr>
          <p:cNvPr id="86" name="Google Shape;86;p1"/>
          <p:cNvCxnSpPr/>
          <p:nvPr/>
        </p:nvCxnSpPr>
        <p:spPr>
          <a:xfrm>
            <a:off x="3755145" y="3534857"/>
            <a:ext cx="5242500" cy="0"/>
          </a:xfrm>
          <a:prstGeom prst="straightConnector1">
            <a:avLst/>
          </a:prstGeom>
          <a:noFill/>
          <a:ln cap="flat" cmpd="sng" w="9525">
            <a:solidFill>
              <a:srgbClr val="EB792A"/>
            </a:solidFill>
            <a:prstDash val="solid"/>
            <a:round/>
            <a:headEnd len="sm" w="sm" type="none"/>
            <a:tailEnd len="sm" w="sm" type="none"/>
          </a:ln>
        </p:spPr>
      </p:cxnSp>
      <p:sp>
        <p:nvSpPr>
          <p:cNvPr id="87" name="Google Shape;87;p1"/>
          <p:cNvSpPr txBox="1"/>
          <p:nvPr/>
        </p:nvSpPr>
        <p:spPr>
          <a:xfrm>
            <a:off x="3367495" y="339747"/>
            <a:ext cx="5457010" cy="10926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latin typeface="Calibri"/>
                <a:ea typeface="Calibri"/>
                <a:cs typeface="Calibri"/>
                <a:sym typeface="Calibri"/>
              </a:rPr>
              <a:t>TRƯỜNG ĐẠI HỌC KHOA HỌC TỰ NHIÊN</a:t>
            </a:r>
            <a:endParaRPr b="1" i="0" sz="2000" u="none" cap="none" strike="noStrike">
              <a:solidFill>
                <a:srgbClr val="000000"/>
              </a:solidFill>
              <a:latin typeface="Calibri"/>
              <a:ea typeface="Calibri"/>
              <a:cs typeface="Calibri"/>
              <a:sym typeface="Calibri"/>
            </a:endParaRPr>
          </a:p>
          <a:p>
            <a:pPr indent="0" lvl="0" marL="0" marR="0" rtl="0" algn="ctr">
              <a:lnSpc>
                <a:spcPct val="100000"/>
              </a:lnSpc>
              <a:spcBef>
                <a:spcPts val="300"/>
              </a:spcBef>
              <a:spcAft>
                <a:spcPts val="0"/>
              </a:spcAft>
              <a:buNone/>
            </a:pPr>
            <a:r>
              <a:rPr b="1" i="0" lang="en-US" sz="2000" u="none" cap="none" strike="noStrike">
                <a:solidFill>
                  <a:srgbClr val="000000"/>
                </a:solidFill>
                <a:latin typeface="Calibri"/>
                <a:ea typeface="Calibri"/>
                <a:cs typeface="Calibri"/>
                <a:sym typeface="Calibri"/>
              </a:rPr>
              <a:t>KHOA CÔNG NGHỆ THÔNG TIN</a:t>
            </a:r>
            <a:endParaRPr/>
          </a:p>
          <a:p>
            <a:pPr indent="0" lvl="0" marL="0" marR="0" rtl="0" algn="ctr">
              <a:lnSpc>
                <a:spcPct val="100000"/>
              </a:lnSpc>
              <a:spcBef>
                <a:spcPts val="300"/>
              </a:spcBef>
              <a:spcAft>
                <a:spcPts val="0"/>
              </a:spcAft>
              <a:buNone/>
            </a:pPr>
            <a:r>
              <a:rPr b="1" i="0" lang="en-US" sz="2000" u="none" cap="none" strike="noStrike">
                <a:solidFill>
                  <a:srgbClr val="000000"/>
                </a:solidFill>
                <a:latin typeface="Calibri"/>
                <a:ea typeface="Calibri"/>
                <a:cs typeface="Calibri"/>
                <a:sym typeface="Calibri"/>
              </a:rPr>
              <a:t>CHUYÊN NGÀNH KỸ THUẬT PHẦN MỀM</a:t>
            </a:r>
            <a:endParaRPr b="1" i="0" sz="2000" u="none" cap="none" strike="noStrike">
              <a:solidFill>
                <a:srgbClr val="000000"/>
              </a:solidFill>
              <a:latin typeface="Calibri"/>
              <a:ea typeface="Calibri"/>
              <a:cs typeface="Calibri"/>
              <a:sym typeface="Calibri"/>
            </a:endParaRPr>
          </a:p>
        </p:txBody>
      </p:sp>
      <p:pic>
        <p:nvPicPr>
          <p:cNvPr descr="áº¿t quáº£ hÃ¬nh áº£nh cho FIT HCMUS LOGO" id="88" name="Google Shape;88;p1"/>
          <p:cNvPicPr preferRelativeResize="0"/>
          <p:nvPr/>
        </p:nvPicPr>
        <p:blipFill rotWithShape="1">
          <a:blip r:embed="rId3">
            <a:alphaModFix/>
          </a:blip>
          <a:srcRect b="0" l="0" r="0" t="0"/>
          <a:stretch/>
        </p:blipFill>
        <p:spPr>
          <a:xfrm>
            <a:off x="1123146" y="361392"/>
            <a:ext cx="1100667" cy="864653"/>
          </a:xfrm>
          <a:prstGeom prst="rect">
            <a:avLst/>
          </a:prstGeom>
          <a:noFill/>
          <a:ln>
            <a:noFill/>
          </a:ln>
        </p:spPr>
      </p:pic>
      <p:pic>
        <p:nvPicPr>
          <p:cNvPr id="89" name="Google Shape;89;p1"/>
          <p:cNvPicPr preferRelativeResize="0"/>
          <p:nvPr/>
        </p:nvPicPr>
        <p:blipFill rotWithShape="1">
          <a:blip r:embed="rId4">
            <a:alphaModFix/>
          </a:blip>
          <a:srcRect b="0" l="0" r="0" t="0"/>
          <a:stretch/>
        </p:blipFill>
        <p:spPr>
          <a:xfrm>
            <a:off x="10096500" y="279796"/>
            <a:ext cx="1143000" cy="10278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c30a0bfcf6_15_0"/>
          <p:cNvSpPr txBox="1"/>
          <p:nvPr>
            <p:ph idx="1" type="body"/>
          </p:nvPr>
        </p:nvSpPr>
        <p:spPr>
          <a:xfrm>
            <a:off x="838200" y="1378634"/>
            <a:ext cx="10515600" cy="4798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SzPts val="1800"/>
              <a:buNone/>
            </a:pPr>
            <a:r>
              <a:rPr b="1" lang="en-US"/>
              <a:t>Các mô hình, phương pháp, thuật toán:</a:t>
            </a:r>
            <a:endParaRPr b="1"/>
          </a:p>
          <a:p>
            <a:pPr indent="-342900" lvl="0" marL="457200" rtl="0" algn="l">
              <a:lnSpc>
                <a:spcPct val="115000"/>
              </a:lnSpc>
              <a:spcBef>
                <a:spcPts val="1000"/>
              </a:spcBef>
              <a:spcAft>
                <a:spcPts val="0"/>
              </a:spcAft>
              <a:buSzPts val="1800"/>
              <a:buChar char="❏"/>
            </a:pPr>
            <a:r>
              <a:rPr lang="en-US"/>
              <a:t>Mô hình Markov ẩn</a:t>
            </a:r>
            <a:endParaRPr/>
          </a:p>
          <a:p>
            <a:pPr indent="-342900" lvl="0" marL="457200" rtl="0" algn="l">
              <a:lnSpc>
                <a:spcPct val="115000"/>
              </a:lnSpc>
              <a:spcBef>
                <a:spcPts val="0"/>
              </a:spcBef>
              <a:spcAft>
                <a:spcPts val="0"/>
              </a:spcAft>
              <a:buSzPts val="1800"/>
              <a:buChar char="❏"/>
            </a:pPr>
            <a:r>
              <a:rPr lang="en-US"/>
              <a:t>Dựa trên độ cong thời gian động (DTW)</a:t>
            </a:r>
            <a:endParaRPr/>
          </a:p>
          <a:p>
            <a:pPr indent="-342900" lvl="0" marL="457200" rtl="0" algn="l">
              <a:lnSpc>
                <a:spcPct val="115000"/>
              </a:lnSpc>
              <a:spcBef>
                <a:spcPts val="0"/>
              </a:spcBef>
              <a:spcAft>
                <a:spcPts val="0"/>
              </a:spcAft>
              <a:buSzPts val="1800"/>
              <a:buChar char="❏"/>
            </a:pPr>
            <a:r>
              <a:rPr lang="en-US"/>
              <a:t>Mô hình mạng học sâu dựa trên mạng nơ ron</a:t>
            </a:r>
            <a:endParaRPr/>
          </a:p>
          <a:p>
            <a:pPr indent="-342900" lvl="0" marL="457200" rtl="0" algn="l">
              <a:lnSpc>
                <a:spcPct val="115000"/>
              </a:lnSpc>
              <a:spcBef>
                <a:spcPts val="0"/>
              </a:spcBef>
              <a:spcAft>
                <a:spcPts val="0"/>
              </a:spcAft>
              <a:buSzPts val="1800"/>
              <a:buChar char="❏"/>
            </a:pPr>
            <a:r>
              <a:rPr lang="en-US"/>
              <a:t>Nhận dạng giọng nói tự động đầu cuối (end- to- end)</a:t>
            </a:r>
            <a:endParaRPr/>
          </a:p>
          <a:p>
            <a:pPr indent="-342900" lvl="1" marL="914400" rtl="0" algn="l">
              <a:lnSpc>
                <a:spcPct val="115000"/>
              </a:lnSpc>
              <a:spcBef>
                <a:spcPts val="0"/>
              </a:spcBef>
              <a:spcAft>
                <a:spcPts val="0"/>
              </a:spcAft>
              <a:buSzPts val="1800"/>
              <a:buChar char="❏"/>
            </a:pPr>
            <a:r>
              <a:rPr lang="en-US"/>
              <a:t>Dựa trên phân loại thời gian kết nối</a:t>
            </a:r>
            <a:endParaRPr/>
          </a:p>
          <a:p>
            <a:pPr indent="-342900" lvl="1" marL="914400" rtl="0" algn="l">
              <a:lnSpc>
                <a:spcPct val="115000"/>
              </a:lnSpc>
              <a:spcBef>
                <a:spcPts val="0"/>
              </a:spcBef>
              <a:spcAft>
                <a:spcPts val="0"/>
              </a:spcAft>
              <a:buSzPts val="1800"/>
              <a:buChar char="❏"/>
            </a:pPr>
            <a:r>
              <a:rPr lang="en-US"/>
              <a:t>Dựa trên sự chú  ý</a:t>
            </a:r>
            <a:endParaRPr/>
          </a:p>
          <a:p>
            <a:pPr indent="0" lvl="0" marL="0" rtl="0" algn="l">
              <a:lnSpc>
                <a:spcPct val="90000"/>
              </a:lnSpc>
              <a:spcBef>
                <a:spcPts val="1000"/>
              </a:spcBef>
              <a:spcAft>
                <a:spcPts val="0"/>
              </a:spcAft>
              <a:buSzPts val="1800"/>
              <a:buNone/>
            </a:pPr>
            <a:r>
              <a:rPr b="1" lang="en-US"/>
              <a:t>Nhận xét:</a:t>
            </a:r>
            <a:endParaRPr b="1"/>
          </a:p>
          <a:p>
            <a:pPr indent="-342900" lvl="0" marL="457200" rtl="0" algn="l">
              <a:lnSpc>
                <a:spcPct val="115000"/>
              </a:lnSpc>
              <a:spcBef>
                <a:spcPts val="1000"/>
              </a:spcBef>
              <a:spcAft>
                <a:spcPts val="0"/>
              </a:spcAft>
              <a:buSzPts val="1800"/>
              <a:buChar char="❏"/>
            </a:pPr>
            <a:r>
              <a:rPr lang="en-US"/>
              <a:t>Các mô hình học sâu đem lại kết quả khả quan.</a:t>
            </a:r>
            <a:endParaRPr/>
          </a:p>
          <a:p>
            <a:pPr indent="-342900" lvl="0" marL="457200" rtl="0" algn="l">
              <a:lnSpc>
                <a:spcPct val="115000"/>
              </a:lnSpc>
              <a:spcBef>
                <a:spcPts val="0"/>
              </a:spcBef>
              <a:spcAft>
                <a:spcPts val="0"/>
              </a:spcAft>
              <a:buSzPts val="1800"/>
              <a:buChar char="❏"/>
            </a:pPr>
            <a:r>
              <a:rPr lang="en-US"/>
              <a:t>Các mô hình nhận dạng đầu cuối đơn giản hóa quy trình đào tạo.</a:t>
            </a:r>
            <a:endParaRPr/>
          </a:p>
        </p:txBody>
      </p:sp>
      <p:pic>
        <p:nvPicPr>
          <p:cNvPr id="152" name="Google Shape;152;gc30a0bfcf6_15_0"/>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153" name="Google Shape;153;gc30a0bfcf6_15_0"/>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Các công trình nghiên cứu liên quan</a:t>
            </a:r>
            <a:endParaRPr b="1" sz="3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c30a0bfcf6_15_24"/>
          <p:cNvSpPr txBox="1"/>
          <p:nvPr>
            <p:ph idx="1" type="body"/>
          </p:nvPr>
        </p:nvSpPr>
        <p:spPr>
          <a:xfrm>
            <a:off x="471055" y="1162187"/>
            <a:ext cx="11405321" cy="47982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pic>
        <p:nvPicPr>
          <p:cNvPr id="159" name="Google Shape;159;gc30a0bfcf6_15_24"/>
          <p:cNvPicPr preferRelativeResize="0"/>
          <p:nvPr/>
        </p:nvPicPr>
        <p:blipFill rotWithShape="1">
          <a:blip r:embed="rId4">
            <a:alphaModFix/>
          </a:blip>
          <a:srcRect b="0" l="0" r="0" t="0"/>
          <a:stretch/>
        </p:blipFill>
        <p:spPr>
          <a:xfrm>
            <a:off x="315623" y="200162"/>
            <a:ext cx="11630025" cy="962025"/>
          </a:xfrm>
          <a:prstGeom prst="rect">
            <a:avLst/>
          </a:prstGeom>
          <a:noFill/>
          <a:ln>
            <a:noFill/>
          </a:ln>
        </p:spPr>
      </p:pic>
      <p:sp>
        <p:nvSpPr>
          <p:cNvPr id="160" name="Google Shape;160;gc30a0bfcf6_15_24"/>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50000"/>
              <a:buNone/>
            </a:pPr>
            <a:r>
              <a:rPr b="1" lang="en-US" sz="3600">
                <a:solidFill>
                  <a:schemeClr val="lt1"/>
                </a:solidFill>
              </a:rPr>
              <a:t>Nhận dạng âm thanh với mô hình dựa trên sự chú ý</a:t>
            </a:r>
            <a:endParaRPr b="1" sz="3600">
              <a:solidFill>
                <a:schemeClr val="lt1"/>
              </a:solidFill>
            </a:endParaRPr>
          </a:p>
        </p:txBody>
      </p:sp>
      <p:sp>
        <p:nvSpPr>
          <p:cNvPr id="161" name="Google Shape;161;gc30a0bfcf6_15_24"/>
          <p:cNvSpPr txBox="1"/>
          <p:nvPr/>
        </p:nvSpPr>
        <p:spPr>
          <a:xfrm>
            <a:off x="838200" y="6393275"/>
            <a:ext cx="7390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sng" cap="none" strike="noStrike">
                <a:solidFill>
                  <a:schemeClr val="hlink"/>
                </a:solidFill>
                <a:latin typeface="Calibri"/>
                <a:ea typeface="Calibri"/>
                <a:cs typeface="Calibri"/>
                <a:sym typeface="Calibri"/>
                <a:hlinkClick r:id="rId5"/>
              </a:rPr>
              <a:t>https://arxiv.org/pdf/1506.07503.pdf</a:t>
            </a:r>
            <a:r>
              <a:rPr b="0" i="0" lang="en-US" sz="1600" u="none" cap="none" strike="noStrike">
                <a:solidFill>
                  <a:srgbClr val="000000"/>
                </a:solidFill>
                <a:latin typeface="Calibri"/>
                <a:ea typeface="Calibri"/>
                <a:cs typeface="Calibri"/>
                <a:sym typeface="Calibri"/>
              </a:rPr>
              <a:t> </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c30a0bfcf6_15_30"/>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167" name="Google Shape;167;gc30a0bfcf6_15_30"/>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Mô hình dựa trên sự chú ý kết hợp</a:t>
            </a:r>
            <a:endParaRPr b="1" sz="3600">
              <a:solidFill>
                <a:schemeClr val="lt1"/>
              </a:solidFill>
            </a:endParaRPr>
          </a:p>
        </p:txBody>
      </p:sp>
      <p:pic>
        <p:nvPicPr>
          <p:cNvPr id="168" name="Google Shape;168;gc30a0bfcf6_15_30"/>
          <p:cNvPicPr preferRelativeResize="0"/>
          <p:nvPr/>
        </p:nvPicPr>
        <p:blipFill rotWithShape="1">
          <a:blip r:embed="rId4">
            <a:alphaModFix/>
          </a:blip>
          <a:srcRect b="0" l="0" r="0" t="0"/>
          <a:stretch/>
        </p:blipFill>
        <p:spPr>
          <a:xfrm>
            <a:off x="2330150" y="1307400"/>
            <a:ext cx="7601000" cy="438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c30a0bfcf6_15_36"/>
          <p:cNvSpPr txBox="1"/>
          <p:nvPr>
            <p:ph idx="1" type="body"/>
          </p:nvPr>
        </p:nvSpPr>
        <p:spPr>
          <a:xfrm>
            <a:off x="838200" y="1378634"/>
            <a:ext cx="10515600" cy="4798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a:t>Nhận xét:</a:t>
            </a:r>
            <a:endParaRPr/>
          </a:p>
          <a:p>
            <a:pPr indent="-342900" lvl="0" marL="457200" rtl="0" algn="l">
              <a:lnSpc>
                <a:spcPct val="150000"/>
              </a:lnSpc>
              <a:spcBef>
                <a:spcPts val="1000"/>
              </a:spcBef>
              <a:spcAft>
                <a:spcPts val="0"/>
              </a:spcAft>
              <a:buSzPts val="1800"/>
              <a:buChar char="❏"/>
            </a:pPr>
            <a:r>
              <a:rPr lang="en-US"/>
              <a:t>Cải thiện Tỷ lệ lỗi ký tự (CER) so với CTC khi không sử dụng mô hình ngôn ngữ bên ngoài.</a:t>
            </a:r>
            <a:endParaRPr/>
          </a:p>
          <a:p>
            <a:pPr indent="-342900" lvl="0" marL="457200" rtl="0" algn="l">
              <a:lnSpc>
                <a:spcPct val="150000"/>
              </a:lnSpc>
              <a:spcBef>
                <a:spcPts val="0"/>
              </a:spcBef>
              <a:spcAft>
                <a:spcPts val="0"/>
              </a:spcAft>
              <a:buSzPts val="1800"/>
              <a:buChar char="❏"/>
            </a:pPr>
            <a:r>
              <a:rPr lang="en-US"/>
              <a:t>Trong các nhiệm vụ nhận dạng giọng nói mô hình cho kết quả kém vì sự liên kết được ước tính trong cơ chế chú ý dễ bị hỏng do nhiễu.</a:t>
            </a:r>
            <a:endParaRPr b="1"/>
          </a:p>
          <a:p>
            <a:pPr indent="-342900" lvl="0" marL="457200" rtl="0" algn="l">
              <a:lnSpc>
                <a:spcPct val="150000"/>
              </a:lnSpc>
              <a:spcBef>
                <a:spcPts val="0"/>
              </a:spcBef>
              <a:spcAft>
                <a:spcPts val="0"/>
              </a:spcAft>
              <a:buSzPts val="1800"/>
              <a:buChar char="❏"/>
            </a:pPr>
            <a:r>
              <a:rPr lang="en-US"/>
              <a:t>Thách thức trong việc phân biệt các đoạn giọng nói tương tự trong một câu nói duy nhất, và đầu vào ồn ào.</a:t>
            </a:r>
            <a:endParaRPr/>
          </a:p>
          <a:p>
            <a:pPr indent="0" lvl="0" marL="0" rtl="0" algn="l">
              <a:lnSpc>
                <a:spcPct val="90000"/>
              </a:lnSpc>
              <a:spcBef>
                <a:spcPts val="1000"/>
              </a:spcBef>
              <a:spcAft>
                <a:spcPts val="0"/>
              </a:spcAft>
              <a:buSzPts val="1800"/>
              <a:buNone/>
            </a:pPr>
            <a:r>
              <a:t/>
            </a:r>
            <a:endParaRPr/>
          </a:p>
        </p:txBody>
      </p:sp>
      <p:pic>
        <p:nvPicPr>
          <p:cNvPr id="174" name="Google Shape;174;gc30a0bfcf6_15_36"/>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175" name="Google Shape;175;gc30a0bfcf6_15_36"/>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50000"/>
              <a:buNone/>
            </a:pPr>
            <a:r>
              <a:rPr b="1" lang="en-US" sz="3600">
                <a:solidFill>
                  <a:schemeClr val="lt1"/>
                </a:solidFill>
              </a:rPr>
              <a:t>Nhận dạng âm thanh với mô hình dựa trên sự chú ý</a:t>
            </a:r>
            <a:endParaRPr b="1" sz="3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c30a0bfcf6_15_42"/>
          <p:cNvSpPr txBox="1"/>
          <p:nvPr>
            <p:ph idx="1" type="body"/>
          </p:nvPr>
        </p:nvSpPr>
        <p:spPr>
          <a:xfrm>
            <a:off x="838200" y="1378634"/>
            <a:ext cx="10515600" cy="475893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Char char="❏"/>
            </a:pPr>
            <a:r>
              <a:rPr lang="en-US"/>
              <a:t>Được giới thiệu bởi Alex Graves của Google DeepMind và Navdeep Jaitly của Đại học Toronto vào năm 2014. </a:t>
            </a:r>
            <a:endParaRPr/>
          </a:p>
          <a:p>
            <a:pPr indent="-342900" lvl="0" marL="457200" rtl="0" algn="l">
              <a:lnSpc>
                <a:spcPct val="115000"/>
              </a:lnSpc>
              <a:spcBef>
                <a:spcPts val="0"/>
              </a:spcBef>
              <a:spcAft>
                <a:spcPts val="0"/>
              </a:spcAft>
              <a:buSzPts val="1800"/>
              <a:buChar char="❏"/>
            </a:pPr>
            <a:r>
              <a:rPr lang="en-US"/>
              <a:t>Mô hình bao gồm các mạng nơ-ron tuần hoàn và một lớp CTC. Mô hình mạng bao gồm nhiều lớp kết nối lặp lại, bộ tích chập và phi tuyến tính, tác động của chuẩn hóa hàng loạt (BatchNorm) được áp dụng cho Mạng thần kinh hồi quy (RNN).</a:t>
            </a:r>
            <a:endParaRPr/>
          </a:p>
          <a:p>
            <a:pPr indent="0" lvl="0" marL="114300" rtl="0" algn="l">
              <a:lnSpc>
                <a:spcPct val="115000"/>
              </a:lnSpc>
              <a:spcBef>
                <a:spcPts val="0"/>
              </a:spcBef>
              <a:spcAft>
                <a:spcPts val="0"/>
              </a:spcAft>
              <a:buSzPts val="1800"/>
              <a:buNone/>
            </a:pPr>
            <a:r>
              <a:rPr b="1" lang="en-US"/>
              <a:t>Nhận xét: </a:t>
            </a:r>
            <a:endParaRPr/>
          </a:p>
          <a:p>
            <a:pPr indent="-342900" lvl="0" marL="457200" rtl="0" algn="l">
              <a:lnSpc>
                <a:spcPct val="115000"/>
              </a:lnSpc>
              <a:spcBef>
                <a:spcPts val="0"/>
              </a:spcBef>
              <a:spcAft>
                <a:spcPts val="0"/>
              </a:spcAft>
              <a:buSzPts val="1800"/>
              <a:buFont typeface="Noto Sans Symbols"/>
              <a:buChar char="❑"/>
            </a:pPr>
            <a:r>
              <a:rPr lang="en-US"/>
              <a:t>Mô hình đạt kết quả ổn định với tác vụ nhận dạng giọng nói và đã thành công trên ngôn ngữ Tiếng Anh, Tiếng Quan Thoại </a:t>
            </a:r>
            <a:r>
              <a:rPr lang="en-US" sz="1600"/>
              <a:t>(1)</a:t>
            </a:r>
            <a:endParaRPr/>
          </a:p>
        </p:txBody>
      </p:sp>
      <p:pic>
        <p:nvPicPr>
          <p:cNvPr id="181" name="Google Shape;181;gc30a0bfcf6_15_42"/>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182" name="Google Shape;182;gc30a0bfcf6_15_42"/>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55555"/>
              <a:buNone/>
            </a:pPr>
            <a:r>
              <a:rPr b="1" lang="en-US" sz="3600">
                <a:solidFill>
                  <a:schemeClr val="lt1"/>
                </a:solidFill>
              </a:rPr>
              <a:t>Mô hình nhận dạng giọng nói đầu cuối dựa trên CTC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ctrTitle"/>
          </p:nvPr>
        </p:nvSpPr>
        <p:spPr>
          <a:xfrm>
            <a:off x="1524000" y="1524145"/>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solidFill>
                  <a:srgbClr val="002060"/>
                </a:solidFill>
              </a:rPr>
              <a:t>3. Phương pháp nghiên cứu</a:t>
            </a:r>
            <a:endParaRPr b="1">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c30a0bfcf6_15_48"/>
          <p:cNvSpPr txBox="1"/>
          <p:nvPr>
            <p:ph idx="1" type="body"/>
          </p:nvPr>
        </p:nvSpPr>
        <p:spPr>
          <a:xfrm>
            <a:off x="838200" y="1378634"/>
            <a:ext cx="10515600" cy="4798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Sử dụng kiến trúc mô hình nhận dạng đầu cuối dựa trên kỹ thuật phân loại thời gian kết nối.</a:t>
            </a:r>
            <a:endParaRPr/>
          </a:p>
          <a:p>
            <a:pPr indent="-342900" lvl="0" marL="457200" rtl="0" algn="l">
              <a:lnSpc>
                <a:spcPct val="150000"/>
              </a:lnSpc>
              <a:spcBef>
                <a:spcPts val="0"/>
              </a:spcBef>
              <a:spcAft>
                <a:spcPts val="0"/>
              </a:spcAft>
              <a:buSzPts val="1800"/>
              <a:buChar char="❏"/>
            </a:pPr>
            <a:r>
              <a:rPr lang="en-US"/>
              <a:t>Dựa trên ý tưởng của bài báo Deepspeech 2.</a:t>
            </a:r>
            <a:endParaRPr/>
          </a:p>
          <a:p>
            <a:pPr indent="-342900" lvl="0" marL="457200" rtl="0" algn="l">
              <a:lnSpc>
                <a:spcPct val="150000"/>
              </a:lnSpc>
              <a:spcBef>
                <a:spcPts val="0"/>
              </a:spcBef>
              <a:spcAft>
                <a:spcPts val="0"/>
              </a:spcAft>
              <a:buSzPts val="1800"/>
              <a:buChar char="❏"/>
            </a:pPr>
            <a:r>
              <a:rPr lang="en-US"/>
              <a:t>Cải tiến để phù hợp về âm điệu và phương ngữ của Tiếng Việt.</a:t>
            </a:r>
            <a:endParaRPr/>
          </a:p>
        </p:txBody>
      </p:sp>
      <p:pic>
        <p:nvPicPr>
          <p:cNvPr id="193" name="Google Shape;193;gc30a0bfcf6_15_48"/>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194" name="Google Shape;194;gc30a0bfcf6_15_48"/>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Phương pháp nghiên cứu</a:t>
            </a:r>
            <a:endParaRPr b="1" sz="3600">
              <a:solidFill>
                <a:schemeClr val="lt1"/>
              </a:solidFill>
            </a:endParaRPr>
          </a:p>
        </p:txBody>
      </p:sp>
      <p:sp>
        <p:nvSpPr>
          <p:cNvPr id="195" name="Google Shape;195;gc30a0bfcf6_15_48"/>
          <p:cNvSpPr txBox="1"/>
          <p:nvPr/>
        </p:nvSpPr>
        <p:spPr>
          <a:xfrm>
            <a:off x="838200" y="6262422"/>
            <a:ext cx="60936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sng" cap="none" strike="noStrike">
                <a:solidFill>
                  <a:srgbClr val="000000"/>
                </a:solidFill>
                <a:latin typeface="Calibri"/>
                <a:ea typeface="Calibri"/>
                <a:cs typeface="Calibri"/>
                <a:sym typeface="Calibri"/>
                <a:hlinkClick r:id="rId4">
                  <a:extLst>
                    <a:ext uri="{A12FA001-AC4F-418D-AE19-62706E023703}">
                      <ahyp:hlinkClr val="tx"/>
                    </a:ext>
                  </a:extLst>
                </a:hlinkClick>
              </a:rPr>
              <a:t>https://arxiv.org/abs/1512.02595</a:t>
            </a:r>
            <a:r>
              <a:rPr b="0" i="0" lang="en-US" sz="1400" u="none" cap="none" strike="noStrike">
                <a:solidFill>
                  <a:srgbClr val="000000"/>
                </a:solidFill>
                <a:latin typeface="Calibri"/>
                <a:ea typeface="Calibri"/>
                <a:cs typeface="Calibri"/>
                <a:sym typeface="Calibri"/>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c30a0bfcf6_15_6"/>
          <p:cNvSpPr txBox="1"/>
          <p:nvPr>
            <p:ph idx="1" type="body"/>
          </p:nvPr>
        </p:nvSpPr>
        <p:spPr>
          <a:xfrm>
            <a:off x="838200" y="1378625"/>
            <a:ext cx="10515600" cy="573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SzPts val="1800"/>
              <a:buNone/>
            </a:pPr>
            <a:r>
              <a:rPr b="1" lang="en-US"/>
              <a:t>Kiến trúc mô hình</a:t>
            </a:r>
            <a:endParaRPr b="1"/>
          </a:p>
        </p:txBody>
      </p:sp>
      <p:pic>
        <p:nvPicPr>
          <p:cNvPr id="201" name="Google Shape;201;gc30a0bfcf6_15_6"/>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202" name="Google Shape;202;gc30a0bfcf6_15_6"/>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Mô hình tổng quan</a:t>
            </a:r>
            <a:endParaRPr b="1" sz="3600">
              <a:solidFill>
                <a:schemeClr val="lt1"/>
              </a:solidFill>
            </a:endParaRPr>
          </a:p>
        </p:txBody>
      </p:sp>
      <p:pic>
        <p:nvPicPr>
          <p:cNvPr id="203" name="Google Shape;203;gc30a0bfcf6_15_6"/>
          <p:cNvPicPr preferRelativeResize="0"/>
          <p:nvPr/>
        </p:nvPicPr>
        <p:blipFill rotWithShape="1">
          <a:blip r:embed="rId4">
            <a:alphaModFix/>
          </a:blip>
          <a:srcRect b="0" l="0" r="0" t="0"/>
          <a:stretch/>
        </p:blipFill>
        <p:spPr>
          <a:xfrm>
            <a:off x="981013" y="2168075"/>
            <a:ext cx="10299249" cy="379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c30a0bfcf6_15_54"/>
          <p:cNvSpPr txBox="1"/>
          <p:nvPr>
            <p:ph idx="1" type="body"/>
          </p:nvPr>
        </p:nvSpPr>
        <p:spPr>
          <a:xfrm>
            <a:off x="838200" y="821193"/>
            <a:ext cx="10515600" cy="15824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Chuyển tín hiệu âm thanh dạng sóng thành biểu đồ phổ ở dạng tần số đặc trưng trên mỗi bước thời gian.</a:t>
            </a:r>
            <a:endParaRPr/>
          </a:p>
        </p:txBody>
      </p:sp>
      <p:pic>
        <p:nvPicPr>
          <p:cNvPr id="209" name="Google Shape;209;gc30a0bfcf6_15_54"/>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210" name="Google Shape;210;gc30a0bfcf6_15_54"/>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Tiền xử lí âm thanh</a:t>
            </a:r>
            <a:endParaRPr b="1" sz="3600">
              <a:solidFill>
                <a:schemeClr val="lt1"/>
              </a:solidFill>
            </a:endParaRPr>
          </a:p>
        </p:txBody>
      </p:sp>
      <p:pic>
        <p:nvPicPr>
          <p:cNvPr id="211" name="Google Shape;211;gc30a0bfcf6_15_54"/>
          <p:cNvPicPr preferRelativeResize="0"/>
          <p:nvPr/>
        </p:nvPicPr>
        <p:blipFill rotWithShape="1">
          <a:blip r:embed="rId4">
            <a:alphaModFix/>
          </a:blip>
          <a:srcRect b="0" l="0" r="0" t="0"/>
          <a:stretch/>
        </p:blipFill>
        <p:spPr>
          <a:xfrm>
            <a:off x="682188" y="2841752"/>
            <a:ext cx="3393325" cy="2543250"/>
          </a:xfrm>
          <a:prstGeom prst="rect">
            <a:avLst/>
          </a:prstGeom>
          <a:noFill/>
          <a:ln>
            <a:noFill/>
          </a:ln>
        </p:spPr>
      </p:pic>
      <p:pic>
        <p:nvPicPr>
          <p:cNvPr id="212" name="Google Shape;212;gc30a0bfcf6_15_54"/>
          <p:cNvPicPr preferRelativeResize="0"/>
          <p:nvPr/>
        </p:nvPicPr>
        <p:blipFill rotWithShape="1">
          <a:blip r:embed="rId5">
            <a:alphaModFix/>
          </a:blip>
          <a:srcRect b="-2508" l="0" r="10968" t="-2499"/>
          <a:stretch/>
        </p:blipFill>
        <p:spPr>
          <a:xfrm>
            <a:off x="5072099" y="2841738"/>
            <a:ext cx="3393300" cy="2543250"/>
          </a:xfrm>
          <a:prstGeom prst="rect">
            <a:avLst/>
          </a:prstGeom>
          <a:noFill/>
          <a:ln>
            <a:noFill/>
          </a:ln>
        </p:spPr>
      </p:pic>
      <p:cxnSp>
        <p:nvCxnSpPr>
          <p:cNvPr id="213" name="Google Shape;213;gc30a0bfcf6_15_54"/>
          <p:cNvCxnSpPr>
            <a:stCxn id="211" idx="3"/>
            <a:endCxn id="212" idx="1"/>
          </p:cNvCxnSpPr>
          <p:nvPr/>
        </p:nvCxnSpPr>
        <p:spPr>
          <a:xfrm>
            <a:off x="4075513" y="4113377"/>
            <a:ext cx="996600" cy="0"/>
          </a:xfrm>
          <a:prstGeom prst="straightConnector1">
            <a:avLst/>
          </a:prstGeom>
          <a:noFill/>
          <a:ln cap="flat" cmpd="sng" w="38100">
            <a:solidFill>
              <a:schemeClr val="dk2"/>
            </a:solidFill>
            <a:prstDash val="solid"/>
            <a:round/>
            <a:headEnd len="sm" w="sm" type="none"/>
            <a:tailEnd len="med" w="med" type="triangle"/>
          </a:ln>
        </p:spPr>
      </p:cxnSp>
      <p:sp>
        <p:nvSpPr>
          <p:cNvPr id="214" name="Google Shape;214;gc30a0bfcf6_15_54"/>
          <p:cNvSpPr txBox="1"/>
          <p:nvPr/>
        </p:nvSpPr>
        <p:spPr>
          <a:xfrm>
            <a:off x="3272963" y="3364300"/>
            <a:ext cx="24987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STFT</a:t>
            </a:r>
            <a:endParaRPr b="0" i="0" sz="2500" u="none" cap="none" strike="noStrike">
              <a:solidFill>
                <a:srgbClr val="000000"/>
              </a:solidFill>
              <a:latin typeface="Arial"/>
              <a:ea typeface="Arial"/>
              <a:cs typeface="Arial"/>
              <a:sym typeface="Arial"/>
            </a:endParaRPr>
          </a:p>
        </p:txBody>
      </p:sp>
      <p:sp>
        <p:nvSpPr>
          <p:cNvPr id="215" name="Google Shape;215;gc30a0bfcf6_15_54"/>
          <p:cNvSpPr txBox="1"/>
          <p:nvPr/>
        </p:nvSpPr>
        <p:spPr>
          <a:xfrm>
            <a:off x="9101100" y="3836325"/>
            <a:ext cx="2408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Normalization</a:t>
            </a:r>
            <a:endParaRPr b="0" i="0" sz="2400" u="none" cap="none" strike="noStrike">
              <a:solidFill>
                <a:srgbClr val="000000"/>
              </a:solidFill>
              <a:latin typeface="Calibri"/>
              <a:ea typeface="Calibri"/>
              <a:cs typeface="Calibri"/>
              <a:sym typeface="Calibri"/>
            </a:endParaRPr>
          </a:p>
        </p:txBody>
      </p:sp>
      <p:cxnSp>
        <p:nvCxnSpPr>
          <p:cNvPr id="216" name="Google Shape;216;gc30a0bfcf6_15_54"/>
          <p:cNvCxnSpPr>
            <a:stCxn id="212" idx="3"/>
            <a:endCxn id="215" idx="1"/>
          </p:cNvCxnSpPr>
          <p:nvPr/>
        </p:nvCxnSpPr>
        <p:spPr>
          <a:xfrm>
            <a:off x="8465399" y="4113363"/>
            <a:ext cx="635700" cy="0"/>
          </a:xfrm>
          <a:prstGeom prst="straightConnector1">
            <a:avLst/>
          </a:prstGeom>
          <a:noFill/>
          <a:ln cap="flat" cmpd="sng" w="38100">
            <a:solidFill>
              <a:schemeClr val="dk2"/>
            </a:solidFill>
            <a:prstDash val="solid"/>
            <a:round/>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c30a0bfcf6_15_66"/>
          <p:cNvSpPr txBox="1"/>
          <p:nvPr>
            <p:ph idx="1" type="body"/>
          </p:nvPr>
        </p:nvSpPr>
        <p:spPr>
          <a:xfrm>
            <a:off x="838200" y="1378628"/>
            <a:ext cx="10515600" cy="3291300"/>
          </a:xfrm>
          <a:prstGeom prst="rect">
            <a:avLst/>
          </a:prstGeom>
          <a:blipFill rotWithShape="1">
            <a:blip r:embed="rId3">
              <a:alphaModFix/>
            </a:blip>
            <a:stretch>
              <a:fillRect b="0" l="-1216" r="0" t="0"/>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pic>
        <p:nvPicPr>
          <p:cNvPr id="222" name="Google Shape;222;gc30a0bfcf6_15_66"/>
          <p:cNvPicPr preferRelativeResize="0"/>
          <p:nvPr/>
        </p:nvPicPr>
        <p:blipFill rotWithShape="1">
          <a:blip r:embed="rId4">
            <a:alphaModFix/>
          </a:blip>
          <a:srcRect b="0" l="0" r="0" t="0"/>
          <a:stretch/>
        </p:blipFill>
        <p:spPr>
          <a:xfrm>
            <a:off x="315623" y="200162"/>
            <a:ext cx="11630025" cy="962025"/>
          </a:xfrm>
          <a:prstGeom prst="rect">
            <a:avLst/>
          </a:prstGeom>
          <a:noFill/>
          <a:ln>
            <a:noFill/>
          </a:ln>
        </p:spPr>
      </p:pic>
      <p:sp>
        <p:nvSpPr>
          <p:cNvPr id="223" name="Google Shape;223;gc30a0bfcf6_15_66"/>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Kiến trúc mô hình</a:t>
            </a:r>
            <a:endParaRPr b="1" sz="3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c30a0bfcf6_0_6"/>
          <p:cNvSpPr txBox="1"/>
          <p:nvPr>
            <p:ph idx="1" type="body"/>
          </p:nvPr>
        </p:nvSpPr>
        <p:spPr>
          <a:xfrm>
            <a:off x="838200" y="1378634"/>
            <a:ext cx="10515600" cy="4798200"/>
          </a:xfrm>
          <a:prstGeom prst="rect">
            <a:avLst/>
          </a:prstGeom>
          <a:noFill/>
          <a:ln>
            <a:noFill/>
          </a:ln>
        </p:spPr>
        <p:txBody>
          <a:bodyPr anchorCtr="0" anchor="t" bIns="45700" lIns="91425" spcFirstLastPara="1" rIns="91425" wrap="square" tIns="45700">
            <a:normAutofit/>
          </a:bodyPr>
          <a:lstStyle/>
          <a:p>
            <a:pPr indent="-514350" lvl="0" marL="628650" rtl="0" algn="l">
              <a:lnSpc>
                <a:spcPct val="100000"/>
              </a:lnSpc>
              <a:spcBef>
                <a:spcPts val="1200"/>
              </a:spcBef>
              <a:spcAft>
                <a:spcPts val="0"/>
              </a:spcAft>
              <a:buSzPts val="1800"/>
              <a:buFont typeface="Arial"/>
              <a:buAutoNum type="arabicPeriod"/>
            </a:pPr>
            <a:r>
              <a:rPr lang="en-US"/>
              <a:t>Giới thiệu</a:t>
            </a:r>
            <a:endParaRPr/>
          </a:p>
          <a:p>
            <a:pPr indent="-514350" lvl="0" marL="628650" rtl="0" algn="l">
              <a:lnSpc>
                <a:spcPct val="100000"/>
              </a:lnSpc>
              <a:spcBef>
                <a:spcPts val="1200"/>
              </a:spcBef>
              <a:spcAft>
                <a:spcPts val="0"/>
              </a:spcAft>
              <a:buSzPts val="1800"/>
              <a:buFont typeface="Arial"/>
              <a:buAutoNum type="arabicPeriod"/>
            </a:pPr>
            <a:r>
              <a:rPr lang="en-US"/>
              <a:t>Các công trình nghiên cứu liên quan</a:t>
            </a:r>
            <a:endParaRPr/>
          </a:p>
          <a:p>
            <a:pPr indent="-514350" lvl="0" marL="628650" rtl="0" algn="l">
              <a:lnSpc>
                <a:spcPct val="100000"/>
              </a:lnSpc>
              <a:spcBef>
                <a:spcPts val="1200"/>
              </a:spcBef>
              <a:spcAft>
                <a:spcPts val="0"/>
              </a:spcAft>
              <a:buSzPts val="1800"/>
              <a:buFont typeface="Arial"/>
              <a:buAutoNum type="arabicPeriod"/>
            </a:pPr>
            <a:r>
              <a:rPr lang="en-US"/>
              <a:t>Phương pháp nghiên cứu</a:t>
            </a:r>
            <a:endParaRPr/>
          </a:p>
          <a:p>
            <a:pPr indent="-514350" lvl="0" marL="628650" rtl="0" algn="l">
              <a:lnSpc>
                <a:spcPct val="100000"/>
              </a:lnSpc>
              <a:spcBef>
                <a:spcPts val="1200"/>
              </a:spcBef>
              <a:spcAft>
                <a:spcPts val="0"/>
              </a:spcAft>
              <a:buSzPts val="1800"/>
              <a:buFont typeface="Arial"/>
              <a:buAutoNum type="arabicPeriod"/>
            </a:pPr>
            <a:r>
              <a:rPr lang="en-US"/>
              <a:t>Thực nghiệm và đánh giá</a:t>
            </a:r>
            <a:endParaRPr/>
          </a:p>
          <a:p>
            <a:pPr indent="-514350" lvl="0" marL="628650" rtl="0" algn="l">
              <a:lnSpc>
                <a:spcPct val="100000"/>
              </a:lnSpc>
              <a:spcBef>
                <a:spcPts val="1200"/>
              </a:spcBef>
              <a:spcAft>
                <a:spcPts val="0"/>
              </a:spcAft>
              <a:buSzPts val="1800"/>
              <a:buFont typeface="Arial"/>
              <a:buAutoNum type="arabicPeriod"/>
            </a:pPr>
            <a:r>
              <a:rPr lang="en-US"/>
              <a:t>Xây dựng hệ thống</a:t>
            </a:r>
            <a:endParaRPr/>
          </a:p>
          <a:p>
            <a:pPr indent="-514350" lvl="0" marL="628650" rtl="0" algn="l">
              <a:lnSpc>
                <a:spcPct val="100000"/>
              </a:lnSpc>
              <a:spcBef>
                <a:spcPts val="1200"/>
              </a:spcBef>
              <a:spcAft>
                <a:spcPts val="0"/>
              </a:spcAft>
              <a:buSzPts val="1800"/>
              <a:buFont typeface="Arial"/>
              <a:buAutoNum type="arabicPeriod"/>
            </a:pPr>
            <a:r>
              <a:rPr lang="en-US"/>
              <a:t>Kết luận và Hướng phát triển</a:t>
            </a:r>
            <a:endParaRPr/>
          </a:p>
          <a:p>
            <a:pPr indent="-514350" lvl="0" marL="628650" rtl="0" algn="l">
              <a:lnSpc>
                <a:spcPct val="100000"/>
              </a:lnSpc>
              <a:spcBef>
                <a:spcPts val="1200"/>
              </a:spcBef>
              <a:spcAft>
                <a:spcPts val="0"/>
              </a:spcAft>
              <a:buSzPts val="1800"/>
              <a:buFont typeface="Arial"/>
              <a:buAutoNum type="arabicPeriod"/>
            </a:pPr>
            <a:r>
              <a:rPr lang="en-US"/>
              <a:t>Demo</a:t>
            </a:r>
            <a:endParaRPr/>
          </a:p>
          <a:p>
            <a:pPr indent="-400050" lvl="0" marL="628650" rtl="0" algn="l">
              <a:lnSpc>
                <a:spcPct val="100000"/>
              </a:lnSpc>
              <a:spcBef>
                <a:spcPts val="1200"/>
              </a:spcBef>
              <a:spcAft>
                <a:spcPts val="0"/>
              </a:spcAft>
              <a:buSzPts val="1800"/>
              <a:buFont typeface="Arial"/>
              <a:buNone/>
            </a:pPr>
            <a:r>
              <a:t/>
            </a:r>
            <a:endParaRPr/>
          </a:p>
        </p:txBody>
      </p:sp>
      <p:pic>
        <p:nvPicPr>
          <p:cNvPr id="95" name="Google Shape;95;gc30a0bfcf6_0_6"/>
          <p:cNvPicPr preferRelativeResize="0"/>
          <p:nvPr/>
        </p:nvPicPr>
        <p:blipFill rotWithShape="1">
          <a:blip r:embed="rId3">
            <a:alphaModFix/>
          </a:blip>
          <a:srcRect b="0" l="0" r="0" t="0"/>
          <a:stretch/>
        </p:blipFill>
        <p:spPr>
          <a:xfrm>
            <a:off x="315623" y="158598"/>
            <a:ext cx="11630025" cy="962025"/>
          </a:xfrm>
          <a:prstGeom prst="rect">
            <a:avLst/>
          </a:prstGeom>
          <a:noFill/>
          <a:ln>
            <a:noFill/>
          </a:ln>
        </p:spPr>
      </p:pic>
      <p:sp>
        <p:nvSpPr>
          <p:cNvPr id="96" name="Google Shape;96;gc30a0bfcf6_0_6"/>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Nội dung trình bày</a:t>
            </a:r>
            <a:endParaRPr b="1" sz="3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gc30a0bfcf6_15_60"/>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229" name="Google Shape;229;gc30a0bfcf6_15_60"/>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Kiến trúc mô hình</a:t>
            </a:r>
            <a:endParaRPr b="1" sz="3600">
              <a:solidFill>
                <a:schemeClr val="lt1"/>
              </a:solidFill>
            </a:endParaRPr>
          </a:p>
        </p:txBody>
      </p:sp>
      <p:pic>
        <p:nvPicPr>
          <p:cNvPr id="230" name="Google Shape;230;gc30a0bfcf6_15_60"/>
          <p:cNvPicPr preferRelativeResize="0"/>
          <p:nvPr/>
        </p:nvPicPr>
        <p:blipFill rotWithShape="1">
          <a:blip r:embed="rId4">
            <a:alphaModFix/>
          </a:blip>
          <a:srcRect b="0" l="0" r="0" t="0"/>
          <a:stretch/>
        </p:blipFill>
        <p:spPr>
          <a:xfrm>
            <a:off x="2974826" y="1162174"/>
            <a:ext cx="5528938" cy="5408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c30a0bfcf6_15_72"/>
          <p:cNvSpPr txBox="1"/>
          <p:nvPr>
            <p:ph idx="1" type="body"/>
          </p:nvPr>
        </p:nvSpPr>
        <p:spPr>
          <a:xfrm>
            <a:off x="838200" y="1378625"/>
            <a:ext cx="10515600" cy="1557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1200"/>
              </a:spcAft>
              <a:buSzPts val="1800"/>
              <a:buNone/>
            </a:pPr>
            <a:r>
              <a:rPr lang="en-US"/>
              <a:t>Lớp đầu ra là một phép tính softmax phân bố xác suất trên các ký tự trong bộ kí tự của ngôn ngữ Tiếng Việt cho bởi:</a:t>
            </a:r>
            <a:endParaRPr/>
          </a:p>
        </p:txBody>
      </p:sp>
      <p:pic>
        <p:nvPicPr>
          <p:cNvPr id="236" name="Google Shape;236;gc30a0bfcf6_15_72"/>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237" name="Google Shape;237;gc30a0bfcf6_15_72"/>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Kiến trúc mô hình</a:t>
            </a:r>
            <a:endParaRPr b="1" sz="3600">
              <a:solidFill>
                <a:schemeClr val="lt1"/>
              </a:solidFill>
            </a:endParaRPr>
          </a:p>
        </p:txBody>
      </p:sp>
      <p:sp>
        <p:nvSpPr>
          <p:cNvPr id="238" name="Google Shape;238;gc30a0bfcf6_15_72"/>
          <p:cNvSpPr txBox="1"/>
          <p:nvPr>
            <p:ph idx="1" type="body"/>
          </p:nvPr>
        </p:nvSpPr>
        <p:spPr>
          <a:xfrm>
            <a:off x="872825" y="3878150"/>
            <a:ext cx="10515600" cy="675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800"/>
              <a:buNone/>
            </a:pPr>
            <a:r>
              <a:rPr b="1" lang="en-US"/>
              <a:t>Hàm chi phí CTC </a:t>
            </a:r>
            <a:r>
              <a:rPr lang="en-US"/>
              <a:t>(CTC Cost Function):</a:t>
            </a:r>
            <a:endParaRPr/>
          </a:p>
        </p:txBody>
      </p:sp>
      <p:sp>
        <p:nvSpPr>
          <p:cNvPr id="239" name="Google Shape;239;gc30a0bfcf6_15_72"/>
          <p:cNvSpPr txBox="1"/>
          <p:nvPr>
            <p:ph idx="1" type="body"/>
          </p:nvPr>
        </p:nvSpPr>
        <p:spPr>
          <a:xfrm>
            <a:off x="872838" y="5689475"/>
            <a:ext cx="10515600" cy="675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800"/>
              <a:buNone/>
            </a:pPr>
            <a:r>
              <a:rPr lang="en-US"/>
              <a:t>Để đưa các từ ra khỏi một mô hình được đào tạo, sử dụng </a:t>
            </a:r>
            <a:r>
              <a:rPr b="1" lang="en-US"/>
              <a:t>bộ giải mã</a:t>
            </a:r>
            <a:r>
              <a:rPr lang="en-US"/>
              <a:t>.</a:t>
            </a:r>
            <a:endParaRPr/>
          </a:p>
        </p:txBody>
      </p:sp>
      <p:sp>
        <p:nvSpPr>
          <p:cNvPr id="240" name="Google Shape;240;gc30a0bfcf6_15_72"/>
          <p:cNvSpPr txBox="1"/>
          <p:nvPr/>
        </p:nvSpPr>
        <p:spPr>
          <a:xfrm>
            <a:off x="3024413" y="2311823"/>
            <a:ext cx="6098720" cy="1504643"/>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241" name="Google Shape;241;gc30a0bfcf6_15_72"/>
          <p:cNvSpPr txBox="1"/>
          <p:nvPr/>
        </p:nvSpPr>
        <p:spPr>
          <a:xfrm>
            <a:off x="2130423" y="4558023"/>
            <a:ext cx="7886700" cy="1233928"/>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gc30a0bfcf6_15_78"/>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247" name="Google Shape;247;gc30a0bfcf6_15_78"/>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400">
                <a:solidFill>
                  <a:srgbClr val="FFFFFF"/>
                </a:solidFill>
              </a:rPr>
              <a:t>Chuẩn hóa hàng loạt</a:t>
            </a:r>
            <a:endParaRPr b="1" sz="4200">
              <a:solidFill>
                <a:srgbClr val="FFFFFF"/>
              </a:solidFill>
            </a:endParaRPr>
          </a:p>
        </p:txBody>
      </p:sp>
      <p:sp>
        <p:nvSpPr>
          <p:cNvPr id="248" name="Google Shape;248;gc30a0bfcf6_15_78"/>
          <p:cNvSpPr txBox="1"/>
          <p:nvPr>
            <p:ph idx="1" type="body"/>
          </p:nvPr>
        </p:nvSpPr>
        <p:spPr>
          <a:xfrm>
            <a:off x="838200" y="1378634"/>
            <a:ext cx="10515600" cy="20503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Trong một lớp chuyển tiếp (feed- forward), theo sau bởi một phép biến đổi phi tuyến tính f (·), mô hình được thêm một phép biến đổi BatchNorm bằng cách áp dụng f (B(Wh)) thay vì f (Wh + b), trong đó B  được tính với công thức :</a:t>
            </a:r>
            <a:endParaRPr/>
          </a:p>
        </p:txBody>
      </p:sp>
      <p:sp>
        <p:nvSpPr>
          <p:cNvPr id="249" name="Google Shape;249;gc30a0bfcf6_15_78"/>
          <p:cNvSpPr txBox="1"/>
          <p:nvPr/>
        </p:nvSpPr>
        <p:spPr>
          <a:xfrm>
            <a:off x="3046640" y="3429000"/>
            <a:ext cx="6098720" cy="1052276"/>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250" name="Google Shape;250;gc30a0bfcf6_15_78"/>
          <p:cNvSpPr txBox="1"/>
          <p:nvPr/>
        </p:nvSpPr>
        <p:spPr>
          <a:xfrm>
            <a:off x="838200" y="4890038"/>
            <a:ext cx="10515600" cy="1054263"/>
          </a:xfrm>
          <a:prstGeom prst="rect">
            <a:avLst/>
          </a:prstGeom>
          <a:noFill/>
          <a:ln>
            <a:noFill/>
          </a:ln>
        </p:spPr>
        <p:txBody>
          <a:bodyPr anchorCtr="0" anchor="t" bIns="45700" lIns="91425" spcFirstLastPara="1" rIns="91425" wrap="square" tIns="45700">
            <a:spAutoFit/>
          </a:bodyPr>
          <a:lstStyle/>
          <a:p>
            <a:pPr indent="457200" lvl="0" marL="0" marR="0" rtl="0" algn="l">
              <a:lnSpc>
                <a:spcPct val="115000"/>
              </a:lnSpc>
              <a:spcBef>
                <a:spcPts val="0"/>
              </a:spcBef>
              <a:spcAft>
                <a:spcPts val="0"/>
              </a:spcAft>
              <a:buClr>
                <a:srgbClr val="000000"/>
              </a:buClr>
              <a:buSzPts val="1100"/>
              <a:buFont typeface="Arial"/>
              <a:buNone/>
            </a:pPr>
            <a:r>
              <a:rPr b="0" i="0" lang="en-US" sz="2800" u="none" cap="none" strike="noStrike">
                <a:solidFill>
                  <a:schemeClr val="dk1"/>
                </a:solidFill>
                <a:latin typeface="Calibri"/>
                <a:ea typeface="Calibri"/>
                <a:cs typeface="Calibri"/>
                <a:sym typeface="Calibri"/>
              </a:rPr>
              <a:t>Giúp ổn định quá trình đào tạo và giảm số lượng epoch cần thiết để đào tạo mô hình.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c30a0bfcf6_15_84"/>
          <p:cNvSpPr txBox="1"/>
          <p:nvPr>
            <p:ph idx="1" type="body"/>
          </p:nvPr>
        </p:nvSpPr>
        <p:spPr>
          <a:xfrm>
            <a:off x="838200" y="1378634"/>
            <a:ext cx="10515600" cy="4798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Mô hình 5- gram</a:t>
            </a:r>
            <a:endParaRPr/>
          </a:p>
          <a:p>
            <a:pPr indent="0" lvl="0" marL="0" rtl="0" algn="l">
              <a:lnSpc>
                <a:spcPct val="90000"/>
              </a:lnSpc>
              <a:spcBef>
                <a:spcPts val="1000"/>
              </a:spcBef>
              <a:spcAft>
                <a:spcPts val="0"/>
              </a:spcAft>
              <a:buSzPts val="1800"/>
              <a:buNone/>
            </a:pPr>
            <a:r>
              <a:rPr b="1" lang="en-US"/>
              <a:t>Xây dựng mô hình ngôn ngữ</a:t>
            </a:r>
            <a:r>
              <a:rPr lang="en-US"/>
              <a:t>:</a:t>
            </a:r>
            <a:endParaRPr/>
          </a:p>
          <a:p>
            <a:pPr indent="-342900" lvl="0" marL="457200" rtl="0" algn="l">
              <a:lnSpc>
                <a:spcPct val="90000"/>
              </a:lnSpc>
              <a:spcBef>
                <a:spcPts val="1000"/>
              </a:spcBef>
              <a:spcAft>
                <a:spcPts val="0"/>
              </a:spcAft>
              <a:buSzPts val="1800"/>
              <a:buChar char="❏"/>
            </a:pPr>
            <a:r>
              <a:rPr lang="en-US"/>
              <a:t>Dữ liệu:  hơn 11 triệu dòng văn bản.</a:t>
            </a:r>
            <a:endParaRPr/>
          </a:p>
          <a:p>
            <a:pPr indent="-342900" lvl="1" marL="914400" rtl="0" algn="l">
              <a:lnSpc>
                <a:spcPct val="90000"/>
              </a:lnSpc>
              <a:spcBef>
                <a:spcPts val="1000"/>
              </a:spcBef>
              <a:spcAft>
                <a:spcPts val="0"/>
              </a:spcAft>
              <a:buSzPts val="1800"/>
              <a:buFont typeface="Arial"/>
              <a:buChar char="❏"/>
            </a:pPr>
            <a:r>
              <a:rPr lang="en-US"/>
              <a:t>Thu thập trang báo điện tử Dân trí,  trang truyenfull, gacsach ...</a:t>
            </a:r>
            <a:endParaRPr/>
          </a:p>
          <a:p>
            <a:pPr indent="-342900" lvl="1" marL="914400" rtl="0" algn="l">
              <a:lnSpc>
                <a:spcPct val="90000"/>
              </a:lnSpc>
              <a:spcBef>
                <a:spcPts val="1600"/>
              </a:spcBef>
              <a:spcAft>
                <a:spcPts val="0"/>
              </a:spcAft>
              <a:buSzPts val="1800"/>
              <a:buFont typeface="Arial"/>
              <a:buChar char="❏"/>
            </a:pPr>
            <a:r>
              <a:rPr lang="en-US"/>
              <a:t>Dữ liệu văn bản chứa các câu từ mượn Tiếng Anh giúp mô hình nhận dạng các từ Tiếng Anh thông dụng: “</a:t>
            </a:r>
            <a:r>
              <a:rPr i="1" lang="en-US"/>
              <a:t>email</a:t>
            </a:r>
            <a:r>
              <a:rPr lang="en-US"/>
              <a:t>”, “</a:t>
            </a:r>
            <a:r>
              <a:rPr i="1" lang="en-US"/>
              <a:t>website</a:t>
            </a:r>
            <a:r>
              <a:rPr lang="en-US"/>
              <a:t>”, “</a:t>
            </a:r>
            <a:r>
              <a:rPr i="1" lang="en-US"/>
              <a:t>honda</a:t>
            </a:r>
            <a:r>
              <a:rPr lang="en-US"/>
              <a:t>”, …</a:t>
            </a:r>
            <a:endParaRPr/>
          </a:p>
          <a:p>
            <a:pPr indent="-342900" lvl="0" marL="457200" rtl="0" algn="l">
              <a:lnSpc>
                <a:spcPct val="90000"/>
              </a:lnSpc>
              <a:spcBef>
                <a:spcPts val="1600"/>
              </a:spcBef>
              <a:spcAft>
                <a:spcPts val="0"/>
              </a:spcAft>
              <a:buSzPts val="1800"/>
              <a:buChar char="❏"/>
            </a:pPr>
            <a:r>
              <a:rPr b="1" lang="en-US"/>
              <a:t>Kết quả: </a:t>
            </a:r>
            <a:r>
              <a:rPr lang="en-US"/>
              <a:t>mô hình ngôn ngữ với hơn 5GB dữ liệu.</a:t>
            </a:r>
            <a:endParaRPr/>
          </a:p>
          <a:p>
            <a:pPr indent="457200" lvl="0" marL="457200" rtl="0" algn="l">
              <a:lnSpc>
                <a:spcPct val="90000"/>
              </a:lnSpc>
              <a:spcBef>
                <a:spcPts val="1000"/>
              </a:spcBef>
              <a:spcAft>
                <a:spcPts val="0"/>
              </a:spcAft>
              <a:buSzPts val="1800"/>
              <a:buNone/>
            </a:pPr>
            <a:r>
              <a:t/>
            </a:r>
            <a:endParaRPr/>
          </a:p>
        </p:txBody>
      </p:sp>
      <p:pic>
        <p:nvPicPr>
          <p:cNvPr id="256" name="Google Shape;256;gc30a0bfcf6_15_84"/>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257" name="Google Shape;257;gc30a0bfcf6_15_84"/>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Mô hình ngôn ngữ</a:t>
            </a:r>
            <a:endParaRPr b="1" sz="3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gc30a0bfcf6_15_90"/>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263" name="Google Shape;263;gc30a0bfcf6_15_90"/>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Hậu xử lí văn bản kết quả</a:t>
            </a:r>
            <a:endParaRPr b="1" sz="3600">
              <a:solidFill>
                <a:schemeClr val="lt1"/>
              </a:solidFill>
            </a:endParaRPr>
          </a:p>
        </p:txBody>
      </p:sp>
      <p:sp>
        <p:nvSpPr>
          <p:cNvPr id="264" name="Google Shape;264;gc30a0bfcf6_15_90"/>
          <p:cNvSpPr/>
          <p:nvPr/>
        </p:nvSpPr>
        <p:spPr>
          <a:xfrm>
            <a:off x="649014" y="2979683"/>
            <a:ext cx="3355428" cy="1481958"/>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Văn bản kết quả thô của mô hình nhận dạng giọng nói</a:t>
            </a:r>
            <a:endParaRPr/>
          </a:p>
        </p:txBody>
      </p:sp>
      <p:sp>
        <p:nvSpPr>
          <p:cNvPr id="265" name="Google Shape;265;gc30a0bfcf6_15_90"/>
          <p:cNvSpPr/>
          <p:nvPr/>
        </p:nvSpPr>
        <p:spPr>
          <a:xfrm>
            <a:off x="5060730" y="2979683"/>
            <a:ext cx="3355428" cy="1481958"/>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Mô hình dấu câu</a:t>
            </a:r>
            <a:endParaRPr/>
          </a:p>
        </p:txBody>
      </p:sp>
      <p:sp>
        <p:nvSpPr>
          <p:cNvPr id="266" name="Google Shape;266;gc30a0bfcf6_15_90"/>
          <p:cNvSpPr txBox="1"/>
          <p:nvPr/>
        </p:nvSpPr>
        <p:spPr>
          <a:xfrm>
            <a:off x="9109839" y="3342097"/>
            <a:ext cx="2662388" cy="757130"/>
          </a:xfrm>
          <a:prstGeom prst="rect">
            <a:avLst/>
          </a:prstGeom>
          <a:noFill/>
          <a:ln>
            <a:noFill/>
          </a:ln>
        </p:spPr>
        <p:txBody>
          <a:bodyPr anchorCtr="0" anchor="t" bIns="45700" lIns="91425" spcFirstLastPara="1" rIns="91425" wrap="square" tIns="45700">
            <a:spAutoFit/>
          </a:bodyPr>
          <a:lstStyle/>
          <a:p>
            <a:pPr indent="0" lvl="0" marL="457200" marR="0" rtl="0" algn="l">
              <a:lnSpc>
                <a:spcPct val="90000"/>
              </a:lnSpc>
              <a:spcBef>
                <a:spcPts val="0"/>
              </a:spcBef>
              <a:spcAft>
                <a:spcPts val="0"/>
              </a:spcAft>
              <a:buNone/>
            </a:pPr>
            <a:r>
              <a:rPr b="0" i="0" lang="en-US" sz="2400" u="none" cap="none" strike="noStrike">
                <a:solidFill>
                  <a:srgbClr val="000000"/>
                </a:solidFill>
                <a:latin typeface="Calibri"/>
                <a:ea typeface="Calibri"/>
                <a:cs typeface="Calibri"/>
                <a:sym typeface="Calibri"/>
              </a:rPr>
              <a:t>Văn bản Tiếng Việt với dấu câu</a:t>
            </a:r>
            <a:endParaRPr b="0" i="0" sz="2400" u="none" cap="none" strike="noStrike">
              <a:solidFill>
                <a:srgbClr val="000000"/>
              </a:solidFill>
              <a:latin typeface="Arial"/>
              <a:ea typeface="Arial"/>
              <a:cs typeface="Arial"/>
              <a:sym typeface="Arial"/>
            </a:endParaRPr>
          </a:p>
        </p:txBody>
      </p:sp>
      <p:cxnSp>
        <p:nvCxnSpPr>
          <p:cNvPr id="267" name="Google Shape;267;gc30a0bfcf6_15_90"/>
          <p:cNvCxnSpPr/>
          <p:nvPr/>
        </p:nvCxnSpPr>
        <p:spPr>
          <a:xfrm>
            <a:off x="4193627" y="3720662"/>
            <a:ext cx="731520" cy="0"/>
          </a:xfrm>
          <a:prstGeom prst="straightConnector1">
            <a:avLst/>
          </a:prstGeom>
          <a:noFill/>
          <a:ln cap="flat" cmpd="sng" w="28575">
            <a:solidFill>
              <a:schemeClr val="dk1"/>
            </a:solidFill>
            <a:prstDash val="solid"/>
            <a:round/>
            <a:headEnd len="sm" w="sm" type="none"/>
            <a:tailEnd len="med" w="med" type="triangle"/>
          </a:ln>
        </p:spPr>
      </p:cxnSp>
      <p:cxnSp>
        <p:nvCxnSpPr>
          <p:cNvPr id="268" name="Google Shape;268;gc30a0bfcf6_15_90"/>
          <p:cNvCxnSpPr/>
          <p:nvPr/>
        </p:nvCxnSpPr>
        <p:spPr>
          <a:xfrm>
            <a:off x="8665776" y="3720662"/>
            <a:ext cx="693681" cy="0"/>
          </a:xfrm>
          <a:prstGeom prst="straightConnector1">
            <a:avLst/>
          </a:prstGeom>
          <a:noFill/>
          <a:ln cap="flat" cmpd="sng" w="28575">
            <a:solidFill>
              <a:schemeClr val="dk1"/>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7"/>
          <p:cNvSpPr txBox="1"/>
          <p:nvPr>
            <p:ph idx="1" type="body"/>
          </p:nvPr>
        </p:nvSpPr>
        <p:spPr>
          <a:xfrm>
            <a:off x="838200" y="1378634"/>
            <a:ext cx="10515600" cy="4798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a:t>Mô hình dấu câu</a:t>
            </a:r>
            <a:endParaRPr/>
          </a:p>
          <a:p>
            <a:pPr indent="-457200" lvl="0" marL="457200" rtl="0" algn="l">
              <a:lnSpc>
                <a:spcPct val="90000"/>
              </a:lnSpc>
              <a:spcBef>
                <a:spcPts val="1000"/>
              </a:spcBef>
              <a:spcAft>
                <a:spcPts val="0"/>
              </a:spcAft>
              <a:buSzPts val="1800"/>
              <a:buFont typeface="Noto Sans Symbols"/>
              <a:buChar char="❑"/>
            </a:pPr>
            <a:r>
              <a:rPr lang="en-US"/>
              <a:t>Huấn luyện lại mô hình dựa trên ý tưởng “</a:t>
            </a:r>
            <a:r>
              <a:rPr i="1" lang="en-US"/>
              <a:t>Vietnamese Punctuation Prediction Using Deep Neural Networks</a:t>
            </a:r>
            <a:r>
              <a:rPr lang="en-US"/>
              <a:t>” của nhóm tác giả Thuy Pham, Nhu Nguyen, Quang Pham, Han Cao, Binh Nguyen biên soạn. </a:t>
            </a:r>
            <a:endParaRPr/>
          </a:p>
          <a:p>
            <a:pPr indent="-457200" lvl="0" marL="457200" rtl="0" algn="l">
              <a:lnSpc>
                <a:spcPct val="90000"/>
              </a:lnSpc>
              <a:spcBef>
                <a:spcPts val="1000"/>
              </a:spcBef>
              <a:spcAft>
                <a:spcPts val="0"/>
              </a:spcAft>
              <a:buSzPts val="1800"/>
              <a:buFont typeface="Noto Sans Symbols"/>
              <a:buChar char="❑"/>
            </a:pPr>
            <a:r>
              <a:rPr lang="en-US"/>
              <a:t>Kiến trúc mô hình được thực hiện dựa trên học sâu kết hợp với BiLSTM và mô hình chú ý với mất tiêu cự.</a:t>
            </a:r>
            <a:endParaRPr/>
          </a:p>
          <a:p>
            <a:pPr indent="0" lvl="0" marL="0" rtl="0" algn="l">
              <a:lnSpc>
                <a:spcPct val="90000"/>
              </a:lnSpc>
              <a:spcBef>
                <a:spcPts val="1000"/>
              </a:spcBef>
              <a:spcAft>
                <a:spcPts val="0"/>
              </a:spcAft>
              <a:buSzPts val="1800"/>
              <a:buNone/>
            </a:pPr>
            <a:r>
              <a:rPr lang="en-US"/>
              <a:t>🡪 Tích hợp vào mô hình nhận dạng âm thanh hậu xử lí văn bản kết quả.</a:t>
            </a:r>
            <a:endParaRPr/>
          </a:p>
        </p:txBody>
      </p:sp>
      <p:pic>
        <p:nvPicPr>
          <p:cNvPr id="274" name="Google Shape;274;p17"/>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275" name="Google Shape;275;p17"/>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Hậu xử lí văn bản kết quả</a:t>
            </a:r>
            <a:endParaRPr b="1" sz="3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c30a0bfcf6_17_84"/>
          <p:cNvSpPr txBox="1"/>
          <p:nvPr>
            <p:ph idx="1" type="body"/>
          </p:nvPr>
        </p:nvSpPr>
        <p:spPr>
          <a:xfrm>
            <a:off x="838200" y="1378634"/>
            <a:ext cx="10515600" cy="9620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Độ chính xác của mô hình được đánh giá dựa trên tỉ lệ lỗi từ (WER):</a:t>
            </a:r>
            <a:endParaRPr/>
          </a:p>
        </p:txBody>
      </p:sp>
      <p:pic>
        <p:nvPicPr>
          <p:cNvPr id="281" name="Google Shape;281;gc30a0bfcf6_17_84"/>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282" name="Google Shape;282;gc30a0bfcf6_17_84"/>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Phương pháp đánh giá mô hình</a:t>
            </a:r>
            <a:endParaRPr b="1" sz="3600">
              <a:solidFill>
                <a:schemeClr val="lt1"/>
              </a:solidFill>
            </a:endParaRPr>
          </a:p>
        </p:txBody>
      </p:sp>
      <p:pic>
        <p:nvPicPr>
          <p:cNvPr id="283" name="Google Shape;283;gc30a0bfcf6_17_84"/>
          <p:cNvPicPr preferRelativeResize="0"/>
          <p:nvPr/>
        </p:nvPicPr>
        <p:blipFill rotWithShape="1">
          <a:blip r:embed="rId4">
            <a:alphaModFix/>
          </a:blip>
          <a:srcRect b="0" l="0" r="0" t="0"/>
          <a:stretch/>
        </p:blipFill>
        <p:spPr>
          <a:xfrm>
            <a:off x="3587768" y="2040316"/>
            <a:ext cx="5016464" cy="1305832"/>
          </a:xfrm>
          <a:prstGeom prst="rect">
            <a:avLst/>
          </a:prstGeom>
          <a:noFill/>
          <a:ln>
            <a:noFill/>
          </a:ln>
        </p:spPr>
      </p:pic>
      <p:sp>
        <p:nvSpPr>
          <p:cNvPr id="284" name="Google Shape;284;gc30a0bfcf6_17_84"/>
          <p:cNvSpPr txBox="1"/>
          <p:nvPr/>
        </p:nvSpPr>
        <p:spPr>
          <a:xfrm>
            <a:off x="838200" y="3346149"/>
            <a:ext cx="10515600" cy="291749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n-US" sz="2800" u="none" cap="none" strike="noStrike">
                <a:solidFill>
                  <a:schemeClr val="dk1"/>
                </a:solidFill>
                <a:latin typeface="Calibri"/>
                <a:ea typeface="Calibri"/>
                <a:cs typeface="Calibri"/>
                <a:sym typeface="Calibri"/>
              </a:rPr>
              <a:t>Với y là văn bản của mô hình dự đoán. Thì trong văn bản tham chiếu x:</a:t>
            </a:r>
            <a:endParaRPr b="0" i="0" sz="2800" u="none" cap="none" strike="noStrike">
              <a:solidFill>
                <a:schemeClr val="dk1"/>
              </a:solidFill>
              <a:latin typeface="Calibri"/>
              <a:ea typeface="Calibri"/>
              <a:cs typeface="Calibri"/>
              <a:sym typeface="Calibri"/>
            </a:endParaRPr>
          </a:p>
          <a:p>
            <a:pPr indent="-457200" lvl="1" marL="914400" marR="0" rtl="0" algn="l">
              <a:lnSpc>
                <a:spcPct val="90000"/>
              </a:lnSpc>
              <a:spcBef>
                <a:spcPts val="500"/>
              </a:spcBef>
              <a:spcAft>
                <a:spcPts val="0"/>
              </a:spcAft>
              <a:buClr>
                <a:schemeClr val="dk1"/>
              </a:buClr>
              <a:buSzPts val="1800"/>
              <a:buFont typeface="Noto Sans Symbols"/>
              <a:buChar char="▪"/>
            </a:pPr>
            <a:r>
              <a:rPr b="0" i="0" lang="en-US" sz="2400" u="none" cap="none" strike="noStrike">
                <a:solidFill>
                  <a:schemeClr val="dk1"/>
                </a:solidFill>
                <a:latin typeface="Calibri"/>
                <a:ea typeface="Calibri"/>
                <a:cs typeface="Calibri"/>
                <a:sym typeface="Calibri"/>
              </a:rPr>
              <a:t>S là số từ bị thay thế.</a:t>
            </a:r>
            <a:endParaRPr/>
          </a:p>
          <a:p>
            <a:pPr indent="-457200" lvl="1" marL="914400" marR="0" rtl="0" algn="l">
              <a:lnSpc>
                <a:spcPct val="90000"/>
              </a:lnSpc>
              <a:spcBef>
                <a:spcPts val="500"/>
              </a:spcBef>
              <a:spcAft>
                <a:spcPts val="0"/>
              </a:spcAft>
              <a:buClr>
                <a:schemeClr val="dk1"/>
              </a:buClr>
              <a:buSzPts val="1800"/>
              <a:buFont typeface="Noto Sans Symbols"/>
              <a:buChar char="▪"/>
            </a:pPr>
            <a:r>
              <a:rPr b="0" i="0" lang="en-US" sz="2400" u="none" cap="none" strike="noStrike">
                <a:solidFill>
                  <a:schemeClr val="dk1"/>
                </a:solidFill>
                <a:latin typeface="Calibri"/>
                <a:ea typeface="Calibri"/>
                <a:cs typeface="Calibri"/>
                <a:sym typeface="Calibri"/>
              </a:rPr>
              <a:t>D là số từ bị xóa.</a:t>
            </a:r>
            <a:endParaRPr/>
          </a:p>
          <a:p>
            <a:pPr indent="-457200" lvl="1" marL="914400" marR="0" rtl="0" algn="l">
              <a:lnSpc>
                <a:spcPct val="90000"/>
              </a:lnSpc>
              <a:spcBef>
                <a:spcPts val="500"/>
              </a:spcBef>
              <a:spcAft>
                <a:spcPts val="0"/>
              </a:spcAft>
              <a:buClr>
                <a:schemeClr val="dk1"/>
              </a:buClr>
              <a:buSzPts val="1800"/>
              <a:buFont typeface="Noto Sans Symbols"/>
              <a:buChar char="▪"/>
            </a:pPr>
            <a:r>
              <a:rPr b="0" i="0" lang="en-US" sz="2400" u="none" cap="none" strike="noStrike">
                <a:solidFill>
                  <a:schemeClr val="dk1"/>
                </a:solidFill>
                <a:latin typeface="Calibri"/>
                <a:ea typeface="Calibri"/>
                <a:cs typeface="Calibri"/>
                <a:sym typeface="Calibri"/>
              </a:rPr>
              <a:t>I là số từ được thêm.</a:t>
            </a:r>
            <a:endParaRPr b="0" i="0" sz="2400" u="none" cap="none" strike="noStrike">
              <a:solidFill>
                <a:schemeClr val="dk1"/>
              </a:solidFill>
              <a:latin typeface="Calibri"/>
              <a:ea typeface="Calibri"/>
              <a:cs typeface="Calibri"/>
              <a:sym typeface="Calibri"/>
            </a:endParaRPr>
          </a:p>
          <a:p>
            <a:pPr indent="-457200" lvl="1" marL="914400" marR="0" rtl="0" algn="l">
              <a:lnSpc>
                <a:spcPct val="90000"/>
              </a:lnSpc>
              <a:spcBef>
                <a:spcPts val="500"/>
              </a:spcBef>
              <a:spcAft>
                <a:spcPts val="0"/>
              </a:spcAft>
              <a:buClr>
                <a:schemeClr val="dk1"/>
              </a:buClr>
              <a:buSzPts val="1800"/>
              <a:buFont typeface="Noto Sans Symbols"/>
              <a:buChar char="▪"/>
            </a:pPr>
            <a:r>
              <a:rPr b="0" i="0" lang="en-US" sz="2400" u="none" cap="none" strike="noStrike">
                <a:solidFill>
                  <a:schemeClr val="dk1"/>
                </a:solidFill>
                <a:latin typeface="Calibri"/>
                <a:ea typeface="Calibri"/>
                <a:cs typeface="Calibri"/>
                <a:sym typeface="Calibri"/>
              </a:rPr>
              <a:t>C là số từ đúng.</a:t>
            </a:r>
            <a:endParaRPr b="0" i="0" sz="2400" u="none" cap="none" strike="noStrike">
              <a:solidFill>
                <a:schemeClr val="dk1"/>
              </a:solidFill>
              <a:latin typeface="Calibri"/>
              <a:ea typeface="Calibri"/>
              <a:cs typeface="Calibri"/>
              <a:sym typeface="Calibri"/>
            </a:endParaRPr>
          </a:p>
          <a:p>
            <a:pPr indent="-457200" lvl="1" marL="914400" marR="0" rtl="0" algn="l">
              <a:lnSpc>
                <a:spcPct val="90000"/>
              </a:lnSpc>
              <a:spcBef>
                <a:spcPts val="500"/>
              </a:spcBef>
              <a:spcAft>
                <a:spcPts val="0"/>
              </a:spcAft>
              <a:buClr>
                <a:schemeClr val="dk1"/>
              </a:buClr>
              <a:buSzPts val="1800"/>
              <a:buFont typeface="Noto Sans Symbols"/>
              <a:buChar char="▪"/>
            </a:pPr>
            <a:r>
              <a:rPr b="0" i="0" lang="en-US" sz="2400" u="none" cap="none" strike="noStrike">
                <a:solidFill>
                  <a:schemeClr val="dk1"/>
                </a:solidFill>
                <a:latin typeface="Calibri"/>
                <a:ea typeface="Calibri"/>
                <a:cs typeface="Calibri"/>
                <a:sym typeface="Calibri"/>
              </a:rPr>
              <a:t>N là tổng số từ của x.</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8"/>
          <p:cNvSpPr txBox="1"/>
          <p:nvPr>
            <p:ph type="ctrTitle"/>
          </p:nvPr>
        </p:nvSpPr>
        <p:spPr>
          <a:xfrm>
            <a:off x="1524000" y="1524145"/>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solidFill>
                  <a:srgbClr val="002060"/>
                </a:solidFill>
              </a:rPr>
              <a:t>4. Thực nghiệm và đánh giá</a:t>
            </a:r>
            <a:endParaRPr b="1">
              <a:solidFill>
                <a:srgbClr val="00206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gc30a0bfcf6_17_72"/>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295" name="Google Shape;295;gc30a0bfcf6_17_72"/>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Dữ liệu huấn luyện</a:t>
            </a:r>
            <a:endParaRPr b="1" sz="3600">
              <a:solidFill>
                <a:schemeClr val="lt1"/>
              </a:solidFill>
            </a:endParaRPr>
          </a:p>
        </p:txBody>
      </p:sp>
      <p:graphicFrame>
        <p:nvGraphicFramePr>
          <p:cNvPr id="296" name="Google Shape;296;gc30a0bfcf6_17_72"/>
          <p:cNvGraphicFramePr/>
          <p:nvPr/>
        </p:nvGraphicFramePr>
        <p:xfrm>
          <a:off x="2867194" y="1750979"/>
          <a:ext cx="6526882" cy="4385738"/>
        </p:xfrm>
        <a:graphic>
          <a:graphicData uri="http://schemas.openxmlformats.org/drawingml/2006/chart">
            <c:chart r:id="rId4"/>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c30a0bfcf6_15_126"/>
          <p:cNvSpPr txBox="1"/>
          <p:nvPr>
            <p:ph idx="1" type="body"/>
          </p:nvPr>
        </p:nvSpPr>
        <p:spPr>
          <a:xfrm>
            <a:off x="1228724" y="1378597"/>
            <a:ext cx="10125075" cy="5165077"/>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1000"/>
              </a:spcBef>
              <a:spcAft>
                <a:spcPts val="0"/>
              </a:spcAft>
              <a:buSzPct val="69498"/>
              <a:buNone/>
            </a:pPr>
            <a:r>
              <a:rPr b="1" lang="en-US"/>
              <a:t>Tập tin âm thanh định dạng .wav</a:t>
            </a:r>
            <a:endParaRPr/>
          </a:p>
          <a:p>
            <a:pPr indent="-457200" lvl="1" marL="914400" rtl="0" algn="l">
              <a:lnSpc>
                <a:spcPct val="90000"/>
              </a:lnSpc>
              <a:spcBef>
                <a:spcPts val="1000"/>
              </a:spcBef>
              <a:spcAft>
                <a:spcPts val="0"/>
              </a:spcAft>
              <a:buSzPct val="81081"/>
              <a:buFont typeface="Noto Sans Symbols"/>
              <a:buChar char="⮚"/>
            </a:pPr>
            <a:r>
              <a:rPr lang="en-US"/>
              <a:t>15 giây</a:t>
            </a:r>
            <a:endParaRPr/>
          </a:p>
          <a:p>
            <a:pPr indent="-457200" lvl="1" marL="914400" rtl="0" algn="l">
              <a:lnSpc>
                <a:spcPct val="90000"/>
              </a:lnSpc>
              <a:spcBef>
                <a:spcPts val="1000"/>
              </a:spcBef>
              <a:spcAft>
                <a:spcPts val="0"/>
              </a:spcAft>
              <a:buSzPct val="81081"/>
              <a:buFont typeface="Noto Sans Symbols"/>
              <a:buChar char="⮚"/>
            </a:pPr>
            <a:r>
              <a:rPr lang="en-US"/>
              <a:t>1600Hz</a:t>
            </a:r>
            <a:endParaRPr/>
          </a:p>
          <a:p>
            <a:pPr indent="-457200" lvl="1" marL="914400" rtl="0" algn="l">
              <a:lnSpc>
                <a:spcPct val="90000"/>
              </a:lnSpc>
              <a:spcBef>
                <a:spcPts val="1000"/>
              </a:spcBef>
              <a:spcAft>
                <a:spcPts val="0"/>
              </a:spcAft>
              <a:buSzPct val="81081"/>
              <a:buFont typeface="Noto Sans Symbols"/>
              <a:buChar char="⮚"/>
            </a:pPr>
            <a:r>
              <a:rPr lang="en-US"/>
              <a:t>Mono chanel</a:t>
            </a:r>
            <a:endParaRPr/>
          </a:p>
          <a:p>
            <a:pPr indent="0" lvl="0" marL="0" rtl="0" algn="l">
              <a:lnSpc>
                <a:spcPct val="90000"/>
              </a:lnSpc>
              <a:spcBef>
                <a:spcPts val="1000"/>
              </a:spcBef>
              <a:spcAft>
                <a:spcPts val="0"/>
              </a:spcAft>
              <a:buSzPct val="69498"/>
              <a:buNone/>
            </a:pPr>
            <a:r>
              <a:rPr b="1" lang="en-US"/>
              <a:t>Xử lí một số vấn đề</a:t>
            </a:r>
            <a:endParaRPr b="1"/>
          </a:p>
          <a:p>
            <a:pPr indent="-457200" lvl="1" marL="914400" rtl="0" algn="l">
              <a:lnSpc>
                <a:spcPct val="90000"/>
              </a:lnSpc>
              <a:spcBef>
                <a:spcPts val="1000"/>
              </a:spcBef>
              <a:spcAft>
                <a:spcPts val="0"/>
              </a:spcAft>
              <a:buSzPct val="81081"/>
              <a:buFont typeface="Noto Sans Symbols"/>
              <a:buChar char="⮚"/>
            </a:pPr>
            <a:r>
              <a:rPr lang="en-US"/>
              <a:t>Bản ghi âm không có lời nói</a:t>
            </a:r>
            <a:endParaRPr/>
          </a:p>
          <a:p>
            <a:pPr indent="-457200" lvl="1" marL="914400" rtl="0" algn="l">
              <a:lnSpc>
                <a:spcPct val="90000"/>
              </a:lnSpc>
              <a:spcBef>
                <a:spcPts val="1000"/>
              </a:spcBef>
              <a:spcAft>
                <a:spcPts val="0"/>
              </a:spcAft>
              <a:buSzPct val="81081"/>
              <a:buFont typeface="Noto Sans Symbols"/>
              <a:buChar char="⮚"/>
            </a:pPr>
            <a:r>
              <a:rPr lang="en-US"/>
              <a:t>Tạp âm lớn</a:t>
            </a:r>
            <a:endParaRPr/>
          </a:p>
          <a:p>
            <a:pPr indent="-457200" lvl="1" marL="914400" rtl="0" algn="l">
              <a:lnSpc>
                <a:spcPct val="90000"/>
              </a:lnSpc>
              <a:spcBef>
                <a:spcPts val="1000"/>
              </a:spcBef>
              <a:spcAft>
                <a:spcPts val="0"/>
              </a:spcAft>
              <a:buSzPct val="81081"/>
              <a:buFont typeface="Noto Sans Symbols"/>
              <a:buChar char="⮚"/>
            </a:pPr>
            <a:r>
              <a:rPr lang="en-US"/>
              <a:t>Nói quá nhanh</a:t>
            </a:r>
            <a:endParaRPr/>
          </a:p>
          <a:p>
            <a:pPr indent="-457200" lvl="1" marL="914400" rtl="0" algn="l">
              <a:lnSpc>
                <a:spcPct val="90000"/>
              </a:lnSpc>
              <a:spcBef>
                <a:spcPts val="1000"/>
              </a:spcBef>
              <a:spcAft>
                <a:spcPts val="0"/>
              </a:spcAft>
              <a:buSzPct val="81081"/>
              <a:buFont typeface="Noto Sans Symbols"/>
              <a:buChar char="⮚"/>
            </a:pPr>
            <a:r>
              <a:rPr lang="en-US"/>
              <a:t>Không tự nhiên </a:t>
            </a:r>
            <a:endParaRPr/>
          </a:p>
          <a:p>
            <a:pPr indent="-457200" lvl="1" marL="914400" rtl="0" algn="l">
              <a:lnSpc>
                <a:spcPct val="90000"/>
              </a:lnSpc>
              <a:spcBef>
                <a:spcPts val="1000"/>
              </a:spcBef>
              <a:spcAft>
                <a:spcPts val="0"/>
              </a:spcAft>
              <a:buSzPct val="81081"/>
              <a:buFont typeface="Noto Sans Symbols"/>
              <a:buChar char="⮚"/>
            </a:pPr>
            <a:r>
              <a:rPr lang="en-US"/>
              <a:t>Vấn đề về lời dịch.</a:t>
            </a:r>
            <a:endParaRPr/>
          </a:p>
          <a:p>
            <a:pPr indent="0" lvl="0" marL="0" rtl="0" algn="l">
              <a:lnSpc>
                <a:spcPct val="90000"/>
              </a:lnSpc>
              <a:spcBef>
                <a:spcPts val="1000"/>
              </a:spcBef>
              <a:spcAft>
                <a:spcPts val="0"/>
              </a:spcAft>
              <a:buSzPct val="69498"/>
              <a:buNone/>
            </a:pPr>
            <a:r>
              <a:rPr b="1" lang="en-US"/>
              <a:t>🡪 ~ 115 giờ âm thanh có bản dịch chia thành 3 bộ: bộ huấn luyện, bộ phát triển, bộ kiểm tra.</a:t>
            </a:r>
            <a:endParaRPr b="1"/>
          </a:p>
          <a:p>
            <a:pPr indent="0" lvl="0" marL="0" rtl="0" algn="l">
              <a:lnSpc>
                <a:spcPct val="90000"/>
              </a:lnSpc>
              <a:spcBef>
                <a:spcPts val="1000"/>
              </a:spcBef>
              <a:spcAft>
                <a:spcPts val="0"/>
              </a:spcAft>
              <a:buClr>
                <a:schemeClr val="dk1"/>
              </a:buClr>
              <a:buSzPct val="69498"/>
              <a:buFont typeface="Arial"/>
              <a:buNone/>
            </a:pPr>
            <a:r>
              <a:t/>
            </a:r>
            <a:endParaRPr/>
          </a:p>
        </p:txBody>
      </p:sp>
      <p:pic>
        <p:nvPicPr>
          <p:cNvPr id="302" name="Google Shape;302;gc30a0bfcf6_15_126"/>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303" name="Google Shape;303;gc30a0bfcf6_15_126"/>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Xử lý dữ liệu</a:t>
            </a:r>
            <a:endParaRPr b="1" sz="3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ctrTitle"/>
          </p:nvPr>
        </p:nvSpPr>
        <p:spPr>
          <a:xfrm>
            <a:off x="1524000" y="1524145"/>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solidFill>
                  <a:srgbClr val="002060"/>
                </a:solidFill>
              </a:rPr>
              <a:t>1. Giới thiệu đề tài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19"/>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309" name="Google Shape;309;p19"/>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THỬ NGHIỆM VÀ ĐÁNH GIÁ</a:t>
            </a:r>
            <a:endParaRPr b="1" sz="3600">
              <a:solidFill>
                <a:schemeClr val="lt1"/>
              </a:solidFill>
            </a:endParaRPr>
          </a:p>
        </p:txBody>
      </p:sp>
      <p:graphicFrame>
        <p:nvGraphicFramePr>
          <p:cNvPr id="310" name="Google Shape;310;p19"/>
          <p:cNvGraphicFramePr/>
          <p:nvPr/>
        </p:nvGraphicFramePr>
        <p:xfrm>
          <a:off x="2138072" y="2017182"/>
          <a:ext cx="3000000" cy="3000000"/>
        </p:xfrm>
        <a:graphic>
          <a:graphicData uri="http://schemas.openxmlformats.org/drawingml/2006/table">
            <a:tbl>
              <a:tblPr bandRow="1" firstRow="1">
                <a:noFill/>
                <a:tableStyleId>{AD853021-5367-4872-95BA-49ACF3AE0FBD}</a:tableStyleId>
              </a:tblPr>
              <a:tblGrid>
                <a:gridCol w="4138750"/>
                <a:gridCol w="4138750"/>
              </a:tblGrid>
              <a:tr h="1040350">
                <a:tc>
                  <a:txBody>
                    <a:bodyPr/>
                    <a:lstStyle/>
                    <a:p>
                      <a:pPr indent="0" lvl="0" marL="0" marR="0" rtl="0" algn="ctr">
                        <a:lnSpc>
                          <a:spcPct val="100000"/>
                        </a:lnSpc>
                        <a:spcBef>
                          <a:spcPts val="0"/>
                        </a:spcBef>
                        <a:spcAft>
                          <a:spcPts val="0"/>
                        </a:spcAft>
                        <a:buNone/>
                      </a:pPr>
                      <a:r>
                        <a:rPr lang="en-US" sz="2000" u="none" cap="none" strike="noStrike"/>
                        <a:t>Tập huấn luyện</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2000" u="none" cap="none" strike="noStrike"/>
                        <a:t>Kết quả trên tập kiểm tra</a:t>
                      </a:r>
                      <a:endParaRPr sz="2000" u="none" cap="none" strike="noStrike"/>
                    </a:p>
                    <a:p>
                      <a:pPr indent="0" lvl="0" marL="0" marR="0" rtl="0" algn="ctr">
                        <a:lnSpc>
                          <a:spcPct val="100000"/>
                        </a:lnSpc>
                        <a:spcBef>
                          <a:spcPts val="0"/>
                        </a:spcBef>
                        <a:spcAft>
                          <a:spcPts val="0"/>
                        </a:spcAft>
                        <a:buNone/>
                      </a:pPr>
                      <a:r>
                        <a:rPr lang="en-US" sz="2000" u="none" cap="none" strike="noStrike"/>
                        <a:t> (test set)</a:t>
                      </a:r>
                      <a:endParaRPr/>
                    </a:p>
                  </a:txBody>
                  <a:tcPr marT="45725" marB="45725" marR="91450" marL="91450" anchor="ctr"/>
                </a:tc>
              </a:tr>
              <a:tr h="705900">
                <a:tc>
                  <a:txBody>
                    <a:bodyPr/>
                    <a:lstStyle/>
                    <a:p>
                      <a:pPr indent="0" lvl="0" marL="0" marR="0" rtl="0" algn="ctr">
                        <a:lnSpc>
                          <a:spcPct val="100000"/>
                        </a:lnSpc>
                        <a:spcBef>
                          <a:spcPts val="0"/>
                        </a:spcBef>
                        <a:spcAft>
                          <a:spcPts val="0"/>
                        </a:spcAft>
                        <a:buNone/>
                      </a:pPr>
                      <a:r>
                        <a:rPr lang="en-US" sz="2000" u="none" cap="none" strike="noStrike"/>
                        <a:t>FPT, VIVOS</a:t>
                      </a:r>
                      <a:endParaRPr sz="20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US" sz="2000" u="none" cap="none" strike="noStrike"/>
                        <a:t>25.081</a:t>
                      </a:r>
                      <a:endParaRPr/>
                    </a:p>
                  </a:txBody>
                  <a:tcPr marT="45725" marB="45725" marR="91450" marL="91450" anchor="ctr"/>
                </a:tc>
              </a:tr>
              <a:tr h="705900">
                <a:tc>
                  <a:txBody>
                    <a:bodyPr/>
                    <a:lstStyle/>
                    <a:p>
                      <a:pPr indent="0" lvl="0" marL="0" marR="0" rtl="0" algn="ctr">
                        <a:lnSpc>
                          <a:spcPct val="100000"/>
                        </a:lnSpc>
                        <a:spcBef>
                          <a:spcPts val="0"/>
                        </a:spcBef>
                        <a:spcAft>
                          <a:spcPts val="0"/>
                        </a:spcAft>
                        <a:buNone/>
                      </a:pPr>
                      <a:r>
                        <a:rPr lang="en-US" sz="2000" u="none" cap="none" strike="noStrike"/>
                        <a:t>VINBIGDATA</a:t>
                      </a:r>
                      <a:endParaRPr sz="20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US" sz="2000" u="none" cap="none" strike="noStrike"/>
                        <a:t>24.852</a:t>
                      </a:r>
                      <a:endParaRPr sz="2000" u="none" cap="none" strike="noStrike"/>
                    </a:p>
                  </a:txBody>
                  <a:tcPr marT="45725" marB="45725" marR="91450" marL="91450" anchor="ctr"/>
                </a:tc>
              </a:tr>
              <a:tr h="705900">
                <a:tc>
                  <a:txBody>
                    <a:bodyPr/>
                    <a:lstStyle/>
                    <a:p>
                      <a:pPr indent="0" lvl="0" marL="0" marR="0" rtl="0" algn="ctr">
                        <a:lnSpc>
                          <a:spcPct val="100000"/>
                        </a:lnSpc>
                        <a:spcBef>
                          <a:spcPts val="0"/>
                        </a:spcBef>
                        <a:spcAft>
                          <a:spcPts val="0"/>
                        </a:spcAft>
                        <a:buNone/>
                      </a:pPr>
                      <a:r>
                        <a:rPr lang="en-US" sz="2000" u="none" cap="none" strike="noStrike"/>
                        <a:t>FPT, VIVOS, VINBIGDATA</a:t>
                      </a:r>
                      <a:endParaRPr sz="20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US" sz="2000" u="none" cap="none" strike="noStrike"/>
                        <a:t>22.732</a:t>
                      </a:r>
                      <a:endParaRPr/>
                    </a:p>
                  </a:txBody>
                  <a:tcPr marT="45725" marB="45725" marR="91450" marL="91450"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gc30a0bfcf6_17_90"/>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316" name="Google Shape;316;gc30a0bfcf6_17_90"/>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Thử nghiệm và đánh giá</a:t>
            </a:r>
            <a:endParaRPr/>
          </a:p>
        </p:txBody>
      </p:sp>
      <p:graphicFrame>
        <p:nvGraphicFramePr>
          <p:cNvPr id="317" name="Google Shape;317;gc30a0bfcf6_17_90"/>
          <p:cNvGraphicFramePr/>
          <p:nvPr/>
        </p:nvGraphicFramePr>
        <p:xfrm>
          <a:off x="838200" y="2700337"/>
          <a:ext cx="3000000" cy="3000000"/>
        </p:xfrm>
        <a:graphic>
          <a:graphicData uri="http://schemas.openxmlformats.org/drawingml/2006/table">
            <a:tbl>
              <a:tblPr bandRow="1" firstRow="1">
                <a:noFill/>
                <a:tableStyleId>{AD853021-5367-4872-95BA-49ACF3AE0FBD}</a:tableStyleId>
              </a:tblPr>
              <a:tblGrid>
                <a:gridCol w="2628900"/>
                <a:gridCol w="2596875"/>
                <a:gridCol w="2660925"/>
                <a:gridCol w="2628900"/>
              </a:tblGrid>
              <a:tr h="929575">
                <a:tc>
                  <a:txBody>
                    <a:bodyPr/>
                    <a:lstStyle/>
                    <a:p>
                      <a:pPr indent="0" lvl="0" marL="0" marR="0" rtl="0" algn="ctr">
                        <a:lnSpc>
                          <a:spcPct val="100000"/>
                        </a:lnSpc>
                        <a:spcBef>
                          <a:spcPts val="0"/>
                        </a:spcBef>
                        <a:spcAft>
                          <a:spcPts val="0"/>
                        </a:spcAft>
                        <a:buNone/>
                      </a:pPr>
                      <a:r>
                        <a:rPr lang="en-US" sz="2000" u="none" cap="none" strike="noStrike"/>
                        <a:t>Tập huấn luyện</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2000" u="none" cap="none" strike="noStrike"/>
                        <a:t>Kiến trúc mô hình</a:t>
                      </a:r>
                      <a:endParaRPr sz="20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US" sz="2000" u="none" cap="none" strike="noStrike"/>
                        <a:t>Mô hình ngôn ngữ</a:t>
                      </a:r>
                      <a:endParaRPr sz="20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US" sz="2000" u="none" cap="none" strike="noStrike"/>
                        <a:t>Không có mô hình ngôn ngữ</a:t>
                      </a:r>
                      <a:endParaRPr sz="2000" u="none" cap="none" strike="noStrike"/>
                    </a:p>
                  </a:txBody>
                  <a:tcPr marT="45725" marB="45725" marR="91450" marL="91450" anchor="ctr"/>
                </a:tc>
              </a:tr>
              <a:tr h="888925">
                <a:tc>
                  <a:txBody>
                    <a:bodyPr/>
                    <a:lstStyle/>
                    <a:p>
                      <a:pPr indent="0" lvl="0" marL="0" marR="0" rtl="0" algn="ctr">
                        <a:lnSpc>
                          <a:spcPct val="100000"/>
                        </a:lnSpc>
                        <a:spcBef>
                          <a:spcPts val="0"/>
                        </a:spcBef>
                        <a:spcAft>
                          <a:spcPts val="0"/>
                        </a:spcAft>
                        <a:buNone/>
                      </a:pPr>
                      <a:r>
                        <a:rPr lang="en-US" sz="2000" u="none" cap="none" strike="noStrike"/>
                        <a:t>FPT, VIVOS, VINBIGDATA</a:t>
                      </a:r>
                      <a:endParaRPr sz="20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US" sz="2000" u="none" cap="none" strike="noStrike"/>
                        <a:t>10 lớp – 7 lớp GRU</a:t>
                      </a:r>
                      <a:endParaRPr sz="20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US" sz="2000" u="none" cap="none" strike="noStrike"/>
                        <a:t>22.732</a:t>
                      </a:r>
                      <a:endParaRPr/>
                    </a:p>
                  </a:txBody>
                  <a:tcPr marT="45725" marB="45725" marR="91450" marL="91450" anchor="ctr"/>
                </a:tc>
                <a:tc>
                  <a:txBody>
                    <a:bodyPr/>
                    <a:lstStyle/>
                    <a:p>
                      <a:pPr indent="0" lvl="0" marL="0" marR="0" rtl="0" algn="ctr">
                        <a:lnSpc>
                          <a:spcPct val="100000"/>
                        </a:lnSpc>
                        <a:spcBef>
                          <a:spcPts val="0"/>
                        </a:spcBef>
                        <a:spcAft>
                          <a:spcPts val="0"/>
                        </a:spcAft>
                        <a:buNone/>
                      </a:pPr>
                      <a:r>
                        <a:rPr b="0" lang="en-US" sz="2000" u="none" cap="none" strike="noStrike"/>
                        <a:t>49.611</a:t>
                      </a:r>
                      <a:endParaRPr/>
                    </a:p>
                  </a:txBody>
                  <a:tcPr marT="45725" marB="45725" marR="91450" marL="91450" anchor="ctr"/>
                </a:tc>
              </a:tr>
            </a:tbl>
          </a:graphicData>
        </a:graphic>
      </p:graphicFrame>
      <p:sp>
        <p:nvSpPr>
          <p:cNvPr id="318" name="Google Shape;318;gc30a0bfcf6_17_90"/>
          <p:cNvSpPr txBox="1"/>
          <p:nvPr>
            <p:ph idx="1" type="body"/>
          </p:nvPr>
        </p:nvSpPr>
        <p:spPr>
          <a:xfrm>
            <a:off x="838200" y="1738312"/>
            <a:ext cx="10515600" cy="9620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Kết quả đánh giá trên tập kiểm tra (test set)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c30a0bfcf6_17_78"/>
          <p:cNvSpPr txBox="1"/>
          <p:nvPr>
            <p:ph idx="1" type="body"/>
          </p:nvPr>
        </p:nvSpPr>
        <p:spPr>
          <a:xfrm>
            <a:off x="599090" y="1378634"/>
            <a:ext cx="10754710" cy="47982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1000"/>
              </a:spcBef>
              <a:spcAft>
                <a:spcPts val="0"/>
              </a:spcAft>
              <a:buSzPts val="1800"/>
              <a:buFont typeface="Noto Sans Symbols"/>
              <a:buChar char="❑"/>
            </a:pPr>
            <a:r>
              <a:rPr lang="en-US"/>
              <a:t>Mô hình nhận dạng giọng nói dựa trên sự chú ý.</a:t>
            </a:r>
            <a:endParaRPr/>
          </a:p>
          <a:p>
            <a:pPr indent="-457200" lvl="0" marL="457200" rtl="0" algn="l">
              <a:lnSpc>
                <a:spcPct val="90000"/>
              </a:lnSpc>
              <a:spcBef>
                <a:spcPts val="1600"/>
              </a:spcBef>
              <a:spcAft>
                <a:spcPts val="0"/>
              </a:spcAft>
              <a:buSzPts val="1800"/>
              <a:buFont typeface="Noto Sans Symbols"/>
              <a:buChar char="❑"/>
            </a:pPr>
            <a:r>
              <a:rPr lang="en-US"/>
              <a:t>Mô hình nhận dạng đầu cuối Deepspeech 0.4 của khóa luận 2019 </a:t>
            </a:r>
            <a:r>
              <a:rPr lang="en-US" sz="1800"/>
              <a:t>(1) </a:t>
            </a:r>
            <a:endParaRPr/>
          </a:p>
          <a:p>
            <a:pPr indent="-457200" lvl="0" marL="457200" rtl="0" algn="l">
              <a:lnSpc>
                <a:spcPct val="90000"/>
              </a:lnSpc>
              <a:spcBef>
                <a:spcPts val="1600"/>
              </a:spcBef>
              <a:spcAft>
                <a:spcPts val="600"/>
              </a:spcAft>
              <a:buSzPts val="1800"/>
              <a:buFont typeface="Noto Sans Symbols"/>
              <a:buChar char="❑"/>
            </a:pPr>
            <a:r>
              <a:rPr lang="en-US"/>
              <a:t>Mô hình nhận dạng đầu cuối dựa trên Deepspeech 2 (mô hình của nhóm sinh viên)</a:t>
            </a:r>
            <a:endParaRPr/>
          </a:p>
        </p:txBody>
      </p:sp>
      <p:pic>
        <p:nvPicPr>
          <p:cNvPr id="324" name="Google Shape;324;gc30a0bfcf6_17_78"/>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325" name="Google Shape;325;gc30a0bfcf6_17_78"/>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Các mô hình so sánh</a:t>
            </a:r>
            <a:endParaRPr b="1" sz="3600">
              <a:solidFill>
                <a:schemeClr val="lt1"/>
              </a:solidFill>
            </a:endParaRPr>
          </a:p>
        </p:txBody>
      </p:sp>
      <p:sp>
        <p:nvSpPr>
          <p:cNvPr id="326" name="Google Shape;326;gc30a0bfcf6_17_78"/>
          <p:cNvSpPr txBox="1"/>
          <p:nvPr/>
        </p:nvSpPr>
        <p:spPr>
          <a:xfrm>
            <a:off x="838200" y="6350061"/>
            <a:ext cx="6096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sng" cap="none" strike="noStrike">
                <a:solidFill>
                  <a:srgbClr val="000000"/>
                </a:solidFill>
                <a:latin typeface="Calibri"/>
                <a:ea typeface="Calibri"/>
                <a:cs typeface="Calibri"/>
                <a:sym typeface="Calibri"/>
                <a:hlinkClick r:id="rId4">
                  <a:extLst>
                    <a:ext uri="{A12FA001-AC4F-418D-AE19-62706E023703}">
                      <ahyp:hlinkClr val="tx"/>
                    </a:ext>
                  </a:extLst>
                </a:hlinkClick>
              </a:rPr>
              <a:t>(1) https://arxiv.org/abs/1412.5567</a:t>
            </a:r>
            <a:r>
              <a:rPr b="0" i="0" lang="en-US" sz="1400" u="none" cap="none" strike="noStrike">
                <a:solidFill>
                  <a:srgbClr val="000000"/>
                </a:solidFill>
                <a:latin typeface="Calibri"/>
                <a:ea typeface="Calibri"/>
                <a:cs typeface="Calibri"/>
                <a:sym typeface="Calibri"/>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gc30a0bfcf6_15_120"/>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332" name="Google Shape;332;gc30a0bfcf6_15_120"/>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Bảng so sánh</a:t>
            </a:r>
            <a:endParaRPr/>
          </a:p>
        </p:txBody>
      </p:sp>
      <p:graphicFrame>
        <p:nvGraphicFramePr>
          <p:cNvPr id="333" name="Google Shape;333;gc30a0bfcf6_15_120"/>
          <p:cNvGraphicFramePr/>
          <p:nvPr/>
        </p:nvGraphicFramePr>
        <p:xfrm>
          <a:off x="1294460" y="2770909"/>
          <a:ext cx="3000000" cy="3000000"/>
        </p:xfrm>
        <a:graphic>
          <a:graphicData uri="http://schemas.openxmlformats.org/drawingml/2006/table">
            <a:tbl>
              <a:tblPr bandRow="1" firstCol="1" firstRow="1">
                <a:noFill/>
                <a:tableStyleId>{6DBCC0A6-9B12-4AEB-A80E-60D59EC778D9}</a:tableStyleId>
              </a:tblPr>
              <a:tblGrid>
                <a:gridCol w="2005550"/>
                <a:gridCol w="2672650"/>
                <a:gridCol w="2673700"/>
                <a:gridCol w="2409575"/>
              </a:tblGrid>
              <a:tr h="1329775">
                <a:tc>
                  <a:txBody>
                    <a:bodyPr/>
                    <a:lstStyle/>
                    <a:p>
                      <a:pPr indent="180340" lvl="0" marL="0" marR="0" rtl="0" algn="ctr">
                        <a:lnSpc>
                          <a:spcPct val="150000"/>
                        </a:lnSpc>
                        <a:spcBef>
                          <a:spcPts val="0"/>
                        </a:spcBef>
                        <a:spcAft>
                          <a:spcPts val="0"/>
                        </a:spcAft>
                        <a:buNone/>
                      </a:pPr>
                      <a:r>
                        <a:rPr lang="en-US" sz="1800" u="none" cap="none" strike="noStrike"/>
                        <a:t>Bộ đánh giá</a:t>
                      </a:r>
                      <a:endParaRPr sz="1800" u="none" cap="none" strike="noStrike">
                        <a:latin typeface="Calibri"/>
                        <a:ea typeface="Calibri"/>
                        <a:cs typeface="Calibri"/>
                        <a:sym typeface="Calibri"/>
                      </a:endParaRPr>
                    </a:p>
                  </a:txBody>
                  <a:tcPr marT="0" marB="0" marR="68575" marL="68575" anchor="ctr"/>
                </a:tc>
                <a:tc>
                  <a:txBody>
                    <a:bodyPr/>
                    <a:lstStyle/>
                    <a:p>
                      <a:pPr indent="180340" lvl="0" marL="0" marR="0" rtl="0" algn="ctr">
                        <a:lnSpc>
                          <a:spcPct val="150000"/>
                        </a:lnSpc>
                        <a:spcBef>
                          <a:spcPts val="0"/>
                        </a:spcBef>
                        <a:spcAft>
                          <a:spcPts val="0"/>
                        </a:spcAft>
                        <a:buNone/>
                      </a:pPr>
                      <a:r>
                        <a:rPr lang="en-US" sz="1800" u="none" cap="none" strike="noStrike"/>
                        <a:t>Mô hình nhóm sinh viên</a:t>
                      </a:r>
                      <a:endParaRPr sz="1800" u="none" cap="none" strike="noStrike">
                        <a:latin typeface="Calibri"/>
                        <a:ea typeface="Calibri"/>
                        <a:cs typeface="Calibri"/>
                        <a:sym typeface="Calibri"/>
                      </a:endParaRPr>
                    </a:p>
                  </a:txBody>
                  <a:tcPr marT="0" marB="0" marR="68575" marL="68575" anchor="ctr"/>
                </a:tc>
                <a:tc>
                  <a:txBody>
                    <a:bodyPr/>
                    <a:lstStyle/>
                    <a:p>
                      <a:pPr indent="180340" lvl="0" marL="0" marR="0" rtl="0" algn="ctr">
                        <a:lnSpc>
                          <a:spcPct val="150000"/>
                        </a:lnSpc>
                        <a:spcBef>
                          <a:spcPts val="0"/>
                        </a:spcBef>
                        <a:spcAft>
                          <a:spcPts val="0"/>
                        </a:spcAft>
                        <a:buNone/>
                      </a:pPr>
                      <a:r>
                        <a:rPr lang="en-US" sz="1800" u="none" cap="none" strike="noStrike"/>
                        <a:t>Mô hình dựa trên sự chú ý</a:t>
                      </a:r>
                      <a:endParaRPr sz="1800" u="none" cap="none" strike="noStrike">
                        <a:latin typeface="Calibri"/>
                        <a:ea typeface="Calibri"/>
                        <a:cs typeface="Calibri"/>
                        <a:sym typeface="Calibri"/>
                      </a:endParaRPr>
                    </a:p>
                  </a:txBody>
                  <a:tcPr marT="0" marB="0" marR="68575" marL="68575" anchor="ctr"/>
                </a:tc>
                <a:tc>
                  <a:txBody>
                    <a:bodyPr/>
                    <a:lstStyle/>
                    <a:p>
                      <a:pPr indent="180340" lvl="0" marL="0" marR="0" rtl="0" algn="ctr">
                        <a:lnSpc>
                          <a:spcPct val="150000"/>
                        </a:lnSpc>
                        <a:spcBef>
                          <a:spcPts val="0"/>
                        </a:spcBef>
                        <a:spcAft>
                          <a:spcPts val="0"/>
                        </a:spcAft>
                        <a:buNone/>
                      </a:pPr>
                      <a:r>
                        <a:rPr lang="en-US" sz="1800" u="none" cap="none" strike="noStrike"/>
                        <a:t>Mô hình Deepspeech 0.4 (Khóa luận 2019)</a:t>
                      </a:r>
                      <a:endParaRPr sz="1800" u="none" cap="none" strike="noStrike">
                        <a:latin typeface="Calibri"/>
                        <a:ea typeface="Calibri"/>
                        <a:cs typeface="Calibri"/>
                        <a:sym typeface="Calibri"/>
                      </a:endParaRPr>
                    </a:p>
                  </a:txBody>
                  <a:tcPr marT="0" marB="0" marR="68575" marL="68575"/>
                </a:tc>
              </a:tr>
              <a:tr h="767900">
                <a:tc>
                  <a:txBody>
                    <a:bodyPr/>
                    <a:lstStyle/>
                    <a:p>
                      <a:pPr indent="180340" lvl="0" marL="0" marR="0" rtl="0" algn="ctr">
                        <a:lnSpc>
                          <a:spcPct val="150000"/>
                        </a:lnSpc>
                        <a:spcBef>
                          <a:spcPts val="0"/>
                        </a:spcBef>
                        <a:spcAft>
                          <a:spcPts val="0"/>
                        </a:spcAft>
                        <a:buNone/>
                      </a:pPr>
                      <a:r>
                        <a:rPr lang="en-US" sz="1800" u="none" cap="none" strike="noStrike"/>
                        <a:t>Bộ kiểm tra</a:t>
                      </a:r>
                      <a:endParaRPr sz="1800" u="none" cap="none" strike="noStrike">
                        <a:latin typeface="Calibri"/>
                        <a:ea typeface="Calibri"/>
                        <a:cs typeface="Calibri"/>
                        <a:sym typeface="Calibri"/>
                      </a:endParaRPr>
                    </a:p>
                  </a:txBody>
                  <a:tcPr marT="0" marB="0" marR="68575" marL="68575" anchor="ctr"/>
                </a:tc>
                <a:tc>
                  <a:txBody>
                    <a:bodyPr/>
                    <a:lstStyle/>
                    <a:p>
                      <a:pPr indent="180340" lvl="0" marL="0" marR="0" rtl="0" algn="ctr">
                        <a:lnSpc>
                          <a:spcPct val="150000"/>
                        </a:lnSpc>
                        <a:spcBef>
                          <a:spcPts val="0"/>
                        </a:spcBef>
                        <a:spcAft>
                          <a:spcPts val="0"/>
                        </a:spcAft>
                        <a:buNone/>
                      </a:pPr>
                      <a:r>
                        <a:rPr b="1" lang="en-US" sz="1800" u="none" cap="none" strike="noStrike"/>
                        <a:t>25.081</a:t>
                      </a:r>
                      <a:endParaRPr b="1" sz="1800" u="none" cap="none" strike="noStrike">
                        <a:latin typeface="Calibri"/>
                        <a:ea typeface="Calibri"/>
                        <a:cs typeface="Calibri"/>
                        <a:sym typeface="Calibri"/>
                      </a:endParaRPr>
                    </a:p>
                  </a:txBody>
                  <a:tcPr marT="0" marB="0" marR="68575" marL="68575" anchor="ctr"/>
                </a:tc>
                <a:tc>
                  <a:txBody>
                    <a:bodyPr/>
                    <a:lstStyle/>
                    <a:p>
                      <a:pPr indent="180340" lvl="0" marL="0" marR="0" rtl="0" algn="ctr">
                        <a:lnSpc>
                          <a:spcPct val="150000"/>
                        </a:lnSpc>
                        <a:spcBef>
                          <a:spcPts val="0"/>
                        </a:spcBef>
                        <a:spcAft>
                          <a:spcPts val="0"/>
                        </a:spcAft>
                        <a:buNone/>
                      </a:pPr>
                      <a:r>
                        <a:rPr lang="en-US" sz="1800" u="none" cap="none" strike="noStrike"/>
                        <a:t>27.593</a:t>
                      </a:r>
                      <a:endParaRPr sz="1800" u="none" cap="none" strike="noStrike">
                        <a:latin typeface="Calibri"/>
                        <a:ea typeface="Calibri"/>
                        <a:cs typeface="Calibri"/>
                        <a:sym typeface="Calibri"/>
                      </a:endParaRPr>
                    </a:p>
                  </a:txBody>
                  <a:tcPr marT="0" marB="0" marR="68575" marL="68575" anchor="ctr"/>
                </a:tc>
                <a:tc>
                  <a:txBody>
                    <a:bodyPr/>
                    <a:lstStyle/>
                    <a:p>
                      <a:pPr indent="180340" lvl="0" marL="0" marR="0" rtl="0" algn="ctr">
                        <a:lnSpc>
                          <a:spcPct val="150000"/>
                        </a:lnSpc>
                        <a:spcBef>
                          <a:spcPts val="0"/>
                        </a:spcBef>
                        <a:spcAft>
                          <a:spcPts val="0"/>
                        </a:spcAft>
                        <a:buNone/>
                      </a:pPr>
                      <a:r>
                        <a:rPr lang="en-US" sz="1800" u="none" cap="none" strike="noStrike"/>
                        <a:t>25.84</a:t>
                      </a:r>
                      <a:endParaRPr sz="1800" u="none" cap="none" strike="noStrike">
                        <a:latin typeface="Calibri"/>
                        <a:ea typeface="Calibri"/>
                        <a:cs typeface="Calibri"/>
                        <a:sym typeface="Calibri"/>
                      </a:endParaRPr>
                    </a:p>
                  </a:txBody>
                  <a:tcPr marT="0" marB="0" marR="68575" marL="68575" anchor="ctr"/>
                </a:tc>
              </a:tr>
            </a:tbl>
          </a:graphicData>
        </a:graphic>
      </p:graphicFrame>
      <p:sp>
        <p:nvSpPr>
          <p:cNvPr id="334" name="Google Shape;334;gc30a0bfcf6_15_120"/>
          <p:cNvSpPr txBox="1"/>
          <p:nvPr>
            <p:ph idx="1" type="body"/>
          </p:nvPr>
        </p:nvSpPr>
        <p:spPr>
          <a:xfrm>
            <a:off x="838200" y="1738312"/>
            <a:ext cx="10515600" cy="9620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Kết quả đánh giá trên bộ dữ liệu FPT, VIVOS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0"/>
          <p:cNvSpPr txBox="1"/>
          <p:nvPr>
            <p:ph type="ctrTitle"/>
          </p:nvPr>
        </p:nvSpPr>
        <p:spPr>
          <a:xfrm>
            <a:off x="1524000" y="1524145"/>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solidFill>
                  <a:srgbClr val="002060"/>
                </a:solidFill>
              </a:rPr>
              <a:t>5. Xây dựng hệ thống</a:t>
            </a:r>
            <a:endParaRPr b="1">
              <a:solidFill>
                <a:srgbClr val="00206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gc30a0bfcf6_15_96"/>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345" name="Google Shape;345;gc30a0bfcf6_15_96"/>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Hệ thống nhận dạng âm thanh</a:t>
            </a:r>
            <a:endParaRPr/>
          </a:p>
        </p:txBody>
      </p:sp>
      <p:pic>
        <p:nvPicPr>
          <p:cNvPr id="346" name="Google Shape;346;gc30a0bfcf6_15_96"/>
          <p:cNvPicPr preferRelativeResize="0"/>
          <p:nvPr/>
        </p:nvPicPr>
        <p:blipFill rotWithShape="1">
          <a:blip r:embed="rId4">
            <a:alphaModFix/>
          </a:blip>
          <a:srcRect b="0" l="0" r="0" t="0"/>
          <a:stretch/>
        </p:blipFill>
        <p:spPr>
          <a:xfrm>
            <a:off x="3122425" y="1162175"/>
            <a:ext cx="5233751" cy="5416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c30a0bfcf6_15_102"/>
          <p:cNvSpPr txBox="1"/>
          <p:nvPr>
            <p:ph idx="1" type="body"/>
          </p:nvPr>
        </p:nvSpPr>
        <p:spPr>
          <a:xfrm>
            <a:off x="838200" y="1378624"/>
            <a:ext cx="10515600" cy="5244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a:t>API Server</a:t>
            </a:r>
            <a:endParaRPr/>
          </a:p>
          <a:p>
            <a:pPr indent="-457200" lvl="1" marL="914400" rtl="0" algn="l">
              <a:lnSpc>
                <a:spcPct val="90000"/>
              </a:lnSpc>
              <a:spcBef>
                <a:spcPts val="1000"/>
              </a:spcBef>
              <a:spcAft>
                <a:spcPts val="0"/>
              </a:spcAft>
              <a:buSzPts val="1800"/>
              <a:buFont typeface="Noto Sans Symbols"/>
              <a:buChar char="❑"/>
            </a:pPr>
            <a:r>
              <a:rPr lang="en-US"/>
              <a:t>Flask Framework hỗ trợ sử dụng mô hình học máy</a:t>
            </a:r>
            <a:endParaRPr/>
          </a:p>
          <a:p>
            <a:pPr indent="-457200" lvl="1" marL="914400" rtl="0" algn="l">
              <a:lnSpc>
                <a:spcPct val="90000"/>
              </a:lnSpc>
              <a:spcBef>
                <a:spcPts val="1000"/>
              </a:spcBef>
              <a:spcAft>
                <a:spcPts val="0"/>
              </a:spcAft>
              <a:buSzPts val="1800"/>
              <a:buFont typeface="Noto Sans Symbols"/>
              <a:buChar char="❑"/>
            </a:pPr>
            <a:r>
              <a:rPr lang="en-US"/>
              <a:t>Cho phép nhận vào một đoạn âm thanh với các định dạng cho phép và trả về đoạn văn bản đã được nhận dạng</a:t>
            </a:r>
            <a:endParaRPr/>
          </a:p>
          <a:p>
            <a:pPr indent="-457200" lvl="1" marL="914400" rtl="0" algn="l">
              <a:lnSpc>
                <a:spcPct val="90000"/>
              </a:lnSpc>
              <a:spcBef>
                <a:spcPts val="1000"/>
              </a:spcBef>
              <a:spcAft>
                <a:spcPts val="0"/>
              </a:spcAft>
              <a:buSzPts val="1800"/>
              <a:buFont typeface="Noto Sans Symbols"/>
              <a:buChar char="❑"/>
            </a:pPr>
            <a:r>
              <a:rPr lang="en-US"/>
              <a:t>Công cụ tạo đường hầm (tunnel) để cho phép truy cập từ internet</a:t>
            </a:r>
            <a:endParaRPr/>
          </a:p>
          <a:p>
            <a:pPr indent="0" lvl="0" marL="0" rtl="0" algn="l">
              <a:lnSpc>
                <a:spcPct val="90000"/>
              </a:lnSpc>
              <a:spcBef>
                <a:spcPts val="1000"/>
              </a:spcBef>
              <a:spcAft>
                <a:spcPts val="0"/>
              </a:spcAft>
              <a:buSzPts val="1800"/>
              <a:buNone/>
            </a:pPr>
            <a:r>
              <a:rPr b="1" lang="en-US"/>
              <a:t>Website Demo</a:t>
            </a:r>
            <a:endParaRPr/>
          </a:p>
          <a:p>
            <a:pPr indent="-457200" lvl="1" marL="914400" rtl="0" algn="l">
              <a:lnSpc>
                <a:spcPct val="90000"/>
              </a:lnSpc>
              <a:spcBef>
                <a:spcPts val="1000"/>
              </a:spcBef>
              <a:spcAft>
                <a:spcPts val="0"/>
              </a:spcAft>
              <a:buSzPts val="1800"/>
              <a:buFont typeface="Noto Sans Symbols"/>
              <a:buChar char="❑"/>
            </a:pPr>
            <a:r>
              <a:rPr lang="en-US"/>
              <a:t>NodeJS và Express Framework</a:t>
            </a:r>
            <a:endParaRPr/>
          </a:p>
          <a:p>
            <a:pPr indent="-457200" lvl="1" marL="914400" rtl="0" algn="l">
              <a:lnSpc>
                <a:spcPct val="90000"/>
              </a:lnSpc>
              <a:spcBef>
                <a:spcPts val="1000"/>
              </a:spcBef>
              <a:spcAft>
                <a:spcPts val="0"/>
              </a:spcAft>
              <a:buSzPts val="1800"/>
              <a:buFont typeface="Noto Sans Symbols"/>
              <a:buChar char="❑"/>
            </a:pPr>
            <a:r>
              <a:rPr lang="en-US"/>
              <a:t>Sử dụng RecordRTC để hỗ trợ ghi âm</a:t>
            </a:r>
            <a:endParaRPr/>
          </a:p>
          <a:p>
            <a:pPr indent="-457200" lvl="1" marL="914400" rtl="0" algn="l">
              <a:lnSpc>
                <a:spcPct val="90000"/>
              </a:lnSpc>
              <a:spcBef>
                <a:spcPts val="1000"/>
              </a:spcBef>
              <a:spcAft>
                <a:spcPts val="0"/>
              </a:spcAft>
              <a:buSzPts val="1800"/>
              <a:buFont typeface="Noto Sans Symbols"/>
              <a:buChar char="❑"/>
            </a:pPr>
            <a:r>
              <a:rPr lang="en-US"/>
              <a:t>Có chức năng tải lên tập tin</a:t>
            </a:r>
            <a:endParaRPr/>
          </a:p>
          <a:p>
            <a:pPr indent="-457200" lvl="1" marL="914400" rtl="0" algn="l">
              <a:lnSpc>
                <a:spcPct val="90000"/>
              </a:lnSpc>
              <a:spcBef>
                <a:spcPts val="1000"/>
              </a:spcBef>
              <a:spcAft>
                <a:spcPts val="0"/>
              </a:spcAft>
              <a:buSzPts val="1800"/>
              <a:buFont typeface="Noto Sans Symbols"/>
              <a:buChar char="❑"/>
            </a:pPr>
            <a:r>
              <a:rPr lang="en-US"/>
              <a:t>Sử dụng API để nhận dạng tập tin tải lên hoặc ghi âm</a:t>
            </a:r>
            <a:endParaRPr/>
          </a:p>
          <a:p>
            <a:pPr indent="-457200" lvl="1" marL="914400" rtl="0" algn="l">
              <a:lnSpc>
                <a:spcPct val="90000"/>
              </a:lnSpc>
              <a:spcBef>
                <a:spcPts val="1000"/>
              </a:spcBef>
              <a:spcAft>
                <a:spcPts val="0"/>
              </a:spcAft>
              <a:buSzPts val="1800"/>
              <a:buFont typeface="Noto Sans Symbols"/>
              <a:buChar char="❑"/>
            </a:pPr>
            <a:r>
              <a:rPr lang="en-US"/>
              <a:t>Có chức năng tải về âm thanh, tải về văn bản</a:t>
            </a:r>
            <a:endParaRPr/>
          </a:p>
        </p:txBody>
      </p:sp>
      <p:pic>
        <p:nvPicPr>
          <p:cNvPr id="352" name="Google Shape;352;gc30a0bfcf6_15_102"/>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353" name="Google Shape;353;gc30a0bfcf6_15_102"/>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Giải pháp hệ thống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1"/>
          <p:cNvSpPr txBox="1"/>
          <p:nvPr>
            <p:ph type="ctrTitle"/>
          </p:nvPr>
        </p:nvSpPr>
        <p:spPr>
          <a:xfrm>
            <a:off x="1524000" y="1524145"/>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solidFill>
                  <a:srgbClr val="002060"/>
                </a:solidFill>
              </a:rPr>
              <a:t>6. Kết luận và hướng phát triển</a:t>
            </a:r>
            <a:endParaRPr b="1">
              <a:solidFill>
                <a:srgbClr val="00206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c30a0bfcf6_15_108"/>
          <p:cNvSpPr txBox="1"/>
          <p:nvPr>
            <p:ph idx="1" type="body"/>
          </p:nvPr>
        </p:nvSpPr>
        <p:spPr>
          <a:xfrm>
            <a:off x="838200" y="1378634"/>
            <a:ext cx="10515600" cy="47982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Char char="❏"/>
            </a:pPr>
            <a:r>
              <a:rPr lang="en-US"/>
              <a:t>Tích lũy kỹ năng, kiến thức mới.</a:t>
            </a:r>
            <a:endParaRPr/>
          </a:p>
          <a:p>
            <a:pPr indent="-342900" lvl="0" marL="457200" rtl="0" algn="l">
              <a:lnSpc>
                <a:spcPct val="115000"/>
              </a:lnSpc>
              <a:spcBef>
                <a:spcPts val="0"/>
              </a:spcBef>
              <a:spcAft>
                <a:spcPts val="0"/>
              </a:spcAft>
              <a:buSzPts val="1800"/>
              <a:buChar char="❏"/>
            </a:pPr>
            <a:r>
              <a:rPr lang="en-US"/>
              <a:t>Tăng cường dữ liệu huấn luyện với tập dữ liệu VINBIGDATA</a:t>
            </a:r>
            <a:endParaRPr/>
          </a:p>
          <a:p>
            <a:pPr indent="-342900" lvl="0" marL="457200" rtl="0" algn="l">
              <a:lnSpc>
                <a:spcPct val="115000"/>
              </a:lnSpc>
              <a:spcBef>
                <a:spcPts val="0"/>
              </a:spcBef>
              <a:spcAft>
                <a:spcPts val="0"/>
              </a:spcAft>
              <a:buSzPts val="1800"/>
              <a:buChar char="❏"/>
            </a:pPr>
            <a:r>
              <a:rPr lang="en-US"/>
              <a:t>Huấn luyện được mô hình với tỉ lệ lỗi từ 22.732%.</a:t>
            </a:r>
            <a:endParaRPr/>
          </a:p>
          <a:p>
            <a:pPr indent="-342900" lvl="0" marL="457200" rtl="0" algn="l">
              <a:lnSpc>
                <a:spcPct val="115000"/>
              </a:lnSpc>
              <a:spcBef>
                <a:spcPts val="0"/>
              </a:spcBef>
              <a:spcAft>
                <a:spcPts val="0"/>
              </a:spcAft>
              <a:buSzPts val="1800"/>
              <a:buChar char="❏"/>
            </a:pPr>
            <a:r>
              <a:rPr lang="en-US"/>
              <a:t>Văn bản đầu ra được hậu xử lý với dấu câu.</a:t>
            </a:r>
            <a:endParaRPr/>
          </a:p>
          <a:p>
            <a:pPr indent="-342900" lvl="0" marL="457200" rtl="0" algn="l">
              <a:lnSpc>
                <a:spcPct val="115000"/>
              </a:lnSpc>
              <a:spcBef>
                <a:spcPts val="0"/>
              </a:spcBef>
              <a:spcAft>
                <a:spcPts val="0"/>
              </a:spcAft>
              <a:buSzPts val="1800"/>
              <a:buChar char="❏"/>
            </a:pPr>
            <a:r>
              <a:rPr lang="en-US"/>
              <a:t>Mô hình nhận dạng được một số từ Tiếng Anh thông dụng.</a:t>
            </a:r>
            <a:endParaRPr/>
          </a:p>
          <a:p>
            <a:pPr indent="-342900" lvl="0" marL="457200" rtl="0" algn="l">
              <a:lnSpc>
                <a:spcPct val="115000"/>
              </a:lnSpc>
              <a:spcBef>
                <a:spcPts val="0"/>
              </a:spcBef>
              <a:spcAft>
                <a:spcPts val="0"/>
              </a:spcAft>
              <a:buSzPts val="1800"/>
              <a:buChar char="❏"/>
            </a:pPr>
            <a:r>
              <a:rPr lang="en-US"/>
              <a:t>Máy chủ API triển khai bằng ngrok và trang website demo triển khai bằng máy chủ cloud Heroku.</a:t>
            </a:r>
            <a:endParaRPr/>
          </a:p>
        </p:txBody>
      </p:sp>
      <p:pic>
        <p:nvPicPr>
          <p:cNvPr id="364" name="Google Shape;364;gc30a0bfcf6_15_108"/>
          <p:cNvPicPr preferRelativeResize="0"/>
          <p:nvPr/>
        </p:nvPicPr>
        <p:blipFill rotWithShape="1">
          <a:blip r:embed="rId3">
            <a:alphaModFix/>
          </a:blip>
          <a:srcRect b="0" l="0" r="0" t="0"/>
          <a:stretch/>
        </p:blipFill>
        <p:spPr>
          <a:xfrm>
            <a:off x="315623" y="158598"/>
            <a:ext cx="11630025" cy="962025"/>
          </a:xfrm>
          <a:prstGeom prst="rect">
            <a:avLst/>
          </a:prstGeom>
          <a:noFill/>
          <a:ln>
            <a:noFill/>
          </a:ln>
        </p:spPr>
      </p:pic>
      <p:sp>
        <p:nvSpPr>
          <p:cNvPr id="365" name="Google Shape;365;gc30a0bfcf6_15_108"/>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Kết luận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c30a0bfcf6_15_114"/>
          <p:cNvSpPr txBox="1"/>
          <p:nvPr>
            <p:ph idx="1" type="body"/>
          </p:nvPr>
        </p:nvSpPr>
        <p:spPr>
          <a:xfrm>
            <a:off x="838200" y="1378625"/>
            <a:ext cx="10596600" cy="47982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Font typeface="Noto Sans Symbols"/>
              <a:buChar char="❑"/>
            </a:pPr>
            <a:r>
              <a:rPr lang="en-US"/>
              <a:t>Thu thập dữ liệu giọng nói thuộc nhiều vùng miền, văn bản cải thiện độ chính xác mô hình.</a:t>
            </a:r>
            <a:endParaRPr/>
          </a:p>
          <a:p>
            <a:pPr indent="-342900" lvl="0" marL="457200" rtl="0" algn="l">
              <a:lnSpc>
                <a:spcPct val="115000"/>
              </a:lnSpc>
              <a:spcBef>
                <a:spcPts val="0"/>
              </a:spcBef>
              <a:spcAft>
                <a:spcPts val="0"/>
              </a:spcAft>
              <a:buSzPts val="1800"/>
              <a:buChar char="❏"/>
            </a:pPr>
            <a:r>
              <a:rPr lang="en-US"/>
              <a:t>Huấn luyện, tích hợp mô hình nhận dạng thực thể tên riêng, mô hình nhận dạng các chữ viết tắt.</a:t>
            </a:r>
            <a:endParaRPr/>
          </a:p>
          <a:p>
            <a:pPr indent="-342900" lvl="0" marL="457200" rtl="0" algn="l">
              <a:lnSpc>
                <a:spcPct val="115000"/>
              </a:lnSpc>
              <a:spcBef>
                <a:spcPts val="0"/>
              </a:spcBef>
              <a:spcAft>
                <a:spcPts val="0"/>
              </a:spcAft>
              <a:buSzPts val="1800"/>
              <a:buChar char="❏"/>
            </a:pPr>
            <a:r>
              <a:rPr lang="en-US"/>
              <a:t>Nghiên cứu cải thiện tốc độ nhận dạng.</a:t>
            </a:r>
            <a:endParaRPr/>
          </a:p>
          <a:p>
            <a:pPr indent="-342900" lvl="0" marL="457200" rtl="0" algn="l">
              <a:lnSpc>
                <a:spcPct val="115000"/>
              </a:lnSpc>
              <a:spcBef>
                <a:spcPts val="0"/>
              </a:spcBef>
              <a:spcAft>
                <a:spcPts val="0"/>
              </a:spcAft>
              <a:buSzPts val="1800"/>
              <a:buChar char="❏"/>
            </a:pPr>
            <a:r>
              <a:rPr lang="en-US"/>
              <a:t>Triển khai API từ cục bộ sang máy chủ Google Cloud.</a:t>
            </a:r>
            <a:endParaRPr/>
          </a:p>
          <a:p>
            <a:pPr indent="-342900" lvl="0" marL="457200" rtl="0" algn="l">
              <a:lnSpc>
                <a:spcPct val="115000"/>
              </a:lnSpc>
              <a:spcBef>
                <a:spcPts val="0"/>
              </a:spcBef>
              <a:spcAft>
                <a:spcPts val="0"/>
              </a:spcAft>
              <a:buSzPts val="1800"/>
              <a:buChar char="❏"/>
            </a:pPr>
            <a:r>
              <a:rPr lang="en-US"/>
              <a:t>Cải thiện website demo thành website cung cấp dịch vụ nhận dạng giọng nói để ứng dụng thực tế.</a:t>
            </a:r>
            <a:endParaRPr/>
          </a:p>
        </p:txBody>
      </p:sp>
      <p:pic>
        <p:nvPicPr>
          <p:cNvPr id="371" name="Google Shape;371;gc30a0bfcf6_15_114"/>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372" name="Google Shape;372;gc30a0bfcf6_15_114"/>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Hướng phát triển</a:t>
            </a:r>
            <a:endParaRPr b="1" sz="3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gc30a0bfcf6_0_0"/>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107" name="Google Shape;107;gc30a0bfcf6_0_0"/>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Định nghĩa</a:t>
            </a:r>
            <a:endParaRPr b="1" sz="3600">
              <a:solidFill>
                <a:schemeClr val="lt1"/>
              </a:solidFill>
            </a:endParaRPr>
          </a:p>
        </p:txBody>
      </p:sp>
      <p:sp>
        <p:nvSpPr>
          <p:cNvPr id="108" name="Google Shape;108;gc30a0bfcf6_0_0"/>
          <p:cNvSpPr txBox="1"/>
          <p:nvPr>
            <p:ph idx="1" type="body"/>
          </p:nvPr>
        </p:nvSpPr>
        <p:spPr>
          <a:xfrm>
            <a:off x="838200" y="1371600"/>
            <a:ext cx="10515600" cy="24938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Nhận dạng giọng nói là quá trình nhận dạng mẫu với thông tin đầu vào là tín hiệu âm thanh tiếng nói thành một dãy tuần tự các mẫu văn bản đã được huấn luyện trước đó.</a:t>
            </a:r>
            <a:endParaRPr/>
          </a:p>
          <a:p>
            <a:pPr indent="0" lvl="0" marL="0" rtl="0" algn="l">
              <a:lnSpc>
                <a:spcPct val="90000"/>
              </a:lnSpc>
              <a:spcBef>
                <a:spcPts val="1000"/>
              </a:spcBef>
              <a:spcAft>
                <a:spcPts val="0"/>
              </a:spcAft>
              <a:buSzPts val="1800"/>
              <a:buNone/>
            </a:pPr>
            <a:r>
              <a:rPr b="1" lang="en-US"/>
              <a:t>Ví dụ: </a:t>
            </a:r>
            <a:endParaRPr/>
          </a:p>
          <a:p>
            <a:pPr indent="-457200" lvl="0" marL="457200" rtl="0" algn="l">
              <a:lnSpc>
                <a:spcPct val="90000"/>
              </a:lnSpc>
              <a:spcBef>
                <a:spcPts val="1000"/>
              </a:spcBef>
              <a:spcAft>
                <a:spcPts val="0"/>
              </a:spcAft>
              <a:buSzPts val="1800"/>
              <a:buFont typeface="Noto Sans Symbols"/>
              <a:buChar char="❑"/>
            </a:pPr>
            <a:r>
              <a:rPr lang="en-US"/>
              <a:t>Đầu vào là câu nói:</a:t>
            </a:r>
            <a:endParaRPr/>
          </a:p>
          <a:p>
            <a:pPr indent="0" lvl="0" marL="0" rtl="0" algn="l">
              <a:lnSpc>
                <a:spcPct val="90000"/>
              </a:lnSpc>
              <a:spcBef>
                <a:spcPts val="1000"/>
              </a:spcBef>
              <a:spcAft>
                <a:spcPts val="0"/>
              </a:spcAft>
              <a:buSzPts val="1800"/>
              <a:buNone/>
            </a:pPr>
            <a:r>
              <a:t/>
            </a:r>
            <a:endParaRPr/>
          </a:p>
        </p:txBody>
      </p:sp>
      <p:pic>
        <p:nvPicPr>
          <p:cNvPr id="109" name="Google Shape;109;gc30a0bfcf6_0_0"/>
          <p:cNvPicPr preferRelativeResize="0"/>
          <p:nvPr/>
        </p:nvPicPr>
        <p:blipFill rotWithShape="1">
          <a:blip r:embed="rId4">
            <a:alphaModFix/>
          </a:blip>
          <a:srcRect b="0" l="0" r="0" t="0"/>
          <a:stretch/>
        </p:blipFill>
        <p:spPr>
          <a:xfrm>
            <a:off x="4394056" y="3210791"/>
            <a:ext cx="436418" cy="436418"/>
          </a:xfrm>
          <a:prstGeom prst="rect">
            <a:avLst/>
          </a:prstGeom>
          <a:noFill/>
          <a:ln>
            <a:noFill/>
          </a:ln>
        </p:spPr>
      </p:pic>
      <p:sp>
        <p:nvSpPr>
          <p:cNvPr id="110" name="Google Shape;110;gc30a0bfcf6_0_0"/>
          <p:cNvSpPr txBox="1"/>
          <p:nvPr/>
        </p:nvSpPr>
        <p:spPr>
          <a:xfrm>
            <a:off x="838200" y="4338067"/>
            <a:ext cx="9150927" cy="480131"/>
          </a:xfrm>
          <a:prstGeom prst="rect">
            <a:avLst/>
          </a:prstGeom>
          <a:noFill/>
          <a:ln>
            <a:noFill/>
          </a:ln>
        </p:spPr>
        <p:txBody>
          <a:bodyPr anchorCtr="0" anchor="t" bIns="45700" lIns="91425" spcFirstLastPara="1" rIns="91425" wrap="square" tIns="45700">
            <a:spAutoFit/>
          </a:bodyPr>
          <a:lstStyle/>
          <a:p>
            <a:pPr indent="-457200" lvl="0" marL="457200" marR="0" rtl="0" algn="l">
              <a:lnSpc>
                <a:spcPct val="90000"/>
              </a:lnSpc>
              <a:spcBef>
                <a:spcPts val="0"/>
              </a:spcBef>
              <a:spcAft>
                <a:spcPts val="0"/>
              </a:spcAft>
              <a:buClr>
                <a:srgbClr val="000000"/>
              </a:buClr>
              <a:buSzPts val="1800"/>
              <a:buFont typeface="Noto Sans Symbols"/>
              <a:buChar char="❑"/>
            </a:pPr>
            <a:r>
              <a:rPr b="0" i="0" lang="en-US" sz="2800" u="none" cap="none" strike="noStrike">
                <a:solidFill>
                  <a:srgbClr val="000000"/>
                </a:solidFill>
                <a:latin typeface="Calibri"/>
                <a:ea typeface="Calibri"/>
                <a:cs typeface="Calibri"/>
                <a:sym typeface="Calibri"/>
              </a:rPr>
              <a:t>Đầu ra là văn bản: “giá ở việt nam đang ở mức thấp nhất”</a:t>
            </a:r>
            <a:endParaRPr b="0"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3433"/>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2"/>
          <p:cNvSpPr txBox="1"/>
          <p:nvPr>
            <p:ph type="ctrTitle"/>
          </p:nvPr>
        </p:nvSpPr>
        <p:spPr>
          <a:xfrm>
            <a:off x="1524000" y="1524145"/>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solidFill>
                  <a:srgbClr val="002060"/>
                </a:solidFill>
              </a:rPr>
              <a:t>7. Demo</a:t>
            </a:r>
            <a:endParaRPr b="1">
              <a:solidFill>
                <a:srgbClr val="00206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81" name="Shape 381"/>
        <p:cNvGrpSpPr/>
        <p:nvPr/>
      </p:nvGrpSpPr>
      <p:grpSpPr>
        <a:xfrm>
          <a:off x="0" y="0"/>
          <a:ext cx="0" cy="0"/>
          <a:chOff x="0" y="0"/>
          <a:chExt cx="0" cy="0"/>
        </a:xfrm>
      </p:grpSpPr>
      <p:sp>
        <p:nvSpPr>
          <p:cNvPr id="382" name="Google Shape;382;gc30a0bfcf6_17_100"/>
          <p:cNvSpPr txBox="1"/>
          <p:nvPr>
            <p:ph idx="1" type="body"/>
          </p:nvPr>
        </p:nvSpPr>
        <p:spPr>
          <a:xfrm>
            <a:off x="1890750" y="2226150"/>
            <a:ext cx="8410500" cy="24057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50000"/>
              </a:lnSpc>
              <a:spcBef>
                <a:spcPts val="1000"/>
              </a:spcBef>
              <a:spcAft>
                <a:spcPts val="0"/>
              </a:spcAft>
              <a:buSzPts val="1800"/>
              <a:buNone/>
            </a:pPr>
            <a:r>
              <a:rPr b="1" lang="en-US" sz="4800">
                <a:solidFill>
                  <a:schemeClr val="accent1"/>
                </a:solidFill>
              </a:rPr>
              <a:t>CẢM ƠN THẦY CÔ VÀ CÁC BẠN ĐÃ THEO DÕI!</a:t>
            </a:r>
            <a:endParaRPr b="1" sz="48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c4d8c788ed_0_0"/>
          <p:cNvSpPr txBox="1"/>
          <p:nvPr>
            <p:ph idx="1" type="body"/>
          </p:nvPr>
        </p:nvSpPr>
        <p:spPr>
          <a:xfrm>
            <a:off x="838200" y="3727651"/>
            <a:ext cx="10515600" cy="2849400"/>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90000"/>
              </a:lnSpc>
              <a:spcBef>
                <a:spcPts val="1000"/>
              </a:spcBef>
              <a:spcAft>
                <a:spcPts val="0"/>
              </a:spcAft>
              <a:buSzPts val="1800"/>
              <a:buFont typeface="Noto Sans Symbols"/>
              <a:buChar char="❑"/>
            </a:pPr>
            <a:r>
              <a:rPr lang="en-US"/>
              <a:t>Hạn chế các phương pháp nhập liệu truyền thống </a:t>
            </a:r>
            <a:endParaRPr/>
          </a:p>
          <a:p>
            <a:pPr indent="-457200" lvl="1" marL="914400" rtl="0" algn="l">
              <a:lnSpc>
                <a:spcPct val="90000"/>
              </a:lnSpc>
              <a:spcBef>
                <a:spcPts val="1000"/>
              </a:spcBef>
              <a:spcAft>
                <a:spcPts val="0"/>
              </a:spcAft>
              <a:buSzPts val="1800"/>
              <a:buFont typeface="Noto Sans Symbols"/>
              <a:buChar char="▪"/>
            </a:pPr>
            <a:r>
              <a:rPr lang="en-US"/>
              <a:t>Tốn nhiều thời gian</a:t>
            </a:r>
            <a:endParaRPr/>
          </a:p>
          <a:p>
            <a:pPr indent="-457200" lvl="1" marL="914400" rtl="0" algn="l">
              <a:lnSpc>
                <a:spcPct val="90000"/>
              </a:lnSpc>
              <a:spcBef>
                <a:spcPts val="1000"/>
              </a:spcBef>
              <a:spcAft>
                <a:spcPts val="0"/>
              </a:spcAft>
              <a:buSzPts val="1800"/>
              <a:buFont typeface="Noto Sans Symbols"/>
              <a:buChar char="▪"/>
            </a:pPr>
            <a:r>
              <a:rPr lang="en-US"/>
              <a:t>Đối tượng người dùng hạn chế</a:t>
            </a:r>
            <a:endParaRPr/>
          </a:p>
          <a:p>
            <a:pPr indent="-457200" lvl="1" marL="914400" rtl="0" algn="l">
              <a:lnSpc>
                <a:spcPct val="90000"/>
              </a:lnSpc>
              <a:spcBef>
                <a:spcPts val="1000"/>
              </a:spcBef>
              <a:spcAft>
                <a:spcPts val="0"/>
              </a:spcAft>
              <a:buSzPts val="1800"/>
              <a:buFont typeface="Noto Sans Symbols"/>
              <a:buChar char="▪"/>
            </a:pPr>
            <a:r>
              <a:rPr lang="en-US"/>
              <a:t>Thao tác từ xa gặp nhiều trở ngại</a:t>
            </a:r>
            <a:endParaRPr/>
          </a:p>
          <a:p>
            <a:pPr indent="-457200" lvl="0" marL="457200" rtl="0" algn="l">
              <a:lnSpc>
                <a:spcPct val="90000"/>
              </a:lnSpc>
              <a:spcBef>
                <a:spcPts val="1000"/>
              </a:spcBef>
              <a:spcAft>
                <a:spcPts val="0"/>
              </a:spcAft>
              <a:buSzPts val="1800"/>
              <a:buFont typeface="Noto Sans Symbols"/>
              <a:buChar char="❑"/>
            </a:pPr>
            <a:r>
              <a:rPr lang="en-US"/>
              <a:t>Xây dựng một mô hình nhận dạng âm thanh Tiếng Việt hiệu quả, độ chính xác cao để có thể ứng dụng vào thực tế.</a:t>
            </a:r>
            <a:endParaRPr/>
          </a:p>
        </p:txBody>
      </p:sp>
      <p:pic>
        <p:nvPicPr>
          <p:cNvPr id="116" name="Google Shape;116;gc4d8c788ed_0_0"/>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117" name="Google Shape;117;gc4d8c788ed_0_0"/>
          <p:cNvSpPr txBox="1"/>
          <p:nvPr>
            <p:ph type="title"/>
          </p:nvPr>
        </p:nvSpPr>
        <p:spPr>
          <a:xfrm>
            <a:off x="838200" y="200162"/>
            <a:ext cx="9802091" cy="7973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Tầm quan trọng và lý do chọn đề tài</a:t>
            </a:r>
            <a:endParaRPr b="1" sz="3600">
              <a:solidFill>
                <a:schemeClr val="lt1"/>
              </a:solidFill>
            </a:endParaRPr>
          </a:p>
        </p:txBody>
      </p:sp>
      <p:sp>
        <p:nvSpPr>
          <p:cNvPr id="118" name="Google Shape;118;gc4d8c788ed_0_0"/>
          <p:cNvSpPr txBox="1"/>
          <p:nvPr>
            <p:ph idx="1" type="body"/>
          </p:nvPr>
        </p:nvSpPr>
        <p:spPr>
          <a:xfrm>
            <a:off x="945800" y="2008713"/>
            <a:ext cx="10515600" cy="1075800"/>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90000"/>
              </a:lnSpc>
              <a:spcBef>
                <a:spcPts val="1000"/>
              </a:spcBef>
              <a:spcAft>
                <a:spcPts val="0"/>
              </a:spcAft>
              <a:buSzPts val="1800"/>
              <a:buFont typeface="Noto Sans Symbols"/>
              <a:buChar char="❑"/>
            </a:pPr>
            <a:r>
              <a:rPr lang="en-US"/>
              <a:t>Đề tài có ý nghĩa  trong thời kỳ công nghiệp hóa, hiện đại hóa.</a:t>
            </a:r>
            <a:endParaRPr/>
          </a:p>
          <a:p>
            <a:pPr indent="-457200" lvl="0" marL="457200" rtl="0" algn="l">
              <a:lnSpc>
                <a:spcPct val="90000"/>
              </a:lnSpc>
              <a:spcBef>
                <a:spcPts val="1000"/>
              </a:spcBef>
              <a:spcAft>
                <a:spcPts val="0"/>
              </a:spcAft>
              <a:buSzPts val="1800"/>
              <a:buFont typeface="Noto Sans Symbols"/>
              <a:buChar char="❑"/>
            </a:pPr>
            <a:r>
              <a:rPr lang="en-US"/>
              <a:t>Lĩnh vực nhận dạng giọng nói Tiếng Việt vẫn còn khá mới ở nước ta.</a:t>
            </a:r>
            <a:endParaRPr/>
          </a:p>
        </p:txBody>
      </p:sp>
      <p:sp>
        <p:nvSpPr>
          <p:cNvPr id="119" name="Google Shape;119;gc4d8c788ed_0_0"/>
          <p:cNvSpPr txBox="1"/>
          <p:nvPr>
            <p:ph idx="1" type="body"/>
          </p:nvPr>
        </p:nvSpPr>
        <p:spPr>
          <a:xfrm>
            <a:off x="945800" y="1330250"/>
            <a:ext cx="9939600" cy="53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a:t>Tầm quan trọng</a:t>
            </a:r>
            <a:endParaRPr/>
          </a:p>
        </p:txBody>
      </p:sp>
      <p:sp>
        <p:nvSpPr>
          <p:cNvPr id="120" name="Google Shape;120;gc4d8c788ed_0_0"/>
          <p:cNvSpPr txBox="1"/>
          <p:nvPr>
            <p:ph idx="1" type="body"/>
          </p:nvPr>
        </p:nvSpPr>
        <p:spPr>
          <a:xfrm>
            <a:off x="945800" y="3120061"/>
            <a:ext cx="9939600" cy="5313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SzPct val="69498"/>
              <a:buNone/>
            </a:pPr>
            <a:r>
              <a:rPr b="1" lang="en-US"/>
              <a:t>Lý do chọn đề tài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c30a0bfcf6_15_12"/>
          <p:cNvSpPr txBox="1"/>
          <p:nvPr>
            <p:ph idx="1" type="body"/>
          </p:nvPr>
        </p:nvSpPr>
        <p:spPr>
          <a:xfrm>
            <a:off x="838200" y="1378634"/>
            <a:ext cx="10515600" cy="47982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1000"/>
              </a:spcBef>
              <a:spcAft>
                <a:spcPts val="0"/>
              </a:spcAft>
              <a:buSzPts val="1800"/>
              <a:buFont typeface="Noto Sans Symbols"/>
              <a:buChar char="❑"/>
            </a:pPr>
            <a:r>
              <a:rPr b="1" lang="en-US"/>
              <a:t>Phục vụ cuộc sống hằng ngày</a:t>
            </a:r>
            <a:endParaRPr/>
          </a:p>
          <a:p>
            <a:pPr indent="-457200" lvl="0" marL="457200" rtl="0" algn="l">
              <a:lnSpc>
                <a:spcPct val="90000"/>
              </a:lnSpc>
              <a:spcBef>
                <a:spcPts val="1000"/>
              </a:spcBef>
              <a:spcAft>
                <a:spcPts val="0"/>
              </a:spcAft>
              <a:buSzPts val="1800"/>
              <a:buFont typeface="Noto Sans Symbols"/>
              <a:buChar char="❑"/>
            </a:pPr>
            <a:r>
              <a:rPr b="1" lang="en-US"/>
              <a:t>Áp dụng vào các lĩnh vực trong cuộc sống</a:t>
            </a:r>
            <a:endParaRPr/>
          </a:p>
          <a:p>
            <a:pPr indent="-457200" lvl="1" marL="914400" rtl="0" algn="l">
              <a:lnSpc>
                <a:spcPct val="90000"/>
              </a:lnSpc>
              <a:spcBef>
                <a:spcPts val="1000"/>
              </a:spcBef>
              <a:spcAft>
                <a:spcPts val="0"/>
              </a:spcAft>
              <a:buSzPts val="1800"/>
              <a:buFont typeface="Noto Sans Symbols"/>
              <a:buChar char="❑"/>
            </a:pPr>
            <a:r>
              <a:rPr lang="en-US"/>
              <a:t>Văn phòng</a:t>
            </a:r>
            <a:endParaRPr/>
          </a:p>
          <a:p>
            <a:pPr indent="-457200" lvl="1" marL="914400" rtl="0" algn="l">
              <a:lnSpc>
                <a:spcPct val="90000"/>
              </a:lnSpc>
              <a:spcBef>
                <a:spcPts val="1000"/>
              </a:spcBef>
              <a:spcAft>
                <a:spcPts val="0"/>
              </a:spcAft>
              <a:buSzPts val="1800"/>
              <a:buFont typeface="Noto Sans Symbols"/>
              <a:buChar char="❑"/>
            </a:pPr>
            <a:r>
              <a:rPr lang="en-US"/>
              <a:t>Kinh doanh</a:t>
            </a:r>
            <a:endParaRPr/>
          </a:p>
          <a:p>
            <a:pPr indent="-457200" lvl="1" marL="914400" rtl="0" algn="l">
              <a:lnSpc>
                <a:spcPct val="90000"/>
              </a:lnSpc>
              <a:spcBef>
                <a:spcPts val="1000"/>
              </a:spcBef>
              <a:spcAft>
                <a:spcPts val="0"/>
              </a:spcAft>
              <a:buSzPts val="1800"/>
              <a:buFont typeface="Noto Sans Symbols"/>
              <a:buChar char="❑"/>
            </a:pPr>
            <a:r>
              <a:rPr lang="en-US"/>
              <a:t>Y tế</a:t>
            </a:r>
            <a:endParaRPr/>
          </a:p>
          <a:p>
            <a:pPr indent="-457200" lvl="1" marL="914400" rtl="0" algn="l">
              <a:lnSpc>
                <a:spcPct val="90000"/>
              </a:lnSpc>
              <a:spcBef>
                <a:spcPts val="1000"/>
              </a:spcBef>
              <a:spcAft>
                <a:spcPts val="0"/>
              </a:spcAft>
              <a:buSzPts val="1800"/>
              <a:buFont typeface="Noto Sans Symbols"/>
              <a:buChar char="❑"/>
            </a:pPr>
            <a:r>
              <a:rPr lang="en-US"/>
              <a:t>Vạn vật kết nối (IoT)</a:t>
            </a:r>
            <a:endParaRPr/>
          </a:p>
          <a:p>
            <a:pPr indent="-457200" lvl="0" marL="457200" rtl="0" algn="l">
              <a:lnSpc>
                <a:spcPct val="90000"/>
              </a:lnSpc>
              <a:spcBef>
                <a:spcPts val="1000"/>
              </a:spcBef>
              <a:spcAft>
                <a:spcPts val="0"/>
              </a:spcAft>
              <a:buSzPts val="1800"/>
              <a:buFont typeface="Noto Sans Symbols"/>
              <a:buChar char="❑"/>
            </a:pPr>
            <a:r>
              <a:rPr b="1" lang="en-US"/>
              <a:t>Tiềm năng kinh tế cao</a:t>
            </a:r>
            <a:endParaRPr/>
          </a:p>
          <a:p>
            <a:pPr indent="-457200" lvl="0" marL="457200" rtl="0" algn="l">
              <a:lnSpc>
                <a:spcPct val="90000"/>
              </a:lnSpc>
              <a:spcBef>
                <a:spcPts val="1000"/>
              </a:spcBef>
              <a:spcAft>
                <a:spcPts val="0"/>
              </a:spcAft>
              <a:buSzPts val="1800"/>
              <a:buFont typeface="Noto Sans Symbols"/>
              <a:buChar char="❑"/>
            </a:pPr>
            <a:r>
              <a:rPr b="1" lang="en-US"/>
              <a:t>Phục vụ đa dạng người trong xã hội</a:t>
            </a:r>
            <a:endParaRPr b="1"/>
          </a:p>
          <a:p>
            <a:pPr indent="-457200" lvl="0" marL="457200" rtl="0" algn="l">
              <a:lnSpc>
                <a:spcPct val="90000"/>
              </a:lnSpc>
              <a:spcBef>
                <a:spcPts val="1000"/>
              </a:spcBef>
              <a:spcAft>
                <a:spcPts val="0"/>
              </a:spcAft>
              <a:buSzPts val="1800"/>
              <a:buFont typeface="Noto Sans Symbols"/>
              <a:buChar char="❑"/>
            </a:pPr>
            <a:r>
              <a:rPr b="1" lang="en-US"/>
              <a:t>Áp dụng cho các cuộc họp, thảo luận</a:t>
            </a:r>
            <a:endParaRPr/>
          </a:p>
        </p:txBody>
      </p:sp>
      <p:pic>
        <p:nvPicPr>
          <p:cNvPr id="126" name="Google Shape;126;gc30a0bfcf6_15_12"/>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127" name="Google Shape;127;gc30a0bfcf6_15_12"/>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Ứng dụng của đề tài</a:t>
            </a:r>
            <a:endParaRPr b="1" sz="3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c30a0bfcf6_15_18"/>
          <p:cNvSpPr txBox="1"/>
          <p:nvPr>
            <p:ph idx="1" type="body"/>
          </p:nvPr>
        </p:nvSpPr>
        <p:spPr>
          <a:xfrm>
            <a:off x="838200" y="1378634"/>
            <a:ext cx="10515600" cy="47982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1000"/>
              </a:spcBef>
              <a:spcAft>
                <a:spcPts val="0"/>
              </a:spcAft>
              <a:buSzPts val="1800"/>
              <a:buFont typeface="Noto Sans Symbols"/>
              <a:buChar char="❑"/>
            </a:pPr>
            <a:r>
              <a:rPr lang="en-US"/>
              <a:t>Giọng nói của từng vùng miền có âm điệu khác nhau</a:t>
            </a:r>
            <a:endParaRPr/>
          </a:p>
          <a:p>
            <a:pPr indent="-457200" lvl="0" marL="457200" rtl="0" algn="l">
              <a:lnSpc>
                <a:spcPct val="90000"/>
              </a:lnSpc>
              <a:spcBef>
                <a:spcPts val="1000"/>
              </a:spcBef>
              <a:spcAft>
                <a:spcPts val="0"/>
              </a:spcAft>
              <a:buSzPts val="1800"/>
              <a:buFont typeface="Noto Sans Symbols"/>
              <a:buChar char="❑"/>
            </a:pPr>
            <a:r>
              <a:rPr lang="en-US"/>
              <a:t>Một câu nói tiếng Việt có thể chứa từ mượn, từ tiếng Anh thông dụng</a:t>
            </a:r>
            <a:endParaRPr/>
          </a:p>
          <a:p>
            <a:pPr indent="-457200" lvl="0" marL="457200" rtl="0" algn="l">
              <a:lnSpc>
                <a:spcPct val="90000"/>
              </a:lnSpc>
              <a:spcBef>
                <a:spcPts val="1000"/>
              </a:spcBef>
              <a:spcAft>
                <a:spcPts val="0"/>
              </a:spcAft>
              <a:buSzPts val="1800"/>
              <a:buFont typeface="Noto Sans Symbols"/>
              <a:buChar char="❑"/>
            </a:pPr>
            <a:r>
              <a:rPr lang="en-US"/>
              <a:t>Câu nói tiếng Việt có ngữ pháp không chính xác</a:t>
            </a:r>
            <a:endParaRPr/>
          </a:p>
          <a:p>
            <a:pPr indent="-457200" lvl="0" marL="457200" rtl="0" algn="l">
              <a:lnSpc>
                <a:spcPct val="90000"/>
              </a:lnSpc>
              <a:spcBef>
                <a:spcPts val="1000"/>
              </a:spcBef>
              <a:spcAft>
                <a:spcPts val="0"/>
              </a:spcAft>
              <a:buSzPts val="1800"/>
              <a:buFont typeface="Noto Sans Symbols"/>
              <a:buChar char="❑"/>
            </a:pPr>
            <a:r>
              <a:rPr lang="en-US"/>
              <a:t>Vấn đề tự nhiên trong nhận dạng giọng nói: ngắt nghỉ, cảm xúc</a:t>
            </a:r>
            <a:endParaRPr/>
          </a:p>
        </p:txBody>
      </p:sp>
      <p:pic>
        <p:nvPicPr>
          <p:cNvPr id="133" name="Google Shape;133;gc30a0bfcf6_15_18"/>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134" name="Google Shape;134;gc30a0bfcf6_15_18"/>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Thách thức</a:t>
            </a:r>
            <a:endParaRPr b="1" sz="3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c30a0bfcf6_17_0"/>
          <p:cNvSpPr txBox="1"/>
          <p:nvPr>
            <p:ph idx="1" type="body"/>
          </p:nvPr>
        </p:nvSpPr>
        <p:spPr>
          <a:xfrm>
            <a:off x="838200" y="1378634"/>
            <a:ext cx="10515600" cy="47982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1000"/>
              </a:spcBef>
              <a:spcAft>
                <a:spcPts val="0"/>
              </a:spcAft>
              <a:buSzPts val="1800"/>
              <a:buFont typeface="Noto Sans Symbols"/>
              <a:buChar char="❑"/>
            </a:pPr>
            <a:r>
              <a:rPr lang="en-US"/>
              <a:t>Thu thập dữ liệu, xây dựng mô hình, huấn luyện mô hình nhận dạng giọng nói tiếng Việt</a:t>
            </a:r>
            <a:endParaRPr/>
          </a:p>
          <a:p>
            <a:pPr indent="-457200" lvl="0" marL="457200" rtl="0" algn="l">
              <a:lnSpc>
                <a:spcPct val="90000"/>
              </a:lnSpc>
              <a:spcBef>
                <a:spcPts val="1000"/>
              </a:spcBef>
              <a:spcAft>
                <a:spcPts val="0"/>
              </a:spcAft>
              <a:buSzPts val="1800"/>
              <a:buFont typeface="Noto Sans Symbols"/>
              <a:buChar char="❑"/>
            </a:pPr>
            <a:r>
              <a:rPr lang="en-US"/>
              <a:t>Cải tiến độ chính xác mô hình với độ chính xác tối thiểu là 75%</a:t>
            </a:r>
            <a:endParaRPr/>
          </a:p>
          <a:p>
            <a:pPr indent="-457200" lvl="0" marL="457200" rtl="0" algn="l">
              <a:lnSpc>
                <a:spcPct val="90000"/>
              </a:lnSpc>
              <a:spcBef>
                <a:spcPts val="1000"/>
              </a:spcBef>
              <a:spcAft>
                <a:spcPts val="0"/>
              </a:spcAft>
              <a:buSzPts val="1800"/>
              <a:buFont typeface="Noto Sans Symbols"/>
              <a:buChar char="❑"/>
            </a:pPr>
            <a:r>
              <a:rPr lang="en-US"/>
              <a:t>Cải tiến chất lượng mô hình thông qua một số tính năng nổi bật như nhận dạng từ tiếng Anh thông dụng, bổ sung dấu câu để tăng tính tự nhiên</a:t>
            </a:r>
            <a:endParaRPr/>
          </a:p>
          <a:p>
            <a:pPr indent="-457200" lvl="0" marL="457200" rtl="0" algn="l">
              <a:lnSpc>
                <a:spcPct val="90000"/>
              </a:lnSpc>
              <a:spcBef>
                <a:spcPts val="1000"/>
              </a:spcBef>
              <a:spcAft>
                <a:spcPts val="0"/>
              </a:spcAft>
              <a:buSzPts val="1800"/>
              <a:buFont typeface="Noto Sans Symbols"/>
              <a:buChar char="❑"/>
            </a:pPr>
            <a:r>
              <a:rPr lang="en-US"/>
              <a:t>Xây dựng máy chủ API và trang website demo</a:t>
            </a:r>
            <a:endParaRPr/>
          </a:p>
        </p:txBody>
      </p:sp>
      <p:pic>
        <p:nvPicPr>
          <p:cNvPr id="140" name="Google Shape;140;gc30a0bfcf6_17_0"/>
          <p:cNvPicPr preferRelativeResize="0"/>
          <p:nvPr/>
        </p:nvPicPr>
        <p:blipFill rotWithShape="1">
          <a:blip r:embed="rId3">
            <a:alphaModFix/>
          </a:blip>
          <a:srcRect b="0" l="0" r="0" t="0"/>
          <a:stretch/>
        </p:blipFill>
        <p:spPr>
          <a:xfrm>
            <a:off x="315623" y="200162"/>
            <a:ext cx="11630025" cy="962025"/>
          </a:xfrm>
          <a:prstGeom prst="rect">
            <a:avLst/>
          </a:prstGeom>
          <a:noFill/>
          <a:ln>
            <a:noFill/>
          </a:ln>
        </p:spPr>
      </p:pic>
      <p:sp>
        <p:nvSpPr>
          <p:cNvPr id="141" name="Google Shape;141;gc30a0bfcf6_17_0"/>
          <p:cNvSpPr txBox="1"/>
          <p:nvPr>
            <p:ph type="title"/>
          </p:nvPr>
        </p:nvSpPr>
        <p:spPr>
          <a:xfrm>
            <a:off x="838200" y="200162"/>
            <a:ext cx="98022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solidFill>
                  <a:schemeClr val="lt1"/>
                </a:solidFill>
              </a:rPr>
              <a:t>Mục tiêu luận văn</a:t>
            </a:r>
            <a:endParaRPr b="1" sz="3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ctrTitle"/>
          </p:nvPr>
        </p:nvSpPr>
        <p:spPr>
          <a:xfrm>
            <a:off x="1524000" y="1524145"/>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solidFill>
                  <a:srgbClr val="002060"/>
                </a:solidFill>
              </a:rPr>
              <a:t>2. Các công trình nghiên cứu liên quan</a:t>
            </a:r>
            <a:endParaRPr b="1">
              <a:solidFill>
                <a:srgbClr val="00206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2021-03-04T12:14:14Z</dcterms:created>
  <dc:creator>NGUYỄN HOÀNG QUYÊN</dc:creator>
</cp:coreProperties>
</file>