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3"/>
  </p:notesMasterIdLst>
  <p:sldIdLst>
    <p:sldId id="335" r:id="rId2"/>
    <p:sldId id="338" r:id="rId3"/>
    <p:sldId id="367" r:id="rId4"/>
    <p:sldId id="381" r:id="rId5"/>
    <p:sldId id="337" r:id="rId6"/>
    <p:sldId id="369" r:id="rId7"/>
    <p:sldId id="378" r:id="rId8"/>
    <p:sldId id="379" r:id="rId9"/>
    <p:sldId id="371" r:id="rId10"/>
    <p:sldId id="364" r:id="rId11"/>
    <p:sldId id="377" r:id="rId12"/>
  </p:sldIdLst>
  <p:sldSz cx="10440988" cy="6858000"/>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86EE78"/>
    <a:srgbClr val="FFFF99"/>
    <a:srgbClr val="00FFCC"/>
    <a:srgbClr val="009900"/>
    <a:srgbClr val="FFFF00"/>
    <a:srgbClr val="0000CC"/>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3" autoAdjust="0"/>
    <p:restoredTop sz="87769" autoAdjust="0"/>
  </p:normalViewPr>
  <p:slideViewPr>
    <p:cSldViewPr>
      <p:cViewPr varScale="1">
        <p:scale>
          <a:sx n="69" d="100"/>
          <a:sy n="69" d="100"/>
        </p:scale>
        <p:origin x="-528" y="-108"/>
      </p:cViewPr>
      <p:guideLst>
        <p:guide orient="horz" pos="2160"/>
        <p:guide pos="3289"/>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040"/>
    </p:cViewPr>
  </p:sorterViewPr>
  <p:notesViewPr>
    <p:cSldViewPr>
      <p:cViewPr varScale="1">
        <p:scale>
          <a:sx n="59" d="100"/>
          <a:sy n="59" d="100"/>
        </p:scale>
        <p:origin x="-11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819150" y="685800"/>
            <a:ext cx="52197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A316EA7-D2B8-48FE-976D-66BB8B011135}" type="slidenum">
              <a:rPr lang="en-US"/>
              <a:pPr>
                <a:defRPr/>
              </a:pPr>
              <a:t>‹#›</a:t>
            </a:fld>
            <a:endParaRPr lang="en-US"/>
          </a:p>
        </p:txBody>
      </p:sp>
    </p:spTree>
    <p:extLst>
      <p:ext uri="{BB962C8B-B14F-4D97-AF65-F5344CB8AC3E}">
        <p14:creationId xmlns:p14="http://schemas.microsoft.com/office/powerpoint/2010/main" val="2361326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300" smtClean="0">
                <a:latin typeface="Times New Roman" pitchFamily="18" charset="0"/>
                <a:cs typeface="Times New Roman" pitchFamily="18" charset="0"/>
              </a:rPr>
              <a:t>Các phụ huynh còn chưa quan tâm, chưa biết đến phương pháp can thiệp sớm cho chứng tự kỷ</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300" smtClean="0">
                <a:latin typeface="Times New Roman" pitchFamily="18" charset="0"/>
                <a:cs typeface="Times New Roman" pitchFamily="18" charset="0"/>
              </a:rPr>
              <a:t>Can thiệp sớm ở Việt Nam hiện tại còn rất hạn chế. Trên thế giới, nhất là ở Mỹ thì can thiệp sớm trẻ tự kỷ phát triển rất mạnh. Người ta có hội những cha mẹ tự kỷ, hội tự kỷ... và người ta đã đưa ra rất nhiều nghiên cứu. </a:t>
            </a:r>
          </a:p>
          <a:p>
            <a:r>
              <a:rPr lang="en-US" sz="1200" smtClean="0">
                <a:latin typeface="Times New Roman" pitchFamily="18" charset="0"/>
                <a:cs typeface="Times New Roman" pitchFamily="18" charset="0"/>
              </a:rPr>
              <a:t>Theo kết quả nghiên cứu thì ngày càng nhiều trẻ em ở Việt Nam cần được chăm sóc sức khỏe tâm thần. </a:t>
            </a:r>
          </a:p>
          <a:p>
            <a:r>
              <a:rPr lang="en-US" sz="1200" smtClean="0">
                <a:latin typeface="Times New Roman" pitchFamily="18" charset="0"/>
                <a:cs typeface="Times New Roman" pitchFamily="18" charset="0"/>
              </a:rPr>
              <a:t>Quy trình chăm sóc và phục hồi chức năng của các cơ sở xã hội chưa luân phiên, gần như nuôi dưỡng người tâm thần là chính; kỹ năng và phương pháp chăm sóc chưa khoa học</a:t>
            </a:r>
          </a:p>
          <a:p>
            <a:pPr marL="171450" indent="-171450">
              <a:buFontTx/>
              <a:buChar char="-"/>
            </a:pPr>
            <a:r>
              <a:rPr lang="en-US" sz="1200" smtClean="0">
                <a:latin typeface="Times New Roman" pitchFamily="18" charset="0"/>
                <a:cs typeface="Times New Roman" pitchFamily="18" charset="0"/>
              </a:rPr>
              <a:t>Phần lớn các cơ sở bị xuống cấp về cơ sở vật chất, thiếu các trang thiết bị phục hồi chức năng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smtClean="0">
                <a:latin typeface="Times New Roman" pitchFamily="18" charset="0"/>
                <a:cs typeface="Times New Roman" pitchFamily="18" charset="0"/>
              </a:rPr>
              <a:t>Do đó, cần đổi mới lĩnh vực chăm sóc sức khỏe tâm thần theo hướng phát triển các dịch vụ xã hội, trợ giúp xã hội kết hợp với điều trị y tế để phục hồi chức năng cho người tâm thần dựa vào cộng đồng. </a:t>
            </a:r>
          </a:p>
          <a:p>
            <a:pPr marL="171450" indent="-171450">
              <a:buFontTx/>
              <a:buChar char="-"/>
            </a:pPr>
            <a:endParaRPr lang="en-US"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30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1A316EA7-D2B8-48FE-976D-66BB8B011135}" type="slidenum">
              <a:rPr lang="en-US" smtClean="0"/>
              <a:pPr>
                <a:defRPr/>
              </a:pPr>
              <a:t>3</a:t>
            </a:fld>
            <a:endParaRPr lang="en-US"/>
          </a:p>
        </p:txBody>
      </p:sp>
    </p:spTree>
    <p:extLst>
      <p:ext uri="{BB962C8B-B14F-4D97-AF65-F5344CB8AC3E}">
        <p14:creationId xmlns:p14="http://schemas.microsoft.com/office/powerpoint/2010/main" val="666117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3668" name="Rectangle 2"/>
          <p:cNvSpPr>
            <a:spLocks noGrp="1" noChangeArrowheads="1"/>
          </p:cNvSpPr>
          <p:nvPr>
            <p:ph type="ctrTitle"/>
          </p:nvPr>
        </p:nvSpPr>
        <p:spPr>
          <a:xfrm>
            <a:off x="782638" y="2130425"/>
            <a:ext cx="8875712" cy="1470025"/>
          </a:xfrm>
        </p:spPr>
        <p:txBody>
          <a:bodyPr anchor="t"/>
          <a:lstStyle>
            <a:lvl1pPr algn="ctr">
              <a:defRPr sz="4000">
                <a:solidFill>
                  <a:srgbClr val="782B90"/>
                </a:solidFill>
                <a:latin typeface="Verdana" pitchFamily="34" charset="0"/>
              </a:defRPr>
            </a:lvl1pPr>
          </a:lstStyle>
          <a:p>
            <a:r>
              <a:rPr lang="en-US"/>
              <a:t>Click to edit Master title style</a:t>
            </a:r>
          </a:p>
        </p:txBody>
      </p:sp>
      <p:sp>
        <p:nvSpPr>
          <p:cNvPr id="113669" name="Rectangle 3"/>
          <p:cNvSpPr>
            <a:spLocks noGrp="1" noChangeArrowheads="1"/>
          </p:cNvSpPr>
          <p:nvPr>
            <p:ph type="subTitle" idx="1"/>
          </p:nvPr>
        </p:nvSpPr>
        <p:spPr>
          <a:xfrm>
            <a:off x="1566863" y="3886200"/>
            <a:ext cx="7307262" cy="1752600"/>
          </a:xfrm>
        </p:spPr>
        <p:txBody>
          <a:bodyPr/>
          <a:lstStyle>
            <a:lvl1pPr marL="0" indent="0" algn="ctr">
              <a:buFont typeface="Wingdings" pitchFamily="2" charset="2"/>
              <a:buNone/>
              <a:defRPr sz="3200" b="1">
                <a:solidFill>
                  <a:srgbClr val="90BF44"/>
                </a:solidFill>
              </a:defRPr>
            </a:lvl1pPr>
          </a:lstStyle>
          <a:p>
            <a:r>
              <a:rPr lang="en-US"/>
              <a:t>Click to edit Master subtitle style</a:t>
            </a:r>
          </a:p>
        </p:txBody>
      </p:sp>
      <p:sp>
        <p:nvSpPr>
          <p:cNvPr id="1035" name="Rectangle 11"/>
          <p:cNvSpPr>
            <a:spLocks noGrp="1" noChangeArrowheads="1"/>
          </p:cNvSpPr>
          <p:nvPr>
            <p:ph type="ftr" sz="quarter" idx="3"/>
          </p:nvPr>
        </p:nvSpPr>
        <p:spPr bwMode="auto">
          <a:xfrm>
            <a:off x="3567113" y="6245225"/>
            <a:ext cx="3306762" cy="476250"/>
          </a:xfrm>
          <a:prstGeom prst="rect">
            <a:avLst/>
          </a:prstGeom>
          <a:ln>
            <a:miter lim="800000"/>
            <a:headEnd/>
            <a:tailEnd/>
          </a:ln>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11A465E1-AAE4-4A04-A70D-E332FFCC6A4D}" type="slidenum">
              <a:rPr lang="en-US">
                <a:latin typeface="Verdana" pitchFamily="34" charset="0"/>
              </a:rPr>
              <a:pPr>
                <a:defRPr/>
              </a:pPr>
              <a:t>‹#›</a:t>
            </a:fld>
            <a:r>
              <a:rPr lang="en-US">
                <a:latin typeface="Verdana" pitchFamily="34" charset="0"/>
              </a:rPr>
              <a:t> of 21</a:t>
            </a:r>
          </a:p>
        </p:txBody>
      </p:sp>
      <p:sp>
        <p:nvSpPr>
          <p:cNvPr id="113672" name="Line 8"/>
          <p:cNvSpPr>
            <a:spLocks noChangeShapeType="1"/>
          </p:cNvSpPr>
          <p:nvPr userDrawn="1"/>
        </p:nvSpPr>
        <p:spPr bwMode="auto">
          <a:xfrm>
            <a:off x="0" y="762000"/>
            <a:ext cx="10440988" cy="0"/>
          </a:xfrm>
          <a:prstGeom prst="line">
            <a:avLst/>
          </a:prstGeom>
          <a:noFill/>
          <a:ln w="38100">
            <a:solidFill>
              <a:srgbClr val="FCAF17"/>
            </a:solidFill>
            <a:round/>
            <a:headEnd/>
            <a:tailEnd/>
          </a:ln>
          <a:effectLst/>
        </p:spPr>
        <p:txBody>
          <a:bodyPr/>
          <a:lstStyle/>
          <a:p>
            <a:endParaRPr lang="en-US"/>
          </a:p>
        </p:txBody>
      </p:sp>
      <p:pic>
        <p:nvPicPr>
          <p:cNvPr id="11"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79782" y="45951"/>
            <a:ext cx="685800" cy="68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7788" y="46038"/>
            <a:ext cx="24765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8288" y="46038"/>
            <a:ext cx="72771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5500" y="4406900"/>
            <a:ext cx="88741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25500" y="2906713"/>
            <a:ext cx="88741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8288" y="914400"/>
            <a:ext cx="4876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914400"/>
            <a:ext cx="4876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2288" y="274638"/>
            <a:ext cx="939641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22288" y="1535113"/>
            <a:ext cx="46132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288" y="2174875"/>
            <a:ext cx="46132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303838" y="1535113"/>
            <a:ext cx="46148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03838" y="2174875"/>
            <a:ext cx="46148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2288" y="273050"/>
            <a:ext cx="34353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81463" y="273050"/>
            <a:ext cx="58372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2288" y="1435100"/>
            <a:ext cx="34353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6288" y="4800600"/>
            <a:ext cx="626427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46288" y="612775"/>
            <a:ext cx="62642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46288" y="5367338"/>
            <a:ext cx="62642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12644" name="Rectangle 3"/>
          <p:cNvSpPr>
            <a:spLocks noGrp="1" noChangeArrowheads="1"/>
          </p:cNvSpPr>
          <p:nvPr>
            <p:ph type="body" idx="1"/>
          </p:nvPr>
        </p:nvSpPr>
        <p:spPr bwMode="auto">
          <a:xfrm>
            <a:off x="268288" y="914400"/>
            <a:ext cx="9906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46" name="Rectangle 2"/>
          <p:cNvSpPr>
            <a:spLocks noGrp="1" noChangeArrowheads="1"/>
          </p:cNvSpPr>
          <p:nvPr>
            <p:ph type="title"/>
          </p:nvPr>
        </p:nvSpPr>
        <p:spPr bwMode="auto">
          <a:xfrm>
            <a:off x="268288" y="46038"/>
            <a:ext cx="9906000" cy="6397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12647" name="Line 7"/>
          <p:cNvSpPr>
            <a:spLocks noChangeShapeType="1"/>
          </p:cNvSpPr>
          <p:nvPr userDrawn="1"/>
        </p:nvSpPr>
        <p:spPr bwMode="auto">
          <a:xfrm>
            <a:off x="0" y="762000"/>
            <a:ext cx="10440988" cy="0"/>
          </a:xfrm>
          <a:prstGeom prst="line">
            <a:avLst/>
          </a:prstGeom>
          <a:noFill/>
          <a:ln w="38100">
            <a:solidFill>
              <a:srgbClr val="FCAF17"/>
            </a:solidFill>
            <a:round/>
            <a:headEnd/>
            <a:tailEnd/>
          </a:ln>
          <a:effectLst/>
        </p:spPr>
        <p:txBody>
          <a:bodyPr/>
          <a:lstStyle/>
          <a:p>
            <a:endParaRPr lang="en-US"/>
          </a:p>
        </p:txBody>
      </p:sp>
      <p:pic>
        <p:nvPicPr>
          <p:cNvPr id="5122" name="Picture 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679782" y="45951"/>
            <a:ext cx="685800" cy="68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par>
    </p:tnLst>
  </p:timing>
  <p:hf sldNum="0" hdr="0" dt="0"/>
  <p:txStyles>
    <p:titleStyle>
      <a:lvl1pPr algn="l" rtl="0" fontAlgn="base">
        <a:spcBef>
          <a:spcPct val="0"/>
        </a:spcBef>
        <a:spcAft>
          <a:spcPct val="0"/>
        </a:spcAft>
        <a:defRPr sz="3600" b="1">
          <a:solidFill>
            <a:schemeClr val="bg1"/>
          </a:solidFill>
          <a:latin typeface="+mj-lt"/>
          <a:ea typeface="+mj-ea"/>
          <a:cs typeface="+mj-cs"/>
        </a:defRPr>
      </a:lvl1pPr>
      <a:lvl2pPr algn="l" rtl="0" fontAlgn="base">
        <a:spcBef>
          <a:spcPct val="0"/>
        </a:spcBef>
        <a:spcAft>
          <a:spcPct val="0"/>
        </a:spcAft>
        <a:defRPr sz="3600" b="1">
          <a:solidFill>
            <a:schemeClr val="bg1"/>
          </a:solidFill>
          <a:latin typeface="Tahoma" pitchFamily="34" charset="0"/>
        </a:defRPr>
      </a:lvl2pPr>
      <a:lvl3pPr algn="l" rtl="0" fontAlgn="base">
        <a:spcBef>
          <a:spcPct val="0"/>
        </a:spcBef>
        <a:spcAft>
          <a:spcPct val="0"/>
        </a:spcAft>
        <a:defRPr sz="3600" b="1">
          <a:solidFill>
            <a:schemeClr val="bg1"/>
          </a:solidFill>
          <a:latin typeface="Tahoma" pitchFamily="34" charset="0"/>
        </a:defRPr>
      </a:lvl3pPr>
      <a:lvl4pPr algn="l" rtl="0" fontAlgn="base">
        <a:spcBef>
          <a:spcPct val="0"/>
        </a:spcBef>
        <a:spcAft>
          <a:spcPct val="0"/>
        </a:spcAft>
        <a:defRPr sz="3600" b="1">
          <a:solidFill>
            <a:schemeClr val="bg1"/>
          </a:solidFill>
          <a:latin typeface="Tahoma" pitchFamily="34" charset="0"/>
        </a:defRPr>
      </a:lvl4pPr>
      <a:lvl5pPr algn="l" rtl="0" fontAlgn="base">
        <a:spcBef>
          <a:spcPct val="0"/>
        </a:spcBef>
        <a:spcAft>
          <a:spcPct val="0"/>
        </a:spcAft>
        <a:defRPr sz="3600" b="1">
          <a:solidFill>
            <a:schemeClr val="bg1"/>
          </a:solidFill>
          <a:latin typeface="Tahoma" pitchFamily="34" charset="0"/>
        </a:defRPr>
      </a:lvl5pPr>
      <a:lvl6pPr marL="457200" algn="l" rtl="0" fontAlgn="base">
        <a:spcBef>
          <a:spcPct val="0"/>
        </a:spcBef>
        <a:spcAft>
          <a:spcPct val="0"/>
        </a:spcAft>
        <a:defRPr sz="3600" b="1">
          <a:solidFill>
            <a:schemeClr val="bg1"/>
          </a:solidFill>
          <a:latin typeface="Tahoma" pitchFamily="34" charset="0"/>
        </a:defRPr>
      </a:lvl6pPr>
      <a:lvl7pPr marL="914400" algn="l" rtl="0" fontAlgn="base">
        <a:spcBef>
          <a:spcPct val="0"/>
        </a:spcBef>
        <a:spcAft>
          <a:spcPct val="0"/>
        </a:spcAft>
        <a:defRPr sz="3600" b="1">
          <a:solidFill>
            <a:schemeClr val="bg1"/>
          </a:solidFill>
          <a:latin typeface="Tahoma" pitchFamily="34" charset="0"/>
        </a:defRPr>
      </a:lvl7pPr>
      <a:lvl8pPr marL="1371600" algn="l" rtl="0" fontAlgn="base">
        <a:spcBef>
          <a:spcPct val="0"/>
        </a:spcBef>
        <a:spcAft>
          <a:spcPct val="0"/>
        </a:spcAft>
        <a:defRPr sz="3600" b="1">
          <a:solidFill>
            <a:schemeClr val="bg1"/>
          </a:solidFill>
          <a:latin typeface="Tahoma" pitchFamily="34" charset="0"/>
        </a:defRPr>
      </a:lvl8pPr>
      <a:lvl9pPr marL="1828800" algn="l" rtl="0" fontAlgn="base">
        <a:spcBef>
          <a:spcPct val="0"/>
        </a:spcBef>
        <a:spcAft>
          <a:spcPct val="0"/>
        </a:spcAft>
        <a:defRPr sz="3600" b="1">
          <a:solidFill>
            <a:schemeClr val="bg1"/>
          </a:solidFill>
          <a:latin typeface="Tahoma" pitchFamily="34" charset="0"/>
        </a:defRPr>
      </a:lvl9pPr>
    </p:titleStyle>
    <p:bodyStyle>
      <a:lvl1pPr marL="342900" indent="-342900" algn="l" rtl="0" fontAlgn="base">
        <a:lnSpc>
          <a:spcPct val="120000"/>
        </a:lnSpc>
        <a:spcBef>
          <a:spcPct val="20000"/>
        </a:spcBef>
        <a:spcAft>
          <a:spcPct val="0"/>
        </a:spcAft>
        <a:buClr>
          <a:srgbClr val="FCAF17"/>
        </a:buClr>
        <a:buSzPct val="70000"/>
        <a:buFont typeface="Wingdings" pitchFamily="2" charset="2"/>
        <a:buChar char="n"/>
        <a:defRPr sz="2400">
          <a:solidFill>
            <a:schemeClr val="tx1"/>
          </a:solidFill>
          <a:latin typeface="+mn-lt"/>
          <a:ea typeface="+mn-ea"/>
          <a:cs typeface="+mn-cs"/>
        </a:defRPr>
      </a:lvl1pPr>
      <a:lvl2pPr marL="742950" indent="-285750" algn="l" rtl="0" fontAlgn="base">
        <a:lnSpc>
          <a:spcPct val="120000"/>
        </a:lnSpc>
        <a:spcBef>
          <a:spcPct val="20000"/>
        </a:spcBef>
        <a:spcAft>
          <a:spcPct val="0"/>
        </a:spcAft>
        <a:buClr>
          <a:srgbClr val="FCAF17"/>
        </a:buClr>
        <a:buSzPct val="70000"/>
        <a:buFont typeface="Wingdings" pitchFamily="2" charset="2"/>
        <a:buChar char="v"/>
        <a:defRPr sz="2000">
          <a:solidFill>
            <a:schemeClr val="tx1"/>
          </a:solidFill>
          <a:latin typeface="+mn-lt"/>
        </a:defRPr>
      </a:lvl2pPr>
      <a:lvl3pPr marL="1143000" indent="-228600" algn="l" rtl="0" fontAlgn="base">
        <a:lnSpc>
          <a:spcPct val="120000"/>
        </a:lnSpc>
        <a:spcBef>
          <a:spcPct val="20000"/>
        </a:spcBef>
        <a:spcAft>
          <a:spcPct val="0"/>
        </a:spcAft>
        <a:buClr>
          <a:srgbClr val="90BF44"/>
        </a:buClr>
        <a:buFont typeface="Arial" charset="0"/>
        <a:buChar char="–"/>
        <a:defRPr>
          <a:solidFill>
            <a:schemeClr val="tx1"/>
          </a:solidFill>
          <a:latin typeface="+mn-lt"/>
        </a:defRPr>
      </a:lvl3pPr>
      <a:lvl4pPr marL="1600200" indent="-228600" algn="l" rtl="0" fontAlgn="base">
        <a:lnSpc>
          <a:spcPct val="120000"/>
        </a:lnSpc>
        <a:spcBef>
          <a:spcPct val="20000"/>
        </a:spcBef>
        <a:spcAft>
          <a:spcPct val="0"/>
        </a:spcAft>
        <a:buClr>
          <a:srgbClr val="90BF44"/>
        </a:buClr>
        <a:buFont typeface="Arial" charset="0"/>
        <a:buChar char="»"/>
        <a:defRPr>
          <a:solidFill>
            <a:schemeClr val="tx1"/>
          </a:solidFill>
          <a:latin typeface="+mn-lt"/>
        </a:defRPr>
      </a:lvl4pPr>
      <a:lvl5pPr marL="2057400" indent="-228600" algn="l" rtl="0" fontAlgn="base">
        <a:lnSpc>
          <a:spcPct val="120000"/>
        </a:lnSpc>
        <a:spcBef>
          <a:spcPct val="20000"/>
        </a:spcBef>
        <a:spcAft>
          <a:spcPct val="0"/>
        </a:spcAft>
        <a:buClr>
          <a:srgbClr val="FF6600"/>
        </a:buClr>
        <a:buFont typeface="Arial" charset="0"/>
        <a:buChar char="–"/>
        <a:defRPr sz="1400">
          <a:solidFill>
            <a:schemeClr val="tx1"/>
          </a:solidFill>
          <a:latin typeface="+mn-lt"/>
        </a:defRPr>
      </a:lvl5pPr>
      <a:lvl6pPr marL="2514600" indent="-228600" algn="l" rtl="0" fontAlgn="base">
        <a:lnSpc>
          <a:spcPct val="120000"/>
        </a:lnSpc>
        <a:spcBef>
          <a:spcPct val="20000"/>
        </a:spcBef>
        <a:spcAft>
          <a:spcPct val="0"/>
        </a:spcAft>
        <a:buClr>
          <a:srgbClr val="FF6600"/>
        </a:buClr>
        <a:buFont typeface="Arial" charset="0"/>
        <a:buChar char="–"/>
        <a:defRPr sz="1400">
          <a:solidFill>
            <a:schemeClr val="tx1"/>
          </a:solidFill>
          <a:latin typeface="+mn-lt"/>
        </a:defRPr>
      </a:lvl6pPr>
      <a:lvl7pPr marL="2971800" indent="-228600" algn="l" rtl="0" fontAlgn="base">
        <a:lnSpc>
          <a:spcPct val="120000"/>
        </a:lnSpc>
        <a:spcBef>
          <a:spcPct val="20000"/>
        </a:spcBef>
        <a:spcAft>
          <a:spcPct val="0"/>
        </a:spcAft>
        <a:buClr>
          <a:srgbClr val="FF6600"/>
        </a:buClr>
        <a:buFont typeface="Arial" charset="0"/>
        <a:buChar char="–"/>
        <a:defRPr sz="1400">
          <a:solidFill>
            <a:schemeClr val="tx1"/>
          </a:solidFill>
          <a:latin typeface="+mn-lt"/>
        </a:defRPr>
      </a:lvl7pPr>
      <a:lvl8pPr marL="3429000" indent="-228600" algn="l" rtl="0" fontAlgn="base">
        <a:lnSpc>
          <a:spcPct val="120000"/>
        </a:lnSpc>
        <a:spcBef>
          <a:spcPct val="20000"/>
        </a:spcBef>
        <a:spcAft>
          <a:spcPct val="0"/>
        </a:spcAft>
        <a:buClr>
          <a:srgbClr val="FF6600"/>
        </a:buClr>
        <a:buFont typeface="Arial" charset="0"/>
        <a:buChar char="–"/>
        <a:defRPr sz="1400">
          <a:solidFill>
            <a:schemeClr val="tx1"/>
          </a:solidFill>
          <a:latin typeface="+mn-lt"/>
        </a:defRPr>
      </a:lvl8pPr>
      <a:lvl9pPr marL="3886200" indent="-228600" algn="l" rtl="0" fontAlgn="base">
        <a:lnSpc>
          <a:spcPct val="120000"/>
        </a:lnSpc>
        <a:spcBef>
          <a:spcPct val="20000"/>
        </a:spcBef>
        <a:spcAft>
          <a:spcPct val="0"/>
        </a:spcAft>
        <a:buClr>
          <a:srgbClr val="FF6600"/>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8"/>
          <p:cNvSpPr txBox="1">
            <a:spLocks noChangeArrowheads="1"/>
          </p:cNvSpPr>
          <p:nvPr/>
        </p:nvSpPr>
        <p:spPr bwMode="auto">
          <a:xfrm>
            <a:off x="0" y="762000"/>
            <a:ext cx="10440988" cy="6617196"/>
          </a:xfrm>
          <a:prstGeom prst="rect">
            <a:avLst/>
          </a:prstGeom>
          <a:solidFill>
            <a:srgbClr val="FFFFFF">
              <a:alpha val="30000"/>
            </a:srgbClr>
          </a:solidFill>
          <a:ln w="9525">
            <a:noFill/>
            <a:miter lim="800000"/>
            <a:headEnd/>
            <a:tailEnd/>
          </a:ln>
          <a:effectLst/>
        </p:spPr>
        <p:txBody>
          <a:bodyPr wrap="square">
            <a:spAutoFit/>
          </a:bodyPr>
          <a:lstStyle/>
          <a:p>
            <a:pPr algn="ctr" eaLnBrk="0" hangingPunct="0"/>
            <a:endParaRPr lang="en-US" sz="1400" b="1" dirty="0">
              <a:latin typeface="Times New Roman" pitchFamily="18" charset="0"/>
            </a:endParaRPr>
          </a:p>
          <a:p>
            <a:pPr lvl="0" algn="ctr">
              <a:defRPr/>
            </a:pPr>
            <a:r>
              <a:rPr lang="en-US" sz="3200" b="1" kern="0" dirty="0">
                <a:latin typeface="Times New Roman" pitchFamily="18" charset="0"/>
                <a:cs typeface="Times New Roman" pitchFamily="18" charset="0"/>
              </a:rPr>
              <a:t>HỌC VIỆN KỸ THUẬT QUÂN SỰ</a:t>
            </a:r>
          </a:p>
          <a:p>
            <a:pPr lvl="0" algn="ctr">
              <a:defRPr/>
            </a:pPr>
            <a:r>
              <a:rPr lang="en-US" sz="2400" b="1" kern="0" dirty="0">
                <a:latin typeface="Times New Roman" pitchFamily="18" charset="0"/>
                <a:cs typeface="Times New Roman" pitchFamily="18" charset="0"/>
              </a:rPr>
              <a:t>KHOA CÔNG NGHỆ THÔNG </a:t>
            </a:r>
            <a:r>
              <a:rPr lang="en-US" sz="2400" b="1" kern="0" dirty="0" smtClean="0">
                <a:latin typeface="Times New Roman" pitchFamily="18" charset="0"/>
                <a:cs typeface="Times New Roman" pitchFamily="18" charset="0"/>
              </a:rPr>
              <a:t>TIN</a:t>
            </a:r>
          </a:p>
          <a:p>
            <a:pPr lvl="0" algn="ctr">
              <a:defRPr/>
            </a:pPr>
            <a:endParaRPr lang="en-US" sz="2400" b="1" kern="0" dirty="0">
              <a:latin typeface="Times New Roman" pitchFamily="18" charset="0"/>
              <a:cs typeface="Times New Roman" pitchFamily="18" charset="0"/>
            </a:endParaRPr>
          </a:p>
          <a:p>
            <a:pPr lvl="0" algn="ctr">
              <a:defRPr/>
            </a:pPr>
            <a:endParaRPr lang="en-US" sz="2400" b="1" kern="0" dirty="0" smtClean="0">
              <a:latin typeface="Times New Roman" pitchFamily="18" charset="0"/>
              <a:cs typeface="Times New Roman" pitchFamily="18" charset="0"/>
            </a:endParaRPr>
          </a:p>
          <a:p>
            <a:pPr lvl="0" algn="ctr">
              <a:defRPr/>
            </a:pPr>
            <a:endParaRPr lang="en-US" sz="2400" b="1" kern="0" dirty="0">
              <a:latin typeface="Times New Roman" pitchFamily="18" charset="0"/>
              <a:cs typeface="Times New Roman" pitchFamily="18" charset="0"/>
            </a:endParaRPr>
          </a:p>
          <a:p>
            <a:pPr algn="ctr" eaLnBrk="0" hangingPunct="0"/>
            <a:r>
              <a:rPr lang="en-US" sz="4400" b="1" dirty="0">
                <a:latin typeface="Times New Roman" pitchFamily="18" charset="0"/>
                <a:cs typeface="Times New Roman" pitchFamily="18" charset="0"/>
              </a:rPr>
              <a:t>ĐỒ ÁN TỐT NGHIỆP ĐẠI </a:t>
            </a:r>
            <a:r>
              <a:rPr lang="en-US" sz="4400" b="1" dirty="0" smtClean="0">
                <a:latin typeface="Times New Roman" pitchFamily="18" charset="0"/>
                <a:cs typeface="Times New Roman" pitchFamily="18" charset="0"/>
              </a:rPr>
              <a:t>HỌC</a:t>
            </a:r>
          </a:p>
          <a:p>
            <a:pPr algn="ctr" eaLnBrk="0" hangingPunct="0"/>
            <a:endParaRPr lang="en-US" sz="4400" b="1" dirty="0" smtClean="0">
              <a:latin typeface="Times New Roman" pitchFamily="18" charset="0"/>
            </a:endParaRPr>
          </a:p>
          <a:p>
            <a:r>
              <a:rPr lang="en-US" sz="2000" b="1" dirty="0" err="1">
                <a:latin typeface="Times New Roman" pitchFamily="18" charset="0"/>
                <a:cs typeface="Times New Roman" pitchFamily="18" charset="0"/>
              </a:rPr>
              <a:t>Đề</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tài</a:t>
            </a:r>
            <a:r>
              <a:rPr lang="en-US" sz="2000" b="1" dirty="0">
                <a:latin typeface="Times New Roman" pitchFamily="18" charset="0"/>
                <a:cs typeface="Times New Roman" pitchFamily="18" charset="0"/>
              </a:rPr>
              <a:t>: </a:t>
            </a:r>
          </a:p>
          <a:p>
            <a:r>
              <a:rPr lang="en-US" sz="3600" b="1" dirty="0" err="1" smtClean="0">
                <a:latin typeface="Times New Roman" pitchFamily="18" charset="0"/>
                <a:cs typeface="Times New Roman" pitchFamily="18" charset="0"/>
              </a:rPr>
              <a:t>Xây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dựng</a:t>
            </a:r>
            <a:r>
              <a:rPr lang="en-US" sz="3600" b="1" dirty="0" smtClean="0">
                <a:latin typeface="Times New Roman" pitchFamily="18" charset="0"/>
                <a:cs typeface="Times New Roman" pitchFamily="18" charset="0"/>
              </a:rPr>
              <a:t> </a:t>
            </a:r>
            <a:r>
              <a:rPr lang="en-US" sz="3600" b="1" smtClean="0">
                <a:latin typeface="Times New Roman" pitchFamily="18" charset="0"/>
                <a:cs typeface="Times New Roman" pitchFamily="18" charset="0"/>
              </a:rPr>
              <a:t>website cộng đồng trẻ tự kỷ và chăm sóc sức khỏe tâm thần</a:t>
            </a:r>
            <a:endParaRPr lang="en-US" sz="2400" b="1" dirty="0">
              <a:latin typeface="Times New Roman" pitchFamily="18" charset="0"/>
              <a:cs typeface="Times New Roman" pitchFamily="18" charset="0"/>
            </a:endParaRPr>
          </a:p>
          <a:p>
            <a:pPr marL="3543300" lvl="7" indent="-342900">
              <a:buClr>
                <a:schemeClr val="hlink"/>
              </a:buClr>
              <a:buSzPct val="60000"/>
            </a:pPr>
            <a:r>
              <a:rPr lang="en-US" sz="1200" i="1" dirty="0">
                <a:effectLst>
                  <a:outerShdw blurRad="38100" dist="38100" dir="2700000" algn="tl">
                    <a:srgbClr val="000000"/>
                  </a:outerShdw>
                </a:effectLst>
                <a:latin typeface="Times New Roman" pitchFamily="18" charset="0"/>
                <a:cs typeface="Times New Roman" pitchFamily="18" charset="0"/>
              </a:rPr>
              <a:t>				</a:t>
            </a:r>
            <a:r>
              <a:rPr lang="en-US" i="1" dirty="0" err="1">
                <a:latin typeface="Times New Roman" pitchFamily="18" charset="0"/>
                <a:cs typeface="Times New Roman" pitchFamily="18" charset="0"/>
              </a:rPr>
              <a:t>Giáo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viên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hướng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dẫn</a:t>
            </a:r>
            <a:r>
              <a:rPr lang="en-US" i="1">
                <a:latin typeface="Times New Roman" pitchFamily="18" charset="0"/>
                <a:cs typeface="Times New Roman" pitchFamily="18" charset="0"/>
              </a:rPr>
              <a:t>:  </a:t>
            </a:r>
            <a:r>
              <a:rPr lang="en-US" i="1" smtClean="0">
                <a:latin typeface="Times New Roman" pitchFamily="18" charset="0"/>
                <a:cs typeface="Times New Roman" pitchFamily="18" charset="0"/>
              </a:rPr>
              <a:t>ThS</a:t>
            </a:r>
            <a:r>
              <a:rPr lang="en-US" i="1">
                <a:latin typeface="Times New Roman" pitchFamily="18" charset="0"/>
                <a:cs typeface="Times New Roman" pitchFamily="18" charset="0"/>
              </a:rPr>
              <a:t>. </a:t>
            </a:r>
            <a:r>
              <a:rPr lang="en-US" i="1" smtClean="0">
                <a:latin typeface="Times New Roman" pitchFamily="18" charset="0"/>
                <a:cs typeface="Times New Roman" pitchFamily="18" charset="0"/>
              </a:rPr>
              <a:t>Hồ Nhật Quang</a:t>
            </a:r>
            <a:endParaRPr lang="en-US" i="1" dirty="0">
              <a:latin typeface="Times New Roman" pitchFamily="18" charset="0"/>
              <a:cs typeface="Times New Roman" pitchFamily="18" charset="0"/>
            </a:endParaRPr>
          </a:p>
          <a:p>
            <a:pPr marL="3543300" lvl="7" indent="-342900">
              <a:buClr>
                <a:schemeClr val="hlink"/>
              </a:buClr>
              <a:buSzPct val="60000"/>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Sinh</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viên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thực</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hiện</a:t>
            </a:r>
            <a:r>
              <a:rPr lang="en-US" i="1">
                <a:latin typeface="Times New Roman" pitchFamily="18" charset="0"/>
                <a:cs typeface="Times New Roman" pitchFamily="18" charset="0"/>
              </a:rPr>
              <a:t>:     </a:t>
            </a:r>
            <a:r>
              <a:rPr lang="en-US" i="1" smtClean="0">
                <a:latin typeface="Times New Roman" pitchFamily="18" charset="0"/>
                <a:cs typeface="Times New Roman" pitchFamily="18" charset="0"/>
              </a:rPr>
              <a:t>Mai Thị Thuận</a:t>
            </a:r>
            <a:endParaRPr lang="en-US" i="1" dirty="0">
              <a:latin typeface="Times New Roman" pitchFamily="18" charset="0"/>
              <a:cs typeface="Times New Roman" pitchFamily="18" charset="0"/>
            </a:endParaRPr>
          </a:p>
          <a:p>
            <a:pPr marL="3543300" lvl="7" indent="-342900">
              <a:buClr>
                <a:schemeClr val="hlink"/>
              </a:buClr>
              <a:buSzPct val="60000"/>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Lớp</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SEK15</a:t>
            </a:r>
            <a:endParaRPr lang="en-US" i="1" dirty="0">
              <a:latin typeface="Times New Roman" pitchFamily="18" charset="0"/>
              <a:cs typeface="Times New Roman" pitchFamily="18" charset="0"/>
            </a:endParaRPr>
          </a:p>
          <a:p>
            <a:pPr algn="ctr" eaLnBrk="0" hangingPunct="0"/>
            <a:endParaRPr lang="en-US" sz="2800" b="1" dirty="0">
              <a:latin typeface="Times New Roman" pitchFamily="18" charset="0"/>
            </a:endParaRPr>
          </a:p>
          <a:p>
            <a:pPr algn="ctr" eaLnBrk="0" hangingPunct="0"/>
            <a:endParaRPr lang="en-US" sz="20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534988" y="46038"/>
            <a:ext cx="9906000" cy="639762"/>
          </a:xfrm>
        </p:spPr>
        <p:txBody>
          <a:bodyPr/>
          <a:lstStyle/>
          <a:p>
            <a:pPr eaLnBrk="1" hangingPunct="1">
              <a:defRPr/>
            </a:pP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luận</a:t>
            </a:r>
            <a:endParaRPr lang="en-US" b="1" dirty="0" smtClean="0">
              <a:latin typeface="Times New Roman" pitchFamily="18" charset="0"/>
              <a:cs typeface="Times New Roman" pitchFamily="18" charset="0"/>
            </a:endParaRPr>
          </a:p>
        </p:txBody>
      </p:sp>
      <p:sp>
        <p:nvSpPr>
          <p:cNvPr id="103428" name="Text Box 4"/>
          <p:cNvSpPr txBox="1">
            <a:spLocks noChangeArrowheads="1"/>
          </p:cNvSpPr>
          <p:nvPr/>
        </p:nvSpPr>
        <p:spPr bwMode="auto">
          <a:xfrm>
            <a:off x="191293" y="710185"/>
            <a:ext cx="9926257" cy="5170646"/>
          </a:xfrm>
          <a:prstGeom prst="rect">
            <a:avLst/>
          </a:prstGeom>
          <a:noFill/>
          <a:ln w="9525">
            <a:noFill/>
            <a:miter lim="800000"/>
            <a:headEnd/>
            <a:tailEnd/>
          </a:ln>
        </p:spPr>
        <p:txBody>
          <a:bodyPr wrap="square" lIns="0" tIns="0" rIns="0" bIns="0">
            <a:spAutoFit/>
          </a:bodyPr>
          <a:lstStyle/>
          <a:p>
            <a:pPr lvl="0"/>
            <a:r>
              <a:rPr lang="en-US" sz="2400" b="1" u="sng" smtClean="0">
                <a:latin typeface="Times New Roman" pitchFamily="18" charset="0"/>
                <a:cs typeface="Times New Roman" pitchFamily="18" charset="0"/>
              </a:rPr>
              <a:t>Kết quả đạt được:</a:t>
            </a:r>
          </a:p>
          <a:p>
            <a:pPr marL="342900" lvl="0" indent="-342900">
              <a:buFont typeface="Arial" pitchFamily="34" charset="0"/>
              <a:buChar char="•"/>
            </a:pPr>
            <a:r>
              <a:rPr lang="en-US" sz="2400" smtClean="0">
                <a:latin typeface="Times New Roman" pitchFamily="18" charset="0"/>
                <a:cs typeface="Times New Roman" pitchFamily="18" charset="0"/>
              </a:rPr>
              <a:t>Nắm vững kiến thức về mã nguồn mở drupal</a:t>
            </a:r>
          </a:p>
          <a:p>
            <a:pPr marL="342900" lvl="0" indent="-342900">
              <a:buFont typeface="Arial" pitchFamily="34" charset="0"/>
              <a:buChar char="•"/>
            </a:pPr>
            <a:r>
              <a:rPr lang="en-US" sz="2400" smtClean="0">
                <a:latin typeface="Times New Roman" pitchFamily="18" charset="0"/>
                <a:cs typeface="Times New Roman" pitchFamily="18" charset="0"/>
              </a:rPr>
              <a:t>Viết </a:t>
            </a:r>
            <a:r>
              <a:rPr lang="en-US" sz="2400">
                <a:latin typeface="Times New Roman" pitchFamily="18" charset="0"/>
                <a:cs typeface="Times New Roman" pitchFamily="18" charset="0"/>
              </a:rPr>
              <a:t>được module tra cứu thông tin về thuốc, bệnh và module hỏi đáp</a:t>
            </a:r>
          </a:p>
          <a:p>
            <a:pPr marL="342900" lvl="0" indent="-342900">
              <a:buFont typeface="Arial" pitchFamily="34" charset="0"/>
              <a:buChar char="•"/>
            </a:pPr>
            <a:r>
              <a:rPr lang="en-US" sz="2400" smtClean="0">
                <a:latin typeface="Times New Roman" pitchFamily="18" charset="0"/>
                <a:cs typeface="Times New Roman" pitchFamily="18" charset="0"/>
              </a:rPr>
              <a:t>Xây </a:t>
            </a:r>
            <a:r>
              <a:rPr lang="en-US" sz="2400">
                <a:latin typeface="Times New Roman" pitchFamily="18" charset="0"/>
                <a:cs typeface="Times New Roman" pitchFamily="18" charset="0"/>
              </a:rPr>
              <a:t>dựng được website cộng đồng trẻ tự kỷ và chăm sóc sức khỏe tâm thần đáp ứng được cơ bản các yêu cầu đã đề ra.</a:t>
            </a:r>
          </a:p>
          <a:p>
            <a:pPr eaLnBrk="0" hangingPunct="0"/>
            <a:r>
              <a:rPr lang="en-US" sz="2400" b="1" u="sng" smtClean="0">
                <a:latin typeface="Times New Roman" pitchFamily="18" charset="0"/>
                <a:cs typeface="Times New Roman" pitchFamily="18" charset="0"/>
              </a:rPr>
              <a:t>Hướng phát triển:</a:t>
            </a:r>
          </a:p>
          <a:p>
            <a:pPr marL="342900" lvl="0" indent="-342900">
              <a:buFont typeface="Arial" pitchFamily="34" charset="0"/>
              <a:buChar char="•"/>
            </a:pPr>
            <a:r>
              <a:rPr lang="en-US" sz="2400" smtClean="0">
                <a:latin typeface="Times New Roman" pitchFamily="18" charset="0"/>
                <a:cs typeface="Times New Roman" pitchFamily="18" charset="0"/>
              </a:rPr>
              <a:t>Ứng </a:t>
            </a:r>
            <a:r>
              <a:rPr lang="en-US" sz="2400">
                <a:latin typeface="Times New Roman" pitchFamily="18" charset="0"/>
                <a:cs typeface="Times New Roman" pitchFamily="18" charset="0"/>
              </a:rPr>
              <a:t>dụng hơn nữa các kỹ thuật tối ưu hóa hệ thống giúp website vận hành nhanh và ổn định.</a:t>
            </a:r>
          </a:p>
          <a:p>
            <a:pPr marL="342900" lvl="0" indent="-342900">
              <a:buFont typeface="Arial" pitchFamily="34" charset="0"/>
              <a:buChar char="•"/>
            </a:pPr>
            <a:r>
              <a:rPr lang="en-US" sz="2400">
                <a:latin typeface="Times New Roman" pitchFamily="18" charset="0"/>
                <a:cs typeface="Times New Roman" pitchFamily="18" charset="0"/>
              </a:rPr>
              <a:t>Xây dựng cơ chế tìm kiếm với nhiều tiêu chí, nhanh chóng và chính xác khi hệ thống có số lượng bản ghi lớn.</a:t>
            </a:r>
          </a:p>
          <a:p>
            <a:pPr marL="342900" lvl="0" indent="-342900">
              <a:buFont typeface="Arial" pitchFamily="34" charset="0"/>
              <a:buChar char="•"/>
            </a:pPr>
            <a:r>
              <a:rPr lang="en-US" sz="2400">
                <a:latin typeface="Times New Roman" pitchFamily="18" charset="0"/>
                <a:cs typeface="Times New Roman" pitchFamily="18" charset="0"/>
              </a:rPr>
              <a:t>Tăng cường bảo mật cho website. </a:t>
            </a:r>
            <a:endParaRPr lang="en-US" sz="2800" b="1" u="sng" dirty="0">
              <a:latin typeface="Times New Roman" pitchFamily="18" charset="0"/>
              <a:cs typeface="Times New Roman" pitchFamily="18" charset="0"/>
            </a:endParaRPr>
          </a:p>
          <a:p>
            <a:pPr eaLnBrk="0" hangingPunct="0"/>
            <a:r>
              <a:rPr lang="en-US" sz="2400" i="1" dirty="0" err="1">
                <a:latin typeface="Times New Roman" pitchFamily="18" charset="0"/>
                <a:cs typeface="Times New Roman" pitchFamily="18" charset="0"/>
              </a:rPr>
              <a:t>Xin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chân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thành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cảm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ơn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sự</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hướng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dẫn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tận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tình</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của</a:t>
            </a:r>
            <a:r>
              <a:rPr lang="en-US" sz="2400" i="1" dirty="0" smtClean="0">
                <a:latin typeface="Times New Roman" pitchFamily="18" charset="0"/>
                <a:cs typeface="Times New Roman" pitchFamily="18" charset="0"/>
              </a:rPr>
              <a:t> </a:t>
            </a:r>
            <a:r>
              <a:rPr lang="en-US" sz="2400" i="1" err="1" smtClean="0">
                <a:latin typeface="Times New Roman" pitchFamily="18" charset="0"/>
                <a:cs typeface="Times New Roman" pitchFamily="18" charset="0"/>
              </a:rPr>
              <a:t>thầy</a:t>
            </a:r>
            <a:r>
              <a:rPr lang="en-US" sz="2400" i="1" smtClean="0">
                <a:latin typeface="Times New Roman" pitchFamily="18" charset="0"/>
                <a:cs typeface="Times New Roman" pitchFamily="18" charset="0"/>
              </a:rPr>
              <a:t> Hồ Nhật Quang, </a:t>
            </a:r>
            <a:r>
              <a:rPr lang="en-US" sz="2400" i="1" dirty="0" err="1">
                <a:latin typeface="Times New Roman" pitchFamily="18" charset="0"/>
                <a:cs typeface="Times New Roman" pitchFamily="18" charset="0"/>
              </a:rPr>
              <a:t>sự</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đóng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góp</a:t>
            </a:r>
            <a:r>
              <a:rPr lang="en-US" sz="2400" i="1" dirty="0">
                <a:latin typeface="Times New Roman" pitchFamily="18" charset="0"/>
                <a:cs typeface="Times New Roman" pitchFamily="18" charset="0"/>
              </a:rPr>
              <a:t> ý </a:t>
            </a:r>
            <a:r>
              <a:rPr lang="en-US" sz="2400" i="1" dirty="0" err="1">
                <a:latin typeface="Times New Roman" pitchFamily="18" charset="0"/>
                <a:cs typeface="Times New Roman" pitchFamily="18" charset="0"/>
              </a:rPr>
              <a:t>kiến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của</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thầy</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bạn</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học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viên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trong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lớp</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đã</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giúp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chúng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em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hoàn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thành</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đồ</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án</a:t>
            </a:r>
            <a:r>
              <a:rPr lang="en-US" sz="2400" i="1"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a:t>
            </a:r>
          </a:p>
        </p:txBody>
      </p:sp>
      <p:sp>
        <p:nvSpPr>
          <p:cNvPr id="103430" name="Rectangle 6"/>
          <p:cNvSpPr>
            <a:spLocks noChangeArrowheads="1"/>
          </p:cNvSpPr>
          <p:nvPr/>
        </p:nvSpPr>
        <p:spPr bwMode="auto">
          <a:xfrm>
            <a:off x="0" y="1371600"/>
            <a:ext cx="65" cy="276999"/>
          </a:xfrm>
          <a:prstGeom prst="rect">
            <a:avLst/>
          </a:prstGeom>
          <a:solidFill>
            <a:schemeClr val="bg1">
              <a:alpha val="85097"/>
            </a:schemeClr>
          </a:solidFill>
          <a:ln w="9525" algn="ctr">
            <a:noFill/>
            <a:miter lim="800000"/>
            <a:headEnd/>
            <a:tailEnd/>
          </a:ln>
        </p:spPr>
        <p:txBody>
          <a:bodyPr wrap="none" lIns="0" tIns="0" rIns="0" bIns="0" anchor="ctr">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Grp="1" noChangeArrowheads="1"/>
          </p:cNvSpPr>
          <p:nvPr>
            <p:ph idx="4294967295"/>
          </p:nvPr>
        </p:nvSpPr>
        <p:spPr bwMode="auto">
          <a:xfrm>
            <a:off x="534988" y="914400"/>
            <a:ext cx="9906000" cy="3007426"/>
          </a:xfrm>
          <a:prstGeom prst="rect">
            <a:avLst/>
          </a:prstGeom>
          <a:noFill/>
          <a:ln w="9525" algn="ctr">
            <a:noFill/>
            <a:miter lim="800000"/>
            <a:headEnd/>
            <a:tailEnd/>
          </a:ln>
        </p:spPr>
        <p:txBody>
          <a:bodyPr wrap="square" tIns="91440" bIns="91440">
            <a:spAutoFit/>
          </a:bodyPr>
          <a:lstStyle/>
          <a:p>
            <a:pPr algn="ctr">
              <a:spcBef>
                <a:spcPct val="20000"/>
              </a:spcBef>
            </a:pPr>
            <a:r>
              <a:rPr lang="en-US" sz="3600" dirty="0" err="1">
                <a:latin typeface="Times New Roman" pitchFamily="18" charset="0"/>
                <a:cs typeface="Times New Roman" pitchFamily="18" charset="0"/>
              </a:rPr>
              <a:t>Cám</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ơn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tâm</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chú</a:t>
            </a:r>
            <a:r>
              <a:rPr lang="en-US" sz="3600" dirty="0">
                <a:latin typeface="Times New Roman" pitchFamily="18" charset="0"/>
                <a:cs typeface="Times New Roman" pitchFamily="18" charset="0"/>
              </a:rPr>
              <a:t> ý </a:t>
            </a:r>
            <a:r>
              <a:rPr lang="en-US" sz="3600" dirty="0" err="1">
                <a:latin typeface="Times New Roman" pitchFamily="18" charset="0"/>
                <a:cs typeface="Times New Roman" pitchFamily="18" charset="0"/>
              </a:rPr>
              <a:t>lắng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nghe</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các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thầy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cô</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giáo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báo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cáo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em</a:t>
            </a:r>
            <a:r>
              <a:rPr lang="en-US" sz="3600" dirty="0">
                <a:latin typeface="Times New Roman" pitchFamily="18" charset="0"/>
                <a:cs typeface="Times New Roman" pitchFamily="18" charset="0"/>
              </a:rPr>
              <a:t>. </a:t>
            </a:r>
            <a:endParaRPr lang="en-US" sz="3600" dirty="0" smtClean="0">
              <a:latin typeface="Times New Roman" pitchFamily="18" charset="0"/>
              <a:cs typeface="Times New Roman" pitchFamily="18" charset="0"/>
            </a:endParaRPr>
          </a:p>
          <a:p>
            <a:pPr algn="ctr">
              <a:spcBef>
                <a:spcPct val="20000"/>
              </a:spcBef>
            </a:pPr>
            <a:r>
              <a:rPr lang="en-US" sz="3600" dirty="0" err="1" smtClean="0">
                <a:latin typeface="Times New Roman" pitchFamily="18" charset="0"/>
                <a:cs typeface="Times New Roman" pitchFamily="18" charset="0"/>
              </a:rPr>
              <a:t>Xin</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chúc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buổi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bảo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vệ</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có</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quả</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tốt</a:t>
            </a:r>
            <a:endParaRPr lang="en-US" sz="3600" dirty="0" smtClean="0">
              <a:latin typeface="Times New Roman" pitchFamily="18" charset="0"/>
              <a:cs typeface="Times New Roman" pitchFamily="18" charset="0"/>
            </a:endParaRPr>
          </a:p>
          <a:p>
            <a:pPr algn="ctr">
              <a:spcBef>
                <a:spcPct val="20000"/>
              </a:spcBef>
            </a:pPr>
            <a:r>
              <a:rPr lang="en-US" sz="3600" dirty="0" err="1" smtClean="0">
                <a:latin typeface="Times New Roman" pitchFamily="18" charset="0"/>
                <a:cs typeface="Times New Roman" pitchFamily="18" charset="0"/>
              </a:rPr>
              <a:t>Thankyou</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a:t>
            </a:r>
          </a:p>
        </p:txBody>
      </p:sp>
    </p:spTree>
    <p:extLst>
      <p:ext uri="{BB962C8B-B14F-4D97-AF65-F5344CB8AC3E}">
        <p14:creationId xmlns:p14="http://schemas.microsoft.com/office/powerpoint/2010/main" val="3889187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1"/>
            <a:ext cx="10440988" cy="762000"/>
          </a:xfrm>
          <a:prstGeom prst="rect">
            <a:avLst/>
          </a:prstGeom>
        </p:spPr>
        <p:txBody>
          <a:bodyPr/>
          <a:lstStyle/>
          <a:p>
            <a:pPr lvl="1"/>
            <a:r>
              <a:rPr lang="en-US" sz="3600" b="1" kern="0" dirty="0" smtClean="0">
                <a:solidFill>
                  <a:schemeClr val="bg1"/>
                </a:solidFill>
                <a:latin typeface="Times New Roman" pitchFamily="18" charset="0"/>
                <a:ea typeface="+mj-ea"/>
                <a:cs typeface="+mj-cs"/>
              </a:rPr>
              <a:t>NỘI DUNG TRÌNH BÀY</a:t>
            </a:r>
            <a:endParaRPr kumimoji="0" lang="en-US" sz="3600" b="1" i="0" u="none" strike="noStrike" kern="0" cap="none" spc="0" normalizeH="0" baseline="0" noProof="0" dirty="0" smtClean="0">
              <a:ln>
                <a:noFill/>
              </a:ln>
              <a:solidFill>
                <a:schemeClr val="bg1"/>
              </a:solidFill>
              <a:effectLst/>
              <a:uLnTx/>
              <a:uFillTx/>
              <a:latin typeface="Times New Roman" pitchFamily="18" charset="0"/>
              <a:ea typeface="+mj-ea"/>
              <a:cs typeface="+mj-cs"/>
            </a:endParaRPr>
          </a:p>
        </p:txBody>
      </p:sp>
      <p:sp>
        <p:nvSpPr>
          <p:cNvPr id="3" name="Text Box 5"/>
          <p:cNvSpPr txBox="1">
            <a:spLocks noChangeArrowheads="1"/>
          </p:cNvSpPr>
          <p:nvPr/>
        </p:nvSpPr>
        <p:spPr bwMode="auto">
          <a:xfrm>
            <a:off x="0" y="838200"/>
            <a:ext cx="10440988" cy="369332"/>
          </a:xfrm>
          <a:prstGeom prst="rect">
            <a:avLst/>
          </a:prstGeom>
          <a:noFill/>
          <a:ln w="9525">
            <a:noFill/>
            <a:miter lim="800000"/>
            <a:headEnd/>
            <a:tailEnd/>
          </a:ln>
          <a:effectLst/>
        </p:spPr>
        <p:txBody>
          <a:bodyPr wrap="square" lIns="0" tIns="0" rIns="0" bIns="0">
            <a:spAutoFit/>
          </a:bodyPr>
          <a:lstStyle/>
          <a:p>
            <a:pPr eaLnBrk="0" hangingPunct="0"/>
            <a:endParaRPr lang="en-US" sz="2400" dirty="0">
              <a:latin typeface="Times New Roman" pitchFamily="18" charset="0"/>
              <a:cs typeface="Times New Roman" pitchFamily="18" charset="0"/>
            </a:endParaRPr>
          </a:p>
        </p:txBody>
      </p:sp>
      <p:sp>
        <p:nvSpPr>
          <p:cNvPr id="4" name="AutoShape 3"/>
          <p:cNvSpPr>
            <a:spLocks noChangeArrowheads="1"/>
          </p:cNvSpPr>
          <p:nvPr/>
        </p:nvSpPr>
        <p:spPr bwMode="gray">
          <a:xfrm>
            <a:off x="1831096" y="1030361"/>
            <a:ext cx="6734501" cy="781050"/>
          </a:xfrm>
          <a:prstGeom prst="roundRect">
            <a:avLst>
              <a:gd name="adj" fmla="val 10889"/>
            </a:avLst>
          </a:prstGeom>
          <a:solidFill>
            <a:schemeClr val="bg1">
              <a:lumMod val="20000"/>
              <a:lumOff val="80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r>
              <a:rPr lang="en-US" smtClean="0">
                <a:latin typeface="Times New Roman" pitchFamily="18" charset="0"/>
                <a:cs typeface="Times New Roman" pitchFamily="18" charset="0"/>
              </a:rPr>
              <a:t>KHẢO SÁT</a:t>
            </a:r>
            <a:endParaRPr lang="en-US" dirty="0">
              <a:latin typeface="Times New Roman" pitchFamily="18" charset="0"/>
              <a:cs typeface="Times New Roman" pitchFamily="18" charset="0"/>
            </a:endParaRPr>
          </a:p>
        </p:txBody>
      </p:sp>
      <p:sp>
        <p:nvSpPr>
          <p:cNvPr id="8" name="AutoShape 3"/>
          <p:cNvSpPr>
            <a:spLocks noChangeArrowheads="1"/>
          </p:cNvSpPr>
          <p:nvPr/>
        </p:nvSpPr>
        <p:spPr bwMode="gray">
          <a:xfrm>
            <a:off x="1854662" y="2133600"/>
            <a:ext cx="6734501" cy="781050"/>
          </a:xfrm>
          <a:prstGeom prst="roundRect">
            <a:avLst>
              <a:gd name="adj" fmla="val 10889"/>
            </a:avLst>
          </a:prstGeom>
          <a:solidFill>
            <a:schemeClr val="bg1">
              <a:lumMod val="20000"/>
              <a:lumOff val="80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r>
              <a:rPr lang="en-US" smtClean="0">
                <a:latin typeface="Times New Roman" pitchFamily="18" charset="0"/>
                <a:cs typeface="Times New Roman" pitchFamily="18" charset="0"/>
              </a:rPr>
              <a:t>HƯỚNG GIẢI QUYẾT</a:t>
            </a:r>
            <a:endParaRPr lang="en-US" dirty="0">
              <a:latin typeface="Times New Roman" pitchFamily="18" charset="0"/>
              <a:cs typeface="Times New Roman" pitchFamily="18" charset="0"/>
            </a:endParaRPr>
          </a:p>
        </p:txBody>
      </p:sp>
      <p:sp>
        <p:nvSpPr>
          <p:cNvPr id="9" name="AutoShape 3"/>
          <p:cNvSpPr>
            <a:spLocks noChangeArrowheads="1"/>
          </p:cNvSpPr>
          <p:nvPr/>
        </p:nvSpPr>
        <p:spPr bwMode="gray">
          <a:xfrm>
            <a:off x="1876067" y="3172137"/>
            <a:ext cx="6734501" cy="781050"/>
          </a:xfrm>
          <a:prstGeom prst="roundRect">
            <a:avLst>
              <a:gd name="adj" fmla="val 10889"/>
            </a:avLst>
          </a:prstGeom>
          <a:solidFill>
            <a:schemeClr val="bg1">
              <a:lumMod val="20000"/>
              <a:lumOff val="80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r>
              <a:rPr lang="en-US" dirty="0" smtClean="0">
                <a:latin typeface="Times New Roman" pitchFamily="18" charset="0"/>
                <a:cs typeface="Times New Roman" pitchFamily="18" charset="0"/>
              </a:rPr>
              <a:t>PHÂN TÍCH THIẾT KẾ</a:t>
            </a:r>
            <a:endParaRPr lang="en-US" dirty="0">
              <a:latin typeface="Times New Roman" pitchFamily="18" charset="0"/>
              <a:cs typeface="Times New Roman" pitchFamily="18" charset="0"/>
            </a:endParaRPr>
          </a:p>
        </p:txBody>
      </p:sp>
      <p:sp>
        <p:nvSpPr>
          <p:cNvPr id="10" name="AutoShape 3"/>
          <p:cNvSpPr>
            <a:spLocks noChangeArrowheads="1"/>
          </p:cNvSpPr>
          <p:nvPr/>
        </p:nvSpPr>
        <p:spPr bwMode="gray">
          <a:xfrm>
            <a:off x="1868741" y="4267200"/>
            <a:ext cx="6734501" cy="781050"/>
          </a:xfrm>
          <a:prstGeom prst="roundRect">
            <a:avLst>
              <a:gd name="adj" fmla="val 10889"/>
            </a:avLst>
          </a:prstGeom>
          <a:solidFill>
            <a:schemeClr val="bg1">
              <a:lumMod val="20000"/>
              <a:lumOff val="80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r>
              <a:rPr lang="en-US" dirty="0" smtClean="0">
                <a:latin typeface="Times New Roman" pitchFamily="18" charset="0"/>
                <a:cs typeface="Times New Roman" pitchFamily="18" charset="0"/>
              </a:rPr>
              <a:t>XÂY DỰNG CHƯƠNG TRÌNH</a:t>
            </a:r>
            <a:endParaRPr lang="en-US" dirty="0">
              <a:latin typeface="Times New Roman" pitchFamily="18" charset="0"/>
              <a:cs typeface="Times New Roman" pitchFamily="18" charset="0"/>
            </a:endParaRPr>
          </a:p>
        </p:txBody>
      </p:sp>
      <p:sp>
        <p:nvSpPr>
          <p:cNvPr id="11" name="AutoShape 3"/>
          <p:cNvSpPr>
            <a:spLocks noChangeArrowheads="1"/>
          </p:cNvSpPr>
          <p:nvPr/>
        </p:nvSpPr>
        <p:spPr bwMode="gray">
          <a:xfrm>
            <a:off x="1902469" y="5391150"/>
            <a:ext cx="6734501" cy="781050"/>
          </a:xfrm>
          <a:prstGeom prst="roundRect">
            <a:avLst>
              <a:gd name="adj" fmla="val 10889"/>
            </a:avLst>
          </a:prstGeom>
          <a:solidFill>
            <a:schemeClr val="bg1">
              <a:lumMod val="20000"/>
              <a:lumOff val="80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r>
              <a:rPr lang="en-US" dirty="0" smtClean="0">
                <a:latin typeface="Times New Roman" pitchFamily="18" charset="0"/>
                <a:cs typeface="Times New Roman" pitchFamily="18" charset="0"/>
              </a:rPr>
              <a:t>KẾT LUẬN</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24694" y="838200"/>
            <a:ext cx="95250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90000"/>
              </a:lnSpc>
              <a:spcBef>
                <a:spcPct val="20000"/>
              </a:spcBef>
              <a:buSzPct val="70000"/>
              <a:buFont typeface="Arial" pitchFamily="34" charset="0"/>
              <a:buChar char="•"/>
              <a:defRPr/>
            </a:pPr>
            <a:r>
              <a:rPr lang="en-US" sz="2300" b="1" u="sng">
                <a:latin typeface="Times New Roman" pitchFamily="18" charset="0"/>
                <a:cs typeface="Times New Roman" pitchFamily="18" charset="0"/>
              </a:rPr>
              <a:t>Tình hình diễn biến bệnh tự kỷ ở trẻ em hiện nay:</a:t>
            </a:r>
            <a:endParaRPr lang="en-US" sz="2300" u="sng">
              <a:latin typeface="Times New Roman" pitchFamily="18" charset="0"/>
              <a:cs typeface="Times New Roman" pitchFamily="18" charset="0"/>
            </a:endParaRPr>
          </a:p>
          <a:p>
            <a:pPr marL="800100" lvl="1" indent="-342900" algn="just">
              <a:lnSpc>
                <a:spcPct val="90000"/>
              </a:lnSpc>
              <a:spcBef>
                <a:spcPct val="20000"/>
              </a:spcBef>
              <a:buClr>
                <a:srgbClr val="FCAF17"/>
              </a:buClr>
              <a:buSzPct val="70000"/>
              <a:buFontTx/>
              <a:buChar char="-"/>
              <a:defRPr/>
            </a:pPr>
            <a:r>
              <a:rPr lang="en-US" sz="2300" smtClean="0">
                <a:latin typeface="Times New Roman" pitchFamily="18" charset="0"/>
                <a:cs typeface="Times New Roman" pitchFamily="18" charset="0"/>
              </a:rPr>
              <a:t>- Theo </a:t>
            </a:r>
            <a:r>
              <a:rPr lang="en-US" sz="2300">
                <a:latin typeface="Times New Roman" pitchFamily="18" charset="0"/>
                <a:cs typeface="Times New Roman" pitchFamily="18" charset="0"/>
              </a:rPr>
              <a:t>số liệu của Bộ Thương binh và Xã hội có khoảng từ 5-7% trẻ em tàn tật ở độ tuổi dưới 15, trong đó trẻ em tự kỷ và bại não chiếm khoảng trên 40</a:t>
            </a:r>
            <a:r>
              <a:rPr lang="en-US" sz="2300" smtClean="0">
                <a:latin typeface="Times New Roman" pitchFamily="18" charset="0"/>
                <a:cs typeface="Times New Roman" pitchFamily="18" charset="0"/>
              </a:rPr>
              <a:t>%. </a:t>
            </a:r>
            <a:endParaRPr lang="en-US" sz="2300" smtClean="0">
              <a:latin typeface="Times New Roman" pitchFamily="18" charset="0"/>
              <a:cs typeface="Times New Roman" pitchFamily="18" charset="0"/>
            </a:endParaRPr>
          </a:p>
          <a:p>
            <a:pPr marL="800100" lvl="1" indent="-342900" algn="just">
              <a:lnSpc>
                <a:spcPct val="90000"/>
              </a:lnSpc>
              <a:spcBef>
                <a:spcPct val="20000"/>
              </a:spcBef>
              <a:buClr>
                <a:srgbClr val="FCAF17"/>
              </a:buClr>
              <a:buSzPct val="70000"/>
              <a:buFontTx/>
              <a:buChar char="-"/>
              <a:defRPr/>
            </a:pPr>
            <a:r>
              <a:rPr lang="en-US" sz="2300" smtClean="0">
                <a:latin typeface="Times New Roman" pitchFamily="18" charset="0"/>
                <a:cs typeface="Times New Roman" pitchFamily="18" charset="0"/>
              </a:rPr>
              <a:t>- </a:t>
            </a:r>
            <a:r>
              <a:rPr lang="en-US" sz="2300" smtClean="0">
                <a:latin typeface="Times New Roman" pitchFamily="18" charset="0"/>
                <a:cs typeface="Times New Roman" pitchFamily="18" charset="0"/>
              </a:rPr>
              <a:t>Hiện </a:t>
            </a:r>
            <a:r>
              <a:rPr lang="en-US" sz="2300">
                <a:latin typeface="Times New Roman" pitchFamily="18" charset="0"/>
                <a:cs typeface="Times New Roman" pitchFamily="18" charset="0"/>
              </a:rPr>
              <a:t>tại trẻ </a:t>
            </a:r>
            <a:r>
              <a:rPr lang="en-US" sz="2300" smtClean="0">
                <a:latin typeface="Times New Roman" pitchFamily="18" charset="0"/>
                <a:cs typeface="Times New Roman" pitchFamily="18" charset="0"/>
              </a:rPr>
              <a:t>mắc </a:t>
            </a:r>
            <a:r>
              <a:rPr lang="en-US" sz="2300">
                <a:latin typeface="Times New Roman" pitchFamily="18" charset="0"/>
                <a:cs typeface="Times New Roman" pitchFamily="18" charset="0"/>
              </a:rPr>
              <a:t>hội chứng tự kỷ rất nhiều mà các trung tâm khám và điều trị lại cực kỳ ít, nhất là các tỉnh lẻ hoặc vùng sâu vùng xa, kiến thức về tự kỷ, về phát triển tâm lý trẻ em ở các phụ huynh còn yếu</a:t>
            </a:r>
            <a:r>
              <a:rPr lang="en-US" sz="2300" smtClean="0">
                <a:latin typeface="Times New Roman" pitchFamily="18" charset="0"/>
                <a:cs typeface="Times New Roman" pitchFamily="18" charset="0"/>
              </a:rPr>
              <a:t>.</a:t>
            </a:r>
          </a:p>
          <a:p>
            <a:pPr marL="800100" lvl="1" indent="-342900">
              <a:lnSpc>
                <a:spcPct val="90000"/>
              </a:lnSpc>
              <a:spcBef>
                <a:spcPct val="20000"/>
              </a:spcBef>
              <a:buSzPct val="70000"/>
              <a:buFont typeface="Arial" pitchFamily="34" charset="0"/>
              <a:buChar char="•"/>
              <a:defRPr/>
            </a:pPr>
            <a:r>
              <a:rPr lang="en-US" sz="2300" b="1" u="sng">
                <a:latin typeface="Times New Roman" pitchFamily="18" charset="0"/>
                <a:cs typeface="Times New Roman" pitchFamily="18" charset="0"/>
              </a:rPr>
              <a:t>Công tác chăm sóc sức khỏe tâm thần:</a:t>
            </a:r>
          </a:p>
          <a:p>
            <a:pPr marL="800100" lvl="1" indent="-342900" algn="just">
              <a:lnSpc>
                <a:spcPct val="90000"/>
              </a:lnSpc>
              <a:spcBef>
                <a:spcPct val="20000"/>
              </a:spcBef>
              <a:buClr>
                <a:srgbClr val="FCAF17"/>
              </a:buClr>
              <a:buSzPct val="70000"/>
              <a:buFontTx/>
              <a:buChar char="-"/>
              <a:defRPr/>
            </a:pPr>
            <a:r>
              <a:rPr lang="en-US" sz="2300">
                <a:latin typeface="Times New Roman" pitchFamily="18" charset="0"/>
                <a:cs typeface="Times New Roman" pitchFamily="18" charset="0"/>
              </a:rPr>
              <a:t>- </a:t>
            </a:r>
            <a:r>
              <a:rPr lang="en-US" sz="2300">
                <a:latin typeface="Times New Roman" pitchFamily="18" charset="0"/>
                <a:cs typeface="Times New Roman" pitchFamily="18" charset="0"/>
              </a:rPr>
              <a:t>Ở nước ta các cơ sở bảo trợ xã hội làm nhiệm vụ trợ giúp xã hội, phục hồi chức năng cho người tâm thần rất ít, chỉ đáp ứng được 5% nhu cầu chăm sóc sức khỏe tâm thần của cộng đồng.</a:t>
            </a:r>
          </a:p>
          <a:p>
            <a:pPr marL="800100" lvl="1" indent="-342900" algn="just">
              <a:lnSpc>
                <a:spcPct val="90000"/>
              </a:lnSpc>
              <a:spcBef>
                <a:spcPct val="20000"/>
              </a:spcBef>
              <a:buClr>
                <a:srgbClr val="FCAF17"/>
              </a:buClr>
              <a:buSzPct val="70000"/>
              <a:buFontTx/>
              <a:buChar char="-"/>
              <a:defRPr/>
            </a:pPr>
            <a:r>
              <a:rPr lang="en-US" sz="2300">
                <a:latin typeface="Times New Roman" pitchFamily="18" charset="0"/>
                <a:cs typeface="Times New Roman" pitchFamily="18" charset="0"/>
              </a:rPr>
              <a:t>- Chất lượng và số lượng đội ngũ cán bộ nhân viên công tác xã hội làm việc tại cộng đồng và trong các cơ sở chăm sóc người tâm thần còn hạn chế.</a:t>
            </a:r>
          </a:p>
          <a:p>
            <a:pPr marL="342900" marR="0" lvl="0" indent="-342900" algn="l" defTabSz="914400" rtl="0" eaLnBrk="1" fontAlgn="base" latinLnBrk="0" hangingPunct="1">
              <a:lnSpc>
                <a:spcPct val="90000"/>
              </a:lnSpc>
              <a:spcBef>
                <a:spcPct val="20000"/>
              </a:spcBef>
              <a:spcAft>
                <a:spcPct val="0"/>
              </a:spcAft>
              <a:buClr>
                <a:srgbClr val="FCAF17"/>
              </a:buClr>
              <a:buSzPct val="70000"/>
              <a:buFont typeface="Wingdings" pitchFamily="2" charset="2"/>
              <a:buChar char="n"/>
              <a:tabLst/>
              <a:defRPr/>
            </a:pPr>
            <a:endParaRPr kumimoji="0" lang="en-US" sz="2400" b="0" i="0" u="none" strike="noStrike" kern="0" cap="none" spc="0" normalizeH="0" baseline="0" noProof="0" dirty="0" smtClean="0">
              <a:ln>
                <a:noFill/>
              </a:ln>
              <a:effectLst/>
              <a:uLnTx/>
              <a:uFillTx/>
              <a:latin typeface="+mn-lt"/>
              <a:ea typeface="+mn-ea"/>
              <a:cs typeface="+mn-cs"/>
            </a:endParaRPr>
          </a:p>
        </p:txBody>
      </p:sp>
      <p:sp>
        <p:nvSpPr>
          <p:cNvPr id="6" name="Title 5"/>
          <p:cNvSpPr>
            <a:spLocks noGrp="1"/>
          </p:cNvSpPr>
          <p:nvPr>
            <p:ph type="title"/>
          </p:nvPr>
        </p:nvSpPr>
        <p:spPr>
          <a:xfrm>
            <a:off x="267494" y="12700"/>
            <a:ext cx="9906000" cy="639762"/>
          </a:xfrm>
        </p:spPr>
        <p:txBody>
          <a:bodyPr/>
          <a:lstStyle/>
          <a:p>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Hướng giải quyết</a:t>
            </a:r>
            <a:endParaRPr lang="en-US">
              <a:latin typeface="Times New Roman" pitchFamily="18" charset="0"/>
              <a:cs typeface="Times New Roman" pitchFamily="18" charset="0"/>
            </a:endParaRPr>
          </a:p>
        </p:txBody>
      </p:sp>
      <p:sp>
        <p:nvSpPr>
          <p:cNvPr id="3" name="Text Placeholder 2"/>
          <p:cNvSpPr>
            <a:spLocks noGrp="1"/>
          </p:cNvSpPr>
          <p:nvPr>
            <p:ph idx="1"/>
          </p:nvPr>
        </p:nvSpPr>
        <p:spPr>
          <a:xfrm>
            <a:off x="268288" y="914400"/>
            <a:ext cx="9906000" cy="5867400"/>
          </a:xfrm>
        </p:spPr>
        <p:txBody>
          <a:bodyPr anchor="t"/>
          <a:lstStyle/>
          <a:p>
            <a:pPr marL="0" indent="0" algn="just">
              <a:buNone/>
            </a:pPr>
            <a:r>
              <a:rPr lang="en-US" sz="2300" smtClean="0">
                <a:latin typeface="Times New Roman" pitchFamily="18" charset="0"/>
                <a:cs typeface="Times New Roman" pitchFamily="18" charset="0"/>
              </a:rPr>
              <a:t>Cần </a:t>
            </a:r>
            <a:r>
              <a:rPr lang="en-US" sz="2300">
                <a:latin typeface="Times New Roman" pitchFamily="18" charset="0"/>
                <a:cs typeface="Times New Roman" pitchFamily="18" charset="0"/>
              </a:rPr>
              <a:t>phải xây dựng cổng thông tin điện tử về chăm sóc sức khỏe tâm thần và trẻ tự kỷ ở Việt Nam một cách đầy đủ và toàn diện, chính thống, có tính khoa học cao nhằm mục đích:</a:t>
            </a:r>
          </a:p>
          <a:p>
            <a:pPr algn="just">
              <a:buFontTx/>
              <a:buChar char="-"/>
            </a:pPr>
            <a:r>
              <a:rPr lang="en-US" sz="2300" smtClean="0">
                <a:latin typeface="Times New Roman" pitchFamily="18" charset="0"/>
                <a:cs typeface="Times New Roman" pitchFamily="18" charset="0"/>
              </a:rPr>
              <a:t>- </a:t>
            </a:r>
            <a:r>
              <a:rPr lang="en-US" sz="2300">
                <a:latin typeface="Times New Roman" pitchFamily="18" charset="0"/>
                <a:cs typeface="Times New Roman" pitchFamily="18" charset="0"/>
              </a:rPr>
              <a:t>Tạo cầu nối giữa các bác sĩ và các thân nhân người bệnh với nhau</a:t>
            </a:r>
            <a:r>
              <a:rPr lang="en-US" sz="2300" smtClean="0">
                <a:latin typeface="Times New Roman" pitchFamily="18" charset="0"/>
                <a:cs typeface="Times New Roman" pitchFamily="18" charset="0"/>
              </a:rPr>
              <a:t>.</a:t>
            </a:r>
          </a:p>
          <a:p>
            <a:pPr lvl="0" algn="just">
              <a:buFontTx/>
              <a:buChar char="-"/>
            </a:pPr>
            <a:r>
              <a:rPr lang="en-US" sz="2300">
                <a:latin typeface="Times New Roman" pitchFamily="18" charset="0"/>
                <a:cs typeface="Times New Roman" pitchFamily="18" charset="0"/>
              </a:rPr>
              <a:t>- Tạo từ điển tra cứu thuốc và bệnh  trực </a:t>
            </a:r>
            <a:r>
              <a:rPr lang="en-US" sz="2300" smtClean="0">
                <a:latin typeface="Times New Roman" pitchFamily="18" charset="0"/>
                <a:cs typeface="Times New Roman" pitchFamily="18" charset="0"/>
              </a:rPr>
              <a:t>tuyến hỗ </a:t>
            </a:r>
            <a:r>
              <a:rPr lang="en-US" sz="2300">
                <a:latin typeface="Times New Roman" pitchFamily="18" charset="0"/>
                <a:cs typeface="Times New Roman" pitchFamily="18" charset="0"/>
              </a:rPr>
              <a:t>trợ </a:t>
            </a:r>
            <a:r>
              <a:rPr lang="en-US" sz="2300" smtClean="0">
                <a:latin typeface="Times New Roman" pitchFamily="18" charset="0"/>
                <a:cs typeface="Times New Roman" pitchFamily="18" charset="0"/>
              </a:rPr>
              <a:t>nhân </a:t>
            </a:r>
            <a:r>
              <a:rPr lang="en-US" sz="2300">
                <a:latin typeface="Times New Roman" pitchFamily="18" charset="0"/>
                <a:cs typeface="Times New Roman" pitchFamily="18" charset="0"/>
              </a:rPr>
              <a:t>người bệnh trong việc hiểu đúng và chính xác các thành phần, xuất xứ và công dụng của từng loại thuốc.</a:t>
            </a:r>
          </a:p>
          <a:p>
            <a:pPr algn="just">
              <a:buFontTx/>
              <a:buChar char="-"/>
            </a:pPr>
            <a:r>
              <a:rPr lang="en-US" sz="2300" smtClean="0">
                <a:latin typeface="Times New Roman" pitchFamily="18" charset="0"/>
                <a:cs typeface="Times New Roman" pitchFamily="18" charset="0"/>
              </a:rPr>
              <a:t>- Tạo </a:t>
            </a:r>
            <a:r>
              <a:rPr lang="en-US" sz="2300">
                <a:latin typeface="Times New Roman" pitchFamily="18" charset="0"/>
                <a:cs typeface="Times New Roman" pitchFamily="18" charset="0"/>
              </a:rPr>
              <a:t>ra một môi trường để chia sẻ những kinh nghiệm cũng như những kiến thức khoa học về giáo dục đặc biệt cho trẻ tự kỷ, giúp trẻ tự kỷ có cơ hội hòa nhập cộng đồng và đồng thời nâng cao nhận thức trong toàn xã hội về trẻ tự kỷ,  giúp phát hiện sớm từ phía các gia đình để can thiệp kịp thời cũng như nâng cao  sự quan tâm và trách nhiệm  của xã hội về hội chứng tự kỷ. </a:t>
            </a:r>
          </a:p>
          <a:p>
            <a:pPr lvl="0" algn="just">
              <a:buFontTx/>
              <a:buChar char="-"/>
            </a:pPr>
            <a:endParaRPr lang="en-US" sz="2400">
              <a:latin typeface="Times New Roman" pitchFamily="18" charset="0"/>
              <a:cs typeface="Times New Roman" pitchFamily="18" charset="0"/>
            </a:endParaRPr>
          </a:p>
          <a:p>
            <a:endParaRPr lang="en-US"/>
          </a:p>
        </p:txBody>
      </p:sp>
    </p:spTree>
    <p:extLst>
      <p:ext uri="{BB962C8B-B14F-4D97-AF65-F5344CB8AC3E}">
        <p14:creationId xmlns:p14="http://schemas.microsoft.com/office/powerpoint/2010/main" val="270977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0" y="1"/>
            <a:ext cx="10440988" cy="762000"/>
          </a:xfrm>
          <a:prstGeom prst="rect">
            <a:avLst/>
          </a:prstGeom>
        </p:spPr>
        <p:txBody>
          <a:bodyPr/>
          <a:lstStyle/>
          <a:p>
            <a:pPr lvl="1"/>
            <a:r>
              <a:rPr lang="en-US" sz="3600" b="1" kern="0" noProof="0" dirty="0" err="1" smtClean="0">
                <a:solidFill>
                  <a:schemeClr val="bg1"/>
                </a:solidFill>
                <a:latin typeface="Times New Roman" pitchFamily="18" charset="0"/>
                <a:ea typeface="+mj-ea"/>
                <a:cs typeface="+mj-cs"/>
              </a:rPr>
              <a:t>Phân</a:t>
            </a:r>
            <a:r>
              <a:rPr lang="en-US" sz="3600" b="1" kern="0" noProof="0" dirty="0" smtClean="0">
                <a:solidFill>
                  <a:schemeClr val="bg1"/>
                </a:solidFill>
                <a:latin typeface="Times New Roman" pitchFamily="18" charset="0"/>
                <a:ea typeface="+mj-ea"/>
                <a:cs typeface="+mj-cs"/>
              </a:rPr>
              <a:t> </a:t>
            </a:r>
            <a:r>
              <a:rPr lang="en-US" sz="3600" b="1" kern="0" noProof="0" dirty="0" err="1" smtClean="0">
                <a:solidFill>
                  <a:schemeClr val="bg1"/>
                </a:solidFill>
                <a:latin typeface="Times New Roman" pitchFamily="18" charset="0"/>
                <a:ea typeface="+mj-ea"/>
                <a:cs typeface="+mj-cs"/>
              </a:rPr>
              <a:t>tích</a:t>
            </a:r>
            <a:r>
              <a:rPr lang="en-US" sz="3600" b="1" kern="0" noProof="0" dirty="0" smtClean="0">
                <a:solidFill>
                  <a:schemeClr val="bg1"/>
                </a:solidFill>
                <a:latin typeface="Times New Roman" pitchFamily="18" charset="0"/>
                <a:ea typeface="+mj-ea"/>
                <a:cs typeface="+mj-cs"/>
              </a:rPr>
              <a:t> </a:t>
            </a:r>
            <a:r>
              <a:rPr lang="en-US" sz="3600" b="1" kern="0" noProof="0" dirty="0" err="1" smtClean="0">
                <a:solidFill>
                  <a:schemeClr val="bg1"/>
                </a:solidFill>
                <a:latin typeface="Times New Roman" pitchFamily="18" charset="0"/>
                <a:ea typeface="+mj-ea"/>
                <a:cs typeface="+mj-cs"/>
              </a:rPr>
              <a:t>thiết</a:t>
            </a:r>
            <a:r>
              <a:rPr lang="en-US" sz="3600" b="1" kern="0" noProof="0" dirty="0" smtClean="0">
                <a:solidFill>
                  <a:schemeClr val="bg1"/>
                </a:solidFill>
                <a:latin typeface="Times New Roman" pitchFamily="18" charset="0"/>
                <a:ea typeface="+mj-ea"/>
                <a:cs typeface="+mj-cs"/>
              </a:rPr>
              <a:t> </a:t>
            </a:r>
            <a:r>
              <a:rPr lang="en-US" sz="3600" b="1" kern="0" noProof="0" dirty="0" err="1" smtClean="0">
                <a:solidFill>
                  <a:schemeClr val="bg1"/>
                </a:solidFill>
                <a:latin typeface="Times New Roman" pitchFamily="18" charset="0"/>
                <a:ea typeface="+mj-ea"/>
                <a:cs typeface="+mj-cs"/>
              </a:rPr>
              <a:t>kế</a:t>
            </a:r>
            <a:endParaRPr kumimoji="0" lang="en-US" sz="3600" b="1" i="0" u="none" strike="noStrike" kern="0" cap="none" spc="0" normalizeH="0" baseline="0" noProof="0" dirty="0" smtClean="0">
              <a:ln>
                <a:noFill/>
              </a:ln>
              <a:solidFill>
                <a:schemeClr val="bg1"/>
              </a:solidFill>
              <a:effectLst/>
              <a:uLnTx/>
              <a:uFillTx/>
              <a:latin typeface="Times New Roman" pitchFamily="18" charset="0"/>
              <a:ea typeface="+mj-ea"/>
              <a:cs typeface="+mj-cs"/>
            </a:endParaRPr>
          </a:p>
        </p:txBody>
      </p:sp>
      <p:sp>
        <p:nvSpPr>
          <p:cNvPr id="4" name="Rectangle 7"/>
          <p:cNvSpPr txBox="1">
            <a:spLocks noChangeArrowheads="1"/>
          </p:cNvSpPr>
          <p:nvPr/>
        </p:nvSpPr>
        <p:spPr>
          <a:xfrm>
            <a:off x="0" y="1981200"/>
            <a:ext cx="10440988" cy="471924"/>
          </a:xfrm>
          <a:prstGeom prst="rect">
            <a:avLst/>
          </a:prstGeom>
          <a:noFill/>
        </p:spPr>
        <p:txBody>
          <a:bodyPr wrap="square" lIns="0" tIns="0" rIns="0" bIns="0">
            <a:spAutoFit/>
          </a:bodyPr>
          <a:lstStyle/>
          <a:p>
            <a:pPr marL="3086100" lvl="6" indent="-342900">
              <a:lnSpc>
                <a:spcPct val="120000"/>
              </a:lnSpc>
              <a:spcBef>
                <a:spcPct val="20000"/>
              </a:spcBef>
              <a:buClr>
                <a:srgbClr val="FCAF17"/>
              </a:buClr>
              <a:buSzPct val="70000"/>
              <a:buFont typeface="Wingdings" pitchFamily="2" charset="2"/>
              <a:buChar char="n"/>
            </a:pPr>
            <a:endParaRPr kumimoji="0" lang="en-US" sz="2800" b="0" i="0" u="none" strike="noStrike" kern="0" cap="none" spc="0" normalizeH="0" baseline="0" noProof="0" dirty="0" smtClean="0">
              <a:ln>
                <a:noFill/>
              </a:ln>
              <a:solidFill>
                <a:srgbClr val="7030A0"/>
              </a:solidFill>
              <a:effectLst/>
              <a:uLnTx/>
              <a:uFillTx/>
              <a:latin typeface="Times New Roman" pitchFamily="18" charset="0"/>
              <a:cs typeface="Times New Roman" pitchFamily="18" charset="0"/>
            </a:endParaRPr>
          </a:p>
        </p:txBody>
      </p:sp>
      <p:sp>
        <p:nvSpPr>
          <p:cNvPr id="5" name="Rectangle 4"/>
          <p:cNvSpPr txBox="1">
            <a:spLocks noChangeArrowheads="1"/>
          </p:cNvSpPr>
          <p:nvPr/>
        </p:nvSpPr>
        <p:spPr>
          <a:xfrm>
            <a:off x="-23451" y="762001"/>
            <a:ext cx="10440988" cy="5867399"/>
          </a:xfrm>
          <a:prstGeom prst="rect">
            <a:avLst/>
          </a:prstGeom>
          <a:noFill/>
        </p:spPr>
        <p:txBody>
          <a:bodyPr/>
          <a:lstStyle/>
          <a:p>
            <a:pPr marL="457200" marR="0" lvl="0" indent="-457200" algn="l" defTabSz="914400" rtl="0" eaLnBrk="1" fontAlgn="base" latinLnBrk="0" hangingPunct="1">
              <a:lnSpc>
                <a:spcPct val="120000"/>
              </a:lnSpc>
              <a:spcBef>
                <a:spcPct val="20000"/>
              </a:spcBef>
              <a:spcAft>
                <a:spcPct val="0"/>
              </a:spcAft>
              <a:buSzPct val="70000"/>
              <a:buFont typeface="Arial" pitchFamily="34" charset="0"/>
              <a:buChar char="•"/>
              <a:tabLst/>
              <a:defRPr/>
            </a:pPr>
            <a:r>
              <a:rPr lang="en-US" sz="2800" b="1" i="1" u="sng" kern="0" smtClean="0">
                <a:latin typeface="Times New Roman" pitchFamily="18" charset="0"/>
                <a:cs typeface="Times New Roman" pitchFamily="18" charset="0"/>
              </a:rPr>
              <a:t>Biểu đồ Usercase của người sử dụng</a:t>
            </a:r>
            <a:r>
              <a:rPr kumimoji="0" lang="vi-VN" sz="2800" b="1" i="1" u="sng" strike="noStrike" kern="0" cap="none" spc="0" normalizeH="0" baseline="0" noProof="0" smtClean="0">
                <a:ln>
                  <a:noFill/>
                </a:ln>
                <a:effectLst/>
                <a:uLnTx/>
                <a:uFillTx/>
                <a:latin typeface="Times New Roman" pitchFamily="18" charset="0"/>
                <a:cs typeface="Times New Roman" pitchFamily="18" charset="0"/>
              </a:rPr>
              <a:t>:</a:t>
            </a:r>
            <a:endParaRPr kumimoji="0" lang="vi-VN" sz="2800" b="1" i="1" u="sng" strike="noStrike" kern="0" cap="none" spc="0" normalizeH="0" baseline="0" noProof="0" dirty="0" smtClean="0">
              <a:ln>
                <a:noFill/>
              </a:ln>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20000"/>
              </a:lnSpc>
              <a:spcBef>
                <a:spcPct val="20000"/>
              </a:spcBef>
              <a:spcAft>
                <a:spcPct val="0"/>
              </a:spcAft>
              <a:buClr>
                <a:srgbClr val="FCAF17"/>
              </a:buClr>
              <a:buSzPct val="70000"/>
              <a:buFont typeface="Wingdings" pitchFamily="2" charset="2"/>
              <a:buChar char="n"/>
              <a:tabLst/>
              <a:defRPr/>
            </a:pPr>
            <a:endParaRPr kumimoji="0" lang="vi-VN" sz="2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094" y="1295400"/>
            <a:ext cx="8458199" cy="533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0" y="1"/>
            <a:ext cx="10440988" cy="762000"/>
          </a:xfrm>
          <a:prstGeom prst="rect">
            <a:avLst/>
          </a:prstGeom>
        </p:spPr>
        <p:txBody>
          <a:bodyPr/>
          <a:lstStyle/>
          <a:p>
            <a:pPr lvl="1"/>
            <a:endParaRPr kumimoji="0" lang="en-US" sz="3600" b="1" i="0" u="none" strike="noStrike" kern="0" cap="none" spc="0" normalizeH="0" baseline="0" noProof="0" dirty="0" smtClean="0">
              <a:ln>
                <a:noFill/>
              </a:ln>
              <a:solidFill>
                <a:schemeClr val="bg1"/>
              </a:solidFill>
              <a:effectLst/>
              <a:uLnTx/>
              <a:uFillTx/>
              <a:latin typeface="Times New Roman" pitchFamily="18" charset="0"/>
              <a:ea typeface="+mj-ea"/>
              <a:cs typeface="+mj-cs"/>
            </a:endParaRPr>
          </a:p>
        </p:txBody>
      </p:sp>
      <p:sp>
        <p:nvSpPr>
          <p:cNvPr id="5" name="Rectangle 4"/>
          <p:cNvSpPr txBox="1">
            <a:spLocks noChangeArrowheads="1"/>
          </p:cNvSpPr>
          <p:nvPr/>
        </p:nvSpPr>
        <p:spPr>
          <a:xfrm>
            <a:off x="191294" y="762000"/>
            <a:ext cx="10058400" cy="5943600"/>
          </a:xfrm>
          <a:prstGeom prst="rect">
            <a:avLst/>
          </a:prstGeom>
          <a:noFill/>
        </p:spPr>
        <p:txBody>
          <a:bodyPr/>
          <a:lstStyle/>
          <a:p>
            <a:pPr marL="457200" marR="0" lvl="0" indent="-457200" algn="l" defTabSz="914400" rtl="0" eaLnBrk="1" fontAlgn="base" latinLnBrk="0" hangingPunct="1">
              <a:lnSpc>
                <a:spcPct val="120000"/>
              </a:lnSpc>
              <a:spcBef>
                <a:spcPct val="20000"/>
              </a:spcBef>
              <a:spcAft>
                <a:spcPct val="0"/>
              </a:spcAft>
              <a:buSzPct val="70000"/>
              <a:buFont typeface="Arial" pitchFamily="34" charset="0"/>
              <a:buChar char="•"/>
              <a:tabLst/>
              <a:defRPr/>
            </a:pPr>
            <a:r>
              <a:rPr lang="en-US" sz="2800" b="1" i="1" u="sng" kern="0" noProof="0" smtClean="0">
                <a:latin typeface="Times New Roman" pitchFamily="18" charset="0"/>
                <a:cs typeface="Times New Roman" pitchFamily="18" charset="0"/>
              </a:rPr>
              <a:t>Biểu đồ Usercase của nhân viên y tế</a:t>
            </a:r>
            <a:r>
              <a:rPr kumimoji="0" lang="vi-VN" sz="2800" b="1" i="1" u="sng" strike="noStrike" kern="0" cap="none" spc="0" normalizeH="0" baseline="0" noProof="0" smtClean="0">
                <a:ln>
                  <a:noFill/>
                </a:ln>
                <a:effectLst/>
                <a:uLnTx/>
                <a:uFillTx/>
                <a:latin typeface="Times New Roman" pitchFamily="18" charset="0"/>
                <a:cs typeface="Times New Roman" pitchFamily="18" charset="0"/>
              </a:rPr>
              <a:t>:</a:t>
            </a:r>
            <a:endParaRPr kumimoji="0" lang="vi-VN" sz="2800" b="1" i="1" u="sng" strike="noStrike" kern="0" cap="none" spc="0" normalizeH="0" baseline="0" noProof="0" dirty="0" smtClean="0">
              <a:ln>
                <a:noFill/>
              </a:ln>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20000"/>
              </a:lnSpc>
              <a:spcBef>
                <a:spcPct val="20000"/>
              </a:spcBef>
              <a:spcAft>
                <a:spcPct val="0"/>
              </a:spcAft>
              <a:buClr>
                <a:srgbClr val="FCAF17"/>
              </a:buClr>
              <a:buSzPct val="70000"/>
              <a:buFont typeface="Wingdings" pitchFamily="2" charset="2"/>
              <a:buChar char="n"/>
              <a:tabLst/>
              <a:defRPr/>
            </a:pPr>
            <a:endParaRPr kumimoji="0" lang="vi-VN" sz="2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95" y="1371599"/>
            <a:ext cx="8534400" cy="5334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4988" y="914400"/>
            <a:ext cx="9906000" cy="5334000"/>
          </a:xfrm>
        </p:spPr>
        <p:txBody>
          <a:bodyPr/>
          <a:lstStyle/>
          <a:p>
            <a:pPr>
              <a:buClrTx/>
              <a:buFont typeface="Arial" pitchFamily="34" charset="0"/>
              <a:buChar char="•"/>
            </a:pPr>
            <a:r>
              <a:rPr lang="en-US" b="1" u="sng" smtClean="0">
                <a:latin typeface="Times New Roman" pitchFamily="18" charset="0"/>
                <a:cs typeface="Times New Roman" pitchFamily="18" charset="0"/>
              </a:rPr>
              <a:t>Biểu đồ Usercase của người quản trị:</a:t>
            </a:r>
            <a:endParaRPr lang="en-US" b="1" u="sng">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495" y="1447800"/>
            <a:ext cx="7848600" cy="5282073"/>
          </a:xfrm>
          <a:prstGeom prst="rect">
            <a:avLst/>
          </a:prstGeom>
        </p:spPr>
      </p:pic>
    </p:spTree>
    <p:extLst>
      <p:ext uri="{BB962C8B-B14F-4D97-AF65-F5344CB8AC3E}">
        <p14:creationId xmlns:p14="http://schemas.microsoft.com/office/powerpoint/2010/main" val="1684566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35782" y="762001"/>
            <a:ext cx="8875712" cy="381000"/>
          </a:xfrm>
        </p:spPr>
        <p:txBody>
          <a:bodyPr/>
          <a:lstStyle/>
          <a:p>
            <a:pPr algn="l"/>
            <a:r>
              <a:rPr lang="en-US" sz="2400" u="sng" smtClean="0">
                <a:solidFill>
                  <a:schemeClr val="tx1"/>
                </a:solidFill>
                <a:latin typeface="Times New Roman" pitchFamily="18" charset="0"/>
                <a:cs typeface="Times New Roman" pitchFamily="18" charset="0"/>
              </a:rPr>
              <a:t>Mô hình quan hệ:</a:t>
            </a:r>
            <a:endParaRPr lang="en-US" sz="2400" u="sng">
              <a:solidFill>
                <a:schemeClr val="tx1"/>
              </a:solidFill>
              <a:latin typeface="Times New Roman" pitchFamily="18" charset="0"/>
              <a:cs typeface="Times New Roman" pitchFamily="18" charset="0"/>
            </a:endParaRPr>
          </a:p>
        </p:txBody>
      </p:sp>
      <p:sp>
        <p:nvSpPr>
          <p:cNvPr id="9" name="Subtitle 8"/>
          <p:cNvSpPr>
            <a:spLocks noGrp="1"/>
          </p:cNvSpPr>
          <p:nvPr>
            <p:ph type="subTitle" idx="1"/>
          </p:nvPr>
        </p:nvSpPr>
        <p:spPr>
          <a:xfrm>
            <a:off x="343694" y="1143000"/>
            <a:ext cx="9753600" cy="5562600"/>
          </a:xfrm>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94" y="1219200"/>
            <a:ext cx="7924801" cy="5486400"/>
          </a:xfrm>
          <a:prstGeom prst="rect">
            <a:avLst/>
          </a:prstGeom>
        </p:spPr>
      </p:pic>
    </p:spTree>
    <p:extLst>
      <p:ext uri="{BB962C8B-B14F-4D97-AF65-F5344CB8AC3E}">
        <p14:creationId xmlns:p14="http://schemas.microsoft.com/office/powerpoint/2010/main" val="2438535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72294" y="990600"/>
            <a:ext cx="9448800" cy="4525963"/>
          </a:xfrm>
          <a:prstGeom prst="rect">
            <a:avLst/>
          </a:prstGeom>
        </p:spPr>
        <p:txBody>
          <a:bodyPr/>
          <a:lstStyle/>
          <a:p>
            <a:pPr marL="457200" marR="0" lvl="0" indent="-457200" algn="l" defTabSz="914400" rtl="0" eaLnBrk="1" fontAlgn="base" latinLnBrk="0" hangingPunct="1">
              <a:lnSpc>
                <a:spcPct val="120000"/>
              </a:lnSpc>
              <a:spcBef>
                <a:spcPct val="20000"/>
              </a:spcBef>
              <a:spcAft>
                <a:spcPct val="0"/>
              </a:spcAft>
              <a:buSzPct val="70000"/>
              <a:buFont typeface="Arial" pitchFamily="34" charset="0"/>
              <a:buChar char="•"/>
              <a:tabLst/>
              <a:defRPr/>
            </a:pPr>
            <a:r>
              <a:rPr kumimoji="0" lang="en-US" sz="3200" b="1" i="1" u="sng" strike="noStrike" kern="0" cap="none" spc="0" normalizeH="0" baseline="0" noProof="0" dirty="0" err="1" smtClean="0">
                <a:ln>
                  <a:noFill/>
                </a:ln>
                <a:effectLst/>
                <a:uLnTx/>
                <a:uFillTx/>
                <a:latin typeface="Times New Roman" pitchFamily="18" charset="0"/>
                <a:cs typeface="Times New Roman" pitchFamily="18" charset="0"/>
              </a:rPr>
              <a:t>Lựa</a:t>
            </a:r>
            <a:r>
              <a:rPr kumimoji="0" lang="en-US" sz="3200" b="1" i="1" u="sng" strike="noStrike" kern="0" cap="none" spc="0" normalizeH="0" noProof="0" dirty="0" smtClean="0">
                <a:ln>
                  <a:noFill/>
                </a:ln>
                <a:effectLst/>
                <a:uLnTx/>
                <a:uFillTx/>
                <a:latin typeface="Times New Roman" pitchFamily="18" charset="0"/>
                <a:cs typeface="Times New Roman" pitchFamily="18" charset="0"/>
              </a:rPr>
              <a:t> </a:t>
            </a:r>
            <a:r>
              <a:rPr kumimoji="0" lang="en-US" sz="3200" b="1" i="1" u="sng" strike="noStrike" kern="0" cap="none" spc="0" normalizeH="0" noProof="0" dirty="0" err="1" smtClean="0">
                <a:ln>
                  <a:noFill/>
                </a:ln>
                <a:effectLst/>
                <a:uLnTx/>
                <a:uFillTx/>
                <a:latin typeface="Times New Roman" pitchFamily="18" charset="0"/>
                <a:cs typeface="Times New Roman" pitchFamily="18" charset="0"/>
              </a:rPr>
              <a:t>chọn</a:t>
            </a:r>
            <a:r>
              <a:rPr kumimoji="0" lang="en-US" sz="3200" b="1" i="1" u="sng" strike="noStrike" kern="0" cap="none" spc="0" normalizeH="0" noProof="0" dirty="0" smtClean="0">
                <a:ln>
                  <a:noFill/>
                </a:ln>
                <a:effectLst/>
                <a:uLnTx/>
                <a:uFillTx/>
                <a:latin typeface="Times New Roman" pitchFamily="18" charset="0"/>
                <a:cs typeface="Times New Roman" pitchFamily="18" charset="0"/>
              </a:rPr>
              <a:t> </a:t>
            </a:r>
            <a:r>
              <a:rPr kumimoji="0" lang="en-US" sz="3200" b="1" i="1" u="sng" strike="noStrike" kern="0" cap="none" spc="0" normalizeH="0" noProof="0" dirty="0" err="1" smtClean="0">
                <a:ln>
                  <a:noFill/>
                </a:ln>
                <a:effectLst/>
                <a:uLnTx/>
                <a:uFillTx/>
                <a:latin typeface="Times New Roman" pitchFamily="18" charset="0"/>
                <a:cs typeface="Times New Roman" pitchFamily="18" charset="0"/>
              </a:rPr>
              <a:t>công</a:t>
            </a:r>
            <a:r>
              <a:rPr kumimoji="0" lang="en-US" sz="3200" b="1" i="1" u="sng" strike="noStrike" kern="0" cap="none" spc="0" normalizeH="0" noProof="0" dirty="0" smtClean="0">
                <a:ln>
                  <a:noFill/>
                </a:ln>
                <a:effectLst/>
                <a:uLnTx/>
                <a:uFillTx/>
                <a:latin typeface="Times New Roman" pitchFamily="18" charset="0"/>
                <a:cs typeface="Times New Roman" pitchFamily="18" charset="0"/>
              </a:rPr>
              <a:t> </a:t>
            </a:r>
            <a:r>
              <a:rPr kumimoji="0" lang="en-US" sz="3200" b="1" i="1" u="sng" strike="noStrike" kern="0" cap="none" spc="0" normalizeH="0" noProof="0" dirty="0" err="1" smtClean="0">
                <a:ln>
                  <a:noFill/>
                </a:ln>
                <a:effectLst/>
                <a:uLnTx/>
                <a:uFillTx/>
                <a:latin typeface="Times New Roman" pitchFamily="18" charset="0"/>
                <a:cs typeface="Times New Roman" pitchFamily="18" charset="0"/>
              </a:rPr>
              <a:t>nghệ</a:t>
            </a:r>
            <a:endParaRPr kumimoji="0" lang="vi-VN" sz="3200" b="1" i="1" u="sng" strike="noStrike" kern="0" cap="none" spc="0" normalizeH="0" baseline="0" noProof="0" dirty="0" smtClean="0">
              <a:ln>
                <a:noFill/>
              </a:ln>
              <a:effectLst/>
              <a:uLnTx/>
              <a:uFillTx/>
              <a:latin typeface="Times New Roman" pitchFamily="18" charset="0"/>
              <a:cs typeface="Times New Roman" pitchFamily="18" charset="0"/>
            </a:endParaRPr>
          </a:p>
          <a:p>
            <a:pPr marL="914400" lvl="1" indent="-457200" eaLnBrk="0" hangingPunct="0">
              <a:buFont typeface="Wingdings" pitchFamily="2" charset="2"/>
              <a:buChar char="ü"/>
            </a:pPr>
            <a:r>
              <a:rPr lang="en-US" sz="2800" smtClean="0">
                <a:latin typeface="Times New Roman" pitchFamily="18" charset="0"/>
                <a:cs typeface="Times New Roman" pitchFamily="18" charset="0"/>
              </a:rPr>
              <a:t>Hệ quản trị nội dung mã nguồn mở Drupal </a:t>
            </a:r>
          </a:p>
          <a:p>
            <a:pPr marL="914400" lvl="1" indent="-457200" eaLnBrk="0" hangingPunct="0">
              <a:buFont typeface="Wingdings" pitchFamily="2" charset="2"/>
              <a:buChar char="ü"/>
            </a:pPr>
            <a:r>
              <a:rPr lang="en-US" sz="2800" smtClean="0">
                <a:latin typeface="Times New Roman" pitchFamily="18" charset="0"/>
                <a:cs typeface="Times New Roman" pitchFamily="18" charset="0"/>
              </a:rPr>
              <a:t>Hệ quản trị cơ sở dữ liệu </a:t>
            </a:r>
            <a:r>
              <a:rPr lang="en-US" sz="2800">
                <a:latin typeface="Times New Roman" pitchFamily="18" charset="0"/>
                <a:cs typeface="Times New Roman" pitchFamily="18" charset="0"/>
              </a:rPr>
              <a:t>mã nguồn mở miễn phí MySQL </a:t>
            </a:r>
            <a:r>
              <a:rPr lang="en-US" sz="280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914400" lvl="1" indent="-457200" eaLnBrk="0" hangingPunct="0">
              <a:buFont typeface="Wingdings" pitchFamily="2" charset="2"/>
              <a:buChar char="ü"/>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cụ</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triển</a:t>
            </a: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Sublime Text, phpdesiger</a:t>
            </a:r>
            <a:endParaRPr lang="en-US" sz="2800" dirty="0">
              <a:latin typeface="Times New Roman" pitchFamily="18" charset="0"/>
              <a:cs typeface="Times New Roman" pitchFamily="18" charset="0"/>
            </a:endParaRPr>
          </a:p>
          <a:p>
            <a:pPr marL="457200" indent="-457200">
              <a:lnSpc>
                <a:spcPct val="120000"/>
              </a:lnSpc>
              <a:spcBef>
                <a:spcPct val="20000"/>
              </a:spcBef>
              <a:buSzPct val="70000"/>
              <a:buFont typeface="Arial" pitchFamily="34" charset="0"/>
              <a:buChar char="•"/>
              <a:defRPr/>
            </a:pPr>
            <a:r>
              <a:rPr lang="en-US" sz="3200" b="1" i="1" u="sng" kern="0" dirty="0" err="1">
                <a:latin typeface="Times New Roman" pitchFamily="18" charset="0"/>
                <a:cs typeface="Times New Roman" pitchFamily="18" charset="0"/>
              </a:rPr>
              <a:t>Mô</a:t>
            </a:r>
            <a:r>
              <a:rPr lang="en-US" sz="3200" b="1" i="1" u="sng" kern="0" dirty="0">
                <a:latin typeface="Times New Roman" pitchFamily="18" charset="0"/>
                <a:cs typeface="Times New Roman" pitchFamily="18" charset="0"/>
              </a:rPr>
              <a:t> </a:t>
            </a:r>
            <a:r>
              <a:rPr lang="en-US" sz="3200" b="1" i="1" u="sng" kern="0" dirty="0" err="1">
                <a:latin typeface="Times New Roman" pitchFamily="18" charset="0"/>
                <a:cs typeface="Times New Roman" pitchFamily="18" charset="0"/>
              </a:rPr>
              <a:t>hình</a:t>
            </a:r>
            <a:r>
              <a:rPr lang="en-US" sz="3200" b="1" i="1" u="sng" kern="0" dirty="0">
                <a:latin typeface="Times New Roman" pitchFamily="18" charset="0"/>
                <a:cs typeface="Times New Roman" pitchFamily="18" charset="0"/>
              </a:rPr>
              <a:t> </a:t>
            </a:r>
            <a:r>
              <a:rPr lang="en-US" sz="3200" b="1" i="1" u="sng" kern="0" dirty="0" err="1">
                <a:latin typeface="Times New Roman" pitchFamily="18" charset="0"/>
                <a:cs typeface="Times New Roman" pitchFamily="18" charset="0"/>
              </a:rPr>
              <a:t>triển</a:t>
            </a:r>
            <a:r>
              <a:rPr lang="en-US" sz="3200" b="1" i="1" u="sng" kern="0" dirty="0">
                <a:latin typeface="Times New Roman" pitchFamily="18" charset="0"/>
                <a:cs typeface="Times New Roman" pitchFamily="18" charset="0"/>
              </a:rPr>
              <a:t> </a:t>
            </a:r>
            <a:r>
              <a:rPr lang="en-US" sz="3200" b="1" i="1" u="sng" kern="0" dirty="0" err="1">
                <a:latin typeface="Times New Roman" pitchFamily="18" charset="0"/>
                <a:cs typeface="Times New Roman" pitchFamily="18" charset="0"/>
              </a:rPr>
              <a:t>khai</a:t>
            </a:r>
            <a:endParaRPr lang="en-US" sz="3200" b="1" i="1" u="sng" kern="0" dirty="0">
              <a:latin typeface="Times New Roman" pitchFamily="18" charset="0"/>
              <a:cs typeface="Times New Roman" pitchFamily="18" charset="0"/>
            </a:endParaRPr>
          </a:p>
          <a:p>
            <a:pPr marL="800100" lvl="1" indent="-342900">
              <a:lnSpc>
                <a:spcPct val="120000"/>
              </a:lnSpc>
              <a:spcBef>
                <a:spcPct val="20000"/>
              </a:spcBef>
              <a:buSzPct val="70000"/>
              <a:buFont typeface="Wingdings" pitchFamily="2" charset="2"/>
              <a:buChar char="ü"/>
              <a:defRPr/>
            </a:pPr>
            <a:r>
              <a:rPr lang="en-US" sz="2800" kern="0" baseline="0" dirty="0" smtClean="0">
                <a:latin typeface="Times New Roman" pitchFamily="18" charset="0"/>
                <a:cs typeface="Times New Roman" pitchFamily="18" charset="0"/>
              </a:rPr>
              <a:t>Client-server</a:t>
            </a:r>
            <a:endParaRPr kumimoji="0" lang="en-US" sz="2800" b="0" i="0" u="none" strike="noStrike" kern="0" cap="none" spc="0" normalizeH="0" baseline="0" noProof="0" dirty="0" smtClean="0">
              <a:ln>
                <a:noFill/>
              </a:ln>
              <a:effectLst/>
              <a:uLnTx/>
              <a:uFillTx/>
              <a:latin typeface="Times New Roman" pitchFamily="18" charset="0"/>
              <a:cs typeface="Times New Roman" pitchFamily="18" charset="0"/>
            </a:endParaRPr>
          </a:p>
        </p:txBody>
      </p:sp>
      <p:sp>
        <p:nvSpPr>
          <p:cNvPr id="3" name="Rectangle 2"/>
          <p:cNvSpPr txBox="1">
            <a:spLocks noChangeArrowheads="1"/>
          </p:cNvSpPr>
          <p:nvPr/>
        </p:nvSpPr>
        <p:spPr>
          <a:xfrm>
            <a:off x="0" y="107950"/>
            <a:ext cx="10440988" cy="553998"/>
          </a:xfrm>
          <a:prstGeom prst="rect">
            <a:avLst/>
          </a:prstGeom>
          <a:noFill/>
        </p:spPr>
        <p:txBody>
          <a:bodyPr wrap="square" lIns="0" tIns="0" rIns="0" bIns="0">
            <a:spAutoFit/>
          </a:bodyPr>
          <a:lstStyle/>
          <a:p>
            <a:pPr lvl="1"/>
            <a:r>
              <a:rPr kumimoji="0" lang="en-US" sz="3600" b="1" i="0" u="none" strike="noStrike" kern="0" cap="none" spc="0" normalizeH="0" baseline="0" noProof="0" dirty="0" err="1" smtClean="0">
                <a:ln>
                  <a:noFill/>
                </a:ln>
                <a:solidFill>
                  <a:schemeClr val="bg1"/>
                </a:solidFill>
                <a:effectLst/>
                <a:uLnTx/>
                <a:uFillTx/>
                <a:latin typeface="Times New Roman" pitchFamily="18" charset="0"/>
                <a:ea typeface="+mj-ea"/>
                <a:cs typeface="+mj-cs"/>
              </a:rPr>
              <a:t>Xây</a:t>
            </a:r>
            <a:r>
              <a:rPr kumimoji="0" lang="en-US" sz="3600" b="1" i="0" u="none" strike="noStrike" kern="0" cap="none" spc="0" normalizeH="0" noProof="0" dirty="0" smtClean="0">
                <a:ln>
                  <a:noFill/>
                </a:ln>
                <a:solidFill>
                  <a:schemeClr val="bg1"/>
                </a:solidFill>
                <a:effectLst/>
                <a:uLnTx/>
                <a:uFillTx/>
                <a:latin typeface="Times New Roman" pitchFamily="18" charset="0"/>
                <a:ea typeface="+mj-ea"/>
                <a:cs typeface="+mj-cs"/>
              </a:rPr>
              <a:t> </a:t>
            </a:r>
            <a:r>
              <a:rPr kumimoji="0" lang="en-US" sz="3600" b="1" i="0" u="none" strike="noStrike" kern="0" cap="none" spc="0" normalizeH="0" noProof="0" dirty="0" err="1" smtClean="0">
                <a:ln>
                  <a:noFill/>
                </a:ln>
                <a:solidFill>
                  <a:schemeClr val="bg1"/>
                </a:solidFill>
                <a:effectLst/>
                <a:uLnTx/>
                <a:uFillTx/>
                <a:latin typeface="Times New Roman" pitchFamily="18" charset="0"/>
                <a:ea typeface="+mj-ea"/>
                <a:cs typeface="+mj-cs"/>
              </a:rPr>
              <a:t>dựng</a:t>
            </a:r>
            <a:r>
              <a:rPr kumimoji="0" lang="en-US" sz="3600" b="1" i="0" u="none" strike="noStrike" kern="0" cap="none" spc="0" normalizeH="0" noProof="0" dirty="0" smtClean="0">
                <a:ln>
                  <a:noFill/>
                </a:ln>
                <a:solidFill>
                  <a:schemeClr val="bg1"/>
                </a:solidFill>
                <a:effectLst/>
                <a:uLnTx/>
                <a:uFillTx/>
                <a:latin typeface="Times New Roman" pitchFamily="18" charset="0"/>
                <a:ea typeface="+mj-ea"/>
                <a:cs typeface="+mj-cs"/>
              </a:rPr>
              <a:t> </a:t>
            </a:r>
            <a:r>
              <a:rPr kumimoji="0" lang="en-US" sz="3600" b="1" i="0" u="none" strike="noStrike" kern="0" cap="none" spc="0" normalizeH="0" noProof="0" dirty="0" err="1" smtClean="0">
                <a:ln>
                  <a:noFill/>
                </a:ln>
                <a:solidFill>
                  <a:schemeClr val="bg1"/>
                </a:solidFill>
                <a:effectLst/>
                <a:uLnTx/>
                <a:uFillTx/>
                <a:latin typeface="Times New Roman" pitchFamily="18" charset="0"/>
                <a:ea typeface="+mj-ea"/>
                <a:cs typeface="+mj-cs"/>
              </a:rPr>
              <a:t>chương</a:t>
            </a:r>
            <a:r>
              <a:rPr kumimoji="0" lang="en-US" sz="3600" b="1" i="0" u="none" strike="noStrike" kern="0" cap="none" spc="0" normalizeH="0" noProof="0" dirty="0" smtClean="0">
                <a:ln>
                  <a:noFill/>
                </a:ln>
                <a:solidFill>
                  <a:schemeClr val="bg1"/>
                </a:solidFill>
                <a:effectLst/>
                <a:uLnTx/>
                <a:uFillTx/>
                <a:latin typeface="Times New Roman" pitchFamily="18" charset="0"/>
                <a:ea typeface="+mj-ea"/>
                <a:cs typeface="+mj-cs"/>
              </a:rPr>
              <a:t> </a:t>
            </a:r>
            <a:r>
              <a:rPr kumimoji="0" lang="en-US" sz="3600" b="1" i="0" u="none" strike="noStrike" kern="0" cap="none" spc="0" normalizeH="0" noProof="0" dirty="0" err="1" smtClean="0">
                <a:ln>
                  <a:noFill/>
                </a:ln>
                <a:solidFill>
                  <a:schemeClr val="bg1"/>
                </a:solidFill>
                <a:effectLst/>
                <a:uLnTx/>
                <a:uFillTx/>
                <a:latin typeface="Times New Roman" pitchFamily="18" charset="0"/>
                <a:ea typeface="+mj-ea"/>
                <a:cs typeface="+mj-cs"/>
              </a:rPr>
              <a:t>trình</a:t>
            </a:r>
            <a:endParaRPr kumimoji="0" lang="en-US" sz="3600" b="1" i="0" u="none" strike="noStrike" kern="0" cap="none" spc="0" normalizeH="0" baseline="0" noProof="0" dirty="0" smtClean="0">
              <a:ln>
                <a:noFill/>
              </a:ln>
              <a:solidFill>
                <a:schemeClr val="bg1"/>
              </a:solidFill>
              <a:effectLst/>
              <a:uLnTx/>
              <a:uFillTx/>
              <a:latin typeface="Times New Roman"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3084</TotalTime>
  <Words>897</Words>
  <Application>Microsoft Office PowerPoint</Application>
  <PresentationFormat>Custom</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Design</vt:lpstr>
      <vt:lpstr>PowerPoint Presentation</vt:lpstr>
      <vt:lpstr>PowerPoint Presentation</vt:lpstr>
      <vt:lpstr>Khảo sát</vt:lpstr>
      <vt:lpstr>Hướng giải quyết</vt:lpstr>
      <vt:lpstr>PowerPoint Presentation</vt:lpstr>
      <vt:lpstr>PowerPoint Presentation</vt:lpstr>
      <vt:lpstr>PowerPoint Presentation</vt:lpstr>
      <vt:lpstr>Mô hình quan hệ:</vt:lpstr>
      <vt:lpstr>PowerPoint Presentation</vt:lpstr>
      <vt:lpstr>Kết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Duong Thanh Minh</dc:creator>
  <cp:lastModifiedBy>Windows User</cp:lastModifiedBy>
  <cp:revision>509</cp:revision>
  <dcterms:created xsi:type="dcterms:W3CDTF">2007-10-12T07:11:39Z</dcterms:created>
  <dcterms:modified xsi:type="dcterms:W3CDTF">2013-10-16T06:41:58Z</dcterms:modified>
</cp:coreProperties>
</file>